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757" r:id="rId2"/>
    <p:sldMasterId id="2147483782" r:id="rId3"/>
  </p:sldMasterIdLst>
  <p:notesMasterIdLst>
    <p:notesMasterId r:id="rId91"/>
  </p:notesMasterIdLst>
  <p:sldIdLst>
    <p:sldId id="256" r:id="rId4"/>
    <p:sldId id="260" r:id="rId5"/>
    <p:sldId id="311" r:id="rId6"/>
    <p:sldId id="374" r:id="rId7"/>
    <p:sldId id="375" r:id="rId8"/>
    <p:sldId id="376" r:id="rId9"/>
    <p:sldId id="478" r:id="rId10"/>
    <p:sldId id="405" r:id="rId11"/>
    <p:sldId id="377" r:id="rId12"/>
    <p:sldId id="394" r:id="rId13"/>
    <p:sldId id="406" r:id="rId14"/>
    <p:sldId id="391" r:id="rId15"/>
    <p:sldId id="378" r:id="rId16"/>
    <p:sldId id="383" r:id="rId17"/>
    <p:sldId id="452" r:id="rId18"/>
    <p:sldId id="431" r:id="rId19"/>
    <p:sldId id="390" r:id="rId20"/>
    <p:sldId id="430" r:id="rId21"/>
    <p:sldId id="483" r:id="rId22"/>
    <p:sldId id="432" r:id="rId23"/>
    <p:sldId id="433" r:id="rId24"/>
    <p:sldId id="434" r:id="rId25"/>
    <p:sldId id="435" r:id="rId26"/>
    <p:sldId id="436" r:id="rId27"/>
    <p:sldId id="437" r:id="rId28"/>
    <p:sldId id="438" r:id="rId29"/>
    <p:sldId id="439" r:id="rId30"/>
    <p:sldId id="479" r:id="rId31"/>
    <p:sldId id="449" r:id="rId32"/>
    <p:sldId id="450" r:id="rId33"/>
    <p:sldId id="454" r:id="rId34"/>
    <p:sldId id="448" r:id="rId35"/>
    <p:sldId id="459" r:id="rId36"/>
    <p:sldId id="487" r:id="rId37"/>
    <p:sldId id="442" r:id="rId38"/>
    <p:sldId id="443" r:id="rId39"/>
    <p:sldId id="444" r:id="rId40"/>
    <p:sldId id="457" r:id="rId41"/>
    <p:sldId id="395" r:id="rId42"/>
    <p:sldId id="396" r:id="rId43"/>
    <p:sldId id="398" r:id="rId44"/>
    <p:sldId id="404" r:id="rId45"/>
    <p:sldId id="400" r:id="rId46"/>
    <p:sldId id="403" r:id="rId47"/>
    <p:sldId id="399" r:id="rId48"/>
    <p:sldId id="402" r:id="rId49"/>
    <p:sldId id="401" r:id="rId50"/>
    <p:sldId id="458" r:id="rId51"/>
    <p:sldId id="407" r:id="rId52"/>
    <p:sldId id="408" r:id="rId53"/>
    <p:sldId id="500" r:id="rId54"/>
    <p:sldId id="496" r:id="rId55"/>
    <p:sldId id="497" r:id="rId56"/>
    <p:sldId id="498" r:id="rId57"/>
    <p:sldId id="477" r:id="rId58"/>
    <p:sldId id="469" r:id="rId59"/>
    <p:sldId id="470" r:id="rId60"/>
    <p:sldId id="471" r:id="rId61"/>
    <p:sldId id="472" r:id="rId62"/>
    <p:sldId id="473" r:id="rId63"/>
    <p:sldId id="474" r:id="rId64"/>
    <p:sldId id="475" r:id="rId65"/>
    <p:sldId id="476" r:id="rId66"/>
    <p:sldId id="409" r:id="rId67"/>
    <p:sldId id="501" r:id="rId68"/>
    <p:sldId id="414" r:id="rId69"/>
    <p:sldId id="410" r:id="rId70"/>
    <p:sldId id="415" r:id="rId71"/>
    <p:sldId id="412" r:id="rId72"/>
    <p:sldId id="411" r:id="rId73"/>
    <p:sldId id="484" r:id="rId74"/>
    <p:sldId id="416" r:id="rId75"/>
    <p:sldId id="417" r:id="rId76"/>
    <p:sldId id="485" r:id="rId77"/>
    <p:sldId id="413" r:id="rId78"/>
    <p:sldId id="465" r:id="rId79"/>
    <p:sldId id="464" r:id="rId80"/>
    <p:sldId id="489" r:id="rId81"/>
    <p:sldId id="488" r:id="rId82"/>
    <p:sldId id="491" r:id="rId83"/>
    <p:sldId id="502" r:id="rId84"/>
    <p:sldId id="494" r:id="rId85"/>
    <p:sldId id="481" r:id="rId86"/>
    <p:sldId id="490" r:id="rId87"/>
    <p:sldId id="482" r:id="rId88"/>
    <p:sldId id="495" r:id="rId89"/>
    <p:sldId id="493" r:id="rId90"/>
  </p:sldIdLst>
  <p:sldSz cx="9144000" cy="6858000" type="screen4x3"/>
  <p:notesSz cx="6797675" cy="9928225"/>
  <p:defaultTextStyle>
    <a:defPPr>
      <a:defRPr lang="en-US"/>
    </a:defPPr>
    <a:lvl1pPr marL="0" algn="l" defTabSz="913532" rtl="0" eaLnBrk="1" latinLnBrk="0" hangingPunct="1">
      <a:defRPr sz="1800" kern="1200">
        <a:solidFill>
          <a:schemeClr val="tx1"/>
        </a:solidFill>
        <a:latin typeface="+mn-lt"/>
        <a:ea typeface="+mn-ea"/>
        <a:cs typeface="+mn-cs"/>
      </a:defRPr>
    </a:lvl1pPr>
    <a:lvl2pPr marL="456767" algn="l" defTabSz="913532" rtl="0" eaLnBrk="1" latinLnBrk="0" hangingPunct="1">
      <a:defRPr sz="1800" kern="1200">
        <a:solidFill>
          <a:schemeClr val="tx1"/>
        </a:solidFill>
        <a:latin typeface="+mn-lt"/>
        <a:ea typeface="+mn-ea"/>
        <a:cs typeface="+mn-cs"/>
      </a:defRPr>
    </a:lvl2pPr>
    <a:lvl3pPr marL="913532" algn="l" defTabSz="913532" rtl="0" eaLnBrk="1" latinLnBrk="0" hangingPunct="1">
      <a:defRPr sz="1800" kern="1200">
        <a:solidFill>
          <a:schemeClr val="tx1"/>
        </a:solidFill>
        <a:latin typeface="+mn-lt"/>
        <a:ea typeface="+mn-ea"/>
        <a:cs typeface="+mn-cs"/>
      </a:defRPr>
    </a:lvl3pPr>
    <a:lvl4pPr marL="1370301" algn="l" defTabSz="913532" rtl="0" eaLnBrk="1" latinLnBrk="0" hangingPunct="1">
      <a:defRPr sz="1800" kern="1200">
        <a:solidFill>
          <a:schemeClr val="tx1"/>
        </a:solidFill>
        <a:latin typeface="+mn-lt"/>
        <a:ea typeface="+mn-ea"/>
        <a:cs typeface="+mn-cs"/>
      </a:defRPr>
    </a:lvl4pPr>
    <a:lvl5pPr marL="1827063" algn="l" defTabSz="913532" rtl="0" eaLnBrk="1" latinLnBrk="0" hangingPunct="1">
      <a:defRPr sz="1800" kern="1200">
        <a:solidFill>
          <a:schemeClr val="tx1"/>
        </a:solidFill>
        <a:latin typeface="+mn-lt"/>
        <a:ea typeface="+mn-ea"/>
        <a:cs typeface="+mn-cs"/>
      </a:defRPr>
    </a:lvl5pPr>
    <a:lvl6pPr marL="2283831" algn="l" defTabSz="913532" rtl="0" eaLnBrk="1" latinLnBrk="0" hangingPunct="1">
      <a:defRPr sz="1800" kern="1200">
        <a:solidFill>
          <a:schemeClr val="tx1"/>
        </a:solidFill>
        <a:latin typeface="+mn-lt"/>
        <a:ea typeface="+mn-ea"/>
        <a:cs typeface="+mn-cs"/>
      </a:defRPr>
    </a:lvl6pPr>
    <a:lvl7pPr marL="2740596" algn="l" defTabSz="913532" rtl="0" eaLnBrk="1" latinLnBrk="0" hangingPunct="1">
      <a:defRPr sz="1800" kern="1200">
        <a:solidFill>
          <a:schemeClr val="tx1"/>
        </a:solidFill>
        <a:latin typeface="+mn-lt"/>
        <a:ea typeface="+mn-ea"/>
        <a:cs typeface="+mn-cs"/>
      </a:defRPr>
    </a:lvl7pPr>
    <a:lvl8pPr marL="3197361" algn="l" defTabSz="913532" rtl="0" eaLnBrk="1" latinLnBrk="0" hangingPunct="1">
      <a:defRPr sz="1800" kern="1200">
        <a:solidFill>
          <a:schemeClr val="tx1"/>
        </a:solidFill>
        <a:latin typeface="+mn-lt"/>
        <a:ea typeface="+mn-ea"/>
        <a:cs typeface="+mn-cs"/>
      </a:defRPr>
    </a:lvl8pPr>
    <a:lvl9pPr marL="3654127" algn="l" defTabSz="913532"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0808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5688" autoAdjust="0"/>
  </p:normalViewPr>
  <p:slideViewPr>
    <p:cSldViewPr snapToGrid="0" snapToObjects="1">
      <p:cViewPr varScale="1">
        <p:scale>
          <a:sx n="85" d="100"/>
          <a:sy n="85" d="100"/>
        </p:scale>
        <p:origin x="-72" y="-53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slide" Target="slides/slide73.xml"/><Relationship Id="rId84" Type="http://schemas.openxmlformats.org/officeDocument/2006/relationships/slide" Target="slides/slide81.xml"/><Relationship Id="rId89" Type="http://schemas.openxmlformats.org/officeDocument/2006/relationships/slide" Target="slides/slide86.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87" Type="http://schemas.openxmlformats.org/officeDocument/2006/relationships/slide" Target="slides/slide84.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slide" Target="slides/slide79.xml"/><Relationship Id="rId90" Type="http://schemas.openxmlformats.org/officeDocument/2006/relationships/slide" Target="slides/slide87.xml"/><Relationship Id="rId95" Type="http://schemas.openxmlformats.org/officeDocument/2006/relationships/tableStyles" Target="tableStyles.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93"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slide" Target="slides/slide85.xml"/><Relationship Id="rId9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94"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oleObject" Target="file:///\\cern.ch\dfs\Departments\TE\Groups\EPC\Sections\HPM\Projects\LHC\Tunnel%20Calibrations\Presentations-results\2012%20review%20of%20LHC%20performance\DCCTs%2013kA.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ern.ch\dfs\Departments\TE\Groups\EPC\Sections\HPM\Projects\LHC\Tunnel%20Calibrations\Presentations-results\2012%20review%20of%20LHC%20performance\DCCTs%2013kA.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ern.ch\dfs\Departments\TE\Groups\EPC\Sections\HPM\Projects\LHC\Tunnel%20Calibrations\Presentations-results\2012%20review%20of%20LHC%20performance\adc22.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ern.ch\dfs\Departments\TE\Groups\EPC\Sections\HPM\Projects\LHC\Tunnel%20Calibrations\Presentations-results\2012%20review%20of%20LHC%20performance\adc22.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ern.ch\dfs\Departments\TE\Groups\EPC\Sections\HPM\Projects\LHC\Tunnel%20Calibrations\Presentations-results\2012%20review%20of%20LHC%20performance\Dipole%20converters.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ern.ch\dfs\Departments\TE\Groups\EPC\Sections\HPM\Projects\LHC\Tunnel%20Calibrations\Presentations-results\2012%20review%20of%20LHC%20performance\Dipole%20converter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a:pPr>
            <a:r>
              <a:rPr lang="en-US" sz="1600"/>
              <a:t>13kA DCCT </a:t>
            </a:r>
          </a:p>
          <a:p>
            <a:pPr>
              <a:defRPr sz="1600"/>
            </a:pPr>
            <a:r>
              <a:rPr lang="en-US" sz="1600"/>
              <a:t>gain yearly drift</a:t>
            </a:r>
          </a:p>
        </c:rich>
      </c:tx>
      <c:layout>
        <c:manualLayout>
          <c:xMode val="edge"/>
          <c:yMode val="edge"/>
          <c:x val="0.65513441929949456"/>
          <c:y val="5.2128477234879504E-2"/>
        </c:manualLayout>
      </c:layout>
      <c:overlay val="0"/>
    </c:title>
    <c:autoTitleDeleted val="0"/>
    <c:plotArea>
      <c:layout>
        <c:manualLayout>
          <c:layoutTarget val="inner"/>
          <c:xMode val="edge"/>
          <c:yMode val="edge"/>
          <c:x val="0.13930780825345832"/>
          <c:y val="0.10027710343177612"/>
          <c:w val="0.82817186654329289"/>
          <c:h val="0.73437278785191873"/>
        </c:manualLayout>
      </c:layout>
      <c:barChart>
        <c:barDir val="col"/>
        <c:grouping val="clustered"/>
        <c:varyColors val="0"/>
        <c:ser>
          <c:idx val="0"/>
          <c:order val="0"/>
          <c:tx>
            <c:v>Frequency</c:v>
          </c:tx>
          <c:invertIfNegative val="0"/>
          <c:cat>
            <c:strRef>
              <c:f>'dcct 13kA gain'!$A$2:$A$9</c:f>
              <c:strCache>
                <c:ptCount val="8"/>
                <c:pt idx="0">
                  <c:v>0</c:v>
                </c:pt>
                <c:pt idx="1">
                  <c:v>1</c:v>
                </c:pt>
                <c:pt idx="2">
                  <c:v>2</c:v>
                </c:pt>
                <c:pt idx="3">
                  <c:v>3</c:v>
                </c:pt>
                <c:pt idx="4">
                  <c:v>4</c:v>
                </c:pt>
                <c:pt idx="5">
                  <c:v>5</c:v>
                </c:pt>
                <c:pt idx="6">
                  <c:v>6</c:v>
                </c:pt>
                <c:pt idx="7">
                  <c:v>More</c:v>
                </c:pt>
              </c:strCache>
            </c:strRef>
          </c:cat>
          <c:val>
            <c:numRef>
              <c:f>'dcct 13kA gain'!$B$2:$B$9</c:f>
              <c:numCache>
                <c:formatCode>General</c:formatCode>
                <c:ptCount val="8"/>
                <c:pt idx="0">
                  <c:v>0</c:v>
                </c:pt>
                <c:pt idx="1">
                  <c:v>13</c:v>
                </c:pt>
                <c:pt idx="2">
                  <c:v>14</c:v>
                </c:pt>
                <c:pt idx="3">
                  <c:v>4</c:v>
                </c:pt>
                <c:pt idx="4">
                  <c:v>11</c:v>
                </c:pt>
                <c:pt idx="5">
                  <c:v>5</c:v>
                </c:pt>
                <c:pt idx="6">
                  <c:v>1</c:v>
                </c:pt>
                <c:pt idx="7">
                  <c:v>0</c:v>
                </c:pt>
              </c:numCache>
            </c:numRef>
          </c:val>
        </c:ser>
        <c:dLbls>
          <c:showLegendKey val="0"/>
          <c:showVal val="0"/>
          <c:showCatName val="0"/>
          <c:showSerName val="0"/>
          <c:showPercent val="0"/>
          <c:showBubbleSize val="0"/>
        </c:dLbls>
        <c:gapWidth val="150"/>
        <c:axId val="110628864"/>
        <c:axId val="110630784"/>
      </c:barChart>
      <c:catAx>
        <c:axId val="110628864"/>
        <c:scaling>
          <c:orientation val="minMax"/>
        </c:scaling>
        <c:delete val="0"/>
        <c:axPos val="b"/>
        <c:title>
          <c:tx>
            <c:rich>
              <a:bodyPr/>
              <a:lstStyle/>
              <a:p>
                <a:pPr>
                  <a:defRPr/>
                </a:pPr>
                <a:r>
                  <a:rPr lang="en-US" dirty="0" err="1" smtClean="0"/>
                  <a:t>ppm</a:t>
                </a:r>
                <a:r>
                  <a:rPr lang="en-US" dirty="0" smtClean="0"/>
                  <a:t>/year</a:t>
                </a:r>
                <a:endParaRPr lang="en-US" dirty="0"/>
              </a:p>
            </c:rich>
          </c:tx>
          <c:layout/>
          <c:overlay val="0"/>
        </c:title>
        <c:majorTickMark val="out"/>
        <c:minorTickMark val="none"/>
        <c:tickLblPos val="nextTo"/>
        <c:crossAx val="110630784"/>
        <c:crosses val="autoZero"/>
        <c:auto val="1"/>
        <c:lblAlgn val="ctr"/>
        <c:lblOffset val="100"/>
        <c:noMultiLvlLbl val="0"/>
      </c:catAx>
      <c:valAx>
        <c:axId val="110630784"/>
        <c:scaling>
          <c:orientation val="minMax"/>
        </c:scaling>
        <c:delete val="0"/>
        <c:axPos val="l"/>
        <c:title>
          <c:tx>
            <c:rich>
              <a:bodyPr/>
              <a:lstStyle/>
              <a:p>
                <a:pPr>
                  <a:defRPr/>
                </a:pPr>
                <a:r>
                  <a:rPr lang="en-US"/>
                  <a:t>Frequency</a:t>
                </a:r>
              </a:p>
            </c:rich>
          </c:tx>
          <c:layout/>
          <c:overlay val="0"/>
        </c:title>
        <c:numFmt formatCode="General" sourceLinked="1"/>
        <c:majorTickMark val="out"/>
        <c:minorTickMark val="none"/>
        <c:tickLblPos val="nextTo"/>
        <c:crossAx val="110628864"/>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a:pPr>
            <a:r>
              <a:rPr lang="en-US" sz="1600"/>
              <a:t>13kA</a:t>
            </a:r>
            <a:r>
              <a:rPr lang="en-US" sz="1600" baseline="0"/>
              <a:t> DCCT</a:t>
            </a:r>
          </a:p>
          <a:p>
            <a:pPr>
              <a:defRPr sz="1600"/>
            </a:pPr>
            <a:r>
              <a:rPr lang="en-US" sz="1600" baseline="0"/>
              <a:t>yearly offset drift</a:t>
            </a:r>
            <a:endParaRPr lang="en-US" sz="1600"/>
          </a:p>
        </c:rich>
      </c:tx>
      <c:layout>
        <c:manualLayout>
          <c:xMode val="edge"/>
          <c:yMode val="edge"/>
          <c:x val="0.62925404344990765"/>
          <c:y val="0.10702341137123773"/>
        </c:manualLayout>
      </c:layout>
      <c:overlay val="0"/>
    </c:title>
    <c:autoTitleDeleted val="0"/>
    <c:plotArea>
      <c:layout>
        <c:manualLayout>
          <c:layoutTarget val="inner"/>
          <c:xMode val="edge"/>
          <c:yMode val="edge"/>
          <c:x val="0.12900990045648841"/>
          <c:y val="8.9532035920259531E-2"/>
          <c:w val="0.84087374088505851"/>
          <c:h val="0.7041950859821452"/>
        </c:manualLayout>
      </c:layout>
      <c:barChart>
        <c:barDir val="col"/>
        <c:grouping val="clustered"/>
        <c:varyColors val="0"/>
        <c:ser>
          <c:idx val="0"/>
          <c:order val="0"/>
          <c:tx>
            <c:v>Frequency</c:v>
          </c:tx>
          <c:invertIfNegative val="0"/>
          <c:cat>
            <c:strRef>
              <c:f>'dcct 13kA offset'!$A$2:$A$9</c:f>
              <c:strCache>
                <c:ptCount val="8"/>
                <c:pt idx="0">
                  <c:v>-2</c:v>
                </c:pt>
                <c:pt idx="1">
                  <c:v>-1</c:v>
                </c:pt>
                <c:pt idx="2">
                  <c:v>0</c:v>
                </c:pt>
                <c:pt idx="3">
                  <c:v>1</c:v>
                </c:pt>
                <c:pt idx="4">
                  <c:v>2</c:v>
                </c:pt>
                <c:pt idx="5">
                  <c:v>3</c:v>
                </c:pt>
                <c:pt idx="6">
                  <c:v>4</c:v>
                </c:pt>
                <c:pt idx="7">
                  <c:v>More</c:v>
                </c:pt>
              </c:strCache>
            </c:strRef>
          </c:cat>
          <c:val>
            <c:numRef>
              <c:f>'dcct 13kA offset'!$B$2:$B$9</c:f>
              <c:numCache>
                <c:formatCode>General</c:formatCode>
                <c:ptCount val="8"/>
                <c:pt idx="0">
                  <c:v>0</c:v>
                </c:pt>
                <c:pt idx="1">
                  <c:v>4</c:v>
                </c:pt>
                <c:pt idx="2">
                  <c:v>37</c:v>
                </c:pt>
                <c:pt idx="3">
                  <c:v>7</c:v>
                </c:pt>
                <c:pt idx="4">
                  <c:v>0</c:v>
                </c:pt>
                <c:pt idx="5">
                  <c:v>0</c:v>
                </c:pt>
                <c:pt idx="6">
                  <c:v>0</c:v>
                </c:pt>
                <c:pt idx="7">
                  <c:v>0</c:v>
                </c:pt>
              </c:numCache>
            </c:numRef>
          </c:val>
        </c:ser>
        <c:dLbls>
          <c:showLegendKey val="0"/>
          <c:showVal val="0"/>
          <c:showCatName val="0"/>
          <c:showSerName val="0"/>
          <c:showPercent val="0"/>
          <c:showBubbleSize val="0"/>
        </c:dLbls>
        <c:gapWidth val="150"/>
        <c:axId val="112836608"/>
        <c:axId val="112838528"/>
      </c:barChart>
      <c:catAx>
        <c:axId val="112836608"/>
        <c:scaling>
          <c:orientation val="minMax"/>
        </c:scaling>
        <c:delete val="0"/>
        <c:axPos val="b"/>
        <c:title>
          <c:tx>
            <c:rich>
              <a:bodyPr/>
              <a:lstStyle/>
              <a:p>
                <a:pPr>
                  <a:defRPr/>
                </a:pPr>
                <a:r>
                  <a:rPr lang="en-US" dirty="0" err="1" smtClean="0"/>
                  <a:t>ppm</a:t>
                </a:r>
                <a:r>
                  <a:rPr lang="en-US" sz="1000" b="1" i="0" u="none" strike="noStrike" baseline="0" dirty="0" smtClean="0"/>
                  <a:t>/year</a:t>
                </a:r>
                <a:endParaRPr lang="en-US" dirty="0"/>
              </a:p>
            </c:rich>
          </c:tx>
          <c:layout/>
          <c:overlay val="0"/>
        </c:title>
        <c:majorTickMark val="out"/>
        <c:minorTickMark val="none"/>
        <c:tickLblPos val="nextTo"/>
        <c:crossAx val="112838528"/>
        <c:crosses val="autoZero"/>
        <c:auto val="1"/>
        <c:lblAlgn val="ctr"/>
        <c:lblOffset val="100"/>
        <c:noMultiLvlLbl val="0"/>
      </c:catAx>
      <c:valAx>
        <c:axId val="112838528"/>
        <c:scaling>
          <c:orientation val="minMax"/>
        </c:scaling>
        <c:delete val="0"/>
        <c:axPos val="l"/>
        <c:title>
          <c:tx>
            <c:rich>
              <a:bodyPr/>
              <a:lstStyle/>
              <a:p>
                <a:pPr>
                  <a:defRPr/>
                </a:pPr>
                <a:r>
                  <a:rPr lang="en-US"/>
                  <a:t>Frequency</a:t>
                </a:r>
              </a:p>
            </c:rich>
          </c:tx>
          <c:layout/>
          <c:overlay val="0"/>
        </c:title>
        <c:numFmt formatCode="General" sourceLinked="1"/>
        <c:majorTickMark val="out"/>
        <c:minorTickMark val="none"/>
        <c:tickLblPos val="nextTo"/>
        <c:crossAx val="112836608"/>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a:pPr>
            <a:r>
              <a:rPr lang="en-US" sz="1600" dirty="0" smtClean="0"/>
              <a:t>DS adc22 </a:t>
            </a:r>
            <a:r>
              <a:rPr lang="en-US" sz="1600" dirty="0"/>
              <a:t>offset</a:t>
            </a:r>
          </a:p>
          <a:p>
            <a:pPr>
              <a:defRPr sz="1600"/>
            </a:pPr>
            <a:r>
              <a:rPr lang="en-US" sz="1600" dirty="0"/>
              <a:t>yearly</a:t>
            </a:r>
            <a:r>
              <a:rPr lang="en-US" sz="1600" baseline="0" dirty="0"/>
              <a:t> drift</a:t>
            </a:r>
            <a:endParaRPr lang="en-US" sz="1600" dirty="0"/>
          </a:p>
        </c:rich>
      </c:tx>
      <c:layout>
        <c:manualLayout>
          <c:xMode val="edge"/>
          <c:yMode val="edge"/>
          <c:x val="0.70993562220907691"/>
          <c:y val="3.8424603364300938E-2"/>
        </c:manualLayout>
      </c:layout>
      <c:overlay val="0"/>
    </c:title>
    <c:autoTitleDeleted val="0"/>
    <c:plotArea>
      <c:layout>
        <c:manualLayout>
          <c:layoutTarget val="inner"/>
          <c:xMode val="edge"/>
          <c:yMode val="edge"/>
          <c:x val="0.12105553279828472"/>
          <c:y val="2.3448689842047565E-2"/>
          <c:w val="0.85068499385553764"/>
          <c:h val="0.79900392536066156"/>
        </c:manualLayout>
      </c:layout>
      <c:barChart>
        <c:barDir val="col"/>
        <c:grouping val="clustered"/>
        <c:varyColors val="0"/>
        <c:ser>
          <c:idx val="0"/>
          <c:order val="0"/>
          <c:tx>
            <c:v>Frequency</c:v>
          </c:tx>
          <c:invertIfNegative val="0"/>
          <c:cat>
            <c:strRef>
              <c:f>'adc22 offset'!$A$2:$A$11</c:f>
              <c:strCache>
                <c:ptCount val="10"/>
                <c:pt idx="0">
                  <c:v>-2</c:v>
                </c:pt>
                <c:pt idx="1">
                  <c:v>-1</c:v>
                </c:pt>
                <c:pt idx="2">
                  <c:v>0</c:v>
                </c:pt>
                <c:pt idx="3">
                  <c:v>1</c:v>
                </c:pt>
                <c:pt idx="4">
                  <c:v>2</c:v>
                </c:pt>
                <c:pt idx="5">
                  <c:v>3</c:v>
                </c:pt>
                <c:pt idx="6">
                  <c:v>4</c:v>
                </c:pt>
                <c:pt idx="7">
                  <c:v>5</c:v>
                </c:pt>
                <c:pt idx="8">
                  <c:v>6</c:v>
                </c:pt>
                <c:pt idx="9">
                  <c:v>More</c:v>
                </c:pt>
              </c:strCache>
            </c:strRef>
          </c:cat>
          <c:val>
            <c:numRef>
              <c:f>'adc22 offset'!$B$2:$B$11</c:f>
              <c:numCache>
                <c:formatCode>General</c:formatCode>
                <c:ptCount val="10"/>
                <c:pt idx="0">
                  <c:v>0</c:v>
                </c:pt>
                <c:pt idx="1">
                  <c:v>3</c:v>
                </c:pt>
                <c:pt idx="2">
                  <c:v>7</c:v>
                </c:pt>
                <c:pt idx="3">
                  <c:v>23</c:v>
                </c:pt>
                <c:pt idx="4">
                  <c:v>19</c:v>
                </c:pt>
                <c:pt idx="5">
                  <c:v>16</c:v>
                </c:pt>
                <c:pt idx="6">
                  <c:v>8</c:v>
                </c:pt>
                <c:pt idx="7">
                  <c:v>0</c:v>
                </c:pt>
                <c:pt idx="8">
                  <c:v>0</c:v>
                </c:pt>
                <c:pt idx="9">
                  <c:v>0</c:v>
                </c:pt>
              </c:numCache>
            </c:numRef>
          </c:val>
        </c:ser>
        <c:dLbls>
          <c:showLegendKey val="0"/>
          <c:showVal val="0"/>
          <c:showCatName val="0"/>
          <c:showSerName val="0"/>
          <c:showPercent val="0"/>
          <c:showBubbleSize val="0"/>
        </c:dLbls>
        <c:gapWidth val="150"/>
        <c:axId val="112882048"/>
        <c:axId val="112883968"/>
      </c:barChart>
      <c:catAx>
        <c:axId val="112882048"/>
        <c:scaling>
          <c:orientation val="minMax"/>
        </c:scaling>
        <c:delete val="0"/>
        <c:axPos val="b"/>
        <c:title>
          <c:tx>
            <c:rich>
              <a:bodyPr/>
              <a:lstStyle/>
              <a:p>
                <a:pPr>
                  <a:defRPr/>
                </a:pPr>
                <a:r>
                  <a:rPr lang="en-US" dirty="0" err="1" smtClean="0"/>
                  <a:t>ppm</a:t>
                </a:r>
                <a:endParaRPr lang="en-US" dirty="0"/>
              </a:p>
            </c:rich>
          </c:tx>
          <c:layout/>
          <c:overlay val="0"/>
        </c:title>
        <c:majorTickMark val="out"/>
        <c:minorTickMark val="none"/>
        <c:tickLblPos val="nextTo"/>
        <c:crossAx val="112883968"/>
        <c:crosses val="autoZero"/>
        <c:auto val="1"/>
        <c:lblAlgn val="ctr"/>
        <c:lblOffset val="100"/>
        <c:noMultiLvlLbl val="0"/>
      </c:catAx>
      <c:valAx>
        <c:axId val="112883968"/>
        <c:scaling>
          <c:orientation val="minMax"/>
        </c:scaling>
        <c:delete val="0"/>
        <c:axPos val="l"/>
        <c:title>
          <c:tx>
            <c:rich>
              <a:bodyPr/>
              <a:lstStyle/>
              <a:p>
                <a:pPr>
                  <a:defRPr/>
                </a:pPr>
                <a:r>
                  <a:rPr lang="en-US"/>
                  <a:t>Frequency</a:t>
                </a:r>
              </a:p>
            </c:rich>
          </c:tx>
          <c:layout/>
          <c:overlay val="0"/>
        </c:title>
        <c:numFmt formatCode="General" sourceLinked="1"/>
        <c:majorTickMark val="out"/>
        <c:minorTickMark val="none"/>
        <c:tickLblPos val="nextTo"/>
        <c:crossAx val="112882048"/>
        <c:crosses val="autoZero"/>
        <c:crossBetween val="between"/>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a:pPr>
            <a:r>
              <a:rPr lang="en-US" sz="1600" dirty="0" smtClean="0"/>
              <a:t>DS adc22 </a:t>
            </a:r>
            <a:r>
              <a:rPr lang="en-US" sz="1600" dirty="0"/>
              <a:t>gain</a:t>
            </a:r>
          </a:p>
          <a:p>
            <a:pPr>
              <a:defRPr sz="1600"/>
            </a:pPr>
            <a:r>
              <a:rPr lang="en-US" sz="1600" dirty="0"/>
              <a:t>yearly drift</a:t>
            </a:r>
          </a:p>
        </c:rich>
      </c:tx>
      <c:layout>
        <c:manualLayout>
          <c:xMode val="edge"/>
          <c:yMode val="edge"/>
          <c:x val="0.73528964939082864"/>
          <c:y val="4.2283628894878376E-2"/>
        </c:manualLayout>
      </c:layout>
      <c:overlay val="0"/>
    </c:title>
    <c:autoTitleDeleted val="0"/>
    <c:plotArea>
      <c:layout>
        <c:manualLayout>
          <c:layoutTarget val="inner"/>
          <c:xMode val="edge"/>
          <c:yMode val="edge"/>
          <c:x val="0.14214435882130708"/>
          <c:y val="6.0440944881889773E-2"/>
          <c:w val="0.82467314528968894"/>
          <c:h val="0.74060553721107791"/>
        </c:manualLayout>
      </c:layout>
      <c:barChart>
        <c:barDir val="col"/>
        <c:grouping val="clustered"/>
        <c:varyColors val="0"/>
        <c:ser>
          <c:idx val="0"/>
          <c:order val="0"/>
          <c:tx>
            <c:v>Frequency</c:v>
          </c:tx>
          <c:invertIfNegative val="0"/>
          <c:cat>
            <c:strRef>
              <c:f>'adc22 gain'!$A$2:$A$11</c:f>
              <c:strCache>
                <c:ptCount val="10"/>
                <c:pt idx="0">
                  <c:v>-2</c:v>
                </c:pt>
                <c:pt idx="1">
                  <c:v>-1</c:v>
                </c:pt>
                <c:pt idx="2">
                  <c:v>0</c:v>
                </c:pt>
                <c:pt idx="3">
                  <c:v>1</c:v>
                </c:pt>
                <c:pt idx="4">
                  <c:v>2</c:v>
                </c:pt>
                <c:pt idx="5">
                  <c:v>3</c:v>
                </c:pt>
                <c:pt idx="6">
                  <c:v>4</c:v>
                </c:pt>
                <c:pt idx="7">
                  <c:v>5</c:v>
                </c:pt>
                <c:pt idx="8">
                  <c:v>6</c:v>
                </c:pt>
                <c:pt idx="9">
                  <c:v>More</c:v>
                </c:pt>
              </c:strCache>
            </c:strRef>
          </c:cat>
          <c:val>
            <c:numRef>
              <c:f>'adc22 gain'!$B$2:$B$11</c:f>
              <c:numCache>
                <c:formatCode>General</c:formatCode>
                <c:ptCount val="10"/>
                <c:pt idx="0">
                  <c:v>0</c:v>
                </c:pt>
                <c:pt idx="1">
                  <c:v>0</c:v>
                </c:pt>
                <c:pt idx="2">
                  <c:v>0</c:v>
                </c:pt>
                <c:pt idx="3">
                  <c:v>3</c:v>
                </c:pt>
                <c:pt idx="4">
                  <c:v>37</c:v>
                </c:pt>
                <c:pt idx="5">
                  <c:v>32</c:v>
                </c:pt>
                <c:pt idx="6">
                  <c:v>3</c:v>
                </c:pt>
                <c:pt idx="7">
                  <c:v>1</c:v>
                </c:pt>
                <c:pt idx="8">
                  <c:v>0</c:v>
                </c:pt>
                <c:pt idx="9">
                  <c:v>0</c:v>
                </c:pt>
              </c:numCache>
            </c:numRef>
          </c:val>
        </c:ser>
        <c:dLbls>
          <c:showLegendKey val="0"/>
          <c:showVal val="0"/>
          <c:showCatName val="0"/>
          <c:showSerName val="0"/>
          <c:showPercent val="0"/>
          <c:showBubbleSize val="0"/>
        </c:dLbls>
        <c:gapWidth val="150"/>
        <c:axId val="112904448"/>
        <c:axId val="112906624"/>
      </c:barChart>
      <c:catAx>
        <c:axId val="112904448"/>
        <c:scaling>
          <c:orientation val="minMax"/>
        </c:scaling>
        <c:delete val="0"/>
        <c:axPos val="b"/>
        <c:title>
          <c:tx>
            <c:rich>
              <a:bodyPr/>
              <a:lstStyle/>
              <a:p>
                <a:pPr>
                  <a:defRPr/>
                </a:pPr>
                <a:r>
                  <a:rPr lang="en-US" dirty="0" err="1" smtClean="0"/>
                  <a:t>ppm</a:t>
                </a:r>
                <a:endParaRPr lang="en-US" dirty="0"/>
              </a:p>
            </c:rich>
          </c:tx>
          <c:layout/>
          <c:overlay val="0"/>
        </c:title>
        <c:majorTickMark val="out"/>
        <c:minorTickMark val="none"/>
        <c:tickLblPos val="nextTo"/>
        <c:crossAx val="112906624"/>
        <c:crosses val="autoZero"/>
        <c:auto val="1"/>
        <c:lblAlgn val="ctr"/>
        <c:lblOffset val="100"/>
        <c:noMultiLvlLbl val="0"/>
      </c:catAx>
      <c:valAx>
        <c:axId val="112906624"/>
        <c:scaling>
          <c:orientation val="minMax"/>
        </c:scaling>
        <c:delete val="0"/>
        <c:axPos val="l"/>
        <c:title>
          <c:tx>
            <c:rich>
              <a:bodyPr/>
              <a:lstStyle/>
              <a:p>
                <a:pPr>
                  <a:defRPr/>
                </a:pPr>
                <a:r>
                  <a:rPr lang="en-US"/>
                  <a:t>Frequency</a:t>
                </a:r>
              </a:p>
            </c:rich>
          </c:tx>
          <c:layout/>
          <c:overlay val="0"/>
        </c:title>
        <c:numFmt formatCode="General" sourceLinked="1"/>
        <c:majorTickMark val="out"/>
        <c:minorTickMark val="none"/>
        <c:tickLblPos val="nextTo"/>
        <c:crossAx val="112904448"/>
        <c:crosses val="autoZero"/>
        <c:crossBetween val="between"/>
      </c:val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b="0">
                <a:solidFill>
                  <a:srgbClr val="7030A0"/>
                </a:solidFill>
                <a:latin typeface="Comic Sans MS" panose="030F0702030302020204" pitchFamily="66" charset="0"/>
              </a:defRPr>
            </a:pPr>
            <a:r>
              <a:rPr lang="en-GB" sz="1600" b="0" dirty="0" smtClean="0">
                <a:solidFill>
                  <a:srgbClr val="7030A0"/>
                </a:solidFill>
                <a:latin typeface="Comic Sans MS" panose="030F0702030302020204" pitchFamily="66" charset="0"/>
              </a:rPr>
              <a:t>Main dipole</a:t>
            </a:r>
            <a:endParaRPr lang="en-US" sz="1600" b="0" dirty="0" smtClean="0">
              <a:solidFill>
                <a:srgbClr val="7030A0"/>
              </a:solidFill>
              <a:latin typeface="Comic Sans MS" panose="030F0702030302020204" pitchFamily="66" charset="0"/>
            </a:endParaRPr>
          </a:p>
          <a:p>
            <a:pPr>
              <a:defRPr b="0">
                <a:solidFill>
                  <a:srgbClr val="7030A0"/>
                </a:solidFill>
                <a:latin typeface="Comic Sans MS" panose="030F0702030302020204" pitchFamily="66" charset="0"/>
              </a:defRPr>
            </a:pPr>
            <a:r>
              <a:rPr lang="en-US" sz="1600" b="0" dirty="0" smtClean="0">
                <a:solidFill>
                  <a:srgbClr val="7030A0"/>
                </a:solidFill>
                <a:latin typeface="Comic Sans MS" panose="030F0702030302020204" pitchFamily="66" charset="0"/>
              </a:rPr>
              <a:t>converters offset</a:t>
            </a:r>
          </a:p>
          <a:p>
            <a:pPr>
              <a:defRPr b="0">
                <a:solidFill>
                  <a:srgbClr val="7030A0"/>
                </a:solidFill>
                <a:latin typeface="Comic Sans MS" panose="030F0702030302020204" pitchFamily="66" charset="0"/>
              </a:defRPr>
            </a:pPr>
            <a:r>
              <a:rPr lang="en-US" sz="1600" b="0" dirty="0" smtClean="0">
                <a:solidFill>
                  <a:srgbClr val="7030A0"/>
                </a:solidFill>
                <a:latin typeface="Comic Sans MS" panose="030F0702030302020204" pitchFamily="66" charset="0"/>
              </a:rPr>
              <a:t>yearly</a:t>
            </a:r>
            <a:r>
              <a:rPr lang="en-US" sz="1600" b="0" baseline="0" dirty="0" smtClean="0">
                <a:solidFill>
                  <a:srgbClr val="7030A0"/>
                </a:solidFill>
                <a:latin typeface="Comic Sans MS" panose="030F0702030302020204" pitchFamily="66" charset="0"/>
              </a:rPr>
              <a:t> drift</a:t>
            </a:r>
            <a:endParaRPr lang="en-US" sz="1600" b="0" dirty="0">
              <a:solidFill>
                <a:srgbClr val="7030A0"/>
              </a:solidFill>
              <a:latin typeface="Comic Sans MS" panose="030F0702030302020204" pitchFamily="66" charset="0"/>
            </a:endParaRPr>
          </a:p>
        </c:rich>
      </c:tx>
      <c:layout>
        <c:manualLayout>
          <c:xMode val="edge"/>
          <c:yMode val="edge"/>
          <c:x val="0.60568856621891964"/>
          <c:y val="2.1658614707059945E-2"/>
        </c:manualLayout>
      </c:layout>
      <c:overlay val="0"/>
    </c:title>
    <c:autoTitleDeleted val="0"/>
    <c:plotArea>
      <c:layout>
        <c:manualLayout>
          <c:layoutTarget val="inner"/>
          <c:xMode val="edge"/>
          <c:yMode val="edge"/>
          <c:x val="0.13130634130413829"/>
          <c:y val="3.1875795186618712E-2"/>
          <c:w val="0.83434550164536769"/>
          <c:h val="0.70398967925619582"/>
        </c:manualLayout>
      </c:layout>
      <c:barChart>
        <c:barDir val="col"/>
        <c:grouping val="clustered"/>
        <c:varyColors val="0"/>
        <c:ser>
          <c:idx val="0"/>
          <c:order val="0"/>
          <c:tx>
            <c:v>Frequency</c:v>
          </c:tx>
          <c:invertIfNegative val="0"/>
          <c:cat>
            <c:strRef>
              <c:f>'converter offset'!$A$2:$A$13</c:f>
              <c:strCache>
                <c:ptCount val="12"/>
                <c:pt idx="0">
                  <c:v>-5</c:v>
                </c:pt>
                <c:pt idx="1">
                  <c:v>-4</c:v>
                </c:pt>
                <c:pt idx="2">
                  <c:v>-3</c:v>
                </c:pt>
                <c:pt idx="3">
                  <c:v>-2</c:v>
                </c:pt>
                <c:pt idx="4">
                  <c:v>-1</c:v>
                </c:pt>
                <c:pt idx="5">
                  <c:v>0</c:v>
                </c:pt>
                <c:pt idx="6">
                  <c:v>1</c:v>
                </c:pt>
                <c:pt idx="7">
                  <c:v>2</c:v>
                </c:pt>
                <c:pt idx="8">
                  <c:v>3</c:v>
                </c:pt>
                <c:pt idx="9">
                  <c:v>4</c:v>
                </c:pt>
                <c:pt idx="10">
                  <c:v>5</c:v>
                </c:pt>
                <c:pt idx="11">
                  <c:v>More</c:v>
                </c:pt>
              </c:strCache>
            </c:strRef>
          </c:cat>
          <c:val>
            <c:numRef>
              <c:f>'converter offset'!$B$2:$B$13</c:f>
              <c:numCache>
                <c:formatCode>General</c:formatCode>
                <c:ptCount val="12"/>
                <c:pt idx="0">
                  <c:v>0</c:v>
                </c:pt>
                <c:pt idx="1">
                  <c:v>0</c:v>
                </c:pt>
                <c:pt idx="2">
                  <c:v>0</c:v>
                </c:pt>
                <c:pt idx="3">
                  <c:v>1</c:v>
                </c:pt>
                <c:pt idx="4">
                  <c:v>4</c:v>
                </c:pt>
                <c:pt idx="5">
                  <c:v>1</c:v>
                </c:pt>
                <c:pt idx="6">
                  <c:v>2</c:v>
                </c:pt>
                <c:pt idx="7">
                  <c:v>0</c:v>
                </c:pt>
                <c:pt idx="8">
                  <c:v>0</c:v>
                </c:pt>
                <c:pt idx="9">
                  <c:v>0</c:v>
                </c:pt>
                <c:pt idx="10">
                  <c:v>0</c:v>
                </c:pt>
                <c:pt idx="11">
                  <c:v>0</c:v>
                </c:pt>
              </c:numCache>
            </c:numRef>
          </c:val>
        </c:ser>
        <c:dLbls>
          <c:showLegendKey val="0"/>
          <c:showVal val="0"/>
          <c:showCatName val="0"/>
          <c:showSerName val="0"/>
          <c:showPercent val="0"/>
          <c:showBubbleSize val="0"/>
        </c:dLbls>
        <c:gapWidth val="150"/>
        <c:axId val="113568000"/>
        <c:axId val="113836416"/>
      </c:barChart>
      <c:catAx>
        <c:axId val="113568000"/>
        <c:scaling>
          <c:orientation val="minMax"/>
        </c:scaling>
        <c:delete val="0"/>
        <c:axPos val="b"/>
        <c:title>
          <c:tx>
            <c:rich>
              <a:bodyPr/>
              <a:lstStyle/>
              <a:p>
                <a:pPr>
                  <a:defRPr/>
                </a:pPr>
                <a:r>
                  <a:rPr lang="en-US" dirty="0" err="1" smtClean="0"/>
                  <a:t>ppm</a:t>
                </a:r>
                <a:r>
                  <a:rPr lang="en-US" dirty="0" smtClean="0"/>
                  <a:t>/year</a:t>
                </a:r>
                <a:endParaRPr lang="en-US" dirty="0"/>
              </a:p>
            </c:rich>
          </c:tx>
          <c:layout>
            <c:manualLayout>
              <c:xMode val="edge"/>
              <c:yMode val="edge"/>
              <c:x val="0.43783893295987258"/>
              <c:y val="0.84088117798834472"/>
            </c:manualLayout>
          </c:layout>
          <c:overlay val="0"/>
        </c:title>
        <c:majorTickMark val="out"/>
        <c:minorTickMark val="none"/>
        <c:tickLblPos val="nextTo"/>
        <c:crossAx val="113836416"/>
        <c:crosses val="autoZero"/>
        <c:auto val="1"/>
        <c:lblAlgn val="ctr"/>
        <c:lblOffset val="100"/>
        <c:noMultiLvlLbl val="0"/>
      </c:catAx>
      <c:valAx>
        <c:axId val="113836416"/>
        <c:scaling>
          <c:orientation val="minMax"/>
        </c:scaling>
        <c:delete val="0"/>
        <c:axPos val="l"/>
        <c:title>
          <c:tx>
            <c:rich>
              <a:bodyPr/>
              <a:lstStyle/>
              <a:p>
                <a:pPr>
                  <a:defRPr/>
                </a:pPr>
                <a:r>
                  <a:rPr lang="en-US"/>
                  <a:t>Frequency</a:t>
                </a:r>
              </a:p>
            </c:rich>
          </c:tx>
          <c:layout/>
          <c:overlay val="0"/>
        </c:title>
        <c:numFmt formatCode="General" sourceLinked="1"/>
        <c:majorTickMark val="out"/>
        <c:minorTickMark val="none"/>
        <c:tickLblPos val="nextTo"/>
        <c:crossAx val="113568000"/>
        <c:crosses val="autoZero"/>
        <c:crossBetween val="between"/>
      </c:valAx>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b="0">
                <a:solidFill>
                  <a:srgbClr val="7030A0"/>
                </a:solidFill>
                <a:latin typeface="Comic Sans MS" panose="030F0702030302020204" pitchFamily="66" charset="0"/>
              </a:defRPr>
            </a:pPr>
            <a:r>
              <a:rPr lang="en-GB" sz="1600" b="0" dirty="0" smtClean="0">
                <a:solidFill>
                  <a:srgbClr val="7030A0"/>
                </a:solidFill>
                <a:latin typeface="Comic Sans MS" panose="030F0702030302020204" pitchFamily="66" charset="0"/>
              </a:rPr>
              <a:t>Main dipole</a:t>
            </a:r>
            <a:endParaRPr lang="en-US" sz="1600" b="0" dirty="0" smtClean="0">
              <a:solidFill>
                <a:srgbClr val="7030A0"/>
              </a:solidFill>
              <a:latin typeface="Comic Sans MS" panose="030F0702030302020204" pitchFamily="66" charset="0"/>
            </a:endParaRPr>
          </a:p>
          <a:p>
            <a:pPr>
              <a:defRPr b="0">
                <a:solidFill>
                  <a:srgbClr val="7030A0"/>
                </a:solidFill>
                <a:latin typeface="Comic Sans MS" panose="030F0702030302020204" pitchFamily="66" charset="0"/>
              </a:defRPr>
            </a:pPr>
            <a:r>
              <a:rPr lang="en-US" sz="1600" b="0" dirty="0" smtClean="0">
                <a:solidFill>
                  <a:srgbClr val="7030A0"/>
                </a:solidFill>
                <a:latin typeface="Comic Sans MS" panose="030F0702030302020204" pitchFamily="66" charset="0"/>
              </a:rPr>
              <a:t>converters gain</a:t>
            </a:r>
            <a:endParaRPr lang="en-US" sz="1600" b="0" dirty="0">
              <a:solidFill>
                <a:srgbClr val="7030A0"/>
              </a:solidFill>
              <a:latin typeface="Comic Sans MS" panose="030F0702030302020204" pitchFamily="66" charset="0"/>
            </a:endParaRPr>
          </a:p>
          <a:p>
            <a:pPr>
              <a:defRPr b="0">
                <a:solidFill>
                  <a:srgbClr val="7030A0"/>
                </a:solidFill>
                <a:latin typeface="Comic Sans MS" panose="030F0702030302020204" pitchFamily="66" charset="0"/>
              </a:defRPr>
            </a:pPr>
            <a:r>
              <a:rPr lang="en-US" sz="1600" b="0" dirty="0">
                <a:solidFill>
                  <a:srgbClr val="7030A0"/>
                </a:solidFill>
                <a:latin typeface="Comic Sans MS" panose="030F0702030302020204" pitchFamily="66" charset="0"/>
              </a:rPr>
              <a:t>yearly drift</a:t>
            </a:r>
          </a:p>
        </c:rich>
      </c:tx>
      <c:layout>
        <c:manualLayout>
          <c:xMode val="edge"/>
          <c:yMode val="edge"/>
          <c:x val="0.73194668848212163"/>
          <c:y val="2.5835655158489835E-2"/>
        </c:manualLayout>
      </c:layout>
      <c:overlay val="0"/>
    </c:title>
    <c:autoTitleDeleted val="0"/>
    <c:plotArea>
      <c:layout>
        <c:manualLayout>
          <c:layoutTarget val="inner"/>
          <c:xMode val="edge"/>
          <c:yMode val="edge"/>
          <c:x val="0.12135892104396041"/>
          <c:y val="3.1294972743791651E-2"/>
          <c:w val="0.84689504721000952"/>
          <c:h val="0.77356834241873662"/>
        </c:manualLayout>
      </c:layout>
      <c:barChart>
        <c:barDir val="col"/>
        <c:grouping val="clustered"/>
        <c:varyColors val="0"/>
        <c:ser>
          <c:idx val="0"/>
          <c:order val="0"/>
          <c:tx>
            <c:v>Frequency</c:v>
          </c:tx>
          <c:invertIfNegative val="0"/>
          <c:cat>
            <c:strRef>
              <c:f>'converter gain'!$A$2:$A$13</c:f>
              <c:strCache>
                <c:ptCount val="12"/>
                <c:pt idx="0">
                  <c:v>-8</c:v>
                </c:pt>
                <c:pt idx="1">
                  <c:v>-7</c:v>
                </c:pt>
                <c:pt idx="2">
                  <c:v>-6</c:v>
                </c:pt>
                <c:pt idx="3">
                  <c:v>-5</c:v>
                </c:pt>
                <c:pt idx="4">
                  <c:v>-4</c:v>
                </c:pt>
                <c:pt idx="5">
                  <c:v>-3</c:v>
                </c:pt>
                <c:pt idx="6">
                  <c:v>-2</c:v>
                </c:pt>
                <c:pt idx="7">
                  <c:v>-1</c:v>
                </c:pt>
                <c:pt idx="8">
                  <c:v>0</c:v>
                </c:pt>
                <c:pt idx="9">
                  <c:v>1</c:v>
                </c:pt>
                <c:pt idx="10">
                  <c:v>2</c:v>
                </c:pt>
                <c:pt idx="11">
                  <c:v>More</c:v>
                </c:pt>
              </c:strCache>
            </c:strRef>
          </c:cat>
          <c:val>
            <c:numRef>
              <c:f>'converter gain'!$B$2:$B$13</c:f>
              <c:numCache>
                <c:formatCode>General</c:formatCode>
                <c:ptCount val="12"/>
                <c:pt idx="0">
                  <c:v>0</c:v>
                </c:pt>
                <c:pt idx="1">
                  <c:v>0</c:v>
                </c:pt>
                <c:pt idx="2">
                  <c:v>1</c:v>
                </c:pt>
                <c:pt idx="3">
                  <c:v>1</c:v>
                </c:pt>
                <c:pt idx="4">
                  <c:v>0</c:v>
                </c:pt>
                <c:pt idx="5">
                  <c:v>4</c:v>
                </c:pt>
                <c:pt idx="6">
                  <c:v>2</c:v>
                </c:pt>
                <c:pt idx="7">
                  <c:v>0</c:v>
                </c:pt>
                <c:pt idx="8">
                  <c:v>0</c:v>
                </c:pt>
                <c:pt idx="9">
                  <c:v>0</c:v>
                </c:pt>
                <c:pt idx="10">
                  <c:v>0</c:v>
                </c:pt>
                <c:pt idx="11">
                  <c:v>0</c:v>
                </c:pt>
              </c:numCache>
            </c:numRef>
          </c:val>
        </c:ser>
        <c:dLbls>
          <c:showLegendKey val="0"/>
          <c:showVal val="0"/>
          <c:showCatName val="0"/>
          <c:showSerName val="0"/>
          <c:showPercent val="0"/>
          <c:showBubbleSize val="0"/>
        </c:dLbls>
        <c:gapWidth val="150"/>
        <c:axId val="113857280"/>
        <c:axId val="113859200"/>
      </c:barChart>
      <c:catAx>
        <c:axId val="113857280"/>
        <c:scaling>
          <c:orientation val="minMax"/>
        </c:scaling>
        <c:delete val="0"/>
        <c:axPos val="b"/>
        <c:title>
          <c:tx>
            <c:rich>
              <a:bodyPr/>
              <a:lstStyle/>
              <a:p>
                <a:pPr>
                  <a:defRPr/>
                </a:pPr>
                <a:r>
                  <a:rPr lang="en-US" dirty="0" err="1" smtClean="0"/>
                  <a:t>ppm</a:t>
                </a:r>
                <a:r>
                  <a:rPr lang="en-US" dirty="0" smtClean="0"/>
                  <a:t>/year</a:t>
                </a:r>
                <a:endParaRPr lang="en-US" dirty="0"/>
              </a:p>
            </c:rich>
          </c:tx>
          <c:layout/>
          <c:overlay val="0"/>
        </c:title>
        <c:majorTickMark val="out"/>
        <c:minorTickMark val="none"/>
        <c:tickLblPos val="nextTo"/>
        <c:crossAx val="113859200"/>
        <c:crosses val="autoZero"/>
        <c:auto val="1"/>
        <c:lblAlgn val="ctr"/>
        <c:lblOffset val="100"/>
        <c:noMultiLvlLbl val="0"/>
      </c:catAx>
      <c:valAx>
        <c:axId val="113859200"/>
        <c:scaling>
          <c:orientation val="minMax"/>
        </c:scaling>
        <c:delete val="0"/>
        <c:axPos val="l"/>
        <c:title>
          <c:tx>
            <c:rich>
              <a:bodyPr/>
              <a:lstStyle/>
              <a:p>
                <a:pPr>
                  <a:defRPr/>
                </a:pPr>
                <a:r>
                  <a:rPr lang="en-US"/>
                  <a:t>Frequency</a:t>
                </a:r>
              </a:p>
            </c:rich>
          </c:tx>
          <c:layout/>
          <c:overlay val="0"/>
        </c:title>
        <c:numFmt formatCode="General" sourceLinked="1"/>
        <c:majorTickMark val="out"/>
        <c:minorTickMark val="none"/>
        <c:tickLblPos val="nextTo"/>
        <c:crossAx val="113857280"/>
        <c:crosses val="autoZero"/>
        <c:crossBetween val="between"/>
      </c:valAx>
    </c:plotArea>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9.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24.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35.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4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CE78623B-DEFC-4065-8217-778B9CAD5188}" type="datetimeFigureOut">
              <a:rPr lang="en-US" smtClean="0"/>
              <a:t>11/8/2013</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C3CF952-DA8F-450C-A2FA-358253C18251}" type="slidenum">
              <a:rPr lang="en-US" smtClean="0"/>
              <a:t>‹#›</a:t>
            </a:fld>
            <a:endParaRPr lang="en-US"/>
          </a:p>
        </p:txBody>
      </p:sp>
    </p:spTree>
    <p:extLst>
      <p:ext uri="{BB962C8B-B14F-4D97-AF65-F5344CB8AC3E}">
        <p14:creationId xmlns:p14="http://schemas.microsoft.com/office/powerpoint/2010/main" val="3393170362"/>
      </p:ext>
    </p:extLst>
  </p:cSld>
  <p:clrMap bg1="lt1" tx1="dk1" bg2="lt2" tx2="dk2" accent1="accent1" accent2="accent2" accent3="accent3" accent4="accent4" accent5="accent5" accent6="accent6" hlink="hlink" folHlink="folHlink"/>
  <p:notesStyle>
    <a:lvl1pPr marL="0" algn="l" defTabSz="913532" rtl="0" eaLnBrk="1" latinLnBrk="0" hangingPunct="1">
      <a:defRPr sz="1200" kern="1200">
        <a:solidFill>
          <a:schemeClr val="tx1"/>
        </a:solidFill>
        <a:latin typeface="+mn-lt"/>
        <a:ea typeface="+mn-ea"/>
        <a:cs typeface="+mn-cs"/>
      </a:defRPr>
    </a:lvl1pPr>
    <a:lvl2pPr marL="456767" algn="l" defTabSz="913532" rtl="0" eaLnBrk="1" latinLnBrk="0" hangingPunct="1">
      <a:defRPr sz="1200" kern="1200">
        <a:solidFill>
          <a:schemeClr val="tx1"/>
        </a:solidFill>
        <a:latin typeface="+mn-lt"/>
        <a:ea typeface="+mn-ea"/>
        <a:cs typeface="+mn-cs"/>
      </a:defRPr>
    </a:lvl2pPr>
    <a:lvl3pPr marL="913532" algn="l" defTabSz="913532" rtl="0" eaLnBrk="1" latinLnBrk="0" hangingPunct="1">
      <a:defRPr sz="1200" kern="1200">
        <a:solidFill>
          <a:schemeClr val="tx1"/>
        </a:solidFill>
        <a:latin typeface="+mn-lt"/>
        <a:ea typeface="+mn-ea"/>
        <a:cs typeface="+mn-cs"/>
      </a:defRPr>
    </a:lvl3pPr>
    <a:lvl4pPr marL="1370301" algn="l" defTabSz="913532" rtl="0" eaLnBrk="1" latinLnBrk="0" hangingPunct="1">
      <a:defRPr sz="1200" kern="1200">
        <a:solidFill>
          <a:schemeClr val="tx1"/>
        </a:solidFill>
        <a:latin typeface="+mn-lt"/>
        <a:ea typeface="+mn-ea"/>
        <a:cs typeface="+mn-cs"/>
      </a:defRPr>
    </a:lvl4pPr>
    <a:lvl5pPr marL="1827063" algn="l" defTabSz="913532" rtl="0" eaLnBrk="1" latinLnBrk="0" hangingPunct="1">
      <a:defRPr sz="1200" kern="1200">
        <a:solidFill>
          <a:schemeClr val="tx1"/>
        </a:solidFill>
        <a:latin typeface="+mn-lt"/>
        <a:ea typeface="+mn-ea"/>
        <a:cs typeface="+mn-cs"/>
      </a:defRPr>
    </a:lvl5pPr>
    <a:lvl6pPr marL="2283831" algn="l" defTabSz="913532" rtl="0" eaLnBrk="1" latinLnBrk="0" hangingPunct="1">
      <a:defRPr sz="1200" kern="1200">
        <a:solidFill>
          <a:schemeClr val="tx1"/>
        </a:solidFill>
        <a:latin typeface="+mn-lt"/>
        <a:ea typeface="+mn-ea"/>
        <a:cs typeface="+mn-cs"/>
      </a:defRPr>
    </a:lvl6pPr>
    <a:lvl7pPr marL="2740596" algn="l" defTabSz="913532" rtl="0" eaLnBrk="1" latinLnBrk="0" hangingPunct="1">
      <a:defRPr sz="1200" kern="1200">
        <a:solidFill>
          <a:schemeClr val="tx1"/>
        </a:solidFill>
        <a:latin typeface="+mn-lt"/>
        <a:ea typeface="+mn-ea"/>
        <a:cs typeface="+mn-cs"/>
      </a:defRPr>
    </a:lvl7pPr>
    <a:lvl8pPr marL="3197361" algn="l" defTabSz="913532" rtl="0" eaLnBrk="1" latinLnBrk="0" hangingPunct="1">
      <a:defRPr sz="1200" kern="1200">
        <a:solidFill>
          <a:schemeClr val="tx1"/>
        </a:solidFill>
        <a:latin typeface="+mn-lt"/>
        <a:ea typeface="+mn-ea"/>
        <a:cs typeface="+mn-cs"/>
      </a:defRPr>
    </a:lvl8pPr>
    <a:lvl9pPr marL="3654127" algn="l" defTabSz="91353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r>
              <a:rPr lang="en-US" altLang="en-US"/>
              <a:t>18/01/2006</a:t>
            </a:r>
          </a:p>
        </p:txBody>
      </p:sp>
      <p:sp>
        <p:nvSpPr>
          <p:cNvPr id="7" name="Rectangle 7"/>
          <p:cNvSpPr>
            <a:spLocks noGrp="1" noChangeArrowheads="1"/>
          </p:cNvSpPr>
          <p:nvPr>
            <p:ph type="sldNum" sz="quarter" idx="5"/>
          </p:nvPr>
        </p:nvSpPr>
        <p:spPr>
          <a:ln/>
        </p:spPr>
        <p:txBody>
          <a:bodyPr/>
          <a:lstStyle/>
          <a:p>
            <a:fld id="{4B18A4EC-B7F7-4F03-9B1A-C2AA8AC2C2AA}" type="slidenum">
              <a:rPr lang="en-US" altLang="en-US"/>
              <a:pPr/>
              <a:t>16</a:t>
            </a:fld>
            <a:endParaRPr lang="en-US" altLang="en-US"/>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r>
              <a:rPr lang="en-US" altLang="en-US"/>
              <a:t>18/01/2006</a:t>
            </a:r>
          </a:p>
        </p:txBody>
      </p:sp>
      <p:sp>
        <p:nvSpPr>
          <p:cNvPr id="7" name="Rectangle 7"/>
          <p:cNvSpPr>
            <a:spLocks noGrp="1" noChangeArrowheads="1"/>
          </p:cNvSpPr>
          <p:nvPr>
            <p:ph type="sldNum" sz="quarter" idx="5"/>
          </p:nvPr>
        </p:nvSpPr>
        <p:spPr>
          <a:ln/>
        </p:spPr>
        <p:txBody>
          <a:bodyPr/>
          <a:lstStyle/>
          <a:p>
            <a:fld id="{F40F3673-DCB5-4DD6-AF5B-9DC43F7B98C2}" type="slidenum">
              <a:rPr lang="en-US" altLang="en-US"/>
              <a:pPr/>
              <a:t>26</a:t>
            </a:fld>
            <a:endParaRPr lang="en-US" alt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r>
              <a:rPr lang="en-US" altLang="en-US"/>
              <a:t>18/01/2006</a:t>
            </a:r>
          </a:p>
        </p:txBody>
      </p:sp>
      <p:sp>
        <p:nvSpPr>
          <p:cNvPr id="7" name="Rectangle 7"/>
          <p:cNvSpPr>
            <a:spLocks noGrp="1" noChangeArrowheads="1"/>
          </p:cNvSpPr>
          <p:nvPr>
            <p:ph type="sldNum" sz="quarter" idx="5"/>
          </p:nvPr>
        </p:nvSpPr>
        <p:spPr>
          <a:ln/>
        </p:spPr>
        <p:txBody>
          <a:bodyPr/>
          <a:lstStyle/>
          <a:p>
            <a:fld id="{F40F3673-DCB5-4DD6-AF5B-9DC43F7B98C2}" type="slidenum">
              <a:rPr lang="en-US" altLang="en-US"/>
              <a:pPr/>
              <a:t>27</a:t>
            </a:fld>
            <a:endParaRPr lang="en-US" alt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endParaRPr lang="en-US"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3CF952-DA8F-450C-A2FA-358253C18251}" type="slidenum">
              <a:rPr lang="en-US" smtClean="0"/>
              <a:t>50</a:t>
            </a:fld>
            <a:endParaRPr lang="en-US"/>
          </a:p>
        </p:txBody>
      </p:sp>
    </p:spTree>
    <p:extLst>
      <p:ext uri="{BB962C8B-B14F-4D97-AF65-F5344CB8AC3E}">
        <p14:creationId xmlns:p14="http://schemas.microsoft.com/office/powerpoint/2010/main" val="5359630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5B7F46AE-7B29-4931-8C01-6B91868C3851}" type="slidenum">
              <a:rPr lang="en-GB" smtClean="0">
                <a:latin typeface="Arial" pitchFamily="34" charset="0"/>
                <a:ea typeface="ＭＳ Ｐゴシック"/>
                <a:cs typeface="ＭＳ Ｐゴシック"/>
              </a:rPr>
              <a:pPr/>
              <a:t>56</a:t>
            </a:fld>
            <a:endParaRPr lang="en-GB" smtClean="0">
              <a:latin typeface="Arial" pitchFamily="34" charset="0"/>
              <a:ea typeface="ＭＳ Ｐゴシック"/>
              <a:cs typeface="ＭＳ Ｐゴシック"/>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endParaRPr lang="en-GB" dirty="0" smtClean="0">
              <a:latin typeface="Arial" pitchFamily="34" charset="0"/>
              <a:ea typeface="ＭＳ Ｐゴシック"/>
              <a:cs typeface="ＭＳ Ｐゴシック"/>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92D997BA-6CEC-4677-85DD-9FE0C0060C79}" type="slidenum">
              <a:rPr lang="en-GB" smtClean="0">
                <a:latin typeface="Arial" pitchFamily="34" charset="0"/>
                <a:ea typeface="ＭＳ Ｐゴシック"/>
                <a:cs typeface="ＭＳ Ｐゴシック"/>
              </a:rPr>
              <a:pPr/>
              <a:t>57</a:t>
            </a:fld>
            <a:endParaRPr lang="en-GB" smtClean="0">
              <a:latin typeface="Arial" pitchFamily="34" charset="0"/>
              <a:ea typeface="ＭＳ Ｐゴシック"/>
              <a:cs typeface="ＭＳ Ｐゴシック"/>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endParaRPr lang="fr-FR" smtClean="0">
              <a:latin typeface="Arial" pitchFamily="34" charset="0"/>
              <a:ea typeface="ＭＳ Ｐゴシック"/>
              <a:cs typeface="ＭＳ Ｐゴシック"/>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92D997BA-6CEC-4677-85DD-9FE0C0060C79}" type="slidenum">
              <a:rPr lang="en-GB" smtClean="0">
                <a:latin typeface="Arial" pitchFamily="34" charset="0"/>
                <a:ea typeface="ＭＳ Ｐゴシック"/>
                <a:cs typeface="ＭＳ Ｐゴシック"/>
              </a:rPr>
              <a:pPr/>
              <a:t>60</a:t>
            </a:fld>
            <a:endParaRPr lang="en-GB" smtClean="0">
              <a:latin typeface="Arial" pitchFamily="34" charset="0"/>
              <a:ea typeface="ＭＳ Ｐゴシック"/>
              <a:cs typeface="ＭＳ Ｐゴシック"/>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endParaRPr lang="fr-FR" smtClean="0">
              <a:latin typeface="Arial" pitchFamily="34" charset="0"/>
              <a:ea typeface="ＭＳ Ｐゴシック"/>
              <a:cs typeface="ＭＳ Ｐゴシック"/>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r>
              <a:rPr lang="en-US" altLang="en-US"/>
              <a:t>18/01/2006</a:t>
            </a:r>
          </a:p>
        </p:txBody>
      </p:sp>
      <p:sp>
        <p:nvSpPr>
          <p:cNvPr id="7" name="Rectangle 7"/>
          <p:cNvSpPr>
            <a:spLocks noGrp="1" noChangeArrowheads="1"/>
          </p:cNvSpPr>
          <p:nvPr>
            <p:ph type="sldNum" sz="quarter" idx="5"/>
          </p:nvPr>
        </p:nvSpPr>
        <p:spPr>
          <a:ln/>
        </p:spPr>
        <p:txBody>
          <a:bodyPr/>
          <a:lstStyle/>
          <a:p>
            <a:fld id="{2F9CF201-F35C-4897-978C-567093A98C08}" type="slidenum">
              <a:rPr lang="en-US" altLang="en-US"/>
              <a:pPr/>
              <a:t>18</a:t>
            </a:fld>
            <a:endParaRPr lang="en-US" altLang="en-US"/>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r>
              <a:rPr lang="en-US" altLang="en-US"/>
              <a:t>18/01/2006</a:t>
            </a:r>
          </a:p>
        </p:txBody>
      </p:sp>
      <p:sp>
        <p:nvSpPr>
          <p:cNvPr id="7" name="Rectangle 7"/>
          <p:cNvSpPr>
            <a:spLocks noGrp="1" noChangeArrowheads="1"/>
          </p:cNvSpPr>
          <p:nvPr>
            <p:ph type="sldNum" sz="quarter" idx="5"/>
          </p:nvPr>
        </p:nvSpPr>
        <p:spPr>
          <a:ln/>
        </p:spPr>
        <p:txBody>
          <a:bodyPr/>
          <a:lstStyle/>
          <a:p>
            <a:fld id="{4B18A4EC-B7F7-4F03-9B1A-C2AA8AC2C2AA}" type="slidenum">
              <a:rPr lang="en-US" altLang="en-US"/>
              <a:pPr/>
              <a:t>19</a:t>
            </a:fld>
            <a:endParaRPr lang="en-US" altLang="en-US"/>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r>
              <a:rPr lang="en-US" altLang="en-US"/>
              <a:t>18/01/2006</a:t>
            </a:r>
          </a:p>
        </p:txBody>
      </p:sp>
      <p:sp>
        <p:nvSpPr>
          <p:cNvPr id="7" name="Rectangle 7"/>
          <p:cNvSpPr>
            <a:spLocks noGrp="1" noChangeArrowheads="1"/>
          </p:cNvSpPr>
          <p:nvPr>
            <p:ph type="sldNum" sz="quarter" idx="5"/>
          </p:nvPr>
        </p:nvSpPr>
        <p:spPr>
          <a:ln/>
        </p:spPr>
        <p:txBody>
          <a:bodyPr/>
          <a:lstStyle/>
          <a:p>
            <a:fld id="{5EF4E8CF-2072-4832-9963-67F366485127}" type="slidenum">
              <a:rPr lang="en-US" altLang="en-US"/>
              <a:pPr/>
              <a:t>20</a:t>
            </a:fld>
            <a:endParaRPr lang="en-US" alt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r>
              <a:rPr lang="en-US" altLang="en-US"/>
              <a:t>18/01/2006</a:t>
            </a:r>
          </a:p>
        </p:txBody>
      </p:sp>
      <p:sp>
        <p:nvSpPr>
          <p:cNvPr id="7" name="Rectangle 7"/>
          <p:cNvSpPr>
            <a:spLocks noGrp="1" noChangeArrowheads="1"/>
          </p:cNvSpPr>
          <p:nvPr>
            <p:ph type="sldNum" sz="quarter" idx="5"/>
          </p:nvPr>
        </p:nvSpPr>
        <p:spPr>
          <a:ln/>
        </p:spPr>
        <p:txBody>
          <a:bodyPr/>
          <a:lstStyle/>
          <a:p>
            <a:fld id="{B81E050D-2EB9-478C-B411-13CE28C640BF}" type="slidenum">
              <a:rPr lang="en-US" altLang="en-US"/>
              <a:pPr/>
              <a:t>21</a:t>
            </a:fld>
            <a:endParaRPr lang="en-US" altLang="en-US"/>
          </a:p>
        </p:txBody>
      </p:sp>
      <p:sp>
        <p:nvSpPr>
          <p:cNvPr id="94210" name="Rectangle 2"/>
          <p:cNvSpPr>
            <a:spLocks noGrp="1" noRot="1" noChangeAspect="1" noChangeArrowheads="1" noTextEdit="1"/>
          </p:cNvSpPr>
          <p:nvPr>
            <p:ph type="sldImg"/>
          </p:nvPr>
        </p:nvSpPr>
        <p:spPr>
          <a:ln/>
        </p:spPr>
      </p:sp>
      <p:sp>
        <p:nvSpPr>
          <p:cNvPr id="942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r>
              <a:rPr lang="en-US" altLang="en-US"/>
              <a:t>18/01/2006</a:t>
            </a:r>
          </a:p>
        </p:txBody>
      </p:sp>
      <p:sp>
        <p:nvSpPr>
          <p:cNvPr id="7" name="Rectangle 7"/>
          <p:cNvSpPr>
            <a:spLocks noGrp="1" noChangeArrowheads="1"/>
          </p:cNvSpPr>
          <p:nvPr>
            <p:ph type="sldNum" sz="quarter" idx="5"/>
          </p:nvPr>
        </p:nvSpPr>
        <p:spPr>
          <a:ln/>
        </p:spPr>
        <p:txBody>
          <a:bodyPr/>
          <a:lstStyle/>
          <a:p>
            <a:fld id="{E17C9029-61E5-403B-A9EC-315252B0722A}" type="slidenum">
              <a:rPr lang="en-US" altLang="en-US"/>
              <a:pPr/>
              <a:t>22</a:t>
            </a:fld>
            <a:endParaRPr lang="en-US" alt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r>
              <a:rPr lang="en-US" altLang="en-US"/>
              <a:t>18/01/2006</a:t>
            </a:r>
          </a:p>
        </p:txBody>
      </p:sp>
      <p:sp>
        <p:nvSpPr>
          <p:cNvPr id="7" name="Rectangle 7"/>
          <p:cNvSpPr>
            <a:spLocks noGrp="1" noChangeArrowheads="1"/>
          </p:cNvSpPr>
          <p:nvPr>
            <p:ph type="sldNum" sz="quarter" idx="5"/>
          </p:nvPr>
        </p:nvSpPr>
        <p:spPr>
          <a:ln/>
        </p:spPr>
        <p:txBody>
          <a:bodyPr/>
          <a:lstStyle/>
          <a:p>
            <a:fld id="{12E565CA-FF43-4B8A-BBA3-AD974C306F1B}" type="slidenum">
              <a:rPr lang="en-US" altLang="en-US"/>
              <a:pPr/>
              <a:t>23</a:t>
            </a:fld>
            <a:endParaRPr lang="en-US" altLang="en-US"/>
          </a:p>
        </p:txBody>
      </p:sp>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r>
              <a:rPr lang="en-US" altLang="en-US"/>
              <a:t>18/01/2006</a:t>
            </a:r>
          </a:p>
        </p:txBody>
      </p:sp>
      <p:sp>
        <p:nvSpPr>
          <p:cNvPr id="7" name="Rectangle 7"/>
          <p:cNvSpPr>
            <a:spLocks noGrp="1" noChangeArrowheads="1"/>
          </p:cNvSpPr>
          <p:nvPr>
            <p:ph type="sldNum" sz="quarter" idx="5"/>
          </p:nvPr>
        </p:nvSpPr>
        <p:spPr>
          <a:ln/>
        </p:spPr>
        <p:txBody>
          <a:bodyPr/>
          <a:lstStyle/>
          <a:p>
            <a:fld id="{40379F19-CE8B-41F3-AE0B-3B82B8F02FD5}" type="slidenum">
              <a:rPr lang="en-US" altLang="en-US"/>
              <a:pPr/>
              <a:t>24</a:t>
            </a:fld>
            <a:endParaRPr lang="en-US" altLang="en-US"/>
          </a:p>
        </p:txBody>
      </p:sp>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r>
              <a:rPr lang="en-US" altLang="en-US"/>
              <a:t>18/01/2006</a:t>
            </a:r>
          </a:p>
        </p:txBody>
      </p:sp>
      <p:sp>
        <p:nvSpPr>
          <p:cNvPr id="7" name="Rectangle 7"/>
          <p:cNvSpPr>
            <a:spLocks noGrp="1" noChangeArrowheads="1"/>
          </p:cNvSpPr>
          <p:nvPr>
            <p:ph type="sldNum" sz="quarter" idx="5"/>
          </p:nvPr>
        </p:nvSpPr>
        <p:spPr>
          <a:ln/>
        </p:spPr>
        <p:txBody>
          <a:bodyPr/>
          <a:lstStyle/>
          <a:p>
            <a:fld id="{5BC80248-58CF-4F9B-9FD4-815FF8E40FBD}" type="slidenum">
              <a:rPr lang="en-US" altLang="en-US"/>
              <a:pPr/>
              <a:t>25</a:t>
            </a:fld>
            <a:endParaRPr lang="en-US" altLang="en-US"/>
          </a:p>
        </p:txBody>
      </p:sp>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2969335" y="6362386"/>
            <a:ext cx="2133600" cy="365125"/>
          </a:xfrm>
          <a:prstGeom prst="rect">
            <a:avLst/>
          </a:prstGeom>
        </p:spPr>
        <p:txBody>
          <a:bodyPr vert="horz" lIns="91353" tIns="45676" rIns="91353" bIns="45676" rtlCol="0" anchor="ctr"/>
          <a:lstStyle>
            <a:lvl1pPr algn="l">
              <a:defRPr sz="900">
                <a:solidFill>
                  <a:schemeClr val="tx1">
                    <a:tint val="75000"/>
                  </a:schemeClr>
                </a:solidFill>
              </a:defRPr>
            </a:lvl1pPr>
          </a:lstStyle>
          <a:p>
            <a:fld id="{1B417558-A5B4-E842-B1DF-677745561FCD}" type="datetime1">
              <a:rPr lang="en-US" smtClean="0"/>
              <a:t>11/8/2013</a:t>
            </a:fld>
            <a:endParaRPr lang="en-US" dirty="0"/>
          </a:p>
        </p:txBody>
      </p:sp>
      <p:sp>
        <p:nvSpPr>
          <p:cNvPr id="3" name="Footer Placeholder 2"/>
          <p:cNvSpPr>
            <a:spLocks noGrp="1"/>
          </p:cNvSpPr>
          <p:nvPr>
            <p:ph type="ftr" sz="quarter" idx="3"/>
          </p:nvPr>
        </p:nvSpPr>
        <p:spPr>
          <a:xfrm>
            <a:off x="5182756" y="6356359"/>
            <a:ext cx="2895600" cy="365125"/>
          </a:xfrm>
          <a:prstGeom prst="rect">
            <a:avLst/>
          </a:prstGeom>
        </p:spPr>
        <p:txBody>
          <a:bodyPr vert="horz" lIns="91353" tIns="45676" rIns="91353" bIns="45676" rtlCol="0" anchor="ctr"/>
          <a:lstStyle>
            <a:lvl1pPr algn="ctr">
              <a:defRPr sz="900">
                <a:solidFill>
                  <a:schemeClr val="tx1">
                    <a:tint val="75000"/>
                  </a:schemeClr>
                </a:solidFill>
              </a:defRPr>
            </a:lvl1pPr>
          </a:lstStyle>
          <a:p>
            <a:r>
              <a:rPr lang="en-US" dirty="0" smtClean="0"/>
              <a:t>Document reference</a:t>
            </a:r>
            <a:endParaRPr lang="en-US" dirty="0"/>
          </a:p>
        </p:txBody>
      </p:sp>
      <p:sp>
        <p:nvSpPr>
          <p:cNvPr id="4" name="Slide Number Placeholder 3"/>
          <p:cNvSpPr>
            <a:spLocks noGrp="1"/>
          </p:cNvSpPr>
          <p:nvPr>
            <p:ph type="sldNum" sz="quarter" idx="4"/>
          </p:nvPr>
        </p:nvSpPr>
        <p:spPr>
          <a:xfrm>
            <a:off x="8185376" y="6356359"/>
            <a:ext cx="501424" cy="365125"/>
          </a:xfrm>
          <a:prstGeom prst="rect">
            <a:avLst/>
          </a:prstGeom>
        </p:spPr>
        <p:txBody>
          <a:bodyPr vert="horz" lIns="91353" tIns="45676" rIns="91353" bIns="45676"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676" tIns="0" rIns="45676"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5" name="Date Placeholder 1"/>
          <p:cNvSpPr>
            <a:spLocks noGrp="1"/>
          </p:cNvSpPr>
          <p:nvPr>
            <p:ph type="dt" sz="half" idx="10"/>
          </p:nvPr>
        </p:nvSpPr>
        <p:spPr>
          <a:xfrm>
            <a:off x="2969335" y="6362386"/>
            <a:ext cx="2133600" cy="365125"/>
          </a:xfrm>
          <a:prstGeom prst="rect">
            <a:avLst/>
          </a:prstGeom>
        </p:spPr>
        <p:txBody>
          <a:bodyPr vert="horz" lIns="91353" tIns="45676" rIns="91353" bIns="45676" rtlCol="0" anchor="ctr"/>
          <a:lstStyle>
            <a:lvl1pPr algn="l">
              <a:defRPr sz="900">
                <a:solidFill>
                  <a:schemeClr val="tx1">
                    <a:tint val="75000"/>
                  </a:schemeClr>
                </a:solidFill>
              </a:defRPr>
            </a:lvl1pPr>
          </a:lstStyle>
          <a:p>
            <a:fld id="{675C63EC-9147-6E43-B1C5-595DF9CCBB2A}" type="datetime1">
              <a:rPr lang="en-US" smtClean="0"/>
              <a:t>11/8/2013</a:t>
            </a:fld>
            <a:endParaRPr lang="en-US" dirty="0"/>
          </a:p>
        </p:txBody>
      </p:sp>
      <p:sp>
        <p:nvSpPr>
          <p:cNvPr id="6" name="Footer Placeholder 2"/>
          <p:cNvSpPr>
            <a:spLocks noGrp="1"/>
          </p:cNvSpPr>
          <p:nvPr>
            <p:ph type="ftr" sz="quarter" idx="3"/>
          </p:nvPr>
        </p:nvSpPr>
        <p:spPr>
          <a:xfrm>
            <a:off x="5182756" y="6356359"/>
            <a:ext cx="2895600" cy="365125"/>
          </a:xfrm>
          <a:prstGeom prst="rect">
            <a:avLst/>
          </a:prstGeom>
        </p:spPr>
        <p:txBody>
          <a:bodyPr vert="horz" lIns="91353" tIns="45676" rIns="91353" bIns="45676" rtlCol="0" anchor="ctr"/>
          <a:lstStyle>
            <a:lvl1pPr algn="ctr">
              <a:defRPr sz="900">
                <a:solidFill>
                  <a:schemeClr val="tx1">
                    <a:tint val="75000"/>
                  </a:schemeClr>
                </a:solidFill>
              </a:defRPr>
            </a:lvl1pPr>
          </a:lstStyle>
          <a:p>
            <a:r>
              <a:rPr lang="en-US" dirty="0" smtClean="0"/>
              <a:t>Document reference</a:t>
            </a:r>
            <a:endParaRPr lang="en-US" dirty="0"/>
          </a:p>
        </p:txBody>
      </p:sp>
      <p:sp>
        <p:nvSpPr>
          <p:cNvPr id="7" name="Slide Number Placeholder 3"/>
          <p:cNvSpPr>
            <a:spLocks noGrp="1"/>
          </p:cNvSpPr>
          <p:nvPr>
            <p:ph type="sldNum" sz="quarter" idx="4"/>
          </p:nvPr>
        </p:nvSpPr>
        <p:spPr>
          <a:xfrm>
            <a:off x="8185376" y="6356359"/>
            <a:ext cx="501424" cy="365125"/>
          </a:xfrm>
          <a:prstGeom prst="rect">
            <a:avLst/>
          </a:prstGeom>
        </p:spPr>
        <p:txBody>
          <a:bodyPr vert="horz" lIns="91353" tIns="45676" rIns="91353" bIns="45676"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7" y="2998765"/>
            <a:ext cx="3053866" cy="2663482"/>
          </a:xfrm>
        </p:spPr>
        <p:txBody>
          <a:bodyPr lIns="45676" rIns="45676"/>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5" name="Date Placeholder 1"/>
          <p:cNvSpPr>
            <a:spLocks noGrp="1"/>
          </p:cNvSpPr>
          <p:nvPr>
            <p:ph type="dt" sz="half" idx="10"/>
          </p:nvPr>
        </p:nvSpPr>
        <p:spPr>
          <a:xfrm>
            <a:off x="2969335" y="6362386"/>
            <a:ext cx="2133600" cy="365125"/>
          </a:xfrm>
          <a:prstGeom prst="rect">
            <a:avLst/>
          </a:prstGeom>
        </p:spPr>
        <p:txBody>
          <a:bodyPr vert="horz" lIns="91353" tIns="45676" rIns="91353" bIns="45676" rtlCol="0" anchor="ctr"/>
          <a:lstStyle>
            <a:lvl1pPr algn="l">
              <a:defRPr sz="900">
                <a:solidFill>
                  <a:schemeClr val="tx1">
                    <a:tint val="75000"/>
                  </a:schemeClr>
                </a:solidFill>
              </a:defRPr>
            </a:lvl1pPr>
          </a:lstStyle>
          <a:p>
            <a:fld id="{A28F5549-2B01-B242-8802-82B8589C809D}" type="datetime1">
              <a:rPr lang="en-US" smtClean="0"/>
              <a:t>11/8/2013</a:t>
            </a:fld>
            <a:endParaRPr lang="en-US" dirty="0"/>
          </a:p>
        </p:txBody>
      </p:sp>
      <p:sp>
        <p:nvSpPr>
          <p:cNvPr id="6" name="Footer Placeholder 2"/>
          <p:cNvSpPr>
            <a:spLocks noGrp="1"/>
          </p:cNvSpPr>
          <p:nvPr>
            <p:ph type="ftr" sz="quarter" idx="3"/>
          </p:nvPr>
        </p:nvSpPr>
        <p:spPr>
          <a:xfrm>
            <a:off x="5182756" y="6356359"/>
            <a:ext cx="2895600" cy="365125"/>
          </a:xfrm>
          <a:prstGeom prst="rect">
            <a:avLst/>
          </a:prstGeom>
        </p:spPr>
        <p:txBody>
          <a:bodyPr vert="horz" lIns="91353" tIns="45676" rIns="91353" bIns="45676" rtlCol="0" anchor="ctr"/>
          <a:lstStyle>
            <a:lvl1pPr algn="ctr">
              <a:defRPr sz="900">
                <a:solidFill>
                  <a:schemeClr val="tx1">
                    <a:tint val="75000"/>
                  </a:schemeClr>
                </a:solidFill>
              </a:defRPr>
            </a:lvl1pPr>
          </a:lstStyle>
          <a:p>
            <a:r>
              <a:rPr lang="en-US" dirty="0" smtClean="0"/>
              <a:t>Document reference</a:t>
            </a:r>
            <a:endParaRPr lang="en-US" dirty="0"/>
          </a:p>
        </p:txBody>
      </p:sp>
      <p:sp>
        <p:nvSpPr>
          <p:cNvPr id="7" name="Slide Number Placeholder 3"/>
          <p:cNvSpPr>
            <a:spLocks noGrp="1"/>
          </p:cNvSpPr>
          <p:nvPr>
            <p:ph type="sldNum" sz="quarter" idx="4"/>
          </p:nvPr>
        </p:nvSpPr>
        <p:spPr>
          <a:xfrm>
            <a:off x="8185376" y="6356359"/>
            <a:ext cx="501424" cy="365125"/>
          </a:xfrm>
          <a:prstGeom prst="rect">
            <a:avLst/>
          </a:prstGeom>
        </p:spPr>
        <p:txBody>
          <a:bodyPr vert="horz" lIns="91353" tIns="45676" rIns="91353" bIns="45676"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CH"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Date Placeholder 1"/>
          <p:cNvSpPr>
            <a:spLocks noGrp="1"/>
          </p:cNvSpPr>
          <p:nvPr>
            <p:ph type="dt" sz="half" idx="2"/>
          </p:nvPr>
        </p:nvSpPr>
        <p:spPr>
          <a:xfrm>
            <a:off x="2969335" y="6362386"/>
            <a:ext cx="2133600" cy="365125"/>
          </a:xfrm>
          <a:prstGeom prst="rect">
            <a:avLst/>
          </a:prstGeom>
        </p:spPr>
        <p:txBody>
          <a:bodyPr vert="horz" lIns="91353" tIns="45676" rIns="91353" bIns="45676" rtlCol="0" anchor="ctr"/>
          <a:lstStyle>
            <a:lvl1pPr algn="l">
              <a:defRPr sz="900">
                <a:solidFill>
                  <a:schemeClr val="tx1">
                    <a:tint val="75000"/>
                  </a:schemeClr>
                </a:solidFill>
              </a:defRPr>
            </a:lvl1pPr>
          </a:lstStyle>
          <a:p>
            <a:fld id="{3F6A0D1B-B268-524A-8345-D1626C161D9C}" type="datetime1">
              <a:rPr lang="en-US" smtClean="0"/>
              <a:t>11/8/2013</a:t>
            </a:fld>
            <a:endParaRPr lang="en-US" dirty="0"/>
          </a:p>
        </p:txBody>
      </p:sp>
      <p:sp>
        <p:nvSpPr>
          <p:cNvPr id="5" name="Footer Placeholder 2"/>
          <p:cNvSpPr>
            <a:spLocks noGrp="1"/>
          </p:cNvSpPr>
          <p:nvPr>
            <p:ph type="ftr" sz="quarter" idx="3"/>
          </p:nvPr>
        </p:nvSpPr>
        <p:spPr>
          <a:xfrm>
            <a:off x="5182756" y="6356359"/>
            <a:ext cx="2895600" cy="365125"/>
          </a:xfrm>
          <a:prstGeom prst="rect">
            <a:avLst/>
          </a:prstGeom>
        </p:spPr>
        <p:txBody>
          <a:bodyPr vert="horz" lIns="91353" tIns="45676" rIns="91353" bIns="45676" rtlCol="0" anchor="ctr"/>
          <a:lstStyle>
            <a:lvl1pPr algn="ctr">
              <a:defRPr sz="900">
                <a:solidFill>
                  <a:schemeClr val="tx1">
                    <a:tint val="75000"/>
                  </a:schemeClr>
                </a:solidFill>
              </a:defRPr>
            </a:lvl1pPr>
          </a:lstStyle>
          <a:p>
            <a:r>
              <a:rPr lang="en-US" dirty="0" smtClean="0"/>
              <a:t>Document reference</a:t>
            </a:r>
            <a:endParaRPr lang="en-US" dirty="0"/>
          </a:p>
        </p:txBody>
      </p:sp>
      <p:sp>
        <p:nvSpPr>
          <p:cNvPr id="6" name="Slide Number Placeholder 3"/>
          <p:cNvSpPr>
            <a:spLocks noGrp="1"/>
          </p:cNvSpPr>
          <p:nvPr>
            <p:ph type="sldNum" sz="quarter" idx="4"/>
          </p:nvPr>
        </p:nvSpPr>
        <p:spPr>
          <a:xfrm>
            <a:off x="8185376" y="6356359"/>
            <a:ext cx="501424" cy="365125"/>
          </a:xfrm>
          <a:prstGeom prst="rect">
            <a:avLst/>
          </a:prstGeom>
        </p:spPr>
        <p:txBody>
          <a:bodyPr vert="horz" lIns="91353" tIns="45676" rIns="91353" bIns="45676"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47"/>
            <a:ext cx="2057400" cy="5851525"/>
          </a:xfrm>
        </p:spPr>
        <p:txBody>
          <a:bodyPr vert="eaVert"/>
          <a:lstStyle/>
          <a:p>
            <a:r>
              <a:rPr kumimoji="0" lang="fr-CH" smtClean="0"/>
              <a:t>Click to edit Master title style</a:t>
            </a:r>
            <a:endParaRPr kumimoji="0" lang="en-US"/>
          </a:p>
        </p:txBody>
      </p:sp>
      <p:sp>
        <p:nvSpPr>
          <p:cNvPr id="3" name="Espace réservé du texte vertical 2"/>
          <p:cNvSpPr>
            <a:spLocks noGrp="1"/>
          </p:cNvSpPr>
          <p:nvPr>
            <p:ph type="body" orient="vert" idx="1"/>
          </p:nvPr>
        </p:nvSpPr>
        <p:spPr>
          <a:xfrm>
            <a:off x="457200" y="274647"/>
            <a:ext cx="6019800" cy="5851525"/>
          </a:xfrm>
        </p:spPr>
        <p:txBody>
          <a:bodyPr vert="eaVert"/>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Date Placeholder 1"/>
          <p:cNvSpPr>
            <a:spLocks noGrp="1"/>
          </p:cNvSpPr>
          <p:nvPr>
            <p:ph type="dt" sz="half" idx="2"/>
          </p:nvPr>
        </p:nvSpPr>
        <p:spPr>
          <a:xfrm>
            <a:off x="2969335" y="6362386"/>
            <a:ext cx="2133600" cy="365125"/>
          </a:xfrm>
          <a:prstGeom prst="rect">
            <a:avLst/>
          </a:prstGeom>
        </p:spPr>
        <p:txBody>
          <a:bodyPr vert="horz" lIns="91353" tIns="45676" rIns="91353" bIns="45676" rtlCol="0" anchor="ctr"/>
          <a:lstStyle>
            <a:lvl1pPr algn="l">
              <a:defRPr sz="900">
                <a:solidFill>
                  <a:schemeClr val="tx1">
                    <a:tint val="75000"/>
                  </a:schemeClr>
                </a:solidFill>
              </a:defRPr>
            </a:lvl1pPr>
          </a:lstStyle>
          <a:p>
            <a:fld id="{475C2D24-40FC-7D40-8933-20B3F8593012}" type="datetime1">
              <a:rPr lang="en-US" smtClean="0"/>
              <a:t>11/8/2013</a:t>
            </a:fld>
            <a:endParaRPr lang="en-US" dirty="0"/>
          </a:p>
        </p:txBody>
      </p:sp>
      <p:sp>
        <p:nvSpPr>
          <p:cNvPr id="5" name="Footer Placeholder 2"/>
          <p:cNvSpPr>
            <a:spLocks noGrp="1"/>
          </p:cNvSpPr>
          <p:nvPr>
            <p:ph type="ftr" sz="quarter" idx="3"/>
          </p:nvPr>
        </p:nvSpPr>
        <p:spPr>
          <a:xfrm>
            <a:off x="5182756" y="6356359"/>
            <a:ext cx="2895600" cy="365125"/>
          </a:xfrm>
          <a:prstGeom prst="rect">
            <a:avLst/>
          </a:prstGeom>
        </p:spPr>
        <p:txBody>
          <a:bodyPr vert="horz" lIns="91353" tIns="45676" rIns="91353" bIns="45676" rtlCol="0" anchor="ctr"/>
          <a:lstStyle>
            <a:lvl1pPr algn="ctr">
              <a:defRPr sz="900">
                <a:solidFill>
                  <a:schemeClr val="tx1">
                    <a:tint val="75000"/>
                  </a:schemeClr>
                </a:solidFill>
              </a:defRPr>
            </a:lvl1pPr>
          </a:lstStyle>
          <a:p>
            <a:r>
              <a:rPr lang="en-US" dirty="0" smtClean="0"/>
              <a:t>Document reference</a:t>
            </a:r>
            <a:endParaRPr lang="en-US" dirty="0"/>
          </a:p>
        </p:txBody>
      </p:sp>
      <p:sp>
        <p:nvSpPr>
          <p:cNvPr id="6" name="Slide Number Placeholder 3"/>
          <p:cNvSpPr>
            <a:spLocks noGrp="1"/>
          </p:cNvSpPr>
          <p:nvPr>
            <p:ph type="sldNum" sz="quarter" idx="4"/>
          </p:nvPr>
        </p:nvSpPr>
        <p:spPr>
          <a:xfrm>
            <a:off x="8185376" y="6356359"/>
            <a:ext cx="501424" cy="365125"/>
          </a:xfrm>
          <a:prstGeom prst="rect">
            <a:avLst/>
          </a:prstGeom>
        </p:spPr>
        <p:txBody>
          <a:bodyPr vert="horz" lIns="91353" tIns="45676" rIns="91353" bIns="45676"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996276" y="2703293"/>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6" name="Rectangle 6"/>
          <p:cNvSpPr>
            <a:spLocks noChangeArrowheads="1"/>
          </p:cNvSpPr>
          <p:nvPr userDrawn="1"/>
        </p:nvSpPr>
        <p:spPr bwMode="auto">
          <a:xfrm>
            <a:off x="0" y="990600"/>
            <a:ext cx="9144000" cy="1917700"/>
          </a:xfrm>
          <a:prstGeom prst="rect">
            <a:avLst/>
          </a:prstGeom>
          <a:solidFill>
            <a:srgbClr val="083DAA"/>
          </a:solidFill>
          <a:ln w="9525">
            <a:noFill/>
            <a:miter lim="800000"/>
            <a:headEnd/>
            <a:tailEnd/>
          </a:ln>
        </p:spPr>
        <p:txBody>
          <a:bodyPr lIns="91353" tIns="45676" rIns="91353" bIns="45676"/>
          <a:lstStyle/>
          <a:p>
            <a:pPr fontAlgn="base">
              <a:spcBef>
                <a:spcPct val="0"/>
              </a:spcBef>
              <a:spcAft>
                <a:spcPct val="0"/>
              </a:spcAft>
              <a:defRPr/>
            </a:pPr>
            <a:endParaRPr lang="en-GB" sz="2400">
              <a:solidFill>
                <a:srgbClr val="000000"/>
              </a:solidFill>
              <a:latin typeface="Times New Roman" pitchFamily="19" charset="0"/>
              <a:ea typeface="ＭＳ Ｐゴシック" pitchFamily="19" charset="-128"/>
            </a:endParaRP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6767" indent="0" algn="ctr">
              <a:buNone/>
              <a:defRPr>
                <a:solidFill>
                  <a:schemeClr val="tx1">
                    <a:tint val="75000"/>
                  </a:schemeClr>
                </a:solidFill>
              </a:defRPr>
            </a:lvl2pPr>
            <a:lvl3pPr marL="913532" indent="0" algn="ctr">
              <a:buNone/>
              <a:defRPr>
                <a:solidFill>
                  <a:schemeClr val="tx1">
                    <a:tint val="75000"/>
                  </a:schemeClr>
                </a:solidFill>
              </a:defRPr>
            </a:lvl3pPr>
            <a:lvl4pPr marL="1370301" indent="0" algn="ctr">
              <a:buNone/>
              <a:defRPr>
                <a:solidFill>
                  <a:schemeClr val="tx1">
                    <a:tint val="75000"/>
                  </a:schemeClr>
                </a:solidFill>
              </a:defRPr>
            </a:lvl4pPr>
            <a:lvl5pPr marL="1827063" indent="0" algn="ctr">
              <a:buNone/>
              <a:defRPr>
                <a:solidFill>
                  <a:schemeClr val="tx1">
                    <a:tint val="75000"/>
                  </a:schemeClr>
                </a:solidFill>
              </a:defRPr>
            </a:lvl5pPr>
            <a:lvl6pPr marL="2283831" indent="0" algn="ctr">
              <a:buNone/>
              <a:defRPr>
                <a:solidFill>
                  <a:schemeClr val="tx1">
                    <a:tint val="75000"/>
                  </a:schemeClr>
                </a:solidFill>
              </a:defRPr>
            </a:lvl6pPr>
            <a:lvl7pPr marL="2740596" indent="0" algn="ctr">
              <a:buNone/>
              <a:defRPr>
                <a:solidFill>
                  <a:schemeClr val="tx1">
                    <a:tint val="75000"/>
                  </a:schemeClr>
                </a:solidFill>
              </a:defRPr>
            </a:lvl7pPr>
            <a:lvl8pPr marL="3197361" indent="0" algn="ctr">
              <a:buNone/>
              <a:defRPr>
                <a:solidFill>
                  <a:schemeClr val="tx1">
                    <a:tint val="75000"/>
                  </a:schemeClr>
                </a:solidFill>
              </a:defRPr>
            </a:lvl8pPr>
            <a:lvl9pPr marL="3654127"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a:xfrm>
            <a:off x="6422940" y="6530055"/>
            <a:ext cx="2133600" cy="365125"/>
          </a:xfrm>
          <a:prstGeom prst="rect">
            <a:avLst/>
          </a:prstGeom>
        </p:spPr>
        <p:txBody>
          <a:bodyPr lIns="91353" tIns="45676" rIns="91353" bIns="45676"/>
          <a:lstStyle>
            <a:lvl1pPr>
              <a:defRPr>
                <a:solidFill>
                  <a:srgbClr val="FFFF00"/>
                </a:solidFill>
              </a:defRPr>
            </a:lvl1pPr>
          </a:lstStyle>
          <a:p>
            <a:pPr algn="ctr" eaLnBrk="0" fontAlgn="base" hangingPunct="0">
              <a:spcBef>
                <a:spcPct val="0"/>
              </a:spcBef>
              <a:spcAft>
                <a:spcPct val="0"/>
              </a:spcAft>
            </a:pPr>
            <a:fld id="{6294C92D-0306-4E69-9CD3-20855E849650}" type="slidenum">
              <a:rPr lang="en-US" smtClean="0">
                <a:ea typeface="ＭＳ Ｐゴシック" pitchFamily="19" charset="-128"/>
              </a:rPr>
              <a:pPr algn="ctr" eaLnBrk="0" fontAlgn="base" hangingPunct="0">
                <a:spcBef>
                  <a:spcPct val="0"/>
                </a:spcBef>
                <a:spcAft>
                  <a:spcPct val="0"/>
                </a:spcAft>
              </a:pPr>
              <a:t>‹#›</a:t>
            </a:fld>
            <a:endParaRPr lang="en-US" dirty="0">
              <a:ea typeface="ＭＳ Ｐゴシック" pitchFamily="19" charset="-128"/>
            </a:endParaRPr>
          </a:p>
        </p:txBody>
      </p:sp>
      <p:sp>
        <p:nvSpPr>
          <p:cNvPr id="5" name="Rectangle 14"/>
          <p:cNvSpPr>
            <a:spLocks noGrp="1" noChangeArrowheads="1"/>
          </p:cNvSpPr>
          <p:nvPr>
            <p:ph type="title"/>
          </p:nvPr>
        </p:nvSpPr>
        <p:spPr bwMode="auto">
          <a:xfrm>
            <a:off x="120651" y="163513"/>
            <a:ext cx="7370763" cy="2516187"/>
          </a:xfrm>
          <a:prstGeom prst="rect">
            <a:avLst/>
          </a:prstGeom>
          <a:noFill/>
          <a:ln w="9525">
            <a:noFill/>
            <a:miter lim="800000"/>
            <a:headEnd/>
            <a:tailEnd/>
          </a:ln>
        </p:spPr>
        <p:txBody>
          <a:bodyPr vert="horz" wrap="square" lIns="91353" tIns="45676" rIns="91353" bIns="45676" numCol="1" anchor="ctr" anchorCtr="0" compatLnSpc="1">
            <a:prstTxWarp prst="textNoShape">
              <a:avLst/>
            </a:prstTxWarp>
          </a:bodyPr>
          <a:lstStyle/>
          <a:p>
            <a:pPr lvl="0"/>
            <a:r>
              <a:rPr lang="en-US" dirty="0" err="1" smtClean="0"/>
              <a:t>Cliquez</a:t>
            </a:r>
            <a:r>
              <a:rPr lang="en-US" dirty="0" smtClean="0"/>
              <a:t> et </a:t>
            </a:r>
            <a:r>
              <a:rPr lang="en-US" dirty="0" err="1" smtClean="0"/>
              <a:t>modifiez</a:t>
            </a:r>
            <a:r>
              <a:rPr lang="en-US" dirty="0" smtClean="0"/>
              <a:t> le </a:t>
            </a:r>
            <a:r>
              <a:rPr lang="en-US" dirty="0" err="1" smtClean="0"/>
              <a:t>titre</a:t>
            </a:r>
            <a:endParaRPr lang="en-US" dirty="0" smtClean="0"/>
          </a:p>
        </p:txBody>
      </p:sp>
    </p:spTree>
    <p:extLst>
      <p:ext uri="{BB962C8B-B14F-4D97-AF65-F5344CB8AC3E}">
        <p14:creationId xmlns:p14="http://schemas.microsoft.com/office/powerpoint/2010/main" val="25536839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Rectangle 6"/>
          <p:cNvSpPr>
            <a:spLocks noChangeArrowheads="1"/>
          </p:cNvSpPr>
          <p:nvPr userDrawn="1"/>
        </p:nvSpPr>
        <p:spPr bwMode="auto">
          <a:xfrm>
            <a:off x="0" y="977900"/>
            <a:ext cx="9144000" cy="2133600"/>
          </a:xfrm>
          <a:prstGeom prst="rect">
            <a:avLst/>
          </a:prstGeom>
          <a:solidFill>
            <a:srgbClr val="083DAA"/>
          </a:solidFill>
          <a:ln w="9525">
            <a:noFill/>
            <a:miter lim="800000"/>
            <a:headEnd/>
            <a:tailEnd/>
          </a:ln>
        </p:spPr>
        <p:txBody>
          <a:bodyPr lIns="91353" tIns="45676" rIns="91353" bIns="45676"/>
          <a:lstStyle/>
          <a:p>
            <a:pPr fontAlgn="base">
              <a:spcBef>
                <a:spcPct val="0"/>
              </a:spcBef>
              <a:spcAft>
                <a:spcPct val="0"/>
              </a:spcAft>
              <a:defRPr/>
            </a:pPr>
            <a:endParaRPr lang="en-GB" sz="2400">
              <a:solidFill>
                <a:srgbClr val="000000"/>
              </a:solidFill>
              <a:latin typeface="Times New Roman" pitchFamily="19" charset="0"/>
              <a:ea typeface="ＭＳ Ｐゴシック" pitchFamily="19" charset="-128"/>
            </a:endParaRPr>
          </a:p>
        </p:txBody>
      </p:sp>
      <p:sp>
        <p:nvSpPr>
          <p:cNvPr id="2" name="Title 1"/>
          <p:cNvSpPr>
            <a:spLocks noGrp="1"/>
          </p:cNvSpPr>
          <p:nvPr>
            <p:ph type="ctrTitle"/>
          </p:nvPr>
        </p:nvSpPr>
        <p:spPr>
          <a:xfrm>
            <a:off x="685800" y="1079510"/>
            <a:ext cx="7772400" cy="1943099"/>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456767" indent="-456767" algn="ctr">
              <a:buFont typeface="Wingdings" charset="2"/>
              <a:buChar char="Ø"/>
              <a:defRPr/>
            </a:lvl1pPr>
            <a:lvl2pPr marL="456767" indent="0" algn="ctr">
              <a:buNone/>
              <a:defRPr/>
            </a:lvl2pPr>
            <a:lvl3pPr marL="913532" indent="0" algn="ctr">
              <a:buNone/>
              <a:defRPr/>
            </a:lvl3pPr>
            <a:lvl4pPr marL="1370301" indent="0" algn="ctr">
              <a:buNone/>
              <a:defRPr/>
            </a:lvl4pPr>
            <a:lvl5pPr marL="1827063" indent="0" algn="ctr">
              <a:buNone/>
              <a:defRPr/>
            </a:lvl5pPr>
            <a:lvl6pPr marL="2283831" indent="0" algn="ctr">
              <a:buNone/>
              <a:defRPr/>
            </a:lvl6pPr>
            <a:lvl7pPr marL="2740596" indent="0" algn="ctr">
              <a:buNone/>
              <a:defRPr/>
            </a:lvl7pPr>
            <a:lvl8pPr marL="3197361" indent="0" algn="ctr">
              <a:buNone/>
              <a:defRPr/>
            </a:lvl8pPr>
            <a:lvl9pPr marL="3654127" indent="0" algn="ctr">
              <a:buNone/>
              <a:defRPr/>
            </a:lvl9pPr>
          </a:lstStyle>
          <a:p>
            <a:r>
              <a:rPr lang="en-US" dirty="0" smtClean="0"/>
              <a:t>Click to edit Master subtitle style</a:t>
            </a:r>
            <a:endParaRPr lang="en-US" dirty="0"/>
          </a:p>
        </p:txBody>
      </p:sp>
      <p:sp>
        <p:nvSpPr>
          <p:cNvPr id="4" name="Rectangle 2"/>
          <p:cNvSpPr>
            <a:spLocks noGrp="1" noChangeArrowheads="1"/>
          </p:cNvSpPr>
          <p:nvPr>
            <p:ph type="ftr" sz="quarter" idx="10"/>
          </p:nvPr>
        </p:nvSpPr>
        <p:spPr/>
        <p:txBody>
          <a:bodyPr/>
          <a:lstStyle>
            <a:lvl1pPr>
              <a:defRPr smtClean="0"/>
            </a:lvl1pPr>
          </a:lstStyle>
          <a:p>
            <a:pPr>
              <a:defRPr/>
            </a:pPr>
            <a:r>
              <a:rPr lang="en-US"/>
              <a:t>C. Carli                                                      ELENA TDR and Status Report                          IEFC, 8th May 2013</a:t>
            </a:r>
          </a:p>
        </p:txBody>
      </p:sp>
    </p:spTree>
    <p:extLst>
      <p:ext uri="{BB962C8B-B14F-4D97-AF65-F5344CB8AC3E}">
        <p14:creationId xmlns:p14="http://schemas.microsoft.com/office/powerpoint/2010/main" val="19582558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p:txBody>
          <a:bodyPr/>
          <a:lstStyle>
            <a:lvl1pPr>
              <a:defRPr smtClean="0"/>
            </a:lvl1pPr>
          </a:lstStyle>
          <a:p>
            <a:pPr>
              <a:defRPr/>
            </a:pPr>
            <a:r>
              <a:rPr lang="en-US"/>
              <a:t>C. Carli                                                      ELENA TDR and Status Report                          IEFC, 8th May 2013</a:t>
            </a:r>
          </a:p>
        </p:txBody>
      </p:sp>
      <p:sp>
        <p:nvSpPr>
          <p:cNvPr id="5" name="Rectangle 3"/>
          <p:cNvSpPr>
            <a:spLocks noGrp="1" noChangeArrowheads="1"/>
          </p:cNvSpPr>
          <p:nvPr>
            <p:ph type="sldNum" sz="quarter" idx="11"/>
          </p:nvPr>
        </p:nvSpPr>
        <p:spPr>
          <a:xfrm>
            <a:off x="6705603" y="6567488"/>
            <a:ext cx="2133600" cy="290512"/>
          </a:xfrm>
          <a:prstGeom prst="rect">
            <a:avLst/>
          </a:prstGeom>
        </p:spPr>
        <p:txBody>
          <a:bodyPr lIns="91353" tIns="45676" rIns="91353" bIns="45676"/>
          <a:lstStyle>
            <a:lvl1pPr>
              <a:defRPr/>
            </a:lvl1pPr>
          </a:lstStyle>
          <a:p>
            <a:pPr algn="ctr" eaLnBrk="0" fontAlgn="base" hangingPunct="0">
              <a:spcBef>
                <a:spcPct val="0"/>
              </a:spcBef>
              <a:spcAft>
                <a:spcPct val="0"/>
              </a:spcAft>
            </a:pPr>
            <a:r>
              <a:rPr lang="en-US" dirty="0" smtClean="0">
                <a:solidFill>
                  <a:srgbClr val="000000"/>
                </a:solidFill>
                <a:ea typeface="ＭＳ Ｐゴシック" pitchFamily="19" charset="-128"/>
              </a:rPr>
              <a:t> </a:t>
            </a:r>
            <a:r>
              <a:rPr lang="en-US" dirty="0" smtClean="0">
                <a:solidFill>
                  <a:srgbClr val="FFF101"/>
                </a:solidFill>
                <a:ea typeface="ＭＳ Ｐゴシック" pitchFamily="19" charset="-128"/>
              </a:rPr>
              <a:t>C. Carli          </a:t>
            </a:r>
            <a:fld id="{DB625280-0E2E-4B83-8BB7-5087E3ADE6DD}" type="slidenum">
              <a:rPr lang="en-US" smtClean="0">
                <a:solidFill>
                  <a:srgbClr val="FFF101"/>
                </a:solidFill>
                <a:ea typeface="ＭＳ Ｐゴシック" pitchFamily="19" charset="-128"/>
              </a:rPr>
              <a:pPr algn="ctr" eaLnBrk="0" fontAlgn="base" hangingPunct="0">
                <a:spcBef>
                  <a:spcPct val="0"/>
                </a:spcBef>
                <a:spcAft>
                  <a:spcPct val="0"/>
                </a:spcAft>
              </a:pPr>
              <a:t>‹#›</a:t>
            </a:fld>
            <a:r>
              <a:rPr lang="en-US" dirty="0" smtClean="0">
                <a:solidFill>
                  <a:srgbClr val="FFF101"/>
                </a:solidFill>
                <a:ea typeface="ＭＳ Ｐゴシック" pitchFamily="19" charset="-128"/>
              </a:rPr>
              <a:t>/13</a:t>
            </a:r>
            <a:endParaRPr lang="en-US" dirty="0">
              <a:solidFill>
                <a:srgbClr val="FFF101"/>
              </a:solidFill>
              <a:ea typeface="ＭＳ Ｐゴシック" pitchFamily="19" charset="-128"/>
            </a:endParaRPr>
          </a:p>
        </p:txBody>
      </p:sp>
      <p:sp>
        <p:nvSpPr>
          <p:cNvPr id="6" name="Rectangle 16"/>
          <p:cNvSpPr>
            <a:spLocks noGrp="1" noChangeArrowheads="1"/>
          </p:cNvSpPr>
          <p:nvPr>
            <p:ph type="dt" sz="half" idx="12"/>
          </p:nvPr>
        </p:nvSpPr>
        <p:spPr>
          <a:xfrm>
            <a:off x="457201" y="6569075"/>
            <a:ext cx="2133600" cy="285750"/>
          </a:xfrm>
          <a:prstGeom prst="rect">
            <a:avLst/>
          </a:prstGeom>
        </p:spPr>
        <p:txBody>
          <a:bodyPr lIns="91353" tIns="45676" rIns="91353" bIns="45676"/>
          <a:lstStyle>
            <a:lvl1pPr>
              <a:defRPr smtClean="0"/>
            </a:lvl1pPr>
          </a:lstStyle>
          <a:p>
            <a:pPr algn="ctr" eaLnBrk="0" fontAlgn="base" hangingPunct="0">
              <a:spcBef>
                <a:spcPct val="0"/>
              </a:spcBef>
              <a:spcAft>
                <a:spcPct val="0"/>
              </a:spcAft>
              <a:defRPr/>
            </a:pPr>
            <a:endParaRPr lang="en-US">
              <a:solidFill>
                <a:srgbClr val="000000"/>
              </a:solidFill>
              <a:ea typeface="ＭＳ Ｐゴシック" pitchFamily="19" charset="-128"/>
            </a:endParaRPr>
          </a:p>
        </p:txBody>
      </p:sp>
    </p:spTree>
    <p:extLst>
      <p:ext uri="{BB962C8B-B14F-4D97-AF65-F5344CB8AC3E}">
        <p14:creationId xmlns:p14="http://schemas.microsoft.com/office/powerpoint/2010/main" val="31765307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9"/>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6767" indent="0">
              <a:buNone/>
              <a:defRPr sz="1800"/>
            </a:lvl2pPr>
            <a:lvl3pPr marL="913532" indent="0">
              <a:buNone/>
              <a:defRPr sz="1600"/>
            </a:lvl3pPr>
            <a:lvl4pPr marL="1370301" indent="0">
              <a:buNone/>
              <a:defRPr sz="1400"/>
            </a:lvl4pPr>
            <a:lvl5pPr marL="1827063" indent="0">
              <a:buNone/>
              <a:defRPr sz="1400"/>
            </a:lvl5pPr>
            <a:lvl6pPr marL="2283831" indent="0">
              <a:buNone/>
              <a:defRPr sz="1400"/>
            </a:lvl6pPr>
            <a:lvl7pPr marL="2740596" indent="0">
              <a:buNone/>
              <a:defRPr sz="1400"/>
            </a:lvl7pPr>
            <a:lvl8pPr marL="3197361" indent="0">
              <a:buNone/>
              <a:defRPr sz="1400"/>
            </a:lvl8pPr>
            <a:lvl9pPr marL="3654127"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p:txBody>
          <a:bodyPr/>
          <a:lstStyle>
            <a:lvl1pPr>
              <a:defRPr smtClean="0"/>
            </a:lvl1pPr>
          </a:lstStyle>
          <a:p>
            <a:pPr>
              <a:defRPr/>
            </a:pPr>
            <a:r>
              <a:rPr lang="en-US"/>
              <a:t>C. Carli                                                      ELENA TDR and Status Report                          IEFC, 8th May 2013</a:t>
            </a:r>
          </a:p>
        </p:txBody>
      </p:sp>
    </p:spTree>
    <p:extLst>
      <p:ext uri="{BB962C8B-B14F-4D97-AF65-F5344CB8AC3E}">
        <p14:creationId xmlns:p14="http://schemas.microsoft.com/office/powerpoint/2010/main" val="3616577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996276" y="2703293"/>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196975"/>
            <a:ext cx="4038600" cy="5111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96975"/>
            <a:ext cx="4038600" cy="5111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p:txBody>
          <a:bodyPr/>
          <a:lstStyle>
            <a:lvl1pPr>
              <a:defRPr smtClean="0"/>
            </a:lvl1pPr>
          </a:lstStyle>
          <a:p>
            <a:pPr>
              <a:defRPr/>
            </a:pPr>
            <a:r>
              <a:rPr lang="en-US"/>
              <a:t>C. Carli                                                      ELENA TDR and Status Report                          IEFC, 8th May 2013</a:t>
            </a:r>
          </a:p>
        </p:txBody>
      </p:sp>
      <p:sp>
        <p:nvSpPr>
          <p:cNvPr id="6" name="Rectangle 3"/>
          <p:cNvSpPr>
            <a:spLocks noGrp="1" noChangeArrowheads="1"/>
          </p:cNvSpPr>
          <p:nvPr>
            <p:ph type="sldNum" sz="quarter" idx="11"/>
          </p:nvPr>
        </p:nvSpPr>
        <p:spPr>
          <a:xfrm>
            <a:off x="6705603" y="6567488"/>
            <a:ext cx="2133600" cy="290512"/>
          </a:xfrm>
          <a:prstGeom prst="rect">
            <a:avLst/>
          </a:prstGeom>
        </p:spPr>
        <p:txBody>
          <a:bodyPr lIns="91353" tIns="45676" rIns="91353" bIns="45676"/>
          <a:lstStyle>
            <a:lvl1pPr>
              <a:defRPr/>
            </a:lvl1pPr>
          </a:lstStyle>
          <a:p>
            <a:pPr algn="ctr" eaLnBrk="0" fontAlgn="base" hangingPunct="0">
              <a:spcBef>
                <a:spcPct val="0"/>
              </a:spcBef>
              <a:spcAft>
                <a:spcPct val="0"/>
              </a:spcAft>
            </a:pPr>
            <a:r>
              <a:rPr lang="en-US">
                <a:solidFill>
                  <a:srgbClr val="000000"/>
                </a:solidFill>
                <a:ea typeface="ＭＳ Ｐゴシック" pitchFamily="19" charset="-128"/>
              </a:rPr>
              <a:t> C. Carli          </a:t>
            </a:r>
            <a:fld id="{112BFE92-17FC-499C-B230-771077A29995}" type="slidenum">
              <a:rPr lang="en-US">
                <a:solidFill>
                  <a:srgbClr val="000000"/>
                </a:solidFill>
                <a:ea typeface="ＭＳ Ｐゴシック" pitchFamily="19" charset="-128"/>
              </a:rPr>
              <a:pPr algn="ctr" eaLnBrk="0" fontAlgn="base" hangingPunct="0">
                <a:spcBef>
                  <a:spcPct val="0"/>
                </a:spcBef>
                <a:spcAft>
                  <a:spcPct val="0"/>
                </a:spcAft>
              </a:pPr>
              <a:t>‹#›</a:t>
            </a:fld>
            <a:r>
              <a:rPr lang="en-US">
                <a:solidFill>
                  <a:srgbClr val="000000"/>
                </a:solidFill>
                <a:ea typeface="ＭＳ Ｐゴシック" pitchFamily="19" charset="-128"/>
              </a:rPr>
              <a:t>/13</a:t>
            </a:r>
          </a:p>
        </p:txBody>
      </p:sp>
      <p:sp>
        <p:nvSpPr>
          <p:cNvPr id="7" name="Rectangle 16"/>
          <p:cNvSpPr>
            <a:spLocks noGrp="1" noChangeArrowheads="1"/>
          </p:cNvSpPr>
          <p:nvPr>
            <p:ph type="dt" sz="half" idx="12"/>
          </p:nvPr>
        </p:nvSpPr>
        <p:spPr>
          <a:xfrm>
            <a:off x="457201" y="6569075"/>
            <a:ext cx="2133600" cy="285750"/>
          </a:xfrm>
          <a:prstGeom prst="rect">
            <a:avLst/>
          </a:prstGeom>
        </p:spPr>
        <p:txBody>
          <a:bodyPr lIns="91353" tIns="45676" rIns="91353" bIns="45676"/>
          <a:lstStyle>
            <a:lvl1pPr>
              <a:defRPr smtClean="0"/>
            </a:lvl1pPr>
          </a:lstStyle>
          <a:p>
            <a:pPr algn="ctr" eaLnBrk="0" fontAlgn="base" hangingPunct="0">
              <a:spcBef>
                <a:spcPct val="0"/>
              </a:spcBef>
              <a:spcAft>
                <a:spcPct val="0"/>
              </a:spcAft>
              <a:defRPr/>
            </a:pPr>
            <a:endParaRPr lang="en-US">
              <a:solidFill>
                <a:srgbClr val="000000"/>
              </a:solidFill>
              <a:ea typeface="ＭＳ Ｐゴシック" pitchFamily="19" charset="-128"/>
            </a:endParaRPr>
          </a:p>
        </p:txBody>
      </p:sp>
    </p:spTree>
    <p:extLst>
      <p:ext uri="{BB962C8B-B14F-4D97-AF65-F5344CB8AC3E}">
        <p14:creationId xmlns:p14="http://schemas.microsoft.com/office/powerpoint/2010/main" val="11618755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67" indent="0">
              <a:buNone/>
              <a:defRPr sz="2000" b="1"/>
            </a:lvl2pPr>
            <a:lvl3pPr marL="913532" indent="0">
              <a:buNone/>
              <a:defRPr sz="1800" b="1"/>
            </a:lvl3pPr>
            <a:lvl4pPr marL="1370301" indent="0">
              <a:buNone/>
              <a:defRPr sz="1600" b="1"/>
            </a:lvl4pPr>
            <a:lvl5pPr marL="1827063" indent="0">
              <a:buNone/>
              <a:defRPr sz="1600" b="1"/>
            </a:lvl5pPr>
            <a:lvl6pPr marL="2283831" indent="0">
              <a:buNone/>
              <a:defRPr sz="1600" b="1"/>
            </a:lvl6pPr>
            <a:lvl7pPr marL="2740596" indent="0">
              <a:buNone/>
              <a:defRPr sz="1600" b="1"/>
            </a:lvl7pPr>
            <a:lvl8pPr marL="3197361" indent="0">
              <a:buNone/>
              <a:defRPr sz="1600" b="1"/>
            </a:lvl8pPr>
            <a:lvl9pPr marL="3654127"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4" y="1535113"/>
            <a:ext cx="4041775" cy="639762"/>
          </a:xfrm>
        </p:spPr>
        <p:txBody>
          <a:bodyPr anchor="b"/>
          <a:lstStyle>
            <a:lvl1pPr marL="0" indent="0">
              <a:buNone/>
              <a:defRPr sz="2400" b="1"/>
            </a:lvl1pPr>
            <a:lvl2pPr marL="456767" indent="0">
              <a:buNone/>
              <a:defRPr sz="2000" b="1"/>
            </a:lvl2pPr>
            <a:lvl3pPr marL="913532" indent="0">
              <a:buNone/>
              <a:defRPr sz="1800" b="1"/>
            </a:lvl3pPr>
            <a:lvl4pPr marL="1370301" indent="0">
              <a:buNone/>
              <a:defRPr sz="1600" b="1"/>
            </a:lvl4pPr>
            <a:lvl5pPr marL="1827063" indent="0">
              <a:buNone/>
              <a:defRPr sz="1600" b="1"/>
            </a:lvl5pPr>
            <a:lvl6pPr marL="2283831" indent="0">
              <a:buNone/>
              <a:defRPr sz="1600" b="1"/>
            </a:lvl6pPr>
            <a:lvl7pPr marL="2740596" indent="0">
              <a:buNone/>
              <a:defRPr sz="1600" b="1"/>
            </a:lvl7pPr>
            <a:lvl8pPr marL="3197361" indent="0">
              <a:buNone/>
              <a:defRPr sz="1600" b="1"/>
            </a:lvl8pPr>
            <a:lvl9pPr marL="3654127"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4"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ftr" sz="quarter" idx="10"/>
          </p:nvPr>
        </p:nvSpPr>
        <p:spPr/>
        <p:txBody>
          <a:bodyPr/>
          <a:lstStyle>
            <a:lvl1pPr>
              <a:defRPr smtClean="0"/>
            </a:lvl1pPr>
          </a:lstStyle>
          <a:p>
            <a:pPr>
              <a:defRPr/>
            </a:pPr>
            <a:r>
              <a:rPr lang="en-US"/>
              <a:t>C. Carli                                                      ELENA TDR and Status Report                          IEFC, 8th May 2013</a:t>
            </a:r>
          </a:p>
        </p:txBody>
      </p:sp>
      <p:sp>
        <p:nvSpPr>
          <p:cNvPr id="8" name="Rectangle 3"/>
          <p:cNvSpPr>
            <a:spLocks noGrp="1" noChangeArrowheads="1"/>
          </p:cNvSpPr>
          <p:nvPr>
            <p:ph type="sldNum" sz="quarter" idx="11"/>
          </p:nvPr>
        </p:nvSpPr>
        <p:spPr>
          <a:xfrm>
            <a:off x="6705603" y="6567488"/>
            <a:ext cx="2133600" cy="290512"/>
          </a:xfrm>
          <a:prstGeom prst="rect">
            <a:avLst/>
          </a:prstGeom>
        </p:spPr>
        <p:txBody>
          <a:bodyPr lIns="91353" tIns="45676" rIns="91353" bIns="45676"/>
          <a:lstStyle>
            <a:lvl1pPr>
              <a:defRPr/>
            </a:lvl1pPr>
          </a:lstStyle>
          <a:p>
            <a:pPr algn="ctr" eaLnBrk="0" fontAlgn="base" hangingPunct="0">
              <a:spcBef>
                <a:spcPct val="0"/>
              </a:spcBef>
              <a:spcAft>
                <a:spcPct val="0"/>
              </a:spcAft>
            </a:pPr>
            <a:r>
              <a:rPr lang="en-US">
                <a:solidFill>
                  <a:srgbClr val="000000"/>
                </a:solidFill>
                <a:ea typeface="ＭＳ Ｐゴシック" pitchFamily="19" charset="-128"/>
              </a:rPr>
              <a:t> C. Carli          </a:t>
            </a:r>
            <a:fld id="{47BB038C-9019-475B-84B5-4897B0373272}" type="slidenum">
              <a:rPr lang="en-US">
                <a:solidFill>
                  <a:srgbClr val="000000"/>
                </a:solidFill>
                <a:ea typeface="ＭＳ Ｐゴシック" pitchFamily="19" charset="-128"/>
              </a:rPr>
              <a:pPr algn="ctr" eaLnBrk="0" fontAlgn="base" hangingPunct="0">
                <a:spcBef>
                  <a:spcPct val="0"/>
                </a:spcBef>
                <a:spcAft>
                  <a:spcPct val="0"/>
                </a:spcAft>
              </a:pPr>
              <a:t>‹#›</a:t>
            </a:fld>
            <a:r>
              <a:rPr lang="en-US">
                <a:solidFill>
                  <a:srgbClr val="000000"/>
                </a:solidFill>
                <a:ea typeface="ＭＳ Ｐゴシック" pitchFamily="19" charset="-128"/>
              </a:rPr>
              <a:t>/13</a:t>
            </a:r>
          </a:p>
        </p:txBody>
      </p:sp>
      <p:sp>
        <p:nvSpPr>
          <p:cNvPr id="9" name="Rectangle 16"/>
          <p:cNvSpPr>
            <a:spLocks noGrp="1" noChangeArrowheads="1"/>
          </p:cNvSpPr>
          <p:nvPr>
            <p:ph type="dt" sz="half" idx="12"/>
          </p:nvPr>
        </p:nvSpPr>
        <p:spPr>
          <a:xfrm>
            <a:off x="457201" y="6569075"/>
            <a:ext cx="2133600" cy="285750"/>
          </a:xfrm>
          <a:prstGeom prst="rect">
            <a:avLst/>
          </a:prstGeom>
        </p:spPr>
        <p:txBody>
          <a:bodyPr lIns="91353" tIns="45676" rIns="91353" bIns="45676"/>
          <a:lstStyle>
            <a:lvl1pPr>
              <a:defRPr smtClean="0"/>
            </a:lvl1pPr>
          </a:lstStyle>
          <a:p>
            <a:pPr algn="ctr" eaLnBrk="0" fontAlgn="base" hangingPunct="0">
              <a:spcBef>
                <a:spcPct val="0"/>
              </a:spcBef>
              <a:spcAft>
                <a:spcPct val="0"/>
              </a:spcAft>
              <a:defRPr/>
            </a:pPr>
            <a:endParaRPr lang="en-US">
              <a:solidFill>
                <a:srgbClr val="000000"/>
              </a:solidFill>
              <a:ea typeface="ＭＳ Ｐゴシック" pitchFamily="19" charset="-128"/>
            </a:endParaRPr>
          </a:p>
        </p:txBody>
      </p:sp>
    </p:spTree>
    <p:extLst>
      <p:ext uri="{BB962C8B-B14F-4D97-AF65-F5344CB8AC3E}">
        <p14:creationId xmlns:p14="http://schemas.microsoft.com/office/powerpoint/2010/main" val="32164934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ftr" sz="quarter" idx="10"/>
          </p:nvPr>
        </p:nvSpPr>
        <p:spPr/>
        <p:txBody>
          <a:bodyPr/>
          <a:lstStyle>
            <a:lvl1pPr>
              <a:defRPr smtClean="0"/>
            </a:lvl1pPr>
          </a:lstStyle>
          <a:p>
            <a:pPr>
              <a:defRPr/>
            </a:pPr>
            <a:r>
              <a:rPr lang="en-US"/>
              <a:t>C. Carli                                                      ELENA TDR and Status Report                          IEFC, 8th May 2013</a:t>
            </a:r>
          </a:p>
        </p:txBody>
      </p:sp>
      <p:sp>
        <p:nvSpPr>
          <p:cNvPr id="4" name="Slide Number Placeholder 3"/>
          <p:cNvSpPr>
            <a:spLocks noGrp="1" noChangeArrowheads="1"/>
          </p:cNvSpPr>
          <p:nvPr>
            <p:ph type="sldNum" sz="quarter" idx="11"/>
          </p:nvPr>
        </p:nvSpPr>
        <p:spPr>
          <a:xfrm>
            <a:off x="6705603" y="6567488"/>
            <a:ext cx="2133600" cy="290512"/>
          </a:xfrm>
          <a:prstGeom prst="rect">
            <a:avLst/>
          </a:prstGeom>
        </p:spPr>
        <p:txBody>
          <a:bodyPr lIns="91353" tIns="45676" rIns="91353" bIns="45676"/>
          <a:lstStyle>
            <a:lvl1pPr>
              <a:defRPr/>
            </a:lvl1pPr>
          </a:lstStyle>
          <a:p>
            <a:pPr algn="ctr" eaLnBrk="0" fontAlgn="base" hangingPunct="0">
              <a:spcBef>
                <a:spcPct val="0"/>
              </a:spcBef>
              <a:spcAft>
                <a:spcPct val="0"/>
              </a:spcAft>
            </a:pPr>
            <a:r>
              <a:rPr lang="en-US">
                <a:solidFill>
                  <a:srgbClr val="000000"/>
                </a:solidFill>
                <a:ea typeface="ＭＳ Ｐゴシック" pitchFamily="19" charset="-128"/>
              </a:rPr>
              <a:t> C. Carli          </a:t>
            </a:r>
            <a:fld id="{D704D30C-6730-45DE-B84C-D0EA2535EE71}" type="slidenum">
              <a:rPr lang="en-US">
                <a:solidFill>
                  <a:srgbClr val="000000"/>
                </a:solidFill>
                <a:ea typeface="ＭＳ Ｐゴシック" pitchFamily="19" charset="-128"/>
              </a:rPr>
              <a:pPr algn="ctr" eaLnBrk="0" fontAlgn="base" hangingPunct="0">
                <a:spcBef>
                  <a:spcPct val="0"/>
                </a:spcBef>
                <a:spcAft>
                  <a:spcPct val="0"/>
                </a:spcAft>
              </a:pPr>
              <a:t>‹#›</a:t>
            </a:fld>
            <a:r>
              <a:rPr lang="en-US">
                <a:solidFill>
                  <a:srgbClr val="000000"/>
                </a:solidFill>
                <a:ea typeface="ＭＳ Ｐゴシック" pitchFamily="19" charset="-128"/>
              </a:rPr>
              <a:t>/13</a:t>
            </a:r>
          </a:p>
        </p:txBody>
      </p:sp>
      <p:sp>
        <p:nvSpPr>
          <p:cNvPr id="5" name="Rectangle 16"/>
          <p:cNvSpPr>
            <a:spLocks noGrp="1" noChangeArrowheads="1"/>
          </p:cNvSpPr>
          <p:nvPr>
            <p:ph type="dt" sz="half" idx="12"/>
          </p:nvPr>
        </p:nvSpPr>
        <p:spPr>
          <a:xfrm>
            <a:off x="457201" y="6569075"/>
            <a:ext cx="2133600" cy="285750"/>
          </a:xfrm>
          <a:prstGeom prst="rect">
            <a:avLst/>
          </a:prstGeom>
        </p:spPr>
        <p:txBody>
          <a:bodyPr lIns="91353" tIns="45676" rIns="91353" bIns="45676"/>
          <a:lstStyle>
            <a:lvl1pPr>
              <a:defRPr smtClean="0"/>
            </a:lvl1pPr>
          </a:lstStyle>
          <a:p>
            <a:pPr algn="ctr" eaLnBrk="0" fontAlgn="base" hangingPunct="0">
              <a:spcBef>
                <a:spcPct val="0"/>
              </a:spcBef>
              <a:spcAft>
                <a:spcPct val="0"/>
              </a:spcAft>
              <a:defRPr/>
            </a:pPr>
            <a:endParaRPr lang="en-US">
              <a:solidFill>
                <a:srgbClr val="000000"/>
              </a:solidFill>
              <a:ea typeface="ＭＳ Ｐゴシック" pitchFamily="19" charset="-128"/>
            </a:endParaRPr>
          </a:p>
        </p:txBody>
      </p:sp>
    </p:spTree>
    <p:extLst>
      <p:ext uri="{BB962C8B-B14F-4D97-AF65-F5344CB8AC3E}">
        <p14:creationId xmlns:p14="http://schemas.microsoft.com/office/powerpoint/2010/main" val="2197031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p:txBody>
          <a:bodyPr/>
          <a:lstStyle>
            <a:lvl1pPr>
              <a:defRPr smtClean="0"/>
            </a:lvl1pPr>
          </a:lstStyle>
          <a:p>
            <a:pPr>
              <a:defRPr/>
            </a:pPr>
            <a:r>
              <a:rPr lang="en-US"/>
              <a:t>C. Carli                                                      ELENA TDR and Status Report                          IEFC, 8th May 2013</a:t>
            </a:r>
          </a:p>
        </p:txBody>
      </p:sp>
      <p:sp>
        <p:nvSpPr>
          <p:cNvPr id="3" name="Rectangle 3"/>
          <p:cNvSpPr>
            <a:spLocks noGrp="1" noChangeArrowheads="1"/>
          </p:cNvSpPr>
          <p:nvPr>
            <p:ph type="sldNum" sz="quarter" idx="11"/>
          </p:nvPr>
        </p:nvSpPr>
        <p:spPr>
          <a:xfrm>
            <a:off x="6705603" y="6567488"/>
            <a:ext cx="2133600" cy="290512"/>
          </a:xfrm>
          <a:prstGeom prst="rect">
            <a:avLst/>
          </a:prstGeom>
        </p:spPr>
        <p:txBody>
          <a:bodyPr lIns="91353" tIns="45676" rIns="91353" bIns="45676"/>
          <a:lstStyle>
            <a:lvl1pPr>
              <a:defRPr/>
            </a:lvl1pPr>
          </a:lstStyle>
          <a:p>
            <a:pPr algn="ctr" eaLnBrk="0" fontAlgn="base" hangingPunct="0">
              <a:spcBef>
                <a:spcPct val="0"/>
              </a:spcBef>
              <a:spcAft>
                <a:spcPct val="0"/>
              </a:spcAft>
            </a:pPr>
            <a:r>
              <a:rPr lang="en-US">
                <a:solidFill>
                  <a:srgbClr val="000000"/>
                </a:solidFill>
                <a:ea typeface="ＭＳ Ｐゴシック" pitchFamily="19" charset="-128"/>
              </a:rPr>
              <a:t> C. Carli          </a:t>
            </a:r>
            <a:fld id="{E913CFCF-4BE0-4F7C-945D-5242B311ED75}" type="slidenum">
              <a:rPr lang="en-US">
                <a:solidFill>
                  <a:srgbClr val="000000"/>
                </a:solidFill>
                <a:ea typeface="ＭＳ Ｐゴシック" pitchFamily="19" charset="-128"/>
              </a:rPr>
              <a:pPr algn="ctr" eaLnBrk="0" fontAlgn="base" hangingPunct="0">
                <a:spcBef>
                  <a:spcPct val="0"/>
                </a:spcBef>
                <a:spcAft>
                  <a:spcPct val="0"/>
                </a:spcAft>
              </a:pPr>
              <a:t>‹#›</a:t>
            </a:fld>
            <a:r>
              <a:rPr lang="en-US">
                <a:solidFill>
                  <a:srgbClr val="000000"/>
                </a:solidFill>
                <a:ea typeface="ＭＳ Ｐゴシック" pitchFamily="19" charset="-128"/>
              </a:rPr>
              <a:t>/13</a:t>
            </a:r>
          </a:p>
        </p:txBody>
      </p:sp>
      <p:sp>
        <p:nvSpPr>
          <p:cNvPr id="4" name="Rectangle 16"/>
          <p:cNvSpPr>
            <a:spLocks noGrp="1" noChangeArrowheads="1"/>
          </p:cNvSpPr>
          <p:nvPr>
            <p:ph type="dt" sz="half" idx="12"/>
          </p:nvPr>
        </p:nvSpPr>
        <p:spPr>
          <a:xfrm>
            <a:off x="457201" y="6569075"/>
            <a:ext cx="2133600" cy="285750"/>
          </a:xfrm>
          <a:prstGeom prst="rect">
            <a:avLst/>
          </a:prstGeom>
        </p:spPr>
        <p:txBody>
          <a:bodyPr lIns="91353" tIns="45676" rIns="91353" bIns="45676"/>
          <a:lstStyle>
            <a:lvl1pPr>
              <a:defRPr smtClean="0"/>
            </a:lvl1pPr>
          </a:lstStyle>
          <a:p>
            <a:pPr algn="ctr" eaLnBrk="0" fontAlgn="base" hangingPunct="0">
              <a:spcBef>
                <a:spcPct val="0"/>
              </a:spcBef>
              <a:spcAft>
                <a:spcPct val="0"/>
              </a:spcAft>
              <a:defRPr/>
            </a:pPr>
            <a:endParaRPr lang="en-US">
              <a:solidFill>
                <a:srgbClr val="000000"/>
              </a:solidFill>
              <a:ea typeface="ＭＳ Ｐゴシック" pitchFamily="19" charset="-128"/>
            </a:endParaRPr>
          </a:p>
        </p:txBody>
      </p:sp>
    </p:spTree>
    <p:extLst>
      <p:ext uri="{BB962C8B-B14F-4D97-AF65-F5344CB8AC3E}">
        <p14:creationId xmlns:p14="http://schemas.microsoft.com/office/powerpoint/2010/main" val="19121821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9"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9"/>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9" y="1435109"/>
            <a:ext cx="3008313" cy="4691063"/>
          </a:xfrm>
        </p:spPr>
        <p:txBody>
          <a:bodyPr/>
          <a:lstStyle>
            <a:lvl1pPr marL="0" indent="0">
              <a:buNone/>
              <a:defRPr sz="1400"/>
            </a:lvl1pPr>
            <a:lvl2pPr marL="456767" indent="0">
              <a:buNone/>
              <a:defRPr sz="1200"/>
            </a:lvl2pPr>
            <a:lvl3pPr marL="913532" indent="0">
              <a:buNone/>
              <a:defRPr sz="1000"/>
            </a:lvl3pPr>
            <a:lvl4pPr marL="1370301" indent="0">
              <a:buNone/>
              <a:defRPr sz="900"/>
            </a:lvl4pPr>
            <a:lvl5pPr marL="1827063" indent="0">
              <a:buNone/>
              <a:defRPr sz="900"/>
            </a:lvl5pPr>
            <a:lvl6pPr marL="2283831" indent="0">
              <a:buNone/>
              <a:defRPr sz="900"/>
            </a:lvl6pPr>
            <a:lvl7pPr marL="2740596" indent="0">
              <a:buNone/>
              <a:defRPr sz="900"/>
            </a:lvl7pPr>
            <a:lvl8pPr marL="3197361" indent="0">
              <a:buNone/>
              <a:defRPr sz="900"/>
            </a:lvl8pPr>
            <a:lvl9pPr marL="3654127"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p:txBody>
          <a:bodyPr/>
          <a:lstStyle>
            <a:lvl1pPr>
              <a:defRPr smtClean="0"/>
            </a:lvl1pPr>
          </a:lstStyle>
          <a:p>
            <a:pPr>
              <a:defRPr/>
            </a:pPr>
            <a:r>
              <a:rPr lang="en-US"/>
              <a:t>C. Carli                                                      ELENA TDR and Status Report                          IEFC, 8th May 2013</a:t>
            </a:r>
          </a:p>
        </p:txBody>
      </p:sp>
      <p:sp>
        <p:nvSpPr>
          <p:cNvPr id="6" name="Rectangle 3"/>
          <p:cNvSpPr>
            <a:spLocks noGrp="1" noChangeArrowheads="1"/>
          </p:cNvSpPr>
          <p:nvPr>
            <p:ph type="sldNum" sz="quarter" idx="11"/>
          </p:nvPr>
        </p:nvSpPr>
        <p:spPr>
          <a:xfrm>
            <a:off x="6705603" y="6567488"/>
            <a:ext cx="2133600" cy="290512"/>
          </a:xfrm>
          <a:prstGeom prst="rect">
            <a:avLst/>
          </a:prstGeom>
        </p:spPr>
        <p:txBody>
          <a:bodyPr lIns="91353" tIns="45676" rIns="91353" bIns="45676"/>
          <a:lstStyle>
            <a:lvl1pPr>
              <a:defRPr/>
            </a:lvl1pPr>
          </a:lstStyle>
          <a:p>
            <a:pPr algn="ctr" eaLnBrk="0" fontAlgn="base" hangingPunct="0">
              <a:spcBef>
                <a:spcPct val="0"/>
              </a:spcBef>
              <a:spcAft>
                <a:spcPct val="0"/>
              </a:spcAft>
            </a:pPr>
            <a:r>
              <a:rPr lang="en-US">
                <a:solidFill>
                  <a:srgbClr val="000000"/>
                </a:solidFill>
                <a:ea typeface="ＭＳ Ｐゴシック" pitchFamily="19" charset="-128"/>
              </a:rPr>
              <a:t> C. Carli          </a:t>
            </a:r>
            <a:fld id="{210EAFA8-1BC0-452A-B2FC-61A37BEA8ECF}" type="slidenum">
              <a:rPr lang="en-US">
                <a:solidFill>
                  <a:srgbClr val="000000"/>
                </a:solidFill>
                <a:ea typeface="ＭＳ Ｐゴシック" pitchFamily="19" charset="-128"/>
              </a:rPr>
              <a:pPr algn="ctr" eaLnBrk="0" fontAlgn="base" hangingPunct="0">
                <a:spcBef>
                  <a:spcPct val="0"/>
                </a:spcBef>
                <a:spcAft>
                  <a:spcPct val="0"/>
                </a:spcAft>
              </a:pPr>
              <a:t>‹#›</a:t>
            </a:fld>
            <a:r>
              <a:rPr lang="en-US">
                <a:solidFill>
                  <a:srgbClr val="000000"/>
                </a:solidFill>
                <a:ea typeface="ＭＳ Ｐゴシック" pitchFamily="19" charset="-128"/>
              </a:rPr>
              <a:t>/13</a:t>
            </a:r>
          </a:p>
        </p:txBody>
      </p:sp>
      <p:sp>
        <p:nvSpPr>
          <p:cNvPr id="7" name="Rectangle 16"/>
          <p:cNvSpPr>
            <a:spLocks noGrp="1" noChangeArrowheads="1"/>
          </p:cNvSpPr>
          <p:nvPr>
            <p:ph type="dt" sz="half" idx="12"/>
          </p:nvPr>
        </p:nvSpPr>
        <p:spPr>
          <a:xfrm>
            <a:off x="457201" y="6569075"/>
            <a:ext cx="2133600" cy="285750"/>
          </a:xfrm>
          <a:prstGeom prst="rect">
            <a:avLst/>
          </a:prstGeom>
        </p:spPr>
        <p:txBody>
          <a:bodyPr lIns="91353" tIns="45676" rIns="91353" bIns="45676"/>
          <a:lstStyle>
            <a:lvl1pPr>
              <a:defRPr smtClean="0"/>
            </a:lvl1pPr>
          </a:lstStyle>
          <a:p>
            <a:pPr algn="ctr" eaLnBrk="0" fontAlgn="base" hangingPunct="0">
              <a:spcBef>
                <a:spcPct val="0"/>
              </a:spcBef>
              <a:spcAft>
                <a:spcPct val="0"/>
              </a:spcAft>
              <a:defRPr/>
            </a:pPr>
            <a:endParaRPr lang="en-US">
              <a:solidFill>
                <a:srgbClr val="000000"/>
              </a:solidFill>
              <a:ea typeface="ＭＳ Ｐゴシック" pitchFamily="19" charset="-128"/>
            </a:endParaRPr>
          </a:p>
        </p:txBody>
      </p:sp>
    </p:spTree>
    <p:extLst>
      <p:ext uri="{BB962C8B-B14F-4D97-AF65-F5344CB8AC3E}">
        <p14:creationId xmlns:p14="http://schemas.microsoft.com/office/powerpoint/2010/main" val="32860952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67" indent="0">
              <a:buNone/>
              <a:defRPr sz="2800"/>
            </a:lvl2pPr>
            <a:lvl3pPr marL="913532" indent="0">
              <a:buNone/>
              <a:defRPr sz="2400"/>
            </a:lvl3pPr>
            <a:lvl4pPr marL="1370301" indent="0">
              <a:buNone/>
              <a:defRPr sz="2000"/>
            </a:lvl4pPr>
            <a:lvl5pPr marL="1827063" indent="0">
              <a:buNone/>
              <a:defRPr sz="2000"/>
            </a:lvl5pPr>
            <a:lvl6pPr marL="2283831" indent="0">
              <a:buNone/>
              <a:defRPr sz="2000"/>
            </a:lvl6pPr>
            <a:lvl7pPr marL="2740596" indent="0">
              <a:buNone/>
              <a:defRPr sz="2000"/>
            </a:lvl7pPr>
            <a:lvl8pPr marL="3197361" indent="0">
              <a:buNone/>
              <a:defRPr sz="2000"/>
            </a:lvl8pPr>
            <a:lvl9pPr marL="3654127" indent="0">
              <a:buNone/>
              <a:defRPr sz="2000"/>
            </a:lvl9pPr>
          </a:lstStyle>
          <a:p>
            <a:pPr lvl="0"/>
            <a:endParaRPr lang="en-US" noProof="0" smtClean="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6767" indent="0">
              <a:buNone/>
              <a:defRPr sz="1200"/>
            </a:lvl2pPr>
            <a:lvl3pPr marL="913532" indent="0">
              <a:buNone/>
              <a:defRPr sz="1000"/>
            </a:lvl3pPr>
            <a:lvl4pPr marL="1370301" indent="0">
              <a:buNone/>
              <a:defRPr sz="900"/>
            </a:lvl4pPr>
            <a:lvl5pPr marL="1827063" indent="0">
              <a:buNone/>
              <a:defRPr sz="900"/>
            </a:lvl5pPr>
            <a:lvl6pPr marL="2283831" indent="0">
              <a:buNone/>
              <a:defRPr sz="900"/>
            </a:lvl6pPr>
            <a:lvl7pPr marL="2740596" indent="0">
              <a:buNone/>
              <a:defRPr sz="900"/>
            </a:lvl7pPr>
            <a:lvl8pPr marL="3197361" indent="0">
              <a:buNone/>
              <a:defRPr sz="900"/>
            </a:lvl8pPr>
            <a:lvl9pPr marL="3654127"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p:txBody>
          <a:bodyPr/>
          <a:lstStyle>
            <a:lvl1pPr>
              <a:defRPr smtClean="0"/>
            </a:lvl1pPr>
          </a:lstStyle>
          <a:p>
            <a:pPr>
              <a:defRPr/>
            </a:pPr>
            <a:r>
              <a:rPr lang="en-US"/>
              <a:t>C. Carli                                                      ELENA TDR and Status Report                          IEFC, 8th May 2013</a:t>
            </a:r>
          </a:p>
        </p:txBody>
      </p:sp>
      <p:sp>
        <p:nvSpPr>
          <p:cNvPr id="6" name="Rectangle 3"/>
          <p:cNvSpPr>
            <a:spLocks noGrp="1" noChangeArrowheads="1"/>
          </p:cNvSpPr>
          <p:nvPr>
            <p:ph type="sldNum" sz="quarter" idx="11"/>
          </p:nvPr>
        </p:nvSpPr>
        <p:spPr>
          <a:xfrm>
            <a:off x="6705603" y="6567488"/>
            <a:ext cx="2133600" cy="290512"/>
          </a:xfrm>
          <a:prstGeom prst="rect">
            <a:avLst/>
          </a:prstGeom>
        </p:spPr>
        <p:txBody>
          <a:bodyPr lIns="91353" tIns="45676" rIns="91353" bIns="45676"/>
          <a:lstStyle>
            <a:lvl1pPr>
              <a:defRPr/>
            </a:lvl1pPr>
          </a:lstStyle>
          <a:p>
            <a:pPr algn="ctr" eaLnBrk="0" fontAlgn="base" hangingPunct="0">
              <a:spcBef>
                <a:spcPct val="0"/>
              </a:spcBef>
              <a:spcAft>
                <a:spcPct val="0"/>
              </a:spcAft>
            </a:pPr>
            <a:r>
              <a:rPr lang="en-US">
                <a:solidFill>
                  <a:srgbClr val="000000"/>
                </a:solidFill>
                <a:ea typeface="ＭＳ Ｐゴシック" pitchFamily="19" charset="-128"/>
              </a:rPr>
              <a:t> C. Carli          </a:t>
            </a:r>
            <a:fld id="{1D2FC0AD-A4F4-41C5-8B5E-E34E602980ED}" type="slidenum">
              <a:rPr lang="en-US">
                <a:solidFill>
                  <a:srgbClr val="000000"/>
                </a:solidFill>
                <a:ea typeface="ＭＳ Ｐゴシック" pitchFamily="19" charset="-128"/>
              </a:rPr>
              <a:pPr algn="ctr" eaLnBrk="0" fontAlgn="base" hangingPunct="0">
                <a:spcBef>
                  <a:spcPct val="0"/>
                </a:spcBef>
                <a:spcAft>
                  <a:spcPct val="0"/>
                </a:spcAft>
              </a:pPr>
              <a:t>‹#›</a:t>
            </a:fld>
            <a:r>
              <a:rPr lang="en-US">
                <a:solidFill>
                  <a:srgbClr val="000000"/>
                </a:solidFill>
                <a:ea typeface="ＭＳ Ｐゴシック" pitchFamily="19" charset="-128"/>
              </a:rPr>
              <a:t>/13</a:t>
            </a:r>
          </a:p>
        </p:txBody>
      </p:sp>
      <p:sp>
        <p:nvSpPr>
          <p:cNvPr id="7" name="Rectangle 16"/>
          <p:cNvSpPr>
            <a:spLocks noGrp="1" noChangeArrowheads="1"/>
          </p:cNvSpPr>
          <p:nvPr>
            <p:ph type="dt" sz="half" idx="12"/>
          </p:nvPr>
        </p:nvSpPr>
        <p:spPr>
          <a:xfrm>
            <a:off x="457201" y="6569075"/>
            <a:ext cx="2133600" cy="285750"/>
          </a:xfrm>
          <a:prstGeom prst="rect">
            <a:avLst/>
          </a:prstGeom>
        </p:spPr>
        <p:txBody>
          <a:bodyPr lIns="91353" tIns="45676" rIns="91353" bIns="45676"/>
          <a:lstStyle>
            <a:lvl1pPr>
              <a:defRPr smtClean="0"/>
            </a:lvl1pPr>
          </a:lstStyle>
          <a:p>
            <a:pPr algn="ctr" eaLnBrk="0" fontAlgn="base" hangingPunct="0">
              <a:spcBef>
                <a:spcPct val="0"/>
              </a:spcBef>
              <a:spcAft>
                <a:spcPct val="0"/>
              </a:spcAft>
              <a:defRPr/>
            </a:pPr>
            <a:endParaRPr lang="en-US">
              <a:solidFill>
                <a:srgbClr val="000000"/>
              </a:solidFill>
              <a:ea typeface="ＭＳ Ｐゴシック" pitchFamily="19" charset="-128"/>
            </a:endParaRPr>
          </a:p>
        </p:txBody>
      </p:sp>
    </p:spTree>
    <p:extLst>
      <p:ext uri="{BB962C8B-B14F-4D97-AF65-F5344CB8AC3E}">
        <p14:creationId xmlns:p14="http://schemas.microsoft.com/office/powerpoint/2010/main" val="3651982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p:txBody>
          <a:bodyPr/>
          <a:lstStyle>
            <a:lvl1pPr>
              <a:defRPr smtClean="0"/>
            </a:lvl1pPr>
          </a:lstStyle>
          <a:p>
            <a:pPr>
              <a:defRPr/>
            </a:pPr>
            <a:r>
              <a:rPr lang="en-US"/>
              <a:t>C. Carli                                                      ELENA TDR and Status Report                          IEFC, 8th May 2013</a:t>
            </a:r>
          </a:p>
        </p:txBody>
      </p:sp>
      <p:sp>
        <p:nvSpPr>
          <p:cNvPr id="5" name="Rectangle 3"/>
          <p:cNvSpPr>
            <a:spLocks noGrp="1" noChangeArrowheads="1"/>
          </p:cNvSpPr>
          <p:nvPr>
            <p:ph type="sldNum" sz="quarter" idx="11"/>
          </p:nvPr>
        </p:nvSpPr>
        <p:spPr>
          <a:xfrm>
            <a:off x="6705603" y="6567488"/>
            <a:ext cx="2133600" cy="290512"/>
          </a:xfrm>
          <a:prstGeom prst="rect">
            <a:avLst/>
          </a:prstGeom>
        </p:spPr>
        <p:txBody>
          <a:bodyPr lIns="91353" tIns="45676" rIns="91353" bIns="45676"/>
          <a:lstStyle>
            <a:lvl1pPr>
              <a:defRPr/>
            </a:lvl1pPr>
          </a:lstStyle>
          <a:p>
            <a:pPr algn="ctr" eaLnBrk="0" fontAlgn="base" hangingPunct="0">
              <a:spcBef>
                <a:spcPct val="0"/>
              </a:spcBef>
              <a:spcAft>
                <a:spcPct val="0"/>
              </a:spcAft>
            </a:pPr>
            <a:r>
              <a:rPr lang="en-US">
                <a:solidFill>
                  <a:srgbClr val="000000"/>
                </a:solidFill>
                <a:ea typeface="ＭＳ Ｐゴシック" pitchFamily="19" charset="-128"/>
              </a:rPr>
              <a:t> C. Carli          </a:t>
            </a:r>
            <a:fld id="{BDC13C86-BB0B-4C6C-BB77-DDED848E5539}" type="slidenum">
              <a:rPr lang="en-US">
                <a:solidFill>
                  <a:srgbClr val="000000"/>
                </a:solidFill>
                <a:ea typeface="ＭＳ Ｐゴシック" pitchFamily="19" charset="-128"/>
              </a:rPr>
              <a:pPr algn="ctr" eaLnBrk="0" fontAlgn="base" hangingPunct="0">
                <a:spcBef>
                  <a:spcPct val="0"/>
                </a:spcBef>
                <a:spcAft>
                  <a:spcPct val="0"/>
                </a:spcAft>
              </a:pPr>
              <a:t>‹#›</a:t>
            </a:fld>
            <a:r>
              <a:rPr lang="en-US">
                <a:solidFill>
                  <a:srgbClr val="000000"/>
                </a:solidFill>
                <a:ea typeface="ＭＳ Ｐゴシック" pitchFamily="19" charset="-128"/>
              </a:rPr>
              <a:t>/13</a:t>
            </a:r>
          </a:p>
        </p:txBody>
      </p:sp>
      <p:sp>
        <p:nvSpPr>
          <p:cNvPr id="6" name="Rectangle 16"/>
          <p:cNvSpPr>
            <a:spLocks noGrp="1" noChangeArrowheads="1"/>
          </p:cNvSpPr>
          <p:nvPr>
            <p:ph type="dt" sz="half" idx="12"/>
          </p:nvPr>
        </p:nvSpPr>
        <p:spPr>
          <a:xfrm>
            <a:off x="457201" y="6569075"/>
            <a:ext cx="2133600" cy="285750"/>
          </a:xfrm>
          <a:prstGeom prst="rect">
            <a:avLst/>
          </a:prstGeom>
        </p:spPr>
        <p:txBody>
          <a:bodyPr lIns="91353" tIns="45676" rIns="91353" bIns="45676"/>
          <a:lstStyle>
            <a:lvl1pPr>
              <a:defRPr smtClean="0"/>
            </a:lvl1pPr>
          </a:lstStyle>
          <a:p>
            <a:pPr algn="ctr" eaLnBrk="0" fontAlgn="base" hangingPunct="0">
              <a:spcBef>
                <a:spcPct val="0"/>
              </a:spcBef>
              <a:spcAft>
                <a:spcPct val="0"/>
              </a:spcAft>
              <a:defRPr/>
            </a:pPr>
            <a:endParaRPr lang="en-US">
              <a:solidFill>
                <a:srgbClr val="000000"/>
              </a:solidFill>
              <a:ea typeface="ＭＳ Ｐゴシック" pitchFamily="19" charset="-128"/>
            </a:endParaRPr>
          </a:p>
        </p:txBody>
      </p:sp>
    </p:spTree>
    <p:extLst>
      <p:ext uri="{BB962C8B-B14F-4D97-AF65-F5344CB8AC3E}">
        <p14:creationId xmlns:p14="http://schemas.microsoft.com/office/powerpoint/2010/main" val="36062079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88913"/>
            <a:ext cx="2057400" cy="61198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88913"/>
            <a:ext cx="6019800" cy="6119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p:txBody>
          <a:bodyPr/>
          <a:lstStyle>
            <a:lvl1pPr>
              <a:defRPr smtClean="0"/>
            </a:lvl1pPr>
          </a:lstStyle>
          <a:p>
            <a:pPr>
              <a:defRPr/>
            </a:pPr>
            <a:r>
              <a:rPr lang="en-US"/>
              <a:t>C. Carli                                                      ELENA TDR and Status Report                          IEFC, 8th May 2013</a:t>
            </a:r>
          </a:p>
        </p:txBody>
      </p:sp>
      <p:sp>
        <p:nvSpPr>
          <p:cNvPr id="5" name="Rectangle 3"/>
          <p:cNvSpPr>
            <a:spLocks noGrp="1" noChangeArrowheads="1"/>
          </p:cNvSpPr>
          <p:nvPr>
            <p:ph type="sldNum" sz="quarter" idx="11"/>
          </p:nvPr>
        </p:nvSpPr>
        <p:spPr>
          <a:xfrm>
            <a:off x="6705603" y="6567488"/>
            <a:ext cx="2133600" cy="290512"/>
          </a:xfrm>
          <a:prstGeom prst="rect">
            <a:avLst/>
          </a:prstGeom>
        </p:spPr>
        <p:txBody>
          <a:bodyPr lIns="91353" tIns="45676" rIns="91353" bIns="45676"/>
          <a:lstStyle>
            <a:lvl1pPr>
              <a:defRPr/>
            </a:lvl1pPr>
          </a:lstStyle>
          <a:p>
            <a:pPr algn="ctr" eaLnBrk="0" fontAlgn="base" hangingPunct="0">
              <a:spcBef>
                <a:spcPct val="0"/>
              </a:spcBef>
              <a:spcAft>
                <a:spcPct val="0"/>
              </a:spcAft>
            </a:pPr>
            <a:r>
              <a:rPr lang="en-US">
                <a:solidFill>
                  <a:srgbClr val="000000"/>
                </a:solidFill>
                <a:ea typeface="ＭＳ Ｐゴシック" pitchFamily="19" charset="-128"/>
              </a:rPr>
              <a:t> C. Carli          </a:t>
            </a:r>
            <a:fld id="{DB769FE4-7DA1-4436-8E36-8D8E82EE7F18}" type="slidenum">
              <a:rPr lang="en-US">
                <a:solidFill>
                  <a:srgbClr val="000000"/>
                </a:solidFill>
                <a:ea typeface="ＭＳ Ｐゴシック" pitchFamily="19" charset="-128"/>
              </a:rPr>
              <a:pPr algn="ctr" eaLnBrk="0" fontAlgn="base" hangingPunct="0">
                <a:spcBef>
                  <a:spcPct val="0"/>
                </a:spcBef>
                <a:spcAft>
                  <a:spcPct val="0"/>
                </a:spcAft>
              </a:pPr>
              <a:t>‹#›</a:t>
            </a:fld>
            <a:r>
              <a:rPr lang="en-US">
                <a:solidFill>
                  <a:srgbClr val="000000"/>
                </a:solidFill>
                <a:ea typeface="ＭＳ Ｐゴシック" pitchFamily="19" charset="-128"/>
              </a:rPr>
              <a:t>/13</a:t>
            </a:r>
          </a:p>
        </p:txBody>
      </p:sp>
      <p:sp>
        <p:nvSpPr>
          <p:cNvPr id="6" name="Rectangle 16"/>
          <p:cNvSpPr>
            <a:spLocks noGrp="1" noChangeArrowheads="1"/>
          </p:cNvSpPr>
          <p:nvPr>
            <p:ph type="dt" sz="half" idx="12"/>
          </p:nvPr>
        </p:nvSpPr>
        <p:spPr>
          <a:xfrm>
            <a:off x="457201" y="6569075"/>
            <a:ext cx="2133600" cy="285750"/>
          </a:xfrm>
          <a:prstGeom prst="rect">
            <a:avLst/>
          </a:prstGeom>
        </p:spPr>
        <p:txBody>
          <a:bodyPr lIns="91353" tIns="45676" rIns="91353" bIns="45676"/>
          <a:lstStyle>
            <a:lvl1pPr>
              <a:defRPr smtClean="0"/>
            </a:lvl1pPr>
          </a:lstStyle>
          <a:p>
            <a:pPr algn="ctr" eaLnBrk="0" fontAlgn="base" hangingPunct="0">
              <a:spcBef>
                <a:spcPct val="0"/>
              </a:spcBef>
              <a:spcAft>
                <a:spcPct val="0"/>
              </a:spcAft>
              <a:defRPr/>
            </a:pPr>
            <a:endParaRPr lang="en-US">
              <a:solidFill>
                <a:srgbClr val="000000"/>
              </a:solidFill>
              <a:ea typeface="ＭＳ Ｐゴシック" pitchFamily="19" charset="-128"/>
            </a:endParaRPr>
          </a:p>
        </p:txBody>
      </p:sp>
    </p:spTree>
    <p:extLst>
      <p:ext uri="{BB962C8B-B14F-4D97-AF65-F5344CB8AC3E}">
        <p14:creationId xmlns:p14="http://schemas.microsoft.com/office/powerpoint/2010/main" val="14866477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 name="Picture 7" descr="tof_target_lowering.png"/>
          <p:cNvPicPr>
            <a:picLocks noChangeAspect="1"/>
          </p:cNvPicPr>
          <p:nvPr userDrawn="1"/>
        </p:nvPicPr>
        <p:blipFill>
          <a:blip r:embed="rId2" cstate="print"/>
          <a:stretch>
            <a:fillRect/>
          </a:stretch>
        </p:blipFill>
        <p:spPr>
          <a:xfrm>
            <a:off x="-7073" y="-3221"/>
            <a:ext cx="9151075" cy="6861222"/>
          </a:xfrm>
          <a:prstGeom prst="rect">
            <a:avLst/>
          </a:prstGeom>
        </p:spPr>
      </p:pic>
      <p:sp>
        <p:nvSpPr>
          <p:cNvPr id="26626" name="Rectangle 2"/>
          <p:cNvSpPr>
            <a:spLocks noGrp="1" noChangeArrowheads="1"/>
          </p:cNvSpPr>
          <p:nvPr>
            <p:ph type="ctrTitle"/>
          </p:nvPr>
        </p:nvSpPr>
        <p:spPr>
          <a:xfrm>
            <a:off x="428596" y="685800"/>
            <a:ext cx="7953404" cy="1752600"/>
          </a:xfrm>
        </p:spPr>
        <p:txBody>
          <a:bodyPr/>
          <a:lstStyle>
            <a:lvl1pPr algn="r">
              <a:defRPr sz="4000">
                <a:effectLst>
                  <a:outerShdw blurRad="38100" dist="38100" dir="2700000" algn="tl">
                    <a:srgbClr val="000000">
                      <a:alpha val="43137"/>
                    </a:srgbClr>
                  </a:outerShdw>
                </a:effectLst>
              </a:defRPr>
            </a:lvl1pPr>
          </a:lstStyle>
          <a:p>
            <a:r>
              <a:rPr lang="en-US" smtClean="0"/>
              <a:t>Click to edit Master title style</a:t>
            </a:r>
            <a:endParaRPr lang="en-US"/>
          </a:p>
        </p:txBody>
      </p:sp>
      <p:sp>
        <p:nvSpPr>
          <p:cNvPr id="26627" name="Rectangle 3"/>
          <p:cNvSpPr>
            <a:spLocks noGrp="1" noChangeArrowheads="1"/>
          </p:cNvSpPr>
          <p:nvPr>
            <p:ph type="subTitle" idx="1"/>
          </p:nvPr>
        </p:nvSpPr>
        <p:spPr>
          <a:xfrm>
            <a:off x="1676400" y="2133600"/>
            <a:ext cx="6477000" cy="1981200"/>
          </a:xfrm>
        </p:spPr>
        <p:txBody>
          <a:bodyPr/>
          <a:lstStyle>
            <a:lvl1pPr marL="0" indent="0" algn="r">
              <a:buFont typeface="Wingdings" pitchFamily="2" charset="2"/>
              <a:buNone/>
              <a:defRPr sz="1400" i="1"/>
            </a:lvl1pPr>
          </a:lstStyle>
          <a:p>
            <a:r>
              <a:rPr lang="en-US" smtClean="0"/>
              <a:t>Click to edit Master subtitle style</a:t>
            </a:r>
            <a:endParaRPr lang="en-US"/>
          </a:p>
        </p:txBody>
      </p:sp>
      <p:sp>
        <p:nvSpPr>
          <p:cNvPr id="26628" name="Rectangle 4"/>
          <p:cNvSpPr>
            <a:spLocks noGrp="1" noChangeArrowheads="1"/>
          </p:cNvSpPr>
          <p:nvPr>
            <p:ph type="dt" sz="half" idx="2"/>
          </p:nvPr>
        </p:nvSpPr>
        <p:spPr>
          <a:xfrm>
            <a:off x="7086600" y="6248400"/>
            <a:ext cx="1524000" cy="457200"/>
          </a:xfrm>
        </p:spPr>
        <p:txBody>
          <a:bodyPr/>
          <a:lstStyle>
            <a:lvl1pPr>
              <a:defRPr/>
            </a:lvl1pPr>
          </a:lstStyle>
          <a:p>
            <a:endParaRPr lang="en-US">
              <a:solidFill>
                <a:srgbClr val="336666"/>
              </a:solidFill>
            </a:endParaRPr>
          </a:p>
        </p:txBody>
      </p:sp>
      <p:sp>
        <p:nvSpPr>
          <p:cNvPr id="26629" name="Rectangle 5"/>
          <p:cNvSpPr>
            <a:spLocks noGrp="1" noChangeArrowheads="1"/>
          </p:cNvSpPr>
          <p:nvPr>
            <p:ph type="ftr" sz="quarter" idx="3"/>
          </p:nvPr>
        </p:nvSpPr>
        <p:spPr>
          <a:xfrm>
            <a:off x="3810000" y="6248400"/>
            <a:ext cx="2895600" cy="457200"/>
          </a:xfrm>
        </p:spPr>
        <p:txBody>
          <a:bodyPr/>
          <a:lstStyle>
            <a:lvl1pPr>
              <a:defRPr/>
            </a:lvl1pPr>
          </a:lstStyle>
          <a:p>
            <a:endParaRPr lang="en-US">
              <a:solidFill>
                <a:srgbClr val="336666"/>
              </a:solidFill>
            </a:endParaRPr>
          </a:p>
        </p:txBody>
      </p:sp>
      <p:sp>
        <p:nvSpPr>
          <p:cNvPr id="26630" name="Rectangle 6"/>
          <p:cNvSpPr>
            <a:spLocks noGrp="1" noChangeArrowheads="1"/>
          </p:cNvSpPr>
          <p:nvPr>
            <p:ph type="sldNum" sz="quarter" idx="4"/>
          </p:nvPr>
        </p:nvSpPr>
        <p:spPr>
          <a:xfrm>
            <a:off x="2209800" y="6248400"/>
            <a:ext cx="1219200" cy="457200"/>
          </a:xfrm>
        </p:spPr>
        <p:txBody>
          <a:bodyPr/>
          <a:lstStyle>
            <a:lvl1pPr>
              <a:defRPr/>
            </a:lvl1pPr>
          </a:lstStyle>
          <a:p>
            <a:fld id="{1278DB39-DCA4-4DA9-80D5-EFA4D965488D}" type="slidenum">
              <a:rPr lang="en-US">
                <a:solidFill>
                  <a:srgbClr val="336666"/>
                </a:solidFill>
              </a:rPr>
              <a:pPr/>
              <a:t>‹#›</a:t>
            </a:fld>
            <a:endParaRPr lang="en-US">
              <a:solidFill>
                <a:srgbClr val="336666"/>
              </a:solidFill>
            </a:endParaRPr>
          </a:p>
        </p:txBody>
      </p:sp>
      <p:sp>
        <p:nvSpPr>
          <p:cNvPr id="9" name="Rectangle 15"/>
          <p:cNvSpPr>
            <a:spLocks noChangeArrowheads="1"/>
          </p:cNvSpPr>
          <p:nvPr userDrawn="1"/>
        </p:nvSpPr>
        <p:spPr bwMode="auto">
          <a:xfrm rot="10800000">
            <a:off x="923970" y="2063619"/>
            <a:ext cx="6934200" cy="18000"/>
          </a:xfrm>
          <a:prstGeom prst="rect">
            <a:avLst/>
          </a:prstGeom>
          <a:gradFill flip="none" rotWithShape="1">
            <a:gsLst>
              <a:gs pos="0">
                <a:schemeClr val="tx2"/>
              </a:gs>
              <a:gs pos="75000">
                <a:schemeClr val="accent2">
                  <a:lumMod val="75000"/>
                </a:schemeClr>
              </a:gs>
              <a:gs pos="100000">
                <a:srgbClr val="808080">
                  <a:tint val="23500"/>
                  <a:satMod val="160000"/>
                </a:srgbClr>
              </a:gs>
            </a:gsLst>
            <a:lin ang="0" scaled="1"/>
            <a:tileRect/>
          </a:gradFill>
          <a:ln w="12700">
            <a:noFill/>
            <a:miter lim="800000"/>
            <a:headEnd type="none" w="sm" len="sm"/>
            <a:tailEnd type="none" w="sm" len="sm"/>
          </a:ln>
          <a:effectLst/>
        </p:spPr>
        <p:txBody>
          <a:bodyPr wrap="none" lIns="91353" tIns="45676" rIns="91353" bIns="45676" anchor="ctr"/>
          <a:lstStyle/>
          <a:p>
            <a:pPr eaLnBrk="0" fontAlgn="base" hangingPunct="0">
              <a:spcBef>
                <a:spcPct val="0"/>
              </a:spcBef>
              <a:spcAft>
                <a:spcPct val="0"/>
              </a:spcAft>
            </a:pPr>
            <a:endParaRPr lang="en-US" dirty="0">
              <a:solidFill>
                <a:srgbClr val="336666"/>
              </a:solidFill>
              <a:latin typeface="Arial" charset="0"/>
              <a:cs typeface="Times New Roman" pitchFamily="18" charset="0"/>
            </a:endParaRPr>
          </a:p>
        </p:txBody>
      </p:sp>
      <p:sp>
        <p:nvSpPr>
          <p:cNvPr id="10" name="Rectangle 15"/>
          <p:cNvSpPr>
            <a:spLocks noChangeArrowheads="1"/>
          </p:cNvSpPr>
          <p:nvPr userDrawn="1"/>
        </p:nvSpPr>
        <p:spPr bwMode="auto">
          <a:xfrm rot="10800000">
            <a:off x="4291413" y="3487626"/>
            <a:ext cx="3600000" cy="18000"/>
          </a:xfrm>
          <a:prstGeom prst="rect">
            <a:avLst/>
          </a:prstGeom>
          <a:gradFill flip="none" rotWithShape="1">
            <a:gsLst>
              <a:gs pos="0">
                <a:schemeClr val="tx2"/>
              </a:gs>
              <a:gs pos="75000">
                <a:schemeClr val="accent2">
                  <a:lumMod val="75000"/>
                </a:schemeClr>
              </a:gs>
              <a:gs pos="100000">
                <a:srgbClr val="808080">
                  <a:tint val="23500"/>
                  <a:satMod val="160000"/>
                </a:srgbClr>
              </a:gs>
            </a:gsLst>
            <a:lin ang="0" scaled="1"/>
            <a:tileRect/>
          </a:gradFill>
          <a:ln w="12700">
            <a:noFill/>
            <a:miter lim="800000"/>
            <a:headEnd type="none" w="sm" len="sm"/>
            <a:tailEnd type="none" w="sm" len="sm"/>
          </a:ln>
          <a:effectLst/>
        </p:spPr>
        <p:txBody>
          <a:bodyPr wrap="none" lIns="91353" tIns="45676" rIns="91353" bIns="45676" anchor="ctr"/>
          <a:lstStyle/>
          <a:p>
            <a:pPr eaLnBrk="0" fontAlgn="base" hangingPunct="0">
              <a:spcBef>
                <a:spcPct val="0"/>
              </a:spcBef>
              <a:spcAft>
                <a:spcPct val="0"/>
              </a:spcAft>
            </a:pPr>
            <a:endParaRPr lang="en-US" dirty="0">
              <a:solidFill>
                <a:srgbClr val="336666"/>
              </a:solidFill>
              <a:latin typeface="Arial" charset="0"/>
              <a:cs typeface="Times New Roman" pitchFamily="18" charset="0"/>
            </a:endParaRPr>
          </a:p>
        </p:txBody>
      </p:sp>
    </p:spTree>
    <p:extLst>
      <p:ext uri="{BB962C8B-B14F-4D97-AF65-F5344CB8AC3E}">
        <p14:creationId xmlns:p14="http://schemas.microsoft.com/office/powerpoint/2010/main" val="1726025899"/>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3" y="928670"/>
            <a:ext cx="8572560" cy="5643602"/>
          </a:xfrm>
        </p:spPr>
        <p:txBody>
          <a:bodyPr/>
          <a:lstStyle>
            <a:lvl1pPr>
              <a:buClr>
                <a:srgbClr val="800000"/>
              </a:buClr>
              <a:buSzPct val="150000"/>
              <a:buFont typeface="Arial" pitchFamily="34" charset="0"/>
              <a:buChar char="•"/>
              <a:defRPr sz="2000"/>
            </a:lvl1pPr>
            <a:lvl2pPr>
              <a:buClr>
                <a:srgbClr val="800000"/>
              </a:buClr>
              <a:buSzPct val="150000"/>
              <a:buFont typeface="Arial" pitchFamily="34" charset="0"/>
              <a:buChar char="•"/>
              <a:defRPr sz="1800"/>
            </a:lvl2pPr>
            <a:lvl3pPr>
              <a:buClr>
                <a:srgbClr val="800000"/>
              </a:buClr>
              <a:buSzPct val="150000"/>
              <a:buFont typeface="Arial" pitchFamily="34" charset="0"/>
              <a:buChar char="•"/>
              <a:defRPr sz="1800"/>
            </a:lvl3pPr>
            <a:lvl4pPr>
              <a:buClr>
                <a:srgbClr val="800000"/>
              </a:buClr>
              <a:buSzPct val="150000"/>
              <a:buFont typeface="Arial" pitchFamily="34" charset="0"/>
              <a:buChar char="•"/>
              <a:defRPr sz="1600"/>
            </a:lvl4pPr>
            <a:lvl5pPr>
              <a:buClr>
                <a:srgbClr val="800000"/>
              </a:buClr>
              <a:buSzPct val="150000"/>
              <a:buFont typeface="Arial" pitchFamily="34" charset="0"/>
              <a:buChar cha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endParaRPr lang="en-US">
              <a:solidFill>
                <a:srgbClr val="336666"/>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336666"/>
              </a:solidFill>
            </a:endParaRPr>
          </a:p>
        </p:txBody>
      </p:sp>
      <p:sp>
        <p:nvSpPr>
          <p:cNvPr id="6" name="Slide Number Placeholder 5"/>
          <p:cNvSpPr>
            <a:spLocks noGrp="1"/>
          </p:cNvSpPr>
          <p:nvPr>
            <p:ph type="sldNum" sz="quarter" idx="12"/>
          </p:nvPr>
        </p:nvSpPr>
        <p:spPr/>
        <p:txBody>
          <a:bodyPr/>
          <a:lstStyle>
            <a:lvl1pPr>
              <a:defRPr/>
            </a:lvl1pPr>
          </a:lstStyle>
          <a:p>
            <a:fld id="{41E01D8B-ED18-4E2F-A24A-11A89A370357}" type="slidenum">
              <a:rPr lang="en-US">
                <a:solidFill>
                  <a:srgbClr val="336666"/>
                </a:solidFill>
              </a:rPr>
              <a:pPr/>
              <a:t>‹#›</a:t>
            </a:fld>
            <a:endParaRPr lang="en-US">
              <a:solidFill>
                <a:srgbClr val="336666"/>
              </a:solidFill>
            </a:endParaRPr>
          </a:p>
        </p:txBody>
      </p:sp>
      <p:sp>
        <p:nvSpPr>
          <p:cNvPr id="8" name="Rectangle 2"/>
          <p:cNvSpPr>
            <a:spLocks noGrp="1" noChangeArrowheads="1"/>
          </p:cNvSpPr>
          <p:nvPr>
            <p:ph type="title"/>
          </p:nvPr>
        </p:nvSpPr>
        <p:spPr bwMode="auto">
          <a:xfrm>
            <a:off x="214282" y="14270"/>
            <a:ext cx="8715436" cy="914400"/>
          </a:xfrm>
          <a:prstGeom prst="rect">
            <a:avLst/>
          </a:prstGeom>
          <a:noFill/>
          <a:ln w="9525">
            <a:noFill/>
            <a:miter lim="800000"/>
            <a:headEnd/>
            <a:tailEnd/>
          </a:ln>
          <a:effectLst/>
        </p:spPr>
        <p:txBody>
          <a:bodyPr vert="horz" wrap="square" lIns="91353" tIns="45676" rIns="91353" bIns="45676" numCol="1" anchor="ctr" anchorCtr="0" compatLnSpc="1">
            <a:prstTxWarp prst="textNoShape">
              <a:avLst/>
            </a:prstTxWarp>
          </a:bodyPr>
          <a:lstStyle>
            <a:lvl1pPr>
              <a:defRPr sz="2800"/>
            </a:lvl1pPr>
          </a:lstStyle>
          <a:p>
            <a:pPr lvl="0"/>
            <a:r>
              <a:rPr lang="en-US" dirty="0" smtClean="0"/>
              <a:t>Click to edit Master title style</a:t>
            </a:r>
          </a:p>
        </p:txBody>
      </p:sp>
    </p:spTree>
    <p:extLst>
      <p:ext uri="{BB962C8B-B14F-4D97-AF65-F5344CB8AC3E}">
        <p14:creationId xmlns:p14="http://schemas.microsoft.com/office/powerpoint/2010/main" val="31393486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9"/>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6767" indent="0">
              <a:buNone/>
              <a:defRPr sz="1800"/>
            </a:lvl2pPr>
            <a:lvl3pPr marL="913532" indent="0">
              <a:buNone/>
              <a:defRPr sz="1600"/>
            </a:lvl3pPr>
            <a:lvl4pPr marL="1370301" indent="0">
              <a:buNone/>
              <a:defRPr sz="1400"/>
            </a:lvl4pPr>
            <a:lvl5pPr marL="1827063" indent="0">
              <a:buNone/>
              <a:defRPr sz="1400"/>
            </a:lvl5pPr>
            <a:lvl6pPr marL="2283831" indent="0">
              <a:buNone/>
              <a:defRPr sz="1400"/>
            </a:lvl6pPr>
            <a:lvl7pPr marL="2740596" indent="0">
              <a:buNone/>
              <a:defRPr sz="1400"/>
            </a:lvl7pPr>
            <a:lvl8pPr marL="3197361" indent="0">
              <a:buNone/>
              <a:defRPr sz="1400"/>
            </a:lvl8pPr>
            <a:lvl9pPr marL="3654127"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336666"/>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336666"/>
              </a:solidFill>
            </a:endParaRPr>
          </a:p>
        </p:txBody>
      </p:sp>
      <p:sp>
        <p:nvSpPr>
          <p:cNvPr id="6" name="Slide Number Placeholder 5"/>
          <p:cNvSpPr>
            <a:spLocks noGrp="1"/>
          </p:cNvSpPr>
          <p:nvPr>
            <p:ph type="sldNum" sz="quarter" idx="12"/>
          </p:nvPr>
        </p:nvSpPr>
        <p:spPr/>
        <p:txBody>
          <a:bodyPr/>
          <a:lstStyle>
            <a:lvl1pPr>
              <a:defRPr/>
            </a:lvl1pPr>
          </a:lstStyle>
          <a:p>
            <a:fld id="{986EAC51-11CF-4CF1-B829-9848793A1F15}" type="slidenum">
              <a:rPr lang="en-US">
                <a:solidFill>
                  <a:srgbClr val="336666"/>
                </a:solidFill>
              </a:rPr>
              <a:pPr/>
              <a:t>‹#›</a:t>
            </a:fld>
            <a:endParaRPr lang="en-US">
              <a:solidFill>
                <a:srgbClr val="336666"/>
              </a:solidFill>
            </a:endParaRPr>
          </a:p>
        </p:txBody>
      </p:sp>
    </p:spTree>
    <p:extLst>
      <p:ext uri="{BB962C8B-B14F-4D97-AF65-F5344CB8AC3E}">
        <p14:creationId xmlns:p14="http://schemas.microsoft.com/office/powerpoint/2010/main" val="742199820"/>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142845" y="909611"/>
            <a:ext cx="4276756" cy="5586489"/>
          </a:xfrm>
        </p:spPr>
        <p:txBody>
          <a:bodyPr/>
          <a:lstStyle>
            <a:lvl1pPr>
              <a:buClr>
                <a:srgbClr val="800000"/>
              </a:buClr>
              <a:buSzPct val="120000"/>
              <a:buFont typeface="Arial" pitchFamily="34" charset="0"/>
              <a:buChar char="•"/>
              <a:defRPr sz="2000"/>
            </a:lvl1pPr>
            <a:lvl2pPr>
              <a:buClr>
                <a:srgbClr val="800000"/>
              </a:buClr>
              <a:buSzPct val="120000"/>
              <a:buFont typeface="Arial" pitchFamily="34" charset="0"/>
              <a:buChar char="•"/>
              <a:defRPr sz="1800"/>
            </a:lvl2pPr>
            <a:lvl3pPr>
              <a:buClr>
                <a:srgbClr val="800000"/>
              </a:buClr>
              <a:buSzPct val="120000"/>
              <a:buFont typeface="Arial" pitchFamily="34" charset="0"/>
              <a:buChar char="•"/>
              <a:defRPr sz="1600"/>
            </a:lvl3pPr>
            <a:lvl4pPr>
              <a:buClr>
                <a:srgbClr val="800000"/>
              </a:buClr>
              <a:buSzPct val="120000"/>
              <a:buFont typeface="Arial" pitchFamily="34" charset="0"/>
              <a:buChar char="•"/>
              <a:defRPr sz="1400"/>
            </a:lvl4pPr>
            <a:lvl5pPr>
              <a:buClr>
                <a:srgbClr val="800000"/>
              </a:buClr>
              <a:buSzPct val="120000"/>
              <a:buFont typeface="Arial" pitchFamily="34" charset="0"/>
              <a:buChar cha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72000" y="909611"/>
            <a:ext cx="4357718" cy="5586489"/>
          </a:xfrm>
        </p:spPr>
        <p:txBody>
          <a:bodyPr/>
          <a:lstStyle>
            <a:lvl1pPr>
              <a:buClr>
                <a:srgbClr val="800000"/>
              </a:buClr>
              <a:buSzPct val="120000"/>
              <a:buFont typeface="Arial" pitchFamily="34" charset="0"/>
              <a:buChar char="•"/>
              <a:defRPr sz="2000"/>
            </a:lvl1pPr>
            <a:lvl2pPr>
              <a:buClr>
                <a:srgbClr val="800000"/>
              </a:buClr>
              <a:buSzPct val="120000"/>
              <a:buFont typeface="Arial" pitchFamily="34" charset="0"/>
              <a:buChar char="•"/>
              <a:defRPr sz="1800"/>
            </a:lvl2pPr>
            <a:lvl3pPr>
              <a:buClr>
                <a:srgbClr val="800000"/>
              </a:buClr>
              <a:buSzPct val="120000"/>
              <a:buFont typeface="Arial" pitchFamily="34" charset="0"/>
              <a:buChar char="•"/>
              <a:defRPr sz="1600"/>
            </a:lvl3pPr>
            <a:lvl4pPr>
              <a:buClr>
                <a:srgbClr val="800000"/>
              </a:buClr>
              <a:buSzPct val="120000"/>
              <a:buFont typeface="Arial" pitchFamily="34" charset="0"/>
              <a:buChar char="•"/>
              <a:defRPr sz="1400"/>
            </a:lvl4pPr>
            <a:lvl5pPr>
              <a:buClr>
                <a:srgbClr val="800000"/>
              </a:buClr>
              <a:buSzPct val="120000"/>
              <a:buFont typeface="Arial" pitchFamily="34" charset="0"/>
              <a:buChar cha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lvl1pPr>
              <a:defRPr/>
            </a:lvl1pPr>
          </a:lstStyle>
          <a:p>
            <a:endParaRPr lang="en-US">
              <a:solidFill>
                <a:srgbClr val="336666"/>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336666"/>
              </a:solidFill>
            </a:endParaRPr>
          </a:p>
        </p:txBody>
      </p:sp>
      <p:sp>
        <p:nvSpPr>
          <p:cNvPr id="7" name="Slide Number Placeholder 6"/>
          <p:cNvSpPr>
            <a:spLocks noGrp="1"/>
          </p:cNvSpPr>
          <p:nvPr>
            <p:ph type="sldNum" sz="quarter" idx="12"/>
          </p:nvPr>
        </p:nvSpPr>
        <p:spPr/>
        <p:txBody>
          <a:bodyPr/>
          <a:lstStyle>
            <a:lvl1pPr>
              <a:defRPr/>
            </a:lvl1pPr>
          </a:lstStyle>
          <a:p>
            <a:fld id="{1950A437-1450-4FCF-AC39-A02B9BEE971F}" type="slidenum">
              <a:rPr lang="en-US">
                <a:solidFill>
                  <a:srgbClr val="336666"/>
                </a:solidFill>
              </a:rPr>
              <a:pPr/>
              <a:t>‹#›</a:t>
            </a:fld>
            <a:endParaRPr lang="en-US">
              <a:solidFill>
                <a:srgbClr val="336666"/>
              </a:solidFill>
            </a:endParaRPr>
          </a:p>
        </p:txBody>
      </p:sp>
    </p:spTree>
    <p:extLst>
      <p:ext uri="{BB962C8B-B14F-4D97-AF65-F5344CB8AC3E}">
        <p14:creationId xmlns:p14="http://schemas.microsoft.com/office/powerpoint/2010/main" val="851348162"/>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857232"/>
            <a:ext cx="4040188" cy="639762"/>
          </a:xfrm>
        </p:spPr>
        <p:txBody>
          <a:bodyPr anchor="b"/>
          <a:lstStyle>
            <a:lvl1pPr marL="0" indent="0">
              <a:buNone/>
              <a:defRPr sz="2400" b="1"/>
            </a:lvl1pPr>
            <a:lvl2pPr marL="456767" indent="0">
              <a:buNone/>
              <a:defRPr sz="2000" b="1"/>
            </a:lvl2pPr>
            <a:lvl3pPr marL="913532" indent="0">
              <a:buNone/>
              <a:defRPr sz="1800" b="1"/>
            </a:lvl3pPr>
            <a:lvl4pPr marL="1370301" indent="0">
              <a:buNone/>
              <a:defRPr sz="1600" b="1"/>
            </a:lvl4pPr>
            <a:lvl5pPr marL="1827063" indent="0">
              <a:buNone/>
              <a:defRPr sz="1600" b="1"/>
            </a:lvl5pPr>
            <a:lvl6pPr marL="2283831" indent="0">
              <a:buNone/>
              <a:defRPr sz="1600" b="1"/>
            </a:lvl6pPr>
            <a:lvl7pPr marL="2740596" indent="0">
              <a:buNone/>
              <a:defRPr sz="1600" b="1"/>
            </a:lvl7pPr>
            <a:lvl8pPr marL="3197361" indent="0">
              <a:buNone/>
              <a:defRPr sz="1600" b="1"/>
            </a:lvl8pPr>
            <a:lvl9pPr marL="3654127"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571621"/>
            <a:ext cx="4040188" cy="45545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4" y="857232"/>
            <a:ext cx="4041775" cy="639762"/>
          </a:xfrm>
        </p:spPr>
        <p:txBody>
          <a:bodyPr anchor="b"/>
          <a:lstStyle>
            <a:lvl1pPr marL="0" indent="0">
              <a:buNone/>
              <a:defRPr sz="2400" b="1"/>
            </a:lvl1pPr>
            <a:lvl2pPr marL="456767" indent="0">
              <a:buNone/>
              <a:defRPr sz="2000" b="1"/>
            </a:lvl2pPr>
            <a:lvl3pPr marL="913532" indent="0">
              <a:buNone/>
              <a:defRPr sz="1800" b="1"/>
            </a:lvl3pPr>
            <a:lvl4pPr marL="1370301" indent="0">
              <a:buNone/>
              <a:defRPr sz="1600" b="1"/>
            </a:lvl4pPr>
            <a:lvl5pPr marL="1827063" indent="0">
              <a:buNone/>
              <a:defRPr sz="1600" b="1"/>
            </a:lvl5pPr>
            <a:lvl6pPr marL="2283831" indent="0">
              <a:buNone/>
              <a:defRPr sz="1600" b="1"/>
            </a:lvl6pPr>
            <a:lvl7pPr marL="2740596" indent="0">
              <a:buNone/>
              <a:defRPr sz="1600" b="1"/>
            </a:lvl7pPr>
            <a:lvl8pPr marL="3197361" indent="0">
              <a:buNone/>
              <a:defRPr sz="1600" b="1"/>
            </a:lvl8pPr>
            <a:lvl9pPr marL="3654127"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4" y="1571621"/>
            <a:ext cx="4041775" cy="45545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336666"/>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336666"/>
              </a:solidFill>
            </a:endParaRPr>
          </a:p>
        </p:txBody>
      </p:sp>
      <p:sp>
        <p:nvSpPr>
          <p:cNvPr id="9" name="Slide Number Placeholder 8"/>
          <p:cNvSpPr>
            <a:spLocks noGrp="1"/>
          </p:cNvSpPr>
          <p:nvPr>
            <p:ph type="sldNum" sz="quarter" idx="12"/>
          </p:nvPr>
        </p:nvSpPr>
        <p:spPr/>
        <p:txBody>
          <a:bodyPr/>
          <a:lstStyle>
            <a:lvl1pPr>
              <a:defRPr/>
            </a:lvl1pPr>
          </a:lstStyle>
          <a:p>
            <a:fld id="{4AF64A53-83ED-426F-8290-9742EC0DCA2B}" type="slidenum">
              <a:rPr lang="en-US">
                <a:solidFill>
                  <a:srgbClr val="336666"/>
                </a:solidFill>
              </a:rPr>
              <a:pPr/>
              <a:t>‹#›</a:t>
            </a:fld>
            <a:endParaRPr lang="en-US">
              <a:solidFill>
                <a:srgbClr val="336666"/>
              </a:solidFill>
            </a:endParaRPr>
          </a:p>
        </p:txBody>
      </p:sp>
      <p:sp>
        <p:nvSpPr>
          <p:cNvPr id="12" name="Rectangle 2"/>
          <p:cNvSpPr>
            <a:spLocks noGrp="1" noChangeArrowheads="1"/>
          </p:cNvSpPr>
          <p:nvPr>
            <p:ph type="title"/>
          </p:nvPr>
        </p:nvSpPr>
        <p:spPr bwMode="auto">
          <a:xfrm>
            <a:off x="214282" y="14270"/>
            <a:ext cx="8715436" cy="914400"/>
          </a:xfrm>
          <a:prstGeom prst="rect">
            <a:avLst/>
          </a:prstGeom>
          <a:noFill/>
          <a:ln w="9525">
            <a:noFill/>
            <a:miter lim="800000"/>
            <a:headEnd/>
            <a:tailEnd/>
          </a:ln>
          <a:effectLst/>
        </p:spPr>
        <p:txBody>
          <a:bodyPr vert="horz" wrap="square" lIns="91353" tIns="45676" rIns="91353" bIns="45676" numCol="1" anchor="ctr" anchorCtr="0" compatLnSpc="1">
            <a:prstTxWarp prst="textNoShape">
              <a:avLst/>
            </a:prstTxWarp>
          </a:bodyPr>
          <a:lstStyle/>
          <a:p>
            <a:pPr lvl="0"/>
            <a:r>
              <a:rPr lang="en-US" dirty="0" smtClean="0"/>
              <a:t>Click to edit Master title style</a:t>
            </a:r>
          </a:p>
        </p:txBody>
      </p:sp>
    </p:spTree>
    <p:extLst>
      <p:ext uri="{BB962C8B-B14F-4D97-AF65-F5344CB8AC3E}">
        <p14:creationId xmlns:p14="http://schemas.microsoft.com/office/powerpoint/2010/main" val="3711042694"/>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lvl1pPr>
          </a:lstStyle>
          <a:p>
            <a:endParaRPr lang="en-US">
              <a:solidFill>
                <a:srgbClr val="336666"/>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336666"/>
              </a:solidFill>
            </a:endParaRPr>
          </a:p>
        </p:txBody>
      </p:sp>
      <p:sp>
        <p:nvSpPr>
          <p:cNvPr id="5" name="Slide Number Placeholder 4"/>
          <p:cNvSpPr>
            <a:spLocks noGrp="1"/>
          </p:cNvSpPr>
          <p:nvPr>
            <p:ph type="sldNum" sz="quarter" idx="12"/>
          </p:nvPr>
        </p:nvSpPr>
        <p:spPr/>
        <p:txBody>
          <a:bodyPr/>
          <a:lstStyle>
            <a:lvl1pPr>
              <a:defRPr/>
            </a:lvl1pPr>
          </a:lstStyle>
          <a:p>
            <a:fld id="{55405727-EE69-44C6-A725-F648F5B38034}" type="slidenum">
              <a:rPr lang="en-US">
                <a:solidFill>
                  <a:srgbClr val="336666"/>
                </a:solidFill>
              </a:rPr>
              <a:pPr/>
              <a:t>‹#›</a:t>
            </a:fld>
            <a:endParaRPr lang="en-US">
              <a:solidFill>
                <a:srgbClr val="336666"/>
              </a:solidFill>
            </a:endParaRPr>
          </a:p>
        </p:txBody>
      </p:sp>
      <p:sp>
        <p:nvSpPr>
          <p:cNvPr id="7" name="Rectangle 2"/>
          <p:cNvSpPr>
            <a:spLocks noGrp="1" noChangeArrowheads="1"/>
          </p:cNvSpPr>
          <p:nvPr>
            <p:ph type="title"/>
          </p:nvPr>
        </p:nvSpPr>
        <p:spPr bwMode="auto">
          <a:xfrm>
            <a:off x="214282" y="14270"/>
            <a:ext cx="8715436" cy="914400"/>
          </a:xfrm>
          <a:prstGeom prst="rect">
            <a:avLst/>
          </a:prstGeom>
          <a:noFill/>
          <a:ln w="9525">
            <a:noFill/>
            <a:miter lim="800000"/>
            <a:headEnd/>
            <a:tailEnd/>
          </a:ln>
          <a:effectLst/>
        </p:spPr>
        <p:txBody>
          <a:bodyPr vert="horz" wrap="square" lIns="91353" tIns="45676" rIns="91353" bIns="45676" numCol="1" anchor="ctr" anchorCtr="0" compatLnSpc="1">
            <a:prstTxWarp prst="textNoShape">
              <a:avLst/>
            </a:prstTxWarp>
          </a:bodyPr>
          <a:lstStyle/>
          <a:p>
            <a:pPr lvl="0"/>
            <a:r>
              <a:rPr lang="en-US" dirty="0" smtClean="0"/>
              <a:t>Click to edit Master title style</a:t>
            </a:r>
          </a:p>
        </p:txBody>
      </p:sp>
    </p:spTree>
    <p:extLst>
      <p:ext uri="{BB962C8B-B14F-4D97-AF65-F5344CB8AC3E}">
        <p14:creationId xmlns:p14="http://schemas.microsoft.com/office/powerpoint/2010/main" val="535654567"/>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336666"/>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336666"/>
              </a:solidFill>
            </a:endParaRPr>
          </a:p>
        </p:txBody>
      </p:sp>
      <p:sp>
        <p:nvSpPr>
          <p:cNvPr id="4" name="Slide Number Placeholder 3"/>
          <p:cNvSpPr>
            <a:spLocks noGrp="1"/>
          </p:cNvSpPr>
          <p:nvPr>
            <p:ph type="sldNum" sz="quarter" idx="12"/>
          </p:nvPr>
        </p:nvSpPr>
        <p:spPr/>
        <p:txBody>
          <a:bodyPr/>
          <a:lstStyle>
            <a:lvl1pPr>
              <a:defRPr/>
            </a:lvl1pPr>
          </a:lstStyle>
          <a:p>
            <a:fld id="{665989D8-B221-4AA0-9F74-D38078D0BEFD}" type="slidenum">
              <a:rPr lang="en-US">
                <a:solidFill>
                  <a:srgbClr val="336666"/>
                </a:solidFill>
              </a:rPr>
              <a:pPr/>
              <a:t>‹#›</a:t>
            </a:fld>
            <a:endParaRPr lang="en-US">
              <a:solidFill>
                <a:srgbClr val="336666"/>
              </a:solidFill>
            </a:endParaRPr>
          </a:p>
        </p:txBody>
      </p:sp>
    </p:spTree>
    <p:extLst>
      <p:ext uri="{BB962C8B-B14F-4D97-AF65-F5344CB8AC3E}">
        <p14:creationId xmlns:p14="http://schemas.microsoft.com/office/powerpoint/2010/main" val="854795531"/>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9"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9"/>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9" y="1435109"/>
            <a:ext cx="3008313" cy="4691063"/>
          </a:xfrm>
        </p:spPr>
        <p:txBody>
          <a:bodyPr/>
          <a:lstStyle>
            <a:lvl1pPr marL="0" indent="0">
              <a:buNone/>
              <a:defRPr sz="1400"/>
            </a:lvl1pPr>
            <a:lvl2pPr marL="456767" indent="0">
              <a:buNone/>
              <a:defRPr sz="1200"/>
            </a:lvl2pPr>
            <a:lvl3pPr marL="913532" indent="0">
              <a:buNone/>
              <a:defRPr sz="1000"/>
            </a:lvl3pPr>
            <a:lvl4pPr marL="1370301" indent="0">
              <a:buNone/>
              <a:defRPr sz="900"/>
            </a:lvl4pPr>
            <a:lvl5pPr marL="1827063" indent="0">
              <a:buNone/>
              <a:defRPr sz="900"/>
            </a:lvl5pPr>
            <a:lvl6pPr marL="2283831" indent="0">
              <a:buNone/>
              <a:defRPr sz="900"/>
            </a:lvl6pPr>
            <a:lvl7pPr marL="2740596" indent="0">
              <a:buNone/>
              <a:defRPr sz="900"/>
            </a:lvl7pPr>
            <a:lvl8pPr marL="3197361" indent="0">
              <a:buNone/>
              <a:defRPr sz="900"/>
            </a:lvl8pPr>
            <a:lvl9pPr marL="3654127"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336666"/>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336666"/>
              </a:solidFill>
            </a:endParaRPr>
          </a:p>
        </p:txBody>
      </p:sp>
      <p:sp>
        <p:nvSpPr>
          <p:cNvPr id="7" name="Slide Number Placeholder 6"/>
          <p:cNvSpPr>
            <a:spLocks noGrp="1"/>
          </p:cNvSpPr>
          <p:nvPr>
            <p:ph type="sldNum" sz="quarter" idx="12"/>
          </p:nvPr>
        </p:nvSpPr>
        <p:spPr/>
        <p:txBody>
          <a:bodyPr/>
          <a:lstStyle>
            <a:lvl1pPr>
              <a:defRPr/>
            </a:lvl1pPr>
          </a:lstStyle>
          <a:p>
            <a:fld id="{A62BEAD4-DFD7-434A-A71F-165DA3C4F6BE}" type="slidenum">
              <a:rPr lang="en-US">
                <a:solidFill>
                  <a:srgbClr val="336666"/>
                </a:solidFill>
              </a:rPr>
              <a:pPr/>
              <a:t>‹#›</a:t>
            </a:fld>
            <a:endParaRPr lang="en-US">
              <a:solidFill>
                <a:srgbClr val="336666"/>
              </a:solidFill>
            </a:endParaRPr>
          </a:p>
        </p:txBody>
      </p:sp>
    </p:spTree>
    <p:extLst>
      <p:ext uri="{BB962C8B-B14F-4D97-AF65-F5344CB8AC3E}">
        <p14:creationId xmlns:p14="http://schemas.microsoft.com/office/powerpoint/2010/main" val="125384729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67" indent="0">
              <a:buNone/>
              <a:defRPr sz="2800"/>
            </a:lvl2pPr>
            <a:lvl3pPr marL="913532" indent="0">
              <a:buNone/>
              <a:defRPr sz="2400"/>
            </a:lvl3pPr>
            <a:lvl4pPr marL="1370301" indent="0">
              <a:buNone/>
              <a:defRPr sz="2000"/>
            </a:lvl4pPr>
            <a:lvl5pPr marL="1827063" indent="0">
              <a:buNone/>
              <a:defRPr sz="2000"/>
            </a:lvl5pPr>
            <a:lvl6pPr marL="2283831" indent="0">
              <a:buNone/>
              <a:defRPr sz="2000"/>
            </a:lvl6pPr>
            <a:lvl7pPr marL="2740596" indent="0">
              <a:buNone/>
              <a:defRPr sz="2000"/>
            </a:lvl7pPr>
            <a:lvl8pPr marL="3197361" indent="0">
              <a:buNone/>
              <a:defRPr sz="2000"/>
            </a:lvl8pPr>
            <a:lvl9pPr marL="3654127"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6767" indent="0">
              <a:buNone/>
              <a:defRPr sz="1200"/>
            </a:lvl2pPr>
            <a:lvl3pPr marL="913532" indent="0">
              <a:buNone/>
              <a:defRPr sz="1000"/>
            </a:lvl3pPr>
            <a:lvl4pPr marL="1370301" indent="0">
              <a:buNone/>
              <a:defRPr sz="900"/>
            </a:lvl4pPr>
            <a:lvl5pPr marL="1827063" indent="0">
              <a:buNone/>
              <a:defRPr sz="900"/>
            </a:lvl5pPr>
            <a:lvl6pPr marL="2283831" indent="0">
              <a:buNone/>
              <a:defRPr sz="900"/>
            </a:lvl6pPr>
            <a:lvl7pPr marL="2740596" indent="0">
              <a:buNone/>
              <a:defRPr sz="900"/>
            </a:lvl7pPr>
            <a:lvl8pPr marL="3197361" indent="0">
              <a:buNone/>
              <a:defRPr sz="900"/>
            </a:lvl8pPr>
            <a:lvl9pPr marL="3654127"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336666"/>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336666"/>
              </a:solidFill>
            </a:endParaRPr>
          </a:p>
        </p:txBody>
      </p:sp>
      <p:sp>
        <p:nvSpPr>
          <p:cNvPr id="7" name="Slide Number Placeholder 6"/>
          <p:cNvSpPr>
            <a:spLocks noGrp="1"/>
          </p:cNvSpPr>
          <p:nvPr>
            <p:ph type="sldNum" sz="quarter" idx="12"/>
          </p:nvPr>
        </p:nvSpPr>
        <p:spPr/>
        <p:txBody>
          <a:bodyPr/>
          <a:lstStyle>
            <a:lvl1pPr>
              <a:defRPr/>
            </a:lvl1pPr>
          </a:lstStyle>
          <a:p>
            <a:fld id="{003AA2ED-0E30-42FF-94A1-EBEA7652FCFC}" type="slidenum">
              <a:rPr lang="en-US">
                <a:solidFill>
                  <a:srgbClr val="336666"/>
                </a:solidFill>
              </a:rPr>
              <a:pPr/>
              <a:t>‹#›</a:t>
            </a:fld>
            <a:endParaRPr lang="en-US">
              <a:solidFill>
                <a:srgbClr val="336666"/>
              </a:solidFill>
            </a:endParaRPr>
          </a:p>
        </p:txBody>
      </p:sp>
    </p:spTree>
    <p:extLst>
      <p:ext uri="{BB962C8B-B14F-4D97-AF65-F5344CB8AC3E}">
        <p14:creationId xmlns:p14="http://schemas.microsoft.com/office/powerpoint/2010/main" val="409796482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336666"/>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336666"/>
              </a:solidFill>
            </a:endParaRPr>
          </a:p>
        </p:txBody>
      </p:sp>
      <p:sp>
        <p:nvSpPr>
          <p:cNvPr id="6" name="Slide Number Placeholder 5"/>
          <p:cNvSpPr>
            <a:spLocks noGrp="1"/>
          </p:cNvSpPr>
          <p:nvPr>
            <p:ph type="sldNum" sz="quarter" idx="12"/>
          </p:nvPr>
        </p:nvSpPr>
        <p:spPr/>
        <p:txBody>
          <a:bodyPr/>
          <a:lstStyle>
            <a:lvl1pPr>
              <a:defRPr/>
            </a:lvl1pPr>
          </a:lstStyle>
          <a:p>
            <a:fld id="{E0650B86-8246-46C7-91CE-52F690C33AFD}" type="slidenum">
              <a:rPr lang="en-US">
                <a:solidFill>
                  <a:srgbClr val="336666"/>
                </a:solidFill>
              </a:rPr>
              <a:pPr/>
              <a:t>‹#›</a:t>
            </a:fld>
            <a:endParaRPr lang="en-US">
              <a:solidFill>
                <a:srgbClr val="336666"/>
              </a:solidFill>
            </a:endParaRPr>
          </a:p>
        </p:txBody>
      </p:sp>
    </p:spTree>
    <p:extLst>
      <p:ext uri="{BB962C8B-B14F-4D97-AF65-F5344CB8AC3E}">
        <p14:creationId xmlns:p14="http://schemas.microsoft.com/office/powerpoint/2010/main" val="392293816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838200"/>
            <a:ext cx="2286000" cy="5181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 y="838200"/>
            <a:ext cx="6705600" cy="5181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336666"/>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336666"/>
              </a:solidFill>
            </a:endParaRPr>
          </a:p>
        </p:txBody>
      </p:sp>
      <p:sp>
        <p:nvSpPr>
          <p:cNvPr id="6" name="Slide Number Placeholder 5"/>
          <p:cNvSpPr>
            <a:spLocks noGrp="1"/>
          </p:cNvSpPr>
          <p:nvPr>
            <p:ph type="sldNum" sz="quarter" idx="12"/>
          </p:nvPr>
        </p:nvSpPr>
        <p:spPr/>
        <p:txBody>
          <a:bodyPr/>
          <a:lstStyle>
            <a:lvl1pPr>
              <a:defRPr/>
            </a:lvl1pPr>
          </a:lstStyle>
          <a:p>
            <a:fld id="{75686858-D848-4727-AF71-93D9A2BF7F52}" type="slidenum">
              <a:rPr lang="en-US">
                <a:solidFill>
                  <a:srgbClr val="336666"/>
                </a:solidFill>
              </a:rPr>
              <a:pPr/>
              <a:t>‹#›</a:t>
            </a:fld>
            <a:endParaRPr lang="en-US">
              <a:solidFill>
                <a:srgbClr val="336666"/>
              </a:solidFill>
            </a:endParaRPr>
          </a:p>
        </p:txBody>
      </p:sp>
    </p:spTree>
    <p:extLst>
      <p:ext uri="{BB962C8B-B14F-4D97-AF65-F5344CB8AC3E}">
        <p14:creationId xmlns:p14="http://schemas.microsoft.com/office/powerpoint/2010/main" val="349329885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68325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953090" y="2878278"/>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4" name="Date Placeholder 1"/>
          <p:cNvSpPr>
            <a:spLocks noGrp="1"/>
          </p:cNvSpPr>
          <p:nvPr>
            <p:ph type="dt" sz="half" idx="2"/>
          </p:nvPr>
        </p:nvSpPr>
        <p:spPr>
          <a:xfrm>
            <a:off x="2969335" y="6362386"/>
            <a:ext cx="2133600" cy="365125"/>
          </a:xfrm>
          <a:prstGeom prst="rect">
            <a:avLst/>
          </a:prstGeom>
        </p:spPr>
        <p:txBody>
          <a:bodyPr vert="horz" lIns="91353" tIns="45676" rIns="91353" bIns="45676" rtlCol="0" anchor="ctr"/>
          <a:lstStyle>
            <a:lvl1pPr algn="l">
              <a:defRPr sz="900">
                <a:solidFill>
                  <a:schemeClr val="tx1">
                    <a:tint val="75000"/>
                  </a:schemeClr>
                </a:solidFill>
              </a:defRPr>
            </a:lvl1pPr>
          </a:lstStyle>
          <a:p>
            <a:fld id="{43913908-4EF1-FE48-AD15-A61E23EBC998}" type="datetime1">
              <a:rPr lang="en-US" smtClean="0"/>
              <a:t>11/8/2013</a:t>
            </a:fld>
            <a:endParaRPr lang="en-US" dirty="0"/>
          </a:p>
        </p:txBody>
      </p:sp>
      <p:sp>
        <p:nvSpPr>
          <p:cNvPr id="5" name="Footer Placeholder 2"/>
          <p:cNvSpPr>
            <a:spLocks noGrp="1"/>
          </p:cNvSpPr>
          <p:nvPr>
            <p:ph type="ftr" sz="quarter" idx="3"/>
          </p:nvPr>
        </p:nvSpPr>
        <p:spPr>
          <a:xfrm>
            <a:off x="5182756" y="6356359"/>
            <a:ext cx="2895600" cy="365125"/>
          </a:xfrm>
          <a:prstGeom prst="rect">
            <a:avLst/>
          </a:prstGeom>
        </p:spPr>
        <p:txBody>
          <a:bodyPr vert="horz" lIns="91353" tIns="45676" rIns="91353" bIns="45676" rtlCol="0" anchor="ctr"/>
          <a:lstStyle>
            <a:lvl1pPr algn="ctr">
              <a:defRPr sz="900">
                <a:solidFill>
                  <a:schemeClr val="tx1">
                    <a:tint val="75000"/>
                  </a:schemeClr>
                </a:solidFill>
              </a:defRPr>
            </a:lvl1pPr>
          </a:lstStyle>
          <a:p>
            <a:r>
              <a:rPr lang="en-US" dirty="0" smtClean="0"/>
              <a:t>Document reference</a:t>
            </a:r>
            <a:endParaRPr lang="en-US" dirty="0"/>
          </a:p>
        </p:txBody>
      </p:sp>
      <p:sp>
        <p:nvSpPr>
          <p:cNvPr id="6" name="Slide Number Placeholder 3"/>
          <p:cNvSpPr>
            <a:spLocks noGrp="1"/>
          </p:cNvSpPr>
          <p:nvPr>
            <p:ph type="sldNum" sz="quarter" idx="4"/>
          </p:nvPr>
        </p:nvSpPr>
        <p:spPr>
          <a:xfrm>
            <a:off x="8185376" y="6356359"/>
            <a:ext cx="501424" cy="365125"/>
          </a:xfrm>
          <a:prstGeom prst="rect">
            <a:avLst/>
          </a:prstGeom>
        </p:spPr>
        <p:txBody>
          <a:bodyPr vert="horz" lIns="91353" tIns="45676" rIns="91353" bIns="45676"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27"/>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676" tIns="0" rIns="45676"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smtClean="0"/>
              <a:t>Click to edit Master text styles</a:t>
            </a:r>
          </a:p>
        </p:txBody>
      </p:sp>
      <p:sp>
        <p:nvSpPr>
          <p:cNvPr id="4" name="Date Placeholder 1"/>
          <p:cNvSpPr>
            <a:spLocks noGrp="1"/>
          </p:cNvSpPr>
          <p:nvPr>
            <p:ph type="dt" sz="half" idx="2"/>
          </p:nvPr>
        </p:nvSpPr>
        <p:spPr>
          <a:xfrm>
            <a:off x="2969335" y="6362386"/>
            <a:ext cx="2133600" cy="365125"/>
          </a:xfrm>
          <a:prstGeom prst="rect">
            <a:avLst/>
          </a:prstGeom>
        </p:spPr>
        <p:txBody>
          <a:bodyPr vert="horz" lIns="91353" tIns="45676" rIns="91353" bIns="45676" rtlCol="0" anchor="ctr"/>
          <a:lstStyle>
            <a:lvl1pPr algn="l">
              <a:defRPr sz="900">
                <a:solidFill>
                  <a:schemeClr val="tx1">
                    <a:tint val="75000"/>
                  </a:schemeClr>
                </a:solidFill>
              </a:defRPr>
            </a:lvl1pPr>
          </a:lstStyle>
          <a:p>
            <a:fld id="{11353D12-6D71-EA48-94D4-F90E3FF291D2}" type="datetime1">
              <a:rPr lang="en-US" smtClean="0"/>
              <a:t>11/8/2013</a:t>
            </a:fld>
            <a:endParaRPr lang="en-US" dirty="0"/>
          </a:p>
        </p:txBody>
      </p:sp>
      <p:sp>
        <p:nvSpPr>
          <p:cNvPr id="5" name="Footer Placeholder 2"/>
          <p:cNvSpPr>
            <a:spLocks noGrp="1"/>
          </p:cNvSpPr>
          <p:nvPr>
            <p:ph type="ftr" sz="quarter" idx="3"/>
          </p:nvPr>
        </p:nvSpPr>
        <p:spPr>
          <a:xfrm>
            <a:off x="5182756" y="6356359"/>
            <a:ext cx="2895600" cy="365125"/>
          </a:xfrm>
          <a:prstGeom prst="rect">
            <a:avLst/>
          </a:prstGeom>
        </p:spPr>
        <p:txBody>
          <a:bodyPr vert="horz" lIns="91353" tIns="45676" rIns="91353" bIns="45676" rtlCol="0" anchor="ctr"/>
          <a:lstStyle>
            <a:lvl1pPr algn="ctr">
              <a:defRPr sz="900">
                <a:solidFill>
                  <a:schemeClr val="tx1">
                    <a:tint val="75000"/>
                  </a:schemeClr>
                </a:solidFill>
              </a:defRPr>
            </a:lvl1pPr>
          </a:lstStyle>
          <a:p>
            <a:r>
              <a:rPr lang="en-US" dirty="0" smtClean="0"/>
              <a:t>Document reference</a:t>
            </a:r>
            <a:endParaRPr lang="en-US" dirty="0"/>
          </a:p>
        </p:txBody>
      </p:sp>
      <p:sp>
        <p:nvSpPr>
          <p:cNvPr id="6" name="Slide Number Placeholder 3"/>
          <p:cNvSpPr>
            <a:spLocks noGrp="1"/>
          </p:cNvSpPr>
          <p:nvPr>
            <p:ph type="sldNum" sz="quarter" idx="4"/>
          </p:nvPr>
        </p:nvSpPr>
        <p:spPr>
          <a:xfrm>
            <a:off x="8185376" y="6356359"/>
            <a:ext cx="501424" cy="365125"/>
          </a:xfrm>
          <a:prstGeom prst="rect">
            <a:avLst/>
          </a:prstGeom>
        </p:spPr>
        <p:txBody>
          <a:bodyPr vert="horz" lIns="91353" tIns="45676" rIns="91353" bIns="45676"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600209"/>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600209"/>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5" name="Date Placeholder 1"/>
          <p:cNvSpPr>
            <a:spLocks noGrp="1"/>
          </p:cNvSpPr>
          <p:nvPr>
            <p:ph type="dt" sz="half" idx="10"/>
          </p:nvPr>
        </p:nvSpPr>
        <p:spPr>
          <a:xfrm>
            <a:off x="2969335" y="6362386"/>
            <a:ext cx="2133600" cy="365125"/>
          </a:xfrm>
          <a:prstGeom prst="rect">
            <a:avLst/>
          </a:prstGeom>
        </p:spPr>
        <p:txBody>
          <a:bodyPr vert="horz" lIns="91353" tIns="45676" rIns="91353" bIns="45676" rtlCol="0" anchor="ctr"/>
          <a:lstStyle>
            <a:lvl1pPr algn="l">
              <a:defRPr sz="900">
                <a:solidFill>
                  <a:schemeClr val="tx1">
                    <a:tint val="75000"/>
                  </a:schemeClr>
                </a:solidFill>
              </a:defRPr>
            </a:lvl1pPr>
          </a:lstStyle>
          <a:p>
            <a:fld id="{282FC4CC-83A5-5945-BB56-0701AF6952BE}" type="datetime1">
              <a:rPr lang="en-US" smtClean="0"/>
              <a:t>11/8/2013</a:t>
            </a:fld>
            <a:endParaRPr lang="en-US" dirty="0"/>
          </a:p>
        </p:txBody>
      </p:sp>
      <p:sp>
        <p:nvSpPr>
          <p:cNvPr id="6" name="Footer Placeholder 2"/>
          <p:cNvSpPr>
            <a:spLocks noGrp="1"/>
          </p:cNvSpPr>
          <p:nvPr>
            <p:ph type="ftr" sz="quarter" idx="3"/>
          </p:nvPr>
        </p:nvSpPr>
        <p:spPr>
          <a:xfrm>
            <a:off x="5182756" y="6356359"/>
            <a:ext cx="2895600" cy="365125"/>
          </a:xfrm>
          <a:prstGeom prst="rect">
            <a:avLst/>
          </a:prstGeom>
        </p:spPr>
        <p:txBody>
          <a:bodyPr vert="horz" lIns="91353" tIns="45676" rIns="91353" bIns="45676" rtlCol="0" anchor="ctr"/>
          <a:lstStyle>
            <a:lvl1pPr algn="ctr">
              <a:defRPr sz="900">
                <a:solidFill>
                  <a:schemeClr val="tx1">
                    <a:tint val="75000"/>
                  </a:schemeClr>
                </a:solidFill>
              </a:defRPr>
            </a:lvl1pPr>
          </a:lstStyle>
          <a:p>
            <a:r>
              <a:rPr lang="en-US" dirty="0" smtClean="0"/>
              <a:t>Document reference</a:t>
            </a:r>
            <a:endParaRPr lang="en-US" dirty="0"/>
          </a:p>
        </p:txBody>
      </p:sp>
      <p:sp>
        <p:nvSpPr>
          <p:cNvPr id="7" name="Slide Number Placeholder 3"/>
          <p:cNvSpPr>
            <a:spLocks noGrp="1"/>
          </p:cNvSpPr>
          <p:nvPr>
            <p:ph type="sldNum" sz="quarter" idx="4"/>
          </p:nvPr>
        </p:nvSpPr>
        <p:spPr>
          <a:xfrm>
            <a:off x="8185376" y="6356359"/>
            <a:ext cx="501424" cy="365125"/>
          </a:xfrm>
          <a:prstGeom prst="rect">
            <a:avLst/>
          </a:prstGeom>
        </p:spPr>
        <p:txBody>
          <a:bodyPr vert="horz" lIns="91353" tIns="45676" rIns="91353" bIns="45676"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2"/>
            <a:ext cx="8229600" cy="893977"/>
          </a:xfrm>
        </p:spPr>
        <p:txBody>
          <a:bodyPr anchor="ctr"/>
          <a:lstStyle>
            <a:lvl1pPr>
              <a:defRPr/>
            </a:lvl1pPr>
          </a:lstStyle>
          <a:p>
            <a:r>
              <a:rPr kumimoji="0" lang="fr-CH"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4" name="Espace réservé du texte 3"/>
          <p:cNvSpPr>
            <a:spLocks noGrp="1"/>
          </p:cNvSpPr>
          <p:nvPr>
            <p:ph type="body" sz="half" idx="3"/>
          </p:nvPr>
        </p:nvSpPr>
        <p:spPr>
          <a:xfrm>
            <a:off x="4645034"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34"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7" name="Date Placeholder 1"/>
          <p:cNvSpPr>
            <a:spLocks noGrp="1"/>
          </p:cNvSpPr>
          <p:nvPr>
            <p:ph type="dt" sz="half" idx="10"/>
          </p:nvPr>
        </p:nvSpPr>
        <p:spPr>
          <a:xfrm>
            <a:off x="2969335" y="6362386"/>
            <a:ext cx="2133600" cy="365125"/>
          </a:xfrm>
          <a:prstGeom prst="rect">
            <a:avLst/>
          </a:prstGeom>
        </p:spPr>
        <p:txBody>
          <a:bodyPr vert="horz" lIns="91353" tIns="45676" rIns="91353" bIns="45676" rtlCol="0" anchor="ctr"/>
          <a:lstStyle>
            <a:lvl1pPr algn="l">
              <a:defRPr sz="900">
                <a:solidFill>
                  <a:schemeClr val="tx1">
                    <a:tint val="75000"/>
                  </a:schemeClr>
                </a:solidFill>
              </a:defRPr>
            </a:lvl1pPr>
          </a:lstStyle>
          <a:p>
            <a:fld id="{90A1CA52-547C-E34D-BE14-8174050EC035}" type="datetime1">
              <a:rPr lang="en-US" smtClean="0"/>
              <a:t>11/8/2013</a:t>
            </a:fld>
            <a:endParaRPr lang="en-US" dirty="0"/>
          </a:p>
        </p:txBody>
      </p:sp>
      <p:sp>
        <p:nvSpPr>
          <p:cNvPr id="8" name="Footer Placeholder 2"/>
          <p:cNvSpPr>
            <a:spLocks noGrp="1"/>
          </p:cNvSpPr>
          <p:nvPr>
            <p:ph type="ftr" sz="quarter" idx="11"/>
          </p:nvPr>
        </p:nvSpPr>
        <p:spPr>
          <a:xfrm>
            <a:off x="5182756" y="6356359"/>
            <a:ext cx="2895600" cy="365125"/>
          </a:xfrm>
          <a:prstGeom prst="rect">
            <a:avLst/>
          </a:prstGeom>
        </p:spPr>
        <p:txBody>
          <a:bodyPr vert="horz" lIns="91353" tIns="45676" rIns="91353" bIns="45676" rtlCol="0" anchor="ctr"/>
          <a:lstStyle>
            <a:lvl1pPr algn="ctr">
              <a:defRPr sz="900">
                <a:solidFill>
                  <a:schemeClr val="tx1">
                    <a:tint val="75000"/>
                  </a:schemeClr>
                </a:solidFill>
              </a:defRPr>
            </a:lvl1pPr>
          </a:lstStyle>
          <a:p>
            <a:r>
              <a:rPr lang="en-US" dirty="0" smtClean="0"/>
              <a:t>Document reference</a:t>
            </a:r>
            <a:endParaRPr lang="en-US" dirty="0"/>
          </a:p>
        </p:txBody>
      </p:sp>
      <p:sp>
        <p:nvSpPr>
          <p:cNvPr id="9" name="Slide Number Placeholder 3"/>
          <p:cNvSpPr>
            <a:spLocks noGrp="1"/>
          </p:cNvSpPr>
          <p:nvPr>
            <p:ph type="sldNum" sz="quarter" idx="12"/>
          </p:nvPr>
        </p:nvSpPr>
        <p:spPr>
          <a:xfrm>
            <a:off x="8185376" y="6356359"/>
            <a:ext cx="501424" cy="365125"/>
          </a:xfrm>
          <a:prstGeom prst="rect">
            <a:avLst/>
          </a:prstGeom>
        </p:spPr>
        <p:txBody>
          <a:bodyPr vert="horz" lIns="91353" tIns="45676" rIns="91353" bIns="45676"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fr-CH" smtClean="0"/>
              <a:t>Click to edit Master title style</a:t>
            </a:r>
            <a:endParaRPr kumimoji="0" lang="en-US"/>
          </a:p>
        </p:txBody>
      </p:sp>
      <p:sp>
        <p:nvSpPr>
          <p:cNvPr id="3" name="Date Placeholder 1"/>
          <p:cNvSpPr>
            <a:spLocks noGrp="1"/>
          </p:cNvSpPr>
          <p:nvPr>
            <p:ph type="dt" sz="half" idx="2"/>
          </p:nvPr>
        </p:nvSpPr>
        <p:spPr>
          <a:xfrm>
            <a:off x="2969335" y="6362386"/>
            <a:ext cx="2133600" cy="365125"/>
          </a:xfrm>
          <a:prstGeom prst="rect">
            <a:avLst/>
          </a:prstGeom>
        </p:spPr>
        <p:txBody>
          <a:bodyPr vert="horz" lIns="91353" tIns="45676" rIns="91353" bIns="45676" rtlCol="0" anchor="ctr"/>
          <a:lstStyle>
            <a:lvl1pPr algn="l">
              <a:defRPr sz="900">
                <a:solidFill>
                  <a:schemeClr val="tx1">
                    <a:tint val="75000"/>
                  </a:schemeClr>
                </a:solidFill>
              </a:defRPr>
            </a:lvl1pPr>
          </a:lstStyle>
          <a:p>
            <a:fld id="{68D00418-891E-6547-86F4-9C60FA69BAAC}" type="datetime1">
              <a:rPr lang="en-US" smtClean="0"/>
              <a:t>11/8/2013</a:t>
            </a:fld>
            <a:endParaRPr lang="en-US" dirty="0"/>
          </a:p>
        </p:txBody>
      </p:sp>
      <p:sp>
        <p:nvSpPr>
          <p:cNvPr id="4" name="Footer Placeholder 2"/>
          <p:cNvSpPr>
            <a:spLocks noGrp="1"/>
          </p:cNvSpPr>
          <p:nvPr>
            <p:ph type="ftr" sz="quarter" idx="3"/>
          </p:nvPr>
        </p:nvSpPr>
        <p:spPr>
          <a:xfrm>
            <a:off x="5182756" y="6356359"/>
            <a:ext cx="2895600" cy="365125"/>
          </a:xfrm>
          <a:prstGeom prst="rect">
            <a:avLst/>
          </a:prstGeom>
        </p:spPr>
        <p:txBody>
          <a:bodyPr vert="horz" lIns="91353" tIns="45676" rIns="91353" bIns="45676" rtlCol="0" anchor="ctr"/>
          <a:lstStyle>
            <a:lvl1pPr algn="ctr">
              <a:defRPr sz="900">
                <a:solidFill>
                  <a:schemeClr val="tx1">
                    <a:tint val="75000"/>
                  </a:schemeClr>
                </a:solidFill>
              </a:defRPr>
            </a:lvl1pPr>
          </a:lstStyle>
          <a:p>
            <a:r>
              <a:rPr lang="en-US" dirty="0" smtClean="0"/>
              <a:t>Document reference</a:t>
            </a:r>
            <a:endParaRPr lang="en-US" dirty="0"/>
          </a:p>
        </p:txBody>
      </p:sp>
      <p:sp>
        <p:nvSpPr>
          <p:cNvPr id="5" name="Slide Number Placeholder 3"/>
          <p:cNvSpPr>
            <a:spLocks noGrp="1"/>
          </p:cNvSpPr>
          <p:nvPr>
            <p:ph type="sldNum" sz="quarter" idx="4"/>
          </p:nvPr>
        </p:nvSpPr>
        <p:spPr>
          <a:xfrm>
            <a:off x="8185376" y="6356359"/>
            <a:ext cx="501424" cy="365125"/>
          </a:xfrm>
          <a:prstGeom prst="rect">
            <a:avLst/>
          </a:prstGeom>
        </p:spPr>
        <p:txBody>
          <a:bodyPr vert="horz" lIns="91353" tIns="45676" rIns="91353" bIns="45676"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theme" Target="../theme/theme2.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image" Target="../media/image6.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theme" Target="../theme/theme3.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1" y="233501"/>
            <a:ext cx="8226854" cy="940443"/>
          </a:xfrm>
          <a:prstGeom prst="rect">
            <a:avLst/>
          </a:prstGeom>
        </p:spPr>
        <p:txBody>
          <a:bodyPr vert="horz" lIns="45676" tIns="45676" rIns="45676" bIns="45676"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1" y="1325610"/>
            <a:ext cx="8226854" cy="4667421"/>
          </a:xfrm>
          <a:prstGeom prst="rect">
            <a:avLst/>
          </a:prstGeom>
        </p:spPr>
        <p:txBody>
          <a:bodyPr vert="horz" lIns="91353" tIns="45676" rIns="91353" bIns="45676">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7" cstate="email">
            <a:extLst>
              <a:ext uri="{28A0092B-C50C-407E-A947-70E740481C1C}">
                <a14:useLocalDpi xmlns:a14="http://schemas.microsoft.com/office/drawing/2010/main"/>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86"/>
            <a:ext cx="2133600" cy="365125"/>
          </a:xfrm>
          <a:prstGeom prst="rect">
            <a:avLst/>
          </a:prstGeom>
        </p:spPr>
        <p:txBody>
          <a:bodyPr vert="horz" lIns="91353" tIns="45676" rIns="91353" bIns="45676" rtlCol="0" anchor="ctr"/>
          <a:lstStyle>
            <a:lvl1pPr algn="l">
              <a:defRPr sz="900">
                <a:solidFill>
                  <a:schemeClr val="tx1">
                    <a:tint val="75000"/>
                  </a:schemeClr>
                </a:solidFill>
              </a:defRPr>
            </a:lvl1pPr>
          </a:lstStyle>
          <a:p>
            <a:fld id="{B4BFD808-6B56-4447-9401-2398D08EE3C0}" type="datetime1">
              <a:rPr lang="en-US" smtClean="0"/>
              <a:t>11/8/2013</a:t>
            </a:fld>
            <a:endParaRPr lang="en-US" dirty="0"/>
          </a:p>
        </p:txBody>
      </p:sp>
      <p:sp>
        <p:nvSpPr>
          <p:cNvPr id="3" name="Footer Placeholder 2"/>
          <p:cNvSpPr>
            <a:spLocks noGrp="1"/>
          </p:cNvSpPr>
          <p:nvPr>
            <p:ph type="ftr" sz="quarter" idx="3"/>
          </p:nvPr>
        </p:nvSpPr>
        <p:spPr>
          <a:xfrm>
            <a:off x="5182756" y="6356359"/>
            <a:ext cx="2895600" cy="365125"/>
          </a:xfrm>
          <a:prstGeom prst="rect">
            <a:avLst/>
          </a:prstGeom>
        </p:spPr>
        <p:txBody>
          <a:bodyPr vert="horz" lIns="91353" tIns="45676" rIns="91353" bIns="45676" rtlCol="0" anchor="ctr"/>
          <a:lstStyle>
            <a:lvl1pPr algn="ctr">
              <a:defRPr sz="1000">
                <a:solidFill>
                  <a:schemeClr val="tx1">
                    <a:tint val="75000"/>
                  </a:schemeClr>
                </a:solidFill>
              </a:defRPr>
            </a:lvl1pPr>
          </a:lstStyle>
          <a:p>
            <a:r>
              <a:rPr lang="en-US" dirty="0" smtClean="0"/>
              <a:t>Document reference</a:t>
            </a:r>
            <a:endParaRPr lang="en-US" dirty="0"/>
          </a:p>
        </p:txBody>
      </p:sp>
      <p:sp>
        <p:nvSpPr>
          <p:cNvPr id="4" name="Slide Number Placeholder 3"/>
          <p:cNvSpPr>
            <a:spLocks noGrp="1"/>
          </p:cNvSpPr>
          <p:nvPr>
            <p:ph type="sldNum" sz="quarter" idx="4"/>
          </p:nvPr>
        </p:nvSpPr>
        <p:spPr>
          <a:xfrm>
            <a:off x="8185376" y="6356359"/>
            <a:ext cx="501424" cy="365125"/>
          </a:xfrm>
          <a:prstGeom prst="rect">
            <a:avLst/>
          </a:prstGeom>
        </p:spPr>
        <p:txBody>
          <a:bodyPr vert="horz" lIns="91353" tIns="45676" rIns="91353" bIns="45676" rtlCol="0" anchor="ctr"/>
          <a:lstStyle>
            <a:lvl1pPr algn="r">
              <a:defRPr sz="1200">
                <a:solidFill>
                  <a:schemeClr val="tx1">
                    <a:tint val="75000"/>
                  </a:schemeClr>
                </a:solidFill>
              </a:defRPr>
            </a:lvl1pPr>
          </a:lstStyle>
          <a:p>
            <a:fld id="{17918391-D411-FE40-AAD7-861AE5233E0E}"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4" r:id="rId15"/>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308" indent="-456767"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4397" indent="-456767"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1671" indent="-342576"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4000" indent="-342576"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48925" indent="-342576"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699169" indent="-182706"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18413" indent="-182706"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7665"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29506"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6767" algn="l" rtl="0" eaLnBrk="1" latinLnBrk="0" hangingPunct="1">
        <a:defRPr kumimoji="0" kern="1200">
          <a:solidFill>
            <a:schemeClr val="tx1"/>
          </a:solidFill>
          <a:latin typeface="+mn-lt"/>
          <a:ea typeface="+mn-ea"/>
          <a:cs typeface="+mn-cs"/>
        </a:defRPr>
      </a:lvl2pPr>
      <a:lvl3pPr marL="913532" algn="l" rtl="0" eaLnBrk="1" latinLnBrk="0" hangingPunct="1">
        <a:defRPr kumimoji="0" kern="1200">
          <a:solidFill>
            <a:schemeClr val="tx1"/>
          </a:solidFill>
          <a:latin typeface="+mn-lt"/>
          <a:ea typeface="+mn-ea"/>
          <a:cs typeface="+mn-cs"/>
        </a:defRPr>
      </a:lvl3pPr>
      <a:lvl4pPr marL="1370301" algn="l" rtl="0" eaLnBrk="1" latinLnBrk="0" hangingPunct="1">
        <a:defRPr kumimoji="0" kern="1200">
          <a:solidFill>
            <a:schemeClr val="tx1"/>
          </a:solidFill>
          <a:latin typeface="+mn-lt"/>
          <a:ea typeface="+mn-ea"/>
          <a:cs typeface="+mn-cs"/>
        </a:defRPr>
      </a:lvl4pPr>
      <a:lvl5pPr marL="1827063" algn="l" rtl="0" eaLnBrk="1" latinLnBrk="0" hangingPunct="1">
        <a:defRPr kumimoji="0" kern="1200">
          <a:solidFill>
            <a:schemeClr val="tx1"/>
          </a:solidFill>
          <a:latin typeface="+mn-lt"/>
          <a:ea typeface="+mn-ea"/>
          <a:cs typeface="+mn-cs"/>
        </a:defRPr>
      </a:lvl5pPr>
      <a:lvl6pPr marL="2283831" algn="l" rtl="0" eaLnBrk="1" latinLnBrk="0" hangingPunct="1">
        <a:defRPr kumimoji="0" kern="1200">
          <a:solidFill>
            <a:schemeClr val="tx1"/>
          </a:solidFill>
          <a:latin typeface="+mn-lt"/>
          <a:ea typeface="+mn-ea"/>
          <a:cs typeface="+mn-cs"/>
        </a:defRPr>
      </a:lvl6pPr>
      <a:lvl7pPr marL="2740596" algn="l" rtl="0" eaLnBrk="1" latinLnBrk="0" hangingPunct="1">
        <a:defRPr kumimoji="0" kern="1200">
          <a:solidFill>
            <a:schemeClr val="tx1"/>
          </a:solidFill>
          <a:latin typeface="+mn-lt"/>
          <a:ea typeface="+mn-ea"/>
          <a:cs typeface="+mn-cs"/>
        </a:defRPr>
      </a:lvl7pPr>
      <a:lvl8pPr marL="3197361" algn="l" rtl="0" eaLnBrk="1" latinLnBrk="0" hangingPunct="1">
        <a:defRPr kumimoji="0" kern="1200">
          <a:solidFill>
            <a:schemeClr val="tx1"/>
          </a:solidFill>
          <a:latin typeface="+mn-lt"/>
          <a:ea typeface="+mn-ea"/>
          <a:cs typeface="+mn-cs"/>
        </a:defRPr>
      </a:lvl8pPr>
      <a:lvl9pPr marL="3654127"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6" name="Rectangle 6"/>
          <p:cNvSpPr>
            <a:spLocks noChangeArrowheads="1"/>
          </p:cNvSpPr>
          <p:nvPr userDrawn="1"/>
        </p:nvSpPr>
        <p:spPr bwMode="auto">
          <a:xfrm>
            <a:off x="0" y="6578600"/>
            <a:ext cx="9144000" cy="292100"/>
          </a:xfrm>
          <a:prstGeom prst="rect">
            <a:avLst/>
          </a:prstGeom>
          <a:solidFill>
            <a:srgbClr val="083DAA"/>
          </a:solidFill>
          <a:ln w="9525">
            <a:noFill/>
            <a:miter lim="800000"/>
            <a:headEnd/>
            <a:tailEnd/>
          </a:ln>
        </p:spPr>
        <p:txBody>
          <a:bodyPr lIns="91353" tIns="45676" rIns="91353" bIns="45676"/>
          <a:lstStyle/>
          <a:p>
            <a:pPr fontAlgn="base">
              <a:spcBef>
                <a:spcPct val="0"/>
              </a:spcBef>
              <a:spcAft>
                <a:spcPct val="0"/>
              </a:spcAft>
              <a:defRPr/>
            </a:pPr>
            <a:endParaRPr lang="en-GB" sz="2400">
              <a:solidFill>
                <a:srgbClr val="000000"/>
              </a:solidFill>
              <a:latin typeface="Times New Roman" pitchFamily="19" charset="0"/>
              <a:ea typeface="ＭＳ Ｐゴシック" pitchFamily="19" charset="-128"/>
            </a:endParaRPr>
          </a:p>
        </p:txBody>
      </p:sp>
      <p:sp>
        <p:nvSpPr>
          <p:cNvPr id="733190" name="Rectangle 6"/>
          <p:cNvSpPr>
            <a:spLocks noChangeArrowheads="1"/>
          </p:cNvSpPr>
          <p:nvPr userDrawn="1"/>
        </p:nvSpPr>
        <p:spPr bwMode="auto">
          <a:xfrm>
            <a:off x="0" y="0"/>
            <a:ext cx="9144000" cy="990600"/>
          </a:xfrm>
          <a:prstGeom prst="rect">
            <a:avLst/>
          </a:prstGeom>
          <a:solidFill>
            <a:srgbClr val="083DAA"/>
          </a:solidFill>
          <a:ln w="9525">
            <a:noFill/>
            <a:miter lim="800000"/>
            <a:headEnd/>
            <a:tailEnd/>
          </a:ln>
        </p:spPr>
        <p:txBody>
          <a:bodyPr lIns="91353" tIns="45676" rIns="91353" bIns="45676"/>
          <a:lstStyle/>
          <a:p>
            <a:pPr fontAlgn="base">
              <a:spcBef>
                <a:spcPct val="0"/>
              </a:spcBef>
              <a:spcAft>
                <a:spcPct val="0"/>
              </a:spcAft>
              <a:defRPr/>
            </a:pPr>
            <a:endParaRPr lang="en-GB" sz="2400">
              <a:solidFill>
                <a:srgbClr val="000000"/>
              </a:solidFill>
              <a:latin typeface="Times New Roman" pitchFamily="19" charset="0"/>
              <a:ea typeface="ＭＳ Ｐゴシック" pitchFamily="19" charset="-128"/>
            </a:endParaRPr>
          </a:p>
        </p:txBody>
      </p:sp>
      <p:sp>
        <p:nvSpPr>
          <p:cNvPr id="5" name="Rectangle 4"/>
          <p:cNvSpPr/>
          <p:nvPr userDrawn="1"/>
        </p:nvSpPr>
        <p:spPr bwMode="auto">
          <a:xfrm>
            <a:off x="7010400" y="0"/>
            <a:ext cx="2133600" cy="977900"/>
          </a:xfrm>
          <a:prstGeom prst="rect">
            <a:avLst/>
          </a:prstGeom>
          <a:solidFill>
            <a:schemeClr val="bg1"/>
          </a:solidFill>
          <a:ln w="12700" cap="flat" cmpd="sng" algn="ctr">
            <a:noFill/>
            <a:prstDash val="solid"/>
            <a:round/>
            <a:headEnd type="none" w="sm" len="sm"/>
            <a:tailEnd type="none" w="sm" len="sm"/>
          </a:ln>
          <a:effectLst/>
        </p:spPr>
        <p:txBody>
          <a:bodyPr vert="horz" wrap="none" lIns="91353" tIns="45676" rIns="91353" bIns="45676" numCol="1" rtlCol="0" anchor="ctr" anchorCtr="0" compatLnSpc="1">
            <a:prstTxWarp prst="textNoShape">
              <a:avLst/>
            </a:prstTxWarp>
          </a:bodyPr>
          <a:lstStyle/>
          <a:p>
            <a:pPr algn="ctr" eaLnBrk="0" fontAlgn="base" hangingPunct="0">
              <a:spcBef>
                <a:spcPct val="0"/>
              </a:spcBef>
              <a:spcAft>
                <a:spcPct val="0"/>
              </a:spcAft>
            </a:pPr>
            <a:endParaRPr lang="en-US">
              <a:solidFill>
                <a:srgbClr val="000000"/>
              </a:solidFill>
              <a:ea typeface="ＭＳ Ｐゴシック" pitchFamily="19" charset="-128"/>
            </a:endParaRPr>
          </a:p>
        </p:txBody>
      </p:sp>
      <p:sp>
        <p:nvSpPr>
          <p:cNvPr id="733186" name="Rectangle 2"/>
          <p:cNvSpPr>
            <a:spLocks noGrp="1" noChangeArrowheads="1"/>
          </p:cNvSpPr>
          <p:nvPr>
            <p:ph type="ftr" sz="quarter" idx="3"/>
          </p:nvPr>
        </p:nvSpPr>
        <p:spPr bwMode="auto">
          <a:xfrm>
            <a:off x="0" y="6570663"/>
            <a:ext cx="9144000" cy="284162"/>
          </a:xfrm>
          <a:prstGeom prst="rect">
            <a:avLst/>
          </a:prstGeom>
          <a:noFill/>
          <a:ln w="9525">
            <a:noFill/>
            <a:miter lim="800000"/>
            <a:headEnd/>
            <a:tailEnd/>
          </a:ln>
          <a:effectLst/>
        </p:spPr>
        <p:txBody>
          <a:bodyPr vert="horz" wrap="square" lIns="91353" tIns="45676" rIns="91353" bIns="45676" numCol="1" anchor="b" anchorCtr="0" compatLnSpc="1">
            <a:prstTxWarp prst="textNoShape">
              <a:avLst/>
            </a:prstTxWarp>
          </a:bodyPr>
          <a:lstStyle>
            <a:lvl1pPr eaLnBrk="1" hangingPunct="1">
              <a:defRPr sz="1400" smtClean="0">
                <a:solidFill>
                  <a:srgbClr val="FFF101"/>
                </a:solidFill>
                <a:ea typeface="+mn-ea"/>
              </a:defRPr>
            </a:lvl1pPr>
          </a:lstStyle>
          <a:p>
            <a:pPr algn="ctr" fontAlgn="base">
              <a:spcBef>
                <a:spcPct val="0"/>
              </a:spcBef>
              <a:spcAft>
                <a:spcPct val="0"/>
              </a:spcAft>
              <a:defRPr/>
            </a:pPr>
            <a:r>
              <a:rPr lang="en-US"/>
              <a:t>C. Carli                                                      ELENA TDR and Status Report                          IEFC, 8th May 2013</a:t>
            </a:r>
            <a:endParaRPr lang="en-US" dirty="0"/>
          </a:p>
        </p:txBody>
      </p:sp>
      <p:sp>
        <p:nvSpPr>
          <p:cNvPr id="1030" name="Rectangle 14"/>
          <p:cNvSpPr>
            <a:spLocks noGrp="1" noChangeArrowheads="1"/>
          </p:cNvSpPr>
          <p:nvPr>
            <p:ph type="title"/>
          </p:nvPr>
        </p:nvSpPr>
        <p:spPr bwMode="auto">
          <a:xfrm>
            <a:off x="120651" y="163513"/>
            <a:ext cx="7370763" cy="739775"/>
          </a:xfrm>
          <a:prstGeom prst="rect">
            <a:avLst/>
          </a:prstGeom>
          <a:noFill/>
          <a:ln w="9525">
            <a:noFill/>
            <a:miter lim="800000"/>
            <a:headEnd/>
            <a:tailEnd/>
          </a:ln>
        </p:spPr>
        <p:txBody>
          <a:bodyPr vert="horz" wrap="square" lIns="91353" tIns="45676" rIns="91353" bIns="45676" numCol="1" anchor="ctr" anchorCtr="0" compatLnSpc="1">
            <a:prstTxWarp prst="textNoShape">
              <a:avLst/>
            </a:prstTxWarp>
          </a:bodyPr>
          <a:lstStyle/>
          <a:p>
            <a:pPr lvl="0"/>
            <a:r>
              <a:rPr lang="en-US" dirty="0" err="1" smtClean="0"/>
              <a:t>Cliquez</a:t>
            </a:r>
            <a:r>
              <a:rPr lang="en-US" dirty="0" smtClean="0"/>
              <a:t> et </a:t>
            </a:r>
            <a:r>
              <a:rPr lang="en-US" dirty="0" err="1" smtClean="0"/>
              <a:t>modifiez</a:t>
            </a:r>
            <a:r>
              <a:rPr lang="en-US" dirty="0" smtClean="0"/>
              <a:t> le </a:t>
            </a:r>
            <a:r>
              <a:rPr lang="en-US" dirty="0" err="1" smtClean="0"/>
              <a:t>titre</a:t>
            </a:r>
            <a:endParaRPr lang="en-US" dirty="0" smtClean="0"/>
          </a:p>
        </p:txBody>
      </p:sp>
      <p:sp>
        <p:nvSpPr>
          <p:cNvPr id="1031" name="Rectangle 15"/>
          <p:cNvSpPr>
            <a:spLocks noGrp="1" noChangeArrowheads="1"/>
          </p:cNvSpPr>
          <p:nvPr>
            <p:ph type="body" idx="1"/>
          </p:nvPr>
        </p:nvSpPr>
        <p:spPr bwMode="auto">
          <a:xfrm>
            <a:off x="457200" y="1196975"/>
            <a:ext cx="8229600" cy="5111750"/>
          </a:xfrm>
          <a:prstGeom prst="rect">
            <a:avLst/>
          </a:prstGeom>
          <a:noFill/>
          <a:ln w="9525">
            <a:noFill/>
            <a:miter lim="800000"/>
            <a:headEnd/>
            <a:tailEnd/>
          </a:ln>
        </p:spPr>
        <p:txBody>
          <a:bodyPr vert="horz" wrap="square" lIns="91353" tIns="45676" rIns="91353" bIns="45676" numCol="1" anchor="t" anchorCtr="0" compatLnSpc="1">
            <a:prstTxWarp prst="textNoShape">
              <a:avLst/>
            </a:prstTxWarp>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p>
        </p:txBody>
      </p:sp>
      <p:sp>
        <p:nvSpPr>
          <p:cNvPr id="733201" name="Rectangle 17"/>
          <p:cNvSpPr>
            <a:spLocks noChangeArrowheads="1"/>
          </p:cNvSpPr>
          <p:nvPr/>
        </p:nvSpPr>
        <p:spPr bwMode="auto">
          <a:xfrm>
            <a:off x="4060825" y="2971807"/>
            <a:ext cx="9144000" cy="369243"/>
          </a:xfrm>
          <a:prstGeom prst="rect">
            <a:avLst/>
          </a:prstGeom>
          <a:noFill/>
          <a:ln w="9525">
            <a:noFill/>
            <a:miter lim="800000"/>
            <a:headEnd/>
            <a:tailEnd/>
          </a:ln>
          <a:effectLst/>
        </p:spPr>
        <p:txBody>
          <a:bodyPr lIns="91353" tIns="45676" rIns="91353" bIns="45676">
            <a:spAutoFit/>
          </a:bodyPr>
          <a:lstStyle/>
          <a:p>
            <a:pPr algn="ctr" eaLnBrk="0" fontAlgn="base" hangingPunct="0">
              <a:spcBef>
                <a:spcPct val="0"/>
              </a:spcBef>
              <a:spcAft>
                <a:spcPct val="0"/>
              </a:spcAft>
              <a:defRPr/>
            </a:pPr>
            <a:endParaRPr lang="en-US">
              <a:solidFill>
                <a:srgbClr val="000000"/>
              </a:solidFill>
              <a:ea typeface="ＭＳ Ｐゴシック" pitchFamily="19" charset="-128"/>
            </a:endParaRPr>
          </a:p>
        </p:txBody>
      </p:sp>
      <p:sp>
        <p:nvSpPr>
          <p:cNvPr id="733202" name="Rectangle 18"/>
          <p:cNvSpPr>
            <a:spLocks noChangeArrowheads="1"/>
          </p:cNvSpPr>
          <p:nvPr/>
        </p:nvSpPr>
        <p:spPr bwMode="auto">
          <a:xfrm>
            <a:off x="3678238" y="2584455"/>
            <a:ext cx="9144000" cy="369243"/>
          </a:xfrm>
          <a:prstGeom prst="rect">
            <a:avLst/>
          </a:prstGeom>
          <a:noFill/>
          <a:ln w="9525">
            <a:noFill/>
            <a:miter lim="800000"/>
            <a:headEnd/>
            <a:tailEnd/>
          </a:ln>
          <a:effectLst/>
        </p:spPr>
        <p:txBody>
          <a:bodyPr lIns="91353" tIns="45676" rIns="91353" bIns="45676">
            <a:spAutoFit/>
          </a:bodyPr>
          <a:lstStyle/>
          <a:p>
            <a:pPr algn="ctr" eaLnBrk="0" fontAlgn="base" hangingPunct="0">
              <a:spcBef>
                <a:spcPct val="0"/>
              </a:spcBef>
              <a:spcAft>
                <a:spcPct val="0"/>
              </a:spcAft>
              <a:defRPr/>
            </a:pPr>
            <a:endParaRPr lang="en-US">
              <a:solidFill>
                <a:srgbClr val="000000"/>
              </a:solidFill>
              <a:ea typeface="ＭＳ Ｐゴシック" pitchFamily="19" charset="-128"/>
            </a:endParaRPr>
          </a:p>
        </p:txBody>
      </p:sp>
      <p:pic>
        <p:nvPicPr>
          <p:cNvPr id="4" name="Picture 3"/>
          <p:cNvPicPr>
            <a:picLocks noChangeAspect="1"/>
          </p:cNvPicPr>
          <p:nvPr userDrawn="1"/>
        </p:nvPicPr>
        <p:blipFill>
          <a:blip r:embed="rId14" cstate="print">
            <a:extLst>
              <a:ext uri="{28A0092B-C50C-407E-A947-70E740481C1C}">
                <a14:useLocalDpi xmlns:a14="http://schemas.microsoft.com/office/drawing/2010/main"/>
              </a:ext>
            </a:extLst>
          </a:blip>
          <a:stretch>
            <a:fillRect/>
          </a:stretch>
        </p:blipFill>
        <p:spPr>
          <a:xfrm>
            <a:off x="6934200" y="-114298"/>
            <a:ext cx="2209800" cy="1205896"/>
          </a:xfrm>
          <a:prstGeom prst="rect">
            <a:avLst/>
          </a:prstGeom>
        </p:spPr>
      </p:pic>
    </p:spTree>
    <p:extLst>
      <p:ext uri="{BB962C8B-B14F-4D97-AF65-F5344CB8AC3E}">
        <p14:creationId xmlns:p14="http://schemas.microsoft.com/office/powerpoint/2010/main" val="2402876367"/>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769" r:id="rId12"/>
  </p:sldLayoutIdLst>
  <p:timing>
    <p:tnLst>
      <p:par>
        <p:cTn id="1" dur="indefinite" restart="never" nodeType="tmRoot"/>
      </p:par>
    </p:tnLst>
  </p:timing>
  <p:hf sldNum="0" hdr="0" dt="0"/>
  <p:txStyles>
    <p:titleStyle>
      <a:lvl1pPr algn="l" rtl="0" eaLnBrk="0" fontAlgn="base" hangingPunct="0">
        <a:spcBef>
          <a:spcPct val="0"/>
        </a:spcBef>
        <a:spcAft>
          <a:spcPct val="0"/>
        </a:spcAft>
        <a:defRPr sz="4400" b="1">
          <a:solidFill>
            <a:srgbClr val="FFF101"/>
          </a:solidFill>
          <a:latin typeface="+mj-lt"/>
          <a:ea typeface="ＭＳ Ｐゴシック" pitchFamily="-65" charset="-128"/>
          <a:cs typeface="ＭＳ Ｐゴシック" pitchFamily="-65" charset="-128"/>
        </a:defRPr>
      </a:lvl1pPr>
      <a:lvl2pPr algn="l" rtl="0" eaLnBrk="0" fontAlgn="base" hangingPunct="0">
        <a:spcBef>
          <a:spcPct val="0"/>
        </a:spcBef>
        <a:spcAft>
          <a:spcPct val="0"/>
        </a:spcAft>
        <a:defRPr sz="4400" b="1">
          <a:solidFill>
            <a:srgbClr val="FFFF00"/>
          </a:solidFill>
          <a:latin typeface="Garamond" pitchFamily="-65" charset="0"/>
          <a:ea typeface="ＭＳ Ｐゴシック" pitchFamily="-65" charset="-128"/>
          <a:cs typeface="ＭＳ Ｐゴシック" pitchFamily="-65" charset="-128"/>
        </a:defRPr>
      </a:lvl2pPr>
      <a:lvl3pPr algn="l" rtl="0" eaLnBrk="0" fontAlgn="base" hangingPunct="0">
        <a:spcBef>
          <a:spcPct val="0"/>
        </a:spcBef>
        <a:spcAft>
          <a:spcPct val="0"/>
        </a:spcAft>
        <a:defRPr sz="4400" b="1">
          <a:solidFill>
            <a:srgbClr val="FFFF00"/>
          </a:solidFill>
          <a:latin typeface="Garamond" pitchFamily="-65" charset="0"/>
          <a:ea typeface="ＭＳ Ｐゴシック" pitchFamily="-65" charset="-128"/>
          <a:cs typeface="ＭＳ Ｐゴシック" pitchFamily="-65" charset="-128"/>
        </a:defRPr>
      </a:lvl3pPr>
      <a:lvl4pPr algn="l" rtl="0" eaLnBrk="0" fontAlgn="base" hangingPunct="0">
        <a:spcBef>
          <a:spcPct val="0"/>
        </a:spcBef>
        <a:spcAft>
          <a:spcPct val="0"/>
        </a:spcAft>
        <a:defRPr sz="4400" b="1">
          <a:solidFill>
            <a:srgbClr val="FFFF00"/>
          </a:solidFill>
          <a:latin typeface="Garamond" pitchFamily="-65" charset="0"/>
          <a:ea typeface="ＭＳ Ｐゴシック" pitchFamily="-65" charset="-128"/>
          <a:cs typeface="ＭＳ Ｐゴシック" pitchFamily="-65" charset="-128"/>
        </a:defRPr>
      </a:lvl4pPr>
      <a:lvl5pPr algn="l" rtl="0" eaLnBrk="0" fontAlgn="base" hangingPunct="0">
        <a:spcBef>
          <a:spcPct val="0"/>
        </a:spcBef>
        <a:spcAft>
          <a:spcPct val="0"/>
        </a:spcAft>
        <a:defRPr sz="4400" b="1">
          <a:solidFill>
            <a:srgbClr val="FFFF00"/>
          </a:solidFill>
          <a:latin typeface="Garamond" pitchFamily="-65" charset="0"/>
          <a:ea typeface="ＭＳ Ｐゴシック" pitchFamily="-65" charset="-128"/>
          <a:cs typeface="ＭＳ Ｐゴシック" pitchFamily="-65" charset="-128"/>
        </a:defRPr>
      </a:lvl5pPr>
      <a:lvl6pPr marL="456767" algn="l" rtl="0" fontAlgn="base">
        <a:spcBef>
          <a:spcPct val="0"/>
        </a:spcBef>
        <a:spcAft>
          <a:spcPct val="0"/>
        </a:spcAft>
        <a:defRPr sz="4400" b="1">
          <a:solidFill>
            <a:srgbClr val="FFFF00"/>
          </a:solidFill>
          <a:latin typeface="Garamond" pitchFamily="-65" charset="0"/>
        </a:defRPr>
      </a:lvl6pPr>
      <a:lvl7pPr marL="913532" algn="l" rtl="0" fontAlgn="base">
        <a:spcBef>
          <a:spcPct val="0"/>
        </a:spcBef>
        <a:spcAft>
          <a:spcPct val="0"/>
        </a:spcAft>
        <a:defRPr sz="4400" b="1">
          <a:solidFill>
            <a:srgbClr val="FFFF00"/>
          </a:solidFill>
          <a:latin typeface="Garamond" pitchFamily="-65" charset="0"/>
        </a:defRPr>
      </a:lvl7pPr>
      <a:lvl8pPr marL="1370301" algn="l" rtl="0" fontAlgn="base">
        <a:spcBef>
          <a:spcPct val="0"/>
        </a:spcBef>
        <a:spcAft>
          <a:spcPct val="0"/>
        </a:spcAft>
        <a:defRPr sz="4400" b="1">
          <a:solidFill>
            <a:srgbClr val="FFFF00"/>
          </a:solidFill>
          <a:latin typeface="Garamond" pitchFamily="-65" charset="0"/>
        </a:defRPr>
      </a:lvl8pPr>
      <a:lvl9pPr marL="1827063" algn="l" rtl="0" fontAlgn="base">
        <a:spcBef>
          <a:spcPct val="0"/>
        </a:spcBef>
        <a:spcAft>
          <a:spcPct val="0"/>
        </a:spcAft>
        <a:defRPr sz="4400" b="1">
          <a:solidFill>
            <a:srgbClr val="FFFF00"/>
          </a:solidFill>
          <a:latin typeface="Garamond" pitchFamily="-65" charset="0"/>
        </a:defRPr>
      </a:lvl9pPr>
    </p:titleStyle>
    <p:bodyStyle>
      <a:lvl1pPr marL="342576" indent="-342576" algn="l" rtl="0" eaLnBrk="0" fontAlgn="base" hangingPunct="0">
        <a:spcBef>
          <a:spcPct val="20000"/>
        </a:spcBef>
        <a:spcAft>
          <a:spcPct val="0"/>
        </a:spcAft>
        <a:buClr>
          <a:schemeClr val="bg2"/>
        </a:buClr>
        <a:buSzPct val="75000"/>
        <a:buFont typeface="Wingdings" pitchFamily="19" charset="2"/>
        <a:buChar char="n"/>
        <a:defRPr sz="3200">
          <a:solidFill>
            <a:schemeClr val="bg2"/>
          </a:solidFill>
          <a:latin typeface="+mn-lt"/>
          <a:ea typeface="ＭＳ Ｐゴシック" pitchFamily="-65" charset="-128"/>
          <a:cs typeface="ＭＳ Ｐゴシック" pitchFamily="-65" charset="-128"/>
        </a:defRPr>
      </a:lvl1pPr>
      <a:lvl2pPr marL="742245" indent="-285479" algn="l" rtl="0" eaLnBrk="0" fontAlgn="base" hangingPunct="0">
        <a:spcBef>
          <a:spcPct val="20000"/>
        </a:spcBef>
        <a:spcAft>
          <a:spcPct val="0"/>
        </a:spcAft>
        <a:buClr>
          <a:schemeClr val="accent2"/>
        </a:buClr>
        <a:buSzPct val="80000"/>
        <a:buFont typeface="Wingdings" pitchFamily="19" charset="2"/>
        <a:buChar char="¨"/>
        <a:defRPr sz="2800">
          <a:solidFill>
            <a:schemeClr val="bg2"/>
          </a:solidFill>
          <a:latin typeface="+mn-lt"/>
          <a:ea typeface="ＭＳ Ｐゴシック" pitchFamily="-65" charset="-128"/>
        </a:defRPr>
      </a:lvl2pPr>
      <a:lvl3pPr marL="1141916" indent="-228383" algn="l" rtl="0" eaLnBrk="0" fontAlgn="base" hangingPunct="0">
        <a:spcBef>
          <a:spcPct val="20000"/>
        </a:spcBef>
        <a:spcAft>
          <a:spcPct val="0"/>
        </a:spcAft>
        <a:buClr>
          <a:schemeClr val="bg2"/>
        </a:buClr>
        <a:buSzPct val="65000"/>
        <a:buFont typeface="Wingdings" pitchFamily="19" charset="2"/>
        <a:buChar char="n"/>
        <a:defRPr sz="2400">
          <a:solidFill>
            <a:schemeClr val="bg2"/>
          </a:solidFill>
          <a:latin typeface="+mn-lt"/>
          <a:ea typeface="ＭＳ Ｐゴシック" pitchFamily="-65" charset="-128"/>
        </a:defRPr>
      </a:lvl3pPr>
      <a:lvl4pPr marL="1598679" indent="-228383" algn="l" rtl="0" eaLnBrk="0" fontAlgn="base" hangingPunct="0">
        <a:spcBef>
          <a:spcPct val="20000"/>
        </a:spcBef>
        <a:spcAft>
          <a:spcPct val="0"/>
        </a:spcAft>
        <a:buClr>
          <a:schemeClr val="accent2"/>
        </a:buClr>
        <a:buSzPct val="70000"/>
        <a:buFont typeface="Wingdings" pitchFamily="19" charset="2"/>
        <a:buChar char="¨"/>
        <a:defRPr sz="2000">
          <a:solidFill>
            <a:schemeClr val="bg2"/>
          </a:solidFill>
          <a:latin typeface="+mn-lt"/>
          <a:ea typeface="ＭＳ Ｐゴシック" pitchFamily="-65" charset="-128"/>
        </a:defRPr>
      </a:lvl4pPr>
      <a:lvl5pPr marL="2055447" indent="-228383" algn="l" rtl="0" eaLnBrk="0" fontAlgn="base" hangingPunct="0">
        <a:spcBef>
          <a:spcPct val="20000"/>
        </a:spcBef>
        <a:spcAft>
          <a:spcPct val="0"/>
        </a:spcAft>
        <a:buClr>
          <a:schemeClr val="bg2"/>
        </a:buClr>
        <a:buFont typeface="Wingdings" pitchFamily="19" charset="2"/>
        <a:buChar char="§"/>
        <a:defRPr sz="2000">
          <a:solidFill>
            <a:schemeClr val="bg2"/>
          </a:solidFill>
          <a:latin typeface="+mn-lt"/>
          <a:ea typeface="ＭＳ Ｐゴシック" pitchFamily="-65" charset="-128"/>
        </a:defRPr>
      </a:lvl5pPr>
      <a:lvl6pPr marL="2512213" indent="-228383" algn="l" rtl="0" fontAlgn="base">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6pPr>
      <a:lvl7pPr marL="2968983" indent="-228383" algn="l" rtl="0" fontAlgn="base">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7pPr>
      <a:lvl8pPr marL="3425744" indent="-228383" algn="l" rtl="0" fontAlgn="base">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8pPr>
      <a:lvl9pPr marL="3882509" indent="-228383" algn="l" rtl="0" fontAlgn="base">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9pPr>
    </p:bodyStyle>
    <p:otherStyle>
      <a:defPPr>
        <a:defRPr lang="en-US"/>
      </a:defPPr>
      <a:lvl1pPr marL="0" algn="l" defTabSz="456767" rtl="0" eaLnBrk="1" latinLnBrk="0" hangingPunct="1">
        <a:defRPr sz="1800" kern="1200">
          <a:solidFill>
            <a:schemeClr val="tx1"/>
          </a:solidFill>
          <a:latin typeface="+mn-lt"/>
          <a:ea typeface="+mn-ea"/>
          <a:cs typeface="+mn-cs"/>
        </a:defRPr>
      </a:lvl1pPr>
      <a:lvl2pPr marL="456767" algn="l" defTabSz="456767" rtl="0" eaLnBrk="1" latinLnBrk="0" hangingPunct="1">
        <a:defRPr sz="1800" kern="1200">
          <a:solidFill>
            <a:schemeClr val="tx1"/>
          </a:solidFill>
          <a:latin typeface="+mn-lt"/>
          <a:ea typeface="+mn-ea"/>
          <a:cs typeface="+mn-cs"/>
        </a:defRPr>
      </a:lvl2pPr>
      <a:lvl3pPr marL="913532" algn="l" defTabSz="456767" rtl="0" eaLnBrk="1" latinLnBrk="0" hangingPunct="1">
        <a:defRPr sz="1800" kern="1200">
          <a:solidFill>
            <a:schemeClr val="tx1"/>
          </a:solidFill>
          <a:latin typeface="+mn-lt"/>
          <a:ea typeface="+mn-ea"/>
          <a:cs typeface="+mn-cs"/>
        </a:defRPr>
      </a:lvl3pPr>
      <a:lvl4pPr marL="1370301" algn="l" defTabSz="456767" rtl="0" eaLnBrk="1" latinLnBrk="0" hangingPunct="1">
        <a:defRPr sz="1800" kern="1200">
          <a:solidFill>
            <a:schemeClr val="tx1"/>
          </a:solidFill>
          <a:latin typeface="+mn-lt"/>
          <a:ea typeface="+mn-ea"/>
          <a:cs typeface="+mn-cs"/>
        </a:defRPr>
      </a:lvl4pPr>
      <a:lvl5pPr marL="1827063" algn="l" defTabSz="456767" rtl="0" eaLnBrk="1" latinLnBrk="0" hangingPunct="1">
        <a:defRPr sz="1800" kern="1200">
          <a:solidFill>
            <a:schemeClr val="tx1"/>
          </a:solidFill>
          <a:latin typeface="+mn-lt"/>
          <a:ea typeface="+mn-ea"/>
          <a:cs typeface="+mn-cs"/>
        </a:defRPr>
      </a:lvl5pPr>
      <a:lvl6pPr marL="2283831" algn="l" defTabSz="456767" rtl="0" eaLnBrk="1" latinLnBrk="0" hangingPunct="1">
        <a:defRPr sz="1800" kern="1200">
          <a:solidFill>
            <a:schemeClr val="tx1"/>
          </a:solidFill>
          <a:latin typeface="+mn-lt"/>
          <a:ea typeface="+mn-ea"/>
          <a:cs typeface="+mn-cs"/>
        </a:defRPr>
      </a:lvl6pPr>
      <a:lvl7pPr marL="2740596" algn="l" defTabSz="456767" rtl="0" eaLnBrk="1" latinLnBrk="0" hangingPunct="1">
        <a:defRPr sz="1800" kern="1200">
          <a:solidFill>
            <a:schemeClr val="tx1"/>
          </a:solidFill>
          <a:latin typeface="+mn-lt"/>
          <a:ea typeface="+mn-ea"/>
          <a:cs typeface="+mn-cs"/>
        </a:defRPr>
      </a:lvl7pPr>
      <a:lvl8pPr marL="3197361" algn="l" defTabSz="456767" rtl="0" eaLnBrk="1" latinLnBrk="0" hangingPunct="1">
        <a:defRPr sz="1800" kern="1200">
          <a:solidFill>
            <a:schemeClr val="tx1"/>
          </a:solidFill>
          <a:latin typeface="+mn-lt"/>
          <a:ea typeface="+mn-ea"/>
          <a:cs typeface="+mn-cs"/>
        </a:defRPr>
      </a:lvl8pPr>
      <a:lvl9pPr marL="3654127" algn="l" defTabSz="45676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 name="Picture 10" descr="TAC-Zoom.png"/>
          <p:cNvPicPr>
            <a:picLocks noChangeAspect="1"/>
          </p:cNvPicPr>
          <p:nvPr userDrawn="1"/>
        </p:nvPicPr>
        <p:blipFill>
          <a:blip r:embed="rId14" cstate="print"/>
          <a:stretch>
            <a:fillRect/>
          </a:stretch>
        </p:blipFill>
        <p:spPr>
          <a:xfrm>
            <a:off x="0" y="-22"/>
            <a:ext cx="9144000" cy="6858024"/>
          </a:xfrm>
          <a:prstGeom prst="rect">
            <a:avLst/>
          </a:prstGeom>
        </p:spPr>
      </p:pic>
      <p:sp>
        <p:nvSpPr>
          <p:cNvPr id="25602" name="Rectangle 2"/>
          <p:cNvSpPr>
            <a:spLocks noGrp="1" noChangeArrowheads="1"/>
          </p:cNvSpPr>
          <p:nvPr>
            <p:ph type="title"/>
          </p:nvPr>
        </p:nvSpPr>
        <p:spPr bwMode="auto">
          <a:xfrm>
            <a:off x="214282" y="14270"/>
            <a:ext cx="8715436" cy="914400"/>
          </a:xfrm>
          <a:prstGeom prst="rect">
            <a:avLst/>
          </a:prstGeom>
          <a:noFill/>
          <a:ln w="9525">
            <a:noFill/>
            <a:miter lim="800000"/>
            <a:headEnd/>
            <a:tailEnd/>
          </a:ln>
          <a:effectLst/>
        </p:spPr>
        <p:txBody>
          <a:bodyPr vert="horz" wrap="square" lIns="91353" tIns="45676" rIns="91353" bIns="45676" numCol="1" anchor="ctr" anchorCtr="0" compatLnSpc="1">
            <a:prstTxWarp prst="textNoShape">
              <a:avLst/>
            </a:prstTxWarp>
          </a:bodyPr>
          <a:lstStyle/>
          <a:p>
            <a:pPr lvl="0"/>
            <a:r>
              <a:rPr lang="en-US" dirty="0" smtClean="0"/>
              <a:t>Click to edit Master title style</a:t>
            </a:r>
          </a:p>
        </p:txBody>
      </p:sp>
      <p:sp>
        <p:nvSpPr>
          <p:cNvPr id="25603" name="Rectangle 3"/>
          <p:cNvSpPr>
            <a:spLocks noGrp="1" noChangeArrowheads="1"/>
          </p:cNvSpPr>
          <p:nvPr>
            <p:ph type="body" idx="1"/>
          </p:nvPr>
        </p:nvSpPr>
        <p:spPr bwMode="auto">
          <a:xfrm>
            <a:off x="80995" y="873098"/>
            <a:ext cx="8991600" cy="5659515"/>
          </a:xfrm>
          <a:prstGeom prst="rect">
            <a:avLst/>
          </a:prstGeom>
          <a:noFill/>
          <a:ln w="9525">
            <a:noFill/>
            <a:miter lim="800000"/>
            <a:headEnd/>
            <a:tailEnd/>
          </a:ln>
          <a:effectLst/>
        </p:spPr>
        <p:txBody>
          <a:bodyPr vert="horz" wrap="square" lIns="91353" tIns="45676" rIns="91353" bIns="45676"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5604" name="Rectangle 4"/>
          <p:cNvSpPr>
            <a:spLocks noGrp="1" noChangeArrowheads="1"/>
          </p:cNvSpPr>
          <p:nvPr>
            <p:ph type="dt" sz="half" idx="2"/>
          </p:nvPr>
        </p:nvSpPr>
        <p:spPr bwMode="auto">
          <a:xfrm>
            <a:off x="-32" y="6615138"/>
            <a:ext cx="1905000" cy="457200"/>
          </a:xfrm>
          <a:prstGeom prst="rect">
            <a:avLst/>
          </a:prstGeom>
          <a:noFill/>
          <a:ln w="9525">
            <a:noFill/>
            <a:miter lim="800000"/>
            <a:headEnd/>
            <a:tailEnd/>
          </a:ln>
          <a:effectLst/>
        </p:spPr>
        <p:txBody>
          <a:bodyPr vert="horz" wrap="square" lIns="91353" tIns="45676" rIns="91353" bIns="45676" numCol="1" anchor="t" anchorCtr="0" compatLnSpc="1">
            <a:prstTxWarp prst="textNoShape">
              <a:avLst/>
            </a:prstTxWarp>
          </a:bodyPr>
          <a:lstStyle>
            <a:lvl1pPr algn="r" eaLnBrk="1" hangingPunct="1">
              <a:defRPr sz="1000"/>
            </a:lvl1pPr>
          </a:lstStyle>
          <a:p>
            <a:pPr fontAlgn="base">
              <a:spcBef>
                <a:spcPct val="0"/>
              </a:spcBef>
              <a:spcAft>
                <a:spcPct val="0"/>
              </a:spcAft>
            </a:pPr>
            <a:endParaRPr lang="en-US">
              <a:solidFill>
                <a:srgbClr val="336666"/>
              </a:solidFill>
              <a:latin typeface="Arial" charset="0"/>
              <a:cs typeface="Times New Roman" pitchFamily="18" charset="0"/>
            </a:endParaRPr>
          </a:p>
        </p:txBody>
      </p:sp>
      <p:sp>
        <p:nvSpPr>
          <p:cNvPr id="25605" name="Rectangle 5"/>
          <p:cNvSpPr>
            <a:spLocks noGrp="1" noChangeArrowheads="1"/>
          </p:cNvSpPr>
          <p:nvPr>
            <p:ph type="ftr" sz="quarter" idx="3"/>
          </p:nvPr>
        </p:nvSpPr>
        <p:spPr bwMode="auto">
          <a:xfrm>
            <a:off x="2000232" y="6615138"/>
            <a:ext cx="5786478" cy="457200"/>
          </a:xfrm>
          <a:prstGeom prst="rect">
            <a:avLst/>
          </a:prstGeom>
          <a:noFill/>
          <a:ln w="9525">
            <a:noFill/>
            <a:miter lim="800000"/>
            <a:headEnd/>
            <a:tailEnd/>
          </a:ln>
          <a:effectLst/>
        </p:spPr>
        <p:txBody>
          <a:bodyPr vert="horz" wrap="square" lIns="91353" tIns="45676" rIns="91353" bIns="45676" numCol="1" anchor="t" anchorCtr="0" compatLnSpc="1">
            <a:prstTxWarp prst="textNoShape">
              <a:avLst/>
            </a:prstTxWarp>
          </a:bodyPr>
          <a:lstStyle>
            <a:lvl1pPr algn="ctr" eaLnBrk="1" hangingPunct="1">
              <a:defRPr sz="1000"/>
            </a:lvl1pPr>
          </a:lstStyle>
          <a:p>
            <a:pPr fontAlgn="base">
              <a:spcBef>
                <a:spcPct val="0"/>
              </a:spcBef>
              <a:spcAft>
                <a:spcPct val="0"/>
              </a:spcAft>
            </a:pPr>
            <a:endParaRPr lang="en-US" dirty="0">
              <a:solidFill>
                <a:srgbClr val="336666"/>
              </a:solidFill>
              <a:latin typeface="Arial" charset="0"/>
              <a:cs typeface="Times New Roman" pitchFamily="18" charset="0"/>
            </a:endParaRPr>
          </a:p>
        </p:txBody>
      </p:sp>
      <p:sp>
        <p:nvSpPr>
          <p:cNvPr id="25606" name="Rectangle 6"/>
          <p:cNvSpPr>
            <a:spLocks noGrp="1" noChangeArrowheads="1"/>
          </p:cNvSpPr>
          <p:nvPr>
            <p:ph type="sldNum" sz="quarter" idx="4"/>
          </p:nvPr>
        </p:nvSpPr>
        <p:spPr bwMode="auto">
          <a:xfrm>
            <a:off x="7848632" y="6615138"/>
            <a:ext cx="1295400" cy="457200"/>
          </a:xfrm>
          <a:prstGeom prst="rect">
            <a:avLst/>
          </a:prstGeom>
          <a:noFill/>
          <a:ln w="9525">
            <a:noFill/>
            <a:miter lim="800000"/>
            <a:headEnd/>
            <a:tailEnd/>
          </a:ln>
          <a:effectLst/>
        </p:spPr>
        <p:txBody>
          <a:bodyPr vert="horz" wrap="square" lIns="91353" tIns="45676" rIns="91353" bIns="45676" numCol="1" anchor="t" anchorCtr="0" compatLnSpc="1">
            <a:prstTxWarp prst="textNoShape">
              <a:avLst/>
            </a:prstTxWarp>
          </a:bodyPr>
          <a:lstStyle>
            <a:lvl1pPr eaLnBrk="1" hangingPunct="1">
              <a:defRPr sz="1400"/>
            </a:lvl1pPr>
          </a:lstStyle>
          <a:p>
            <a:pPr fontAlgn="base">
              <a:spcBef>
                <a:spcPct val="0"/>
              </a:spcBef>
              <a:spcAft>
                <a:spcPct val="0"/>
              </a:spcAft>
            </a:pPr>
            <a:fld id="{E4C0133A-F2E2-466E-A077-9DD412AFBEAD}" type="slidenum">
              <a:rPr lang="en-US">
                <a:solidFill>
                  <a:srgbClr val="336666"/>
                </a:solidFill>
                <a:latin typeface="Arial" charset="0"/>
                <a:cs typeface="Times New Roman" pitchFamily="18" charset="0"/>
              </a:rPr>
              <a:pPr fontAlgn="base">
                <a:spcBef>
                  <a:spcPct val="0"/>
                </a:spcBef>
                <a:spcAft>
                  <a:spcPct val="0"/>
                </a:spcAft>
              </a:pPr>
              <a:t>‹#›</a:t>
            </a:fld>
            <a:endParaRPr lang="en-US">
              <a:solidFill>
                <a:srgbClr val="336666"/>
              </a:solidFill>
              <a:latin typeface="Arial" charset="0"/>
              <a:cs typeface="Times New Roman" pitchFamily="18" charset="0"/>
            </a:endParaRPr>
          </a:p>
        </p:txBody>
      </p:sp>
      <p:sp>
        <p:nvSpPr>
          <p:cNvPr id="25615" name="Rectangle 15"/>
          <p:cNvSpPr>
            <a:spLocks noChangeArrowheads="1"/>
          </p:cNvSpPr>
          <p:nvPr/>
        </p:nvSpPr>
        <p:spPr bwMode="auto">
          <a:xfrm>
            <a:off x="214282" y="785794"/>
            <a:ext cx="6934200" cy="19050"/>
          </a:xfrm>
          <a:prstGeom prst="rect">
            <a:avLst/>
          </a:prstGeom>
          <a:gradFill flip="none" rotWithShape="1">
            <a:gsLst>
              <a:gs pos="0">
                <a:schemeClr val="tx2">
                  <a:lumMod val="85000"/>
                  <a:lumOff val="15000"/>
                </a:schemeClr>
              </a:gs>
              <a:gs pos="75000">
                <a:schemeClr val="accent2">
                  <a:lumMod val="75000"/>
                </a:schemeClr>
              </a:gs>
              <a:gs pos="100000">
                <a:srgbClr val="808080">
                  <a:tint val="23500"/>
                  <a:satMod val="160000"/>
                </a:srgbClr>
              </a:gs>
            </a:gsLst>
            <a:lin ang="0" scaled="1"/>
            <a:tileRect/>
          </a:gradFill>
          <a:ln w="12700">
            <a:noFill/>
            <a:miter lim="800000"/>
            <a:headEnd type="none" w="sm" len="sm"/>
            <a:tailEnd type="none" w="sm" len="sm"/>
          </a:ln>
          <a:effectLst/>
        </p:spPr>
        <p:txBody>
          <a:bodyPr wrap="none" lIns="91353" tIns="45676" rIns="91353" bIns="45676" anchor="ctr"/>
          <a:lstStyle/>
          <a:p>
            <a:pPr eaLnBrk="0" fontAlgn="base" hangingPunct="0">
              <a:spcBef>
                <a:spcPct val="0"/>
              </a:spcBef>
              <a:spcAft>
                <a:spcPct val="0"/>
              </a:spcAft>
            </a:pPr>
            <a:endParaRPr lang="en-US">
              <a:solidFill>
                <a:srgbClr val="336666"/>
              </a:solidFill>
              <a:latin typeface="Arial" charset="0"/>
              <a:cs typeface="Times New Roman" pitchFamily="18" charset="0"/>
            </a:endParaRPr>
          </a:p>
        </p:txBody>
      </p:sp>
    </p:spTree>
    <p:extLst>
      <p:ext uri="{BB962C8B-B14F-4D97-AF65-F5344CB8AC3E}">
        <p14:creationId xmlns:p14="http://schemas.microsoft.com/office/powerpoint/2010/main" val="440043455"/>
      </p:ext>
    </p:extLst>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 id="2147483794" r:id="rId12"/>
  </p:sldLayoutIdLst>
  <p:timing>
    <p:tnLst>
      <p:par>
        <p:cTn id="1" dur="indefinite" restart="never" nodeType="tmRoot"/>
      </p:par>
    </p:tnLst>
  </p:timing>
  <p:txStyles>
    <p:titleStyle>
      <a:lvl1pPr algn="l" rtl="0" eaLnBrk="1" fontAlgn="base" hangingPunct="1">
        <a:spcBef>
          <a:spcPct val="0"/>
        </a:spcBef>
        <a:spcAft>
          <a:spcPct val="0"/>
        </a:spcAft>
        <a:defRPr sz="3200">
          <a:solidFill>
            <a:srgbClr val="800000"/>
          </a:solidFill>
          <a:effectLst>
            <a:outerShdw blurRad="38100" dist="38100" dir="2700000" algn="tl">
              <a:srgbClr val="000000">
                <a:alpha val="43137"/>
              </a:srgbClr>
            </a:outerShdw>
          </a:effectLst>
          <a:latin typeface="+mj-lt"/>
          <a:ea typeface="+mj-ea"/>
          <a:cs typeface="+mj-cs"/>
        </a:defRPr>
      </a:lvl1pPr>
      <a:lvl2pPr algn="ctr" rtl="0" eaLnBrk="1" fontAlgn="base" hangingPunct="1">
        <a:spcBef>
          <a:spcPct val="0"/>
        </a:spcBef>
        <a:spcAft>
          <a:spcPct val="0"/>
        </a:spcAft>
        <a:defRPr sz="3600">
          <a:solidFill>
            <a:schemeClr val="tx2"/>
          </a:solidFill>
          <a:latin typeface="Verdana" pitchFamily="34" charset="0"/>
        </a:defRPr>
      </a:lvl2pPr>
      <a:lvl3pPr algn="ctr" rtl="0" eaLnBrk="1" fontAlgn="base" hangingPunct="1">
        <a:spcBef>
          <a:spcPct val="0"/>
        </a:spcBef>
        <a:spcAft>
          <a:spcPct val="0"/>
        </a:spcAft>
        <a:defRPr sz="3600">
          <a:solidFill>
            <a:schemeClr val="tx2"/>
          </a:solidFill>
          <a:latin typeface="Verdana" pitchFamily="34" charset="0"/>
        </a:defRPr>
      </a:lvl3pPr>
      <a:lvl4pPr algn="ctr" rtl="0" eaLnBrk="1" fontAlgn="base" hangingPunct="1">
        <a:spcBef>
          <a:spcPct val="0"/>
        </a:spcBef>
        <a:spcAft>
          <a:spcPct val="0"/>
        </a:spcAft>
        <a:defRPr sz="3600">
          <a:solidFill>
            <a:schemeClr val="tx2"/>
          </a:solidFill>
          <a:latin typeface="Verdana" pitchFamily="34" charset="0"/>
        </a:defRPr>
      </a:lvl4pPr>
      <a:lvl5pPr algn="ctr" rtl="0" eaLnBrk="1" fontAlgn="base" hangingPunct="1">
        <a:spcBef>
          <a:spcPct val="0"/>
        </a:spcBef>
        <a:spcAft>
          <a:spcPct val="0"/>
        </a:spcAft>
        <a:defRPr sz="3600">
          <a:solidFill>
            <a:schemeClr val="tx2"/>
          </a:solidFill>
          <a:latin typeface="Verdana" pitchFamily="34" charset="0"/>
        </a:defRPr>
      </a:lvl5pPr>
      <a:lvl6pPr marL="456767" algn="ctr" rtl="0" eaLnBrk="1" fontAlgn="base" hangingPunct="1">
        <a:spcBef>
          <a:spcPct val="0"/>
        </a:spcBef>
        <a:spcAft>
          <a:spcPct val="0"/>
        </a:spcAft>
        <a:defRPr sz="3600">
          <a:solidFill>
            <a:schemeClr val="tx2"/>
          </a:solidFill>
          <a:latin typeface="Verdana" pitchFamily="34" charset="0"/>
        </a:defRPr>
      </a:lvl6pPr>
      <a:lvl7pPr marL="913532" algn="ctr" rtl="0" eaLnBrk="1" fontAlgn="base" hangingPunct="1">
        <a:spcBef>
          <a:spcPct val="0"/>
        </a:spcBef>
        <a:spcAft>
          <a:spcPct val="0"/>
        </a:spcAft>
        <a:defRPr sz="3600">
          <a:solidFill>
            <a:schemeClr val="tx2"/>
          </a:solidFill>
          <a:latin typeface="Verdana" pitchFamily="34" charset="0"/>
        </a:defRPr>
      </a:lvl7pPr>
      <a:lvl8pPr marL="1370301" algn="ctr" rtl="0" eaLnBrk="1" fontAlgn="base" hangingPunct="1">
        <a:spcBef>
          <a:spcPct val="0"/>
        </a:spcBef>
        <a:spcAft>
          <a:spcPct val="0"/>
        </a:spcAft>
        <a:defRPr sz="3600">
          <a:solidFill>
            <a:schemeClr val="tx2"/>
          </a:solidFill>
          <a:latin typeface="Verdana" pitchFamily="34" charset="0"/>
        </a:defRPr>
      </a:lvl8pPr>
      <a:lvl9pPr marL="1827063" algn="ctr" rtl="0" eaLnBrk="1" fontAlgn="base" hangingPunct="1">
        <a:spcBef>
          <a:spcPct val="0"/>
        </a:spcBef>
        <a:spcAft>
          <a:spcPct val="0"/>
        </a:spcAft>
        <a:defRPr sz="3600">
          <a:solidFill>
            <a:schemeClr val="tx2"/>
          </a:solidFill>
          <a:latin typeface="Verdana" pitchFamily="34" charset="0"/>
        </a:defRPr>
      </a:lvl9pPr>
    </p:titleStyle>
    <p:bodyStyle>
      <a:lvl1pPr marL="342576" indent="-342576" algn="l" rtl="0" eaLnBrk="1" fontAlgn="base" hangingPunct="1">
        <a:spcBef>
          <a:spcPct val="20000"/>
        </a:spcBef>
        <a:spcAft>
          <a:spcPct val="0"/>
        </a:spcAft>
        <a:buClr>
          <a:srgbClr val="800000"/>
        </a:buClr>
        <a:buSzPct val="120000"/>
        <a:buFont typeface="Arial" pitchFamily="34" charset="0"/>
        <a:buChar char="•"/>
        <a:defRPr sz="2400">
          <a:solidFill>
            <a:schemeClr val="tx2"/>
          </a:solidFill>
          <a:latin typeface="Calibri" pitchFamily="34" charset="0"/>
          <a:ea typeface="+mn-ea"/>
          <a:cs typeface="+mn-cs"/>
        </a:defRPr>
      </a:lvl1pPr>
      <a:lvl2pPr marL="742245" indent="-285479" algn="l" rtl="0" eaLnBrk="1" fontAlgn="base" hangingPunct="1">
        <a:spcBef>
          <a:spcPct val="20000"/>
        </a:spcBef>
        <a:spcAft>
          <a:spcPct val="0"/>
        </a:spcAft>
        <a:buClr>
          <a:srgbClr val="800000"/>
        </a:buClr>
        <a:buSzPct val="120000"/>
        <a:buFont typeface="Arial" pitchFamily="34" charset="0"/>
        <a:buChar char="•"/>
        <a:defRPr sz="2000">
          <a:solidFill>
            <a:schemeClr val="tx2"/>
          </a:solidFill>
          <a:latin typeface="Calibri" pitchFamily="34" charset="0"/>
        </a:defRPr>
      </a:lvl2pPr>
      <a:lvl3pPr marL="1141916" indent="-228383" algn="l" rtl="0" eaLnBrk="1" fontAlgn="base" hangingPunct="1">
        <a:spcBef>
          <a:spcPct val="20000"/>
        </a:spcBef>
        <a:spcAft>
          <a:spcPct val="0"/>
        </a:spcAft>
        <a:buClr>
          <a:srgbClr val="800000"/>
        </a:buClr>
        <a:buSzPct val="120000"/>
        <a:buFont typeface="Arial" pitchFamily="34" charset="0"/>
        <a:buChar char="•"/>
        <a:defRPr sz="2000">
          <a:solidFill>
            <a:schemeClr val="tx2"/>
          </a:solidFill>
          <a:latin typeface="Calibri" pitchFamily="34" charset="0"/>
        </a:defRPr>
      </a:lvl3pPr>
      <a:lvl4pPr marL="1598679" indent="-228383" algn="l" rtl="0" eaLnBrk="1" fontAlgn="base" hangingPunct="1">
        <a:spcBef>
          <a:spcPct val="20000"/>
        </a:spcBef>
        <a:spcAft>
          <a:spcPct val="0"/>
        </a:spcAft>
        <a:buClr>
          <a:srgbClr val="800000"/>
        </a:buClr>
        <a:buSzPct val="120000"/>
        <a:buFont typeface="Arial" pitchFamily="34" charset="0"/>
        <a:buChar char="•"/>
        <a:defRPr sz="1800">
          <a:solidFill>
            <a:schemeClr val="tx2"/>
          </a:solidFill>
          <a:latin typeface="Calibri" pitchFamily="34" charset="0"/>
        </a:defRPr>
      </a:lvl4pPr>
      <a:lvl5pPr marL="2055447" indent="-228383" algn="l" rtl="0" eaLnBrk="1" fontAlgn="base" hangingPunct="1">
        <a:spcBef>
          <a:spcPct val="20000"/>
        </a:spcBef>
        <a:spcAft>
          <a:spcPct val="0"/>
        </a:spcAft>
        <a:buClr>
          <a:srgbClr val="800000"/>
        </a:buClr>
        <a:buSzPct val="120000"/>
        <a:buFont typeface="Arial" pitchFamily="34" charset="0"/>
        <a:buChar char="•"/>
        <a:defRPr sz="1800">
          <a:solidFill>
            <a:schemeClr val="tx2"/>
          </a:solidFill>
          <a:latin typeface="Calibri" pitchFamily="34" charset="0"/>
        </a:defRPr>
      </a:lvl5pPr>
      <a:lvl6pPr marL="2512213" indent="-228383" algn="ctr" rtl="0" eaLnBrk="1" fontAlgn="base" hangingPunct="1">
        <a:spcBef>
          <a:spcPct val="20000"/>
        </a:spcBef>
        <a:spcAft>
          <a:spcPct val="0"/>
        </a:spcAft>
        <a:buClr>
          <a:srgbClr val="5F5F5F"/>
        </a:buClr>
        <a:buFont typeface="Wingdings" pitchFamily="2" charset="2"/>
        <a:buChar char="§"/>
        <a:defRPr sz="1400">
          <a:solidFill>
            <a:schemeClr val="tx2"/>
          </a:solidFill>
          <a:latin typeface="+mn-lt"/>
        </a:defRPr>
      </a:lvl6pPr>
      <a:lvl7pPr marL="2968983" indent="-228383" algn="ctr" rtl="0" eaLnBrk="1" fontAlgn="base" hangingPunct="1">
        <a:spcBef>
          <a:spcPct val="20000"/>
        </a:spcBef>
        <a:spcAft>
          <a:spcPct val="0"/>
        </a:spcAft>
        <a:buClr>
          <a:srgbClr val="5F5F5F"/>
        </a:buClr>
        <a:buFont typeface="Wingdings" pitchFamily="2" charset="2"/>
        <a:buChar char="§"/>
        <a:defRPr sz="1400">
          <a:solidFill>
            <a:schemeClr val="tx2"/>
          </a:solidFill>
          <a:latin typeface="+mn-lt"/>
        </a:defRPr>
      </a:lvl7pPr>
      <a:lvl8pPr marL="3425744" indent="-228383" algn="ctr" rtl="0" eaLnBrk="1" fontAlgn="base" hangingPunct="1">
        <a:spcBef>
          <a:spcPct val="20000"/>
        </a:spcBef>
        <a:spcAft>
          <a:spcPct val="0"/>
        </a:spcAft>
        <a:buClr>
          <a:srgbClr val="5F5F5F"/>
        </a:buClr>
        <a:buFont typeface="Wingdings" pitchFamily="2" charset="2"/>
        <a:buChar char="§"/>
        <a:defRPr sz="1400">
          <a:solidFill>
            <a:schemeClr val="tx2"/>
          </a:solidFill>
          <a:latin typeface="+mn-lt"/>
        </a:defRPr>
      </a:lvl8pPr>
      <a:lvl9pPr marL="3882509" indent="-228383" algn="ctr" rtl="0" eaLnBrk="1" fontAlgn="base" hangingPunct="1">
        <a:spcBef>
          <a:spcPct val="20000"/>
        </a:spcBef>
        <a:spcAft>
          <a:spcPct val="0"/>
        </a:spcAft>
        <a:buClr>
          <a:srgbClr val="5F5F5F"/>
        </a:buClr>
        <a:buFont typeface="Wingdings" pitchFamily="2" charset="2"/>
        <a:buChar char="§"/>
        <a:defRPr sz="1400">
          <a:solidFill>
            <a:schemeClr val="tx2"/>
          </a:solidFill>
          <a:latin typeface="+mn-lt"/>
        </a:defRPr>
      </a:lvl9pPr>
    </p:bodyStyle>
    <p:otherStyle>
      <a:defPPr>
        <a:defRPr lang="en-US"/>
      </a:defPPr>
      <a:lvl1pPr marL="0" algn="l" defTabSz="913532" rtl="0" eaLnBrk="1" latinLnBrk="0" hangingPunct="1">
        <a:defRPr sz="1800" kern="1200">
          <a:solidFill>
            <a:schemeClr val="tx1"/>
          </a:solidFill>
          <a:latin typeface="+mn-lt"/>
          <a:ea typeface="+mn-ea"/>
          <a:cs typeface="+mn-cs"/>
        </a:defRPr>
      </a:lvl1pPr>
      <a:lvl2pPr marL="456767" algn="l" defTabSz="913532" rtl="0" eaLnBrk="1" latinLnBrk="0" hangingPunct="1">
        <a:defRPr sz="1800" kern="1200">
          <a:solidFill>
            <a:schemeClr val="tx1"/>
          </a:solidFill>
          <a:latin typeface="+mn-lt"/>
          <a:ea typeface="+mn-ea"/>
          <a:cs typeface="+mn-cs"/>
        </a:defRPr>
      </a:lvl2pPr>
      <a:lvl3pPr marL="913532" algn="l" defTabSz="913532" rtl="0" eaLnBrk="1" latinLnBrk="0" hangingPunct="1">
        <a:defRPr sz="1800" kern="1200">
          <a:solidFill>
            <a:schemeClr val="tx1"/>
          </a:solidFill>
          <a:latin typeface="+mn-lt"/>
          <a:ea typeface="+mn-ea"/>
          <a:cs typeface="+mn-cs"/>
        </a:defRPr>
      </a:lvl3pPr>
      <a:lvl4pPr marL="1370301" algn="l" defTabSz="913532" rtl="0" eaLnBrk="1" latinLnBrk="0" hangingPunct="1">
        <a:defRPr sz="1800" kern="1200">
          <a:solidFill>
            <a:schemeClr val="tx1"/>
          </a:solidFill>
          <a:latin typeface="+mn-lt"/>
          <a:ea typeface="+mn-ea"/>
          <a:cs typeface="+mn-cs"/>
        </a:defRPr>
      </a:lvl4pPr>
      <a:lvl5pPr marL="1827063" algn="l" defTabSz="913532" rtl="0" eaLnBrk="1" latinLnBrk="0" hangingPunct="1">
        <a:defRPr sz="1800" kern="1200">
          <a:solidFill>
            <a:schemeClr val="tx1"/>
          </a:solidFill>
          <a:latin typeface="+mn-lt"/>
          <a:ea typeface="+mn-ea"/>
          <a:cs typeface="+mn-cs"/>
        </a:defRPr>
      </a:lvl5pPr>
      <a:lvl6pPr marL="2283831" algn="l" defTabSz="913532" rtl="0" eaLnBrk="1" latinLnBrk="0" hangingPunct="1">
        <a:defRPr sz="1800" kern="1200">
          <a:solidFill>
            <a:schemeClr val="tx1"/>
          </a:solidFill>
          <a:latin typeface="+mn-lt"/>
          <a:ea typeface="+mn-ea"/>
          <a:cs typeface="+mn-cs"/>
        </a:defRPr>
      </a:lvl6pPr>
      <a:lvl7pPr marL="2740596" algn="l" defTabSz="913532" rtl="0" eaLnBrk="1" latinLnBrk="0" hangingPunct="1">
        <a:defRPr sz="1800" kern="1200">
          <a:solidFill>
            <a:schemeClr val="tx1"/>
          </a:solidFill>
          <a:latin typeface="+mn-lt"/>
          <a:ea typeface="+mn-ea"/>
          <a:cs typeface="+mn-cs"/>
        </a:defRPr>
      </a:lvl7pPr>
      <a:lvl8pPr marL="3197361" algn="l" defTabSz="913532" rtl="0" eaLnBrk="1" latinLnBrk="0" hangingPunct="1">
        <a:defRPr sz="1800" kern="1200">
          <a:solidFill>
            <a:schemeClr val="tx1"/>
          </a:solidFill>
          <a:latin typeface="+mn-lt"/>
          <a:ea typeface="+mn-ea"/>
          <a:cs typeface="+mn-cs"/>
        </a:defRPr>
      </a:lvl8pPr>
      <a:lvl9pPr marL="3654127" algn="l" defTabSz="9135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2.xml"/><Relationship Id="rId1" Type="http://schemas.openxmlformats.org/officeDocument/2006/relationships/slideLayout" Target="../slideLayouts/slideLayout10.xml"/><Relationship Id="rId4" Type="http://schemas.openxmlformats.org/officeDocument/2006/relationships/image" Target="../media/image30.wmf"/></Relationships>
</file>

<file path=ppt/slides/_rels/slide19.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image" Target="../media/image34.wmf"/><Relationship Id="rId5" Type="http://schemas.openxmlformats.org/officeDocument/2006/relationships/image" Target="../media/image33.emf"/><Relationship Id="rId4" Type="http://schemas.openxmlformats.org/officeDocument/2006/relationships/image" Target="../media/image32.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35.emf"/></Relationships>
</file>

<file path=ppt/slides/_rels/slide21.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36.emf"/></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38.jpeg"/><Relationship Id="rId2" Type="http://schemas.openxmlformats.org/officeDocument/2006/relationships/slideLayout" Target="../slideLayouts/slideLayout10.xml"/><Relationship Id="rId1" Type="http://schemas.openxmlformats.org/officeDocument/2006/relationships/vmlDrawing" Target="../drawings/vmlDrawing2.vml"/><Relationship Id="rId6" Type="http://schemas.openxmlformats.org/officeDocument/2006/relationships/image" Target="../media/image37.wmf"/><Relationship Id="rId5" Type="http://schemas.openxmlformats.org/officeDocument/2006/relationships/oleObject" Target="../embeddings/oleObject2.bin"/><Relationship Id="rId4" Type="http://schemas.openxmlformats.org/officeDocument/2006/relationships/image" Target="../media/image31.wmf"/></Relationships>
</file>

<file path=ppt/slides/_rels/slide23.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notesSlide" Target="../notesSlides/notesSlide7.xml"/><Relationship Id="rId1" Type="http://schemas.openxmlformats.org/officeDocument/2006/relationships/slideLayout" Target="../slideLayouts/slideLayout10.xml"/><Relationship Id="rId4" Type="http://schemas.openxmlformats.org/officeDocument/2006/relationships/image" Target="../media/image33.emf"/></Relationships>
</file>

<file path=ppt/slides/_rels/slide24.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notesSlide" Target="../notesSlides/notesSlide8.xml"/><Relationship Id="rId1" Type="http://schemas.openxmlformats.org/officeDocument/2006/relationships/slideLayout" Target="../slideLayouts/slideLayout10.xml"/><Relationship Id="rId4" Type="http://schemas.openxmlformats.org/officeDocument/2006/relationships/image" Target="../media/image39.emf"/></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42.jpeg"/><Relationship Id="rId2" Type="http://schemas.openxmlformats.org/officeDocument/2006/relationships/slideLayout" Target="../slideLayouts/slideLayout10.xml"/><Relationship Id="rId1" Type="http://schemas.openxmlformats.org/officeDocument/2006/relationships/vmlDrawing" Target="../drawings/vmlDrawing3.vml"/><Relationship Id="rId6" Type="http://schemas.openxmlformats.org/officeDocument/2006/relationships/image" Target="../media/image40.wmf"/><Relationship Id="rId5" Type="http://schemas.openxmlformats.org/officeDocument/2006/relationships/oleObject" Target="../embeddings/oleObject3.bin"/><Relationship Id="rId4" Type="http://schemas.openxmlformats.org/officeDocument/2006/relationships/image" Target="../media/image41.jpeg"/></Relationships>
</file>

<file path=ppt/slides/_rels/slide2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0.xml"/><Relationship Id="rId1" Type="http://schemas.openxmlformats.org/officeDocument/2006/relationships/slideLayout" Target="../slideLayouts/slideLayout10.xml"/><Relationship Id="rId4" Type="http://schemas.openxmlformats.org/officeDocument/2006/relationships/image" Target="../media/image43.jpeg"/></Relationships>
</file>

<file path=ppt/slides/_rels/slide27.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5.xml"/><Relationship Id="rId4" Type="http://schemas.openxmlformats.org/officeDocument/2006/relationships/image" Target="../media/image4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8" Type="http://schemas.openxmlformats.org/officeDocument/2006/relationships/image" Target="../media/image55.jpeg"/><Relationship Id="rId3" Type="http://schemas.openxmlformats.org/officeDocument/2006/relationships/image" Target="../media/image50.jpeg"/><Relationship Id="rId7" Type="http://schemas.openxmlformats.org/officeDocument/2006/relationships/image" Target="../media/image54.jpeg"/><Relationship Id="rId2" Type="http://schemas.openxmlformats.org/officeDocument/2006/relationships/image" Target="../media/image49.jpeg"/><Relationship Id="rId1" Type="http://schemas.openxmlformats.org/officeDocument/2006/relationships/slideLayout" Target="../slideLayouts/slideLayout5.xml"/><Relationship Id="rId6" Type="http://schemas.openxmlformats.org/officeDocument/2006/relationships/image" Target="../media/image53.jpeg"/><Relationship Id="rId5" Type="http://schemas.openxmlformats.org/officeDocument/2006/relationships/image" Target="../media/image52.jpeg"/><Relationship Id="rId4" Type="http://schemas.openxmlformats.org/officeDocument/2006/relationships/image" Target="../media/image51.jpeg"/></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hyperlink" Target="http://en.wikipedia.org/wiki/Bipolar_junction_transistor" TargetMode="External"/><Relationship Id="rId7" Type="http://schemas.openxmlformats.org/officeDocument/2006/relationships/image" Target="../media/image59.jpeg"/><Relationship Id="rId2" Type="http://schemas.openxmlformats.org/officeDocument/2006/relationships/hyperlink" Target="http://en.wikipedia.org/wiki/Power_MOSFET" TargetMode="External"/><Relationship Id="rId1" Type="http://schemas.openxmlformats.org/officeDocument/2006/relationships/slideLayout" Target="../slideLayouts/slideLayout5.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 Id="rId9" Type="http://schemas.openxmlformats.org/officeDocument/2006/relationships/image" Target="../media/image61.jpg"/></Relationships>
</file>

<file path=ppt/slides/_rels/slide3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5.xml"/><Relationship Id="rId4" Type="http://schemas.openxmlformats.org/officeDocument/2006/relationships/image" Target="../media/image64.png"/></Relationships>
</file>

<file path=ppt/slides/_rels/slide34.xml.rels><?xml version="1.0" encoding="UTF-8" standalone="yes"?>
<Relationships xmlns="http://schemas.openxmlformats.org/package/2006/relationships"><Relationship Id="rId3" Type="http://schemas.openxmlformats.org/officeDocument/2006/relationships/image" Target="../media/image66.emf"/><Relationship Id="rId7" Type="http://schemas.openxmlformats.org/officeDocument/2006/relationships/image" Target="../media/image20.png"/><Relationship Id="rId2" Type="http://schemas.openxmlformats.org/officeDocument/2006/relationships/image" Target="../media/image65.png"/><Relationship Id="rId1" Type="http://schemas.openxmlformats.org/officeDocument/2006/relationships/slideLayout" Target="../slideLayouts/slideLayout10.xml"/><Relationship Id="rId6" Type="http://schemas.openxmlformats.org/officeDocument/2006/relationships/image" Target="../media/image69.jpeg"/><Relationship Id="rId5" Type="http://schemas.openxmlformats.org/officeDocument/2006/relationships/image" Target="../media/image68.emf"/><Relationship Id="rId4" Type="http://schemas.openxmlformats.org/officeDocument/2006/relationships/image" Target="../media/image67.emf"/></Relationships>
</file>

<file path=ppt/slides/_rels/slide35.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5.xml"/><Relationship Id="rId4" Type="http://schemas.openxmlformats.org/officeDocument/2006/relationships/image" Target="../media/image73.png"/></Relationships>
</file>

<file path=ppt/slides/_rels/slide3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5.xml"/><Relationship Id="rId4" Type="http://schemas.openxmlformats.org/officeDocument/2006/relationships/image" Target="../media/image71.png"/></Relationships>
</file>

<file path=ppt/slides/_rels/slide38.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77.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8" Type="http://schemas.openxmlformats.org/officeDocument/2006/relationships/image" Target="../media/image84.jpeg"/><Relationship Id="rId3" Type="http://schemas.openxmlformats.org/officeDocument/2006/relationships/image" Target="../media/image79.jpeg"/><Relationship Id="rId7" Type="http://schemas.openxmlformats.org/officeDocument/2006/relationships/image" Target="../media/image83.jpeg"/><Relationship Id="rId2" Type="http://schemas.openxmlformats.org/officeDocument/2006/relationships/image" Target="../media/image78.jpeg"/><Relationship Id="rId1" Type="http://schemas.openxmlformats.org/officeDocument/2006/relationships/slideLayout" Target="../slideLayouts/slideLayout5.xml"/><Relationship Id="rId6" Type="http://schemas.openxmlformats.org/officeDocument/2006/relationships/image" Target="../media/image82.jpeg"/><Relationship Id="rId5" Type="http://schemas.openxmlformats.org/officeDocument/2006/relationships/image" Target="../media/image81.jpeg"/><Relationship Id="rId4" Type="http://schemas.openxmlformats.org/officeDocument/2006/relationships/image" Target="../media/image80.jpeg"/><Relationship Id="rId9" Type="http://schemas.openxmlformats.org/officeDocument/2006/relationships/image" Target="../media/image85.wmf"/></Relationships>
</file>

<file path=ppt/slides/_rels/slide41.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5.xml"/><Relationship Id="rId6" Type="http://schemas.openxmlformats.org/officeDocument/2006/relationships/image" Target="../media/image90.jpeg"/><Relationship Id="rId5" Type="http://schemas.openxmlformats.org/officeDocument/2006/relationships/image" Target="../media/image89.gif"/><Relationship Id="rId4" Type="http://schemas.openxmlformats.org/officeDocument/2006/relationships/image" Target="../media/image88.png"/></Relationships>
</file>

<file path=ppt/slides/_rels/slide42.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image" Target="../media/image94.jpeg"/><Relationship Id="rId1" Type="http://schemas.openxmlformats.org/officeDocument/2006/relationships/slideLayout" Target="../slideLayouts/slideLayout5.xml"/><Relationship Id="rId6" Type="http://schemas.openxmlformats.org/officeDocument/2006/relationships/image" Target="../media/image59.jpeg"/><Relationship Id="rId5" Type="http://schemas.openxmlformats.org/officeDocument/2006/relationships/image" Target="../media/image97.jpeg"/><Relationship Id="rId4" Type="http://schemas.openxmlformats.org/officeDocument/2006/relationships/image" Target="../media/image96.png"/></Relationships>
</file>

<file path=ppt/slides/_rels/slide45.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22.png"/><Relationship Id="rId1" Type="http://schemas.openxmlformats.org/officeDocument/2006/relationships/slideLayout" Target="../slideLayouts/slideLayout5.xml"/><Relationship Id="rId5" Type="http://schemas.openxmlformats.org/officeDocument/2006/relationships/image" Target="../media/image100.jpeg"/><Relationship Id="rId4" Type="http://schemas.openxmlformats.org/officeDocument/2006/relationships/image" Target="../media/image99.png"/></Relationships>
</file>

<file path=ppt/slides/_rels/slide47.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02.jpg"/><Relationship Id="rId7" Type="http://schemas.openxmlformats.org/officeDocument/2006/relationships/image" Target="../media/image106.png"/><Relationship Id="rId2" Type="http://schemas.openxmlformats.org/officeDocument/2006/relationships/image" Target="../media/image101.jpg"/><Relationship Id="rId1" Type="http://schemas.openxmlformats.org/officeDocument/2006/relationships/slideLayout" Target="../slideLayouts/slideLayout5.xml"/><Relationship Id="rId6" Type="http://schemas.openxmlformats.org/officeDocument/2006/relationships/image" Target="../media/image105.jpg"/><Relationship Id="rId5" Type="http://schemas.openxmlformats.org/officeDocument/2006/relationships/image" Target="../media/image104.gif"/><Relationship Id="rId4" Type="http://schemas.openxmlformats.org/officeDocument/2006/relationships/image" Target="../media/image103.emf"/></Relationships>
</file>

<file path=ppt/slides/_rels/slide48.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image" Target="../media/image107.png"/><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109.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50.xml.rels><?xml version="1.0" encoding="UTF-8" standalone="yes"?>
<Relationships xmlns="http://schemas.openxmlformats.org/package/2006/relationships"><Relationship Id="rId8" Type="http://schemas.openxmlformats.org/officeDocument/2006/relationships/image" Target="../media/image115.png"/><Relationship Id="rId3" Type="http://schemas.openxmlformats.org/officeDocument/2006/relationships/image" Target="../media/image110.jpeg"/><Relationship Id="rId7" Type="http://schemas.openxmlformats.org/officeDocument/2006/relationships/image" Target="../media/image114.jpe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113.jpeg"/><Relationship Id="rId5" Type="http://schemas.openxmlformats.org/officeDocument/2006/relationships/image" Target="../media/image112.jpeg"/><Relationship Id="rId4" Type="http://schemas.openxmlformats.org/officeDocument/2006/relationships/image" Target="../media/image111.jpeg"/></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5.xml"/><Relationship Id="rId1" Type="http://schemas.openxmlformats.org/officeDocument/2006/relationships/vmlDrawing" Target="../drawings/vmlDrawing4.vml"/><Relationship Id="rId5" Type="http://schemas.openxmlformats.org/officeDocument/2006/relationships/image" Target="../media/image117.jpeg"/><Relationship Id="rId4" Type="http://schemas.openxmlformats.org/officeDocument/2006/relationships/image" Target="../media/image116.emf"/></Relationships>
</file>

<file path=ppt/slides/_rels/slide5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18.jpeg"/><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5.xml"/><Relationship Id="rId1" Type="http://schemas.openxmlformats.org/officeDocument/2006/relationships/vmlDrawing" Target="../drawings/vmlDrawing5.vml"/><Relationship Id="rId6" Type="http://schemas.openxmlformats.org/officeDocument/2006/relationships/image" Target="../media/image20.png"/><Relationship Id="rId5" Type="http://schemas.openxmlformats.org/officeDocument/2006/relationships/image" Target="../media/image120.png"/><Relationship Id="rId4" Type="http://schemas.openxmlformats.org/officeDocument/2006/relationships/image" Target="../media/image119.emf"/></Relationships>
</file>

<file path=ppt/slides/_rels/slide54.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png"/><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vmlDrawing" Target="../drawings/vmlDrawing6.vml"/><Relationship Id="rId5" Type="http://schemas.openxmlformats.org/officeDocument/2006/relationships/image" Target="../media/image124.emf"/><Relationship Id="rId4" Type="http://schemas.openxmlformats.org/officeDocument/2006/relationships/oleObject" Target="../embeddings/oleObject6.bin"/></Relationships>
</file>

<file path=ppt/slides/_rels/slide57.xml.rels><?xml version="1.0" encoding="UTF-8" standalone="yes"?>
<Relationships xmlns="http://schemas.openxmlformats.org/package/2006/relationships"><Relationship Id="rId8" Type="http://schemas.openxmlformats.org/officeDocument/2006/relationships/image" Target="../media/image129.emf"/><Relationship Id="rId3" Type="http://schemas.openxmlformats.org/officeDocument/2006/relationships/notesSlide" Target="../notesSlides/notesSlide14.xml"/><Relationship Id="rId7" Type="http://schemas.openxmlformats.org/officeDocument/2006/relationships/image" Target="../media/image128.emf"/><Relationship Id="rId2" Type="http://schemas.openxmlformats.org/officeDocument/2006/relationships/slideLayout" Target="../slideLayouts/slideLayout10.xml"/><Relationship Id="rId1" Type="http://schemas.openxmlformats.org/officeDocument/2006/relationships/vmlDrawing" Target="../drawings/vmlDrawing7.vml"/><Relationship Id="rId6" Type="http://schemas.openxmlformats.org/officeDocument/2006/relationships/image" Target="../media/image127.emf"/><Relationship Id="rId5" Type="http://schemas.openxmlformats.org/officeDocument/2006/relationships/image" Target="../media/image126.emf"/><Relationship Id="rId10" Type="http://schemas.openxmlformats.org/officeDocument/2006/relationships/image" Target="../media/image124.emf"/><Relationship Id="rId4" Type="http://schemas.openxmlformats.org/officeDocument/2006/relationships/image" Target="../media/image125.emf"/><Relationship Id="rId9" Type="http://schemas.openxmlformats.org/officeDocument/2006/relationships/oleObject" Target="../embeddings/oleObject7.bin"/></Relationships>
</file>

<file path=ppt/slides/_rels/slide58.xml.rels><?xml version="1.0" encoding="UTF-8" standalone="yes"?>
<Relationships xmlns="http://schemas.openxmlformats.org/package/2006/relationships"><Relationship Id="rId2" Type="http://schemas.openxmlformats.org/officeDocument/2006/relationships/image" Target="../media/image130.jpeg"/><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3" Type="http://schemas.openxmlformats.org/officeDocument/2006/relationships/image" Target="../media/image132.jpeg"/><Relationship Id="rId2" Type="http://schemas.openxmlformats.org/officeDocument/2006/relationships/image" Target="../media/image131.jpe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3" Type="http://schemas.openxmlformats.org/officeDocument/2006/relationships/image" Target="../media/image133.jpeg"/><Relationship Id="rId2" Type="http://schemas.openxmlformats.org/officeDocument/2006/relationships/notesSlide" Target="../notesSlides/notesSlide15.xml"/><Relationship Id="rId1" Type="http://schemas.openxmlformats.org/officeDocument/2006/relationships/slideLayout" Target="../slideLayouts/slideLayout10.xml"/><Relationship Id="rId4" Type="http://schemas.openxmlformats.org/officeDocument/2006/relationships/image" Target="../media/image134.jpe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0.xml"/><Relationship Id="rId1" Type="http://schemas.openxmlformats.org/officeDocument/2006/relationships/vmlDrawing" Target="../drawings/vmlDrawing8.vml"/><Relationship Id="rId4" Type="http://schemas.openxmlformats.org/officeDocument/2006/relationships/image" Target="../media/image135.emf"/></Relationships>
</file>

<file path=ppt/slides/_rels/slide63.xml.rels><?xml version="1.0" encoding="UTF-8" standalone="yes"?>
<Relationships xmlns="http://schemas.openxmlformats.org/package/2006/relationships"><Relationship Id="rId3" Type="http://schemas.openxmlformats.org/officeDocument/2006/relationships/image" Target="../media/image137.wmf"/><Relationship Id="rId2" Type="http://schemas.openxmlformats.org/officeDocument/2006/relationships/image" Target="../media/image136.jpeg"/><Relationship Id="rId1" Type="http://schemas.openxmlformats.org/officeDocument/2006/relationships/slideLayout" Target="../slideLayouts/slideLayout10.xml"/><Relationship Id="rId4" Type="http://schemas.openxmlformats.org/officeDocument/2006/relationships/image" Target="../media/image138.wmf"/></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image" Target="../media/image140.jpeg"/><Relationship Id="rId1" Type="http://schemas.openxmlformats.org/officeDocument/2006/relationships/slideLayout" Target="../slideLayouts/slideLayout5.xml"/><Relationship Id="rId5" Type="http://schemas.openxmlformats.org/officeDocument/2006/relationships/image" Target="../media/image143.jpeg"/><Relationship Id="rId4" Type="http://schemas.openxmlformats.org/officeDocument/2006/relationships/image" Target="../media/image142.jpeg"/></Relationships>
</file>

<file path=ppt/slides/_rels/slide67.xml.rels><?xml version="1.0" encoding="UTF-8" standalone="yes"?>
<Relationships xmlns="http://schemas.openxmlformats.org/package/2006/relationships"><Relationship Id="rId3" Type="http://schemas.openxmlformats.org/officeDocument/2006/relationships/image" Target="../media/image145.png"/><Relationship Id="rId7" Type="http://schemas.openxmlformats.org/officeDocument/2006/relationships/image" Target="../media/image147.png"/><Relationship Id="rId2" Type="http://schemas.openxmlformats.org/officeDocument/2006/relationships/slideLayout" Target="../slideLayouts/slideLayout5.xml"/><Relationship Id="rId1" Type="http://schemas.openxmlformats.org/officeDocument/2006/relationships/vmlDrawing" Target="../drawings/vmlDrawing9.vml"/><Relationship Id="rId6" Type="http://schemas.openxmlformats.org/officeDocument/2006/relationships/image" Target="../media/image144.emf"/><Relationship Id="rId5" Type="http://schemas.openxmlformats.org/officeDocument/2006/relationships/oleObject" Target="../embeddings/oleObject9.bin"/><Relationship Id="rId4" Type="http://schemas.openxmlformats.org/officeDocument/2006/relationships/image" Target="../media/image146.png"/></Relationships>
</file>

<file path=ppt/slides/_rels/slide68.xml.rels><?xml version="1.0" encoding="UTF-8" standalone="yes"?>
<Relationships xmlns="http://schemas.openxmlformats.org/package/2006/relationships"><Relationship Id="rId3" Type="http://schemas.openxmlformats.org/officeDocument/2006/relationships/hyperlink" Target="http://te-epc-lpc.web.cern.ch/te-epc-lpc/sensors/definitions.stm" TargetMode="External"/><Relationship Id="rId2" Type="http://schemas.openxmlformats.org/officeDocument/2006/relationships/image" Target="../media/image148.png"/><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2" Type="http://schemas.openxmlformats.org/officeDocument/2006/relationships/image" Target="../media/image149.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5.xml"/><Relationship Id="rId5" Type="http://schemas.openxmlformats.org/officeDocument/2006/relationships/hyperlink" Target="http://accelconf.web.cern.ch/accelconf/e00/PAPERS/MOP7B03.pdf" TargetMode="External"/><Relationship Id="rId4" Type="http://schemas.openxmlformats.org/officeDocument/2006/relationships/image" Target="../media/image16.png"/></Relationships>
</file>

<file path=ppt/slides/_rels/slide70.xml.rels><?xml version="1.0" encoding="UTF-8" standalone="yes"?>
<Relationships xmlns="http://schemas.openxmlformats.org/package/2006/relationships"><Relationship Id="rId3" Type="http://schemas.openxmlformats.org/officeDocument/2006/relationships/image" Target="../media/image151.png"/><Relationship Id="rId2" Type="http://schemas.openxmlformats.org/officeDocument/2006/relationships/image" Target="../media/image150.png"/><Relationship Id="rId1" Type="http://schemas.openxmlformats.org/officeDocument/2006/relationships/slideLayout" Target="../slideLayouts/slideLayout5.xml"/><Relationship Id="rId5" Type="http://schemas.openxmlformats.org/officeDocument/2006/relationships/image" Target="../media/image153.png"/><Relationship Id="rId4" Type="http://schemas.openxmlformats.org/officeDocument/2006/relationships/image" Target="../media/image152.png"/></Relationships>
</file>

<file path=ppt/slides/_rels/slide71.xml.rels><?xml version="1.0" encoding="UTF-8" standalone="yes"?>
<Relationships xmlns="http://schemas.openxmlformats.org/package/2006/relationships"><Relationship Id="rId2" Type="http://schemas.openxmlformats.org/officeDocument/2006/relationships/image" Target="../media/image154.png"/><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image" Target="../media/image155.png"/><Relationship Id="rId1" Type="http://schemas.openxmlformats.org/officeDocument/2006/relationships/slideLayout" Target="../slideLayouts/slideLayout5.xml"/><Relationship Id="rId5" Type="http://schemas.openxmlformats.org/officeDocument/2006/relationships/chart" Target="../charts/chart2.xml"/><Relationship Id="rId4" Type="http://schemas.openxmlformats.org/officeDocument/2006/relationships/chart" Target="../charts/chart1.xml"/></Relationships>
</file>

<file path=ppt/slides/_rels/slide7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5.xml"/><Relationship Id="rId4" Type="http://schemas.openxmlformats.org/officeDocument/2006/relationships/image" Target="../media/image143.jpeg"/></Relationships>
</file>

<file path=ppt/slides/_rels/slide7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5.xml"/><Relationship Id="rId4" Type="http://schemas.openxmlformats.org/officeDocument/2006/relationships/image" Target="../media/image157.jpeg"/></Relationships>
</file>

<file path=ppt/slides/_rels/slide75.xml.rels><?xml version="1.0" encoding="UTF-8" standalone="yes"?>
<Relationships xmlns="http://schemas.openxmlformats.org/package/2006/relationships"><Relationship Id="rId3" Type="http://schemas.openxmlformats.org/officeDocument/2006/relationships/image" Target="../media/image159.png"/><Relationship Id="rId2" Type="http://schemas.openxmlformats.org/officeDocument/2006/relationships/image" Target="../media/image158.jpeg"/><Relationship Id="rId1" Type="http://schemas.openxmlformats.org/officeDocument/2006/relationships/slideLayout" Target="../slideLayouts/slideLayout5.xml"/><Relationship Id="rId4" Type="http://schemas.openxmlformats.org/officeDocument/2006/relationships/image" Target="../media/image141.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7.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image" Target="../media/image160.png"/><Relationship Id="rId1" Type="http://schemas.openxmlformats.org/officeDocument/2006/relationships/slideLayout" Target="../slideLayouts/slideLayout5.xml"/><Relationship Id="rId4" Type="http://schemas.openxmlformats.org/officeDocument/2006/relationships/image" Target="../media/image162.png"/></Relationships>
</file>

<file path=ppt/slides/_rels/slide78.xml.rels><?xml version="1.0" encoding="UTF-8" standalone="yes"?>
<Relationships xmlns="http://schemas.openxmlformats.org/package/2006/relationships"><Relationship Id="rId2" Type="http://schemas.openxmlformats.org/officeDocument/2006/relationships/image" Target="../media/image163.png"/><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3" Type="http://schemas.openxmlformats.org/officeDocument/2006/relationships/hyperlink" Target="https://project-cclibs.web.cern.ch/project-cclibs/plots/tests/" TargetMode="External"/><Relationship Id="rId2" Type="http://schemas.openxmlformats.org/officeDocument/2006/relationships/hyperlink" Target="https://project-cclibs.web.cern.ch/project-cclibs/download_tutorial.htm" TargetMode="External"/><Relationship Id="rId1" Type="http://schemas.openxmlformats.org/officeDocument/2006/relationships/slideLayout" Target="../slideLayouts/slideLayout5.xml"/><Relationship Id="rId4" Type="http://schemas.openxmlformats.org/officeDocument/2006/relationships/image" Target="../media/image164.png"/></Relationships>
</file>

<file path=ppt/slides/_rels/slide8.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slideLayout" Target="../slideLayouts/slideLayout5.xml"/><Relationship Id="rId1" Type="http://schemas.openxmlformats.org/officeDocument/2006/relationships/vmlDrawing" Target="../drawings/vmlDrawing1.vml"/><Relationship Id="rId5" Type="http://schemas.openxmlformats.org/officeDocument/2006/relationships/image" Target="../media/image17.emf"/><Relationship Id="rId4" Type="http://schemas.openxmlformats.org/officeDocument/2006/relationships/oleObject" Target="../embeddings/oleObject1.bin"/></Relationships>
</file>

<file path=ppt/slides/_rels/slide8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81.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image" Target="../media/image165.png"/><Relationship Id="rId1" Type="http://schemas.openxmlformats.org/officeDocument/2006/relationships/slideLayout" Target="../slideLayouts/slideLayout5.xml"/><Relationship Id="rId6" Type="http://schemas.openxmlformats.org/officeDocument/2006/relationships/image" Target="../media/image168.png"/><Relationship Id="rId5" Type="http://schemas.openxmlformats.org/officeDocument/2006/relationships/hyperlink" Target="http://indico.cern.ch/getFile.py/access?contribId=44&amp;sessionId=9&amp;resId=0&amp;materialId=slides&amp;confId=85851" TargetMode="External"/><Relationship Id="rId4" Type="http://schemas.openxmlformats.org/officeDocument/2006/relationships/image" Target="../media/image167.png"/></Relationships>
</file>

<file path=ppt/slides/_rels/slide82.xml.rels><?xml version="1.0" encoding="UTF-8" standalone="yes"?>
<Relationships xmlns="http://schemas.openxmlformats.org/package/2006/relationships"><Relationship Id="rId2" Type="http://schemas.openxmlformats.org/officeDocument/2006/relationships/image" Target="../media/image169.png"/><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5.xml.rels><?xml version="1.0" encoding="UTF-8" standalone="yes"?>
<Relationships xmlns="http://schemas.openxmlformats.org/package/2006/relationships"><Relationship Id="rId2" Type="http://schemas.openxmlformats.org/officeDocument/2006/relationships/image" Target="../media/image170.png"/><Relationship Id="rId1" Type="http://schemas.openxmlformats.org/officeDocument/2006/relationships/slideLayout" Target="../slideLayouts/slideLayout5.xml"/></Relationships>
</file>

<file path=ppt/slides/_rels/slide86.xml.rels><?xml version="1.0" encoding="UTF-8" standalone="yes"?>
<Relationships xmlns="http://schemas.openxmlformats.org/package/2006/relationships"><Relationship Id="rId8" Type="http://schemas.openxmlformats.org/officeDocument/2006/relationships/image" Target="../media/image176.jpeg"/><Relationship Id="rId3" Type="http://schemas.openxmlformats.org/officeDocument/2006/relationships/image" Target="../media/image172.png"/><Relationship Id="rId7" Type="http://schemas.openxmlformats.org/officeDocument/2006/relationships/image" Target="../media/image175.jpeg"/><Relationship Id="rId2" Type="http://schemas.openxmlformats.org/officeDocument/2006/relationships/image" Target="../media/image171.emf"/><Relationship Id="rId1" Type="http://schemas.openxmlformats.org/officeDocument/2006/relationships/slideLayout" Target="../slideLayouts/slideLayout5.xml"/><Relationship Id="rId6" Type="http://schemas.openxmlformats.org/officeDocument/2006/relationships/image" Target="../media/image174.emf"/><Relationship Id="rId5" Type="http://schemas.openxmlformats.org/officeDocument/2006/relationships/hyperlink" Target="https://edms.cern.ch/document/829344/3" TargetMode="External"/><Relationship Id="rId4" Type="http://schemas.openxmlformats.org/officeDocument/2006/relationships/image" Target="../media/image173.wmf"/></Relationships>
</file>

<file path=ppt/slides/_rels/slide87.xml.rels><?xml version="1.0" encoding="UTF-8" standalone="yes"?>
<Relationships xmlns="http://schemas.openxmlformats.org/package/2006/relationships"><Relationship Id="rId3" Type="http://schemas.openxmlformats.org/officeDocument/2006/relationships/image" Target="../media/image178.png"/><Relationship Id="rId2" Type="http://schemas.openxmlformats.org/officeDocument/2006/relationships/image" Target="../media/image177.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3512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0000" y="900000"/>
            <a:ext cx="5242392" cy="4650408"/>
          </a:xfrm>
        </p:spPr>
        <p:txBody>
          <a:bodyPr>
            <a:noAutofit/>
          </a:bodyPr>
          <a:lstStyle/>
          <a:p>
            <a:pPr marL="36541" indent="0">
              <a:buNone/>
            </a:pPr>
            <a:endParaRPr lang="en-GB" sz="1600" dirty="0" smtClean="0">
              <a:latin typeface="Comic Sans MS" pitchFamily="66" charset="0"/>
            </a:endParaRPr>
          </a:p>
          <a:p>
            <a:pPr marL="36541" indent="0">
              <a:buNone/>
            </a:pPr>
            <a:r>
              <a:rPr lang="en-GB" sz="1600" dirty="0" smtClean="0">
                <a:latin typeface="Comic Sans MS" pitchFamily="66" charset="0"/>
              </a:rPr>
              <a:t>To get the same B-field in all the magnets, the classical solution is to put all the magnets in series. </a:t>
            </a:r>
          </a:p>
          <a:p>
            <a:pPr marL="36541" indent="0">
              <a:buNone/>
            </a:pPr>
            <a:endParaRPr lang="en-GB" sz="1600" dirty="0" smtClean="0">
              <a:latin typeface="Comic Sans MS" pitchFamily="66" charset="0"/>
            </a:endParaRPr>
          </a:p>
          <a:p>
            <a:pPr marL="36541" indent="0">
              <a:buNone/>
            </a:pPr>
            <a:r>
              <a:rPr lang="en-GB" sz="1600" dirty="0" smtClean="0">
                <a:latin typeface="Comic Sans MS" pitchFamily="66" charset="0"/>
              </a:rPr>
              <a:t>Generally done with dipole and </a:t>
            </a:r>
            <a:r>
              <a:rPr lang="en-GB" sz="1600" dirty="0" err="1" smtClean="0">
                <a:latin typeface="Comic Sans MS" pitchFamily="66" charset="0"/>
              </a:rPr>
              <a:t>quadrupole</a:t>
            </a:r>
            <a:r>
              <a:rPr lang="en-GB" sz="1600" dirty="0" smtClean="0">
                <a:latin typeface="Comic Sans MS" pitchFamily="66" charset="0"/>
              </a:rPr>
              <a:t>.</a:t>
            </a:r>
            <a:endParaRPr lang="en-GB" sz="1600" dirty="0">
              <a:latin typeface="Comic Sans MS" pitchFamily="66" charset="0"/>
            </a:endParaRPr>
          </a:p>
          <a:p>
            <a:pPr marL="36541" indent="0">
              <a:buNone/>
            </a:pPr>
            <a:endParaRPr lang="en-GB" sz="1600" dirty="0" smtClean="0">
              <a:latin typeface="Comic Sans MS" pitchFamily="66" charset="0"/>
            </a:endParaRPr>
          </a:p>
          <a:p>
            <a:pPr marL="36541" indent="0">
              <a:buNone/>
            </a:pPr>
            <a:r>
              <a:rPr lang="en-GB" sz="1600" dirty="0" smtClean="0">
                <a:latin typeface="Comic Sans MS" pitchFamily="66" charset="0"/>
              </a:rPr>
              <a:t>Example of SPS </a:t>
            </a:r>
            <a:r>
              <a:rPr lang="en-GB" sz="1600" dirty="0" err="1" smtClean="0">
                <a:latin typeface="Comic Sans MS" pitchFamily="66" charset="0"/>
              </a:rPr>
              <a:t>quadrupole</a:t>
            </a: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endParaRPr lang="en-GB" sz="1600" dirty="0" smtClean="0">
              <a:latin typeface="Comic Sans MS" pitchFamily="66" charset="0"/>
            </a:endParaRPr>
          </a:p>
          <a:p>
            <a:pPr marL="36541" indent="0">
              <a:buNone/>
            </a:pPr>
            <a:r>
              <a:rPr lang="en-GB" sz="1600" dirty="0" smtClean="0">
                <a:latin typeface="Comic Sans MS" pitchFamily="66" charset="0"/>
              </a:rPr>
              <a:t>Lead to high power system for Dipole and </a:t>
            </a:r>
            <a:r>
              <a:rPr lang="en-GB" sz="1600" dirty="0" err="1" smtClean="0">
                <a:latin typeface="Comic Sans MS" pitchFamily="66" charset="0"/>
              </a:rPr>
              <a:t>quadrupole</a:t>
            </a:r>
            <a:r>
              <a:rPr lang="en-GB" sz="1600" dirty="0" smtClean="0">
                <a:latin typeface="Comic Sans MS" pitchFamily="66" charset="0"/>
              </a:rPr>
              <a:t>.</a:t>
            </a:r>
          </a:p>
          <a:p>
            <a:pPr marL="36541" indent="0">
              <a:buNone/>
            </a:pPr>
            <a:endParaRPr lang="en-GB" sz="1600" dirty="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r>
              <a:rPr lang="en-GB" sz="1600" dirty="0" smtClean="0">
                <a:latin typeface="Comic Sans MS" pitchFamily="66" charset="0"/>
              </a:rPr>
              <a:t> </a:t>
            </a:r>
            <a:endParaRPr lang="en-US" sz="1600" dirty="0" smtClean="0">
              <a:latin typeface="Comic Sans MS" pitchFamily="66" charset="0"/>
            </a:endParaRP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10</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Title 1"/>
          <p:cNvSpPr>
            <a:spLocks noGrp="1"/>
          </p:cNvSpPr>
          <p:nvPr>
            <p:ph type="title"/>
          </p:nvPr>
        </p:nvSpPr>
        <p:spPr>
          <a:xfrm>
            <a:off x="457201" y="20429"/>
            <a:ext cx="8226854" cy="940443"/>
          </a:xfrm>
        </p:spPr>
        <p:txBody>
          <a:bodyPr>
            <a:normAutofit/>
          </a:bodyPr>
          <a:lstStyle/>
          <a:p>
            <a:pPr algn="ctr"/>
            <a:r>
              <a:rPr lang="en-GB" sz="3200" dirty="0" smtClean="0">
                <a:latin typeface="Comic Sans MS" pitchFamily="66" charset="0"/>
              </a:rPr>
              <a:t>Magnet </a:t>
            </a:r>
            <a:r>
              <a:rPr lang="en-GB" sz="3200" dirty="0">
                <a:latin typeface="Comic Sans MS" pitchFamily="66" charset="0"/>
              </a:rPr>
              <a:t>powering </a:t>
            </a:r>
            <a:r>
              <a:rPr lang="en-GB" sz="3200" dirty="0" smtClean="0">
                <a:latin typeface="Comic Sans MS" pitchFamily="66" charset="0"/>
              </a:rPr>
              <a:t>scheme</a:t>
            </a:r>
            <a:endParaRPr lang="en-US" sz="3200" dirty="0">
              <a:latin typeface="Comic Sans MS" pitchFamily="66" charset="0"/>
            </a:endParaRPr>
          </a:p>
        </p:txBody>
      </p:sp>
      <p:pic>
        <p:nvPicPr>
          <p:cNvPr id="13" name="Content Placeholder 12" descr="SMQ.jpg"/>
          <p:cNvPicPr>
            <a:picLocks noChangeAspect="1"/>
          </p:cNvPicPr>
          <p:nvPr/>
        </p:nvPicPr>
        <p:blipFill>
          <a:blip r:embed="rId2" cstate="print"/>
          <a:stretch>
            <a:fillRect/>
          </a:stretch>
        </p:blipFill>
        <p:spPr>
          <a:xfrm rot="5400000">
            <a:off x="4295309" y="1740255"/>
            <a:ext cx="5400000" cy="3377491"/>
          </a:xfrm>
          <a:prstGeom prst="rect">
            <a:avLst/>
          </a:prstGeom>
        </p:spPr>
      </p:pic>
      <p:sp>
        <p:nvSpPr>
          <p:cNvPr id="14" name="Down Arrow 13"/>
          <p:cNvSpPr/>
          <p:nvPr/>
        </p:nvSpPr>
        <p:spPr>
          <a:xfrm rot="16200000">
            <a:off x="3808476" y="2487168"/>
            <a:ext cx="640080" cy="52120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6547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0000" y="900000"/>
            <a:ext cx="6860880" cy="4650408"/>
          </a:xfrm>
        </p:spPr>
        <p:txBody>
          <a:bodyPr>
            <a:noAutofit/>
          </a:bodyPr>
          <a:lstStyle/>
          <a:p>
            <a:pPr marL="36541" indent="0">
              <a:buNone/>
            </a:pPr>
            <a:r>
              <a:rPr lang="en-GB" sz="1600" dirty="0" smtClean="0">
                <a:latin typeface="Comic Sans MS" pitchFamily="66" charset="0"/>
              </a:rPr>
              <a:t>But when the power is becoming too high, the circuit can be split. </a:t>
            </a:r>
          </a:p>
          <a:p>
            <a:pPr marL="36541" indent="0">
              <a:buNone/>
            </a:pPr>
            <a:r>
              <a:rPr lang="en-GB" sz="1600" dirty="0" smtClean="0">
                <a:latin typeface="Comic Sans MS" pitchFamily="66" charset="0"/>
              </a:rPr>
              <a:t>First time with LHC in 8 sectors.</a:t>
            </a:r>
          </a:p>
          <a:p>
            <a:pPr marL="36541" indent="0">
              <a:buNone/>
            </a:pPr>
            <a:endParaRPr lang="en-GB" sz="1600" dirty="0">
              <a:latin typeface="Comic Sans MS" pitchFamily="66" charset="0"/>
            </a:endParaRPr>
          </a:p>
          <a:p>
            <a:pPr marL="36541" indent="0">
              <a:buNone/>
            </a:pPr>
            <a:r>
              <a:rPr lang="en-GB" sz="1600" dirty="0" smtClean="0">
                <a:latin typeface="Comic Sans MS" pitchFamily="66" charset="0"/>
              </a:rPr>
              <a:t> </a:t>
            </a:r>
            <a:endParaRPr lang="en-US" sz="1600" dirty="0" smtClean="0">
              <a:latin typeface="Comic Sans MS" pitchFamily="66" charset="0"/>
            </a:endParaRP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11</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Title 1"/>
          <p:cNvSpPr>
            <a:spLocks noGrp="1"/>
          </p:cNvSpPr>
          <p:nvPr>
            <p:ph type="title"/>
          </p:nvPr>
        </p:nvSpPr>
        <p:spPr>
          <a:xfrm>
            <a:off x="457201" y="20429"/>
            <a:ext cx="8226854" cy="940443"/>
          </a:xfrm>
        </p:spPr>
        <p:txBody>
          <a:bodyPr>
            <a:normAutofit/>
          </a:bodyPr>
          <a:lstStyle/>
          <a:p>
            <a:pPr algn="ctr"/>
            <a:r>
              <a:rPr lang="en-GB" sz="3200" dirty="0" smtClean="0">
                <a:latin typeface="Comic Sans MS" pitchFamily="66" charset="0"/>
              </a:rPr>
              <a:t>Magnet </a:t>
            </a:r>
            <a:r>
              <a:rPr lang="en-GB" sz="3200" dirty="0">
                <a:latin typeface="Comic Sans MS" pitchFamily="66" charset="0"/>
              </a:rPr>
              <a:t>powering </a:t>
            </a:r>
            <a:r>
              <a:rPr lang="en-GB" sz="3200" dirty="0" smtClean="0">
                <a:latin typeface="Comic Sans MS" pitchFamily="66" charset="0"/>
              </a:rPr>
              <a:t>scheme</a:t>
            </a:r>
            <a:endParaRPr lang="en-US" sz="3200" dirty="0">
              <a:latin typeface="Comic Sans MS" pitchFamily="66" charset="0"/>
            </a:endParaRPr>
          </a:p>
        </p:txBody>
      </p:sp>
      <p:sp>
        <p:nvSpPr>
          <p:cNvPr id="214" name="Line 211"/>
          <p:cNvSpPr>
            <a:spLocks noChangeShapeType="1"/>
          </p:cNvSpPr>
          <p:nvPr/>
        </p:nvSpPr>
        <p:spPr bwMode="auto">
          <a:xfrm>
            <a:off x="4343400" y="4544568"/>
            <a:ext cx="1752600" cy="466580"/>
          </a:xfrm>
          <a:prstGeom prst="line">
            <a:avLst/>
          </a:prstGeom>
          <a:noFill/>
          <a:ln w="28575">
            <a:solidFill>
              <a:srgbClr val="7030A0"/>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215" name="Rectangle 209"/>
          <p:cNvSpPr>
            <a:spLocks noChangeArrowheads="1"/>
          </p:cNvSpPr>
          <p:nvPr/>
        </p:nvSpPr>
        <p:spPr bwMode="auto">
          <a:xfrm>
            <a:off x="6190488" y="4470512"/>
            <a:ext cx="2087110" cy="104644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l"/>
            <a:r>
              <a:rPr lang="en-US" altLang="en-US" sz="2000" b="0" dirty="0">
                <a:solidFill>
                  <a:srgbClr val="008000"/>
                </a:solidFill>
                <a:latin typeface="Arial" pitchFamily="34" charset="0"/>
              </a:rPr>
              <a:t> </a:t>
            </a:r>
            <a:r>
              <a:rPr lang="en-US" altLang="en-US" b="0" dirty="0">
                <a:latin typeface="Comic Sans MS" pitchFamily="66" charset="0"/>
              </a:rPr>
              <a:t>Powering Sector:</a:t>
            </a:r>
          </a:p>
          <a:p>
            <a:pPr algn="l"/>
            <a:endParaRPr lang="en-US" altLang="en-US" b="0" dirty="0">
              <a:latin typeface="Comic Sans MS" pitchFamily="66" charset="0"/>
            </a:endParaRPr>
          </a:p>
          <a:p>
            <a:pPr algn="l"/>
            <a:r>
              <a:rPr lang="en-US" altLang="en-US" b="0" dirty="0">
                <a:latin typeface="Comic Sans MS" pitchFamily="66" charset="0"/>
              </a:rPr>
              <a:t>154 dipole magnets</a:t>
            </a:r>
          </a:p>
          <a:p>
            <a:pPr algn="l"/>
            <a:r>
              <a:rPr lang="en-US" altLang="en-US" b="0" dirty="0" smtClean="0">
                <a:latin typeface="Comic Sans MS" pitchFamily="66" charset="0"/>
              </a:rPr>
              <a:t>total </a:t>
            </a:r>
            <a:r>
              <a:rPr lang="en-US" altLang="en-US" b="0" dirty="0">
                <a:latin typeface="Comic Sans MS" pitchFamily="66" charset="0"/>
              </a:rPr>
              <a:t>length of 2.9 km</a:t>
            </a:r>
          </a:p>
        </p:txBody>
      </p:sp>
      <p:sp>
        <p:nvSpPr>
          <p:cNvPr id="5" name="Rectangle 4"/>
          <p:cNvSpPr/>
          <p:nvPr/>
        </p:nvSpPr>
        <p:spPr>
          <a:xfrm>
            <a:off x="5445478" y="2586228"/>
            <a:ext cx="3022302" cy="369332"/>
          </a:xfrm>
          <a:prstGeom prst="rect">
            <a:avLst/>
          </a:prstGeom>
        </p:spPr>
        <p:txBody>
          <a:bodyPr wrap="none">
            <a:spAutoFit/>
          </a:bodyPr>
          <a:lstStyle/>
          <a:p>
            <a:pPr marL="36541" indent="0">
              <a:buNone/>
            </a:pPr>
            <a:r>
              <a:rPr lang="en-GB" dirty="0" smtClean="0">
                <a:solidFill>
                  <a:srgbClr val="FF0000"/>
                </a:solidFill>
                <a:latin typeface="Comic Sans MS" pitchFamily="66" charset="0"/>
              </a:rPr>
              <a:t>Tracking between sector !</a:t>
            </a:r>
            <a:endParaRPr lang="en-GB" dirty="0">
              <a:solidFill>
                <a:srgbClr val="FF0000"/>
              </a:solidFill>
              <a:latin typeface="Comic Sans MS" pitchFamily="66" charset="0"/>
            </a:endParaRPr>
          </a:p>
        </p:txBody>
      </p:sp>
      <p:pic>
        <p:nvPicPr>
          <p:cNvPr id="2052" name="Picture 4" descr="C:\Users\jburnet\AppData\Local\Microsoft\Windows\Temporary Internet Files\Content.IE5\ATW5Z5GF\MC90043475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0488" y="1140123"/>
            <a:ext cx="1446105" cy="1446105"/>
          </a:xfrm>
          <a:prstGeom prst="rect">
            <a:avLst/>
          </a:prstGeom>
          <a:noFill/>
          <a:extLst>
            <a:ext uri="{909E8E84-426E-40DD-AFC4-6F175D3DCCD1}">
              <a14:hiddenFill xmlns:a14="http://schemas.microsoft.com/office/drawing/2010/main">
                <a:solidFill>
                  <a:srgbClr val="FFFFFF"/>
                </a:solidFill>
              </a14:hiddenFill>
            </a:ext>
          </a:extLst>
        </p:spPr>
      </p:pic>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522" y="1652863"/>
            <a:ext cx="4311520" cy="4380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57087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464" y="20429"/>
            <a:ext cx="8567927" cy="940443"/>
          </a:xfrm>
        </p:spPr>
        <p:txBody>
          <a:bodyPr>
            <a:normAutofit/>
          </a:bodyPr>
          <a:lstStyle/>
          <a:p>
            <a:pPr algn="ctr"/>
            <a:r>
              <a:rPr lang="en-GB" sz="3200" dirty="0">
                <a:latin typeface="Comic Sans MS" pitchFamily="66" charset="0"/>
              </a:rPr>
              <a:t>Magnet powering scheme</a:t>
            </a:r>
            <a:endParaRPr lang="en-US" sz="3200" dirty="0">
              <a:latin typeface="Comic Sans MS" pitchFamily="66" charset="0"/>
            </a:endParaRP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12</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5122"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039963" y="1379102"/>
            <a:ext cx="5281076" cy="3702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9" name="Line 95"/>
          <p:cNvSpPr>
            <a:spLocks noChangeShapeType="1"/>
          </p:cNvSpPr>
          <p:nvPr/>
        </p:nvSpPr>
        <p:spPr bwMode="auto">
          <a:xfrm>
            <a:off x="1151193" y="960437"/>
            <a:ext cx="0" cy="1384745"/>
          </a:xfrm>
          <a:prstGeom prst="line">
            <a:avLst/>
          </a:prstGeom>
          <a:noFill/>
          <a:ln w="25400">
            <a:solidFill>
              <a:schemeClr val="tx1"/>
            </a:solidFill>
            <a:round/>
            <a:headEnd type="triangle" w="med" len="med"/>
            <a:tailEnd/>
          </a:ln>
        </p:spPr>
        <p:txBody>
          <a:bodyPr/>
          <a:lstStyle/>
          <a:p>
            <a:endParaRPr lang="fr-FR"/>
          </a:p>
        </p:txBody>
      </p:sp>
      <p:sp>
        <p:nvSpPr>
          <p:cNvPr id="120" name="Line 96"/>
          <p:cNvSpPr>
            <a:spLocks noChangeShapeType="1"/>
          </p:cNvSpPr>
          <p:nvPr/>
        </p:nvSpPr>
        <p:spPr bwMode="auto">
          <a:xfrm>
            <a:off x="363792" y="1741487"/>
            <a:ext cx="1746250" cy="0"/>
          </a:xfrm>
          <a:prstGeom prst="line">
            <a:avLst/>
          </a:prstGeom>
          <a:noFill/>
          <a:ln w="25400">
            <a:solidFill>
              <a:schemeClr val="tx1"/>
            </a:solidFill>
            <a:round/>
            <a:headEnd/>
            <a:tailEnd type="triangle" w="med" len="med"/>
          </a:ln>
        </p:spPr>
        <p:txBody>
          <a:bodyPr/>
          <a:lstStyle/>
          <a:p>
            <a:endParaRPr lang="fr-FR"/>
          </a:p>
        </p:txBody>
      </p:sp>
      <p:sp>
        <p:nvSpPr>
          <p:cNvPr id="121" name="Rectangle 97"/>
          <p:cNvSpPr>
            <a:spLocks noChangeArrowheads="1"/>
          </p:cNvSpPr>
          <p:nvPr/>
        </p:nvSpPr>
        <p:spPr bwMode="auto">
          <a:xfrm>
            <a:off x="2181479" y="1646237"/>
            <a:ext cx="642805" cy="233397"/>
          </a:xfrm>
          <a:prstGeom prst="rect">
            <a:avLst/>
          </a:prstGeom>
          <a:noFill/>
          <a:ln w="12700">
            <a:noFill/>
            <a:miter lim="800000"/>
            <a:headEnd/>
            <a:tailEnd/>
          </a:ln>
        </p:spPr>
        <p:txBody>
          <a:bodyPr wrap="none" lIns="66675" tIns="31750" rIns="66675" bIns="31750">
            <a:spAutoFit/>
          </a:bodyPr>
          <a:lstStyle/>
          <a:p>
            <a:pPr defTabSz="477838" eaLnBrk="0" hangingPunct="0"/>
            <a:r>
              <a:rPr lang="en-GB" sz="1100" dirty="0" err="1" smtClean="0"/>
              <a:t>Imagnet</a:t>
            </a:r>
            <a:endParaRPr lang="en-GB" sz="1100" dirty="0"/>
          </a:p>
        </p:txBody>
      </p:sp>
      <p:sp>
        <p:nvSpPr>
          <p:cNvPr id="122" name="Rectangle 98"/>
          <p:cNvSpPr>
            <a:spLocks noChangeArrowheads="1"/>
          </p:cNvSpPr>
          <p:nvPr/>
        </p:nvSpPr>
        <p:spPr bwMode="auto">
          <a:xfrm>
            <a:off x="1184783" y="843738"/>
            <a:ext cx="698909" cy="233397"/>
          </a:xfrm>
          <a:prstGeom prst="rect">
            <a:avLst/>
          </a:prstGeom>
          <a:noFill/>
          <a:ln w="12700">
            <a:noFill/>
            <a:miter lim="800000"/>
            <a:headEnd/>
            <a:tailEnd/>
          </a:ln>
        </p:spPr>
        <p:txBody>
          <a:bodyPr wrap="none" lIns="66675" tIns="31750" rIns="66675" bIns="31750">
            <a:spAutoFit/>
          </a:bodyPr>
          <a:lstStyle/>
          <a:p>
            <a:pPr defTabSz="477838" eaLnBrk="0" hangingPunct="0"/>
            <a:r>
              <a:rPr lang="en-GB" sz="1100" dirty="0" err="1" smtClean="0"/>
              <a:t>Vmagnet</a:t>
            </a:r>
            <a:endParaRPr lang="en-GB" sz="1100" dirty="0"/>
          </a:p>
        </p:txBody>
      </p:sp>
      <p:grpSp>
        <p:nvGrpSpPr>
          <p:cNvPr id="123" name="Group 105"/>
          <p:cNvGrpSpPr>
            <a:grpSpLocks/>
          </p:cNvGrpSpPr>
          <p:nvPr/>
        </p:nvGrpSpPr>
        <p:grpSpPr bwMode="auto">
          <a:xfrm>
            <a:off x="1184148" y="1143000"/>
            <a:ext cx="755650" cy="569912"/>
            <a:chOff x="4968" y="3409"/>
            <a:chExt cx="476" cy="359"/>
          </a:xfrm>
        </p:grpSpPr>
        <p:sp>
          <p:nvSpPr>
            <p:cNvPr id="124" name="Rectangle 94"/>
            <p:cNvSpPr>
              <a:spLocks noChangeArrowheads="1"/>
            </p:cNvSpPr>
            <p:nvPr/>
          </p:nvSpPr>
          <p:spPr bwMode="auto">
            <a:xfrm>
              <a:off x="4968" y="3409"/>
              <a:ext cx="476" cy="359"/>
            </a:xfrm>
            <a:prstGeom prst="rect">
              <a:avLst/>
            </a:prstGeom>
            <a:solidFill>
              <a:srgbClr val="00FF00"/>
            </a:solidFill>
            <a:ln w="12700">
              <a:noFill/>
              <a:miter lim="800000"/>
              <a:headEnd/>
              <a:tailEnd/>
            </a:ln>
          </p:spPr>
          <p:txBody>
            <a:bodyPr wrap="none" anchor="ctr"/>
            <a:lstStyle/>
            <a:p>
              <a:pPr eaLnBrk="0" hangingPunct="0"/>
              <a:endParaRPr lang="fr-FR" sz="1200"/>
            </a:p>
          </p:txBody>
        </p:sp>
        <p:sp>
          <p:nvSpPr>
            <p:cNvPr id="125" name="Rectangle 99"/>
            <p:cNvSpPr>
              <a:spLocks noChangeArrowheads="1"/>
            </p:cNvSpPr>
            <p:nvPr/>
          </p:nvSpPr>
          <p:spPr bwMode="auto">
            <a:xfrm>
              <a:off x="5098" y="3483"/>
              <a:ext cx="220" cy="243"/>
            </a:xfrm>
            <a:prstGeom prst="rect">
              <a:avLst/>
            </a:prstGeom>
            <a:noFill/>
            <a:ln w="12700">
              <a:noFill/>
              <a:miter lim="800000"/>
              <a:headEnd/>
              <a:tailEnd/>
            </a:ln>
          </p:spPr>
          <p:txBody>
            <a:bodyPr wrap="none" lIns="111125" tIns="55563" rIns="111125" bIns="55563">
              <a:spAutoFit/>
            </a:bodyPr>
            <a:lstStyle/>
            <a:p>
              <a:pPr defTabSz="1316038" eaLnBrk="0" hangingPunct="0"/>
              <a:r>
                <a:rPr lang="en-GB" sz="1800">
                  <a:solidFill>
                    <a:srgbClr val="00279F"/>
                  </a:solidFill>
                </a:rPr>
                <a:t>1</a:t>
              </a:r>
            </a:p>
          </p:txBody>
        </p:sp>
      </p:grpSp>
      <p:sp>
        <p:nvSpPr>
          <p:cNvPr id="4" name="Oval 3"/>
          <p:cNvSpPr/>
          <p:nvPr/>
        </p:nvSpPr>
        <p:spPr>
          <a:xfrm>
            <a:off x="1184783" y="1143000"/>
            <a:ext cx="755015" cy="557213"/>
          </a:xfrm>
          <a:prstGeom prst="ellipse">
            <a:avLst/>
          </a:prstGeom>
          <a:noFill/>
          <a:ln w="28575">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 name="Straight Arrow Connector 5"/>
          <p:cNvCxnSpPr/>
          <p:nvPr/>
        </p:nvCxnSpPr>
        <p:spPr>
          <a:xfrm>
            <a:off x="1984248" y="1271684"/>
            <a:ext cx="1289304" cy="428529"/>
          </a:xfrm>
          <a:prstGeom prst="straightConnector1">
            <a:avLst/>
          </a:prstGeom>
          <a:ln w="28575">
            <a:solidFill>
              <a:srgbClr val="7030A0"/>
            </a:solidFill>
            <a:tailEnd type="arrow"/>
          </a:ln>
          <a:effectLst/>
        </p:spPr>
        <p:style>
          <a:lnRef idx="2">
            <a:schemeClr val="accent1"/>
          </a:lnRef>
          <a:fillRef idx="0">
            <a:schemeClr val="accent1"/>
          </a:fillRef>
          <a:effectRef idx="1">
            <a:schemeClr val="accent1"/>
          </a:effectRef>
          <a:fontRef idx="minor">
            <a:schemeClr val="tx1"/>
          </a:fontRef>
        </p:style>
      </p:cxnSp>
      <p:sp>
        <p:nvSpPr>
          <p:cNvPr id="139" name="Line 95"/>
          <p:cNvSpPr>
            <a:spLocks noChangeShapeType="1"/>
          </p:cNvSpPr>
          <p:nvPr/>
        </p:nvSpPr>
        <p:spPr bwMode="auto">
          <a:xfrm>
            <a:off x="1147665" y="2615551"/>
            <a:ext cx="0" cy="1384745"/>
          </a:xfrm>
          <a:prstGeom prst="line">
            <a:avLst/>
          </a:prstGeom>
          <a:noFill/>
          <a:ln w="25400">
            <a:solidFill>
              <a:schemeClr val="tx1"/>
            </a:solidFill>
            <a:round/>
            <a:headEnd type="triangle" w="med" len="med"/>
            <a:tailEnd/>
          </a:ln>
        </p:spPr>
        <p:txBody>
          <a:bodyPr/>
          <a:lstStyle/>
          <a:p>
            <a:endParaRPr lang="fr-FR"/>
          </a:p>
        </p:txBody>
      </p:sp>
      <p:sp>
        <p:nvSpPr>
          <p:cNvPr id="140" name="Line 96"/>
          <p:cNvSpPr>
            <a:spLocks noChangeShapeType="1"/>
          </p:cNvSpPr>
          <p:nvPr/>
        </p:nvSpPr>
        <p:spPr bwMode="auto">
          <a:xfrm>
            <a:off x="360264" y="3396601"/>
            <a:ext cx="1746250" cy="0"/>
          </a:xfrm>
          <a:prstGeom prst="line">
            <a:avLst/>
          </a:prstGeom>
          <a:noFill/>
          <a:ln w="25400">
            <a:solidFill>
              <a:schemeClr val="tx1"/>
            </a:solidFill>
            <a:round/>
            <a:headEnd/>
            <a:tailEnd type="triangle" w="med" len="med"/>
          </a:ln>
        </p:spPr>
        <p:txBody>
          <a:bodyPr/>
          <a:lstStyle/>
          <a:p>
            <a:endParaRPr lang="fr-FR"/>
          </a:p>
        </p:txBody>
      </p:sp>
      <p:sp>
        <p:nvSpPr>
          <p:cNvPr id="141" name="Rectangle 97"/>
          <p:cNvSpPr>
            <a:spLocks noChangeArrowheads="1"/>
          </p:cNvSpPr>
          <p:nvPr/>
        </p:nvSpPr>
        <p:spPr bwMode="auto">
          <a:xfrm>
            <a:off x="2177951" y="3301351"/>
            <a:ext cx="642805" cy="233397"/>
          </a:xfrm>
          <a:prstGeom prst="rect">
            <a:avLst/>
          </a:prstGeom>
          <a:noFill/>
          <a:ln w="12700">
            <a:noFill/>
            <a:miter lim="800000"/>
            <a:headEnd/>
            <a:tailEnd/>
          </a:ln>
        </p:spPr>
        <p:txBody>
          <a:bodyPr wrap="none" lIns="66675" tIns="31750" rIns="66675" bIns="31750">
            <a:spAutoFit/>
          </a:bodyPr>
          <a:lstStyle/>
          <a:p>
            <a:pPr defTabSz="477838" eaLnBrk="0" hangingPunct="0"/>
            <a:r>
              <a:rPr lang="en-GB" sz="1100" dirty="0" err="1" smtClean="0"/>
              <a:t>Imagnet</a:t>
            </a:r>
            <a:endParaRPr lang="en-GB" sz="1100" dirty="0"/>
          </a:p>
        </p:txBody>
      </p:sp>
      <p:sp>
        <p:nvSpPr>
          <p:cNvPr id="142" name="Rectangle 98"/>
          <p:cNvSpPr>
            <a:spLocks noChangeArrowheads="1"/>
          </p:cNvSpPr>
          <p:nvPr/>
        </p:nvSpPr>
        <p:spPr bwMode="auto">
          <a:xfrm>
            <a:off x="1181255" y="2498852"/>
            <a:ext cx="698909" cy="233397"/>
          </a:xfrm>
          <a:prstGeom prst="rect">
            <a:avLst/>
          </a:prstGeom>
          <a:noFill/>
          <a:ln w="12700">
            <a:noFill/>
            <a:miter lim="800000"/>
            <a:headEnd/>
            <a:tailEnd/>
          </a:ln>
        </p:spPr>
        <p:txBody>
          <a:bodyPr wrap="none" lIns="66675" tIns="31750" rIns="66675" bIns="31750">
            <a:spAutoFit/>
          </a:bodyPr>
          <a:lstStyle/>
          <a:p>
            <a:pPr defTabSz="477838" eaLnBrk="0" hangingPunct="0"/>
            <a:r>
              <a:rPr lang="en-GB" sz="1100" dirty="0" err="1" smtClean="0"/>
              <a:t>Vmagnet</a:t>
            </a:r>
            <a:endParaRPr lang="en-GB" sz="1100" dirty="0"/>
          </a:p>
        </p:txBody>
      </p:sp>
      <p:grpSp>
        <p:nvGrpSpPr>
          <p:cNvPr id="143" name="Group 105"/>
          <p:cNvGrpSpPr>
            <a:grpSpLocks/>
          </p:cNvGrpSpPr>
          <p:nvPr/>
        </p:nvGrpSpPr>
        <p:grpSpPr bwMode="auto">
          <a:xfrm>
            <a:off x="1180620" y="2798114"/>
            <a:ext cx="755650" cy="569912"/>
            <a:chOff x="4968" y="3409"/>
            <a:chExt cx="476" cy="359"/>
          </a:xfrm>
        </p:grpSpPr>
        <p:sp>
          <p:nvSpPr>
            <p:cNvPr id="144" name="Rectangle 94"/>
            <p:cNvSpPr>
              <a:spLocks noChangeArrowheads="1"/>
            </p:cNvSpPr>
            <p:nvPr/>
          </p:nvSpPr>
          <p:spPr bwMode="auto">
            <a:xfrm>
              <a:off x="4968" y="3409"/>
              <a:ext cx="476" cy="359"/>
            </a:xfrm>
            <a:prstGeom prst="rect">
              <a:avLst/>
            </a:prstGeom>
            <a:solidFill>
              <a:srgbClr val="00FF00"/>
            </a:solidFill>
            <a:ln w="12700">
              <a:noFill/>
              <a:miter lim="800000"/>
              <a:headEnd/>
              <a:tailEnd/>
            </a:ln>
          </p:spPr>
          <p:txBody>
            <a:bodyPr wrap="none" anchor="ctr"/>
            <a:lstStyle/>
            <a:p>
              <a:pPr eaLnBrk="0" hangingPunct="0"/>
              <a:endParaRPr lang="fr-FR" sz="1200"/>
            </a:p>
          </p:txBody>
        </p:sp>
        <p:sp>
          <p:nvSpPr>
            <p:cNvPr id="145" name="Rectangle 99"/>
            <p:cNvSpPr>
              <a:spLocks noChangeArrowheads="1"/>
            </p:cNvSpPr>
            <p:nvPr/>
          </p:nvSpPr>
          <p:spPr bwMode="auto">
            <a:xfrm>
              <a:off x="5098" y="3483"/>
              <a:ext cx="220" cy="243"/>
            </a:xfrm>
            <a:prstGeom prst="rect">
              <a:avLst/>
            </a:prstGeom>
            <a:noFill/>
            <a:ln w="12700">
              <a:noFill/>
              <a:miter lim="800000"/>
              <a:headEnd/>
              <a:tailEnd/>
            </a:ln>
          </p:spPr>
          <p:txBody>
            <a:bodyPr wrap="none" lIns="111125" tIns="55563" rIns="111125" bIns="55563">
              <a:spAutoFit/>
            </a:bodyPr>
            <a:lstStyle/>
            <a:p>
              <a:pPr defTabSz="1316038" eaLnBrk="0" hangingPunct="0"/>
              <a:r>
                <a:rPr lang="en-GB" sz="1800">
                  <a:solidFill>
                    <a:srgbClr val="00279F"/>
                  </a:solidFill>
                </a:rPr>
                <a:t>1</a:t>
              </a:r>
            </a:p>
          </p:txBody>
        </p:sp>
      </p:grpSp>
      <p:grpSp>
        <p:nvGrpSpPr>
          <p:cNvPr id="146" name="Group 106"/>
          <p:cNvGrpSpPr>
            <a:grpSpLocks/>
          </p:cNvGrpSpPr>
          <p:nvPr/>
        </p:nvGrpSpPr>
        <p:grpSpPr bwMode="auto">
          <a:xfrm>
            <a:off x="1179858" y="3430383"/>
            <a:ext cx="755650" cy="569913"/>
            <a:chOff x="4956" y="3787"/>
            <a:chExt cx="476" cy="359"/>
          </a:xfrm>
        </p:grpSpPr>
        <p:sp>
          <p:nvSpPr>
            <p:cNvPr id="147" name="Rectangle 92"/>
            <p:cNvSpPr>
              <a:spLocks noChangeArrowheads="1"/>
            </p:cNvSpPr>
            <p:nvPr/>
          </p:nvSpPr>
          <p:spPr bwMode="auto">
            <a:xfrm>
              <a:off x="4956" y="3787"/>
              <a:ext cx="476" cy="359"/>
            </a:xfrm>
            <a:prstGeom prst="rect">
              <a:avLst/>
            </a:prstGeom>
            <a:solidFill>
              <a:srgbClr val="FF0000"/>
            </a:solidFill>
            <a:ln w="12700">
              <a:noFill/>
              <a:miter lim="800000"/>
              <a:headEnd/>
              <a:tailEnd/>
            </a:ln>
          </p:spPr>
          <p:txBody>
            <a:bodyPr wrap="none" anchor="ctr"/>
            <a:lstStyle/>
            <a:p>
              <a:pPr eaLnBrk="0" hangingPunct="0"/>
              <a:endParaRPr lang="fr-FR" sz="1200"/>
            </a:p>
          </p:txBody>
        </p:sp>
        <p:sp>
          <p:nvSpPr>
            <p:cNvPr id="148" name="Rectangle 100"/>
            <p:cNvSpPr>
              <a:spLocks noChangeArrowheads="1"/>
            </p:cNvSpPr>
            <p:nvPr/>
          </p:nvSpPr>
          <p:spPr bwMode="auto">
            <a:xfrm>
              <a:off x="5104" y="3837"/>
              <a:ext cx="220" cy="243"/>
            </a:xfrm>
            <a:prstGeom prst="rect">
              <a:avLst/>
            </a:prstGeom>
            <a:noFill/>
            <a:ln w="12700">
              <a:noFill/>
              <a:miter lim="800000"/>
              <a:headEnd/>
              <a:tailEnd/>
            </a:ln>
          </p:spPr>
          <p:txBody>
            <a:bodyPr wrap="none" lIns="111125" tIns="55563" rIns="111125" bIns="55563">
              <a:spAutoFit/>
            </a:bodyPr>
            <a:lstStyle/>
            <a:p>
              <a:pPr defTabSz="1316038" eaLnBrk="0" hangingPunct="0"/>
              <a:r>
                <a:rPr lang="en-GB" sz="1800">
                  <a:solidFill>
                    <a:srgbClr val="00279F"/>
                  </a:solidFill>
                </a:rPr>
                <a:t>2</a:t>
              </a:r>
            </a:p>
          </p:txBody>
        </p:sp>
      </p:grpSp>
      <p:sp>
        <p:nvSpPr>
          <p:cNvPr id="155" name="Oval 154"/>
          <p:cNvSpPr/>
          <p:nvPr/>
        </p:nvSpPr>
        <p:spPr>
          <a:xfrm>
            <a:off x="1181255" y="2798114"/>
            <a:ext cx="755015" cy="1202182"/>
          </a:xfrm>
          <a:prstGeom prst="ellipse">
            <a:avLst/>
          </a:prstGeom>
          <a:noFill/>
          <a:ln w="28575">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6" name="Straight Arrow Connector 155"/>
          <p:cNvCxnSpPr>
            <a:endCxn id="5122" idx="1"/>
          </p:cNvCxnSpPr>
          <p:nvPr/>
        </p:nvCxnSpPr>
        <p:spPr>
          <a:xfrm>
            <a:off x="2017296" y="3100534"/>
            <a:ext cx="1022667" cy="129709"/>
          </a:xfrm>
          <a:prstGeom prst="straightConnector1">
            <a:avLst/>
          </a:prstGeom>
          <a:ln w="28575">
            <a:solidFill>
              <a:srgbClr val="7030A0"/>
            </a:solidFill>
            <a:tailEnd type="arrow"/>
          </a:ln>
          <a:effectLst/>
        </p:spPr>
        <p:style>
          <a:lnRef idx="2">
            <a:schemeClr val="accent1"/>
          </a:lnRef>
          <a:fillRef idx="0">
            <a:schemeClr val="accent1"/>
          </a:fillRef>
          <a:effectRef idx="1">
            <a:schemeClr val="accent1"/>
          </a:effectRef>
          <a:fontRef idx="minor">
            <a:schemeClr val="tx1"/>
          </a:fontRef>
        </p:style>
      </p:cxnSp>
      <p:sp>
        <p:nvSpPr>
          <p:cNvPr id="29" name="Line 95"/>
          <p:cNvSpPr>
            <a:spLocks noChangeShapeType="1"/>
          </p:cNvSpPr>
          <p:nvPr/>
        </p:nvSpPr>
        <p:spPr bwMode="auto">
          <a:xfrm>
            <a:off x="1147665" y="4395583"/>
            <a:ext cx="0" cy="1384745"/>
          </a:xfrm>
          <a:prstGeom prst="line">
            <a:avLst/>
          </a:prstGeom>
          <a:noFill/>
          <a:ln w="25400">
            <a:solidFill>
              <a:schemeClr val="tx1"/>
            </a:solidFill>
            <a:round/>
            <a:headEnd type="triangle" w="med" len="med"/>
            <a:tailEnd/>
          </a:ln>
        </p:spPr>
        <p:txBody>
          <a:bodyPr/>
          <a:lstStyle/>
          <a:p>
            <a:endParaRPr lang="fr-FR"/>
          </a:p>
        </p:txBody>
      </p:sp>
      <p:sp>
        <p:nvSpPr>
          <p:cNvPr id="30" name="Line 96"/>
          <p:cNvSpPr>
            <a:spLocks noChangeShapeType="1"/>
          </p:cNvSpPr>
          <p:nvPr/>
        </p:nvSpPr>
        <p:spPr bwMode="auto">
          <a:xfrm>
            <a:off x="360264" y="5176633"/>
            <a:ext cx="1746250" cy="0"/>
          </a:xfrm>
          <a:prstGeom prst="line">
            <a:avLst/>
          </a:prstGeom>
          <a:noFill/>
          <a:ln w="25400">
            <a:solidFill>
              <a:schemeClr val="tx1"/>
            </a:solidFill>
            <a:round/>
            <a:headEnd/>
            <a:tailEnd type="triangle" w="med" len="med"/>
          </a:ln>
        </p:spPr>
        <p:txBody>
          <a:bodyPr/>
          <a:lstStyle/>
          <a:p>
            <a:endParaRPr lang="fr-FR"/>
          </a:p>
        </p:txBody>
      </p:sp>
      <p:sp>
        <p:nvSpPr>
          <p:cNvPr id="31" name="Rectangle 97"/>
          <p:cNvSpPr>
            <a:spLocks noChangeArrowheads="1"/>
          </p:cNvSpPr>
          <p:nvPr/>
        </p:nvSpPr>
        <p:spPr bwMode="auto">
          <a:xfrm>
            <a:off x="2177951" y="5081383"/>
            <a:ext cx="642805" cy="233397"/>
          </a:xfrm>
          <a:prstGeom prst="rect">
            <a:avLst/>
          </a:prstGeom>
          <a:noFill/>
          <a:ln w="12700">
            <a:noFill/>
            <a:miter lim="800000"/>
            <a:headEnd/>
            <a:tailEnd/>
          </a:ln>
        </p:spPr>
        <p:txBody>
          <a:bodyPr wrap="none" lIns="66675" tIns="31750" rIns="66675" bIns="31750">
            <a:spAutoFit/>
          </a:bodyPr>
          <a:lstStyle/>
          <a:p>
            <a:pPr defTabSz="477838" eaLnBrk="0" hangingPunct="0"/>
            <a:r>
              <a:rPr lang="en-GB" sz="1100" dirty="0" err="1" smtClean="0"/>
              <a:t>Imagnet</a:t>
            </a:r>
            <a:endParaRPr lang="en-GB" sz="1100" dirty="0"/>
          </a:p>
        </p:txBody>
      </p:sp>
      <p:sp>
        <p:nvSpPr>
          <p:cNvPr id="32" name="Rectangle 98"/>
          <p:cNvSpPr>
            <a:spLocks noChangeArrowheads="1"/>
          </p:cNvSpPr>
          <p:nvPr/>
        </p:nvSpPr>
        <p:spPr bwMode="auto">
          <a:xfrm>
            <a:off x="1181255" y="4278884"/>
            <a:ext cx="698909" cy="233397"/>
          </a:xfrm>
          <a:prstGeom prst="rect">
            <a:avLst/>
          </a:prstGeom>
          <a:noFill/>
          <a:ln w="12700">
            <a:noFill/>
            <a:miter lim="800000"/>
            <a:headEnd/>
            <a:tailEnd/>
          </a:ln>
        </p:spPr>
        <p:txBody>
          <a:bodyPr wrap="none" lIns="66675" tIns="31750" rIns="66675" bIns="31750">
            <a:spAutoFit/>
          </a:bodyPr>
          <a:lstStyle/>
          <a:p>
            <a:pPr defTabSz="477838" eaLnBrk="0" hangingPunct="0"/>
            <a:r>
              <a:rPr lang="en-GB" sz="1100" dirty="0" err="1" smtClean="0"/>
              <a:t>Vmagnet</a:t>
            </a:r>
            <a:endParaRPr lang="en-GB" sz="1100" dirty="0"/>
          </a:p>
        </p:txBody>
      </p:sp>
      <p:grpSp>
        <p:nvGrpSpPr>
          <p:cNvPr id="33" name="Group 105"/>
          <p:cNvGrpSpPr>
            <a:grpSpLocks/>
          </p:cNvGrpSpPr>
          <p:nvPr/>
        </p:nvGrpSpPr>
        <p:grpSpPr bwMode="auto">
          <a:xfrm>
            <a:off x="1180620" y="4578146"/>
            <a:ext cx="755650" cy="569912"/>
            <a:chOff x="4968" y="3409"/>
            <a:chExt cx="476" cy="359"/>
          </a:xfrm>
        </p:grpSpPr>
        <p:sp>
          <p:nvSpPr>
            <p:cNvPr id="34" name="Rectangle 94"/>
            <p:cNvSpPr>
              <a:spLocks noChangeArrowheads="1"/>
            </p:cNvSpPr>
            <p:nvPr/>
          </p:nvSpPr>
          <p:spPr bwMode="auto">
            <a:xfrm>
              <a:off x="4968" y="3409"/>
              <a:ext cx="476" cy="359"/>
            </a:xfrm>
            <a:prstGeom prst="rect">
              <a:avLst/>
            </a:prstGeom>
            <a:solidFill>
              <a:srgbClr val="00FF00"/>
            </a:solidFill>
            <a:ln w="12700">
              <a:noFill/>
              <a:miter lim="800000"/>
              <a:headEnd/>
              <a:tailEnd/>
            </a:ln>
          </p:spPr>
          <p:txBody>
            <a:bodyPr wrap="none" anchor="ctr"/>
            <a:lstStyle/>
            <a:p>
              <a:pPr eaLnBrk="0" hangingPunct="0"/>
              <a:endParaRPr lang="fr-FR" sz="1200"/>
            </a:p>
          </p:txBody>
        </p:sp>
        <p:sp>
          <p:nvSpPr>
            <p:cNvPr id="35" name="Rectangle 99"/>
            <p:cNvSpPr>
              <a:spLocks noChangeArrowheads="1"/>
            </p:cNvSpPr>
            <p:nvPr/>
          </p:nvSpPr>
          <p:spPr bwMode="auto">
            <a:xfrm>
              <a:off x="5098" y="3483"/>
              <a:ext cx="220" cy="243"/>
            </a:xfrm>
            <a:prstGeom prst="rect">
              <a:avLst/>
            </a:prstGeom>
            <a:noFill/>
            <a:ln w="12700">
              <a:noFill/>
              <a:miter lim="800000"/>
              <a:headEnd/>
              <a:tailEnd/>
            </a:ln>
          </p:spPr>
          <p:txBody>
            <a:bodyPr wrap="none" lIns="111125" tIns="55563" rIns="111125" bIns="55563">
              <a:spAutoFit/>
            </a:bodyPr>
            <a:lstStyle/>
            <a:p>
              <a:pPr defTabSz="1316038" eaLnBrk="0" hangingPunct="0"/>
              <a:r>
                <a:rPr lang="en-GB" sz="1800" dirty="0">
                  <a:solidFill>
                    <a:srgbClr val="00279F"/>
                  </a:solidFill>
                </a:rPr>
                <a:t>1</a:t>
              </a:r>
            </a:p>
          </p:txBody>
        </p:sp>
      </p:grpSp>
      <p:grpSp>
        <p:nvGrpSpPr>
          <p:cNvPr id="36" name="Group 106"/>
          <p:cNvGrpSpPr>
            <a:grpSpLocks/>
          </p:cNvGrpSpPr>
          <p:nvPr/>
        </p:nvGrpSpPr>
        <p:grpSpPr bwMode="auto">
          <a:xfrm>
            <a:off x="1179858" y="5210415"/>
            <a:ext cx="755650" cy="569913"/>
            <a:chOff x="4956" y="3787"/>
            <a:chExt cx="476" cy="359"/>
          </a:xfrm>
        </p:grpSpPr>
        <p:sp>
          <p:nvSpPr>
            <p:cNvPr id="37" name="Rectangle 92"/>
            <p:cNvSpPr>
              <a:spLocks noChangeArrowheads="1"/>
            </p:cNvSpPr>
            <p:nvPr/>
          </p:nvSpPr>
          <p:spPr bwMode="auto">
            <a:xfrm>
              <a:off x="4956" y="3787"/>
              <a:ext cx="476" cy="359"/>
            </a:xfrm>
            <a:prstGeom prst="rect">
              <a:avLst/>
            </a:prstGeom>
            <a:solidFill>
              <a:srgbClr val="FF0000"/>
            </a:solidFill>
            <a:ln w="12700">
              <a:noFill/>
              <a:miter lim="800000"/>
              <a:headEnd/>
              <a:tailEnd/>
            </a:ln>
          </p:spPr>
          <p:txBody>
            <a:bodyPr wrap="none" anchor="ctr"/>
            <a:lstStyle/>
            <a:p>
              <a:pPr eaLnBrk="0" hangingPunct="0"/>
              <a:endParaRPr lang="fr-FR" sz="1200"/>
            </a:p>
          </p:txBody>
        </p:sp>
        <p:sp>
          <p:nvSpPr>
            <p:cNvPr id="38" name="Rectangle 100"/>
            <p:cNvSpPr>
              <a:spLocks noChangeArrowheads="1"/>
            </p:cNvSpPr>
            <p:nvPr/>
          </p:nvSpPr>
          <p:spPr bwMode="auto">
            <a:xfrm>
              <a:off x="5104" y="3837"/>
              <a:ext cx="220" cy="243"/>
            </a:xfrm>
            <a:prstGeom prst="rect">
              <a:avLst/>
            </a:prstGeom>
            <a:noFill/>
            <a:ln w="12700">
              <a:noFill/>
              <a:miter lim="800000"/>
              <a:headEnd/>
              <a:tailEnd/>
            </a:ln>
          </p:spPr>
          <p:txBody>
            <a:bodyPr wrap="none" lIns="111125" tIns="55563" rIns="111125" bIns="55563">
              <a:spAutoFit/>
            </a:bodyPr>
            <a:lstStyle/>
            <a:p>
              <a:pPr defTabSz="1316038" eaLnBrk="0" hangingPunct="0"/>
              <a:r>
                <a:rPr lang="en-GB" sz="1800" dirty="0">
                  <a:solidFill>
                    <a:srgbClr val="00279F"/>
                  </a:solidFill>
                </a:rPr>
                <a:t>2</a:t>
              </a:r>
            </a:p>
          </p:txBody>
        </p:sp>
      </p:grpSp>
      <p:cxnSp>
        <p:nvCxnSpPr>
          <p:cNvPr id="40" name="Straight Arrow Connector 39"/>
          <p:cNvCxnSpPr/>
          <p:nvPr/>
        </p:nvCxnSpPr>
        <p:spPr>
          <a:xfrm flipV="1">
            <a:off x="2017296" y="4687684"/>
            <a:ext cx="899640" cy="192882"/>
          </a:xfrm>
          <a:prstGeom prst="straightConnector1">
            <a:avLst/>
          </a:prstGeom>
          <a:ln w="28575">
            <a:solidFill>
              <a:srgbClr val="7030A0"/>
            </a:solidFill>
            <a:tailEnd type="arrow"/>
          </a:ln>
          <a:effectLst/>
        </p:spPr>
        <p:style>
          <a:lnRef idx="2">
            <a:schemeClr val="accent1"/>
          </a:lnRef>
          <a:fillRef idx="0">
            <a:schemeClr val="accent1"/>
          </a:fillRef>
          <a:effectRef idx="1">
            <a:schemeClr val="accent1"/>
          </a:effectRef>
          <a:fontRef idx="minor">
            <a:schemeClr val="tx1"/>
          </a:fontRef>
        </p:style>
      </p:cxnSp>
      <p:grpSp>
        <p:nvGrpSpPr>
          <p:cNvPr id="42" name="Group 105"/>
          <p:cNvGrpSpPr>
            <a:grpSpLocks/>
          </p:cNvGrpSpPr>
          <p:nvPr/>
        </p:nvGrpSpPr>
        <p:grpSpPr bwMode="auto">
          <a:xfrm>
            <a:off x="364687" y="4578145"/>
            <a:ext cx="755650" cy="569912"/>
            <a:chOff x="4968" y="3409"/>
            <a:chExt cx="476" cy="359"/>
          </a:xfrm>
        </p:grpSpPr>
        <p:sp>
          <p:nvSpPr>
            <p:cNvPr id="43" name="Rectangle 94"/>
            <p:cNvSpPr>
              <a:spLocks noChangeArrowheads="1"/>
            </p:cNvSpPr>
            <p:nvPr/>
          </p:nvSpPr>
          <p:spPr bwMode="auto">
            <a:xfrm>
              <a:off x="4968" y="3409"/>
              <a:ext cx="476" cy="359"/>
            </a:xfrm>
            <a:prstGeom prst="rect">
              <a:avLst/>
            </a:prstGeom>
            <a:solidFill>
              <a:srgbClr val="FF0000"/>
            </a:solidFill>
            <a:ln w="12700">
              <a:noFill/>
              <a:miter lim="800000"/>
              <a:headEnd/>
              <a:tailEnd/>
            </a:ln>
          </p:spPr>
          <p:txBody>
            <a:bodyPr wrap="none" anchor="ctr"/>
            <a:lstStyle/>
            <a:p>
              <a:pPr eaLnBrk="0" hangingPunct="0"/>
              <a:endParaRPr lang="fr-FR" sz="1200"/>
            </a:p>
          </p:txBody>
        </p:sp>
        <p:sp>
          <p:nvSpPr>
            <p:cNvPr id="44" name="Rectangle 99"/>
            <p:cNvSpPr>
              <a:spLocks noChangeArrowheads="1"/>
            </p:cNvSpPr>
            <p:nvPr/>
          </p:nvSpPr>
          <p:spPr bwMode="auto">
            <a:xfrm>
              <a:off x="5098" y="3483"/>
              <a:ext cx="222" cy="245"/>
            </a:xfrm>
            <a:prstGeom prst="rect">
              <a:avLst/>
            </a:prstGeom>
            <a:noFill/>
            <a:ln w="12700">
              <a:noFill/>
              <a:miter lim="800000"/>
              <a:headEnd/>
              <a:tailEnd/>
            </a:ln>
          </p:spPr>
          <p:txBody>
            <a:bodyPr wrap="none" lIns="111125" tIns="55563" rIns="111125" bIns="55563">
              <a:spAutoFit/>
            </a:bodyPr>
            <a:lstStyle/>
            <a:p>
              <a:pPr defTabSz="1316038" eaLnBrk="0" hangingPunct="0"/>
              <a:r>
                <a:rPr lang="en-GB" dirty="0">
                  <a:solidFill>
                    <a:srgbClr val="00279F"/>
                  </a:solidFill>
                </a:rPr>
                <a:t>4</a:t>
              </a:r>
              <a:endParaRPr lang="en-GB" sz="1800" dirty="0">
                <a:solidFill>
                  <a:srgbClr val="00279F"/>
                </a:solidFill>
              </a:endParaRPr>
            </a:p>
          </p:txBody>
        </p:sp>
      </p:grpSp>
      <p:grpSp>
        <p:nvGrpSpPr>
          <p:cNvPr id="45" name="Group 106"/>
          <p:cNvGrpSpPr>
            <a:grpSpLocks/>
          </p:cNvGrpSpPr>
          <p:nvPr/>
        </p:nvGrpSpPr>
        <p:grpSpPr bwMode="auto">
          <a:xfrm>
            <a:off x="363925" y="5210414"/>
            <a:ext cx="755650" cy="569913"/>
            <a:chOff x="4956" y="3787"/>
            <a:chExt cx="476" cy="359"/>
          </a:xfrm>
        </p:grpSpPr>
        <p:sp>
          <p:nvSpPr>
            <p:cNvPr id="46" name="Rectangle 92"/>
            <p:cNvSpPr>
              <a:spLocks noChangeArrowheads="1"/>
            </p:cNvSpPr>
            <p:nvPr/>
          </p:nvSpPr>
          <p:spPr bwMode="auto">
            <a:xfrm>
              <a:off x="4956" y="3787"/>
              <a:ext cx="476" cy="359"/>
            </a:xfrm>
            <a:prstGeom prst="rect">
              <a:avLst/>
            </a:prstGeom>
            <a:solidFill>
              <a:srgbClr val="00FF00"/>
            </a:solidFill>
            <a:ln w="12700">
              <a:noFill/>
              <a:miter lim="800000"/>
              <a:headEnd/>
              <a:tailEnd/>
            </a:ln>
          </p:spPr>
          <p:txBody>
            <a:bodyPr wrap="none" anchor="ctr"/>
            <a:lstStyle/>
            <a:p>
              <a:pPr eaLnBrk="0" hangingPunct="0"/>
              <a:endParaRPr lang="fr-FR" sz="1200"/>
            </a:p>
          </p:txBody>
        </p:sp>
        <p:sp>
          <p:nvSpPr>
            <p:cNvPr id="47" name="Rectangle 100"/>
            <p:cNvSpPr>
              <a:spLocks noChangeArrowheads="1"/>
            </p:cNvSpPr>
            <p:nvPr/>
          </p:nvSpPr>
          <p:spPr bwMode="auto">
            <a:xfrm>
              <a:off x="5104" y="3837"/>
              <a:ext cx="222" cy="245"/>
            </a:xfrm>
            <a:prstGeom prst="rect">
              <a:avLst/>
            </a:prstGeom>
            <a:solidFill>
              <a:srgbClr val="00FF00"/>
            </a:solidFill>
            <a:ln w="12700">
              <a:noFill/>
              <a:miter lim="800000"/>
              <a:headEnd/>
              <a:tailEnd/>
            </a:ln>
          </p:spPr>
          <p:txBody>
            <a:bodyPr wrap="none" anchor="ctr"/>
            <a:lstStyle/>
            <a:p>
              <a:pPr eaLnBrk="0" hangingPunct="0"/>
              <a:r>
                <a:rPr lang="en-GB" dirty="0"/>
                <a:t>3</a:t>
              </a:r>
            </a:p>
          </p:txBody>
        </p:sp>
      </p:grpSp>
      <p:sp>
        <p:nvSpPr>
          <p:cNvPr id="48" name="Oval 47"/>
          <p:cNvSpPr/>
          <p:nvPr/>
        </p:nvSpPr>
        <p:spPr>
          <a:xfrm>
            <a:off x="364687" y="4587226"/>
            <a:ext cx="1575111" cy="1193101"/>
          </a:xfrm>
          <a:prstGeom prst="ellipse">
            <a:avLst/>
          </a:prstGeom>
          <a:noFill/>
          <a:ln w="28575">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Rectangle 48"/>
          <p:cNvSpPr/>
          <p:nvPr/>
        </p:nvSpPr>
        <p:spPr>
          <a:xfrm>
            <a:off x="2177951" y="5593875"/>
            <a:ext cx="6867542" cy="523220"/>
          </a:xfrm>
          <a:prstGeom prst="rect">
            <a:avLst/>
          </a:prstGeom>
        </p:spPr>
        <p:txBody>
          <a:bodyPr wrap="square">
            <a:spAutoFit/>
          </a:bodyPr>
          <a:lstStyle/>
          <a:p>
            <a:r>
              <a:rPr lang="en-GB" sz="1400" dirty="0" smtClean="0">
                <a:solidFill>
                  <a:srgbClr val="7030A0"/>
                </a:solidFill>
                <a:latin typeface="Comic Sans MS" pitchFamily="66" charset="0"/>
              </a:rPr>
              <a:t>In quadrant 2 and 4, the magnet stored energy is returning to the power supply. </a:t>
            </a:r>
          </a:p>
          <a:p>
            <a:r>
              <a:rPr lang="en-GB" sz="1400" dirty="0" smtClean="0">
                <a:solidFill>
                  <a:srgbClr val="7030A0"/>
                </a:solidFill>
                <a:latin typeface="Comic Sans MS" pitchFamily="66" charset="0"/>
              </a:rPr>
              <a:t>		</a:t>
            </a:r>
            <a:r>
              <a:rPr lang="en-GB" sz="1400" dirty="0" err="1" smtClean="0">
                <a:solidFill>
                  <a:srgbClr val="7030A0"/>
                </a:solidFill>
                <a:latin typeface="Comic Sans MS" pitchFamily="66" charset="0"/>
              </a:rPr>
              <a:t>E</a:t>
            </a:r>
            <a:r>
              <a:rPr lang="en-GB" sz="1400" baseline="-25000" dirty="0" err="1" smtClean="0">
                <a:solidFill>
                  <a:srgbClr val="7030A0"/>
                </a:solidFill>
                <a:latin typeface="Comic Sans MS" pitchFamily="66" charset="0"/>
              </a:rPr>
              <a:t>magnet</a:t>
            </a:r>
            <a:r>
              <a:rPr lang="en-GB" sz="1400" dirty="0" smtClean="0">
                <a:solidFill>
                  <a:srgbClr val="7030A0"/>
                </a:solidFill>
                <a:latin typeface="Comic Sans MS" pitchFamily="66" charset="0"/>
              </a:rPr>
              <a:t> = 0.5 * </a:t>
            </a:r>
            <a:r>
              <a:rPr lang="en-GB" sz="1400" dirty="0" err="1" smtClean="0">
                <a:solidFill>
                  <a:srgbClr val="7030A0"/>
                </a:solidFill>
                <a:latin typeface="Comic Sans MS" pitchFamily="66" charset="0"/>
              </a:rPr>
              <a:t>L</a:t>
            </a:r>
            <a:r>
              <a:rPr lang="en-GB" sz="1400" baseline="-25000" dirty="0" err="1" smtClean="0">
                <a:solidFill>
                  <a:srgbClr val="7030A0"/>
                </a:solidFill>
                <a:latin typeface="Comic Sans MS" pitchFamily="66" charset="0"/>
              </a:rPr>
              <a:t>magnet</a:t>
            </a:r>
            <a:r>
              <a:rPr lang="en-GB" sz="1400" dirty="0" smtClean="0">
                <a:solidFill>
                  <a:srgbClr val="7030A0"/>
                </a:solidFill>
                <a:latin typeface="Comic Sans MS" pitchFamily="66" charset="0"/>
              </a:rPr>
              <a:t> * I</a:t>
            </a:r>
            <a:r>
              <a:rPr lang="en-GB" sz="1400" baseline="30000" dirty="0" smtClean="0">
                <a:solidFill>
                  <a:srgbClr val="7030A0"/>
                </a:solidFill>
                <a:latin typeface="Comic Sans MS" pitchFamily="66" charset="0"/>
              </a:rPr>
              <a:t>2</a:t>
            </a:r>
            <a:endParaRPr lang="en-GB" sz="1400" baseline="30000" dirty="0">
              <a:solidFill>
                <a:srgbClr val="7030A0"/>
              </a:solidFill>
              <a:latin typeface="Comic Sans MS" pitchFamily="66" charset="0"/>
            </a:endParaRPr>
          </a:p>
        </p:txBody>
      </p:sp>
      <p:sp>
        <p:nvSpPr>
          <p:cNvPr id="3" name="Rectangle 2"/>
          <p:cNvSpPr/>
          <p:nvPr/>
        </p:nvSpPr>
        <p:spPr>
          <a:xfrm>
            <a:off x="3102861" y="912463"/>
            <a:ext cx="4959691" cy="338554"/>
          </a:xfrm>
          <a:prstGeom prst="rect">
            <a:avLst/>
          </a:prstGeom>
        </p:spPr>
        <p:txBody>
          <a:bodyPr wrap="none">
            <a:spAutoFit/>
          </a:bodyPr>
          <a:lstStyle/>
          <a:p>
            <a:r>
              <a:rPr lang="en-GB" sz="1600" dirty="0" smtClean="0">
                <a:solidFill>
                  <a:srgbClr val="FF0000"/>
                </a:solidFill>
                <a:latin typeface="Comic Sans MS" pitchFamily="66" charset="0"/>
              </a:rPr>
              <a:t>Magnet current operation</a:t>
            </a:r>
            <a:r>
              <a:rPr lang="en-GB" sz="1600" dirty="0" smtClean="0">
                <a:latin typeface="Comic Sans MS" pitchFamily="66" charset="0"/>
              </a:rPr>
              <a:t>	     </a:t>
            </a:r>
            <a:r>
              <a:rPr lang="en-GB" sz="1600" dirty="0" smtClean="0">
                <a:solidFill>
                  <a:schemeClr val="accent6">
                    <a:lumMod val="50000"/>
                  </a:schemeClr>
                </a:solidFill>
                <a:latin typeface="Comic Sans MS" pitchFamily="66" charset="0"/>
              </a:rPr>
              <a:t>Power supply type</a:t>
            </a:r>
            <a:endParaRPr lang="en-US" sz="1600" dirty="0">
              <a:solidFill>
                <a:schemeClr val="accent6">
                  <a:lumMod val="50000"/>
                </a:schemeClr>
              </a:solidFill>
            </a:endParaRPr>
          </a:p>
        </p:txBody>
      </p:sp>
    </p:spTree>
    <p:extLst>
      <p:ext uri="{BB962C8B-B14F-4D97-AF65-F5344CB8AC3E}">
        <p14:creationId xmlns:p14="http://schemas.microsoft.com/office/powerpoint/2010/main" val="16317753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29"/>
            <a:ext cx="8226854" cy="940443"/>
          </a:xfrm>
        </p:spPr>
        <p:txBody>
          <a:bodyPr>
            <a:normAutofit/>
          </a:bodyPr>
          <a:lstStyle/>
          <a:p>
            <a:pPr algn="ctr"/>
            <a:r>
              <a:rPr lang="en-GB" sz="3200" dirty="0">
                <a:latin typeface="Comic Sans MS" pitchFamily="66" charset="0"/>
              </a:rPr>
              <a:t>What is special for magnet powering ?</a:t>
            </a:r>
            <a:endParaRPr lang="en-US" sz="3200" dirty="0">
              <a:latin typeface="Comic Sans MS" pitchFamily="66" charset="0"/>
            </a:endParaRPr>
          </a:p>
        </p:txBody>
      </p:sp>
      <p:sp>
        <p:nvSpPr>
          <p:cNvPr id="3" name="Content Placeholder 2"/>
          <p:cNvSpPr>
            <a:spLocks noGrp="1"/>
          </p:cNvSpPr>
          <p:nvPr>
            <p:ph idx="1"/>
          </p:nvPr>
        </p:nvSpPr>
        <p:spPr>
          <a:xfrm>
            <a:off x="180000" y="900000"/>
            <a:ext cx="8901855" cy="5381928"/>
          </a:xfrm>
        </p:spPr>
        <p:txBody>
          <a:bodyPr>
            <a:noAutofit/>
          </a:bodyPr>
          <a:lstStyle/>
          <a:p>
            <a:pPr marL="36541" indent="0">
              <a:buNone/>
            </a:pPr>
            <a:r>
              <a:rPr lang="en-GB" sz="1600" dirty="0" smtClean="0">
                <a:latin typeface="Comic Sans MS" pitchFamily="66" charset="0"/>
              </a:rPr>
              <a:t>The magnet power supplies are high-precision current control.</a:t>
            </a:r>
          </a:p>
          <a:p>
            <a:pPr marL="36541" indent="0">
              <a:buNone/>
            </a:pPr>
            <a:endParaRPr lang="en-GB" sz="1600" dirty="0">
              <a:latin typeface="Comic Sans MS" pitchFamily="66" charset="0"/>
            </a:endParaRPr>
          </a:p>
          <a:p>
            <a:pPr marL="36541" indent="0">
              <a:buNone/>
            </a:pPr>
            <a:r>
              <a:rPr lang="en-GB" sz="1600" dirty="0" smtClean="0">
                <a:latin typeface="Comic Sans MS" pitchFamily="66" charset="0"/>
              </a:rPr>
              <a:t>To build it, the technical solutions are out the industrial standard:</a:t>
            </a:r>
          </a:p>
          <a:p>
            <a:pPr marL="36541" indent="0">
              <a:buNone/>
            </a:pPr>
            <a:endParaRPr lang="en-GB" sz="1600" dirty="0">
              <a:latin typeface="Comic Sans MS" pitchFamily="66" charset="0"/>
            </a:endParaRPr>
          </a:p>
          <a:p>
            <a:pPr>
              <a:buFontTx/>
              <a:buChar char="-"/>
            </a:pPr>
            <a:r>
              <a:rPr lang="en-GB" sz="1600" dirty="0" smtClean="0">
                <a:latin typeface="Comic Sans MS" pitchFamily="66" charset="0"/>
              </a:rPr>
              <a:t>Need very low ripple</a:t>
            </a:r>
          </a:p>
          <a:p>
            <a:pPr>
              <a:buFontTx/>
              <a:buChar char="-"/>
            </a:pPr>
            <a:r>
              <a:rPr lang="en-GB" sz="1600" dirty="0" smtClean="0">
                <a:latin typeface="Comic Sans MS" pitchFamily="66" charset="0"/>
              </a:rPr>
              <a:t>Need current and voltage control over large range</a:t>
            </a:r>
          </a:p>
          <a:p>
            <a:pPr>
              <a:buFontTx/>
              <a:buChar char="-"/>
            </a:pPr>
            <a:r>
              <a:rPr lang="en-GB" sz="1600" dirty="0" smtClean="0">
                <a:latin typeface="Comic Sans MS" pitchFamily="66" charset="0"/>
              </a:rPr>
              <a:t>Operation in 1-2-4 quadrant</a:t>
            </a:r>
          </a:p>
          <a:p>
            <a:pPr>
              <a:buFontTx/>
              <a:buChar char="-"/>
            </a:pPr>
            <a:endParaRPr lang="en-GB" sz="1600" dirty="0" smtClean="0">
              <a:latin typeface="Comic Sans MS" pitchFamily="66" charset="0"/>
            </a:endParaRPr>
          </a:p>
          <a:p>
            <a:pPr>
              <a:buFontTx/>
              <a:buChar char="-"/>
            </a:pPr>
            <a:r>
              <a:rPr lang="en-GB" sz="1600" dirty="0" smtClean="0">
                <a:latin typeface="Comic Sans MS" pitchFamily="66" charset="0"/>
              </a:rPr>
              <a:t>Need high-precision measurement</a:t>
            </a:r>
          </a:p>
          <a:p>
            <a:pPr>
              <a:buFontTx/>
              <a:buChar char="-"/>
            </a:pPr>
            <a:r>
              <a:rPr lang="en-GB" sz="1600" dirty="0" smtClean="0">
                <a:latin typeface="Comic Sans MS" pitchFamily="66" charset="0"/>
              </a:rPr>
              <a:t>Need high-performance electronics</a:t>
            </a:r>
          </a:p>
          <a:p>
            <a:pPr>
              <a:buFontTx/>
              <a:buChar char="-"/>
            </a:pPr>
            <a:r>
              <a:rPr lang="en-GB" sz="1600" dirty="0" smtClean="0">
                <a:latin typeface="Comic Sans MS" pitchFamily="66" charset="0"/>
              </a:rPr>
              <a:t>Need sophisticated control and algorithm</a:t>
            </a:r>
          </a:p>
          <a:p>
            <a:pPr>
              <a:buFontTx/>
              <a:buChar char="-"/>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r>
              <a:rPr lang="en-GB" sz="1600" dirty="0" smtClean="0">
                <a:latin typeface="Comic Sans MS" pitchFamily="66" charset="0"/>
              </a:rPr>
              <a:t>Powering a magnet isn’t classical, and few one the shelf product can be used</a:t>
            </a:r>
          </a:p>
          <a:p>
            <a:pPr marL="36541" indent="0">
              <a:buNone/>
            </a:pPr>
            <a:r>
              <a:rPr lang="en-GB" sz="1600" dirty="0">
                <a:latin typeface="Comic Sans MS" pitchFamily="66" charset="0"/>
              </a:rPr>
              <a:t>	</a:t>
            </a:r>
            <a:r>
              <a:rPr lang="en-GB" sz="1600" dirty="0" smtClean="0">
                <a:latin typeface="Comic Sans MS" pitchFamily="66" charset="0"/>
              </a:rPr>
              <a:t>				</a:t>
            </a:r>
            <a:r>
              <a:rPr lang="en-GB" sz="1800" dirty="0" smtClean="0">
                <a:solidFill>
                  <a:srgbClr val="FF0000"/>
                </a:solidFill>
                <a:latin typeface="Comic Sans MS" pitchFamily="66" charset="0"/>
              </a:rPr>
              <a:t>always custom power supplies</a:t>
            </a:r>
          </a:p>
          <a:p>
            <a:pPr marL="36541" indent="0">
              <a:buNone/>
            </a:pPr>
            <a:endParaRPr lang="en-GB" sz="1800" dirty="0">
              <a:solidFill>
                <a:srgbClr val="FF0000"/>
              </a:solidFill>
              <a:latin typeface="Comic Sans MS" pitchFamily="66" charset="0"/>
            </a:endParaRPr>
          </a:p>
          <a:p>
            <a:pPr marL="36541" indent="0">
              <a:buNone/>
            </a:pPr>
            <a:r>
              <a:rPr lang="en-GB" sz="1800" dirty="0" smtClean="0">
                <a:solidFill>
                  <a:srgbClr val="FF0000"/>
                </a:solidFill>
                <a:latin typeface="Comic Sans MS" pitchFamily="66" charset="0"/>
              </a:rPr>
              <a:t>			</a:t>
            </a:r>
            <a:r>
              <a:rPr lang="en-GB" sz="1600" dirty="0" smtClean="0">
                <a:latin typeface="Comic Sans MS" pitchFamily="66" charset="0"/>
              </a:rPr>
              <a:t>What </a:t>
            </a:r>
            <a:r>
              <a:rPr lang="en-GB" sz="1600" dirty="0">
                <a:latin typeface="Comic Sans MS" pitchFamily="66" charset="0"/>
              </a:rPr>
              <a:t>is power electronics?</a:t>
            </a:r>
          </a:p>
          <a:p>
            <a:pPr marL="36541" indent="0">
              <a:buNone/>
            </a:pPr>
            <a:endParaRPr lang="en-GB" sz="1600" dirty="0">
              <a:latin typeface="Comic Sans MS" pitchFamily="66" charset="0"/>
            </a:endParaRPr>
          </a:p>
          <a:p>
            <a:pPr marL="36541" indent="0">
              <a:buNone/>
            </a:pPr>
            <a:endParaRPr lang="en-GB" sz="1800" dirty="0">
              <a:solidFill>
                <a:srgbClr val="FF0000"/>
              </a:solidFill>
              <a:latin typeface="Comic Sans MS" pitchFamily="66" charset="0"/>
            </a:endParaRPr>
          </a:p>
          <a:p>
            <a:pPr marL="36541" indent="0">
              <a:buNone/>
            </a:pPr>
            <a:endParaRPr lang="en-GB" sz="1800" dirty="0">
              <a:solidFill>
                <a:srgbClr val="FF0000"/>
              </a:solidFill>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smtClean="0">
              <a:latin typeface="Comic Sans MS" pitchFamily="66" charset="0"/>
            </a:endParaRP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13</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
        <p:nvSpPr>
          <p:cNvPr id="4" name="Rectangle 3"/>
          <p:cNvSpPr/>
          <p:nvPr/>
        </p:nvSpPr>
        <p:spPr>
          <a:xfrm>
            <a:off x="6224108" y="2202811"/>
            <a:ext cx="2113079" cy="369332"/>
          </a:xfrm>
          <a:prstGeom prst="rect">
            <a:avLst/>
          </a:prstGeom>
        </p:spPr>
        <p:txBody>
          <a:bodyPr wrap="none">
            <a:spAutoFit/>
          </a:bodyPr>
          <a:lstStyle/>
          <a:p>
            <a:r>
              <a:rPr lang="en-GB" dirty="0" smtClean="0">
                <a:solidFill>
                  <a:srgbClr val="FF0000"/>
                </a:solidFill>
                <a:latin typeface="Comic Sans MS" pitchFamily="66" charset="0"/>
              </a:rPr>
              <a:t>Special </a:t>
            </a:r>
            <a:r>
              <a:rPr lang="en-GB" dirty="0">
                <a:solidFill>
                  <a:srgbClr val="FF0000"/>
                </a:solidFill>
                <a:latin typeface="Comic Sans MS" pitchFamily="66" charset="0"/>
              </a:rPr>
              <a:t>topologies</a:t>
            </a:r>
          </a:p>
        </p:txBody>
      </p:sp>
      <p:sp>
        <p:nvSpPr>
          <p:cNvPr id="5" name="Right Brace 4"/>
          <p:cNvSpPr/>
          <p:nvPr/>
        </p:nvSpPr>
        <p:spPr>
          <a:xfrm>
            <a:off x="5596128" y="2139696"/>
            <a:ext cx="137160" cy="758952"/>
          </a:xfrm>
          <a:prstGeom prst="rightBrace">
            <a:avLst/>
          </a:prstGeom>
          <a:ln w="28575">
            <a:solidFill>
              <a:srgbClr val="FF0066"/>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 name="Right Brace 8"/>
          <p:cNvSpPr/>
          <p:nvPr/>
        </p:nvSpPr>
        <p:spPr>
          <a:xfrm>
            <a:off x="4994240" y="3343656"/>
            <a:ext cx="245272" cy="716280"/>
          </a:xfrm>
          <a:prstGeom prst="rightBrace">
            <a:avLst/>
          </a:prstGeom>
          <a:ln w="28575">
            <a:solidFill>
              <a:srgbClr val="FF0066"/>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0" name="Rectangle 9"/>
          <p:cNvSpPr/>
          <p:nvPr/>
        </p:nvSpPr>
        <p:spPr>
          <a:xfrm>
            <a:off x="5407244" y="3452860"/>
            <a:ext cx="3496470" cy="369332"/>
          </a:xfrm>
          <a:prstGeom prst="rect">
            <a:avLst/>
          </a:prstGeom>
        </p:spPr>
        <p:txBody>
          <a:bodyPr wrap="none">
            <a:spAutoFit/>
          </a:bodyPr>
          <a:lstStyle/>
          <a:p>
            <a:r>
              <a:rPr lang="en-GB" dirty="0" smtClean="0">
                <a:solidFill>
                  <a:srgbClr val="FF0000"/>
                </a:solidFill>
                <a:latin typeface="Comic Sans MS" pitchFamily="66" charset="0"/>
              </a:rPr>
              <a:t>Special electronics and control</a:t>
            </a:r>
            <a:endParaRPr lang="en-GB" dirty="0">
              <a:solidFill>
                <a:srgbClr val="FF0000"/>
              </a:solidFill>
              <a:latin typeface="Comic Sans MS" pitchFamily="66" charset="0"/>
            </a:endParaRPr>
          </a:p>
        </p:txBody>
      </p:sp>
    </p:spTree>
    <p:extLst>
      <p:ext uri="{BB962C8B-B14F-4D97-AF65-F5344CB8AC3E}">
        <p14:creationId xmlns:p14="http://schemas.microsoft.com/office/powerpoint/2010/main" val="24624058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Power electronics</a:t>
            </a:r>
            <a:endParaRPr lang="en-US" sz="3200" dirty="0">
              <a:latin typeface="Comic Sans MS" pitchFamily="66" charset="0"/>
            </a:endParaRPr>
          </a:p>
        </p:txBody>
      </p:sp>
      <p:sp>
        <p:nvSpPr>
          <p:cNvPr id="3" name="Content Placeholder 2"/>
          <p:cNvSpPr>
            <a:spLocks noGrp="1"/>
          </p:cNvSpPr>
          <p:nvPr>
            <p:ph idx="1"/>
          </p:nvPr>
        </p:nvSpPr>
        <p:spPr>
          <a:xfrm>
            <a:off x="180000" y="900000"/>
            <a:ext cx="8901855" cy="5244768"/>
          </a:xfrm>
        </p:spPr>
        <p:txBody>
          <a:bodyPr>
            <a:noAutofit/>
          </a:bodyPr>
          <a:lstStyle/>
          <a:p>
            <a:pPr marL="36541" indent="0">
              <a:buNone/>
            </a:pPr>
            <a:r>
              <a:rPr lang="en-GB" sz="1600" dirty="0">
                <a:latin typeface="Comic Sans MS" pitchFamily="66" charset="0"/>
              </a:rPr>
              <a:t>Power electronics is the application of solid-state electronics for the control and conversion of electric power</a:t>
            </a:r>
            <a:r>
              <a:rPr lang="en-GB" sz="1600" dirty="0" smtClean="0">
                <a:latin typeface="Comic Sans MS" pitchFamily="66" charset="0"/>
              </a:rPr>
              <a:t>.</a:t>
            </a:r>
          </a:p>
          <a:p>
            <a:pPr marL="36541" indent="0">
              <a:buNone/>
            </a:pPr>
            <a:endParaRPr lang="en-GB" sz="1600" dirty="0">
              <a:latin typeface="Comic Sans MS" pitchFamily="66" charset="0"/>
            </a:endParaRPr>
          </a:p>
          <a:p>
            <a:pPr marL="36541" indent="0">
              <a:buNone/>
            </a:pPr>
            <a:r>
              <a:rPr lang="en-GB" sz="1600" dirty="0">
                <a:latin typeface="Comic Sans MS" pitchFamily="66" charset="0"/>
              </a:rPr>
              <a:t>Power electronics started with the development of mercury arc rectifier. Invented by Peter Cooper Hewitt in 1902, the mercury arc rectifier was used to convert alternating current (AC) into direct current (DC</a:t>
            </a:r>
            <a:r>
              <a:rPr lang="en-GB" sz="1600" dirty="0" smtClean="0">
                <a:latin typeface="Comic Sans MS" pitchFamily="66" charset="0"/>
              </a:rPr>
              <a:t>).</a:t>
            </a: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endParaRPr lang="en-GB" sz="1600" dirty="0">
              <a:latin typeface="Comic Sans MS" pitchFamily="66" charset="0"/>
            </a:endParaRPr>
          </a:p>
          <a:p>
            <a:pPr marL="36541" indent="0">
              <a:buNone/>
            </a:pPr>
            <a:r>
              <a:rPr lang="en-GB" sz="1600" dirty="0">
                <a:latin typeface="Comic Sans MS" pitchFamily="66" charset="0"/>
              </a:rPr>
              <a:t>The power conversion systems can be classified according to the type of the input and output power</a:t>
            </a:r>
          </a:p>
          <a:p>
            <a:pPr>
              <a:buFont typeface="Wingdings" panose="05000000000000000000" pitchFamily="2" charset="2"/>
              <a:buChar char="Ø"/>
            </a:pPr>
            <a:r>
              <a:rPr lang="en-GB" sz="1600" dirty="0" smtClean="0">
                <a:latin typeface="Comic Sans MS" pitchFamily="66" charset="0"/>
              </a:rPr>
              <a:t>AC </a:t>
            </a:r>
            <a:r>
              <a:rPr lang="en-GB" sz="1600" dirty="0">
                <a:latin typeface="Comic Sans MS" pitchFamily="66" charset="0"/>
              </a:rPr>
              <a:t>to DC (</a:t>
            </a:r>
            <a:r>
              <a:rPr lang="en-GB" sz="1600" dirty="0" smtClean="0">
                <a:latin typeface="Comic Sans MS" pitchFamily="66" charset="0"/>
              </a:rPr>
              <a:t>rectifier)</a:t>
            </a:r>
          </a:p>
          <a:p>
            <a:pPr>
              <a:buFont typeface="Wingdings" panose="05000000000000000000" pitchFamily="2" charset="2"/>
              <a:buChar char="Ø"/>
            </a:pPr>
            <a:r>
              <a:rPr lang="en-GB" sz="1600" dirty="0" smtClean="0">
                <a:latin typeface="Comic Sans MS" pitchFamily="66" charset="0"/>
              </a:rPr>
              <a:t>DC </a:t>
            </a:r>
            <a:r>
              <a:rPr lang="en-GB" sz="1600" dirty="0">
                <a:latin typeface="Comic Sans MS" pitchFamily="66" charset="0"/>
              </a:rPr>
              <a:t>to AC (</a:t>
            </a:r>
            <a:r>
              <a:rPr lang="en-GB" sz="1600" dirty="0" smtClean="0">
                <a:latin typeface="Comic Sans MS" pitchFamily="66" charset="0"/>
              </a:rPr>
              <a:t>inverter)</a:t>
            </a:r>
          </a:p>
          <a:p>
            <a:pPr>
              <a:buFont typeface="Wingdings" panose="05000000000000000000" pitchFamily="2" charset="2"/>
              <a:buChar char="Ø"/>
            </a:pPr>
            <a:r>
              <a:rPr lang="en-GB" sz="1600" dirty="0" smtClean="0">
                <a:latin typeface="Comic Sans MS" pitchFamily="66" charset="0"/>
              </a:rPr>
              <a:t>DC </a:t>
            </a:r>
            <a:r>
              <a:rPr lang="en-GB" sz="1600" dirty="0">
                <a:latin typeface="Comic Sans MS" pitchFamily="66" charset="0"/>
              </a:rPr>
              <a:t>to </a:t>
            </a:r>
            <a:r>
              <a:rPr lang="en-GB" sz="1600" dirty="0" smtClean="0">
                <a:latin typeface="Comic Sans MS" pitchFamily="66" charset="0"/>
              </a:rPr>
              <a:t>DC (DC-to-DC converter)</a:t>
            </a:r>
          </a:p>
          <a:p>
            <a:pPr>
              <a:buFont typeface="Wingdings" panose="05000000000000000000" pitchFamily="2" charset="2"/>
              <a:buChar char="Ø"/>
            </a:pPr>
            <a:r>
              <a:rPr lang="en-GB" sz="1600" dirty="0" smtClean="0">
                <a:latin typeface="Comic Sans MS" pitchFamily="66" charset="0"/>
              </a:rPr>
              <a:t>AC </a:t>
            </a:r>
            <a:r>
              <a:rPr lang="en-GB" sz="1600" dirty="0">
                <a:latin typeface="Comic Sans MS" pitchFamily="66" charset="0"/>
              </a:rPr>
              <a:t>to AC (AC-to-AC converter)</a:t>
            </a: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14</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0" y="2293810"/>
            <a:ext cx="2857500" cy="1666875"/>
          </a:xfrm>
          <a:prstGeom prst="rect">
            <a:avLst/>
          </a:prstGeom>
        </p:spPr>
      </p:pic>
    </p:spTree>
    <p:extLst>
      <p:ext uri="{BB962C8B-B14F-4D97-AF65-F5344CB8AC3E}">
        <p14:creationId xmlns:p14="http://schemas.microsoft.com/office/powerpoint/2010/main" val="19332044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Switching devices</a:t>
            </a:r>
            <a:endParaRPr lang="en-US" sz="3200" dirty="0">
              <a:latin typeface="Comic Sans MS" pitchFamily="66" charset="0"/>
            </a:endParaRPr>
          </a:p>
        </p:txBody>
      </p:sp>
      <p:sp>
        <p:nvSpPr>
          <p:cNvPr id="3" name="Content Placeholder 2"/>
          <p:cNvSpPr>
            <a:spLocks noGrp="1"/>
          </p:cNvSpPr>
          <p:nvPr>
            <p:ph idx="1"/>
          </p:nvPr>
        </p:nvSpPr>
        <p:spPr>
          <a:xfrm>
            <a:off x="180000" y="900000"/>
            <a:ext cx="8901855" cy="5244768"/>
          </a:xfrm>
        </p:spPr>
        <p:txBody>
          <a:bodyPr>
            <a:noAutofit/>
          </a:bodyPr>
          <a:lstStyle/>
          <a:p>
            <a:pPr marL="36541" indent="0">
              <a:buNone/>
            </a:pPr>
            <a:r>
              <a:rPr lang="en-GB" sz="1600" dirty="0" smtClean="0">
                <a:latin typeface="Comic Sans MS" pitchFamily="66" charset="0"/>
              </a:rPr>
              <a:t>Nowadays, the main power semiconductors are:</a:t>
            </a:r>
          </a:p>
          <a:p>
            <a:pPr>
              <a:buFontTx/>
              <a:buChar char="-"/>
            </a:pPr>
            <a:r>
              <a:rPr lang="en-GB" sz="1600" dirty="0" smtClean="0">
                <a:latin typeface="Comic Sans MS" pitchFamily="66" charset="0"/>
              </a:rPr>
              <a:t>Diode</a:t>
            </a:r>
          </a:p>
          <a:p>
            <a:pPr>
              <a:buFontTx/>
              <a:buChar char="-"/>
            </a:pPr>
            <a:r>
              <a:rPr lang="en-GB" sz="1600" dirty="0" smtClean="0">
                <a:latin typeface="Comic Sans MS" pitchFamily="66" charset="0"/>
              </a:rPr>
              <a:t>MOSFET</a:t>
            </a:r>
          </a:p>
          <a:p>
            <a:pPr>
              <a:buFontTx/>
              <a:buChar char="-"/>
            </a:pPr>
            <a:r>
              <a:rPr lang="en-GB" sz="1600" dirty="0" smtClean="0">
                <a:solidFill>
                  <a:srgbClr val="7030A0"/>
                </a:solidFill>
                <a:latin typeface="Comic Sans MS" pitchFamily="66" charset="0"/>
              </a:rPr>
              <a:t>IGBT</a:t>
            </a:r>
          </a:p>
          <a:p>
            <a:pPr>
              <a:buFontTx/>
              <a:buChar char="-"/>
            </a:pPr>
            <a:r>
              <a:rPr lang="en-GB" sz="1600" dirty="0" err="1" smtClean="0">
                <a:latin typeface="Comic Sans MS" pitchFamily="66" charset="0"/>
              </a:rPr>
              <a:t>Thyristor</a:t>
            </a:r>
            <a:endParaRPr lang="en-GB" sz="1600" dirty="0" smtClean="0">
              <a:latin typeface="Comic Sans MS" pitchFamily="66" charset="0"/>
            </a:endParaRPr>
          </a:p>
          <a:p>
            <a:pPr marL="36541" indent="0">
              <a:buNone/>
            </a:pPr>
            <a:endParaRPr lang="en-GB" sz="1600" dirty="0" smtClean="0">
              <a:latin typeface="Comic Sans MS" pitchFamily="66" charset="0"/>
            </a:endParaRPr>
          </a:p>
          <a:p>
            <a:pPr marL="36541" indent="0">
              <a:buNone/>
            </a:pPr>
            <a:r>
              <a:rPr lang="en-GB" sz="1600" dirty="0" smtClean="0">
                <a:latin typeface="Comic Sans MS" pitchFamily="66" charset="0"/>
              </a:rPr>
              <a:t>The most popular is the IGBT</a:t>
            </a:r>
            <a:endParaRPr lang="en-GB" sz="1600" dirty="0">
              <a:latin typeface="Comic Sans MS" pitchFamily="66" charset="0"/>
            </a:endParaRP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15</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13432" y="1218894"/>
            <a:ext cx="6739128" cy="4831955"/>
          </a:xfrm>
          <a:prstGeom prst="rect">
            <a:avLst/>
          </a:prstGeom>
        </p:spPr>
      </p:pic>
      <p:sp>
        <p:nvSpPr>
          <p:cNvPr id="18" name="Cube 17"/>
          <p:cNvSpPr/>
          <p:nvPr/>
        </p:nvSpPr>
        <p:spPr>
          <a:xfrm>
            <a:off x="3936464" y="2505456"/>
            <a:ext cx="3864864" cy="2375916"/>
          </a:xfrm>
          <a:prstGeom prst="cube">
            <a:avLst>
              <a:gd name="adj" fmla="val 11776"/>
            </a:avLst>
          </a:prstGeom>
          <a:solidFill>
            <a:srgbClr val="7030A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effectLst/>
            </a:endParaRPr>
          </a:p>
        </p:txBody>
      </p:sp>
      <p:sp>
        <p:nvSpPr>
          <p:cNvPr id="19" name="Cube 18"/>
          <p:cNvSpPr/>
          <p:nvPr/>
        </p:nvSpPr>
        <p:spPr>
          <a:xfrm>
            <a:off x="3596635" y="3713988"/>
            <a:ext cx="2164085" cy="1493520"/>
          </a:xfrm>
          <a:prstGeom prst="cube">
            <a:avLst>
              <a:gd name="adj" fmla="val 35032"/>
            </a:avLst>
          </a:prstGeom>
          <a:solidFill>
            <a:srgbClr val="7030A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effectLst/>
            </a:endParaRPr>
          </a:p>
        </p:txBody>
      </p:sp>
      <p:sp>
        <p:nvSpPr>
          <p:cNvPr id="20" name="TextBox 19"/>
          <p:cNvSpPr txBox="1"/>
          <p:nvPr/>
        </p:nvSpPr>
        <p:spPr>
          <a:xfrm>
            <a:off x="6281928" y="2300716"/>
            <a:ext cx="516936" cy="276999"/>
          </a:xfrm>
          <a:prstGeom prst="rect">
            <a:avLst/>
          </a:prstGeom>
          <a:noFill/>
        </p:spPr>
        <p:txBody>
          <a:bodyPr wrap="none" rtlCol="0">
            <a:spAutoFit/>
          </a:bodyPr>
          <a:lstStyle/>
          <a:p>
            <a:r>
              <a:rPr lang="en-US" sz="1200" dirty="0" smtClean="0">
                <a:solidFill>
                  <a:srgbClr val="002060"/>
                </a:solidFill>
              </a:rPr>
              <a:t>GTO</a:t>
            </a:r>
            <a:endParaRPr lang="en-US" sz="1200" dirty="0">
              <a:solidFill>
                <a:srgbClr val="002060"/>
              </a:solidFill>
            </a:endParaRPr>
          </a:p>
        </p:txBody>
      </p:sp>
      <p:sp>
        <p:nvSpPr>
          <p:cNvPr id="21" name="TextBox 20"/>
          <p:cNvSpPr txBox="1"/>
          <p:nvPr/>
        </p:nvSpPr>
        <p:spPr>
          <a:xfrm>
            <a:off x="6536124" y="3496371"/>
            <a:ext cx="545342" cy="276999"/>
          </a:xfrm>
          <a:prstGeom prst="rect">
            <a:avLst/>
          </a:prstGeom>
          <a:noFill/>
        </p:spPr>
        <p:txBody>
          <a:bodyPr wrap="none" rtlCol="0">
            <a:spAutoFit/>
          </a:bodyPr>
          <a:lstStyle/>
          <a:p>
            <a:r>
              <a:rPr lang="en-US" sz="1200" dirty="0" smtClean="0">
                <a:solidFill>
                  <a:schemeClr val="bg1"/>
                </a:solidFill>
              </a:rPr>
              <a:t>IGBT</a:t>
            </a:r>
            <a:endParaRPr lang="en-US" sz="1200" dirty="0">
              <a:solidFill>
                <a:schemeClr val="bg1"/>
              </a:solidFill>
            </a:endParaRPr>
          </a:p>
        </p:txBody>
      </p:sp>
      <p:sp>
        <p:nvSpPr>
          <p:cNvPr id="22" name="TextBox 21"/>
          <p:cNvSpPr txBox="1"/>
          <p:nvPr/>
        </p:nvSpPr>
        <p:spPr>
          <a:xfrm>
            <a:off x="4201356" y="4474594"/>
            <a:ext cx="545342" cy="276999"/>
          </a:xfrm>
          <a:prstGeom prst="rect">
            <a:avLst/>
          </a:prstGeom>
          <a:noFill/>
        </p:spPr>
        <p:txBody>
          <a:bodyPr wrap="none" rtlCol="0">
            <a:spAutoFit/>
          </a:bodyPr>
          <a:lstStyle/>
          <a:p>
            <a:r>
              <a:rPr lang="en-US" sz="1200" dirty="0" smtClean="0">
                <a:solidFill>
                  <a:schemeClr val="bg1"/>
                </a:solidFill>
              </a:rPr>
              <a:t>IGBT</a:t>
            </a:r>
            <a:endParaRPr lang="en-US" sz="1200" dirty="0">
              <a:solidFill>
                <a:schemeClr val="bg1"/>
              </a:solidFill>
            </a:endParaRPr>
          </a:p>
        </p:txBody>
      </p:sp>
    </p:spTree>
    <p:extLst>
      <p:ext uri="{BB962C8B-B14F-4D97-AF65-F5344CB8AC3E}">
        <p14:creationId xmlns:p14="http://schemas.microsoft.com/office/powerpoint/2010/main" val="13853478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283464" y="20429"/>
            <a:ext cx="8567927" cy="940443"/>
          </a:xfrm>
          <a:prstGeom prst="rect">
            <a:avLst/>
          </a:prstGeom>
        </p:spPr>
        <p:txBody>
          <a:bodyPr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914400"/>
            <a:r>
              <a:rPr lang="en-GB" sz="3200" dirty="0" err="1" smtClean="0">
                <a:latin typeface="Comic Sans MS" pitchFamily="66" charset="0"/>
              </a:rPr>
              <a:t>Thyristor</a:t>
            </a:r>
            <a:r>
              <a:rPr lang="en-GB" sz="3200" dirty="0" smtClean="0">
                <a:latin typeface="Comic Sans MS" pitchFamily="66" charset="0"/>
              </a:rPr>
              <a:t> principle</a:t>
            </a:r>
            <a:endParaRPr lang="en-US" sz="3200" dirty="0">
              <a:latin typeface="Comic Sans MS" pitchFamily="66" charset="0"/>
            </a:endParaRPr>
          </a:p>
        </p:txBody>
      </p:sp>
      <p:sp>
        <p:nvSpPr>
          <p:cNvPr id="27"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16</a:t>
            </a:fld>
            <a:endParaRPr lang="en-US" dirty="0"/>
          </a:p>
        </p:txBody>
      </p:sp>
      <p:sp>
        <p:nvSpPr>
          <p:cNvPr id="28"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22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192" y="2728524"/>
            <a:ext cx="3144882" cy="1366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53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03681" y="1898332"/>
            <a:ext cx="3447710" cy="36848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 name="Rectangle 28"/>
          <p:cNvSpPr/>
          <p:nvPr/>
        </p:nvSpPr>
        <p:spPr>
          <a:xfrm>
            <a:off x="3819236" y="2116050"/>
            <a:ext cx="1819729" cy="3108543"/>
          </a:xfrm>
          <a:prstGeom prst="rect">
            <a:avLst/>
          </a:prstGeom>
        </p:spPr>
        <p:txBody>
          <a:bodyPr wrap="none">
            <a:spAutoFit/>
          </a:bodyPr>
          <a:lstStyle/>
          <a:p>
            <a:r>
              <a:rPr lang="en-GB" sz="1400" dirty="0" err="1" smtClean="0">
                <a:solidFill>
                  <a:schemeClr val="bg1">
                    <a:lumMod val="50000"/>
                  </a:schemeClr>
                </a:solidFill>
                <a:latin typeface="Comic Sans MS" pitchFamily="66" charset="0"/>
              </a:rPr>
              <a:t>Thyristor</a:t>
            </a:r>
            <a:r>
              <a:rPr lang="en-GB" sz="1400" dirty="0" smtClean="0">
                <a:solidFill>
                  <a:schemeClr val="bg1">
                    <a:lumMod val="50000"/>
                  </a:schemeClr>
                </a:solidFill>
                <a:latin typeface="Comic Sans MS" pitchFamily="66" charset="0"/>
              </a:rPr>
              <a:t> Blocked</a:t>
            </a:r>
          </a:p>
          <a:p>
            <a:endParaRPr lang="en-GB" sz="1400" dirty="0">
              <a:solidFill>
                <a:schemeClr val="bg1">
                  <a:lumMod val="50000"/>
                </a:schemeClr>
              </a:solidFill>
              <a:latin typeface="Comic Sans MS" pitchFamily="66" charset="0"/>
            </a:endParaRPr>
          </a:p>
          <a:p>
            <a:endParaRPr lang="en-GB" sz="1400" dirty="0" smtClean="0">
              <a:solidFill>
                <a:schemeClr val="bg1">
                  <a:lumMod val="50000"/>
                </a:schemeClr>
              </a:solidFill>
              <a:latin typeface="Comic Sans MS" pitchFamily="66" charset="0"/>
            </a:endParaRPr>
          </a:p>
          <a:p>
            <a:r>
              <a:rPr lang="en-GB" sz="1400" dirty="0" err="1" smtClean="0">
                <a:solidFill>
                  <a:schemeClr val="bg1">
                    <a:lumMod val="50000"/>
                  </a:schemeClr>
                </a:solidFill>
                <a:latin typeface="Comic Sans MS" pitchFamily="66" charset="0"/>
              </a:rPr>
              <a:t>Thyristor</a:t>
            </a:r>
            <a:r>
              <a:rPr lang="en-GB" sz="1400" dirty="0" smtClean="0">
                <a:solidFill>
                  <a:schemeClr val="bg1">
                    <a:lumMod val="50000"/>
                  </a:schemeClr>
                </a:solidFill>
                <a:latin typeface="Comic Sans MS" pitchFamily="66" charset="0"/>
              </a:rPr>
              <a:t> turn ON</a:t>
            </a:r>
          </a:p>
          <a:p>
            <a:endParaRPr lang="en-GB" sz="1400" dirty="0">
              <a:solidFill>
                <a:schemeClr val="bg1">
                  <a:lumMod val="50000"/>
                </a:schemeClr>
              </a:solidFill>
              <a:latin typeface="Comic Sans MS" pitchFamily="66" charset="0"/>
            </a:endParaRPr>
          </a:p>
          <a:p>
            <a:endParaRPr lang="en-GB" sz="1400" dirty="0" smtClean="0">
              <a:solidFill>
                <a:schemeClr val="bg1">
                  <a:lumMod val="50000"/>
                </a:schemeClr>
              </a:solidFill>
              <a:latin typeface="Comic Sans MS" pitchFamily="66" charset="0"/>
            </a:endParaRPr>
          </a:p>
          <a:p>
            <a:endParaRPr lang="en-GB" sz="1400" dirty="0">
              <a:solidFill>
                <a:schemeClr val="bg1">
                  <a:lumMod val="50000"/>
                </a:schemeClr>
              </a:solidFill>
              <a:latin typeface="Comic Sans MS" pitchFamily="66" charset="0"/>
            </a:endParaRPr>
          </a:p>
          <a:p>
            <a:endParaRPr lang="en-GB" sz="1400" dirty="0" smtClean="0">
              <a:solidFill>
                <a:schemeClr val="bg1">
                  <a:lumMod val="50000"/>
                </a:schemeClr>
              </a:solidFill>
              <a:latin typeface="Comic Sans MS" pitchFamily="66" charset="0"/>
            </a:endParaRPr>
          </a:p>
          <a:p>
            <a:endParaRPr lang="en-GB" sz="1400" dirty="0">
              <a:solidFill>
                <a:schemeClr val="bg1">
                  <a:lumMod val="50000"/>
                </a:schemeClr>
              </a:solidFill>
              <a:latin typeface="Comic Sans MS" pitchFamily="66" charset="0"/>
            </a:endParaRPr>
          </a:p>
          <a:p>
            <a:r>
              <a:rPr lang="en-GB" sz="1400" dirty="0" err="1" smtClean="0">
                <a:solidFill>
                  <a:schemeClr val="bg1">
                    <a:lumMod val="50000"/>
                  </a:schemeClr>
                </a:solidFill>
                <a:latin typeface="Comic Sans MS" pitchFamily="66" charset="0"/>
              </a:rPr>
              <a:t>Thyristor</a:t>
            </a:r>
            <a:r>
              <a:rPr lang="en-GB" sz="1400" dirty="0" smtClean="0">
                <a:solidFill>
                  <a:schemeClr val="bg1">
                    <a:lumMod val="50000"/>
                  </a:schemeClr>
                </a:solidFill>
                <a:latin typeface="Comic Sans MS" pitchFamily="66" charset="0"/>
              </a:rPr>
              <a:t> turn OFF</a:t>
            </a:r>
          </a:p>
          <a:p>
            <a:r>
              <a:rPr lang="en-GB" sz="1400" dirty="0" smtClean="0">
                <a:solidFill>
                  <a:schemeClr val="bg1">
                    <a:lumMod val="50000"/>
                  </a:schemeClr>
                </a:solidFill>
                <a:latin typeface="Comic Sans MS" pitchFamily="66" charset="0"/>
              </a:rPr>
              <a:t>At zero current</a:t>
            </a:r>
          </a:p>
          <a:p>
            <a:endParaRPr lang="en-GB" sz="1400" dirty="0">
              <a:solidFill>
                <a:schemeClr val="bg1">
                  <a:lumMod val="50000"/>
                </a:schemeClr>
              </a:solidFill>
              <a:latin typeface="Comic Sans MS" pitchFamily="66" charset="0"/>
            </a:endParaRPr>
          </a:p>
          <a:p>
            <a:endParaRPr lang="en-GB" sz="1400" dirty="0" smtClean="0">
              <a:solidFill>
                <a:schemeClr val="bg1">
                  <a:lumMod val="50000"/>
                </a:schemeClr>
              </a:solidFill>
              <a:latin typeface="Comic Sans MS" pitchFamily="66" charset="0"/>
            </a:endParaRPr>
          </a:p>
          <a:p>
            <a:endParaRPr lang="en-GB" sz="1400" dirty="0">
              <a:solidFill>
                <a:schemeClr val="bg1">
                  <a:lumMod val="50000"/>
                </a:schemeClr>
              </a:solidFill>
              <a:latin typeface="Comic Sans MS" pitchFamily="66" charset="0"/>
            </a:endParaRPr>
          </a:p>
        </p:txBody>
      </p:sp>
      <p:sp>
        <p:nvSpPr>
          <p:cNvPr id="30" name="Rectangle 29"/>
          <p:cNvSpPr/>
          <p:nvPr/>
        </p:nvSpPr>
        <p:spPr>
          <a:xfrm>
            <a:off x="5403681" y="5686675"/>
            <a:ext cx="3467616" cy="307777"/>
          </a:xfrm>
          <a:prstGeom prst="rect">
            <a:avLst/>
          </a:prstGeom>
        </p:spPr>
        <p:txBody>
          <a:bodyPr wrap="none">
            <a:spAutoFit/>
          </a:bodyPr>
          <a:lstStyle/>
          <a:p>
            <a:r>
              <a:rPr lang="en-GB" sz="1400" dirty="0" smtClean="0">
                <a:solidFill>
                  <a:schemeClr val="bg1">
                    <a:lumMod val="50000"/>
                  </a:schemeClr>
                </a:solidFill>
                <a:latin typeface="Comic Sans MS" pitchFamily="66" charset="0"/>
              </a:rPr>
              <a:t>Turn ON possible when positive voltage</a:t>
            </a:r>
            <a:endParaRPr lang="en-GB" sz="1400" dirty="0">
              <a:solidFill>
                <a:schemeClr val="bg1">
                  <a:lumMod val="50000"/>
                </a:schemeClr>
              </a:solidFill>
              <a:latin typeface="Comic Sans MS" pitchFamily="66" charset="0"/>
            </a:endParaRPr>
          </a:p>
        </p:txBody>
      </p:sp>
      <p:sp>
        <p:nvSpPr>
          <p:cNvPr id="31" name="Rectangle 30"/>
          <p:cNvSpPr/>
          <p:nvPr/>
        </p:nvSpPr>
        <p:spPr>
          <a:xfrm>
            <a:off x="180000" y="900000"/>
            <a:ext cx="8315412" cy="830997"/>
          </a:xfrm>
          <a:prstGeom prst="rect">
            <a:avLst/>
          </a:prstGeom>
        </p:spPr>
        <p:txBody>
          <a:bodyPr wrap="square">
            <a:spAutoFit/>
          </a:bodyPr>
          <a:lstStyle/>
          <a:p>
            <a:r>
              <a:rPr lang="en-US" sz="1200" dirty="0" err="1" smtClean="0">
                <a:latin typeface="Comic Sans MS" panose="030F0702030302020204" pitchFamily="66" charset="0"/>
              </a:rPr>
              <a:t>Thyristor</a:t>
            </a:r>
            <a:r>
              <a:rPr lang="en-US" sz="1200" dirty="0" smtClean="0">
                <a:latin typeface="Comic Sans MS" panose="030F0702030302020204" pitchFamily="66" charset="0"/>
              </a:rPr>
              <a:t> (1956): </a:t>
            </a:r>
            <a:r>
              <a:rPr lang="en-US" sz="1200" dirty="0">
                <a:latin typeface="Comic Sans MS" panose="030F0702030302020204" pitchFamily="66" charset="0"/>
              </a:rPr>
              <a:t>once it has been switched on by the gate terminal, the device remains latched in the on-state (</a:t>
            </a:r>
            <a:r>
              <a:rPr lang="en-US" sz="1200" i="1" dirty="0">
                <a:latin typeface="Comic Sans MS" panose="030F0702030302020204" pitchFamily="66" charset="0"/>
              </a:rPr>
              <a:t>i.e.</a:t>
            </a:r>
            <a:r>
              <a:rPr lang="en-US" sz="1200" dirty="0">
                <a:latin typeface="Comic Sans MS" panose="030F0702030302020204" pitchFamily="66" charset="0"/>
              </a:rPr>
              <a:t> does not need a continuous supply of gate current to remain in the on state), providing the anode current has exceeded the latching current (</a:t>
            </a:r>
            <a:r>
              <a:rPr lang="en-US" sz="1200" i="1" dirty="0">
                <a:latin typeface="Comic Sans MS" panose="030F0702030302020204" pitchFamily="66" charset="0"/>
              </a:rPr>
              <a:t>I</a:t>
            </a:r>
            <a:r>
              <a:rPr lang="en-US" sz="1200" baseline="-25000" dirty="0">
                <a:latin typeface="Comic Sans MS" panose="030F0702030302020204" pitchFamily="66" charset="0"/>
              </a:rPr>
              <a:t>L</a:t>
            </a:r>
            <a:r>
              <a:rPr lang="en-US" sz="1200" dirty="0">
                <a:latin typeface="Comic Sans MS" panose="030F0702030302020204" pitchFamily="66" charset="0"/>
              </a:rPr>
              <a:t>). As long as the anode remains positively biased, it cannot be switched off until the anode current falls below the holding current (</a:t>
            </a:r>
            <a:r>
              <a:rPr lang="en-US" sz="1200" i="1" dirty="0">
                <a:latin typeface="Comic Sans MS" panose="030F0702030302020204" pitchFamily="66" charset="0"/>
              </a:rPr>
              <a:t>I</a:t>
            </a:r>
            <a:r>
              <a:rPr lang="en-US" sz="1200" baseline="-25000" dirty="0">
                <a:latin typeface="Comic Sans MS" panose="030F0702030302020204" pitchFamily="66" charset="0"/>
              </a:rPr>
              <a:t>H</a:t>
            </a:r>
            <a:r>
              <a:rPr lang="en-US" sz="1200" dirty="0">
                <a:latin typeface="Comic Sans MS" panose="030F0702030302020204" pitchFamily="66" charset="0"/>
              </a:rPr>
              <a:t>).</a:t>
            </a:r>
          </a:p>
        </p:txBody>
      </p:sp>
    </p:spTree>
    <p:extLst>
      <p:ext uri="{BB962C8B-B14F-4D97-AF65-F5344CB8AC3E}">
        <p14:creationId xmlns:p14="http://schemas.microsoft.com/office/powerpoint/2010/main" val="3113970397"/>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Topologies based on </a:t>
            </a:r>
            <a:r>
              <a:rPr lang="en-GB" sz="3200" dirty="0" err="1" smtClean="0">
                <a:latin typeface="Comic Sans MS" pitchFamily="66" charset="0"/>
              </a:rPr>
              <a:t>thyristor</a:t>
            </a:r>
            <a:endParaRPr lang="en-US" sz="3200" dirty="0">
              <a:latin typeface="Comic Sans MS" pitchFamily="66" charset="0"/>
            </a:endParaRPr>
          </a:p>
        </p:txBody>
      </p:sp>
      <p:sp>
        <p:nvSpPr>
          <p:cNvPr id="3" name="Content Placeholder 2"/>
          <p:cNvSpPr>
            <a:spLocks noGrp="1"/>
          </p:cNvSpPr>
          <p:nvPr>
            <p:ph idx="1"/>
          </p:nvPr>
        </p:nvSpPr>
        <p:spPr>
          <a:xfrm>
            <a:off x="180000" y="1035368"/>
            <a:ext cx="8901855" cy="2620440"/>
          </a:xfrm>
        </p:spPr>
        <p:txBody>
          <a:bodyPr>
            <a:noAutofit/>
          </a:bodyPr>
          <a:lstStyle/>
          <a:p>
            <a:pPr marL="36541" indent="0">
              <a:buNone/>
            </a:pPr>
            <a:r>
              <a:rPr lang="en-US" sz="1600" dirty="0" smtClean="0">
                <a:latin typeface="Comic Sans MS" pitchFamily="66" charset="0"/>
              </a:rPr>
              <a:t>The magnets need DC current.</a:t>
            </a:r>
          </a:p>
          <a:p>
            <a:pPr marL="36541" indent="0">
              <a:buNone/>
            </a:pPr>
            <a:r>
              <a:rPr lang="en-US" sz="1600" dirty="0" smtClean="0">
                <a:latin typeface="Comic Sans MS" pitchFamily="66" charset="0"/>
              </a:rPr>
              <a:t>The magnet power supplies are AC/DC.</a:t>
            </a:r>
          </a:p>
          <a:p>
            <a:pPr marL="36541" indent="0">
              <a:buNone/>
            </a:pPr>
            <a:r>
              <a:rPr lang="en-US" sz="1600" dirty="0" smtClean="0">
                <a:latin typeface="Comic Sans MS" pitchFamily="66" charset="0"/>
              </a:rPr>
              <a:t>The magnets need a galvanic isolation from the mains:	</a:t>
            </a:r>
            <a:r>
              <a:rPr lang="en-US" sz="1600" dirty="0">
                <a:latin typeface="Comic Sans MS" pitchFamily="66" charset="0"/>
              </a:rPr>
              <a:t>50Hz transformer</a:t>
            </a:r>
          </a:p>
          <a:p>
            <a:pPr marL="36541" indent="0">
              <a:buNone/>
            </a:pPr>
            <a:endParaRPr lang="en-US" sz="1600" dirty="0" smtClean="0">
              <a:latin typeface="Comic Sans MS" pitchFamily="66" charset="0"/>
            </a:endParaRPr>
          </a:p>
          <a:p>
            <a:pPr marL="36541" indent="0">
              <a:buNone/>
            </a:pPr>
            <a:r>
              <a:rPr lang="en-US" sz="1600" dirty="0">
                <a:latin typeface="Comic Sans MS" pitchFamily="66" charset="0"/>
              </a:rPr>
              <a:t>	</a:t>
            </a:r>
            <a:r>
              <a:rPr lang="en-US" sz="1600" dirty="0" smtClean="0">
                <a:latin typeface="Comic Sans MS" pitchFamily="66" charset="0"/>
              </a:rPr>
              <a:t>	The </a:t>
            </a:r>
            <a:r>
              <a:rPr lang="en-US" sz="1600" dirty="0" err="1" smtClean="0">
                <a:latin typeface="Comic Sans MS" pitchFamily="66" charset="0"/>
              </a:rPr>
              <a:t>thyristor</a:t>
            </a:r>
            <a:r>
              <a:rPr lang="en-US" sz="1600" dirty="0" smtClean="0">
                <a:latin typeface="Comic Sans MS" pitchFamily="66" charset="0"/>
              </a:rPr>
              <a:t> bridge rectifier is well adapted to power magnets.</a:t>
            </a:r>
            <a:r>
              <a:rPr lang="en-US" sz="1600" dirty="0" smtClean="0">
                <a:solidFill>
                  <a:srgbClr val="080808"/>
                </a:solidFill>
                <a:latin typeface="Comic Sans MS" pitchFamily="66" charset="0"/>
              </a:rPr>
              <a:t>		</a:t>
            </a:r>
            <a:endParaRPr lang="en-US" sz="1600" dirty="0" smtClean="0">
              <a:latin typeface="Comic Sans MS" pitchFamily="66" charset="0"/>
            </a:endParaRP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17</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6796" y="4261104"/>
            <a:ext cx="2945759" cy="17336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9" name="Group 8"/>
          <p:cNvGrpSpPr/>
          <p:nvPr/>
        </p:nvGrpSpPr>
        <p:grpSpPr>
          <a:xfrm>
            <a:off x="286324" y="3141136"/>
            <a:ext cx="3777732" cy="720000"/>
            <a:chOff x="180000" y="3648456"/>
            <a:chExt cx="3777732" cy="720000"/>
          </a:xfrm>
        </p:grpSpPr>
        <p:cxnSp>
          <p:nvCxnSpPr>
            <p:cNvPr id="22" name="Straight Connector 21"/>
            <p:cNvCxnSpPr/>
            <p:nvPr/>
          </p:nvCxnSpPr>
          <p:spPr>
            <a:xfrm>
              <a:off x="2989236" y="3788412"/>
              <a:ext cx="0" cy="443971"/>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sp>
          <p:nvSpPr>
            <p:cNvPr id="4" name="Rectangle 3"/>
            <p:cNvSpPr/>
            <p:nvPr/>
          </p:nvSpPr>
          <p:spPr>
            <a:xfrm>
              <a:off x="1673352" y="3648456"/>
              <a:ext cx="720000" cy="720000"/>
            </a:xfrm>
            <a:prstGeom prst="rect">
              <a:avLst/>
            </a:prstGeom>
            <a:noFill/>
            <a:ln w="28575">
              <a:solidFill>
                <a:srgbClr val="08080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 name="Straight Connector 5"/>
            <p:cNvCxnSpPr/>
            <p:nvPr/>
          </p:nvCxnSpPr>
          <p:spPr>
            <a:xfrm flipV="1">
              <a:off x="1673352" y="3648456"/>
              <a:ext cx="720000" cy="72000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078992" y="3997687"/>
              <a:ext cx="594360"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V="1">
              <a:off x="1179576" y="3904878"/>
              <a:ext cx="150876" cy="173346"/>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V="1">
              <a:off x="1256538" y="3904878"/>
              <a:ext cx="150876" cy="173346"/>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V="1">
              <a:off x="1333500" y="3904878"/>
              <a:ext cx="150876" cy="173346"/>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2393352" y="3793471"/>
              <a:ext cx="595884"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2394876" y="4223239"/>
              <a:ext cx="594360"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sp>
          <p:nvSpPr>
            <p:cNvPr id="21" name="Rectangle 20"/>
            <p:cNvSpPr/>
            <p:nvPr/>
          </p:nvSpPr>
          <p:spPr>
            <a:xfrm>
              <a:off x="2942754" y="3878230"/>
              <a:ext cx="92964" cy="273145"/>
            </a:xfrm>
            <a:prstGeom prst="rect">
              <a:avLst/>
            </a:prstGeom>
            <a:solidFill>
              <a:srgbClr val="00B050"/>
            </a:solidFill>
            <a:ln w="28575">
              <a:solidFill>
                <a:srgbClr val="08080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p:nvSpPr>
          <p:spPr>
            <a:xfrm>
              <a:off x="180000" y="3860746"/>
              <a:ext cx="814967" cy="261610"/>
            </a:xfrm>
            <a:prstGeom prst="rect">
              <a:avLst/>
            </a:prstGeom>
          </p:spPr>
          <p:txBody>
            <a:bodyPr wrap="none">
              <a:spAutoFit/>
            </a:bodyPr>
            <a:lstStyle/>
            <a:p>
              <a:pPr marL="36541" indent="0">
                <a:buNone/>
              </a:pPr>
              <a:r>
                <a:rPr lang="en-US" sz="1100" dirty="0" smtClean="0">
                  <a:solidFill>
                    <a:srgbClr val="FF0000"/>
                  </a:solidFill>
                  <a:latin typeface="Comic Sans MS" pitchFamily="66" charset="0"/>
                </a:rPr>
                <a:t>AC mains</a:t>
              </a:r>
              <a:endParaRPr lang="en-US" sz="1100" dirty="0">
                <a:solidFill>
                  <a:srgbClr val="FF0000"/>
                </a:solidFill>
                <a:latin typeface="Comic Sans MS" pitchFamily="66" charset="0"/>
              </a:endParaRPr>
            </a:p>
          </p:txBody>
        </p:sp>
        <p:sp>
          <p:nvSpPr>
            <p:cNvPr id="29" name="Rectangle 28"/>
            <p:cNvSpPr/>
            <p:nvPr/>
          </p:nvSpPr>
          <p:spPr>
            <a:xfrm>
              <a:off x="3178031" y="3877651"/>
              <a:ext cx="779701" cy="261610"/>
            </a:xfrm>
            <a:prstGeom prst="rect">
              <a:avLst/>
            </a:prstGeom>
          </p:spPr>
          <p:txBody>
            <a:bodyPr wrap="none">
              <a:spAutoFit/>
            </a:bodyPr>
            <a:lstStyle/>
            <a:p>
              <a:pPr marL="36541" indent="0">
                <a:buNone/>
              </a:pPr>
              <a:r>
                <a:rPr lang="en-US" sz="1100" dirty="0" smtClean="0">
                  <a:solidFill>
                    <a:srgbClr val="00B050"/>
                  </a:solidFill>
                  <a:latin typeface="Comic Sans MS" pitchFamily="66" charset="0"/>
                </a:rPr>
                <a:t>Magnets</a:t>
              </a:r>
              <a:endParaRPr lang="en-US" sz="1100" dirty="0">
                <a:solidFill>
                  <a:srgbClr val="00B050"/>
                </a:solidFill>
                <a:latin typeface="Comic Sans MS" pitchFamily="66" charset="0"/>
              </a:endParaRPr>
            </a:p>
          </p:txBody>
        </p:sp>
        <p:sp>
          <p:nvSpPr>
            <p:cNvPr id="30" name="Rectangle 29"/>
            <p:cNvSpPr/>
            <p:nvPr/>
          </p:nvSpPr>
          <p:spPr>
            <a:xfrm>
              <a:off x="1694856" y="3709277"/>
              <a:ext cx="409407" cy="261610"/>
            </a:xfrm>
            <a:prstGeom prst="rect">
              <a:avLst/>
            </a:prstGeom>
          </p:spPr>
          <p:txBody>
            <a:bodyPr wrap="none">
              <a:spAutoFit/>
            </a:bodyPr>
            <a:lstStyle/>
            <a:p>
              <a:pPr marL="36541" indent="0">
                <a:buNone/>
              </a:pPr>
              <a:r>
                <a:rPr lang="en-US" sz="1100" dirty="0" smtClean="0">
                  <a:solidFill>
                    <a:srgbClr val="080808"/>
                  </a:solidFill>
                  <a:latin typeface="Comic Sans MS" pitchFamily="66" charset="0"/>
                </a:rPr>
                <a:t>AC</a:t>
              </a:r>
              <a:endParaRPr lang="en-US" sz="1100" dirty="0">
                <a:solidFill>
                  <a:srgbClr val="080808"/>
                </a:solidFill>
                <a:latin typeface="Comic Sans MS" pitchFamily="66" charset="0"/>
              </a:endParaRPr>
            </a:p>
          </p:txBody>
        </p:sp>
        <p:sp>
          <p:nvSpPr>
            <p:cNvPr id="31" name="Rectangle 30"/>
            <p:cNvSpPr/>
            <p:nvPr/>
          </p:nvSpPr>
          <p:spPr>
            <a:xfrm>
              <a:off x="1970487" y="4028333"/>
              <a:ext cx="409407" cy="261610"/>
            </a:xfrm>
            <a:prstGeom prst="rect">
              <a:avLst/>
            </a:prstGeom>
          </p:spPr>
          <p:txBody>
            <a:bodyPr wrap="none">
              <a:spAutoFit/>
            </a:bodyPr>
            <a:lstStyle/>
            <a:p>
              <a:pPr marL="36541" indent="0">
                <a:buNone/>
              </a:pPr>
              <a:r>
                <a:rPr lang="en-US" sz="1100" dirty="0">
                  <a:solidFill>
                    <a:srgbClr val="080808"/>
                  </a:solidFill>
                  <a:latin typeface="Comic Sans MS" pitchFamily="66" charset="0"/>
                </a:rPr>
                <a:t>D</a:t>
              </a:r>
              <a:r>
                <a:rPr lang="en-US" sz="1100" dirty="0" smtClean="0">
                  <a:solidFill>
                    <a:srgbClr val="080808"/>
                  </a:solidFill>
                  <a:latin typeface="Comic Sans MS" pitchFamily="66" charset="0"/>
                </a:rPr>
                <a:t>C</a:t>
              </a:r>
              <a:endParaRPr lang="en-US" sz="1100" dirty="0">
                <a:solidFill>
                  <a:srgbClr val="080808"/>
                </a:solidFill>
                <a:latin typeface="Comic Sans MS" pitchFamily="66" charset="0"/>
              </a:endParaRPr>
            </a:p>
          </p:txBody>
        </p:sp>
      </p:gr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4408" y="2849253"/>
            <a:ext cx="2721615" cy="2023765"/>
          </a:xfrm>
          <a:prstGeom prst="rect">
            <a:avLst/>
          </a:prstGeom>
        </p:spPr>
      </p:pic>
      <p:sp>
        <p:nvSpPr>
          <p:cNvPr id="12" name="Right Arrow 11"/>
          <p:cNvSpPr/>
          <p:nvPr/>
        </p:nvSpPr>
        <p:spPr>
          <a:xfrm>
            <a:off x="914400" y="2155522"/>
            <a:ext cx="684276" cy="37806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3738213" y="4875522"/>
            <a:ext cx="1973617" cy="954107"/>
          </a:xfrm>
          <a:prstGeom prst="rect">
            <a:avLst/>
          </a:prstGeom>
        </p:spPr>
        <p:txBody>
          <a:bodyPr wrap="none">
            <a:spAutoFit/>
          </a:bodyPr>
          <a:lstStyle/>
          <a:p>
            <a:r>
              <a:rPr lang="en-GB" sz="1400" dirty="0" err="1" smtClean="0">
                <a:solidFill>
                  <a:schemeClr val="bg1">
                    <a:lumMod val="50000"/>
                  </a:schemeClr>
                </a:solidFill>
                <a:latin typeface="Comic Sans MS" pitchFamily="66" charset="0"/>
              </a:rPr>
              <a:t>Thyristor</a:t>
            </a:r>
            <a:r>
              <a:rPr lang="en-GB" sz="1400" dirty="0" smtClean="0">
                <a:solidFill>
                  <a:schemeClr val="bg1">
                    <a:lumMod val="50000"/>
                  </a:schemeClr>
                </a:solidFill>
                <a:latin typeface="Comic Sans MS" pitchFamily="66" charset="0"/>
              </a:rPr>
              <a:t> advantages</a:t>
            </a:r>
          </a:p>
          <a:p>
            <a:pPr marL="285750" indent="-285750">
              <a:buFontTx/>
              <a:buChar char="-"/>
            </a:pPr>
            <a:r>
              <a:rPr lang="en-GB" sz="1400" dirty="0" smtClean="0">
                <a:solidFill>
                  <a:schemeClr val="bg1">
                    <a:lumMod val="50000"/>
                  </a:schemeClr>
                </a:solidFill>
                <a:latin typeface="Comic Sans MS" pitchFamily="66" charset="0"/>
              </a:rPr>
              <a:t>Very robust</a:t>
            </a:r>
          </a:p>
          <a:p>
            <a:pPr marL="285750" indent="-285750">
              <a:buFontTx/>
              <a:buChar char="-"/>
            </a:pPr>
            <a:r>
              <a:rPr lang="en-GB" sz="1400" dirty="0" smtClean="0">
                <a:solidFill>
                  <a:schemeClr val="bg1">
                    <a:lumMod val="50000"/>
                  </a:schemeClr>
                </a:solidFill>
                <a:latin typeface="Comic Sans MS" pitchFamily="66" charset="0"/>
              </a:rPr>
              <a:t>Cheap</a:t>
            </a:r>
          </a:p>
          <a:p>
            <a:pPr marL="285750" indent="-285750">
              <a:buFontTx/>
              <a:buChar char="-"/>
            </a:pPr>
            <a:r>
              <a:rPr lang="en-GB" sz="1400" dirty="0" smtClean="0">
                <a:solidFill>
                  <a:schemeClr val="bg1">
                    <a:lumMod val="50000"/>
                  </a:schemeClr>
                </a:solidFill>
                <a:latin typeface="Comic Sans MS" pitchFamily="66" charset="0"/>
              </a:rPr>
              <a:t>Low losses</a:t>
            </a:r>
            <a:endParaRPr lang="en-GB" sz="1400" dirty="0">
              <a:solidFill>
                <a:schemeClr val="bg1">
                  <a:lumMod val="50000"/>
                </a:schemeClr>
              </a:solidFill>
              <a:latin typeface="Comic Sans MS" pitchFamily="66" charset="0"/>
            </a:endParaRPr>
          </a:p>
        </p:txBody>
      </p:sp>
      <p:sp>
        <p:nvSpPr>
          <p:cNvPr id="27" name="Rectangle 26"/>
          <p:cNvSpPr/>
          <p:nvPr/>
        </p:nvSpPr>
        <p:spPr>
          <a:xfrm>
            <a:off x="6184908" y="4853996"/>
            <a:ext cx="2896947" cy="954107"/>
          </a:xfrm>
          <a:prstGeom prst="rect">
            <a:avLst/>
          </a:prstGeom>
        </p:spPr>
        <p:txBody>
          <a:bodyPr wrap="none">
            <a:spAutoFit/>
          </a:bodyPr>
          <a:lstStyle/>
          <a:p>
            <a:r>
              <a:rPr lang="en-GB" sz="1400" dirty="0" err="1" smtClean="0">
                <a:solidFill>
                  <a:schemeClr val="bg1">
                    <a:lumMod val="50000"/>
                  </a:schemeClr>
                </a:solidFill>
                <a:latin typeface="Comic Sans MS" pitchFamily="66" charset="0"/>
              </a:rPr>
              <a:t>Thyristor</a:t>
            </a:r>
            <a:r>
              <a:rPr lang="en-GB" sz="1400" dirty="0" smtClean="0">
                <a:solidFill>
                  <a:schemeClr val="bg1">
                    <a:lumMod val="50000"/>
                  </a:schemeClr>
                </a:solidFill>
                <a:latin typeface="Comic Sans MS" pitchFamily="66" charset="0"/>
              </a:rPr>
              <a:t> drawbacks</a:t>
            </a:r>
          </a:p>
          <a:p>
            <a:pPr marL="285750" indent="-285750">
              <a:buFontTx/>
              <a:buChar char="-"/>
            </a:pPr>
            <a:r>
              <a:rPr lang="en-GB" sz="1400" dirty="0" smtClean="0">
                <a:solidFill>
                  <a:schemeClr val="bg1">
                    <a:lumMod val="50000"/>
                  </a:schemeClr>
                </a:solidFill>
                <a:latin typeface="Comic Sans MS" pitchFamily="66" charset="0"/>
              </a:rPr>
              <a:t>Sensible to mains transients </a:t>
            </a:r>
          </a:p>
          <a:p>
            <a:pPr marL="285750" indent="-285750">
              <a:buFontTx/>
              <a:buChar char="-"/>
            </a:pPr>
            <a:r>
              <a:rPr lang="en-GB" sz="1400" dirty="0" smtClean="0">
                <a:solidFill>
                  <a:schemeClr val="bg1">
                    <a:lumMod val="50000"/>
                  </a:schemeClr>
                </a:solidFill>
                <a:latin typeface="Comic Sans MS" pitchFamily="66" charset="0"/>
              </a:rPr>
              <a:t>Low losses</a:t>
            </a:r>
          </a:p>
          <a:p>
            <a:pPr marL="285750" indent="-285750">
              <a:buFontTx/>
              <a:buChar char="-"/>
            </a:pPr>
            <a:r>
              <a:rPr lang="en-GB" sz="1400" dirty="0" smtClean="0">
                <a:solidFill>
                  <a:schemeClr val="bg1">
                    <a:lumMod val="50000"/>
                  </a:schemeClr>
                </a:solidFill>
                <a:latin typeface="Comic Sans MS" pitchFamily="66" charset="0"/>
              </a:rPr>
              <a:t>Low power density</a:t>
            </a:r>
            <a:endParaRPr lang="en-GB" sz="1400" dirty="0">
              <a:solidFill>
                <a:schemeClr val="bg1">
                  <a:lumMod val="50000"/>
                </a:schemeClr>
              </a:solidFill>
              <a:latin typeface="Comic Sans MS" pitchFamily="66" charset="0"/>
            </a:endParaRPr>
          </a:p>
        </p:txBody>
      </p:sp>
    </p:spTree>
    <p:extLst>
      <p:ext uri="{BB962C8B-B14F-4D97-AF65-F5344CB8AC3E}">
        <p14:creationId xmlns:p14="http://schemas.microsoft.com/office/powerpoint/2010/main" val="6715085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Rectangle 3"/>
          <p:cNvSpPr>
            <a:spLocks noGrp="1" noChangeArrowheads="1"/>
          </p:cNvSpPr>
          <p:nvPr>
            <p:ph type="subTitle" idx="4294967295"/>
          </p:nvPr>
        </p:nvSpPr>
        <p:spPr>
          <a:xfrm>
            <a:off x="152400" y="989013"/>
            <a:ext cx="8991600" cy="5487987"/>
          </a:xfrm>
          <a:noFill/>
        </p:spPr>
        <p:txBody>
          <a:bodyPr/>
          <a:lstStyle/>
          <a:p>
            <a:pPr marL="0" indent="0"/>
            <a:r>
              <a:rPr lang="en-US" altLang="en-US" sz="1800" dirty="0">
                <a:latin typeface="Comic Sans MS" panose="030F0702030302020204" pitchFamily="66" charset="0"/>
              </a:rPr>
              <a:t> 3 phases diode bridge voltage rectification</a:t>
            </a:r>
          </a:p>
          <a:p>
            <a:pPr marL="457200" lvl="1" indent="0"/>
            <a:r>
              <a:rPr lang="en-US" altLang="en-US" sz="1600" dirty="0">
                <a:latin typeface="Comic Sans MS" panose="030F0702030302020204" pitchFamily="66" charset="0"/>
              </a:rPr>
              <a:t> Bridge output voltage is fixed, 1.35 * U </a:t>
            </a:r>
            <a:r>
              <a:rPr lang="en-US" altLang="en-US" sz="1600" baseline="-25000" dirty="0">
                <a:latin typeface="Comic Sans MS" panose="030F0702030302020204" pitchFamily="66" charset="0"/>
              </a:rPr>
              <a:t>line to line</a:t>
            </a:r>
          </a:p>
        </p:txBody>
      </p:sp>
      <p:pic>
        <p:nvPicPr>
          <p:cNvPr id="849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8000" y="2517775"/>
            <a:ext cx="4219575" cy="318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99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368" y="3303143"/>
            <a:ext cx="2190750" cy="1543050"/>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p:cNvSpPr txBox="1">
            <a:spLocks/>
          </p:cNvSpPr>
          <p:nvPr/>
        </p:nvSpPr>
        <p:spPr>
          <a:xfrm>
            <a:off x="283464" y="20429"/>
            <a:ext cx="8567927" cy="940443"/>
          </a:xfrm>
          <a:prstGeom prst="rect">
            <a:avLst/>
          </a:prstGeom>
        </p:spPr>
        <p:txBody>
          <a:bodyPr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914400"/>
            <a:r>
              <a:rPr lang="en-GB" sz="3200" dirty="0" smtClean="0">
                <a:latin typeface="Comic Sans MS" pitchFamily="66" charset="0"/>
              </a:rPr>
              <a:t>Diode bridge rectifier</a:t>
            </a:r>
            <a:endParaRPr lang="en-US" sz="3200" dirty="0">
              <a:latin typeface="Comic Sans MS" pitchFamily="66" charset="0"/>
            </a:endParaRPr>
          </a:p>
        </p:txBody>
      </p:sp>
      <p:sp>
        <p:nvSpPr>
          <p:cNvPr id="10"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18</a:t>
            </a:fld>
            <a:endParaRPr lang="en-US" dirty="0"/>
          </a:p>
        </p:txBody>
      </p:sp>
      <p:sp>
        <p:nvSpPr>
          <p:cNvPr id="11"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Tree>
    <p:extLst>
      <p:ext uri="{BB962C8B-B14F-4D97-AF65-F5344CB8AC3E}">
        <p14:creationId xmlns:p14="http://schemas.microsoft.com/office/powerpoint/2010/main" val="4024268279"/>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Rectangle 3"/>
          <p:cNvSpPr>
            <a:spLocks noGrp="1" noChangeArrowheads="1"/>
          </p:cNvSpPr>
          <p:nvPr>
            <p:ph type="subTitle" idx="4294967295"/>
          </p:nvPr>
        </p:nvSpPr>
        <p:spPr>
          <a:xfrm>
            <a:off x="152400" y="989013"/>
            <a:ext cx="8991600" cy="5487987"/>
          </a:xfrm>
          <a:noFill/>
        </p:spPr>
        <p:txBody>
          <a:bodyPr/>
          <a:lstStyle/>
          <a:p>
            <a:pPr marL="0" indent="0"/>
            <a:r>
              <a:rPr lang="en-US" altLang="en-US" sz="1800" dirty="0">
                <a:latin typeface="Comic Sans MS" panose="030F0702030302020204" pitchFamily="66" charset="0"/>
              </a:rPr>
              <a:t> 3 phases </a:t>
            </a:r>
            <a:r>
              <a:rPr lang="en-US" altLang="en-US" sz="1800" dirty="0" err="1" smtClean="0">
                <a:latin typeface="Comic Sans MS" panose="030F0702030302020204" pitchFamily="66" charset="0"/>
              </a:rPr>
              <a:t>Thyristor</a:t>
            </a:r>
            <a:r>
              <a:rPr lang="en-US" altLang="en-US" sz="1800" dirty="0" smtClean="0">
                <a:latin typeface="Comic Sans MS" panose="030F0702030302020204" pitchFamily="66" charset="0"/>
              </a:rPr>
              <a:t> </a:t>
            </a:r>
            <a:r>
              <a:rPr lang="en-US" altLang="en-US" sz="1800" dirty="0">
                <a:latin typeface="Comic Sans MS" panose="030F0702030302020204" pitchFamily="66" charset="0"/>
              </a:rPr>
              <a:t>bridge voltage rectification</a:t>
            </a:r>
          </a:p>
          <a:p>
            <a:pPr marL="457200" lvl="1" indent="0"/>
            <a:r>
              <a:rPr lang="en-US" altLang="en-US" sz="1600" dirty="0">
                <a:latin typeface="Comic Sans MS" panose="030F0702030302020204" pitchFamily="66" charset="0"/>
              </a:rPr>
              <a:t> Can control the bridge output voltage by changing the firing angle </a:t>
            </a:r>
            <a:r>
              <a:rPr lang="en-US" altLang="en-US" sz="1600" dirty="0">
                <a:latin typeface="Comic Sans MS" panose="030F0702030302020204" pitchFamily="66" charset="0"/>
                <a:sym typeface="Symbol" pitchFamily="18" charset="2"/>
              </a:rPr>
              <a:t></a:t>
            </a:r>
          </a:p>
          <a:p>
            <a:pPr marL="457200" lvl="1" indent="0"/>
            <a:r>
              <a:rPr lang="en-US" altLang="en-US" sz="1600" dirty="0">
                <a:latin typeface="Comic Sans MS" panose="030F0702030302020204" pitchFamily="66" charset="0"/>
              </a:rPr>
              <a:t> </a:t>
            </a:r>
            <a:r>
              <a:rPr lang="en-US" altLang="en-US" sz="1600" dirty="0" err="1">
                <a:latin typeface="Comic Sans MS" panose="030F0702030302020204" pitchFamily="66" charset="0"/>
              </a:rPr>
              <a:t>Vout</a:t>
            </a:r>
            <a:r>
              <a:rPr lang="en-US" altLang="en-US" sz="1600" dirty="0">
                <a:latin typeface="Comic Sans MS" panose="030F0702030302020204" pitchFamily="66" charset="0"/>
              </a:rPr>
              <a:t> = </a:t>
            </a:r>
            <a:r>
              <a:rPr lang="en-US" altLang="en-US" sz="1600" dirty="0" err="1">
                <a:latin typeface="Comic Sans MS" panose="030F0702030302020204" pitchFamily="66" charset="0"/>
              </a:rPr>
              <a:t>Umax</a:t>
            </a:r>
            <a:r>
              <a:rPr lang="en-US" altLang="en-US" sz="1600" dirty="0">
                <a:latin typeface="Comic Sans MS" panose="030F0702030302020204" pitchFamily="66" charset="0"/>
              </a:rPr>
              <a:t> * </a:t>
            </a:r>
            <a:r>
              <a:rPr lang="en-US" altLang="en-US" sz="1600" dirty="0" err="1">
                <a:latin typeface="Comic Sans MS" panose="030F0702030302020204" pitchFamily="66" charset="0"/>
              </a:rPr>
              <a:t>cos</a:t>
            </a:r>
            <a:r>
              <a:rPr lang="en-US" altLang="en-US" sz="1600" dirty="0">
                <a:latin typeface="Comic Sans MS" panose="030F0702030302020204" pitchFamily="66" charset="0"/>
              </a:rPr>
              <a:t> </a:t>
            </a:r>
            <a:r>
              <a:rPr lang="en-US" altLang="en-US" sz="1600" dirty="0">
                <a:latin typeface="Comic Sans MS" panose="030F0702030302020204" pitchFamily="66" charset="0"/>
                <a:sym typeface="Symbol" pitchFamily="18" charset="2"/>
              </a:rPr>
              <a:t></a:t>
            </a:r>
          </a:p>
          <a:p>
            <a:pPr marL="914400" lvl="2" indent="0"/>
            <a:endParaRPr lang="en-US" altLang="en-US" sz="1400" dirty="0">
              <a:latin typeface="Comic Sans MS" panose="030F0702030302020204" pitchFamily="66" charset="0"/>
              <a:sym typeface="Symbol" pitchFamily="18" charset="2"/>
            </a:endParaRPr>
          </a:p>
          <a:p>
            <a:pPr marL="914400" lvl="2" indent="0"/>
            <a:r>
              <a:rPr lang="en-US" altLang="en-US" sz="1400" dirty="0">
                <a:latin typeface="Comic Sans MS" panose="030F0702030302020204" pitchFamily="66" charset="0"/>
                <a:sym typeface="Symbol" pitchFamily="18" charset="2"/>
              </a:rPr>
              <a:t>  = 15,	</a:t>
            </a:r>
            <a:r>
              <a:rPr lang="en-US" altLang="en-US" sz="1400" dirty="0" err="1">
                <a:latin typeface="Comic Sans MS" panose="030F0702030302020204" pitchFamily="66" charset="0"/>
                <a:sym typeface="Symbol" pitchFamily="18" charset="2"/>
              </a:rPr>
              <a:t>Vout</a:t>
            </a:r>
            <a:r>
              <a:rPr lang="en-US" altLang="en-US" sz="1400" dirty="0">
                <a:latin typeface="Comic Sans MS" panose="030F0702030302020204" pitchFamily="66" charset="0"/>
                <a:sym typeface="Symbol" pitchFamily="18" charset="2"/>
              </a:rPr>
              <a:t> =  0.96 * </a:t>
            </a:r>
            <a:r>
              <a:rPr lang="en-US" altLang="en-US" sz="1400" dirty="0" err="1">
                <a:latin typeface="Comic Sans MS" panose="030F0702030302020204" pitchFamily="66" charset="0"/>
                <a:sym typeface="Symbol" pitchFamily="18" charset="2"/>
              </a:rPr>
              <a:t>Umax</a:t>
            </a:r>
            <a:endParaRPr lang="en-US" altLang="en-US" sz="1400" dirty="0">
              <a:latin typeface="Comic Sans MS" panose="030F0702030302020204" pitchFamily="66" charset="0"/>
              <a:sym typeface="Symbol" pitchFamily="18" charset="2"/>
            </a:endParaRPr>
          </a:p>
          <a:p>
            <a:pPr marL="914400" lvl="2" indent="0"/>
            <a:r>
              <a:rPr lang="en-US" altLang="en-US" sz="1400" dirty="0">
                <a:latin typeface="Comic Sans MS" panose="030F0702030302020204" pitchFamily="66" charset="0"/>
                <a:sym typeface="Symbol" pitchFamily="18" charset="2"/>
              </a:rPr>
              <a:t>  = 70, 	</a:t>
            </a:r>
            <a:r>
              <a:rPr lang="en-US" altLang="en-US" sz="1400" dirty="0" err="1">
                <a:latin typeface="Comic Sans MS" panose="030F0702030302020204" pitchFamily="66" charset="0"/>
                <a:sym typeface="Symbol" pitchFamily="18" charset="2"/>
              </a:rPr>
              <a:t>Vout</a:t>
            </a:r>
            <a:r>
              <a:rPr lang="en-US" altLang="en-US" sz="1400" dirty="0">
                <a:latin typeface="Comic Sans MS" panose="030F0702030302020204" pitchFamily="66" charset="0"/>
                <a:sym typeface="Symbol" pitchFamily="18" charset="2"/>
              </a:rPr>
              <a:t> =  0.34 * </a:t>
            </a:r>
            <a:r>
              <a:rPr lang="en-US" altLang="en-US" sz="1400" dirty="0" err="1">
                <a:latin typeface="Comic Sans MS" panose="030F0702030302020204" pitchFamily="66" charset="0"/>
                <a:sym typeface="Symbol" pitchFamily="18" charset="2"/>
              </a:rPr>
              <a:t>Umax</a:t>
            </a:r>
            <a:endParaRPr lang="en-US" altLang="en-US" sz="1400" dirty="0">
              <a:latin typeface="Comic Sans MS" panose="030F0702030302020204" pitchFamily="66" charset="0"/>
              <a:sym typeface="Symbol" pitchFamily="18" charset="2"/>
            </a:endParaRPr>
          </a:p>
          <a:p>
            <a:pPr marL="914400" lvl="2" indent="0"/>
            <a:r>
              <a:rPr lang="en-US" altLang="en-US" sz="1400" dirty="0">
                <a:latin typeface="Comic Sans MS" panose="030F0702030302020204" pitchFamily="66" charset="0"/>
                <a:sym typeface="Symbol" pitchFamily="18" charset="2"/>
              </a:rPr>
              <a:t>  = 150, 	</a:t>
            </a:r>
            <a:r>
              <a:rPr lang="en-US" altLang="en-US" sz="1400" dirty="0" err="1">
                <a:latin typeface="Comic Sans MS" panose="030F0702030302020204" pitchFamily="66" charset="0"/>
                <a:sym typeface="Symbol" pitchFamily="18" charset="2"/>
              </a:rPr>
              <a:t>Vout</a:t>
            </a:r>
            <a:r>
              <a:rPr lang="en-US" altLang="en-US" sz="1400" dirty="0">
                <a:latin typeface="Comic Sans MS" panose="030F0702030302020204" pitchFamily="66" charset="0"/>
                <a:sym typeface="Symbol" pitchFamily="18" charset="2"/>
              </a:rPr>
              <a:t> = -0.86 * </a:t>
            </a:r>
            <a:r>
              <a:rPr lang="en-US" altLang="en-US" sz="1400" dirty="0" err="1">
                <a:latin typeface="Comic Sans MS" panose="030F0702030302020204" pitchFamily="66" charset="0"/>
                <a:sym typeface="Symbol" pitchFamily="18" charset="2"/>
              </a:rPr>
              <a:t>Umax</a:t>
            </a:r>
            <a:endParaRPr lang="en-US" altLang="en-US" sz="1400" dirty="0">
              <a:latin typeface="Comic Sans MS" panose="030F0702030302020204" pitchFamily="66" charset="0"/>
              <a:sym typeface="Symbol" pitchFamily="18" charset="2"/>
            </a:endParaRPr>
          </a:p>
        </p:txBody>
      </p:sp>
      <p:pic>
        <p:nvPicPr>
          <p:cNvPr id="870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76875" y="1870075"/>
            <a:ext cx="2190750"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7071" name="Group 31"/>
          <p:cNvGrpSpPr>
            <a:grpSpLocks/>
          </p:cNvGrpSpPr>
          <p:nvPr/>
        </p:nvGrpSpPr>
        <p:grpSpPr bwMode="auto">
          <a:xfrm>
            <a:off x="198438" y="4148138"/>
            <a:ext cx="2657475" cy="1876425"/>
            <a:chOff x="125" y="2613"/>
            <a:chExt cx="1674" cy="1182"/>
          </a:xfrm>
        </p:grpSpPr>
        <p:pic>
          <p:nvPicPr>
            <p:cNvPr id="87060" name="Picture 2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5" y="2613"/>
              <a:ext cx="1674" cy="1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7046" name="Line 6"/>
            <p:cNvSpPr>
              <a:spLocks noChangeShapeType="1"/>
            </p:cNvSpPr>
            <p:nvPr/>
          </p:nvSpPr>
          <p:spPr bwMode="auto">
            <a:xfrm>
              <a:off x="629" y="2814"/>
              <a:ext cx="54" cy="2"/>
            </a:xfrm>
            <a:prstGeom prst="line">
              <a:avLst/>
            </a:prstGeom>
            <a:noFill/>
            <a:ln w="6350">
              <a:solidFill>
                <a:schemeClr val="tx1"/>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047" name="Line 7"/>
            <p:cNvSpPr>
              <a:spLocks noChangeShapeType="1"/>
            </p:cNvSpPr>
            <p:nvPr/>
          </p:nvSpPr>
          <p:spPr bwMode="auto">
            <a:xfrm flipH="1">
              <a:off x="685" y="2818"/>
              <a:ext cx="1" cy="6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048" name="Line 8"/>
            <p:cNvSpPr>
              <a:spLocks noChangeShapeType="1"/>
            </p:cNvSpPr>
            <p:nvPr/>
          </p:nvSpPr>
          <p:spPr bwMode="auto">
            <a:xfrm>
              <a:off x="629" y="282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049" name="Text Box 9"/>
            <p:cNvSpPr txBox="1">
              <a:spLocks noChangeArrowheads="1"/>
            </p:cNvSpPr>
            <p:nvPr/>
          </p:nvSpPr>
          <p:spPr bwMode="auto">
            <a:xfrm>
              <a:off x="570" y="2674"/>
              <a:ext cx="14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200">
                  <a:sym typeface="Symbol" pitchFamily="18" charset="2"/>
                </a:rPr>
                <a:t></a:t>
              </a:r>
            </a:p>
          </p:txBody>
        </p:sp>
      </p:grpSp>
      <p:grpSp>
        <p:nvGrpSpPr>
          <p:cNvPr id="87072" name="Group 32"/>
          <p:cNvGrpSpPr>
            <a:grpSpLocks/>
          </p:cNvGrpSpPr>
          <p:nvPr/>
        </p:nvGrpSpPr>
        <p:grpSpPr bwMode="auto">
          <a:xfrm>
            <a:off x="3092450" y="4149725"/>
            <a:ext cx="2962275" cy="1895475"/>
            <a:chOff x="1948" y="2614"/>
            <a:chExt cx="1866" cy="1194"/>
          </a:xfrm>
        </p:grpSpPr>
        <p:pic>
          <p:nvPicPr>
            <p:cNvPr id="87052"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48" y="2614"/>
              <a:ext cx="1866" cy="1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053" name="Line 13"/>
            <p:cNvSpPr>
              <a:spLocks noChangeShapeType="1"/>
            </p:cNvSpPr>
            <p:nvPr/>
          </p:nvSpPr>
          <p:spPr bwMode="auto">
            <a:xfrm flipV="1">
              <a:off x="2345" y="2819"/>
              <a:ext cx="214" cy="0"/>
            </a:xfrm>
            <a:prstGeom prst="line">
              <a:avLst/>
            </a:prstGeom>
            <a:noFill/>
            <a:ln w="9525">
              <a:solidFill>
                <a:schemeClr val="tx1"/>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054" name="Line 14"/>
            <p:cNvSpPr>
              <a:spLocks noChangeShapeType="1"/>
            </p:cNvSpPr>
            <p:nvPr/>
          </p:nvSpPr>
          <p:spPr bwMode="auto">
            <a:xfrm flipH="1">
              <a:off x="2344" y="2825"/>
              <a:ext cx="5" cy="9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055" name="Line 15"/>
            <p:cNvSpPr>
              <a:spLocks noChangeShapeType="1"/>
            </p:cNvSpPr>
            <p:nvPr/>
          </p:nvSpPr>
          <p:spPr bwMode="auto">
            <a:xfrm>
              <a:off x="2567" y="2813"/>
              <a:ext cx="0" cy="22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056" name="Text Box 16"/>
            <p:cNvSpPr txBox="1">
              <a:spLocks noChangeArrowheads="1"/>
            </p:cNvSpPr>
            <p:nvPr/>
          </p:nvSpPr>
          <p:spPr bwMode="auto">
            <a:xfrm>
              <a:off x="2364" y="2687"/>
              <a:ext cx="13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200">
                  <a:sym typeface="Symbol" pitchFamily="18" charset="2"/>
                </a:rPr>
                <a:t></a:t>
              </a:r>
            </a:p>
          </p:txBody>
        </p:sp>
      </p:grpSp>
      <p:grpSp>
        <p:nvGrpSpPr>
          <p:cNvPr id="87073" name="Group 33"/>
          <p:cNvGrpSpPr>
            <a:grpSpLocks/>
          </p:cNvGrpSpPr>
          <p:nvPr/>
        </p:nvGrpSpPr>
        <p:grpSpPr bwMode="auto">
          <a:xfrm>
            <a:off x="6303963" y="4154488"/>
            <a:ext cx="2657475" cy="1876425"/>
            <a:chOff x="3971" y="2617"/>
            <a:chExt cx="1674" cy="1182"/>
          </a:xfrm>
        </p:grpSpPr>
        <p:pic>
          <p:nvPicPr>
            <p:cNvPr id="87059" name="Picture 1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71" y="2617"/>
              <a:ext cx="1674" cy="1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7067" name="Line 27"/>
            <p:cNvSpPr>
              <a:spLocks noChangeShapeType="1"/>
            </p:cNvSpPr>
            <p:nvPr/>
          </p:nvSpPr>
          <p:spPr bwMode="auto">
            <a:xfrm flipV="1">
              <a:off x="4324" y="2809"/>
              <a:ext cx="400" cy="0"/>
            </a:xfrm>
            <a:prstGeom prst="line">
              <a:avLst/>
            </a:prstGeom>
            <a:noFill/>
            <a:ln w="9525">
              <a:solidFill>
                <a:schemeClr val="tx1"/>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068" name="Line 28"/>
            <p:cNvSpPr>
              <a:spLocks noChangeShapeType="1"/>
            </p:cNvSpPr>
            <p:nvPr/>
          </p:nvSpPr>
          <p:spPr bwMode="auto">
            <a:xfrm flipH="1">
              <a:off x="4323" y="2815"/>
              <a:ext cx="1" cy="9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069" name="Line 29"/>
            <p:cNvSpPr>
              <a:spLocks noChangeShapeType="1"/>
            </p:cNvSpPr>
            <p:nvPr/>
          </p:nvSpPr>
          <p:spPr bwMode="auto">
            <a:xfrm>
              <a:off x="4726" y="2806"/>
              <a:ext cx="0" cy="60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070" name="Text Box 30"/>
            <p:cNvSpPr txBox="1">
              <a:spLocks noChangeArrowheads="1"/>
            </p:cNvSpPr>
            <p:nvPr/>
          </p:nvSpPr>
          <p:spPr bwMode="auto">
            <a:xfrm>
              <a:off x="4343" y="2677"/>
              <a:ext cx="13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200">
                  <a:sym typeface="Symbol" pitchFamily="18" charset="2"/>
                </a:rPr>
                <a:t></a:t>
              </a:r>
            </a:p>
          </p:txBody>
        </p:sp>
      </p:grpSp>
      <p:sp>
        <p:nvSpPr>
          <p:cNvPr id="26" name="Title 1"/>
          <p:cNvSpPr txBox="1">
            <a:spLocks/>
          </p:cNvSpPr>
          <p:nvPr/>
        </p:nvSpPr>
        <p:spPr>
          <a:xfrm>
            <a:off x="283464" y="20429"/>
            <a:ext cx="8567927" cy="940443"/>
          </a:xfrm>
          <a:prstGeom prst="rect">
            <a:avLst/>
          </a:prstGeom>
        </p:spPr>
        <p:txBody>
          <a:bodyPr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914400"/>
            <a:r>
              <a:rPr lang="en-GB" sz="3200" dirty="0" err="1" smtClean="0">
                <a:latin typeface="Comic Sans MS" pitchFamily="66" charset="0"/>
              </a:rPr>
              <a:t>Thyristor</a:t>
            </a:r>
            <a:r>
              <a:rPr lang="en-GB" sz="3200" dirty="0" smtClean="0">
                <a:latin typeface="Comic Sans MS" pitchFamily="66" charset="0"/>
              </a:rPr>
              <a:t> bridge rectifier</a:t>
            </a:r>
            <a:endParaRPr lang="en-US" sz="3200" dirty="0">
              <a:latin typeface="Comic Sans MS" pitchFamily="66" charset="0"/>
            </a:endParaRPr>
          </a:p>
        </p:txBody>
      </p:sp>
      <p:sp>
        <p:nvSpPr>
          <p:cNvPr id="27"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19</a:t>
            </a:fld>
            <a:endParaRPr lang="en-US" dirty="0"/>
          </a:p>
        </p:txBody>
      </p:sp>
      <p:sp>
        <p:nvSpPr>
          <p:cNvPr id="28"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Tree>
    <p:extLst>
      <p:ext uri="{BB962C8B-B14F-4D97-AF65-F5344CB8AC3E}">
        <p14:creationId xmlns:p14="http://schemas.microsoft.com/office/powerpoint/2010/main" val="3471258177"/>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523784"/>
            <a:ext cx="8226854" cy="3559944"/>
          </a:xfrm>
        </p:spPr>
        <p:txBody>
          <a:bodyPr>
            <a:noAutofit/>
          </a:bodyPr>
          <a:lstStyle/>
          <a:p>
            <a:pPr algn="ctr"/>
            <a:r>
              <a:rPr lang="en-US" sz="4000" dirty="0" smtClean="0">
                <a:latin typeface="Comic Sans MS" pitchFamily="66" charset="0"/>
              </a:rPr>
              <a:t>Basics of Accelerator Science and Technology at CERN</a:t>
            </a:r>
            <a:br>
              <a:rPr lang="en-US" sz="4000" dirty="0" smtClean="0">
                <a:latin typeface="Comic Sans MS" pitchFamily="66" charset="0"/>
              </a:rPr>
            </a:br>
            <a:r>
              <a:rPr lang="en-US" sz="4000" dirty="0" smtClean="0">
                <a:latin typeface="Comic Sans MS" pitchFamily="66" charset="0"/>
              </a:rPr>
              <a:t/>
            </a:r>
            <a:br>
              <a:rPr lang="en-US" sz="4000" dirty="0" smtClean="0">
                <a:latin typeface="Comic Sans MS" pitchFamily="66" charset="0"/>
              </a:rPr>
            </a:br>
            <a:r>
              <a:rPr lang="en-US" sz="4000" dirty="0">
                <a:latin typeface="Comic Sans MS" pitchFamily="66" charset="0"/>
              </a:rPr>
              <a:t/>
            </a:r>
            <a:br>
              <a:rPr lang="en-US" sz="4000" dirty="0">
                <a:latin typeface="Comic Sans MS" pitchFamily="66" charset="0"/>
              </a:rPr>
            </a:br>
            <a:r>
              <a:rPr lang="en-US" sz="4000" dirty="0" smtClean="0">
                <a:latin typeface="Comic Sans MS" pitchFamily="66" charset="0"/>
              </a:rPr>
              <a:t>Magnet powering scheme</a:t>
            </a:r>
            <a:endParaRPr lang="en-US" sz="4000" dirty="0">
              <a:latin typeface="Comic Sans MS" pitchFamily="66" charset="0"/>
            </a:endParaRPr>
          </a:p>
        </p:txBody>
      </p:sp>
      <p:sp>
        <p:nvSpPr>
          <p:cNvPr id="6" name="Slide Number Placeholder 5"/>
          <p:cNvSpPr>
            <a:spLocks noGrp="1"/>
          </p:cNvSpPr>
          <p:nvPr>
            <p:ph type="sldNum" sz="quarter" idx="4"/>
          </p:nvPr>
        </p:nvSpPr>
        <p:spPr/>
        <p:txBody>
          <a:bodyPr/>
          <a:lstStyle/>
          <a:p>
            <a:fld id="{17918391-D411-FE40-AAD7-861AE5233E0E}" type="slidenum">
              <a:rPr lang="en-US" smtClean="0"/>
              <a:pPr/>
              <a:t>2</a:t>
            </a:fld>
            <a:endParaRPr lang="en-US" dirty="0"/>
          </a:p>
        </p:txBody>
      </p:sp>
      <p:sp>
        <p:nvSpPr>
          <p:cNvPr id="7" name="TextBox 6"/>
          <p:cNvSpPr txBox="1"/>
          <p:nvPr/>
        </p:nvSpPr>
        <p:spPr>
          <a:xfrm>
            <a:off x="3448965" y="5243698"/>
            <a:ext cx="2228319" cy="400021"/>
          </a:xfrm>
          <a:prstGeom prst="rect">
            <a:avLst/>
          </a:prstGeom>
          <a:noFill/>
        </p:spPr>
        <p:txBody>
          <a:bodyPr wrap="none" lIns="91353" tIns="45676" rIns="91353" bIns="45676" rtlCol="0">
            <a:spAutoFit/>
          </a:bodyPr>
          <a:lstStyle/>
          <a:p>
            <a:pPr algn="ctr"/>
            <a:r>
              <a:rPr lang="en-US" sz="2000" dirty="0">
                <a:latin typeface="Comic Sans MS" pitchFamily="66" charset="0"/>
              </a:rPr>
              <a:t>Jean-Paul Burnet</a:t>
            </a:r>
          </a:p>
        </p:txBody>
      </p:sp>
      <p:sp>
        <p:nvSpPr>
          <p:cNvPr id="8"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Tree>
    <p:extLst>
      <p:ext uri="{BB962C8B-B14F-4D97-AF65-F5344CB8AC3E}">
        <p14:creationId xmlns:p14="http://schemas.microsoft.com/office/powerpoint/2010/main" val="2674728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1" name="Rectangle 3"/>
          <p:cNvSpPr>
            <a:spLocks noGrp="1" noChangeArrowheads="1"/>
          </p:cNvSpPr>
          <p:nvPr>
            <p:ph type="subTitle" idx="4294967295"/>
          </p:nvPr>
        </p:nvSpPr>
        <p:spPr>
          <a:xfrm>
            <a:off x="152400" y="989013"/>
            <a:ext cx="8991600" cy="5487987"/>
          </a:xfrm>
          <a:noFill/>
        </p:spPr>
        <p:txBody>
          <a:bodyPr/>
          <a:lstStyle/>
          <a:p>
            <a:pPr marL="0" indent="0"/>
            <a:r>
              <a:rPr lang="en-US" altLang="en-US" sz="1800" dirty="0">
                <a:latin typeface="Comic Sans MS" panose="030F0702030302020204" pitchFamily="66" charset="0"/>
              </a:rPr>
              <a:t> </a:t>
            </a:r>
            <a:r>
              <a:rPr lang="en-US" altLang="en-US" sz="1800" dirty="0">
                <a:latin typeface="Comic Sans MS" panose="030F0702030302020204" pitchFamily="66" charset="0"/>
                <a:sym typeface="Symbol" pitchFamily="18" charset="2"/>
              </a:rPr>
              <a:t>Maximum voltage,  = 15</a:t>
            </a:r>
          </a:p>
        </p:txBody>
      </p:sp>
      <p:pic>
        <p:nvPicPr>
          <p:cNvPr id="1095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900" y="2466975"/>
            <a:ext cx="2190750"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09573" name="Group 5"/>
          <p:cNvGrpSpPr>
            <a:grpSpLocks/>
          </p:cNvGrpSpPr>
          <p:nvPr/>
        </p:nvGrpSpPr>
        <p:grpSpPr bwMode="auto">
          <a:xfrm>
            <a:off x="3670300" y="1746250"/>
            <a:ext cx="4610100" cy="2943225"/>
            <a:chOff x="2720" y="1586"/>
            <a:chExt cx="2658" cy="2004"/>
          </a:xfrm>
        </p:grpSpPr>
        <p:pic>
          <p:nvPicPr>
            <p:cNvPr id="10957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20" y="1586"/>
              <a:ext cx="2658" cy="2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9575" name="Line 7"/>
            <p:cNvSpPr>
              <a:spLocks noChangeShapeType="1"/>
            </p:cNvSpPr>
            <p:nvPr/>
          </p:nvSpPr>
          <p:spPr bwMode="auto">
            <a:xfrm flipV="1">
              <a:off x="3282" y="1914"/>
              <a:ext cx="81"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9576" name="Line 8"/>
            <p:cNvSpPr>
              <a:spLocks noChangeShapeType="1"/>
            </p:cNvSpPr>
            <p:nvPr/>
          </p:nvSpPr>
          <p:spPr bwMode="auto">
            <a:xfrm flipH="1">
              <a:off x="3280" y="1832"/>
              <a:ext cx="3" cy="2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9577" name="Line 9"/>
            <p:cNvSpPr>
              <a:spLocks noChangeShapeType="1"/>
            </p:cNvSpPr>
            <p:nvPr/>
          </p:nvSpPr>
          <p:spPr bwMode="auto">
            <a:xfrm>
              <a:off x="3357" y="1832"/>
              <a:ext cx="0" cy="19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9578" name="Text Box 10"/>
            <p:cNvSpPr txBox="1">
              <a:spLocks noChangeArrowheads="1"/>
            </p:cNvSpPr>
            <p:nvPr/>
          </p:nvSpPr>
          <p:spPr bwMode="auto">
            <a:xfrm>
              <a:off x="3234" y="1658"/>
              <a:ext cx="149" cy="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200">
                  <a:sym typeface="Symbol" pitchFamily="18" charset="2"/>
                </a:rPr>
                <a:t></a:t>
              </a:r>
            </a:p>
          </p:txBody>
        </p:sp>
      </p:grpSp>
      <p:sp>
        <p:nvSpPr>
          <p:cNvPr id="14" name="Title 1"/>
          <p:cNvSpPr txBox="1">
            <a:spLocks/>
          </p:cNvSpPr>
          <p:nvPr/>
        </p:nvSpPr>
        <p:spPr>
          <a:xfrm>
            <a:off x="283464" y="20429"/>
            <a:ext cx="8567927" cy="940443"/>
          </a:xfrm>
          <a:prstGeom prst="rect">
            <a:avLst/>
          </a:prstGeom>
        </p:spPr>
        <p:txBody>
          <a:bodyPr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914400"/>
            <a:r>
              <a:rPr lang="en-GB" sz="3200" dirty="0" err="1" smtClean="0">
                <a:latin typeface="Comic Sans MS" pitchFamily="66" charset="0"/>
              </a:rPr>
              <a:t>Thyristor</a:t>
            </a:r>
            <a:r>
              <a:rPr lang="en-GB" sz="3200" dirty="0" smtClean="0">
                <a:latin typeface="Comic Sans MS" pitchFamily="66" charset="0"/>
              </a:rPr>
              <a:t> bridge rectifier</a:t>
            </a:r>
            <a:endParaRPr lang="en-US" sz="3200" dirty="0">
              <a:latin typeface="Comic Sans MS" pitchFamily="66" charset="0"/>
            </a:endParaRPr>
          </a:p>
        </p:txBody>
      </p:sp>
      <p:sp>
        <p:nvSpPr>
          <p:cNvPr id="15"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20</a:t>
            </a:fld>
            <a:endParaRPr lang="en-US" dirty="0"/>
          </a:p>
        </p:txBody>
      </p:sp>
      <p:sp>
        <p:nvSpPr>
          <p:cNvPr id="16"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Tree>
    <p:extLst>
      <p:ext uri="{BB962C8B-B14F-4D97-AF65-F5344CB8AC3E}">
        <p14:creationId xmlns:p14="http://schemas.microsoft.com/office/powerpoint/2010/main" val="741711409"/>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7" name="Rectangle 3"/>
          <p:cNvSpPr>
            <a:spLocks noGrp="1" noChangeArrowheads="1"/>
          </p:cNvSpPr>
          <p:nvPr>
            <p:ph type="subTitle" idx="4294967295"/>
          </p:nvPr>
        </p:nvSpPr>
        <p:spPr>
          <a:xfrm>
            <a:off x="152400" y="989013"/>
            <a:ext cx="8991600" cy="5487987"/>
          </a:xfrm>
          <a:noFill/>
        </p:spPr>
        <p:txBody>
          <a:bodyPr/>
          <a:lstStyle/>
          <a:p>
            <a:pPr marL="0" indent="0"/>
            <a:r>
              <a:rPr lang="en-US" altLang="en-US" sz="1800" dirty="0">
                <a:latin typeface="Comic Sans MS" panose="030F0702030302020204" pitchFamily="66" charset="0"/>
              </a:rPr>
              <a:t>Transformer line </a:t>
            </a:r>
            <a:r>
              <a:rPr lang="en-US" altLang="en-US" sz="1800" dirty="0" smtClean="0">
                <a:latin typeface="Comic Sans MS" panose="030F0702030302020204" pitchFamily="66" charset="0"/>
              </a:rPr>
              <a:t>current at maximum </a:t>
            </a:r>
            <a:r>
              <a:rPr lang="en-US" altLang="en-US" sz="1800" dirty="0">
                <a:latin typeface="Comic Sans MS" panose="030F0702030302020204" pitchFamily="66" charset="0"/>
                <a:sym typeface="Symbol" pitchFamily="18" charset="2"/>
              </a:rPr>
              <a:t>voltage,  = 15</a:t>
            </a:r>
            <a:r>
              <a:rPr lang="en-US" altLang="en-US" sz="1800" dirty="0" smtClean="0">
                <a:latin typeface="Comic Sans MS" panose="030F0702030302020204" pitchFamily="66" charset="0"/>
                <a:sym typeface="Symbol" pitchFamily="18" charset="2"/>
              </a:rPr>
              <a:t></a:t>
            </a:r>
            <a:endParaRPr lang="en-US" altLang="en-US" sz="1800" dirty="0">
              <a:latin typeface="Comic Sans MS" panose="030F0702030302020204" pitchFamily="66" charset="0"/>
            </a:endParaRPr>
          </a:p>
          <a:p>
            <a:pPr marL="457200" lvl="1" indent="0"/>
            <a:r>
              <a:rPr lang="en-US" altLang="en-US" sz="1600" dirty="0">
                <a:latin typeface="Comic Sans MS" panose="030F0702030302020204" pitchFamily="66" charset="0"/>
              </a:rPr>
              <a:t> The diode bridge current is in phase with the voltage</a:t>
            </a:r>
          </a:p>
          <a:p>
            <a:pPr marL="457200" lvl="1" indent="0"/>
            <a:r>
              <a:rPr lang="en-US" altLang="en-US" sz="1600" dirty="0">
                <a:latin typeface="Comic Sans MS" panose="030F0702030302020204" pitchFamily="66" charset="0"/>
              </a:rPr>
              <a:t> For the </a:t>
            </a:r>
            <a:r>
              <a:rPr lang="en-US" altLang="en-US" sz="1600" dirty="0" err="1">
                <a:latin typeface="Comic Sans MS" panose="030F0702030302020204" pitchFamily="66" charset="0"/>
              </a:rPr>
              <a:t>thyristor</a:t>
            </a:r>
            <a:r>
              <a:rPr lang="en-US" altLang="en-US" sz="1600" dirty="0">
                <a:latin typeface="Comic Sans MS" panose="030F0702030302020204" pitchFamily="66" charset="0"/>
              </a:rPr>
              <a:t> rectifier, the AC line current is shifted with the angle </a:t>
            </a:r>
            <a:r>
              <a:rPr lang="en-US" altLang="en-US" sz="1600" dirty="0">
                <a:latin typeface="Comic Sans MS" panose="030F0702030302020204" pitchFamily="66" charset="0"/>
                <a:sym typeface="Symbol" pitchFamily="18" charset="2"/>
              </a:rPr>
              <a:t></a:t>
            </a:r>
          </a:p>
          <a:p>
            <a:pPr marL="457200" lvl="1" indent="0"/>
            <a:endParaRPr lang="en-US" altLang="en-US" sz="1600" dirty="0">
              <a:latin typeface="Comic Sans MS" panose="030F0702030302020204" pitchFamily="66" charset="0"/>
              <a:sym typeface="Symbol" pitchFamily="18" charset="2"/>
            </a:endParaRPr>
          </a:p>
        </p:txBody>
      </p:sp>
      <p:pic>
        <p:nvPicPr>
          <p:cNvPr id="9318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3124200"/>
            <a:ext cx="2190750"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93195" name="Group 11"/>
          <p:cNvGrpSpPr>
            <a:grpSpLocks/>
          </p:cNvGrpSpPr>
          <p:nvPr/>
        </p:nvGrpSpPr>
        <p:grpSpPr bwMode="auto">
          <a:xfrm>
            <a:off x="4318000" y="2517775"/>
            <a:ext cx="4219575" cy="2933700"/>
            <a:chOff x="2720" y="1586"/>
            <a:chExt cx="2658" cy="1848"/>
          </a:xfrm>
        </p:grpSpPr>
        <p:pic>
          <p:nvPicPr>
            <p:cNvPr id="93194"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20" y="1586"/>
              <a:ext cx="2658" cy="1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3190" name="Line 6"/>
            <p:cNvSpPr>
              <a:spLocks noChangeShapeType="1"/>
            </p:cNvSpPr>
            <p:nvPr/>
          </p:nvSpPr>
          <p:spPr bwMode="auto">
            <a:xfrm>
              <a:off x="3312" y="2139"/>
              <a:ext cx="48" cy="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191" name="Line 7"/>
            <p:cNvSpPr>
              <a:spLocks noChangeShapeType="1"/>
            </p:cNvSpPr>
            <p:nvPr/>
          </p:nvSpPr>
          <p:spPr bwMode="auto">
            <a:xfrm flipH="1">
              <a:off x="3310" y="2063"/>
              <a:ext cx="3" cy="2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192" name="Line 8"/>
            <p:cNvSpPr>
              <a:spLocks noChangeShapeType="1"/>
            </p:cNvSpPr>
            <p:nvPr/>
          </p:nvSpPr>
          <p:spPr bwMode="auto">
            <a:xfrm>
              <a:off x="3354" y="2063"/>
              <a:ext cx="0" cy="19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193" name="Text Box 9"/>
            <p:cNvSpPr txBox="1">
              <a:spLocks noChangeArrowheads="1"/>
            </p:cNvSpPr>
            <p:nvPr/>
          </p:nvSpPr>
          <p:spPr bwMode="auto">
            <a:xfrm>
              <a:off x="3288" y="1895"/>
              <a:ext cx="14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200" dirty="0">
                  <a:sym typeface="Symbol" pitchFamily="18" charset="2"/>
                </a:rPr>
                <a:t></a:t>
              </a:r>
            </a:p>
          </p:txBody>
        </p:sp>
      </p:grpSp>
      <p:sp>
        <p:nvSpPr>
          <p:cNvPr id="14" name="Title 1"/>
          <p:cNvSpPr txBox="1">
            <a:spLocks/>
          </p:cNvSpPr>
          <p:nvPr/>
        </p:nvSpPr>
        <p:spPr>
          <a:xfrm>
            <a:off x="283464" y="20429"/>
            <a:ext cx="8567927" cy="940443"/>
          </a:xfrm>
          <a:prstGeom prst="rect">
            <a:avLst/>
          </a:prstGeom>
        </p:spPr>
        <p:txBody>
          <a:bodyPr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914400"/>
            <a:r>
              <a:rPr lang="en-GB" sz="3200" dirty="0" err="1" smtClean="0">
                <a:latin typeface="Comic Sans MS" pitchFamily="66" charset="0"/>
              </a:rPr>
              <a:t>Thyristor</a:t>
            </a:r>
            <a:r>
              <a:rPr lang="en-GB" sz="3200" dirty="0" smtClean="0">
                <a:latin typeface="Comic Sans MS" pitchFamily="66" charset="0"/>
              </a:rPr>
              <a:t> bridge rectifier</a:t>
            </a:r>
            <a:endParaRPr lang="en-US" sz="3200" dirty="0">
              <a:latin typeface="Comic Sans MS" pitchFamily="66" charset="0"/>
            </a:endParaRPr>
          </a:p>
        </p:txBody>
      </p:sp>
      <p:sp>
        <p:nvSpPr>
          <p:cNvPr id="15"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21</a:t>
            </a:fld>
            <a:endParaRPr lang="en-US" dirty="0"/>
          </a:p>
        </p:txBody>
      </p:sp>
      <p:sp>
        <p:nvSpPr>
          <p:cNvPr id="16"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Tree>
    <p:extLst>
      <p:ext uri="{BB962C8B-B14F-4D97-AF65-F5344CB8AC3E}">
        <p14:creationId xmlns:p14="http://schemas.microsoft.com/office/powerpoint/2010/main" val="2308242748"/>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Rectangle 3"/>
          <p:cNvSpPr>
            <a:spLocks noGrp="1" noChangeArrowheads="1"/>
          </p:cNvSpPr>
          <p:nvPr>
            <p:ph type="subTitle" idx="4294967295"/>
          </p:nvPr>
        </p:nvSpPr>
        <p:spPr>
          <a:xfrm>
            <a:off x="152400" y="989013"/>
            <a:ext cx="8991600" cy="5487987"/>
          </a:xfrm>
          <a:noFill/>
        </p:spPr>
        <p:txBody>
          <a:bodyPr/>
          <a:lstStyle/>
          <a:p>
            <a:pPr marL="0" indent="0"/>
            <a:r>
              <a:rPr lang="en-US" altLang="en-US" sz="1800" dirty="0">
                <a:latin typeface="Comic Sans MS" panose="030F0702030302020204" pitchFamily="66" charset="0"/>
              </a:rPr>
              <a:t> Power </a:t>
            </a:r>
            <a:r>
              <a:rPr lang="en-US" altLang="en-US" sz="1800" dirty="0" smtClean="0">
                <a:latin typeface="Comic Sans MS" panose="030F0702030302020204" pitchFamily="66" charset="0"/>
              </a:rPr>
              <a:t>analysis</a:t>
            </a:r>
          </a:p>
          <a:p>
            <a:pPr marL="457200" lvl="1" indent="0"/>
            <a:r>
              <a:rPr lang="en-US" altLang="en-US" sz="1600" dirty="0" smtClean="0">
                <a:latin typeface="Comic Sans MS" panose="030F0702030302020204" pitchFamily="66" charset="0"/>
                <a:sym typeface="Symbol" pitchFamily="18" charset="2"/>
              </a:rPr>
              <a:t> Power:		P(t) = </a:t>
            </a:r>
            <a:r>
              <a:rPr lang="en-US" altLang="en-US" sz="1600" dirty="0" err="1" smtClean="0">
                <a:latin typeface="Comic Sans MS" panose="030F0702030302020204" pitchFamily="66" charset="0"/>
                <a:sym typeface="Symbol" pitchFamily="18" charset="2"/>
              </a:rPr>
              <a:t>V</a:t>
            </a:r>
            <a:r>
              <a:rPr lang="en-US" altLang="en-US" sz="1600" baseline="-25000" dirty="0" err="1" smtClean="0">
                <a:latin typeface="Comic Sans MS" panose="030F0702030302020204" pitchFamily="66" charset="0"/>
                <a:sym typeface="Symbol" pitchFamily="18" charset="2"/>
              </a:rPr>
              <a:t>r</a:t>
            </a:r>
            <a:r>
              <a:rPr lang="en-US" altLang="en-US" sz="1600" dirty="0" smtClean="0">
                <a:latin typeface="Comic Sans MS" panose="030F0702030302020204" pitchFamily="66" charset="0"/>
                <a:sym typeface="Symbol" pitchFamily="18" charset="2"/>
              </a:rPr>
              <a:t>(t) * </a:t>
            </a:r>
            <a:r>
              <a:rPr lang="en-US" altLang="en-US" sz="1600" dirty="0" err="1" smtClean="0">
                <a:latin typeface="Comic Sans MS" panose="030F0702030302020204" pitchFamily="66" charset="0"/>
                <a:sym typeface="Symbol" pitchFamily="18" charset="2"/>
              </a:rPr>
              <a:t>I</a:t>
            </a:r>
            <a:r>
              <a:rPr lang="en-US" altLang="en-US" sz="1600" baseline="-25000" dirty="0" err="1" smtClean="0">
                <a:latin typeface="Comic Sans MS" panose="030F0702030302020204" pitchFamily="66" charset="0"/>
                <a:sym typeface="Symbol" pitchFamily="18" charset="2"/>
              </a:rPr>
              <a:t>r</a:t>
            </a:r>
            <a:r>
              <a:rPr lang="en-US" altLang="en-US" sz="1600" dirty="0" smtClean="0">
                <a:latin typeface="Comic Sans MS" panose="030F0702030302020204" pitchFamily="66" charset="0"/>
                <a:sym typeface="Symbol" pitchFamily="18" charset="2"/>
              </a:rPr>
              <a:t>(t) + </a:t>
            </a:r>
            <a:r>
              <a:rPr lang="en-US" altLang="en-US" sz="1600" dirty="0" err="1" smtClean="0">
                <a:latin typeface="Comic Sans MS" panose="030F0702030302020204" pitchFamily="66" charset="0"/>
                <a:sym typeface="Symbol" pitchFamily="18" charset="2"/>
              </a:rPr>
              <a:t>V</a:t>
            </a:r>
            <a:r>
              <a:rPr lang="en-US" altLang="en-US" sz="1600" baseline="-25000" dirty="0" err="1" smtClean="0">
                <a:latin typeface="Comic Sans MS" panose="030F0702030302020204" pitchFamily="66" charset="0"/>
                <a:sym typeface="Symbol" pitchFamily="18" charset="2"/>
              </a:rPr>
              <a:t>s</a:t>
            </a:r>
            <a:r>
              <a:rPr lang="en-US" altLang="en-US" sz="1600" dirty="0" smtClean="0">
                <a:latin typeface="Comic Sans MS" panose="030F0702030302020204" pitchFamily="66" charset="0"/>
                <a:sym typeface="Symbol" pitchFamily="18" charset="2"/>
              </a:rPr>
              <a:t>(t) * I</a:t>
            </a:r>
            <a:r>
              <a:rPr lang="en-US" altLang="en-US" sz="1600" baseline="-25000" dirty="0" smtClean="0">
                <a:latin typeface="Comic Sans MS" panose="030F0702030302020204" pitchFamily="66" charset="0"/>
                <a:sym typeface="Symbol" pitchFamily="18" charset="2"/>
              </a:rPr>
              <a:t>s</a:t>
            </a:r>
            <a:r>
              <a:rPr lang="en-US" altLang="en-US" sz="1600" dirty="0" smtClean="0">
                <a:latin typeface="Comic Sans MS" panose="030F0702030302020204" pitchFamily="66" charset="0"/>
                <a:sym typeface="Symbol" pitchFamily="18" charset="2"/>
              </a:rPr>
              <a:t>(t) + V</a:t>
            </a:r>
            <a:r>
              <a:rPr lang="en-US" altLang="en-US" sz="1600" baseline="-25000" dirty="0" smtClean="0">
                <a:latin typeface="Comic Sans MS" panose="030F0702030302020204" pitchFamily="66" charset="0"/>
                <a:sym typeface="Symbol" pitchFamily="18" charset="2"/>
              </a:rPr>
              <a:t>T</a:t>
            </a:r>
            <a:r>
              <a:rPr lang="en-US" altLang="en-US" sz="1600" dirty="0" smtClean="0">
                <a:latin typeface="Comic Sans MS" panose="030F0702030302020204" pitchFamily="66" charset="0"/>
                <a:sym typeface="Symbol" pitchFamily="18" charset="2"/>
              </a:rPr>
              <a:t>(t) * I</a:t>
            </a:r>
            <a:r>
              <a:rPr lang="en-US" altLang="en-US" sz="1600" baseline="-25000" dirty="0" smtClean="0">
                <a:latin typeface="Comic Sans MS" panose="030F0702030302020204" pitchFamily="66" charset="0"/>
                <a:sym typeface="Symbol" pitchFamily="18" charset="2"/>
              </a:rPr>
              <a:t>T</a:t>
            </a:r>
            <a:r>
              <a:rPr lang="en-US" altLang="en-US" sz="1600" dirty="0" smtClean="0">
                <a:latin typeface="Comic Sans MS" panose="030F0702030302020204" pitchFamily="66" charset="0"/>
                <a:sym typeface="Symbol" pitchFamily="18" charset="2"/>
              </a:rPr>
              <a:t>(t) </a:t>
            </a:r>
          </a:p>
          <a:p>
            <a:pPr marL="457200" lvl="1" indent="0"/>
            <a:r>
              <a:rPr lang="en-US" altLang="en-US" sz="1600" dirty="0" smtClean="0">
                <a:latin typeface="Comic Sans MS" panose="030F0702030302020204" pitchFamily="66" charset="0"/>
                <a:sym typeface="Symbol" pitchFamily="18" charset="2"/>
              </a:rPr>
              <a:t> </a:t>
            </a:r>
            <a:r>
              <a:rPr lang="en-US" altLang="en-US" sz="1600" dirty="0">
                <a:latin typeface="Comic Sans MS" panose="030F0702030302020204" pitchFamily="66" charset="0"/>
                <a:sym typeface="Symbol" pitchFamily="18" charset="2"/>
              </a:rPr>
              <a:t>Active power: 	P = 3 * </a:t>
            </a:r>
            <a:r>
              <a:rPr lang="en-US" altLang="en-US" sz="1600" dirty="0" err="1">
                <a:latin typeface="Comic Sans MS" panose="030F0702030302020204" pitchFamily="66" charset="0"/>
                <a:sym typeface="Symbol" pitchFamily="18" charset="2"/>
              </a:rPr>
              <a:t>V</a:t>
            </a:r>
            <a:r>
              <a:rPr lang="en-US" altLang="en-US" sz="1600" baseline="-25000" dirty="0" err="1">
                <a:latin typeface="Comic Sans MS" panose="030F0702030302020204" pitchFamily="66" charset="0"/>
                <a:sym typeface="Symbol" pitchFamily="18" charset="2"/>
              </a:rPr>
              <a:t>r</a:t>
            </a:r>
            <a:r>
              <a:rPr lang="en-US" altLang="en-US" sz="1600" dirty="0">
                <a:latin typeface="Comic Sans MS" panose="030F0702030302020204" pitchFamily="66" charset="0"/>
                <a:sym typeface="Symbol" pitchFamily="18" charset="2"/>
              </a:rPr>
              <a:t> * </a:t>
            </a:r>
            <a:r>
              <a:rPr lang="en-US" altLang="en-US" sz="1600" dirty="0" err="1">
                <a:latin typeface="Comic Sans MS" panose="030F0702030302020204" pitchFamily="66" charset="0"/>
                <a:sym typeface="Symbol" pitchFamily="18" charset="2"/>
              </a:rPr>
              <a:t>I</a:t>
            </a:r>
            <a:r>
              <a:rPr lang="en-US" altLang="en-US" sz="1600" baseline="-25000" dirty="0" err="1">
                <a:latin typeface="Comic Sans MS" panose="030F0702030302020204" pitchFamily="66" charset="0"/>
                <a:sym typeface="Symbol" pitchFamily="18" charset="2"/>
              </a:rPr>
              <a:t>Line</a:t>
            </a:r>
            <a:r>
              <a:rPr lang="en-US" altLang="en-US" sz="1600" baseline="-25000" dirty="0">
                <a:latin typeface="Comic Sans MS" panose="030F0702030302020204" pitchFamily="66" charset="0"/>
                <a:sym typeface="Symbol" pitchFamily="18" charset="2"/>
              </a:rPr>
              <a:t> </a:t>
            </a:r>
            <a:r>
              <a:rPr lang="en-US" altLang="en-US" sz="1600" baseline="-25000" dirty="0" err="1">
                <a:latin typeface="Comic Sans MS" panose="030F0702030302020204" pitchFamily="66" charset="0"/>
                <a:sym typeface="Symbol" pitchFamily="18" charset="2"/>
              </a:rPr>
              <a:t>rms</a:t>
            </a:r>
            <a:r>
              <a:rPr lang="en-US" altLang="en-US" sz="1600" dirty="0">
                <a:latin typeface="Comic Sans MS" panose="030F0702030302020204" pitchFamily="66" charset="0"/>
                <a:sym typeface="Symbol" pitchFamily="18" charset="2"/>
              </a:rPr>
              <a:t> * </a:t>
            </a:r>
            <a:r>
              <a:rPr lang="en-US" altLang="en-US" sz="1600" dirty="0" err="1">
                <a:latin typeface="Comic Sans MS" panose="030F0702030302020204" pitchFamily="66" charset="0"/>
                <a:sym typeface="Symbol" pitchFamily="18" charset="2"/>
              </a:rPr>
              <a:t>cos</a:t>
            </a:r>
            <a:r>
              <a:rPr lang="en-US" altLang="en-US" sz="1600" dirty="0">
                <a:latin typeface="Comic Sans MS" panose="030F0702030302020204" pitchFamily="66" charset="0"/>
                <a:sym typeface="Symbol" pitchFamily="18" charset="2"/>
              </a:rPr>
              <a:t> </a:t>
            </a:r>
          </a:p>
          <a:p>
            <a:pPr marL="457200" lvl="1" indent="0"/>
            <a:r>
              <a:rPr lang="en-US" altLang="en-US" sz="1600" dirty="0">
                <a:latin typeface="Comic Sans MS" panose="030F0702030302020204" pitchFamily="66" charset="0"/>
                <a:sym typeface="Symbol" pitchFamily="18" charset="2"/>
              </a:rPr>
              <a:t> Reactive power:	Q = 3 * </a:t>
            </a:r>
            <a:r>
              <a:rPr lang="en-US" altLang="en-US" sz="1600" dirty="0" err="1">
                <a:latin typeface="Comic Sans MS" panose="030F0702030302020204" pitchFamily="66" charset="0"/>
                <a:sym typeface="Symbol" pitchFamily="18" charset="2"/>
              </a:rPr>
              <a:t>V</a:t>
            </a:r>
            <a:r>
              <a:rPr lang="en-US" altLang="en-US" sz="1600" baseline="-25000" dirty="0" err="1">
                <a:latin typeface="Comic Sans MS" panose="030F0702030302020204" pitchFamily="66" charset="0"/>
                <a:sym typeface="Symbol" pitchFamily="18" charset="2"/>
              </a:rPr>
              <a:t>r</a:t>
            </a:r>
            <a:r>
              <a:rPr lang="en-US" altLang="en-US" sz="1600" dirty="0">
                <a:latin typeface="Comic Sans MS" panose="030F0702030302020204" pitchFamily="66" charset="0"/>
                <a:sym typeface="Symbol" pitchFamily="18" charset="2"/>
              </a:rPr>
              <a:t> * </a:t>
            </a:r>
            <a:r>
              <a:rPr lang="en-US" altLang="en-US" sz="1600" dirty="0" err="1">
                <a:latin typeface="Comic Sans MS" panose="030F0702030302020204" pitchFamily="66" charset="0"/>
                <a:sym typeface="Symbol" pitchFamily="18" charset="2"/>
              </a:rPr>
              <a:t>I</a:t>
            </a:r>
            <a:r>
              <a:rPr lang="en-US" altLang="en-US" sz="1600" baseline="-25000" dirty="0" err="1">
                <a:latin typeface="Comic Sans MS" panose="030F0702030302020204" pitchFamily="66" charset="0"/>
                <a:sym typeface="Symbol" pitchFamily="18" charset="2"/>
              </a:rPr>
              <a:t>Line</a:t>
            </a:r>
            <a:r>
              <a:rPr lang="en-US" altLang="en-US" sz="1600" baseline="-25000" dirty="0">
                <a:latin typeface="Comic Sans MS" panose="030F0702030302020204" pitchFamily="66" charset="0"/>
                <a:sym typeface="Symbol" pitchFamily="18" charset="2"/>
              </a:rPr>
              <a:t> </a:t>
            </a:r>
            <a:r>
              <a:rPr lang="en-US" altLang="en-US" sz="1600" baseline="-25000" dirty="0" err="1">
                <a:latin typeface="Comic Sans MS" panose="030F0702030302020204" pitchFamily="66" charset="0"/>
                <a:sym typeface="Symbol" pitchFamily="18" charset="2"/>
              </a:rPr>
              <a:t>rms</a:t>
            </a:r>
            <a:r>
              <a:rPr lang="en-US" altLang="en-US" sz="1600" dirty="0">
                <a:latin typeface="Comic Sans MS" panose="030F0702030302020204" pitchFamily="66" charset="0"/>
                <a:sym typeface="Symbol" pitchFamily="18" charset="2"/>
              </a:rPr>
              <a:t> * sin </a:t>
            </a:r>
          </a:p>
          <a:p>
            <a:pPr marL="457200" lvl="1" indent="0"/>
            <a:r>
              <a:rPr lang="en-US" altLang="en-US" sz="1600" dirty="0" smtClean="0">
                <a:latin typeface="Comic Sans MS" panose="030F0702030302020204" pitchFamily="66" charset="0"/>
                <a:sym typeface="Symbol" pitchFamily="18" charset="2"/>
              </a:rPr>
              <a:t> Apparent </a:t>
            </a:r>
            <a:r>
              <a:rPr lang="en-US" altLang="en-US" sz="1600" dirty="0">
                <a:latin typeface="Comic Sans MS" panose="030F0702030302020204" pitchFamily="66" charset="0"/>
                <a:sym typeface="Symbol" pitchFamily="18" charset="2"/>
              </a:rPr>
              <a:t>power:</a:t>
            </a:r>
          </a:p>
          <a:p>
            <a:pPr marL="457200" lvl="1" indent="0"/>
            <a:r>
              <a:rPr lang="en-US" altLang="en-US" sz="1600" dirty="0" smtClean="0">
                <a:latin typeface="Comic Sans MS" panose="030F0702030302020204" pitchFamily="66" charset="0"/>
                <a:sym typeface="Symbol" pitchFamily="18" charset="2"/>
              </a:rPr>
              <a:t> Power </a:t>
            </a:r>
            <a:r>
              <a:rPr lang="en-US" altLang="en-US" sz="1600" dirty="0">
                <a:latin typeface="Comic Sans MS" panose="030F0702030302020204" pitchFamily="66" charset="0"/>
                <a:sym typeface="Symbol" pitchFamily="18" charset="2"/>
              </a:rPr>
              <a:t>factor:	P/S = </a:t>
            </a:r>
            <a:r>
              <a:rPr lang="en-US" altLang="en-US" sz="1600" dirty="0" err="1">
                <a:latin typeface="Comic Sans MS" panose="030F0702030302020204" pitchFamily="66" charset="0"/>
                <a:sym typeface="Symbol" pitchFamily="18" charset="2"/>
              </a:rPr>
              <a:t>cos</a:t>
            </a:r>
            <a:r>
              <a:rPr lang="en-US" altLang="en-US" sz="1600" dirty="0">
                <a:latin typeface="Comic Sans MS" panose="030F0702030302020204" pitchFamily="66" charset="0"/>
                <a:sym typeface="Symbol" pitchFamily="18" charset="2"/>
              </a:rPr>
              <a:t> </a:t>
            </a:r>
          </a:p>
          <a:p>
            <a:pPr marL="457200" lvl="1" indent="0"/>
            <a:endParaRPr lang="en-US" altLang="en-US" sz="1600" dirty="0" smtClean="0">
              <a:latin typeface="Comic Sans MS" panose="030F0702030302020204" pitchFamily="66" charset="0"/>
              <a:sym typeface="Symbol" pitchFamily="18" charset="2"/>
            </a:endParaRPr>
          </a:p>
          <a:p>
            <a:pPr marL="457200" lvl="1" indent="0"/>
            <a:endParaRPr lang="en-US" altLang="en-US" sz="1600" dirty="0">
              <a:latin typeface="Comic Sans MS" panose="030F0702030302020204" pitchFamily="66" charset="0"/>
              <a:sym typeface="Symbol" pitchFamily="18" charset="2"/>
            </a:endParaRPr>
          </a:p>
          <a:p>
            <a:pPr marL="457200" lvl="1" indent="0"/>
            <a:r>
              <a:rPr lang="en-US" altLang="en-US" sz="1600" dirty="0">
                <a:latin typeface="Comic Sans MS" panose="030F0702030302020204" pitchFamily="66" charset="0"/>
                <a:sym typeface="Symbol" pitchFamily="18" charset="2"/>
              </a:rPr>
              <a:t>  = 15</a:t>
            </a:r>
          </a:p>
          <a:p>
            <a:pPr marL="914400" lvl="2" indent="0"/>
            <a:r>
              <a:rPr lang="en-US" altLang="en-US" sz="1400" dirty="0">
                <a:latin typeface="Comic Sans MS" panose="030F0702030302020204" pitchFamily="66" charset="0"/>
                <a:sym typeface="Symbol" pitchFamily="18" charset="2"/>
              </a:rPr>
              <a:t> Active power high</a:t>
            </a:r>
          </a:p>
          <a:p>
            <a:pPr marL="914400" lvl="2" indent="0"/>
            <a:r>
              <a:rPr lang="en-US" altLang="en-US" sz="1400" dirty="0">
                <a:latin typeface="Comic Sans MS" panose="030F0702030302020204" pitchFamily="66" charset="0"/>
                <a:sym typeface="Symbol" pitchFamily="18" charset="2"/>
              </a:rPr>
              <a:t> Reactive power low</a:t>
            </a:r>
          </a:p>
          <a:p>
            <a:pPr marL="457200" lvl="1" indent="0">
              <a:buFontTx/>
              <a:buNone/>
            </a:pPr>
            <a:endParaRPr lang="en-US" altLang="en-US" sz="1600" dirty="0">
              <a:latin typeface="Comic Sans MS" panose="030F0702030302020204" pitchFamily="66" charset="0"/>
              <a:sym typeface="Symbol" pitchFamily="18" charset="2"/>
            </a:endParaRPr>
          </a:p>
        </p:txBody>
      </p:sp>
      <p:pic>
        <p:nvPicPr>
          <p:cNvPr id="9728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7100" y="4432300"/>
            <a:ext cx="2190750"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97285" name="Object 5"/>
          <p:cNvGraphicFramePr>
            <a:graphicFrameLocks noChangeAspect="1"/>
          </p:cNvGraphicFramePr>
          <p:nvPr>
            <p:extLst>
              <p:ext uri="{D42A27DB-BD31-4B8C-83A1-F6EECF244321}">
                <p14:modId xmlns:p14="http://schemas.microsoft.com/office/powerpoint/2010/main" val="3518578585"/>
              </p:ext>
            </p:extLst>
          </p:nvPr>
        </p:nvGraphicFramePr>
        <p:xfrm>
          <a:off x="3018536" y="2247900"/>
          <a:ext cx="889000" cy="279400"/>
        </p:xfrm>
        <a:graphic>
          <a:graphicData uri="http://schemas.openxmlformats.org/presentationml/2006/ole">
            <mc:AlternateContent xmlns:mc="http://schemas.openxmlformats.org/markup-compatibility/2006">
              <mc:Choice xmlns:v="urn:schemas-microsoft-com:vml" Requires="v">
                <p:oleObj spid="_x0000_s10333" name="Equation" r:id="rId5" imgW="888840" imgH="279360" progId="Equation.3">
                  <p:embed/>
                </p:oleObj>
              </mc:Choice>
              <mc:Fallback>
                <p:oleObj name="Equation" r:id="rId5" imgW="888840" imgH="279360" progId="Equation.3">
                  <p:embed/>
                  <p:pic>
                    <p:nvPicPr>
                      <p:cNvPr id="0" name=""/>
                      <p:cNvPicPr>
                        <a:picLocks noChangeAspect="1" noChangeArrowheads="1"/>
                      </p:cNvPicPr>
                      <p:nvPr/>
                    </p:nvPicPr>
                    <p:blipFill>
                      <a:blip r:embed="rId6"/>
                      <a:srcRect/>
                      <a:stretch>
                        <a:fillRect/>
                      </a:stretch>
                    </p:blipFill>
                    <p:spPr bwMode="auto">
                      <a:xfrm>
                        <a:off x="3018536" y="2247900"/>
                        <a:ext cx="889000"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97303" name="Group 23"/>
          <p:cNvGrpSpPr>
            <a:grpSpLocks/>
          </p:cNvGrpSpPr>
          <p:nvPr/>
        </p:nvGrpSpPr>
        <p:grpSpPr bwMode="auto">
          <a:xfrm>
            <a:off x="4941888" y="3545459"/>
            <a:ext cx="2000250" cy="2168525"/>
            <a:chOff x="3143" y="1663"/>
            <a:chExt cx="1260" cy="1366"/>
          </a:xfrm>
        </p:grpSpPr>
        <p:pic>
          <p:nvPicPr>
            <p:cNvPr id="97294" name="Picture 14" descr="PQ_diagram_alfa_min"/>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143" y="1663"/>
              <a:ext cx="1260" cy="1366"/>
            </a:xfrm>
            <a:prstGeom prst="rect">
              <a:avLst/>
            </a:prstGeom>
            <a:noFill/>
            <a:extLst>
              <a:ext uri="{909E8E84-426E-40DD-AFC4-6F175D3DCCD1}">
                <a14:hiddenFill xmlns:a14="http://schemas.microsoft.com/office/drawing/2010/main">
                  <a:solidFill>
                    <a:srgbClr val="FFFFFF"/>
                  </a:solidFill>
                </a14:hiddenFill>
              </a:ext>
            </a:extLst>
          </p:spPr>
        </p:pic>
        <p:sp>
          <p:nvSpPr>
            <p:cNvPr id="97299" name="Line 19"/>
            <p:cNvSpPr>
              <a:spLocks noChangeShapeType="1"/>
            </p:cNvSpPr>
            <p:nvPr/>
          </p:nvSpPr>
          <p:spPr bwMode="auto">
            <a:xfrm flipV="1">
              <a:off x="3686" y="2553"/>
              <a:ext cx="516" cy="3"/>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7300" name="Line 20"/>
            <p:cNvSpPr>
              <a:spLocks noChangeShapeType="1"/>
            </p:cNvSpPr>
            <p:nvPr/>
          </p:nvSpPr>
          <p:spPr bwMode="auto">
            <a:xfrm flipV="1">
              <a:off x="3608" y="2404"/>
              <a:ext cx="0" cy="78"/>
            </a:xfrm>
            <a:prstGeom prst="line">
              <a:avLst/>
            </a:prstGeom>
            <a:noFill/>
            <a:ln w="19050">
              <a:solidFill>
                <a:srgbClr val="33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7301" name="Text Box 21"/>
            <p:cNvSpPr txBox="1">
              <a:spLocks noChangeArrowheads="1"/>
            </p:cNvSpPr>
            <p:nvPr/>
          </p:nvSpPr>
          <p:spPr bwMode="auto">
            <a:xfrm>
              <a:off x="3818" y="2552"/>
              <a:ext cx="22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FF0000"/>
                  </a:solidFill>
                  <a:latin typeface="Arial Unicode MS" pitchFamily="34" charset="-128"/>
                </a:rPr>
                <a:t>P</a:t>
              </a:r>
            </a:p>
          </p:txBody>
        </p:sp>
        <p:sp>
          <p:nvSpPr>
            <p:cNvPr id="97302" name="Text Box 22"/>
            <p:cNvSpPr txBox="1">
              <a:spLocks noChangeArrowheads="1"/>
            </p:cNvSpPr>
            <p:nvPr/>
          </p:nvSpPr>
          <p:spPr bwMode="auto">
            <a:xfrm>
              <a:off x="3374" y="2319"/>
              <a:ext cx="229"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smtClean="0">
                  <a:solidFill>
                    <a:srgbClr val="0066FF"/>
                  </a:solidFill>
                  <a:latin typeface="Arial Unicode MS" pitchFamily="34" charset="-128"/>
                </a:rPr>
                <a:t>Q</a:t>
              </a:r>
              <a:endParaRPr lang="en-US" altLang="en-US" dirty="0">
                <a:solidFill>
                  <a:srgbClr val="0066FF"/>
                </a:solidFill>
                <a:latin typeface="Arial Unicode MS" pitchFamily="34" charset="-128"/>
              </a:endParaRPr>
            </a:p>
          </p:txBody>
        </p:sp>
      </p:grpSp>
      <p:sp>
        <p:nvSpPr>
          <p:cNvPr id="16" name="Title 1"/>
          <p:cNvSpPr txBox="1">
            <a:spLocks/>
          </p:cNvSpPr>
          <p:nvPr/>
        </p:nvSpPr>
        <p:spPr>
          <a:xfrm>
            <a:off x="283464" y="20429"/>
            <a:ext cx="8567927" cy="940443"/>
          </a:xfrm>
          <a:prstGeom prst="rect">
            <a:avLst/>
          </a:prstGeom>
        </p:spPr>
        <p:txBody>
          <a:bodyPr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914400"/>
            <a:r>
              <a:rPr lang="en-GB" sz="3200" dirty="0" err="1" smtClean="0">
                <a:latin typeface="Comic Sans MS" pitchFamily="66" charset="0"/>
              </a:rPr>
              <a:t>Thyristor</a:t>
            </a:r>
            <a:r>
              <a:rPr lang="en-GB" sz="3200" dirty="0" smtClean="0">
                <a:latin typeface="Comic Sans MS" pitchFamily="66" charset="0"/>
              </a:rPr>
              <a:t> bridge rectifier</a:t>
            </a:r>
            <a:endParaRPr lang="en-US" sz="3200" dirty="0">
              <a:latin typeface="Comic Sans MS" pitchFamily="66" charset="0"/>
            </a:endParaRPr>
          </a:p>
        </p:txBody>
      </p:sp>
      <p:sp>
        <p:nvSpPr>
          <p:cNvPr id="17"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22</a:t>
            </a:fld>
            <a:endParaRPr lang="en-US" dirty="0"/>
          </a:p>
        </p:txBody>
      </p:sp>
      <p:sp>
        <p:nvSpPr>
          <p:cNvPr id="18"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Tree>
    <p:extLst>
      <p:ext uri="{BB962C8B-B14F-4D97-AF65-F5344CB8AC3E}">
        <p14:creationId xmlns:p14="http://schemas.microsoft.com/office/powerpoint/2010/main" val="332920192"/>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Rectangle 3"/>
          <p:cNvSpPr>
            <a:spLocks noGrp="1" noChangeArrowheads="1"/>
          </p:cNvSpPr>
          <p:nvPr>
            <p:ph type="subTitle" idx="4294967295"/>
          </p:nvPr>
        </p:nvSpPr>
        <p:spPr>
          <a:xfrm>
            <a:off x="152400" y="989013"/>
            <a:ext cx="8991600" cy="5487987"/>
          </a:xfrm>
          <a:noFill/>
        </p:spPr>
        <p:txBody>
          <a:bodyPr/>
          <a:lstStyle/>
          <a:p>
            <a:pPr marL="0" indent="0"/>
            <a:r>
              <a:rPr lang="en-US" altLang="en-US" sz="1800" dirty="0">
                <a:latin typeface="Comic Sans MS" panose="030F0702030302020204" pitchFamily="66" charset="0"/>
              </a:rPr>
              <a:t> At flat top, </a:t>
            </a:r>
            <a:r>
              <a:rPr lang="en-US" altLang="en-US" sz="1800" dirty="0">
                <a:latin typeface="Comic Sans MS" panose="030F0702030302020204" pitchFamily="66" charset="0"/>
                <a:sym typeface="Symbol" pitchFamily="18" charset="2"/>
              </a:rPr>
              <a:t> = 70</a:t>
            </a:r>
            <a:r>
              <a:rPr lang="en-US" altLang="en-US" sz="1800" dirty="0" smtClean="0">
                <a:latin typeface="Comic Sans MS" panose="030F0702030302020204" pitchFamily="66" charset="0"/>
                <a:sym typeface="Symbol" pitchFamily="18" charset="2"/>
              </a:rPr>
              <a:t></a:t>
            </a:r>
          </a:p>
          <a:p>
            <a:pPr marL="0" indent="0"/>
            <a:endParaRPr lang="en-US" altLang="en-US" sz="1800" dirty="0">
              <a:latin typeface="Comic Sans MS" panose="030F0702030302020204" pitchFamily="66" charset="0"/>
              <a:sym typeface="Symbol" pitchFamily="18" charset="2"/>
            </a:endParaRPr>
          </a:p>
          <a:p>
            <a:pPr marL="0" indent="0">
              <a:buNone/>
            </a:pPr>
            <a:r>
              <a:rPr lang="en-US" altLang="en-US" sz="1800" dirty="0" smtClean="0">
                <a:latin typeface="Comic Sans MS" panose="030F0702030302020204" pitchFamily="66" charset="0"/>
                <a:sym typeface="Symbol" pitchFamily="18" charset="2"/>
              </a:rPr>
              <a:t>	Full current / low DC voltage</a:t>
            </a:r>
            <a:endParaRPr lang="en-US" altLang="en-US" sz="1800" dirty="0">
              <a:latin typeface="Comic Sans MS" panose="030F0702030302020204" pitchFamily="66" charset="0"/>
              <a:sym typeface="Symbol" pitchFamily="18" charset="2"/>
            </a:endParaRPr>
          </a:p>
        </p:txBody>
      </p:sp>
      <p:pic>
        <p:nvPicPr>
          <p:cNvPr id="8295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3124200"/>
            <a:ext cx="2190750"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2957" name="Group 13"/>
          <p:cNvGrpSpPr>
            <a:grpSpLocks/>
          </p:cNvGrpSpPr>
          <p:nvPr/>
        </p:nvGrpSpPr>
        <p:grpSpPr bwMode="auto">
          <a:xfrm>
            <a:off x="4318000" y="2517775"/>
            <a:ext cx="4219575" cy="3181350"/>
            <a:chOff x="2720" y="1586"/>
            <a:chExt cx="2658" cy="2004"/>
          </a:xfrm>
        </p:grpSpPr>
        <p:pic>
          <p:nvPicPr>
            <p:cNvPr id="82956"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20" y="1586"/>
              <a:ext cx="2658" cy="2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952" name="Line 8"/>
            <p:cNvSpPr>
              <a:spLocks noChangeShapeType="1"/>
            </p:cNvSpPr>
            <p:nvPr/>
          </p:nvSpPr>
          <p:spPr bwMode="auto">
            <a:xfrm flipV="1">
              <a:off x="3291" y="1920"/>
              <a:ext cx="31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953" name="Line 9"/>
            <p:cNvSpPr>
              <a:spLocks noChangeShapeType="1"/>
            </p:cNvSpPr>
            <p:nvPr/>
          </p:nvSpPr>
          <p:spPr bwMode="auto">
            <a:xfrm flipH="1">
              <a:off x="3289" y="1838"/>
              <a:ext cx="3" cy="2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954" name="Line 10"/>
            <p:cNvSpPr>
              <a:spLocks noChangeShapeType="1"/>
            </p:cNvSpPr>
            <p:nvPr/>
          </p:nvSpPr>
          <p:spPr bwMode="auto">
            <a:xfrm>
              <a:off x="3609" y="1838"/>
              <a:ext cx="0" cy="3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955" name="Text Box 11"/>
            <p:cNvSpPr txBox="1">
              <a:spLocks noChangeArrowheads="1"/>
            </p:cNvSpPr>
            <p:nvPr/>
          </p:nvSpPr>
          <p:spPr bwMode="auto">
            <a:xfrm>
              <a:off x="3341" y="1793"/>
              <a:ext cx="14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200">
                  <a:sym typeface="Symbol" pitchFamily="18" charset="2"/>
                </a:rPr>
                <a:t></a:t>
              </a:r>
            </a:p>
          </p:txBody>
        </p:sp>
      </p:grpSp>
      <p:sp>
        <p:nvSpPr>
          <p:cNvPr id="14" name="Title 1"/>
          <p:cNvSpPr txBox="1">
            <a:spLocks/>
          </p:cNvSpPr>
          <p:nvPr/>
        </p:nvSpPr>
        <p:spPr>
          <a:xfrm>
            <a:off x="283464" y="20429"/>
            <a:ext cx="8567927" cy="940443"/>
          </a:xfrm>
          <a:prstGeom prst="rect">
            <a:avLst/>
          </a:prstGeom>
        </p:spPr>
        <p:txBody>
          <a:bodyPr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914400"/>
            <a:r>
              <a:rPr lang="en-GB" sz="3200" dirty="0" err="1" smtClean="0">
                <a:latin typeface="Comic Sans MS" pitchFamily="66" charset="0"/>
              </a:rPr>
              <a:t>Thyristor</a:t>
            </a:r>
            <a:r>
              <a:rPr lang="en-GB" sz="3200" dirty="0" smtClean="0">
                <a:latin typeface="Comic Sans MS" pitchFamily="66" charset="0"/>
              </a:rPr>
              <a:t> bridge rectifier</a:t>
            </a:r>
            <a:endParaRPr lang="en-US" sz="3200" dirty="0">
              <a:latin typeface="Comic Sans MS" pitchFamily="66" charset="0"/>
            </a:endParaRPr>
          </a:p>
        </p:txBody>
      </p:sp>
      <p:sp>
        <p:nvSpPr>
          <p:cNvPr id="15"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23</a:t>
            </a:fld>
            <a:endParaRPr lang="en-US" dirty="0"/>
          </a:p>
        </p:txBody>
      </p:sp>
      <p:sp>
        <p:nvSpPr>
          <p:cNvPr id="16"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Tree>
    <p:extLst>
      <p:ext uri="{BB962C8B-B14F-4D97-AF65-F5344CB8AC3E}">
        <p14:creationId xmlns:p14="http://schemas.microsoft.com/office/powerpoint/2010/main" val="2335690183"/>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0" name="Rectangle 4"/>
          <p:cNvSpPr>
            <a:spLocks noGrp="1" noChangeArrowheads="1"/>
          </p:cNvSpPr>
          <p:nvPr>
            <p:ph type="subTitle" idx="4294967295"/>
          </p:nvPr>
        </p:nvSpPr>
        <p:spPr>
          <a:xfrm>
            <a:off x="152400" y="989013"/>
            <a:ext cx="8991600" cy="5487987"/>
          </a:xfrm>
          <a:noFill/>
        </p:spPr>
        <p:txBody>
          <a:bodyPr/>
          <a:lstStyle/>
          <a:p>
            <a:pPr marL="0" indent="0"/>
            <a:r>
              <a:rPr lang="en-US" altLang="en-US" sz="1800" dirty="0">
                <a:latin typeface="Comic Sans MS" panose="030F0702030302020204" pitchFamily="66" charset="0"/>
              </a:rPr>
              <a:t> Transformer line </a:t>
            </a:r>
            <a:r>
              <a:rPr lang="en-US" altLang="en-US" sz="1800" dirty="0" smtClean="0">
                <a:latin typeface="Comic Sans MS" panose="030F0702030302020204" pitchFamily="66" charset="0"/>
              </a:rPr>
              <a:t>current at flat top (a</a:t>
            </a:r>
            <a:r>
              <a:rPr lang="en-US" altLang="en-US" sz="1600" dirty="0" smtClean="0">
                <a:latin typeface="Comic Sans MS" panose="030F0702030302020204" pitchFamily="66" charset="0"/>
                <a:sym typeface="Symbol" pitchFamily="18" charset="2"/>
              </a:rPr>
              <a:t>t </a:t>
            </a:r>
            <a:r>
              <a:rPr lang="en-US" altLang="en-US" sz="1600" dirty="0">
                <a:latin typeface="Comic Sans MS" panose="030F0702030302020204" pitchFamily="66" charset="0"/>
                <a:sym typeface="Symbol" pitchFamily="18" charset="2"/>
              </a:rPr>
              <a:t> = 70</a:t>
            </a:r>
            <a:r>
              <a:rPr lang="en-US" altLang="en-US" sz="1600" dirty="0" smtClean="0">
                <a:latin typeface="Comic Sans MS" panose="030F0702030302020204" pitchFamily="66" charset="0"/>
                <a:sym typeface="Symbol" pitchFamily="18" charset="2"/>
              </a:rPr>
              <a:t>) </a:t>
            </a:r>
            <a:endParaRPr lang="en-US" altLang="en-US" sz="1600" dirty="0">
              <a:latin typeface="Comic Sans MS" panose="030F0702030302020204" pitchFamily="66" charset="0"/>
              <a:sym typeface="Symbol" pitchFamily="18" charset="2"/>
            </a:endParaRPr>
          </a:p>
        </p:txBody>
      </p:sp>
      <p:pic>
        <p:nvPicPr>
          <p:cNvPr id="9114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3124200"/>
            <a:ext cx="2190750"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91146" name="Group 10"/>
          <p:cNvGrpSpPr>
            <a:grpSpLocks/>
          </p:cNvGrpSpPr>
          <p:nvPr/>
        </p:nvGrpSpPr>
        <p:grpSpPr bwMode="auto">
          <a:xfrm>
            <a:off x="4318000" y="2517775"/>
            <a:ext cx="4219575" cy="2933700"/>
            <a:chOff x="2720" y="1586"/>
            <a:chExt cx="2658" cy="1848"/>
          </a:xfrm>
        </p:grpSpPr>
        <p:pic>
          <p:nvPicPr>
            <p:cNvPr id="9113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20" y="1586"/>
              <a:ext cx="2658" cy="1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1142" name="Line 6"/>
            <p:cNvSpPr>
              <a:spLocks noChangeShapeType="1"/>
            </p:cNvSpPr>
            <p:nvPr/>
          </p:nvSpPr>
          <p:spPr bwMode="auto">
            <a:xfrm flipV="1">
              <a:off x="3282" y="2139"/>
              <a:ext cx="31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1143" name="Line 7"/>
            <p:cNvSpPr>
              <a:spLocks noChangeShapeType="1"/>
            </p:cNvSpPr>
            <p:nvPr/>
          </p:nvSpPr>
          <p:spPr bwMode="auto">
            <a:xfrm>
              <a:off x="3283" y="2057"/>
              <a:ext cx="3" cy="3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1144" name="Line 8"/>
            <p:cNvSpPr>
              <a:spLocks noChangeShapeType="1"/>
            </p:cNvSpPr>
            <p:nvPr/>
          </p:nvSpPr>
          <p:spPr bwMode="auto">
            <a:xfrm>
              <a:off x="3600" y="2057"/>
              <a:ext cx="0" cy="15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1145" name="Text Box 9"/>
            <p:cNvSpPr txBox="1">
              <a:spLocks noChangeArrowheads="1"/>
            </p:cNvSpPr>
            <p:nvPr/>
          </p:nvSpPr>
          <p:spPr bwMode="auto">
            <a:xfrm>
              <a:off x="3332" y="2012"/>
              <a:ext cx="14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200">
                  <a:sym typeface="Symbol" pitchFamily="18" charset="2"/>
                </a:rPr>
                <a:t></a:t>
              </a:r>
            </a:p>
          </p:txBody>
        </p:sp>
      </p:grpSp>
      <p:sp>
        <p:nvSpPr>
          <p:cNvPr id="14" name="Title 1"/>
          <p:cNvSpPr txBox="1">
            <a:spLocks/>
          </p:cNvSpPr>
          <p:nvPr/>
        </p:nvSpPr>
        <p:spPr>
          <a:xfrm>
            <a:off x="283464" y="20429"/>
            <a:ext cx="8567927" cy="940443"/>
          </a:xfrm>
          <a:prstGeom prst="rect">
            <a:avLst/>
          </a:prstGeom>
        </p:spPr>
        <p:txBody>
          <a:bodyPr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914400"/>
            <a:r>
              <a:rPr lang="en-GB" sz="3200" dirty="0" err="1" smtClean="0">
                <a:latin typeface="Comic Sans MS" pitchFamily="66" charset="0"/>
              </a:rPr>
              <a:t>Thyristor</a:t>
            </a:r>
            <a:r>
              <a:rPr lang="en-GB" sz="3200" dirty="0" smtClean="0">
                <a:latin typeface="Comic Sans MS" pitchFamily="66" charset="0"/>
              </a:rPr>
              <a:t> bridge rectifier</a:t>
            </a:r>
            <a:endParaRPr lang="en-US" sz="3200" dirty="0">
              <a:latin typeface="Comic Sans MS" pitchFamily="66" charset="0"/>
            </a:endParaRPr>
          </a:p>
        </p:txBody>
      </p:sp>
      <p:sp>
        <p:nvSpPr>
          <p:cNvPr id="15"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24</a:t>
            </a:fld>
            <a:endParaRPr lang="en-US" dirty="0"/>
          </a:p>
        </p:txBody>
      </p:sp>
      <p:sp>
        <p:nvSpPr>
          <p:cNvPr id="16"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Tree>
    <p:extLst>
      <p:ext uri="{BB962C8B-B14F-4D97-AF65-F5344CB8AC3E}">
        <p14:creationId xmlns:p14="http://schemas.microsoft.com/office/powerpoint/2010/main" val="3404727648"/>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62" name="Picture 30" descr="MPS_Chronogramme_K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45791" y="3539012"/>
            <a:ext cx="4243959" cy="2475643"/>
          </a:xfrm>
          <a:prstGeom prst="rect">
            <a:avLst/>
          </a:prstGeom>
          <a:noFill/>
          <a:extLst>
            <a:ext uri="{909E8E84-426E-40DD-AFC4-6F175D3DCCD1}">
              <a14:hiddenFill xmlns:a14="http://schemas.microsoft.com/office/drawing/2010/main">
                <a:solidFill>
                  <a:srgbClr val="FFFFFF"/>
                </a:solidFill>
              </a14:hiddenFill>
            </a:ext>
          </a:extLst>
        </p:spPr>
      </p:pic>
      <p:sp>
        <p:nvSpPr>
          <p:cNvPr id="95236" name="Rectangle 4"/>
          <p:cNvSpPr>
            <a:spLocks noGrp="1" noChangeArrowheads="1"/>
          </p:cNvSpPr>
          <p:nvPr>
            <p:ph type="subTitle" idx="4294967295"/>
          </p:nvPr>
        </p:nvSpPr>
        <p:spPr>
          <a:xfrm>
            <a:off x="152400" y="989013"/>
            <a:ext cx="8698991" cy="5487987"/>
          </a:xfrm>
          <a:noFill/>
        </p:spPr>
        <p:txBody>
          <a:bodyPr/>
          <a:lstStyle/>
          <a:p>
            <a:pPr marL="0" indent="0"/>
            <a:r>
              <a:rPr lang="en-US" altLang="en-US" sz="1800" dirty="0">
                <a:latin typeface="Comic Sans MS" panose="030F0702030302020204" pitchFamily="66" charset="0"/>
              </a:rPr>
              <a:t> Power analysis</a:t>
            </a:r>
          </a:p>
          <a:p>
            <a:pPr marL="457200" lvl="1" indent="0"/>
            <a:r>
              <a:rPr lang="en-US" altLang="en-US" sz="1600" dirty="0">
                <a:latin typeface="Comic Sans MS" panose="030F0702030302020204" pitchFamily="66" charset="0"/>
                <a:sym typeface="Symbol" pitchFamily="18" charset="2"/>
              </a:rPr>
              <a:t> Active power: 	P = 3 * </a:t>
            </a:r>
            <a:r>
              <a:rPr lang="en-US" altLang="en-US" sz="1600" dirty="0" err="1">
                <a:latin typeface="Comic Sans MS" panose="030F0702030302020204" pitchFamily="66" charset="0"/>
                <a:sym typeface="Symbol" pitchFamily="18" charset="2"/>
              </a:rPr>
              <a:t>V</a:t>
            </a:r>
            <a:r>
              <a:rPr lang="en-US" altLang="en-US" sz="1600" baseline="-25000" dirty="0" err="1">
                <a:latin typeface="Comic Sans MS" panose="030F0702030302020204" pitchFamily="66" charset="0"/>
                <a:sym typeface="Symbol" pitchFamily="18" charset="2"/>
              </a:rPr>
              <a:t>r</a:t>
            </a:r>
            <a:r>
              <a:rPr lang="en-US" altLang="en-US" sz="1600" dirty="0">
                <a:latin typeface="Comic Sans MS" panose="030F0702030302020204" pitchFamily="66" charset="0"/>
                <a:sym typeface="Symbol" pitchFamily="18" charset="2"/>
              </a:rPr>
              <a:t> * </a:t>
            </a:r>
            <a:r>
              <a:rPr lang="en-US" altLang="en-US" sz="1600" dirty="0" err="1">
                <a:latin typeface="Comic Sans MS" panose="030F0702030302020204" pitchFamily="66" charset="0"/>
                <a:sym typeface="Symbol" pitchFamily="18" charset="2"/>
              </a:rPr>
              <a:t>I</a:t>
            </a:r>
            <a:r>
              <a:rPr lang="en-US" altLang="en-US" sz="1600" baseline="-25000" dirty="0" err="1">
                <a:latin typeface="Comic Sans MS" panose="030F0702030302020204" pitchFamily="66" charset="0"/>
                <a:sym typeface="Symbol" pitchFamily="18" charset="2"/>
              </a:rPr>
              <a:t>Line</a:t>
            </a:r>
            <a:r>
              <a:rPr lang="en-US" altLang="en-US" sz="1600" baseline="-25000" dirty="0">
                <a:latin typeface="Comic Sans MS" panose="030F0702030302020204" pitchFamily="66" charset="0"/>
                <a:sym typeface="Symbol" pitchFamily="18" charset="2"/>
              </a:rPr>
              <a:t> </a:t>
            </a:r>
            <a:r>
              <a:rPr lang="en-US" altLang="en-US" sz="1600" baseline="-25000" dirty="0" err="1">
                <a:latin typeface="Comic Sans MS" panose="030F0702030302020204" pitchFamily="66" charset="0"/>
                <a:sym typeface="Symbol" pitchFamily="18" charset="2"/>
              </a:rPr>
              <a:t>rms</a:t>
            </a:r>
            <a:r>
              <a:rPr lang="en-US" altLang="en-US" sz="1600" dirty="0">
                <a:latin typeface="Comic Sans MS" panose="030F0702030302020204" pitchFamily="66" charset="0"/>
                <a:sym typeface="Symbol" pitchFamily="18" charset="2"/>
              </a:rPr>
              <a:t> * </a:t>
            </a:r>
            <a:r>
              <a:rPr lang="en-US" altLang="en-US" sz="1600" dirty="0" err="1">
                <a:latin typeface="Comic Sans MS" panose="030F0702030302020204" pitchFamily="66" charset="0"/>
                <a:sym typeface="Symbol" pitchFamily="18" charset="2"/>
              </a:rPr>
              <a:t>cos</a:t>
            </a:r>
            <a:r>
              <a:rPr lang="en-US" altLang="en-US" sz="1600" dirty="0">
                <a:latin typeface="Comic Sans MS" panose="030F0702030302020204" pitchFamily="66" charset="0"/>
                <a:sym typeface="Symbol" pitchFamily="18" charset="2"/>
              </a:rPr>
              <a:t> </a:t>
            </a:r>
          </a:p>
          <a:p>
            <a:pPr marL="457200" lvl="1" indent="0"/>
            <a:r>
              <a:rPr lang="en-US" altLang="en-US" sz="1600" dirty="0">
                <a:latin typeface="Comic Sans MS" panose="030F0702030302020204" pitchFamily="66" charset="0"/>
                <a:sym typeface="Symbol" pitchFamily="18" charset="2"/>
              </a:rPr>
              <a:t> Reactive power:	Q = 3 * </a:t>
            </a:r>
            <a:r>
              <a:rPr lang="en-US" altLang="en-US" sz="1600" dirty="0" err="1">
                <a:latin typeface="Comic Sans MS" panose="030F0702030302020204" pitchFamily="66" charset="0"/>
                <a:sym typeface="Symbol" pitchFamily="18" charset="2"/>
              </a:rPr>
              <a:t>V</a:t>
            </a:r>
            <a:r>
              <a:rPr lang="en-US" altLang="en-US" sz="1600" baseline="-25000" dirty="0" err="1">
                <a:latin typeface="Comic Sans MS" panose="030F0702030302020204" pitchFamily="66" charset="0"/>
                <a:sym typeface="Symbol" pitchFamily="18" charset="2"/>
              </a:rPr>
              <a:t>r</a:t>
            </a:r>
            <a:r>
              <a:rPr lang="en-US" altLang="en-US" sz="1600" dirty="0">
                <a:latin typeface="Comic Sans MS" panose="030F0702030302020204" pitchFamily="66" charset="0"/>
                <a:sym typeface="Symbol" pitchFamily="18" charset="2"/>
              </a:rPr>
              <a:t> * </a:t>
            </a:r>
            <a:r>
              <a:rPr lang="en-US" altLang="en-US" sz="1600" dirty="0" err="1">
                <a:latin typeface="Comic Sans MS" panose="030F0702030302020204" pitchFamily="66" charset="0"/>
                <a:sym typeface="Symbol" pitchFamily="18" charset="2"/>
              </a:rPr>
              <a:t>I</a:t>
            </a:r>
            <a:r>
              <a:rPr lang="en-US" altLang="en-US" sz="1600" baseline="-25000" dirty="0" err="1">
                <a:latin typeface="Comic Sans MS" panose="030F0702030302020204" pitchFamily="66" charset="0"/>
                <a:sym typeface="Symbol" pitchFamily="18" charset="2"/>
              </a:rPr>
              <a:t>Line</a:t>
            </a:r>
            <a:r>
              <a:rPr lang="en-US" altLang="en-US" sz="1600" baseline="-25000" dirty="0">
                <a:latin typeface="Comic Sans MS" panose="030F0702030302020204" pitchFamily="66" charset="0"/>
                <a:sym typeface="Symbol" pitchFamily="18" charset="2"/>
              </a:rPr>
              <a:t> </a:t>
            </a:r>
            <a:r>
              <a:rPr lang="en-US" altLang="en-US" sz="1600" baseline="-25000" dirty="0" err="1">
                <a:latin typeface="Comic Sans MS" panose="030F0702030302020204" pitchFamily="66" charset="0"/>
                <a:sym typeface="Symbol" pitchFamily="18" charset="2"/>
              </a:rPr>
              <a:t>rms</a:t>
            </a:r>
            <a:r>
              <a:rPr lang="en-US" altLang="en-US" sz="1600" dirty="0">
                <a:latin typeface="Comic Sans MS" panose="030F0702030302020204" pitchFamily="66" charset="0"/>
                <a:sym typeface="Symbol" pitchFamily="18" charset="2"/>
              </a:rPr>
              <a:t> * sin </a:t>
            </a:r>
          </a:p>
          <a:p>
            <a:pPr marL="457200" lvl="1" indent="0"/>
            <a:r>
              <a:rPr lang="en-US" altLang="en-US" sz="1600" dirty="0">
                <a:latin typeface="Comic Sans MS" panose="030F0702030302020204" pitchFamily="66" charset="0"/>
                <a:sym typeface="Symbol" pitchFamily="18" charset="2"/>
              </a:rPr>
              <a:t> Apparent power:</a:t>
            </a:r>
          </a:p>
          <a:p>
            <a:pPr marL="457200" lvl="1" indent="0"/>
            <a:endParaRPr lang="en-US" altLang="en-US" sz="1600" dirty="0">
              <a:latin typeface="Comic Sans MS" panose="030F0702030302020204" pitchFamily="66" charset="0"/>
              <a:sym typeface="Symbol" pitchFamily="18" charset="2"/>
            </a:endParaRPr>
          </a:p>
          <a:p>
            <a:pPr marL="457200" lvl="1" indent="0"/>
            <a:r>
              <a:rPr lang="en-US" altLang="en-US" sz="1600" dirty="0">
                <a:latin typeface="Comic Sans MS" panose="030F0702030302020204" pitchFamily="66" charset="0"/>
                <a:sym typeface="Symbol" pitchFamily="18" charset="2"/>
              </a:rPr>
              <a:t>  = 70</a:t>
            </a:r>
          </a:p>
          <a:p>
            <a:pPr marL="914400" lvl="2" indent="0"/>
            <a:r>
              <a:rPr lang="en-US" altLang="en-US" sz="1400" dirty="0">
                <a:latin typeface="Comic Sans MS" panose="030F0702030302020204" pitchFamily="66" charset="0"/>
                <a:sym typeface="Symbol" pitchFamily="18" charset="2"/>
              </a:rPr>
              <a:t> Active power low</a:t>
            </a:r>
          </a:p>
          <a:p>
            <a:pPr marL="914400" lvl="2" indent="0"/>
            <a:r>
              <a:rPr lang="en-US" altLang="en-US" sz="1400" dirty="0">
                <a:latin typeface="Comic Sans MS" panose="030F0702030302020204" pitchFamily="66" charset="0"/>
                <a:sym typeface="Symbol" pitchFamily="18" charset="2"/>
              </a:rPr>
              <a:t> Reactive power high	</a:t>
            </a:r>
          </a:p>
        </p:txBody>
      </p:sp>
      <p:graphicFrame>
        <p:nvGraphicFramePr>
          <p:cNvPr id="95242" name="Object 10"/>
          <p:cNvGraphicFramePr>
            <a:graphicFrameLocks noChangeAspect="1"/>
          </p:cNvGraphicFramePr>
          <p:nvPr/>
        </p:nvGraphicFramePr>
        <p:xfrm>
          <a:off x="2965450" y="1930400"/>
          <a:ext cx="1104900" cy="304800"/>
        </p:xfrm>
        <a:graphic>
          <a:graphicData uri="http://schemas.openxmlformats.org/presentationml/2006/ole">
            <mc:AlternateContent xmlns:mc="http://schemas.openxmlformats.org/markup-compatibility/2006">
              <mc:Choice xmlns:v="urn:schemas-microsoft-com:vml" Requires="v">
                <p:oleObj spid="_x0000_s11357" name="Equation" r:id="rId5" imgW="1104840" imgH="304560" progId="Equation.3">
                  <p:embed/>
                </p:oleObj>
              </mc:Choice>
              <mc:Fallback>
                <p:oleObj name="Equation" r:id="rId5" imgW="1104840" imgH="30456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65450" y="1930400"/>
                        <a:ext cx="11049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95263" name="Group 31"/>
          <p:cNvGrpSpPr>
            <a:grpSpLocks/>
          </p:cNvGrpSpPr>
          <p:nvPr/>
        </p:nvGrpSpPr>
        <p:grpSpPr bwMode="auto">
          <a:xfrm>
            <a:off x="6029325" y="1271466"/>
            <a:ext cx="2192337" cy="2170112"/>
            <a:chOff x="3347" y="1095"/>
            <a:chExt cx="1381" cy="1367"/>
          </a:xfrm>
        </p:grpSpPr>
        <p:pic>
          <p:nvPicPr>
            <p:cNvPr id="95260" name="Picture 28" descr="PQ_diagram_alfa_FT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347" y="1095"/>
              <a:ext cx="1381" cy="1367"/>
            </a:xfrm>
            <a:prstGeom prst="rect">
              <a:avLst/>
            </a:prstGeom>
            <a:noFill/>
            <a:extLst>
              <a:ext uri="{909E8E84-426E-40DD-AFC4-6F175D3DCCD1}">
                <a14:hiddenFill xmlns:a14="http://schemas.microsoft.com/office/drawing/2010/main">
                  <a:solidFill>
                    <a:srgbClr val="FFFFFF"/>
                  </a:solidFill>
                </a14:hiddenFill>
              </a:ext>
            </a:extLst>
          </p:spPr>
        </p:pic>
        <p:sp>
          <p:nvSpPr>
            <p:cNvPr id="95254" name="Line 22"/>
            <p:cNvSpPr>
              <a:spLocks noChangeShapeType="1"/>
            </p:cNvSpPr>
            <p:nvPr/>
          </p:nvSpPr>
          <p:spPr bwMode="auto">
            <a:xfrm>
              <a:off x="3889" y="1964"/>
              <a:ext cx="180" cy="0"/>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5255" name="Line 23"/>
            <p:cNvSpPr>
              <a:spLocks noChangeShapeType="1"/>
            </p:cNvSpPr>
            <p:nvPr/>
          </p:nvSpPr>
          <p:spPr bwMode="auto">
            <a:xfrm flipV="1">
              <a:off x="3811" y="1413"/>
              <a:ext cx="0" cy="477"/>
            </a:xfrm>
            <a:prstGeom prst="line">
              <a:avLst/>
            </a:prstGeom>
            <a:noFill/>
            <a:ln w="19050">
              <a:solidFill>
                <a:srgbClr val="33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5256" name="Text Box 24"/>
            <p:cNvSpPr txBox="1">
              <a:spLocks noChangeArrowheads="1"/>
            </p:cNvSpPr>
            <p:nvPr/>
          </p:nvSpPr>
          <p:spPr bwMode="auto">
            <a:xfrm>
              <a:off x="4021" y="1960"/>
              <a:ext cx="22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FF0000"/>
                  </a:solidFill>
                  <a:latin typeface="Arial Unicode MS" pitchFamily="34" charset="-128"/>
                </a:rPr>
                <a:t>P</a:t>
              </a:r>
            </a:p>
          </p:txBody>
        </p:sp>
        <p:sp>
          <p:nvSpPr>
            <p:cNvPr id="95257" name="Text Box 25"/>
            <p:cNvSpPr txBox="1">
              <a:spLocks noChangeArrowheads="1"/>
            </p:cNvSpPr>
            <p:nvPr/>
          </p:nvSpPr>
          <p:spPr bwMode="auto">
            <a:xfrm>
              <a:off x="3590" y="1657"/>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latin typeface="Arial Unicode MS" pitchFamily="34" charset="-128"/>
                </a:rPr>
                <a:t>Q</a:t>
              </a:r>
            </a:p>
          </p:txBody>
        </p:sp>
      </p:grpSp>
      <p:sp>
        <p:nvSpPr>
          <p:cNvPr id="16" name="Title 1"/>
          <p:cNvSpPr txBox="1">
            <a:spLocks/>
          </p:cNvSpPr>
          <p:nvPr/>
        </p:nvSpPr>
        <p:spPr>
          <a:xfrm>
            <a:off x="283464" y="20429"/>
            <a:ext cx="8567927" cy="940443"/>
          </a:xfrm>
          <a:prstGeom prst="rect">
            <a:avLst/>
          </a:prstGeom>
        </p:spPr>
        <p:txBody>
          <a:bodyPr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914400"/>
            <a:r>
              <a:rPr lang="en-GB" sz="3200" dirty="0" err="1" smtClean="0">
                <a:latin typeface="Comic Sans MS" pitchFamily="66" charset="0"/>
              </a:rPr>
              <a:t>Thyristor</a:t>
            </a:r>
            <a:r>
              <a:rPr lang="en-GB" sz="3200" dirty="0" smtClean="0">
                <a:latin typeface="Comic Sans MS" pitchFamily="66" charset="0"/>
              </a:rPr>
              <a:t> bridge rectifier</a:t>
            </a:r>
            <a:endParaRPr lang="en-US" sz="3200" dirty="0">
              <a:latin typeface="Comic Sans MS" pitchFamily="66" charset="0"/>
            </a:endParaRPr>
          </a:p>
        </p:txBody>
      </p:sp>
      <p:sp>
        <p:nvSpPr>
          <p:cNvPr id="17"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25</a:t>
            </a:fld>
            <a:endParaRPr lang="en-US" dirty="0"/>
          </a:p>
        </p:txBody>
      </p:sp>
      <p:sp>
        <p:nvSpPr>
          <p:cNvPr id="18"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Tree>
    <p:extLst>
      <p:ext uri="{BB962C8B-B14F-4D97-AF65-F5344CB8AC3E}">
        <p14:creationId xmlns:p14="http://schemas.microsoft.com/office/powerpoint/2010/main" val="3426225376"/>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2" name="Rectangle 4"/>
          <p:cNvSpPr>
            <a:spLocks noGrp="1" noChangeArrowheads="1"/>
          </p:cNvSpPr>
          <p:nvPr>
            <p:ph type="subTitle" idx="4294967295"/>
          </p:nvPr>
        </p:nvSpPr>
        <p:spPr>
          <a:xfrm>
            <a:off x="152400" y="915861"/>
            <a:ext cx="8991600" cy="5487987"/>
          </a:xfrm>
          <a:noFill/>
        </p:spPr>
        <p:txBody>
          <a:bodyPr/>
          <a:lstStyle/>
          <a:p>
            <a:pPr marL="0" indent="0">
              <a:buNone/>
            </a:pPr>
            <a:r>
              <a:rPr lang="en-US" altLang="en-US" sz="1600" dirty="0" smtClean="0">
                <a:latin typeface="Comic Sans MS" panose="030F0702030302020204" pitchFamily="66" charset="0"/>
                <a:sym typeface="Symbol" pitchFamily="18" charset="2"/>
              </a:rPr>
              <a:t>Reactive </a:t>
            </a:r>
            <a:r>
              <a:rPr lang="en-US" altLang="en-US" sz="1600" dirty="0">
                <a:latin typeface="Comic Sans MS" panose="030F0702030302020204" pitchFamily="66" charset="0"/>
                <a:sym typeface="Symbol" pitchFamily="18" charset="2"/>
              </a:rPr>
              <a:t>power must be compensated. </a:t>
            </a:r>
            <a:endParaRPr lang="en-US" altLang="en-US" sz="1600" dirty="0" smtClean="0">
              <a:latin typeface="Comic Sans MS" panose="030F0702030302020204" pitchFamily="66" charset="0"/>
              <a:sym typeface="Symbol" pitchFamily="18" charset="2"/>
            </a:endParaRPr>
          </a:p>
          <a:p>
            <a:pPr marL="0" indent="0">
              <a:buNone/>
            </a:pPr>
            <a:r>
              <a:rPr lang="en-US" altLang="en-US" sz="1600" dirty="0">
                <a:latin typeface="Comic Sans MS" panose="030F0702030302020204" pitchFamily="66" charset="0"/>
                <a:sym typeface="Symbol" pitchFamily="18" charset="2"/>
              </a:rPr>
              <a:t>	</a:t>
            </a:r>
            <a:r>
              <a:rPr lang="en-US" altLang="en-US" sz="1600" dirty="0" smtClean="0">
                <a:latin typeface="Comic Sans MS" panose="030F0702030302020204" pitchFamily="66" charset="0"/>
                <a:sym typeface="Symbol" pitchFamily="18" charset="2"/>
              </a:rPr>
              <a:t>Power </a:t>
            </a:r>
            <a:r>
              <a:rPr lang="en-US" altLang="en-US" sz="1600" dirty="0">
                <a:latin typeface="Comic Sans MS" panose="030F0702030302020204" pitchFamily="66" charset="0"/>
                <a:sym typeface="Symbol" pitchFamily="18" charset="2"/>
              </a:rPr>
              <a:t>factor &gt; </a:t>
            </a:r>
            <a:r>
              <a:rPr lang="en-US" altLang="en-US" sz="1600" dirty="0" smtClean="0">
                <a:latin typeface="Comic Sans MS" panose="030F0702030302020204" pitchFamily="66" charset="0"/>
                <a:sym typeface="Symbol" pitchFamily="18" charset="2"/>
              </a:rPr>
              <a:t>0.93 for EDF.</a:t>
            </a:r>
          </a:p>
          <a:p>
            <a:pPr marL="0" indent="0">
              <a:buNone/>
            </a:pPr>
            <a:r>
              <a:rPr lang="en-US" altLang="en-US" sz="1600" dirty="0" smtClean="0">
                <a:latin typeface="Comic Sans MS" panose="030F0702030302020204" pitchFamily="66" charset="0"/>
                <a:sym typeface="Symbol" pitchFamily="18" charset="2"/>
              </a:rPr>
              <a:t>	Affect the mains voltage stability.	</a:t>
            </a:r>
          </a:p>
          <a:p>
            <a:pPr marL="0" indent="0">
              <a:buNone/>
            </a:pPr>
            <a:r>
              <a:rPr lang="en-US" altLang="en-US" sz="1600" dirty="0">
                <a:latin typeface="Comic Sans MS" panose="030F0702030302020204" pitchFamily="66" charset="0"/>
                <a:sym typeface="Symbol" pitchFamily="18" charset="2"/>
              </a:rPr>
              <a:t>	</a:t>
            </a:r>
            <a:r>
              <a:rPr lang="en-US" altLang="en-US" sz="1600" dirty="0" smtClean="0">
                <a:latin typeface="Comic Sans MS" panose="030F0702030302020204" pitchFamily="66" charset="0"/>
                <a:sym typeface="Symbol" pitchFamily="18" charset="2"/>
              </a:rPr>
              <a:t>		</a:t>
            </a:r>
            <a:r>
              <a:rPr lang="en-US" altLang="en-US" sz="1600" dirty="0" smtClean="0">
                <a:solidFill>
                  <a:srgbClr val="00B050"/>
                </a:solidFill>
                <a:latin typeface="Comic Sans MS" panose="030F0702030302020204" pitchFamily="66" charset="0"/>
                <a:sym typeface="Symbol" pitchFamily="18" charset="2"/>
              </a:rPr>
              <a:t>Solution :SVC</a:t>
            </a:r>
            <a:r>
              <a:rPr lang="en-US" altLang="en-US" sz="1600" dirty="0">
                <a:latin typeface="Comic Sans MS" panose="030F0702030302020204" pitchFamily="66" charset="0"/>
                <a:sym typeface="Symbol" pitchFamily="18" charset="2"/>
              </a:rPr>
              <a:t>: Static VAR Compensator, </a:t>
            </a:r>
            <a:r>
              <a:rPr lang="en-US" altLang="en-US" sz="1600" dirty="0">
                <a:solidFill>
                  <a:srgbClr val="009900"/>
                </a:solidFill>
                <a:latin typeface="Comic Sans MS" panose="030F0702030302020204" pitchFamily="66" charset="0"/>
                <a:sym typeface="Symbol" pitchFamily="18" charset="2"/>
              </a:rPr>
              <a:t>Qc</a:t>
            </a:r>
            <a:r>
              <a:rPr lang="en-US" altLang="en-US" sz="1800" dirty="0">
                <a:latin typeface="Comic Sans MS" panose="030F0702030302020204" pitchFamily="66" charset="0"/>
                <a:sym typeface="Symbol" pitchFamily="18" charset="2"/>
              </a:rPr>
              <a:t>	</a:t>
            </a:r>
          </a:p>
        </p:txBody>
      </p:sp>
      <p:grpSp>
        <p:nvGrpSpPr>
          <p:cNvPr id="99344" name="Group 16"/>
          <p:cNvGrpSpPr>
            <a:grpSpLocks/>
          </p:cNvGrpSpPr>
          <p:nvPr/>
        </p:nvGrpSpPr>
        <p:grpSpPr bwMode="auto">
          <a:xfrm>
            <a:off x="274638" y="2871788"/>
            <a:ext cx="2192337" cy="2170112"/>
            <a:chOff x="3797" y="801"/>
            <a:chExt cx="1381" cy="1367"/>
          </a:xfrm>
        </p:grpSpPr>
        <p:pic>
          <p:nvPicPr>
            <p:cNvPr id="99336" name="Picture 8" descr="PQ_diagram_alfa_FT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97" y="801"/>
              <a:ext cx="1381" cy="1367"/>
            </a:xfrm>
            <a:prstGeom prst="rect">
              <a:avLst/>
            </a:prstGeom>
            <a:noFill/>
            <a:extLst>
              <a:ext uri="{909E8E84-426E-40DD-AFC4-6F175D3DCCD1}">
                <a14:hiddenFill xmlns:a14="http://schemas.microsoft.com/office/drawing/2010/main">
                  <a:solidFill>
                    <a:srgbClr val="FFFFFF"/>
                  </a:solidFill>
                </a14:hiddenFill>
              </a:ext>
            </a:extLst>
          </p:spPr>
        </p:pic>
        <p:sp>
          <p:nvSpPr>
            <p:cNvPr id="99337" name="Line 9"/>
            <p:cNvSpPr>
              <a:spLocks noChangeShapeType="1"/>
            </p:cNvSpPr>
            <p:nvPr/>
          </p:nvSpPr>
          <p:spPr bwMode="auto">
            <a:xfrm>
              <a:off x="4339" y="1670"/>
              <a:ext cx="180" cy="0"/>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9338" name="Line 10"/>
            <p:cNvSpPr>
              <a:spLocks noChangeShapeType="1"/>
            </p:cNvSpPr>
            <p:nvPr/>
          </p:nvSpPr>
          <p:spPr bwMode="auto">
            <a:xfrm flipV="1">
              <a:off x="4261" y="1119"/>
              <a:ext cx="0" cy="477"/>
            </a:xfrm>
            <a:prstGeom prst="line">
              <a:avLst/>
            </a:prstGeom>
            <a:noFill/>
            <a:ln w="19050">
              <a:solidFill>
                <a:srgbClr val="33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9339" name="Text Box 11"/>
            <p:cNvSpPr txBox="1">
              <a:spLocks noChangeArrowheads="1"/>
            </p:cNvSpPr>
            <p:nvPr/>
          </p:nvSpPr>
          <p:spPr bwMode="auto">
            <a:xfrm>
              <a:off x="4471" y="1666"/>
              <a:ext cx="22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FF0000"/>
                  </a:solidFill>
                  <a:latin typeface="Arial Unicode MS" pitchFamily="34" charset="-128"/>
                </a:rPr>
                <a:t>P</a:t>
              </a:r>
            </a:p>
          </p:txBody>
        </p:sp>
        <p:sp>
          <p:nvSpPr>
            <p:cNvPr id="99340" name="Text Box 12"/>
            <p:cNvSpPr txBox="1">
              <a:spLocks noChangeArrowheads="1"/>
            </p:cNvSpPr>
            <p:nvPr/>
          </p:nvSpPr>
          <p:spPr bwMode="auto">
            <a:xfrm>
              <a:off x="4040" y="1363"/>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latin typeface="Arial Unicode MS" pitchFamily="34" charset="-128"/>
                </a:rPr>
                <a:t>Q</a:t>
              </a:r>
            </a:p>
          </p:txBody>
        </p:sp>
        <p:sp>
          <p:nvSpPr>
            <p:cNvPr id="99342" name="Line 14"/>
            <p:cNvSpPr>
              <a:spLocks noChangeShapeType="1"/>
            </p:cNvSpPr>
            <p:nvPr/>
          </p:nvSpPr>
          <p:spPr bwMode="auto">
            <a:xfrm flipV="1">
              <a:off x="4272" y="1640"/>
              <a:ext cx="0" cy="477"/>
            </a:xfrm>
            <a:prstGeom prst="line">
              <a:avLst/>
            </a:prstGeom>
            <a:noFill/>
            <a:ln w="19050">
              <a:solidFill>
                <a:srgbClr val="3399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9343" name="Text Box 15"/>
            <p:cNvSpPr txBox="1">
              <a:spLocks noChangeArrowheads="1"/>
            </p:cNvSpPr>
            <p:nvPr/>
          </p:nvSpPr>
          <p:spPr bwMode="auto">
            <a:xfrm>
              <a:off x="3979" y="1782"/>
              <a:ext cx="32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9900"/>
                  </a:solidFill>
                  <a:latin typeface="Arial Unicode MS" pitchFamily="34" charset="-128"/>
                </a:rPr>
                <a:t>Qc</a:t>
              </a:r>
            </a:p>
          </p:txBody>
        </p:sp>
      </p:grpSp>
      <p:pic>
        <p:nvPicPr>
          <p:cNvPr id="99346" name="Picture 18" descr="PS_400kV"/>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48013" y="2428875"/>
            <a:ext cx="5019675" cy="3325813"/>
          </a:xfrm>
          <a:prstGeom prst="rect">
            <a:avLst/>
          </a:prstGeom>
          <a:noFill/>
          <a:extLst>
            <a:ext uri="{909E8E84-426E-40DD-AFC4-6F175D3DCCD1}">
              <a14:hiddenFill xmlns:a14="http://schemas.microsoft.com/office/drawing/2010/main">
                <a:solidFill>
                  <a:srgbClr val="FFFFFF"/>
                </a:solidFill>
              </a14:hiddenFill>
            </a:ext>
          </a:extLst>
        </p:spPr>
      </p:pic>
      <p:sp>
        <p:nvSpPr>
          <p:cNvPr id="16" name="Title 1"/>
          <p:cNvSpPr txBox="1">
            <a:spLocks/>
          </p:cNvSpPr>
          <p:nvPr/>
        </p:nvSpPr>
        <p:spPr>
          <a:xfrm>
            <a:off x="283464" y="20429"/>
            <a:ext cx="8567927" cy="940443"/>
          </a:xfrm>
          <a:prstGeom prst="rect">
            <a:avLst/>
          </a:prstGeom>
        </p:spPr>
        <p:txBody>
          <a:bodyPr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914400"/>
            <a:r>
              <a:rPr lang="en-GB" sz="3200" dirty="0" smtClean="0">
                <a:latin typeface="Comic Sans MS" pitchFamily="66" charset="0"/>
              </a:rPr>
              <a:t>Reactive power compensation</a:t>
            </a:r>
            <a:endParaRPr lang="en-US" sz="3200" dirty="0">
              <a:latin typeface="Comic Sans MS" pitchFamily="66" charset="0"/>
            </a:endParaRPr>
          </a:p>
        </p:txBody>
      </p:sp>
      <p:sp>
        <p:nvSpPr>
          <p:cNvPr id="17"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26</a:t>
            </a:fld>
            <a:endParaRPr lang="en-US" dirty="0"/>
          </a:p>
        </p:txBody>
      </p:sp>
      <p:sp>
        <p:nvSpPr>
          <p:cNvPr id="18"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
        <p:nvSpPr>
          <p:cNvPr id="19" name="Rounded Rectangle 18"/>
          <p:cNvSpPr/>
          <p:nvPr/>
        </p:nvSpPr>
        <p:spPr>
          <a:xfrm>
            <a:off x="6093069" y="2787163"/>
            <a:ext cx="2233246" cy="3077306"/>
          </a:xfrm>
          <a:prstGeom prst="roundRect">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ounded Rectangle 19"/>
          <p:cNvSpPr/>
          <p:nvPr/>
        </p:nvSpPr>
        <p:spPr>
          <a:xfrm>
            <a:off x="2936631" y="3105092"/>
            <a:ext cx="2954036" cy="2441448"/>
          </a:xfrm>
          <a:prstGeom prst="roundRect">
            <a:avLst/>
          </a:prstGeom>
          <a:noFill/>
          <a:ln w="28575">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Content Placeholder 2"/>
          <p:cNvSpPr txBox="1">
            <a:spLocks/>
          </p:cNvSpPr>
          <p:nvPr/>
        </p:nvSpPr>
        <p:spPr>
          <a:xfrm>
            <a:off x="4056150" y="5661262"/>
            <a:ext cx="714997" cy="406414"/>
          </a:xfrm>
          <a:prstGeom prst="rect">
            <a:avLst/>
          </a:prstGeom>
        </p:spPr>
        <p:txBody>
          <a:bodyPr vert="horz" lIns="91353" tIns="45676" rIns="91353" bIns="45676">
            <a:noAutofit/>
          </a:bodyPr>
          <a:lstStyle>
            <a:lvl1pPr marL="493308" indent="-456767"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4397" indent="-456767"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1671" indent="-342576"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4000" indent="-342576"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48925" indent="-342576"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699169" indent="-182706"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18413" indent="-182706"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7665"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29506"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41" indent="0" defTabSz="914400">
              <a:buFont typeface="Arial"/>
              <a:buNone/>
            </a:pPr>
            <a:r>
              <a:rPr lang="en-GB" sz="1600" dirty="0" smtClean="0">
                <a:solidFill>
                  <a:srgbClr val="7030A0"/>
                </a:solidFill>
                <a:latin typeface="Comic Sans MS" pitchFamily="66" charset="0"/>
              </a:rPr>
              <a:t>SVC</a:t>
            </a:r>
          </a:p>
          <a:p>
            <a:pPr marL="36541" indent="0" defTabSz="914400">
              <a:buFont typeface="Arial"/>
              <a:buNone/>
            </a:pPr>
            <a:endParaRPr lang="en-GB" sz="1600" dirty="0" smtClean="0">
              <a:solidFill>
                <a:srgbClr val="7030A0"/>
              </a:solidFill>
              <a:latin typeface="Comic Sans MS" pitchFamily="66" charset="0"/>
            </a:endParaRPr>
          </a:p>
          <a:p>
            <a:pPr marL="36541" indent="0" defTabSz="914400">
              <a:buFont typeface="Arial"/>
              <a:buNone/>
            </a:pPr>
            <a:endParaRPr lang="en-GB" sz="1600" dirty="0" smtClean="0">
              <a:solidFill>
                <a:srgbClr val="7030A0"/>
              </a:solidFill>
              <a:latin typeface="Comic Sans MS" pitchFamily="66" charset="0"/>
            </a:endParaRPr>
          </a:p>
          <a:p>
            <a:pPr marL="36541" indent="0" defTabSz="914400">
              <a:buFont typeface="Arial"/>
              <a:buNone/>
            </a:pPr>
            <a:endParaRPr lang="en-GB" sz="1600" dirty="0" smtClean="0">
              <a:solidFill>
                <a:srgbClr val="7030A0"/>
              </a:solidFill>
              <a:latin typeface="Comic Sans MS" pitchFamily="66" charset="0"/>
            </a:endParaRPr>
          </a:p>
          <a:p>
            <a:pPr marL="36541" indent="0" defTabSz="914400">
              <a:buFont typeface="Arial"/>
              <a:buNone/>
            </a:pPr>
            <a:endParaRPr lang="en-GB" sz="1600" dirty="0" smtClean="0">
              <a:solidFill>
                <a:srgbClr val="7030A0"/>
              </a:solidFill>
              <a:latin typeface="Comic Sans MS" pitchFamily="66" charset="0"/>
            </a:endParaRPr>
          </a:p>
          <a:p>
            <a:pPr marL="36541" indent="0" defTabSz="914400">
              <a:buFont typeface="Arial"/>
              <a:buNone/>
            </a:pPr>
            <a:endParaRPr lang="en-GB" sz="1600" dirty="0" smtClean="0">
              <a:solidFill>
                <a:srgbClr val="7030A0"/>
              </a:solidFill>
              <a:latin typeface="Comic Sans MS" pitchFamily="66" charset="0"/>
            </a:endParaRPr>
          </a:p>
          <a:p>
            <a:pPr marL="36541" indent="0" defTabSz="914400">
              <a:buFont typeface="Arial"/>
              <a:buNone/>
            </a:pPr>
            <a:endParaRPr lang="en-GB" sz="1600" dirty="0" smtClean="0">
              <a:solidFill>
                <a:srgbClr val="7030A0"/>
              </a:solidFill>
              <a:latin typeface="Comic Sans MS" pitchFamily="66" charset="0"/>
            </a:endParaRPr>
          </a:p>
          <a:p>
            <a:pPr marL="36541" indent="0" defTabSz="914400">
              <a:buFont typeface="Arial"/>
              <a:buNone/>
            </a:pPr>
            <a:endParaRPr lang="en-GB" sz="1600" dirty="0" smtClean="0">
              <a:solidFill>
                <a:srgbClr val="7030A0"/>
              </a:solidFill>
              <a:latin typeface="Comic Sans MS" pitchFamily="66" charset="0"/>
            </a:endParaRPr>
          </a:p>
          <a:p>
            <a:pPr marL="36541" indent="0" defTabSz="914400">
              <a:buFont typeface="Arial"/>
              <a:buNone/>
            </a:pPr>
            <a:r>
              <a:rPr lang="en-GB" sz="1600" dirty="0" smtClean="0">
                <a:solidFill>
                  <a:srgbClr val="7030A0"/>
                </a:solidFill>
                <a:latin typeface="Comic Sans MS" pitchFamily="66" charset="0"/>
              </a:rPr>
              <a:t> </a:t>
            </a:r>
          </a:p>
          <a:p>
            <a:pPr defTabSz="914400">
              <a:buFontTx/>
              <a:buChar char="-"/>
            </a:pPr>
            <a:endParaRPr lang="en-US" sz="1600" dirty="0" smtClean="0">
              <a:solidFill>
                <a:srgbClr val="7030A0"/>
              </a:solidFill>
              <a:latin typeface="Comic Sans MS" pitchFamily="66" charset="0"/>
            </a:endParaRPr>
          </a:p>
        </p:txBody>
      </p:sp>
      <p:sp>
        <p:nvSpPr>
          <p:cNvPr id="22" name="Content Placeholder 2"/>
          <p:cNvSpPr txBox="1">
            <a:spLocks/>
          </p:cNvSpPr>
          <p:nvPr/>
        </p:nvSpPr>
        <p:spPr>
          <a:xfrm>
            <a:off x="6190488" y="5839697"/>
            <a:ext cx="2227268" cy="322545"/>
          </a:xfrm>
          <a:prstGeom prst="rect">
            <a:avLst/>
          </a:prstGeom>
        </p:spPr>
        <p:txBody>
          <a:bodyPr vert="horz" lIns="91353" tIns="45676" rIns="91353" bIns="45676">
            <a:noAutofit/>
          </a:bodyPr>
          <a:lstStyle>
            <a:lvl1pPr marL="493308" indent="-456767"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4397" indent="-456767"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1671" indent="-342576"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4000" indent="-342576"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48925" indent="-342576"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699169" indent="-182706"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18413" indent="-182706"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7665"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29506"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41" indent="0" defTabSz="914400">
              <a:buFont typeface="Arial"/>
              <a:buNone/>
            </a:pPr>
            <a:r>
              <a:rPr lang="en-GB" sz="1600" dirty="0" err="1" smtClean="0">
                <a:solidFill>
                  <a:srgbClr val="00B050"/>
                </a:solidFill>
                <a:latin typeface="Comic Sans MS" pitchFamily="66" charset="0"/>
              </a:rPr>
              <a:t>Thyristor</a:t>
            </a:r>
            <a:r>
              <a:rPr lang="en-GB" sz="1600" dirty="0" smtClean="0">
                <a:solidFill>
                  <a:srgbClr val="00B050"/>
                </a:solidFill>
                <a:latin typeface="Comic Sans MS" pitchFamily="66" charset="0"/>
              </a:rPr>
              <a:t> rectifiers</a:t>
            </a:r>
          </a:p>
          <a:p>
            <a:pPr marL="36541" indent="0" defTabSz="914400">
              <a:buFont typeface="Arial"/>
              <a:buNone/>
            </a:pPr>
            <a:endParaRPr lang="en-GB" sz="1600" dirty="0" smtClean="0">
              <a:solidFill>
                <a:srgbClr val="00B050"/>
              </a:solidFill>
              <a:latin typeface="Comic Sans MS" pitchFamily="66" charset="0"/>
            </a:endParaRPr>
          </a:p>
          <a:p>
            <a:pPr marL="36541" indent="0" defTabSz="914400">
              <a:buFont typeface="Arial"/>
              <a:buNone/>
            </a:pPr>
            <a:endParaRPr lang="en-GB" sz="1600" dirty="0" smtClean="0">
              <a:solidFill>
                <a:srgbClr val="00B050"/>
              </a:solidFill>
              <a:latin typeface="Comic Sans MS" pitchFamily="66" charset="0"/>
            </a:endParaRPr>
          </a:p>
          <a:p>
            <a:pPr marL="36541" indent="0" defTabSz="914400">
              <a:buFont typeface="Arial"/>
              <a:buNone/>
            </a:pPr>
            <a:endParaRPr lang="en-GB" sz="1600" dirty="0" smtClean="0">
              <a:solidFill>
                <a:srgbClr val="00B050"/>
              </a:solidFill>
              <a:latin typeface="Comic Sans MS" pitchFamily="66" charset="0"/>
            </a:endParaRPr>
          </a:p>
          <a:p>
            <a:pPr marL="36541" indent="0" defTabSz="914400">
              <a:buFont typeface="Arial"/>
              <a:buNone/>
            </a:pPr>
            <a:endParaRPr lang="en-GB" sz="1600" dirty="0" smtClean="0">
              <a:solidFill>
                <a:srgbClr val="00B050"/>
              </a:solidFill>
              <a:latin typeface="Comic Sans MS" pitchFamily="66" charset="0"/>
            </a:endParaRPr>
          </a:p>
          <a:p>
            <a:pPr marL="36541" indent="0" defTabSz="914400">
              <a:buFont typeface="Arial"/>
              <a:buNone/>
            </a:pPr>
            <a:endParaRPr lang="en-GB" sz="1600" dirty="0" smtClean="0">
              <a:solidFill>
                <a:srgbClr val="00B050"/>
              </a:solidFill>
              <a:latin typeface="Comic Sans MS" pitchFamily="66" charset="0"/>
            </a:endParaRPr>
          </a:p>
          <a:p>
            <a:pPr marL="36541" indent="0" defTabSz="914400">
              <a:buFont typeface="Arial"/>
              <a:buNone/>
            </a:pPr>
            <a:endParaRPr lang="en-GB" sz="1600" dirty="0" smtClean="0">
              <a:solidFill>
                <a:srgbClr val="00B050"/>
              </a:solidFill>
              <a:latin typeface="Comic Sans MS" pitchFamily="66" charset="0"/>
            </a:endParaRPr>
          </a:p>
          <a:p>
            <a:pPr marL="36541" indent="0" defTabSz="914400">
              <a:buFont typeface="Arial"/>
              <a:buNone/>
            </a:pPr>
            <a:endParaRPr lang="en-GB" sz="1600" dirty="0" smtClean="0">
              <a:solidFill>
                <a:srgbClr val="00B050"/>
              </a:solidFill>
              <a:latin typeface="Comic Sans MS" pitchFamily="66" charset="0"/>
            </a:endParaRPr>
          </a:p>
          <a:p>
            <a:pPr marL="36541" indent="0" defTabSz="914400">
              <a:buFont typeface="Arial"/>
              <a:buNone/>
            </a:pPr>
            <a:r>
              <a:rPr lang="en-GB" sz="1600" dirty="0" smtClean="0">
                <a:solidFill>
                  <a:srgbClr val="00B050"/>
                </a:solidFill>
                <a:latin typeface="Comic Sans MS" pitchFamily="66" charset="0"/>
              </a:rPr>
              <a:t> </a:t>
            </a:r>
          </a:p>
          <a:p>
            <a:pPr defTabSz="914400">
              <a:buFontTx/>
              <a:buChar char="-"/>
            </a:pPr>
            <a:endParaRPr lang="en-US" sz="1600" dirty="0" smtClean="0">
              <a:solidFill>
                <a:srgbClr val="00B050"/>
              </a:solidFill>
              <a:latin typeface="Comic Sans MS" pitchFamily="66" charset="0"/>
            </a:endParaRPr>
          </a:p>
        </p:txBody>
      </p:sp>
      <p:sp>
        <p:nvSpPr>
          <p:cNvPr id="23" name="Right Arrow 22"/>
          <p:cNvSpPr/>
          <p:nvPr/>
        </p:nvSpPr>
        <p:spPr>
          <a:xfrm>
            <a:off x="1420813" y="1842162"/>
            <a:ext cx="684276" cy="37806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64462324"/>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2" name="Rectangle 4"/>
          <p:cNvSpPr>
            <a:spLocks noGrp="1" noChangeArrowheads="1"/>
          </p:cNvSpPr>
          <p:nvPr>
            <p:ph type="subTitle" idx="4294967295"/>
          </p:nvPr>
        </p:nvSpPr>
        <p:spPr>
          <a:xfrm>
            <a:off x="152400" y="989013"/>
            <a:ext cx="8991600" cy="5487987"/>
          </a:xfrm>
          <a:noFill/>
        </p:spPr>
        <p:txBody>
          <a:bodyPr/>
          <a:lstStyle/>
          <a:p>
            <a:pPr marL="0" indent="0">
              <a:buNone/>
            </a:pPr>
            <a:r>
              <a:rPr lang="en-US" altLang="en-US" sz="1800" dirty="0" smtClean="0">
                <a:latin typeface="Comic Sans MS" panose="030F0702030302020204" pitchFamily="66" charset="0"/>
              </a:rPr>
              <a:t>SVC role on the 18kV</a:t>
            </a:r>
          </a:p>
          <a:p>
            <a:pPr marL="696839" lvl="1" indent="-285750">
              <a:buFontTx/>
              <a:buChar char="-"/>
            </a:pPr>
            <a:r>
              <a:rPr lang="en-US" altLang="en-US" sz="1400" dirty="0" smtClean="0">
                <a:latin typeface="Comic Sans MS" panose="030F0702030302020204" pitchFamily="66" charset="0"/>
                <a:sym typeface="Symbol" pitchFamily="18" charset="2"/>
              </a:rPr>
              <a:t>Compensate reactive power (</a:t>
            </a:r>
            <a:r>
              <a:rPr lang="en-US" altLang="en-US" sz="1400" dirty="0" err="1" smtClean="0">
                <a:latin typeface="Comic Sans MS" panose="030F0702030302020204" pitchFamily="66" charset="0"/>
                <a:sym typeface="Symbol" pitchFamily="18" charset="2"/>
              </a:rPr>
              <a:t>Thyristor</a:t>
            </a:r>
            <a:r>
              <a:rPr lang="en-US" altLang="en-US" sz="1400" dirty="0" smtClean="0">
                <a:latin typeface="Comic Sans MS" panose="030F0702030302020204" pitchFamily="66" charset="0"/>
                <a:sym typeface="Symbol" pitchFamily="18" charset="2"/>
              </a:rPr>
              <a:t> Controlled Reactor)</a:t>
            </a:r>
          </a:p>
          <a:p>
            <a:pPr marL="696839" lvl="1" indent="-285750">
              <a:buFontTx/>
              <a:buChar char="-"/>
            </a:pPr>
            <a:r>
              <a:rPr lang="en-US" altLang="en-US" sz="1400" dirty="0" smtClean="0">
                <a:latin typeface="Comic Sans MS" panose="030F0702030302020204" pitchFamily="66" charset="0"/>
                <a:sym typeface="Symbol" pitchFamily="18" charset="2"/>
              </a:rPr>
              <a:t>Clean the network (harmonic filters)</a:t>
            </a:r>
          </a:p>
          <a:p>
            <a:pPr marL="696839" lvl="1" indent="-285750">
              <a:buFontTx/>
              <a:buChar char="-"/>
            </a:pPr>
            <a:r>
              <a:rPr lang="en-US" altLang="en-US" sz="1400" dirty="0" smtClean="0">
                <a:latin typeface="Comic Sans MS" panose="030F0702030302020204" pitchFamily="66" charset="0"/>
                <a:sym typeface="Symbol" pitchFamily="18" charset="2"/>
              </a:rPr>
              <a:t>Stabilize the 18kV network (&gt;±1%)</a:t>
            </a:r>
            <a:endParaRPr lang="en-US" altLang="en-US" sz="1400" dirty="0">
              <a:latin typeface="Comic Sans MS" panose="030F0702030302020204" pitchFamily="66" charset="0"/>
              <a:sym typeface="Symbol" pitchFamily="18" charset="2"/>
            </a:endParaRPr>
          </a:p>
        </p:txBody>
      </p:sp>
      <p:sp>
        <p:nvSpPr>
          <p:cNvPr id="16" name="Title 1"/>
          <p:cNvSpPr txBox="1">
            <a:spLocks/>
          </p:cNvSpPr>
          <p:nvPr/>
        </p:nvSpPr>
        <p:spPr>
          <a:xfrm>
            <a:off x="283464" y="20429"/>
            <a:ext cx="8567927" cy="940443"/>
          </a:xfrm>
          <a:prstGeom prst="rect">
            <a:avLst/>
          </a:prstGeom>
        </p:spPr>
        <p:txBody>
          <a:bodyPr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914400"/>
            <a:r>
              <a:rPr lang="en-GB" sz="3200" dirty="0" smtClean="0">
                <a:latin typeface="Comic Sans MS" pitchFamily="66" charset="0"/>
              </a:rPr>
              <a:t>Reactive power compensation</a:t>
            </a:r>
            <a:endParaRPr lang="en-US" sz="3200" dirty="0">
              <a:latin typeface="Comic Sans MS" pitchFamily="66" charset="0"/>
            </a:endParaRPr>
          </a:p>
        </p:txBody>
      </p:sp>
      <p:sp>
        <p:nvSpPr>
          <p:cNvPr id="17"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27</a:t>
            </a:fld>
            <a:endParaRPr lang="en-US" dirty="0"/>
          </a:p>
        </p:txBody>
      </p:sp>
      <p:sp>
        <p:nvSpPr>
          <p:cNvPr id="18"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12292" name="Picture 4"/>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974419" y="2514600"/>
            <a:ext cx="7182145" cy="3302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ounded Rectangle 18"/>
          <p:cNvSpPr/>
          <p:nvPr/>
        </p:nvSpPr>
        <p:spPr>
          <a:xfrm>
            <a:off x="5978768" y="3516923"/>
            <a:ext cx="2177795" cy="1503486"/>
          </a:xfrm>
          <a:prstGeom prst="round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ounded Rectangle 19"/>
          <p:cNvSpPr/>
          <p:nvPr/>
        </p:nvSpPr>
        <p:spPr>
          <a:xfrm>
            <a:off x="1204547" y="3516923"/>
            <a:ext cx="4695091" cy="2233246"/>
          </a:xfrm>
          <a:prstGeom prst="roundRect">
            <a:avLst/>
          </a:prstGeom>
          <a:noFill/>
          <a:ln w="28575">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Content Placeholder 2"/>
          <p:cNvSpPr txBox="1">
            <a:spLocks/>
          </p:cNvSpPr>
          <p:nvPr/>
        </p:nvSpPr>
        <p:spPr>
          <a:xfrm>
            <a:off x="1989227" y="3008574"/>
            <a:ext cx="2227268" cy="322545"/>
          </a:xfrm>
          <a:prstGeom prst="rect">
            <a:avLst/>
          </a:prstGeom>
        </p:spPr>
        <p:txBody>
          <a:bodyPr vert="horz" lIns="91353" tIns="45676" rIns="91353" bIns="45676">
            <a:noAutofit/>
          </a:bodyPr>
          <a:lstStyle>
            <a:lvl1pPr marL="493308" indent="-456767"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4397" indent="-456767"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1671" indent="-342576"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4000" indent="-342576"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48925" indent="-342576"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699169" indent="-182706"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18413" indent="-182706"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7665"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29506"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41" indent="0" defTabSz="914400">
              <a:buFont typeface="Arial"/>
              <a:buNone/>
            </a:pPr>
            <a:r>
              <a:rPr lang="en-GB" sz="1600" dirty="0" smtClean="0">
                <a:solidFill>
                  <a:srgbClr val="92D050"/>
                </a:solidFill>
                <a:latin typeface="Comic Sans MS" pitchFamily="66" charset="0"/>
              </a:rPr>
              <a:t>Harmonic filters</a:t>
            </a:r>
          </a:p>
          <a:p>
            <a:pPr marL="36541" indent="0" defTabSz="914400">
              <a:buFont typeface="Arial"/>
              <a:buNone/>
            </a:pPr>
            <a:endParaRPr lang="en-GB" sz="1600" dirty="0" smtClean="0">
              <a:solidFill>
                <a:srgbClr val="92D050"/>
              </a:solidFill>
              <a:latin typeface="Comic Sans MS" pitchFamily="66" charset="0"/>
            </a:endParaRPr>
          </a:p>
          <a:p>
            <a:pPr marL="36541" indent="0" defTabSz="914400">
              <a:buFont typeface="Arial"/>
              <a:buNone/>
            </a:pPr>
            <a:endParaRPr lang="en-GB" sz="1600" dirty="0" smtClean="0">
              <a:solidFill>
                <a:srgbClr val="92D050"/>
              </a:solidFill>
              <a:latin typeface="Comic Sans MS" pitchFamily="66" charset="0"/>
            </a:endParaRPr>
          </a:p>
          <a:p>
            <a:pPr marL="36541" indent="0" defTabSz="914400">
              <a:buFont typeface="Arial"/>
              <a:buNone/>
            </a:pPr>
            <a:endParaRPr lang="en-GB" sz="1600" dirty="0" smtClean="0">
              <a:solidFill>
                <a:srgbClr val="92D050"/>
              </a:solidFill>
              <a:latin typeface="Comic Sans MS" pitchFamily="66" charset="0"/>
            </a:endParaRPr>
          </a:p>
          <a:p>
            <a:pPr marL="36541" indent="0" defTabSz="914400">
              <a:buFont typeface="Arial"/>
              <a:buNone/>
            </a:pPr>
            <a:endParaRPr lang="en-GB" sz="1600" dirty="0" smtClean="0">
              <a:solidFill>
                <a:srgbClr val="92D050"/>
              </a:solidFill>
              <a:latin typeface="Comic Sans MS" pitchFamily="66" charset="0"/>
            </a:endParaRPr>
          </a:p>
          <a:p>
            <a:pPr marL="36541" indent="0" defTabSz="914400">
              <a:buFont typeface="Arial"/>
              <a:buNone/>
            </a:pPr>
            <a:endParaRPr lang="en-GB" sz="1600" dirty="0" smtClean="0">
              <a:solidFill>
                <a:srgbClr val="92D050"/>
              </a:solidFill>
              <a:latin typeface="Comic Sans MS" pitchFamily="66" charset="0"/>
            </a:endParaRPr>
          </a:p>
          <a:p>
            <a:pPr marL="36541" indent="0" defTabSz="914400">
              <a:buFont typeface="Arial"/>
              <a:buNone/>
            </a:pPr>
            <a:endParaRPr lang="en-GB" sz="1600" dirty="0" smtClean="0">
              <a:solidFill>
                <a:srgbClr val="92D050"/>
              </a:solidFill>
              <a:latin typeface="Comic Sans MS" pitchFamily="66" charset="0"/>
            </a:endParaRPr>
          </a:p>
          <a:p>
            <a:pPr marL="36541" indent="0" defTabSz="914400">
              <a:buFont typeface="Arial"/>
              <a:buNone/>
            </a:pPr>
            <a:endParaRPr lang="en-GB" sz="1600" dirty="0" smtClean="0">
              <a:solidFill>
                <a:srgbClr val="92D050"/>
              </a:solidFill>
              <a:latin typeface="Comic Sans MS" pitchFamily="66" charset="0"/>
            </a:endParaRPr>
          </a:p>
          <a:p>
            <a:pPr marL="36541" indent="0" defTabSz="914400">
              <a:buFont typeface="Arial"/>
              <a:buNone/>
            </a:pPr>
            <a:r>
              <a:rPr lang="en-GB" sz="1600" dirty="0" smtClean="0">
                <a:solidFill>
                  <a:srgbClr val="92D050"/>
                </a:solidFill>
                <a:latin typeface="Comic Sans MS" pitchFamily="66" charset="0"/>
              </a:rPr>
              <a:t> </a:t>
            </a:r>
          </a:p>
          <a:p>
            <a:pPr defTabSz="914400">
              <a:buFontTx/>
              <a:buChar char="-"/>
            </a:pPr>
            <a:endParaRPr lang="en-US" sz="1600" dirty="0" smtClean="0">
              <a:solidFill>
                <a:srgbClr val="92D050"/>
              </a:solidFill>
              <a:latin typeface="Comic Sans MS" pitchFamily="66" charset="0"/>
            </a:endParaRPr>
          </a:p>
        </p:txBody>
      </p:sp>
      <p:sp>
        <p:nvSpPr>
          <p:cNvPr id="22" name="Content Placeholder 2"/>
          <p:cNvSpPr txBox="1">
            <a:spLocks/>
          </p:cNvSpPr>
          <p:nvPr/>
        </p:nvSpPr>
        <p:spPr>
          <a:xfrm>
            <a:off x="6729396" y="3194378"/>
            <a:ext cx="937496" cy="322545"/>
          </a:xfrm>
          <a:prstGeom prst="rect">
            <a:avLst/>
          </a:prstGeom>
        </p:spPr>
        <p:txBody>
          <a:bodyPr vert="horz" lIns="91353" tIns="45676" rIns="91353" bIns="45676">
            <a:noAutofit/>
          </a:bodyPr>
          <a:lstStyle>
            <a:lvl1pPr marL="493308" indent="-456767"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4397" indent="-456767"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1671" indent="-342576"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4000" indent="-342576"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48925" indent="-342576"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699169" indent="-182706"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18413" indent="-182706"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7665"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29506"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41" indent="0" defTabSz="914400">
              <a:buFont typeface="Arial"/>
              <a:buNone/>
            </a:pPr>
            <a:r>
              <a:rPr lang="en-GB" sz="1600" dirty="0" smtClean="0">
                <a:solidFill>
                  <a:srgbClr val="FF0000"/>
                </a:solidFill>
                <a:latin typeface="Comic Sans MS" pitchFamily="66" charset="0"/>
              </a:rPr>
              <a:t>TCR</a:t>
            </a:r>
          </a:p>
          <a:p>
            <a:pPr marL="36541" indent="0" defTabSz="914400">
              <a:buFont typeface="Arial"/>
              <a:buNone/>
            </a:pPr>
            <a:endParaRPr lang="en-GB" sz="1600" dirty="0" smtClean="0">
              <a:solidFill>
                <a:srgbClr val="FF0000"/>
              </a:solidFill>
              <a:latin typeface="Comic Sans MS" pitchFamily="66" charset="0"/>
            </a:endParaRPr>
          </a:p>
          <a:p>
            <a:pPr marL="36541" indent="0" defTabSz="914400">
              <a:buFont typeface="Arial"/>
              <a:buNone/>
            </a:pPr>
            <a:endParaRPr lang="en-GB" sz="1600" dirty="0" smtClean="0">
              <a:solidFill>
                <a:srgbClr val="FF0000"/>
              </a:solidFill>
              <a:latin typeface="Comic Sans MS" pitchFamily="66" charset="0"/>
            </a:endParaRPr>
          </a:p>
          <a:p>
            <a:pPr marL="36541" indent="0" defTabSz="914400">
              <a:buFont typeface="Arial"/>
              <a:buNone/>
            </a:pPr>
            <a:endParaRPr lang="en-GB" sz="1600" dirty="0" smtClean="0">
              <a:solidFill>
                <a:srgbClr val="FF0000"/>
              </a:solidFill>
              <a:latin typeface="Comic Sans MS" pitchFamily="66" charset="0"/>
            </a:endParaRPr>
          </a:p>
          <a:p>
            <a:pPr marL="36541" indent="0" defTabSz="914400">
              <a:buFont typeface="Arial"/>
              <a:buNone/>
            </a:pPr>
            <a:endParaRPr lang="en-GB" sz="1600" dirty="0" smtClean="0">
              <a:solidFill>
                <a:srgbClr val="FF0000"/>
              </a:solidFill>
              <a:latin typeface="Comic Sans MS" pitchFamily="66" charset="0"/>
            </a:endParaRPr>
          </a:p>
          <a:p>
            <a:pPr marL="36541" indent="0" defTabSz="914400">
              <a:buFont typeface="Arial"/>
              <a:buNone/>
            </a:pPr>
            <a:endParaRPr lang="en-GB" sz="1600" dirty="0" smtClean="0">
              <a:solidFill>
                <a:srgbClr val="FF0000"/>
              </a:solidFill>
              <a:latin typeface="Comic Sans MS" pitchFamily="66" charset="0"/>
            </a:endParaRPr>
          </a:p>
          <a:p>
            <a:pPr marL="36541" indent="0" defTabSz="914400">
              <a:buFont typeface="Arial"/>
              <a:buNone/>
            </a:pPr>
            <a:endParaRPr lang="en-GB" sz="1600" dirty="0" smtClean="0">
              <a:solidFill>
                <a:srgbClr val="FF0000"/>
              </a:solidFill>
              <a:latin typeface="Comic Sans MS" pitchFamily="66" charset="0"/>
            </a:endParaRPr>
          </a:p>
          <a:p>
            <a:pPr marL="36541" indent="0" defTabSz="914400">
              <a:buFont typeface="Arial"/>
              <a:buNone/>
            </a:pPr>
            <a:endParaRPr lang="en-GB" sz="1600" dirty="0" smtClean="0">
              <a:solidFill>
                <a:srgbClr val="FF0000"/>
              </a:solidFill>
              <a:latin typeface="Comic Sans MS" pitchFamily="66" charset="0"/>
            </a:endParaRPr>
          </a:p>
          <a:p>
            <a:pPr marL="36541" indent="0" defTabSz="914400">
              <a:buFont typeface="Arial"/>
              <a:buNone/>
            </a:pPr>
            <a:r>
              <a:rPr lang="en-GB" sz="1600" dirty="0" smtClean="0">
                <a:solidFill>
                  <a:srgbClr val="FF0000"/>
                </a:solidFill>
                <a:latin typeface="Comic Sans MS" pitchFamily="66" charset="0"/>
              </a:rPr>
              <a:t> </a:t>
            </a:r>
          </a:p>
          <a:p>
            <a:pPr defTabSz="914400">
              <a:buFontTx/>
              <a:buChar char="-"/>
            </a:pPr>
            <a:endParaRPr lang="en-US" sz="1600" dirty="0" smtClean="0">
              <a:solidFill>
                <a:srgbClr val="FF0000"/>
              </a:solidFill>
              <a:latin typeface="Comic Sans MS" pitchFamily="66" charset="0"/>
            </a:endParaRPr>
          </a:p>
        </p:txBody>
      </p:sp>
    </p:spTree>
    <p:extLst>
      <p:ext uri="{BB962C8B-B14F-4D97-AF65-F5344CB8AC3E}">
        <p14:creationId xmlns:p14="http://schemas.microsoft.com/office/powerpoint/2010/main" val="3105341221"/>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464" y="20429"/>
            <a:ext cx="8567927" cy="940443"/>
          </a:xfrm>
        </p:spPr>
        <p:txBody>
          <a:bodyPr>
            <a:normAutofit/>
          </a:bodyPr>
          <a:lstStyle/>
          <a:p>
            <a:pPr algn="ctr"/>
            <a:r>
              <a:rPr lang="en-GB" sz="3200" dirty="0" err="1" smtClean="0">
                <a:latin typeface="Comic Sans MS" pitchFamily="66" charset="0"/>
              </a:rPr>
              <a:t>Thyristor</a:t>
            </a:r>
            <a:r>
              <a:rPr lang="en-GB" sz="3200" dirty="0" smtClean="0">
                <a:latin typeface="Comic Sans MS" pitchFamily="66" charset="0"/>
              </a:rPr>
              <a:t> rectifier example</a:t>
            </a:r>
            <a:endParaRPr lang="en-US" sz="3200" dirty="0">
              <a:latin typeface="Comic Sans MS" pitchFamily="66" charset="0"/>
            </a:endParaRPr>
          </a:p>
        </p:txBody>
      </p:sp>
      <p:sp>
        <p:nvSpPr>
          <p:cNvPr id="3" name="Content Placeholder 2"/>
          <p:cNvSpPr>
            <a:spLocks noGrp="1"/>
          </p:cNvSpPr>
          <p:nvPr>
            <p:ph idx="1"/>
          </p:nvPr>
        </p:nvSpPr>
        <p:spPr>
          <a:xfrm>
            <a:off x="180000" y="900000"/>
            <a:ext cx="8901855" cy="5244768"/>
          </a:xfrm>
        </p:spPr>
        <p:txBody>
          <a:bodyPr>
            <a:noAutofit/>
          </a:bodyPr>
          <a:lstStyle/>
          <a:p>
            <a:pPr marL="36541" indent="0">
              <a:buNone/>
            </a:pPr>
            <a:r>
              <a:rPr lang="en-US" sz="1600" dirty="0" smtClean="0">
                <a:latin typeface="Comic Sans MS" pitchFamily="66" charset="0"/>
              </a:rPr>
              <a:t>Example: LHC dipole converter 13kA/180V</a:t>
            </a:r>
          </a:p>
          <a:p>
            <a:pPr marL="36541" indent="0">
              <a:buNone/>
            </a:pPr>
            <a:endParaRPr lang="en-US" sz="1600" dirty="0" smtClean="0">
              <a:latin typeface="Comic Sans MS" pitchFamily="66" charset="0"/>
            </a:endParaRPr>
          </a:p>
          <a:p>
            <a:pPr marL="36541" indent="0">
              <a:buNone/>
            </a:pPr>
            <a:r>
              <a:rPr lang="en-US" sz="1600" dirty="0" smtClean="0">
                <a:latin typeface="Comic Sans MS" pitchFamily="66" charset="0"/>
              </a:rPr>
              <a:t>Magnet: 	L = 15.7H</a:t>
            </a:r>
          </a:p>
          <a:p>
            <a:pPr marL="36541" indent="0">
              <a:buNone/>
            </a:pPr>
            <a:r>
              <a:rPr lang="en-US" sz="1600" dirty="0" smtClean="0">
                <a:latin typeface="Comic Sans MS" pitchFamily="66" charset="0"/>
              </a:rPr>
              <a:t>	R = 0.001Ω</a:t>
            </a:r>
          </a:p>
          <a:p>
            <a:pPr marL="36541" indent="0">
              <a:buNone/>
            </a:pPr>
            <a:r>
              <a:rPr lang="en-US" sz="1600" dirty="0" smtClean="0">
                <a:latin typeface="Comic Sans MS" pitchFamily="66" charset="0"/>
              </a:rPr>
              <a:t>	</a:t>
            </a:r>
            <a:r>
              <a:rPr lang="en-US" sz="1600" dirty="0" err="1" smtClean="0">
                <a:latin typeface="Comic Sans MS" pitchFamily="66" charset="0"/>
              </a:rPr>
              <a:t>Iultimate</a:t>
            </a:r>
            <a:r>
              <a:rPr lang="en-US" sz="1600" dirty="0" smtClean="0">
                <a:latin typeface="Comic Sans MS" pitchFamily="66" charset="0"/>
              </a:rPr>
              <a:t> = 13kA</a:t>
            </a:r>
          </a:p>
          <a:p>
            <a:pPr marL="36541" indent="0">
              <a:buNone/>
            </a:pPr>
            <a:endParaRPr lang="en-US" sz="1600" dirty="0" smtClean="0">
              <a:latin typeface="Comic Sans MS" pitchFamily="66" charset="0"/>
            </a:endParaRPr>
          </a:p>
          <a:p>
            <a:pPr marL="36541" indent="0">
              <a:buNone/>
            </a:pPr>
            <a:r>
              <a:rPr lang="en-US" sz="1600" dirty="0" smtClean="0">
                <a:latin typeface="Comic Sans MS" pitchFamily="66" charset="0"/>
              </a:rPr>
              <a:t>Magnet operation:</a:t>
            </a:r>
          </a:p>
          <a:p>
            <a:pPr marL="36541" indent="0">
              <a:buNone/>
            </a:pPr>
            <a:r>
              <a:rPr lang="en-US" sz="1600" dirty="0" smtClean="0">
                <a:latin typeface="Comic Sans MS" pitchFamily="66" charset="0"/>
              </a:rPr>
              <a:t>	</a:t>
            </a:r>
            <a:r>
              <a:rPr lang="en-US" sz="1600" dirty="0" err="1" smtClean="0">
                <a:latin typeface="Comic Sans MS" pitchFamily="66" charset="0"/>
              </a:rPr>
              <a:t>Iinjection</a:t>
            </a:r>
            <a:r>
              <a:rPr lang="en-US" sz="1600" dirty="0" smtClean="0">
                <a:latin typeface="Comic Sans MS" pitchFamily="66" charset="0"/>
              </a:rPr>
              <a:t> = 860A</a:t>
            </a:r>
          </a:p>
          <a:p>
            <a:pPr marL="36541" indent="0">
              <a:buNone/>
            </a:pPr>
            <a:r>
              <a:rPr lang="en-US" sz="1600" dirty="0" smtClean="0">
                <a:latin typeface="Comic Sans MS" pitchFamily="66" charset="0"/>
              </a:rPr>
              <a:t>	</a:t>
            </a:r>
            <a:r>
              <a:rPr lang="en-US" sz="1600" dirty="0" err="1" smtClean="0">
                <a:latin typeface="Comic Sans MS" pitchFamily="66" charset="0"/>
              </a:rPr>
              <a:t>dI</a:t>
            </a:r>
            <a:r>
              <a:rPr lang="en-US" sz="1600" dirty="0" smtClean="0">
                <a:latin typeface="Comic Sans MS" pitchFamily="66" charset="0"/>
              </a:rPr>
              <a:t>/</a:t>
            </a:r>
            <a:r>
              <a:rPr lang="en-US" sz="1600" dirty="0" err="1" smtClean="0">
                <a:latin typeface="Comic Sans MS" pitchFamily="66" charset="0"/>
              </a:rPr>
              <a:t>dt</a:t>
            </a:r>
            <a:r>
              <a:rPr lang="en-US" sz="1600" dirty="0" smtClean="0">
                <a:latin typeface="Comic Sans MS" pitchFamily="66" charset="0"/>
              </a:rPr>
              <a:t> = ±10A/s</a:t>
            </a:r>
          </a:p>
          <a:p>
            <a:pPr marL="36541" indent="0">
              <a:buNone/>
            </a:pPr>
            <a:r>
              <a:rPr lang="en-US" sz="1600" dirty="0" smtClean="0">
                <a:latin typeface="Comic Sans MS" pitchFamily="66" charset="0"/>
              </a:rPr>
              <a:t>	I</a:t>
            </a:r>
            <a:r>
              <a:rPr lang="en-US" sz="1600" baseline="-25000" dirty="0" smtClean="0">
                <a:latin typeface="Comic Sans MS" pitchFamily="66" charset="0"/>
              </a:rPr>
              <a:t>4TeV</a:t>
            </a:r>
            <a:r>
              <a:rPr lang="en-US" sz="1600" dirty="0" smtClean="0">
                <a:latin typeface="Comic Sans MS" pitchFamily="66" charset="0"/>
              </a:rPr>
              <a:t> = 6.9kA</a:t>
            </a:r>
          </a:p>
          <a:p>
            <a:pPr marL="36541" indent="0">
              <a:buNone/>
            </a:pPr>
            <a:r>
              <a:rPr lang="en-US" sz="1600" dirty="0" smtClean="0">
                <a:latin typeface="Comic Sans MS" pitchFamily="66" charset="0"/>
              </a:rPr>
              <a:t>	I</a:t>
            </a:r>
            <a:r>
              <a:rPr lang="en-US" sz="1600" baseline="-25000" dirty="0" smtClean="0">
                <a:latin typeface="Comic Sans MS" pitchFamily="66" charset="0"/>
              </a:rPr>
              <a:t>7TeV</a:t>
            </a:r>
            <a:r>
              <a:rPr lang="en-US" sz="1600" dirty="0" smtClean="0">
                <a:latin typeface="Comic Sans MS" pitchFamily="66" charset="0"/>
              </a:rPr>
              <a:t> = 11.8kA</a:t>
            </a:r>
          </a:p>
          <a:p>
            <a:pPr marL="36541" indent="0">
              <a:buNone/>
            </a:pPr>
            <a:r>
              <a:rPr lang="en-US" sz="1600" baseline="-25000" dirty="0">
                <a:latin typeface="Comic Sans MS" pitchFamily="66" charset="0"/>
              </a:rPr>
              <a:t>	</a:t>
            </a:r>
            <a:r>
              <a:rPr lang="en-US" sz="1600" dirty="0" smtClean="0">
                <a:latin typeface="Comic Sans MS" pitchFamily="66" charset="0"/>
              </a:rPr>
              <a:t>Magnet protected by </a:t>
            </a:r>
          </a:p>
          <a:p>
            <a:pPr marL="36541" indent="0">
              <a:buNone/>
            </a:pPr>
            <a:r>
              <a:rPr lang="en-US" sz="1600" dirty="0">
                <a:latin typeface="Comic Sans MS" pitchFamily="66" charset="0"/>
              </a:rPr>
              <a:t>	</a:t>
            </a:r>
            <a:r>
              <a:rPr lang="en-US" sz="1600" dirty="0" smtClean="0">
                <a:latin typeface="Comic Sans MS" pitchFamily="66" charset="0"/>
              </a:rPr>
              <a:t>external dump resistor </a:t>
            </a:r>
            <a:endParaRPr lang="en-US" sz="1600" baseline="-25000" dirty="0" smtClean="0">
              <a:latin typeface="Comic Sans MS" pitchFamily="66" charset="0"/>
            </a:endParaRPr>
          </a:p>
          <a:p>
            <a:pPr marL="36541" indent="0">
              <a:buNone/>
            </a:pPr>
            <a:endParaRPr lang="en-US" sz="1600" dirty="0" smtClean="0">
              <a:latin typeface="Comic Sans MS" pitchFamily="66" charset="0"/>
            </a:endParaRPr>
          </a:p>
          <a:p>
            <a:pPr marL="36541" indent="0">
              <a:buNone/>
            </a:pPr>
            <a:endParaRPr lang="en-US" sz="1600" dirty="0" smtClean="0">
              <a:latin typeface="Comic Sans MS" pitchFamily="66" charset="0"/>
            </a:endParaRP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28</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grpSp>
        <p:nvGrpSpPr>
          <p:cNvPr id="6" name="Group 10"/>
          <p:cNvGrpSpPr>
            <a:grpSpLocks noChangeAspect="1"/>
          </p:cNvGrpSpPr>
          <p:nvPr/>
        </p:nvGrpSpPr>
        <p:grpSpPr bwMode="auto">
          <a:xfrm>
            <a:off x="3677336" y="1677678"/>
            <a:ext cx="5095385" cy="2880000"/>
            <a:chOff x="480" y="2064"/>
            <a:chExt cx="4224" cy="2016"/>
          </a:xfrm>
        </p:grpSpPr>
        <p:sp>
          <p:nvSpPr>
            <p:cNvPr id="9" name="Rectangle 11"/>
            <p:cNvSpPr>
              <a:spLocks noChangeArrowheads="1"/>
            </p:cNvSpPr>
            <p:nvPr/>
          </p:nvSpPr>
          <p:spPr bwMode="auto">
            <a:xfrm>
              <a:off x="480" y="2064"/>
              <a:ext cx="4224" cy="2016"/>
            </a:xfrm>
            <a:prstGeom prst="rect">
              <a:avLst/>
            </a:prstGeom>
            <a:solidFill>
              <a:schemeClr val="bg1"/>
            </a:solidFill>
            <a:ln w="9525">
              <a:solidFill>
                <a:schemeClr val="tx1"/>
              </a:solidFill>
              <a:miter lim="800000"/>
              <a:headEnd/>
              <a:tailEnd/>
            </a:ln>
          </p:spPr>
          <p:txBody>
            <a:bodyPr wrap="none" anchor="ct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endParaRPr lang="en-US" altLang="en-US"/>
            </a:p>
          </p:txBody>
        </p:sp>
        <p:grpSp>
          <p:nvGrpSpPr>
            <p:cNvPr id="10" name="Group 12"/>
            <p:cNvGrpSpPr>
              <a:grpSpLocks/>
            </p:cNvGrpSpPr>
            <p:nvPr/>
          </p:nvGrpSpPr>
          <p:grpSpPr bwMode="auto">
            <a:xfrm>
              <a:off x="623" y="2112"/>
              <a:ext cx="3981" cy="1933"/>
              <a:chOff x="385" y="1824"/>
              <a:chExt cx="4219" cy="2221"/>
            </a:xfrm>
          </p:grpSpPr>
          <p:sp>
            <p:nvSpPr>
              <p:cNvPr id="11" name="Oval 13"/>
              <p:cNvSpPr>
                <a:spLocks noChangeAspect="1" noChangeArrowheads="1"/>
              </p:cNvSpPr>
              <p:nvPr/>
            </p:nvSpPr>
            <p:spPr bwMode="auto">
              <a:xfrm>
                <a:off x="1149" y="3620"/>
                <a:ext cx="365" cy="275"/>
              </a:xfrm>
              <a:prstGeom prst="ellipse">
                <a:avLst/>
              </a:prstGeom>
              <a:solidFill>
                <a:srgbClr val="FFFFFF"/>
              </a:solidFill>
              <a:ln w="12700">
                <a:solidFill>
                  <a:srgbClr val="000000"/>
                </a:solidFill>
                <a:round/>
                <a:headEnd/>
                <a:tailEnd/>
              </a:ln>
            </p:spPr>
            <p:txBody>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endParaRPr lang="en-US" altLang="en-US"/>
              </a:p>
            </p:txBody>
          </p:sp>
          <p:grpSp>
            <p:nvGrpSpPr>
              <p:cNvPr id="12" name="Group 14"/>
              <p:cNvGrpSpPr>
                <a:grpSpLocks noChangeAspect="1"/>
              </p:cNvGrpSpPr>
              <p:nvPr/>
            </p:nvGrpSpPr>
            <p:grpSpPr bwMode="auto">
              <a:xfrm>
                <a:off x="571" y="1824"/>
                <a:ext cx="56" cy="2123"/>
                <a:chOff x="842" y="636"/>
                <a:chExt cx="56" cy="2771"/>
              </a:xfrm>
            </p:grpSpPr>
            <p:sp>
              <p:nvSpPr>
                <p:cNvPr id="157" name="Freeform 15"/>
                <p:cNvSpPr>
                  <a:spLocks noChangeAspect="1"/>
                </p:cNvSpPr>
                <p:nvPr/>
              </p:nvSpPr>
              <p:spPr bwMode="auto">
                <a:xfrm>
                  <a:off x="842" y="636"/>
                  <a:ext cx="56" cy="104"/>
                </a:xfrm>
                <a:custGeom>
                  <a:avLst/>
                  <a:gdLst>
                    <a:gd name="T0" fmla="*/ 24 w 56"/>
                    <a:gd name="T1" fmla="*/ 0 h 104"/>
                    <a:gd name="T2" fmla="*/ 56 w 56"/>
                    <a:gd name="T3" fmla="*/ 104 h 104"/>
                    <a:gd name="T4" fmla="*/ 24 w 56"/>
                    <a:gd name="T5" fmla="*/ 104 h 104"/>
                    <a:gd name="T6" fmla="*/ 0 w 56"/>
                    <a:gd name="T7" fmla="*/ 104 h 104"/>
                    <a:gd name="T8" fmla="*/ 24 w 56"/>
                    <a:gd name="T9" fmla="*/ 0 h 104"/>
                    <a:gd name="T10" fmla="*/ 0 60000 65536"/>
                    <a:gd name="T11" fmla="*/ 0 60000 65536"/>
                    <a:gd name="T12" fmla="*/ 0 60000 65536"/>
                    <a:gd name="T13" fmla="*/ 0 60000 65536"/>
                    <a:gd name="T14" fmla="*/ 0 60000 65536"/>
                    <a:gd name="T15" fmla="*/ 0 w 56"/>
                    <a:gd name="T16" fmla="*/ 0 h 104"/>
                    <a:gd name="T17" fmla="*/ 56 w 56"/>
                    <a:gd name="T18" fmla="*/ 104 h 104"/>
                  </a:gdLst>
                  <a:ahLst/>
                  <a:cxnLst>
                    <a:cxn ang="T10">
                      <a:pos x="T0" y="T1"/>
                    </a:cxn>
                    <a:cxn ang="T11">
                      <a:pos x="T2" y="T3"/>
                    </a:cxn>
                    <a:cxn ang="T12">
                      <a:pos x="T4" y="T5"/>
                    </a:cxn>
                    <a:cxn ang="T13">
                      <a:pos x="T6" y="T7"/>
                    </a:cxn>
                    <a:cxn ang="T14">
                      <a:pos x="T8" y="T9"/>
                    </a:cxn>
                  </a:cxnLst>
                  <a:rect l="T15" t="T16" r="T17" b="T18"/>
                  <a:pathLst>
                    <a:path w="56" h="104">
                      <a:moveTo>
                        <a:pt x="24" y="0"/>
                      </a:moveTo>
                      <a:lnTo>
                        <a:pt x="56" y="104"/>
                      </a:lnTo>
                      <a:lnTo>
                        <a:pt x="24" y="104"/>
                      </a:lnTo>
                      <a:lnTo>
                        <a:pt x="0" y="104"/>
                      </a:lnTo>
                      <a:lnTo>
                        <a:pt x="2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8" name="Line 16"/>
                <p:cNvSpPr>
                  <a:spLocks noChangeAspect="1" noChangeShapeType="1"/>
                </p:cNvSpPr>
                <p:nvPr/>
              </p:nvSpPr>
              <p:spPr bwMode="auto">
                <a:xfrm>
                  <a:off x="866" y="740"/>
                  <a:ext cx="1" cy="2667"/>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 name="Group 17"/>
              <p:cNvGrpSpPr>
                <a:grpSpLocks noChangeAspect="1"/>
              </p:cNvGrpSpPr>
              <p:nvPr/>
            </p:nvGrpSpPr>
            <p:grpSpPr bwMode="auto">
              <a:xfrm>
                <a:off x="433" y="3812"/>
                <a:ext cx="4163" cy="43"/>
                <a:chOff x="706" y="3231"/>
                <a:chExt cx="4106" cy="56"/>
              </a:xfrm>
            </p:grpSpPr>
            <p:sp>
              <p:nvSpPr>
                <p:cNvPr id="155" name="Freeform 18"/>
                <p:cNvSpPr>
                  <a:spLocks noChangeAspect="1"/>
                </p:cNvSpPr>
                <p:nvPr/>
              </p:nvSpPr>
              <p:spPr bwMode="auto">
                <a:xfrm>
                  <a:off x="4700" y="3231"/>
                  <a:ext cx="112" cy="56"/>
                </a:xfrm>
                <a:custGeom>
                  <a:avLst/>
                  <a:gdLst>
                    <a:gd name="T0" fmla="*/ 112 w 112"/>
                    <a:gd name="T1" fmla="*/ 24 h 56"/>
                    <a:gd name="T2" fmla="*/ 0 w 112"/>
                    <a:gd name="T3" fmla="*/ 56 h 56"/>
                    <a:gd name="T4" fmla="*/ 0 w 112"/>
                    <a:gd name="T5" fmla="*/ 24 h 56"/>
                    <a:gd name="T6" fmla="*/ 0 w 112"/>
                    <a:gd name="T7" fmla="*/ 0 h 56"/>
                    <a:gd name="T8" fmla="*/ 112 w 112"/>
                    <a:gd name="T9" fmla="*/ 24 h 56"/>
                    <a:gd name="T10" fmla="*/ 0 60000 65536"/>
                    <a:gd name="T11" fmla="*/ 0 60000 65536"/>
                    <a:gd name="T12" fmla="*/ 0 60000 65536"/>
                    <a:gd name="T13" fmla="*/ 0 60000 65536"/>
                    <a:gd name="T14" fmla="*/ 0 60000 65536"/>
                    <a:gd name="T15" fmla="*/ 0 w 112"/>
                    <a:gd name="T16" fmla="*/ 0 h 56"/>
                    <a:gd name="T17" fmla="*/ 112 w 112"/>
                    <a:gd name="T18" fmla="*/ 56 h 56"/>
                  </a:gdLst>
                  <a:ahLst/>
                  <a:cxnLst>
                    <a:cxn ang="T10">
                      <a:pos x="T0" y="T1"/>
                    </a:cxn>
                    <a:cxn ang="T11">
                      <a:pos x="T2" y="T3"/>
                    </a:cxn>
                    <a:cxn ang="T12">
                      <a:pos x="T4" y="T5"/>
                    </a:cxn>
                    <a:cxn ang="T13">
                      <a:pos x="T6" y="T7"/>
                    </a:cxn>
                    <a:cxn ang="T14">
                      <a:pos x="T8" y="T9"/>
                    </a:cxn>
                  </a:cxnLst>
                  <a:rect l="T15" t="T16" r="T17" b="T18"/>
                  <a:pathLst>
                    <a:path w="112" h="56">
                      <a:moveTo>
                        <a:pt x="112" y="24"/>
                      </a:moveTo>
                      <a:lnTo>
                        <a:pt x="0" y="56"/>
                      </a:lnTo>
                      <a:lnTo>
                        <a:pt x="0" y="24"/>
                      </a:lnTo>
                      <a:lnTo>
                        <a:pt x="0" y="0"/>
                      </a:lnTo>
                      <a:lnTo>
                        <a:pt x="112" y="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6" name="Line 19"/>
                <p:cNvSpPr>
                  <a:spLocks noChangeAspect="1" noChangeShapeType="1"/>
                </p:cNvSpPr>
                <p:nvPr/>
              </p:nvSpPr>
              <p:spPr bwMode="auto">
                <a:xfrm>
                  <a:off x="706" y="3255"/>
                  <a:ext cx="3994"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4" name="Rectangle 20"/>
              <p:cNvSpPr>
                <a:spLocks noChangeAspect="1" noChangeArrowheads="1"/>
              </p:cNvSpPr>
              <p:nvPr/>
            </p:nvSpPr>
            <p:spPr bwMode="auto">
              <a:xfrm>
                <a:off x="385" y="1835"/>
                <a:ext cx="47"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GB" altLang="en-US" sz="900">
                    <a:solidFill>
                      <a:srgbClr val="000000"/>
                    </a:solidFill>
                  </a:rPr>
                  <a:t>I </a:t>
                </a:r>
                <a:endParaRPr lang="en-GB" altLang="en-US" sz="2400" b="0"/>
              </a:p>
            </p:txBody>
          </p:sp>
          <p:sp>
            <p:nvSpPr>
              <p:cNvPr id="15" name="Rectangle 21"/>
              <p:cNvSpPr>
                <a:spLocks noChangeAspect="1" noChangeArrowheads="1"/>
              </p:cNvSpPr>
              <p:nvPr/>
            </p:nvSpPr>
            <p:spPr bwMode="auto">
              <a:xfrm>
                <a:off x="427" y="1835"/>
                <a:ext cx="101"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GB" altLang="en-US" sz="900" b="0">
                    <a:solidFill>
                      <a:srgbClr val="000000"/>
                    </a:solidFill>
                  </a:rPr>
                  <a:t>(A)</a:t>
                </a:r>
                <a:endParaRPr lang="en-GB" altLang="en-US" sz="2400" b="0"/>
              </a:p>
            </p:txBody>
          </p:sp>
          <p:sp>
            <p:nvSpPr>
              <p:cNvPr id="16" name="Rectangle 22"/>
              <p:cNvSpPr>
                <a:spLocks noChangeAspect="1" noChangeArrowheads="1"/>
              </p:cNvSpPr>
              <p:nvPr/>
            </p:nvSpPr>
            <p:spPr bwMode="auto">
              <a:xfrm>
                <a:off x="4579" y="3886"/>
                <a:ext cx="2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GB" altLang="en-US" sz="900">
                    <a:solidFill>
                      <a:srgbClr val="000000"/>
                    </a:solidFill>
                  </a:rPr>
                  <a:t>t</a:t>
                </a:r>
                <a:endParaRPr lang="en-GB" altLang="en-US" sz="2400" b="0"/>
              </a:p>
            </p:txBody>
          </p:sp>
          <p:sp>
            <p:nvSpPr>
              <p:cNvPr id="17" name="Line 23"/>
              <p:cNvSpPr>
                <a:spLocks noChangeAspect="1" noChangeShapeType="1"/>
              </p:cNvSpPr>
              <p:nvPr/>
            </p:nvSpPr>
            <p:spPr bwMode="auto">
              <a:xfrm>
                <a:off x="571" y="3574"/>
                <a:ext cx="24"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 name="Line 24"/>
              <p:cNvSpPr>
                <a:spLocks noChangeAspect="1" noChangeShapeType="1"/>
              </p:cNvSpPr>
              <p:nvPr/>
            </p:nvSpPr>
            <p:spPr bwMode="auto">
              <a:xfrm>
                <a:off x="571" y="3310"/>
                <a:ext cx="24"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 name="Line 25"/>
              <p:cNvSpPr>
                <a:spLocks noChangeAspect="1" noChangeShapeType="1"/>
              </p:cNvSpPr>
              <p:nvPr/>
            </p:nvSpPr>
            <p:spPr bwMode="auto">
              <a:xfrm>
                <a:off x="571" y="3054"/>
                <a:ext cx="24"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 name="Line 26"/>
              <p:cNvSpPr>
                <a:spLocks noChangeAspect="1" noChangeShapeType="1"/>
              </p:cNvSpPr>
              <p:nvPr/>
            </p:nvSpPr>
            <p:spPr bwMode="auto">
              <a:xfrm>
                <a:off x="571" y="2791"/>
                <a:ext cx="24"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 name="Line 27"/>
              <p:cNvSpPr>
                <a:spLocks noChangeAspect="1" noChangeShapeType="1"/>
              </p:cNvSpPr>
              <p:nvPr/>
            </p:nvSpPr>
            <p:spPr bwMode="auto">
              <a:xfrm>
                <a:off x="571" y="2533"/>
                <a:ext cx="24"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 name="Line 28"/>
              <p:cNvSpPr>
                <a:spLocks noChangeAspect="1" noChangeShapeType="1"/>
              </p:cNvSpPr>
              <p:nvPr/>
            </p:nvSpPr>
            <p:spPr bwMode="auto">
              <a:xfrm>
                <a:off x="571" y="2271"/>
                <a:ext cx="24"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 name="Line 29"/>
              <p:cNvSpPr>
                <a:spLocks noChangeAspect="1" noChangeShapeType="1"/>
              </p:cNvSpPr>
              <p:nvPr/>
            </p:nvSpPr>
            <p:spPr bwMode="auto">
              <a:xfrm>
                <a:off x="571" y="2014"/>
                <a:ext cx="24"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 name="Rectangle 30"/>
              <p:cNvSpPr>
                <a:spLocks noChangeAspect="1" noChangeArrowheads="1"/>
              </p:cNvSpPr>
              <p:nvPr/>
            </p:nvSpPr>
            <p:spPr bwMode="auto">
              <a:xfrm>
                <a:off x="401" y="2283"/>
                <a:ext cx="183"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GB" altLang="en-US" sz="900" b="0">
                    <a:solidFill>
                      <a:srgbClr val="000000"/>
                    </a:solidFill>
                  </a:rPr>
                  <a:t>11800</a:t>
                </a:r>
                <a:endParaRPr lang="en-GB" altLang="en-US" sz="2400" b="0"/>
              </a:p>
            </p:txBody>
          </p:sp>
          <p:grpSp>
            <p:nvGrpSpPr>
              <p:cNvPr id="25" name="Group 31"/>
              <p:cNvGrpSpPr>
                <a:grpSpLocks noChangeAspect="1"/>
              </p:cNvGrpSpPr>
              <p:nvPr/>
            </p:nvGrpSpPr>
            <p:grpSpPr bwMode="auto">
              <a:xfrm>
                <a:off x="2782" y="2307"/>
                <a:ext cx="664" cy="49"/>
                <a:chOff x="3023" y="1267"/>
                <a:chExt cx="655" cy="64"/>
              </a:xfrm>
            </p:grpSpPr>
            <p:sp>
              <p:nvSpPr>
                <p:cNvPr id="151" name="Freeform 32"/>
                <p:cNvSpPr>
                  <a:spLocks noChangeAspect="1"/>
                </p:cNvSpPr>
                <p:nvPr/>
              </p:nvSpPr>
              <p:spPr bwMode="auto">
                <a:xfrm>
                  <a:off x="3558" y="1267"/>
                  <a:ext cx="120" cy="64"/>
                </a:xfrm>
                <a:custGeom>
                  <a:avLst/>
                  <a:gdLst>
                    <a:gd name="T0" fmla="*/ 120 w 120"/>
                    <a:gd name="T1" fmla="*/ 32 h 64"/>
                    <a:gd name="T2" fmla="*/ 0 w 120"/>
                    <a:gd name="T3" fmla="*/ 64 h 64"/>
                    <a:gd name="T4" fmla="*/ 0 w 120"/>
                    <a:gd name="T5" fmla="*/ 32 h 64"/>
                    <a:gd name="T6" fmla="*/ 0 w 120"/>
                    <a:gd name="T7" fmla="*/ 0 h 64"/>
                    <a:gd name="T8" fmla="*/ 120 w 120"/>
                    <a:gd name="T9" fmla="*/ 32 h 64"/>
                    <a:gd name="T10" fmla="*/ 0 60000 65536"/>
                    <a:gd name="T11" fmla="*/ 0 60000 65536"/>
                    <a:gd name="T12" fmla="*/ 0 60000 65536"/>
                    <a:gd name="T13" fmla="*/ 0 60000 65536"/>
                    <a:gd name="T14" fmla="*/ 0 60000 65536"/>
                    <a:gd name="T15" fmla="*/ 0 w 120"/>
                    <a:gd name="T16" fmla="*/ 0 h 64"/>
                    <a:gd name="T17" fmla="*/ 120 w 120"/>
                    <a:gd name="T18" fmla="*/ 64 h 64"/>
                  </a:gdLst>
                  <a:ahLst/>
                  <a:cxnLst>
                    <a:cxn ang="T10">
                      <a:pos x="T0" y="T1"/>
                    </a:cxn>
                    <a:cxn ang="T11">
                      <a:pos x="T2" y="T3"/>
                    </a:cxn>
                    <a:cxn ang="T12">
                      <a:pos x="T4" y="T5"/>
                    </a:cxn>
                    <a:cxn ang="T13">
                      <a:pos x="T6" y="T7"/>
                    </a:cxn>
                    <a:cxn ang="T14">
                      <a:pos x="T8" y="T9"/>
                    </a:cxn>
                  </a:cxnLst>
                  <a:rect l="T15" t="T16" r="T17" b="T18"/>
                  <a:pathLst>
                    <a:path w="120" h="64">
                      <a:moveTo>
                        <a:pt x="120" y="32"/>
                      </a:moveTo>
                      <a:lnTo>
                        <a:pt x="0" y="64"/>
                      </a:lnTo>
                      <a:lnTo>
                        <a:pt x="0" y="32"/>
                      </a:lnTo>
                      <a:lnTo>
                        <a:pt x="0" y="0"/>
                      </a:lnTo>
                      <a:lnTo>
                        <a:pt x="120" y="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2" name="Line 33"/>
                <p:cNvSpPr>
                  <a:spLocks noChangeAspect="1" noChangeShapeType="1"/>
                </p:cNvSpPr>
                <p:nvPr/>
              </p:nvSpPr>
              <p:spPr bwMode="auto">
                <a:xfrm>
                  <a:off x="3023" y="1299"/>
                  <a:ext cx="215" cy="1"/>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 name="Line 34"/>
                <p:cNvSpPr>
                  <a:spLocks noChangeAspect="1" noChangeShapeType="1"/>
                </p:cNvSpPr>
                <p:nvPr/>
              </p:nvSpPr>
              <p:spPr bwMode="auto">
                <a:xfrm>
                  <a:off x="3294" y="1299"/>
                  <a:ext cx="64" cy="1"/>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4" name="Line 35"/>
                <p:cNvSpPr>
                  <a:spLocks noChangeAspect="1" noChangeShapeType="1"/>
                </p:cNvSpPr>
                <p:nvPr/>
              </p:nvSpPr>
              <p:spPr bwMode="auto">
                <a:xfrm>
                  <a:off x="3414" y="1299"/>
                  <a:ext cx="136" cy="1"/>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26" name="Rectangle 36"/>
              <p:cNvSpPr>
                <a:spLocks noChangeAspect="1" noChangeArrowheads="1"/>
              </p:cNvSpPr>
              <p:nvPr/>
            </p:nvSpPr>
            <p:spPr bwMode="auto">
              <a:xfrm>
                <a:off x="603" y="2326"/>
                <a:ext cx="177" cy="12"/>
              </a:xfrm>
              <a:prstGeom prst="rect">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endParaRPr lang="en-US" altLang="en-US"/>
              </a:p>
            </p:txBody>
          </p:sp>
          <p:sp>
            <p:nvSpPr>
              <p:cNvPr id="27" name="Freeform 37"/>
              <p:cNvSpPr>
                <a:spLocks noChangeAspect="1"/>
              </p:cNvSpPr>
              <p:nvPr/>
            </p:nvSpPr>
            <p:spPr bwMode="auto">
              <a:xfrm>
                <a:off x="797" y="2338"/>
                <a:ext cx="494" cy="1474"/>
              </a:xfrm>
              <a:custGeom>
                <a:avLst/>
                <a:gdLst>
                  <a:gd name="T0" fmla="*/ 0 w 488"/>
                  <a:gd name="T1" fmla="*/ 0 h 1924"/>
                  <a:gd name="T2" fmla="*/ 16 w 488"/>
                  <a:gd name="T3" fmla="*/ 0 h 1924"/>
                  <a:gd name="T4" fmla="*/ 488 w 488"/>
                  <a:gd name="T5" fmla="*/ 1908 h 1924"/>
                  <a:gd name="T6" fmla="*/ 488 w 488"/>
                  <a:gd name="T7" fmla="*/ 1924 h 1924"/>
                  <a:gd name="T8" fmla="*/ 472 w 488"/>
                  <a:gd name="T9" fmla="*/ 1924 h 1924"/>
                  <a:gd name="T10" fmla="*/ 0 w 488"/>
                  <a:gd name="T11" fmla="*/ 16 h 1924"/>
                  <a:gd name="T12" fmla="*/ 0 w 488"/>
                  <a:gd name="T13" fmla="*/ 0 h 1924"/>
                  <a:gd name="T14" fmla="*/ 0 60000 65536"/>
                  <a:gd name="T15" fmla="*/ 0 60000 65536"/>
                  <a:gd name="T16" fmla="*/ 0 60000 65536"/>
                  <a:gd name="T17" fmla="*/ 0 60000 65536"/>
                  <a:gd name="T18" fmla="*/ 0 60000 65536"/>
                  <a:gd name="T19" fmla="*/ 0 60000 65536"/>
                  <a:gd name="T20" fmla="*/ 0 60000 65536"/>
                  <a:gd name="T21" fmla="*/ 0 w 488"/>
                  <a:gd name="T22" fmla="*/ 0 h 1924"/>
                  <a:gd name="T23" fmla="*/ 488 w 488"/>
                  <a:gd name="T24" fmla="*/ 1924 h 19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8" h="1924">
                    <a:moveTo>
                      <a:pt x="0" y="0"/>
                    </a:moveTo>
                    <a:lnTo>
                      <a:pt x="16" y="0"/>
                    </a:lnTo>
                    <a:lnTo>
                      <a:pt x="488" y="1908"/>
                    </a:lnTo>
                    <a:lnTo>
                      <a:pt x="488" y="1924"/>
                    </a:lnTo>
                    <a:lnTo>
                      <a:pt x="472" y="1924"/>
                    </a:lnTo>
                    <a:lnTo>
                      <a:pt x="0" y="16"/>
                    </a:lnTo>
                    <a:lnTo>
                      <a:pt x="0" y="0"/>
                    </a:lnTo>
                    <a:close/>
                  </a:path>
                </a:pathLst>
              </a:custGeom>
              <a:blipFill dpi="0" rotWithShape="0">
                <a:blip r:embed="rId2"/>
                <a:srcRect/>
                <a:tile tx="0" ty="0" sx="100000" sy="100000" flip="none" algn="tl"/>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28" name="Group 38"/>
              <p:cNvGrpSpPr>
                <a:grpSpLocks noChangeAspect="1"/>
              </p:cNvGrpSpPr>
              <p:nvPr/>
            </p:nvGrpSpPr>
            <p:grpSpPr bwMode="auto">
              <a:xfrm>
                <a:off x="1373" y="3910"/>
                <a:ext cx="639" cy="43"/>
                <a:chOff x="1633" y="3359"/>
                <a:chExt cx="631" cy="56"/>
              </a:xfrm>
            </p:grpSpPr>
            <p:sp>
              <p:nvSpPr>
                <p:cNvPr id="148" name="Freeform 39"/>
                <p:cNvSpPr>
                  <a:spLocks noChangeAspect="1"/>
                </p:cNvSpPr>
                <p:nvPr/>
              </p:nvSpPr>
              <p:spPr bwMode="auto">
                <a:xfrm>
                  <a:off x="2168" y="3359"/>
                  <a:ext cx="96" cy="56"/>
                </a:xfrm>
                <a:custGeom>
                  <a:avLst/>
                  <a:gdLst>
                    <a:gd name="T0" fmla="*/ 96 w 96"/>
                    <a:gd name="T1" fmla="*/ 24 h 56"/>
                    <a:gd name="T2" fmla="*/ 0 w 96"/>
                    <a:gd name="T3" fmla="*/ 56 h 56"/>
                    <a:gd name="T4" fmla="*/ 0 w 96"/>
                    <a:gd name="T5" fmla="*/ 24 h 56"/>
                    <a:gd name="T6" fmla="*/ 0 w 96"/>
                    <a:gd name="T7" fmla="*/ 0 h 56"/>
                    <a:gd name="T8" fmla="*/ 96 w 96"/>
                    <a:gd name="T9" fmla="*/ 24 h 56"/>
                    <a:gd name="T10" fmla="*/ 0 60000 65536"/>
                    <a:gd name="T11" fmla="*/ 0 60000 65536"/>
                    <a:gd name="T12" fmla="*/ 0 60000 65536"/>
                    <a:gd name="T13" fmla="*/ 0 60000 65536"/>
                    <a:gd name="T14" fmla="*/ 0 60000 65536"/>
                    <a:gd name="T15" fmla="*/ 0 w 96"/>
                    <a:gd name="T16" fmla="*/ 0 h 56"/>
                    <a:gd name="T17" fmla="*/ 96 w 96"/>
                    <a:gd name="T18" fmla="*/ 56 h 56"/>
                  </a:gdLst>
                  <a:ahLst/>
                  <a:cxnLst>
                    <a:cxn ang="T10">
                      <a:pos x="T0" y="T1"/>
                    </a:cxn>
                    <a:cxn ang="T11">
                      <a:pos x="T2" y="T3"/>
                    </a:cxn>
                    <a:cxn ang="T12">
                      <a:pos x="T4" y="T5"/>
                    </a:cxn>
                    <a:cxn ang="T13">
                      <a:pos x="T6" y="T7"/>
                    </a:cxn>
                    <a:cxn ang="T14">
                      <a:pos x="T8" y="T9"/>
                    </a:cxn>
                  </a:cxnLst>
                  <a:rect l="T15" t="T16" r="T17" b="T18"/>
                  <a:pathLst>
                    <a:path w="96" h="56">
                      <a:moveTo>
                        <a:pt x="96" y="24"/>
                      </a:moveTo>
                      <a:lnTo>
                        <a:pt x="0" y="56"/>
                      </a:lnTo>
                      <a:lnTo>
                        <a:pt x="0" y="24"/>
                      </a:lnTo>
                      <a:lnTo>
                        <a:pt x="0" y="0"/>
                      </a:lnTo>
                      <a:lnTo>
                        <a:pt x="96" y="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9" name="Freeform 40"/>
                <p:cNvSpPr>
                  <a:spLocks noChangeAspect="1"/>
                </p:cNvSpPr>
                <p:nvPr/>
              </p:nvSpPr>
              <p:spPr bwMode="auto">
                <a:xfrm>
                  <a:off x="1633" y="3359"/>
                  <a:ext cx="103" cy="56"/>
                </a:xfrm>
                <a:custGeom>
                  <a:avLst/>
                  <a:gdLst>
                    <a:gd name="T0" fmla="*/ 0 w 103"/>
                    <a:gd name="T1" fmla="*/ 24 h 56"/>
                    <a:gd name="T2" fmla="*/ 103 w 103"/>
                    <a:gd name="T3" fmla="*/ 0 h 56"/>
                    <a:gd name="T4" fmla="*/ 103 w 103"/>
                    <a:gd name="T5" fmla="*/ 24 h 56"/>
                    <a:gd name="T6" fmla="*/ 103 w 103"/>
                    <a:gd name="T7" fmla="*/ 56 h 56"/>
                    <a:gd name="T8" fmla="*/ 0 w 103"/>
                    <a:gd name="T9" fmla="*/ 24 h 56"/>
                    <a:gd name="T10" fmla="*/ 0 60000 65536"/>
                    <a:gd name="T11" fmla="*/ 0 60000 65536"/>
                    <a:gd name="T12" fmla="*/ 0 60000 65536"/>
                    <a:gd name="T13" fmla="*/ 0 60000 65536"/>
                    <a:gd name="T14" fmla="*/ 0 60000 65536"/>
                    <a:gd name="T15" fmla="*/ 0 w 103"/>
                    <a:gd name="T16" fmla="*/ 0 h 56"/>
                    <a:gd name="T17" fmla="*/ 103 w 103"/>
                    <a:gd name="T18" fmla="*/ 56 h 56"/>
                  </a:gdLst>
                  <a:ahLst/>
                  <a:cxnLst>
                    <a:cxn ang="T10">
                      <a:pos x="T0" y="T1"/>
                    </a:cxn>
                    <a:cxn ang="T11">
                      <a:pos x="T2" y="T3"/>
                    </a:cxn>
                    <a:cxn ang="T12">
                      <a:pos x="T4" y="T5"/>
                    </a:cxn>
                    <a:cxn ang="T13">
                      <a:pos x="T6" y="T7"/>
                    </a:cxn>
                    <a:cxn ang="T14">
                      <a:pos x="T8" y="T9"/>
                    </a:cxn>
                  </a:cxnLst>
                  <a:rect l="T15" t="T16" r="T17" b="T18"/>
                  <a:pathLst>
                    <a:path w="103" h="56">
                      <a:moveTo>
                        <a:pt x="0" y="24"/>
                      </a:moveTo>
                      <a:lnTo>
                        <a:pt x="103" y="0"/>
                      </a:lnTo>
                      <a:lnTo>
                        <a:pt x="103" y="24"/>
                      </a:lnTo>
                      <a:lnTo>
                        <a:pt x="103" y="56"/>
                      </a:lnTo>
                      <a:lnTo>
                        <a:pt x="0" y="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0" name="Line 41"/>
                <p:cNvSpPr>
                  <a:spLocks noChangeAspect="1" noChangeShapeType="1"/>
                </p:cNvSpPr>
                <p:nvPr/>
              </p:nvSpPr>
              <p:spPr bwMode="auto">
                <a:xfrm flipH="1">
                  <a:off x="1736" y="3383"/>
                  <a:ext cx="432"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29" name="Rectangle 42"/>
              <p:cNvSpPr>
                <a:spLocks noChangeAspect="1" noChangeArrowheads="1"/>
              </p:cNvSpPr>
              <p:nvPr/>
            </p:nvSpPr>
            <p:spPr bwMode="auto">
              <a:xfrm>
                <a:off x="1618" y="3837"/>
                <a:ext cx="20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GB" altLang="en-US" sz="900" b="0">
                    <a:solidFill>
                      <a:srgbClr val="000000"/>
                    </a:solidFill>
                  </a:rPr>
                  <a:t>20 min</a:t>
                </a:r>
                <a:endParaRPr lang="en-GB" altLang="en-US" sz="2400" b="0"/>
              </a:p>
            </p:txBody>
          </p:sp>
          <p:sp>
            <p:nvSpPr>
              <p:cNvPr id="30" name="Rectangle 43"/>
              <p:cNvSpPr>
                <a:spLocks noChangeAspect="1" noChangeArrowheads="1"/>
              </p:cNvSpPr>
              <p:nvPr/>
            </p:nvSpPr>
            <p:spPr bwMode="auto">
              <a:xfrm>
                <a:off x="927" y="2387"/>
                <a:ext cx="282"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GB" altLang="en-US" sz="900" b="0">
                    <a:solidFill>
                      <a:srgbClr val="000000"/>
                    </a:solidFill>
                  </a:rPr>
                  <a:t>-10 A/sec</a:t>
                </a:r>
                <a:endParaRPr lang="en-GB" altLang="en-US" sz="2400" b="0"/>
              </a:p>
            </p:txBody>
          </p:sp>
          <p:sp>
            <p:nvSpPr>
              <p:cNvPr id="31" name="Rectangle 44"/>
              <p:cNvSpPr>
                <a:spLocks noChangeAspect="1" noChangeArrowheads="1"/>
              </p:cNvSpPr>
              <p:nvPr/>
            </p:nvSpPr>
            <p:spPr bwMode="auto">
              <a:xfrm>
                <a:off x="2489" y="2827"/>
                <a:ext cx="299"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GB" altLang="en-US" sz="900" b="0">
                    <a:solidFill>
                      <a:srgbClr val="000000"/>
                    </a:solidFill>
                  </a:rPr>
                  <a:t>+10 A/sec</a:t>
                </a:r>
                <a:endParaRPr lang="en-GB" altLang="en-US" sz="2400" b="0"/>
              </a:p>
            </p:txBody>
          </p:sp>
          <p:sp>
            <p:nvSpPr>
              <p:cNvPr id="32" name="Oval 45"/>
              <p:cNvSpPr>
                <a:spLocks noChangeAspect="1" noChangeArrowheads="1"/>
              </p:cNvSpPr>
              <p:nvPr/>
            </p:nvSpPr>
            <p:spPr bwMode="auto">
              <a:xfrm>
                <a:off x="2835" y="3118"/>
                <a:ext cx="760" cy="557"/>
              </a:xfrm>
              <a:prstGeom prst="ellipse">
                <a:avLst/>
              </a:prstGeom>
              <a:solidFill>
                <a:srgbClr val="FFFFFF"/>
              </a:solidFill>
              <a:ln w="12700">
                <a:solidFill>
                  <a:srgbClr val="000000"/>
                </a:solidFill>
                <a:round/>
                <a:headEnd/>
                <a:tailEnd/>
              </a:ln>
            </p:spPr>
            <p:txBody>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endParaRPr lang="en-US" altLang="en-US"/>
              </a:p>
            </p:txBody>
          </p:sp>
          <p:grpSp>
            <p:nvGrpSpPr>
              <p:cNvPr id="33" name="Group 46"/>
              <p:cNvGrpSpPr>
                <a:grpSpLocks noChangeAspect="1"/>
              </p:cNvGrpSpPr>
              <p:nvPr/>
            </p:nvGrpSpPr>
            <p:grpSpPr bwMode="auto">
              <a:xfrm>
                <a:off x="3081" y="3219"/>
                <a:ext cx="1" cy="826"/>
                <a:chOff x="3318" y="2457"/>
                <a:chExt cx="1" cy="1078"/>
              </a:xfrm>
            </p:grpSpPr>
            <p:sp>
              <p:nvSpPr>
                <p:cNvPr id="142" name="Line 47"/>
                <p:cNvSpPr>
                  <a:spLocks noChangeAspect="1" noChangeShapeType="1"/>
                </p:cNvSpPr>
                <p:nvPr/>
              </p:nvSpPr>
              <p:spPr bwMode="auto">
                <a:xfrm>
                  <a:off x="3318" y="2457"/>
                  <a:ext cx="1" cy="21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 name="Line 48"/>
                <p:cNvSpPr>
                  <a:spLocks noChangeAspect="1" noChangeShapeType="1"/>
                </p:cNvSpPr>
                <p:nvPr/>
              </p:nvSpPr>
              <p:spPr bwMode="auto">
                <a:xfrm>
                  <a:off x="3318" y="2728"/>
                  <a:ext cx="1" cy="64"/>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 name="Line 49"/>
                <p:cNvSpPr>
                  <a:spLocks noChangeAspect="1" noChangeShapeType="1"/>
                </p:cNvSpPr>
                <p:nvPr/>
              </p:nvSpPr>
              <p:spPr bwMode="auto">
                <a:xfrm>
                  <a:off x="3318" y="2848"/>
                  <a:ext cx="1" cy="20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5" name="Line 50"/>
                <p:cNvSpPr>
                  <a:spLocks noChangeAspect="1" noChangeShapeType="1"/>
                </p:cNvSpPr>
                <p:nvPr/>
              </p:nvSpPr>
              <p:spPr bwMode="auto">
                <a:xfrm>
                  <a:off x="3318" y="3127"/>
                  <a:ext cx="1" cy="216"/>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6" name="Line 51"/>
                <p:cNvSpPr>
                  <a:spLocks noChangeAspect="1" noChangeShapeType="1"/>
                </p:cNvSpPr>
                <p:nvPr/>
              </p:nvSpPr>
              <p:spPr bwMode="auto">
                <a:xfrm>
                  <a:off x="3318" y="3399"/>
                  <a:ext cx="1" cy="64"/>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7" name="Line 52"/>
                <p:cNvSpPr>
                  <a:spLocks noChangeAspect="1" noChangeShapeType="1"/>
                </p:cNvSpPr>
                <p:nvPr/>
              </p:nvSpPr>
              <p:spPr bwMode="auto">
                <a:xfrm>
                  <a:off x="3318" y="3519"/>
                  <a:ext cx="1" cy="16"/>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34" name="Arc 53"/>
              <p:cNvSpPr>
                <a:spLocks noChangeAspect="1"/>
              </p:cNvSpPr>
              <p:nvPr/>
            </p:nvSpPr>
            <p:spPr bwMode="auto">
              <a:xfrm>
                <a:off x="3082" y="3270"/>
                <a:ext cx="288" cy="210"/>
              </a:xfrm>
              <a:custGeom>
                <a:avLst/>
                <a:gdLst>
                  <a:gd name="T0" fmla="*/ 288 w 21628"/>
                  <a:gd name="T1" fmla="*/ 0 h 21714"/>
                  <a:gd name="T2" fmla="*/ 0 w 21628"/>
                  <a:gd name="T3" fmla="*/ 210 h 21714"/>
                  <a:gd name="T4" fmla="*/ 0 w 21628"/>
                  <a:gd name="T5" fmla="*/ 1 h 21714"/>
                  <a:gd name="T6" fmla="*/ 0 60000 65536"/>
                  <a:gd name="T7" fmla="*/ 0 60000 65536"/>
                  <a:gd name="T8" fmla="*/ 0 60000 65536"/>
                  <a:gd name="T9" fmla="*/ 0 w 21628"/>
                  <a:gd name="T10" fmla="*/ 0 h 21714"/>
                  <a:gd name="T11" fmla="*/ 21628 w 21628"/>
                  <a:gd name="T12" fmla="*/ 21714 h 21714"/>
                </a:gdLst>
                <a:ahLst/>
                <a:cxnLst>
                  <a:cxn ang="T6">
                    <a:pos x="T0" y="T1"/>
                  </a:cxn>
                  <a:cxn ang="T7">
                    <a:pos x="T2" y="T3"/>
                  </a:cxn>
                  <a:cxn ang="T8">
                    <a:pos x="T4" y="T5"/>
                  </a:cxn>
                </a:cxnLst>
                <a:rect l="T9" t="T10" r="T11" b="T12"/>
                <a:pathLst>
                  <a:path w="21628" h="21714" fill="none" extrusionOk="0">
                    <a:moveTo>
                      <a:pt x="21627" y="0"/>
                    </a:moveTo>
                    <a:cubicBezTo>
                      <a:pt x="21627" y="38"/>
                      <a:pt x="21628" y="76"/>
                      <a:pt x="21628" y="114"/>
                    </a:cubicBezTo>
                    <a:cubicBezTo>
                      <a:pt x="21628" y="12043"/>
                      <a:pt x="11957" y="21714"/>
                      <a:pt x="28" y="21714"/>
                    </a:cubicBezTo>
                    <a:cubicBezTo>
                      <a:pt x="18" y="21714"/>
                      <a:pt x="9" y="21713"/>
                      <a:pt x="0" y="21713"/>
                    </a:cubicBezTo>
                  </a:path>
                  <a:path w="21628" h="21714" stroke="0" extrusionOk="0">
                    <a:moveTo>
                      <a:pt x="21627" y="0"/>
                    </a:moveTo>
                    <a:cubicBezTo>
                      <a:pt x="21627" y="38"/>
                      <a:pt x="21628" y="76"/>
                      <a:pt x="21628" y="114"/>
                    </a:cubicBezTo>
                    <a:cubicBezTo>
                      <a:pt x="21628" y="12043"/>
                      <a:pt x="11957" y="21714"/>
                      <a:pt x="28" y="21714"/>
                    </a:cubicBezTo>
                    <a:cubicBezTo>
                      <a:pt x="18" y="21714"/>
                      <a:pt x="9" y="21713"/>
                      <a:pt x="0" y="21713"/>
                    </a:cubicBezTo>
                    <a:lnTo>
                      <a:pt x="28" y="114"/>
                    </a:lnTo>
                    <a:close/>
                  </a:path>
                </a:pathLst>
              </a:custGeom>
              <a:noFill/>
              <a:ln w="381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 name="Line 54"/>
              <p:cNvSpPr>
                <a:spLocks noChangeAspect="1" noChangeShapeType="1"/>
              </p:cNvSpPr>
              <p:nvPr/>
            </p:nvSpPr>
            <p:spPr bwMode="auto">
              <a:xfrm>
                <a:off x="2587" y="3482"/>
                <a:ext cx="502" cy="1"/>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 name="Line 55"/>
              <p:cNvSpPr>
                <a:spLocks noChangeAspect="1" noChangeShapeType="1"/>
              </p:cNvSpPr>
              <p:nvPr/>
            </p:nvSpPr>
            <p:spPr bwMode="auto">
              <a:xfrm flipV="1">
                <a:off x="3368" y="2818"/>
                <a:ext cx="157" cy="464"/>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37" name="Group 56"/>
              <p:cNvGrpSpPr>
                <a:grpSpLocks noChangeAspect="1"/>
              </p:cNvGrpSpPr>
              <p:nvPr/>
            </p:nvGrpSpPr>
            <p:grpSpPr bwMode="auto">
              <a:xfrm>
                <a:off x="3333" y="3965"/>
                <a:ext cx="121" cy="43"/>
                <a:chOff x="3566" y="3431"/>
                <a:chExt cx="120" cy="56"/>
              </a:xfrm>
            </p:grpSpPr>
            <p:sp>
              <p:nvSpPr>
                <p:cNvPr id="140" name="Freeform 57"/>
                <p:cNvSpPr>
                  <a:spLocks noChangeAspect="1"/>
                </p:cNvSpPr>
                <p:nvPr/>
              </p:nvSpPr>
              <p:spPr bwMode="auto">
                <a:xfrm>
                  <a:off x="3566" y="3431"/>
                  <a:ext cx="112" cy="56"/>
                </a:xfrm>
                <a:custGeom>
                  <a:avLst/>
                  <a:gdLst>
                    <a:gd name="T0" fmla="*/ 0 w 112"/>
                    <a:gd name="T1" fmla="*/ 32 h 56"/>
                    <a:gd name="T2" fmla="*/ 112 w 112"/>
                    <a:gd name="T3" fmla="*/ 0 h 56"/>
                    <a:gd name="T4" fmla="*/ 112 w 112"/>
                    <a:gd name="T5" fmla="*/ 32 h 56"/>
                    <a:gd name="T6" fmla="*/ 112 w 112"/>
                    <a:gd name="T7" fmla="*/ 56 h 56"/>
                    <a:gd name="T8" fmla="*/ 0 w 112"/>
                    <a:gd name="T9" fmla="*/ 32 h 56"/>
                    <a:gd name="T10" fmla="*/ 0 60000 65536"/>
                    <a:gd name="T11" fmla="*/ 0 60000 65536"/>
                    <a:gd name="T12" fmla="*/ 0 60000 65536"/>
                    <a:gd name="T13" fmla="*/ 0 60000 65536"/>
                    <a:gd name="T14" fmla="*/ 0 60000 65536"/>
                    <a:gd name="T15" fmla="*/ 0 w 112"/>
                    <a:gd name="T16" fmla="*/ 0 h 56"/>
                    <a:gd name="T17" fmla="*/ 112 w 112"/>
                    <a:gd name="T18" fmla="*/ 56 h 56"/>
                  </a:gdLst>
                  <a:ahLst/>
                  <a:cxnLst>
                    <a:cxn ang="T10">
                      <a:pos x="T0" y="T1"/>
                    </a:cxn>
                    <a:cxn ang="T11">
                      <a:pos x="T2" y="T3"/>
                    </a:cxn>
                    <a:cxn ang="T12">
                      <a:pos x="T4" y="T5"/>
                    </a:cxn>
                    <a:cxn ang="T13">
                      <a:pos x="T6" y="T7"/>
                    </a:cxn>
                    <a:cxn ang="T14">
                      <a:pos x="T8" y="T9"/>
                    </a:cxn>
                  </a:cxnLst>
                  <a:rect l="T15" t="T16" r="T17" b="T18"/>
                  <a:pathLst>
                    <a:path w="112" h="56">
                      <a:moveTo>
                        <a:pt x="0" y="32"/>
                      </a:moveTo>
                      <a:lnTo>
                        <a:pt x="112" y="0"/>
                      </a:lnTo>
                      <a:lnTo>
                        <a:pt x="112" y="32"/>
                      </a:lnTo>
                      <a:lnTo>
                        <a:pt x="112" y="56"/>
                      </a:lnTo>
                      <a:lnTo>
                        <a:pt x="0" y="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1" name="Line 58"/>
                <p:cNvSpPr>
                  <a:spLocks noChangeAspect="1" noChangeShapeType="1"/>
                </p:cNvSpPr>
                <p:nvPr/>
              </p:nvSpPr>
              <p:spPr bwMode="auto">
                <a:xfrm flipH="1">
                  <a:off x="3678" y="3463"/>
                  <a:ext cx="8"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38" name="Group 59"/>
              <p:cNvGrpSpPr>
                <a:grpSpLocks noChangeAspect="1"/>
              </p:cNvGrpSpPr>
              <p:nvPr/>
            </p:nvGrpSpPr>
            <p:grpSpPr bwMode="auto">
              <a:xfrm>
                <a:off x="2959" y="3965"/>
                <a:ext cx="122" cy="43"/>
                <a:chOff x="3198" y="3431"/>
                <a:chExt cx="120" cy="56"/>
              </a:xfrm>
            </p:grpSpPr>
            <p:sp>
              <p:nvSpPr>
                <p:cNvPr id="138" name="Freeform 60"/>
                <p:cNvSpPr>
                  <a:spLocks noChangeAspect="1"/>
                </p:cNvSpPr>
                <p:nvPr/>
              </p:nvSpPr>
              <p:spPr bwMode="auto">
                <a:xfrm>
                  <a:off x="3206" y="3431"/>
                  <a:ext cx="112" cy="56"/>
                </a:xfrm>
                <a:custGeom>
                  <a:avLst/>
                  <a:gdLst>
                    <a:gd name="T0" fmla="*/ 112 w 112"/>
                    <a:gd name="T1" fmla="*/ 32 h 56"/>
                    <a:gd name="T2" fmla="*/ 0 w 112"/>
                    <a:gd name="T3" fmla="*/ 56 h 56"/>
                    <a:gd name="T4" fmla="*/ 0 w 112"/>
                    <a:gd name="T5" fmla="*/ 32 h 56"/>
                    <a:gd name="T6" fmla="*/ 0 w 112"/>
                    <a:gd name="T7" fmla="*/ 0 h 56"/>
                    <a:gd name="T8" fmla="*/ 112 w 112"/>
                    <a:gd name="T9" fmla="*/ 32 h 56"/>
                    <a:gd name="T10" fmla="*/ 0 60000 65536"/>
                    <a:gd name="T11" fmla="*/ 0 60000 65536"/>
                    <a:gd name="T12" fmla="*/ 0 60000 65536"/>
                    <a:gd name="T13" fmla="*/ 0 60000 65536"/>
                    <a:gd name="T14" fmla="*/ 0 60000 65536"/>
                    <a:gd name="T15" fmla="*/ 0 w 112"/>
                    <a:gd name="T16" fmla="*/ 0 h 56"/>
                    <a:gd name="T17" fmla="*/ 112 w 112"/>
                    <a:gd name="T18" fmla="*/ 56 h 56"/>
                  </a:gdLst>
                  <a:ahLst/>
                  <a:cxnLst>
                    <a:cxn ang="T10">
                      <a:pos x="T0" y="T1"/>
                    </a:cxn>
                    <a:cxn ang="T11">
                      <a:pos x="T2" y="T3"/>
                    </a:cxn>
                    <a:cxn ang="T12">
                      <a:pos x="T4" y="T5"/>
                    </a:cxn>
                    <a:cxn ang="T13">
                      <a:pos x="T6" y="T7"/>
                    </a:cxn>
                    <a:cxn ang="T14">
                      <a:pos x="T8" y="T9"/>
                    </a:cxn>
                  </a:cxnLst>
                  <a:rect l="T15" t="T16" r="T17" b="T18"/>
                  <a:pathLst>
                    <a:path w="112" h="56">
                      <a:moveTo>
                        <a:pt x="112" y="32"/>
                      </a:moveTo>
                      <a:lnTo>
                        <a:pt x="0" y="56"/>
                      </a:lnTo>
                      <a:lnTo>
                        <a:pt x="0" y="32"/>
                      </a:lnTo>
                      <a:lnTo>
                        <a:pt x="0" y="0"/>
                      </a:lnTo>
                      <a:lnTo>
                        <a:pt x="112" y="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 name="Line 61"/>
                <p:cNvSpPr>
                  <a:spLocks noChangeAspect="1" noChangeShapeType="1"/>
                </p:cNvSpPr>
                <p:nvPr/>
              </p:nvSpPr>
              <p:spPr bwMode="auto">
                <a:xfrm>
                  <a:off x="3198" y="3463"/>
                  <a:ext cx="8"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39" name="Rectangle 62"/>
              <p:cNvSpPr>
                <a:spLocks noChangeAspect="1" noChangeArrowheads="1"/>
              </p:cNvSpPr>
              <p:nvPr/>
            </p:nvSpPr>
            <p:spPr bwMode="auto">
              <a:xfrm>
                <a:off x="3141" y="3940"/>
                <a:ext cx="186" cy="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GB" altLang="en-US" sz="1000" b="0">
                    <a:solidFill>
                      <a:srgbClr val="000000"/>
                    </a:solidFill>
                  </a:rPr>
                  <a:t>2 min</a:t>
                </a:r>
                <a:endParaRPr lang="en-GB" altLang="en-US" sz="2400" b="0"/>
              </a:p>
            </p:txBody>
          </p:sp>
          <p:grpSp>
            <p:nvGrpSpPr>
              <p:cNvPr id="40" name="Group 63"/>
              <p:cNvGrpSpPr>
                <a:grpSpLocks noChangeAspect="1"/>
              </p:cNvGrpSpPr>
              <p:nvPr/>
            </p:nvGrpSpPr>
            <p:grpSpPr bwMode="auto">
              <a:xfrm>
                <a:off x="2320" y="3555"/>
                <a:ext cx="486" cy="123"/>
                <a:chOff x="2567" y="2896"/>
                <a:chExt cx="480" cy="160"/>
              </a:xfrm>
            </p:grpSpPr>
            <p:sp>
              <p:nvSpPr>
                <p:cNvPr id="136" name="Freeform 64"/>
                <p:cNvSpPr>
                  <a:spLocks noChangeAspect="1"/>
                </p:cNvSpPr>
                <p:nvPr/>
              </p:nvSpPr>
              <p:spPr bwMode="auto">
                <a:xfrm>
                  <a:off x="2951" y="2896"/>
                  <a:ext cx="96" cy="56"/>
                </a:xfrm>
                <a:custGeom>
                  <a:avLst/>
                  <a:gdLst>
                    <a:gd name="T0" fmla="*/ 96 w 96"/>
                    <a:gd name="T1" fmla="*/ 0 h 56"/>
                    <a:gd name="T2" fmla="*/ 8 w 96"/>
                    <a:gd name="T3" fmla="*/ 56 h 56"/>
                    <a:gd name="T4" fmla="*/ 0 w 96"/>
                    <a:gd name="T5" fmla="*/ 32 h 56"/>
                    <a:gd name="T6" fmla="*/ 0 w 96"/>
                    <a:gd name="T7" fmla="*/ 8 h 56"/>
                    <a:gd name="T8" fmla="*/ 96 w 96"/>
                    <a:gd name="T9" fmla="*/ 0 h 56"/>
                    <a:gd name="T10" fmla="*/ 0 60000 65536"/>
                    <a:gd name="T11" fmla="*/ 0 60000 65536"/>
                    <a:gd name="T12" fmla="*/ 0 60000 65536"/>
                    <a:gd name="T13" fmla="*/ 0 60000 65536"/>
                    <a:gd name="T14" fmla="*/ 0 60000 65536"/>
                    <a:gd name="T15" fmla="*/ 0 w 96"/>
                    <a:gd name="T16" fmla="*/ 0 h 56"/>
                    <a:gd name="T17" fmla="*/ 96 w 96"/>
                    <a:gd name="T18" fmla="*/ 56 h 56"/>
                  </a:gdLst>
                  <a:ahLst/>
                  <a:cxnLst>
                    <a:cxn ang="T10">
                      <a:pos x="T0" y="T1"/>
                    </a:cxn>
                    <a:cxn ang="T11">
                      <a:pos x="T2" y="T3"/>
                    </a:cxn>
                    <a:cxn ang="T12">
                      <a:pos x="T4" y="T5"/>
                    </a:cxn>
                    <a:cxn ang="T13">
                      <a:pos x="T6" y="T7"/>
                    </a:cxn>
                    <a:cxn ang="T14">
                      <a:pos x="T8" y="T9"/>
                    </a:cxn>
                  </a:cxnLst>
                  <a:rect l="T15" t="T16" r="T17" b="T18"/>
                  <a:pathLst>
                    <a:path w="96" h="56">
                      <a:moveTo>
                        <a:pt x="96" y="0"/>
                      </a:moveTo>
                      <a:lnTo>
                        <a:pt x="8" y="56"/>
                      </a:lnTo>
                      <a:lnTo>
                        <a:pt x="0" y="32"/>
                      </a:lnTo>
                      <a:lnTo>
                        <a:pt x="0" y="8"/>
                      </a:lnTo>
                      <a:lnTo>
                        <a:pt x="9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7" name="Line 65"/>
                <p:cNvSpPr>
                  <a:spLocks noChangeAspect="1" noChangeShapeType="1"/>
                </p:cNvSpPr>
                <p:nvPr/>
              </p:nvSpPr>
              <p:spPr bwMode="auto">
                <a:xfrm flipV="1">
                  <a:off x="2567" y="2929"/>
                  <a:ext cx="384" cy="127"/>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41" name="Rectangle 66"/>
              <p:cNvSpPr>
                <a:spLocks noChangeAspect="1" noChangeArrowheads="1"/>
              </p:cNvSpPr>
              <p:nvPr/>
            </p:nvSpPr>
            <p:spPr bwMode="auto">
              <a:xfrm>
                <a:off x="2954" y="2222"/>
                <a:ext cx="388"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GB" altLang="en-US" sz="900" b="0">
                    <a:solidFill>
                      <a:srgbClr val="000000"/>
                    </a:solidFill>
                  </a:rPr>
                  <a:t>several hours</a:t>
                </a:r>
                <a:endParaRPr lang="en-GB" altLang="en-US" sz="2400" b="0"/>
              </a:p>
            </p:txBody>
          </p:sp>
          <p:grpSp>
            <p:nvGrpSpPr>
              <p:cNvPr id="42" name="Group 67"/>
              <p:cNvGrpSpPr>
                <a:grpSpLocks noChangeAspect="1"/>
              </p:cNvGrpSpPr>
              <p:nvPr/>
            </p:nvGrpSpPr>
            <p:grpSpPr bwMode="auto">
              <a:xfrm>
                <a:off x="3203" y="3464"/>
                <a:ext cx="276" cy="214"/>
                <a:chOff x="3438" y="2776"/>
                <a:chExt cx="272" cy="280"/>
              </a:xfrm>
            </p:grpSpPr>
            <p:sp>
              <p:nvSpPr>
                <p:cNvPr id="134" name="Freeform 68"/>
                <p:cNvSpPr>
                  <a:spLocks noChangeAspect="1"/>
                </p:cNvSpPr>
                <p:nvPr/>
              </p:nvSpPr>
              <p:spPr bwMode="auto">
                <a:xfrm>
                  <a:off x="3438" y="2776"/>
                  <a:ext cx="88" cy="88"/>
                </a:xfrm>
                <a:custGeom>
                  <a:avLst/>
                  <a:gdLst>
                    <a:gd name="T0" fmla="*/ 0 w 88"/>
                    <a:gd name="T1" fmla="*/ 0 h 88"/>
                    <a:gd name="T2" fmla="*/ 88 w 88"/>
                    <a:gd name="T3" fmla="*/ 56 h 88"/>
                    <a:gd name="T4" fmla="*/ 72 w 88"/>
                    <a:gd name="T5" fmla="*/ 72 h 88"/>
                    <a:gd name="T6" fmla="*/ 56 w 88"/>
                    <a:gd name="T7" fmla="*/ 88 h 88"/>
                    <a:gd name="T8" fmla="*/ 0 w 88"/>
                    <a:gd name="T9" fmla="*/ 0 h 88"/>
                    <a:gd name="T10" fmla="*/ 0 60000 65536"/>
                    <a:gd name="T11" fmla="*/ 0 60000 65536"/>
                    <a:gd name="T12" fmla="*/ 0 60000 65536"/>
                    <a:gd name="T13" fmla="*/ 0 60000 65536"/>
                    <a:gd name="T14" fmla="*/ 0 60000 65536"/>
                    <a:gd name="T15" fmla="*/ 0 w 88"/>
                    <a:gd name="T16" fmla="*/ 0 h 88"/>
                    <a:gd name="T17" fmla="*/ 88 w 88"/>
                    <a:gd name="T18" fmla="*/ 88 h 88"/>
                  </a:gdLst>
                  <a:ahLst/>
                  <a:cxnLst>
                    <a:cxn ang="T10">
                      <a:pos x="T0" y="T1"/>
                    </a:cxn>
                    <a:cxn ang="T11">
                      <a:pos x="T2" y="T3"/>
                    </a:cxn>
                    <a:cxn ang="T12">
                      <a:pos x="T4" y="T5"/>
                    </a:cxn>
                    <a:cxn ang="T13">
                      <a:pos x="T6" y="T7"/>
                    </a:cxn>
                    <a:cxn ang="T14">
                      <a:pos x="T8" y="T9"/>
                    </a:cxn>
                  </a:cxnLst>
                  <a:rect l="T15" t="T16" r="T17" b="T18"/>
                  <a:pathLst>
                    <a:path w="88" h="88">
                      <a:moveTo>
                        <a:pt x="0" y="0"/>
                      </a:moveTo>
                      <a:lnTo>
                        <a:pt x="88" y="56"/>
                      </a:lnTo>
                      <a:lnTo>
                        <a:pt x="72" y="72"/>
                      </a:lnTo>
                      <a:lnTo>
                        <a:pt x="56" y="88"/>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5" name="Line 69"/>
                <p:cNvSpPr>
                  <a:spLocks noChangeAspect="1" noChangeShapeType="1"/>
                </p:cNvSpPr>
                <p:nvPr/>
              </p:nvSpPr>
              <p:spPr bwMode="auto">
                <a:xfrm>
                  <a:off x="3510" y="2848"/>
                  <a:ext cx="200" cy="20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43" name="Rectangle 70"/>
              <p:cNvSpPr>
                <a:spLocks noChangeAspect="1" noChangeArrowheads="1"/>
              </p:cNvSpPr>
              <p:nvPr/>
            </p:nvSpPr>
            <p:spPr bwMode="auto">
              <a:xfrm>
                <a:off x="3422" y="3696"/>
                <a:ext cx="307" cy="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GB" altLang="en-US" sz="1000" b="0">
                    <a:solidFill>
                      <a:srgbClr val="000000"/>
                    </a:solidFill>
                  </a:rPr>
                  <a:t>0.1 A/sec</a:t>
                </a:r>
                <a:endParaRPr lang="en-GB" altLang="en-US" sz="2400" b="0"/>
              </a:p>
            </p:txBody>
          </p:sp>
          <p:grpSp>
            <p:nvGrpSpPr>
              <p:cNvPr id="44" name="Group 71"/>
              <p:cNvGrpSpPr>
                <a:grpSpLocks noChangeAspect="1"/>
              </p:cNvGrpSpPr>
              <p:nvPr/>
            </p:nvGrpSpPr>
            <p:grpSpPr bwMode="auto">
              <a:xfrm>
                <a:off x="3341" y="3219"/>
                <a:ext cx="1" cy="826"/>
                <a:chOff x="3574" y="2457"/>
                <a:chExt cx="1" cy="1078"/>
              </a:xfrm>
            </p:grpSpPr>
            <p:sp>
              <p:nvSpPr>
                <p:cNvPr id="128" name="Line 72"/>
                <p:cNvSpPr>
                  <a:spLocks noChangeAspect="1" noChangeShapeType="1"/>
                </p:cNvSpPr>
                <p:nvPr/>
              </p:nvSpPr>
              <p:spPr bwMode="auto">
                <a:xfrm>
                  <a:off x="3574" y="2457"/>
                  <a:ext cx="1" cy="21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 name="Line 73"/>
                <p:cNvSpPr>
                  <a:spLocks noChangeAspect="1" noChangeShapeType="1"/>
                </p:cNvSpPr>
                <p:nvPr/>
              </p:nvSpPr>
              <p:spPr bwMode="auto">
                <a:xfrm>
                  <a:off x="3574" y="2728"/>
                  <a:ext cx="1" cy="64"/>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 name="Line 74"/>
                <p:cNvSpPr>
                  <a:spLocks noChangeAspect="1" noChangeShapeType="1"/>
                </p:cNvSpPr>
                <p:nvPr/>
              </p:nvSpPr>
              <p:spPr bwMode="auto">
                <a:xfrm>
                  <a:off x="3574" y="2848"/>
                  <a:ext cx="1" cy="20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1" name="Line 75"/>
                <p:cNvSpPr>
                  <a:spLocks noChangeAspect="1" noChangeShapeType="1"/>
                </p:cNvSpPr>
                <p:nvPr/>
              </p:nvSpPr>
              <p:spPr bwMode="auto">
                <a:xfrm>
                  <a:off x="3574" y="3127"/>
                  <a:ext cx="1" cy="216"/>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2" name="Line 76"/>
                <p:cNvSpPr>
                  <a:spLocks noChangeAspect="1" noChangeShapeType="1"/>
                </p:cNvSpPr>
                <p:nvPr/>
              </p:nvSpPr>
              <p:spPr bwMode="auto">
                <a:xfrm>
                  <a:off x="3574" y="3399"/>
                  <a:ext cx="1" cy="64"/>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 name="Line 77"/>
                <p:cNvSpPr>
                  <a:spLocks noChangeAspect="1" noChangeShapeType="1"/>
                </p:cNvSpPr>
                <p:nvPr/>
              </p:nvSpPr>
              <p:spPr bwMode="auto">
                <a:xfrm>
                  <a:off x="3574" y="3519"/>
                  <a:ext cx="1" cy="16"/>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45" name="Freeform 78"/>
              <p:cNvSpPr>
                <a:spLocks noChangeAspect="1"/>
              </p:cNvSpPr>
              <p:nvPr/>
            </p:nvSpPr>
            <p:spPr bwMode="auto">
              <a:xfrm>
                <a:off x="1356" y="3757"/>
                <a:ext cx="33" cy="55"/>
              </a:xfrm>
              <a:custGeom>
                <a:avLst/>
                <a:gdLst>
                  <a:gd name="T0" fmla="*/ 0 w 32"/>
                  <a:gd name="T1" fmla="*/ 56 h 72"/>
                  <a:gd name="T2" fmla="*/ 16 w 32"/>
                  <a:gd name="T3" fmla="*/ 0 h 72"/>
                  <a:gd name="T4" fmla="*/ 32 w 32"/>
                  <a:gd name="T5" fmla="*/ 0 h 72"/>
                  <a:gd name="T6" fmla="*/ 32 w 32"/>
                  <a:gd name="T7" fmla="*/ 16 h 72"/>
                  <a:gd name="T8" fmla="*/ 16 w 32"/>
                  <a:gd name="T9" fmla="*/ 72 h 72"/>
                  <a:gd name="T10" fmla="*/ 0 w 32"/>
                  <a:gd name="T11" fmla="*/ 72 h 72"/>
                  <a:gd name="T12" fmla="*/ 0 w 32"/>
                  <a:gd name="T13" fmla="*/ 56 h 72"/>
                  <a:gd name="T14" fmla="*/ 0 60000 65536"/>
                  <a:gd name="T15" fmla="*/ 0 60000 65536"/>
                  <a:gd name="T16" fmla="*/ 0 60000 65536"/>
                  <a:gd name="T17" fmla="*/ 0 60000 65536"/>
                  <a:gd name="T18" fmla="*/ 0 60000 65536"/>
                  <a:gd name="T19" fmla="*/ 0 60000 65536"/>
                  <a:gd name="T20" fmla="*/ 0 60000 65536"/>
                  <a:gd name="T21" fmla="*/ 0 w 32"/>
                  <a:gd name="T22" fmla="*/ 0 h 72"/>
                  <a:gd name="T23" fmla="*/ 32 w 32"/>
                  <a:gd name="T24" fmla="*/ 72 h 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72">
                    <a:moveTo>
                      <a:pt x="0" y="56"/>
                    </a:moveTo>
                    <a:lnTo>
                      <a:pt x="16" y="0"/>
                    </a:lnTo>
                    <a:lnTo>
                      <a:pt x="32" y="0"/>
                    </a:lnTo>
                    <a:lnTo>
                      <a:pt x="32" y="16"/>
                    </a:lnTo>
                    <a:lnTo>
                      <a:pt x="16" y="72"/>
                    </a:lnTo>
                    <a:lnTo>
                      <a:pt x="0" y="72"/>
                    </a:lnTo>
                    <a:lnTo>
                      <a:pt x="0" y="56"/>
                    </a:lnTo>
                    <a:close/>
                  </a:path>
                </a:pathLst>
              </a:custGeom>
              <a:blipFill dpi="0" rotWithShape="0">
                <a:blip r:embed="rId2"/>
                <a:srcRect/>
                <a:tile tx="0" ty="0" sx="100000" sy="100000" flip="none" algn="tl"/>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 name="Freeform 79"/>
              <p:cNvSpPr>
                <a:spLocks noChangeAspect="1"/>
              </p:cNvSpPr>
              <p:nvPr/>
            </p:nvSpPr>
            <p:spPr bwMode="auto">
              <a:xfrm>
                <a:off x="1428" y="3732"/>
                <a:ext cx="33" cy="37"/>
              </a:xfrm>
              <a:custGeom>
                <a:avLst/>
                <a:gdLst>
                  <a:gd name="T0" fmla="*/ 0 w 32"/>
                  <a:gd name="T1" fmla="*/ 32 h 48"/>
                  <a:gd name="T2" fmla="*/ 16 w 32"/>
                  <a:gd name="T3" fmla="*/ 0 h 48"/>
                  <a:gd name="T4" fmla="*/ 32 w 32"/>
                  <a:gd name="T5" fmla="*/ 0 h 48"/>
                  <a:gd name="T6" fmla="*/ 32 w 32"/>
                  <a:gd name="T7" fmla="*/ 16 h 48"/>
                  <a:gd name="T8" fmla="*/ 16 w 32"/>
                  <a:gd name="T9" fmla="*/ 48 h 48"/>
                  <a:gd name="T10" fmla="*/ 0 w 32"/>
                  <a:gd name="T11" fmla="*/ 48 h 48"/>
                  <a:gd name="T12" fmla="*/ 0 w 32"/>
                  <a:gd name="T13" fmla="*/ 32 h 48"/>
                  <a:gd name="T14" fmla="*/ 0 60000 65536"/>
                  <a:gd name="T15" fmla="*/ 0 60000 65536"/>
                  <a:gd name="T16" fmla="*/ 0 60000 65536"/>
                  <a:gd name="T17" fmla="*/ 0 60000 65536"/>
                  <a:gd name="T18" fmla="*/ 0 60000 65536"/>
                  <a:gd name="T19" fmla="*/ 0 60000 65536"/>
                  <a:gd name="T20" fmla="*/ 0 60000 65536"/>
                  <a:gd name="T21" fmla="*/ 0 w 32"/>
                  <a:gd name="T22" fmla="*/ 0 h 48"/>
                  <a:gd name="T23" fmla="*/ 32 w 32"/>
                  <a:gd name="T24" fmla="*/ 48 h 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48">
                    <a:moveTo>
                      <a:pt x="0" y="32"/>
                    </a:moveTo>
                    <a:lnTo>
                      <a:pt x="16" y="0"/>
                    </a:lnTo>
                    <a:lnTo>
                      <a:pt x="32" y="0"/>
                    </a:lnTo>
                    <a:lnTo>
                      <a:pt x="32" y="16"/>
                    </a:lnTo>
                    <a:lnTo>
                      <a:pt x="16" y="48"/>
                    </a:lnTo>
                    <a:lnTo>
                      <a:pt x="0" y="48"/>
                    </a:lnTo>
                    <a:lnTo>
                      <a:pt x="0" y="32"/>
                    </a:lnTo>
                    <a:close/>
                  </a:path>
                </a:pathLst>
              </a:custGeom>
              <a:blipFill dpi="0" rotWithShape="0">
                <a:blip r:embed="rId2"/>
                <a:srcRect/>
                <a:tile tx="0" ty="0" sx="100000" sy="100000" flip="none" algn="tl"/>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7" name="Rectangle 80"/>
              <p:cNvSpPr>
                <a:spLocks noChangeAspect="1" noChangeArrowheads="1"/>
              </p:cNvSpPr>
              <p:nvPr/>
            </p:nvSpPr>
            <p:spPr bwMode="auto">
              <a:xfrm>
                <a:off x="1291" y="3800"/>
                <a:ext cx="82" cy="12"/>
              </a:xfrm>
              <a:prstGeom prst="rect">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endParaRPr lang="en-US" altLang="en-US"/>
              </a:p>
            </p:txBody>
          </p:sp>
          <p:sp>
            <p:nvSpPr>
              <p:cNvPr id="48" name="Rectangle 81"/>
              <p:cNvSpPr>
                <a:spLocks noChangeAspect="1" noChangeArrowheads="1"/>
              </p:cNvSpPr>
              <p:nvPr/>
            </p:nvSpPr>
            <p:spPr bwMode="auto">
              <a:xfrm>
                <a:off x="1373" y="3757"/>
                <a:ext cx="63" cy="12"/>
              </a:xfrm>
              <a:prstGeom prst="rect">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endParaRPr lang="en-US" altLang="en-US"/>
              </a:p>
            </p:txBody>
          </p:sp>
          <p:grpSp>
            <p:nvGrpSpPr>
              <p:cNvPr id="49" name="Group 82"/>
              <p:cNvGrpSpPr>
                <a:grpSpLocks noChangeAspect="1"/>
              </p:cNvGrpSpPr>
              <p:nvPr/>
            </p:nvGrpSpPr>
            <p:grpSpPr bwMode="auto">
              <a:xfrm>
                <a:off x="1373" y="3690"/>
                <a:ext cx="1" cy="245"/>
                <a:chOff x="1633" y="3072"/>
                <a:chExt cx="1" cy="319"/>
              </a:xfrm>
            </p:grpSpPr>
            <p:sp>
              <p:nvSpPr>
                <p:cNvPr id="126" name="Line 83"/>
                <p:cNvSpPr>
                  <a:spLocks noChangeAspect="1" noChangeShapeType="1"/>
                </p:cNvSpPr>
                <p:nvPr/>
              </p:nvSpPr>
              <p:spPr bwMode="auto">
                <a:xfrm>
                  <a:off x="1633" y="3072"/>
                  <a:ext cx="1" cy="223"/>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7" name="Line 84"/>
                <p:cNvSpPr>
                  <a:spLocks noChangeAspect="1" noChangeShapeType="1"/>
                </p:cNvSpPr>
                <p:nvPr/>
              </p:nvSpPr>
              <p:spPr bwMode="auto">
                <a:xfrm>
                  <a:off x="1633" y="3343"/>
                  <a:ext cx="1" cy="4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0" name="Rectangle 85"/>
              <p:cNvSpPr>
                <a:spLocks noChangeAspect="1" noChangeArrowheads="1"/>
              </p:cNvSpPr>
              <p:nvPr/>
            </p:nvSpPr>
            <p:spPr bwMode="auto">
              <a:xfrm>
                <a:off x="975" y="3745"/>
                <a:ext cx="181"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GB" altLang="en-US" sz="900" b="0">
                    <a:solidFill>
                      <a:srgbClr val="000000"/>
                    </a:solidFill>
                  </a:rPr>
                  <a:t>350 A</a:t>
                </a:r>
                <a:endParaRPr lang="en-GB" altLang="en-US" sz="2400" b="0"/>
              </a:p>
            </p:txBody>
          </p:sp>
          <p:grpSp>
            <p:nvGrpSpPr>
              <p:cNvPr id="51" name="Group 86"/>
              <p:cNvGrpSpPr>
                <a:grpSpLocks noChangeAspect="1"/>
              </p:cNvGrpSpPr>
              <p:nvPr/>
            </p:nvGrpSpPr>
            <p:grpSpPr bwMode="auto">
              <a:xfrm>
                <a:off x="1421" y="2828"/>
                <a:ext cx="210" cy="757"/>
                <a:chOff x="1681" y="1946"/>
                <a:chExt cx="207" cy="989"/>
              </a:xfrm>
            </p:grpSpPr>
            <p:sp>
              <p:nvSpPr>
                <p:cNvPr id="124" name="Freeform 87"/>
                <p:cNvSpPr>
                  <a:spLocks noChangeAspect="1"/>
                </p:cNvSpPr>
                <p:nvPr/>
              </p:nvSpPr>
              <p:spPr bwMode="auto">
                <a:xfrm>
                  <a:off x="1840" y="1946"/>
                  <a:ext cx="48" cy="111"/>
                </a:xfrm>
                <a:custGeom>
                  <a:avLst/>
                  <a:gdLst>
                    <a:gd name="T0" fmla="*/ 40 w 48"/>
                    <a:gd name="T1" fmla="*/ 0 h 111"/>
                    <a:gd name="T2" fmla="*/ 48 w 48"/>
                    <a:gd name="T3" fmla="*/ 111 h 111"/>
                    <a:gd name="T4" fmla="*/ 24 w 48"/>
                    <a:gd name="T5" fmla="*/ 103 h 111"/>
                    <a:gd name="T6" fmla="*/ 0 w 48"/>
                    <a:gd name="T7" fmla="*/ 95 h 111"/>
                    <a:gd name="T8" fmla="*/ 40 w 48"/>
                    <a:gd name="T9" fmla="*/ 0 h 111"/>
                    <a:gd name="T10" fmla="*/ 0 60000 65536"/>
                    <a:gd name="T11" fmla="*/ 0 60000 65536"/>
                    <a:gd name="T12" fmla="*/ 0 60000 65536"/>
                    <a:gd name="T13" fmla="*/ 0 60000 65536"/>
                    <a:gd name="T14" fmla="*/ 0 60000 65536"/>
                    <a:gd name="T15" fmla="*/ 0 w 48"/>
                    <a:gd name="T16" fmla="*/ 0 h 111"/>
                    <a:gd name="T17" fmla="*/ 48 w 48"/>
                    <a:gd name="T18" fmla="*/ 111 h 111"/>
                  </a:gdLst>
                  <a:ahLst/>
                  <a:cxnLst>
                    <a:cxn ang="T10">
                      <a:pos x="T0" y="T1"/>
                    </a:cxn>
                    <a:cxn ang="T11">
                      <a:pos x="T2" y="T3"/>
                    </a:cxn>
                    <a:cxn ang="T12">
                      <a:pos x="T4" y="T5"/>
                    </a:cxn>
                    <a:cxn ang="T13">
                      <a:pos x="T6" y="T7"/>
                    </a:cxn>
                    <a:cxn ang="T14">
                      <a:pos x="T8" y="T9"/>
                    </a:cxn>
                  </a:cxnLst>
                  <a:rect l="T15" t="T16" r="T17" b="T18"/>
                  <a:pathLst>
                    <a:path w="48" h="111">
                      <a:moveTo>
                        <a:pt x="40" y="0"/>
                      </a:moveTo>
                      <a:lnTo>
                        <a:pt x="48" y="111"/>
                      </a:lnTo>
                      <a:lnTo>
                        <a:pt x="24" y="103"/>
                      </a:lnTo>
                      <a:lnTo>
                        <a:pt x="0" y="95"/>
                      </a:lnTo>
                      <a:lnTo>
                        <a:pt x="4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5" name="Line 88"/>
                <p:cNvSpPr>
                  <a:spLocks noChangeAspect="1" noChangeShapeType="1"/>
                </p:cNvSpPr>
                <p:nvPr/>
              </p:nvSpPr>
              <p:spPr bwMode="auto">
                <a:xfrm flipV="1">
                  <a:off x="1681" y="2052"/>
                  <a:ext cx="183" cy="883"/>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2" name="Arc 89"/>
              <p:cNvSpPr>
                <a:spLocks noChangeAspect="1"/>
              </p:cNvSpPr>
              <p:nvPr/>
            </p:nvSpPr>
            <p:spPr bwMode="auto">
              <a:xfrm>
                <a:off x="772" y="2332"/>
                <a:ext cx="25" cy="12"/>
              </a:xfrm>
              <a:custGeom>
                <a:avLst/>
                <a:gdLst>
                  <a:gd name="T0" fmla="*/ 0 w 21600"/>
                  <a:gd name="T1" fmla="*/ 0 h 21600"/>
                  <a:gd name="T2" fmla="*/ 25 w 21600"/>
                  <a:gd name="T3" fmla="*/ 12 h 21600"/>
                  <a:gd name="T4" fmla="*/ 0 w 21600"/>
                  <a:gd name="T5" fmla="*/ 1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E2077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 name="Oval 90"/>
              <p:cNvSpPr>
                <a:spLocks noChangeAspect="1" noChangeArrowheads="1"/>
              </p:cNvSpPr>
              <p:nvPr/>
            </p:nvSpPr>
            <p:spPr bwMode="auto">
              <a:xfrm>
                <a:off x="1263" y="2017"/>
                <a:ext cx="923" cy="697"/>
              </a:xfrm>
              <a:prstGeom prst="ellipse">
                <a:avLst/>
              </a:prstGeom>
              <a:solidFill>
                <a:srgbClr val="FFFFFF"/>
              </a:solidFill>
              <a:ln w="12700">
                <a:solidFill>
                  <a:srgbClr val="000000"/>
                </a:solidFill>
                <a:round/>
                <a:headEnd/>
                <a:tailEnd/>
              </a:ln>
            </p:spPr>
            <p:txBody>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endParaRPr lang="en-US" altLang="en-US"/>
              </a:p>
            </p:txBody>
          </p:sp>
          <p:grpSp>
            <p:nvGrpSpPr>
              <p:cNvPr id="54" name="Group 91"/>
              <p:cNvGrpSpPr>
                <a:grpSpLocks noChangeAspect="1"/>
              </p:cNvGrpSpPr>
              <p:nvPr/>
            </p:nvGrpSpPr>
            <p:grpSpPr bwMode="auto">
              <a:xfrm>
                <a:off x="1599" y="2289"/>
                <a:ext cx="1" cy="526"/>
                <a:chOff x="1856" y="1243"/>
                <a:chExt cx="1" cy="687"/>
              </a:xfrm>
            </p:grpSpPr>
            <p:sp>
              <p:nvSpPr>
                <p:cNvPr id="120" name="Line 92"/>
                <p:cNvSpPr>
                  <a:spLocks noChangeAspect="1" noChangeShapeType="1"/>
                </p:cNvSpPr>
                <p:nvPr/>
              </p:nvSpPr>
              <p:spPr bwMode="auto">
                <a:xfrm>
                  <a:off x="1856" y="1243"/>
                  <a:ext cx="1" cy="21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1" name="Line 93"/>
                <p:cNvSpPr>
                  <a:spLocks noChangeAspect="1" noChangeShapeType="1"/>
                </p:cNvSpPr>
                <p:nvPr/>
              </p:nvSpPr>
              <p:spPr bwMode="auto">
                <a:xfrm>
                  <a:off x="1856" y="1514"/>
                  <a:ext cx="1" cy="64"/>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2" name="Line 94"/>
                <p:cNvSpPr>
                  <a:spLocks noChangeAspect="1" noChangeShapeType="1"/>
                </p:cNvSpPr>
                <p:nvPr/>
              </p:nvSpPr>
              <p:spPr bwMode="auto">
                <a:xfrm>
                  <a:off x="1856" y="1634"/>
                  <a:ext cx="1" cy="20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 name="Line 95"/>
                <p:cNvSpPr>
                  <a:spLocks noChangeAspect="1" noChangeShapeType="1"/>
                </p:cNvSpPr>
                <p:nvPr/>
              </p:nvSpPr>
              <p:spPr bwMode="auto">
                <a:xfrm>
                  <a:off x="1856" y="1914"/>
                  <a:ext cx="1" cy="16"/>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55" name="Group 96"/>
              <p:cNvGrpSpPr>
                <a:grpSpLocks noChangeAspect="1"/>
              </p:cNvGrpSpPr>
              <p:nvPr/>
            </p:nvGrpSpPr>
            <p:grpSpPr bwMode="auto">
              <a:xfrm>
                <a:off x="1818" y="2295"/>
                <a:ext cx="1" cy="520"/>
                <a:chOff x="2072" y="1251"/>
                <a:chExt cx="1" cy="679"/>
              </a:xfrm>
            </p:grpSpPr>
            <p:sp>
              <p:nvSpPr>
                <p:cNvPr id="116" name="Line 97"/>
                <p:cNvSpPr>
                  <a:spLocks noChangeAspect="1" noChangeShapeType="1"/>
                </p:cNvSpPr>
                <p:nvPr/>
              </p:nvSpPr>
              <p:spPr bwMode="auto">
                <a:xfrm>
                  <a:off x="2072" y="1251"/>
                  <a:ext cx="1" cy="21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7" name="Line 98"/>
                <p:cNvSpPr>
                  <a:spLocks noChangeAspect="1" noChangeShapeType="1"/>
                </p:cNvSpPr>
                <p:nvPr/>
              </p:nvSpPr>
              <p:spPr bwMode="auto">
                <a:xfrm>
                  <a:off x="2072" y="1522"/>
                  <a:ext cx="1" cy="64"/>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8" name="Line 99"/>
                <p:cNvSpPr>
                  <a:spLocks noChangeAspect="1" noChangeShapeType="1"/>
                </p:cNvSpPr>
                <p:nvPr/>
              </p:nvSpPr>
              <p:spPr bwMode="auto">
                <a:xfrm>
                  <a:off x="2072" y="1642"/>
                  <a:ext cx="1" cy="20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9" name="Line 100"/>
                <p:cNvSpPr>
                  <a:spLocks noChangeAspect="1" noChangeShapeType="1"/>
                </p:cNvSpPr>
                <p:nvPr/>
              </p:nvSpPr>
              <p:spPr bwMode="auto">
                <a:xfrm>
                  <a:off x="2072" y="1922"/>
                  <a:ext cx="1" cy="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6" name="Line 101"/>
              <p:cNvSpPr>
                <a:spLocks noChangeAspect="1" noChangeShapeType="1"/>
              </p:cNvSpPr>
              <p:nvPr/>
            </p:nvSpPr>
            <p:spPr bwMode="auto">
              <a:xfrm flipV="1">
                <a:off x="1840" y="2363"/>
                <a:ext cx="36" cy="103"/>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 name="Line 102"/>
              <p:cNvSpPr>
                <a:spLocks noChangeAspect="1" noChangeShapeType="1"/>
              </p:cNvSpPr>
              <p:nvPr/>
            </p:nvSpPr>
            <p:spPr bwMode="auto">
              <a:xfrm flipV="1">
                <a:off x="2066" y="2277"/>
                <a:ext cx="20" cy="55"/>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 name="Line 103"/>
              <p:cNvSpPr>
                <a:spLocks noChangeAspect="1" noChangeShapeType="1"/>
              </p:cNvSpPr>
              <p:nvPr/>
            </p:nvSpPr>
            <p:spPr bwMode="auto">
              <a:xfrm>
                <a:off x="1637" y="2488"/>
                <a:ext cx="162" cy="1"/>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 name="Line 104"/>
              <p:cNvSpPr>
                <a:spLocks noChangeAspect="1" noChangeShapeType="1"/>
              </p:cNvSpPr>
              <p:nvPr/>
            </p:nvSpPr>
            <p:spPr bwMode="auto">
              <a:xfrm flipH="1">
                <a:off x="1915" y="2354"/>
                <a:ext cx="114" cy="1"/>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60" name="Group 105"/>
              <p:cNvGrpSpPr>
                <a:grpSpLocks noChangeAspect="1"/>
              </p:cNvGrpSpPr>
              <p:nvPr/>
            </p:nvGrpSpPr>
            <p:grpSpPr bwMode="auto">
              <a:xfrm>
                <a:off x="1874" y="2271"/>
                <a:ext cx="1" cy="348"/>
                <a:chOff x="2128" y="1219"/>
                <a:chExt cx="1" cy="455"/>
              </a:xfrm>
            </p:grpSpPr>
            <p:sp>
              <p:nvSpPr>
                <p:cNvPr id="113" name="Line 106"/>
                <p:cNvSpPr>
                  <a:spLocks noChangeAspect="1" noChangeShapeType="1"/>
                </p:cNvSpPr>
                <p:nvPr/>
              </p:nvSpPr>
              <p:spPr bwMode="auto">
                <a:xfrm>
                  <a:off x="2128" y="1219"/>
                  <a:ext cx="1" cy="224"/>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 name="Line 107"/>
                <p:cNvSpPr>
                  <a:spLocks noChangeAspect="1" noChangeShapeType="1"/>
                </p:cNvSpPr>
                <p:nvPr/>
              </p:nvSpPr>
              <p:spPr bwMode="auto">
                <a:xfrm>
                  <a:off x="2128" y="1490"/>
                  <a:ext cx="1" cy="72"/>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5" name="Line 108"/>
                <p:cNvSpPr>
                  <a:spLocks noChangeAspect="1" noChangeShapeType="1"/>
                </p:cNvSpPr>
                <p:nvPr/>
              </p:nvSpPr>
              <p:spPr bwMode="auto">
                <a:xfrm>
                  <a:off x="2128" y="1610"/>
                  <a:ext cx="1" cy="64"/>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 name="Group 109"/>
              <p:cNvGrpSpPr>
                <a:grpSpLocks noChangeAspect="1"/>
              </p:cNvGrpSpPr>
              <p:nvPr/>
            </p:nvGrpSpPr>
            <p:grpSpPr bwMode="auto">
              <a:xfrm>
                <a:off x="1218" y="2711"/>
                <a:ext cx="381" cy="43"/>
                <a:chOff x="1481" y="1794"/>
                <a:chExt cx="375" cy="56"/>
              </a:xfrm>
            </p:grpSpPr>
            <p:sp>
              <p:nvSpPr>
                <p:cNvPr id="111" name="Freeform 110"/>
                <p:cNvSpPr>
                  <a:spLocks noChangeAspect="1"/>
                </p:cNvSpPr>
                <p:nvPr/>
              </p:nvSpPr>
              <p:spPr bwMode="auto">
                <a:xfrm>
                  <a:off x="1752" y="1794"/>
                  <a:ext cx="104" cy="56"/>
                </a:xfrm>
                <a:custGeom>
                  <a:avLst/>
                  <a:gdLst>
                    <a:gd name="T0" fmla="*/ 104 w 104"/>
                    <a:gd name="T1" fmla="*/ 24 h 56"/>
                    <a:gd name="T2" fmla="*/ 0 w 104"/>
                    <a:gd name="T3" fmla="*/ 56 h 56"/>
                    <a:gd name="T4" fmla="*/ 0 w 104"/>
                    <a:gd name="T5" fmla="*/ 24 h 56"/>
                    <a:gd name="T6" fmla="*/ 0 w 104"/>
                    <a:gd name="T7" fmla="*/ 0 h 56"/>
                    <a:gd name="T8" fmla="*/ 104 w 104"/>
                    <a:gd name="T9" fmla="*/ 24 h 56"/>
                    <a:gd name="T10" fmla="*/ 0 60000 65536"/>
                    <a:gd name="T11" fmla="*/ 0 60000 65536"/>
                    <a:gd name="T12" fmla="*/ 0 60000 65536"/>
                    <a:gd name="T13" fmla="*/ 0 60000 65536"/>
                    <a:gd name="T14" fmla="*/ 0 60000 65536"/>
                    <a:gd name="T15" fmla="*/ 0 w 104"/>
                    <a:gd name="T16" fmla="*/ 0 h 56"/>
                    <a:gd name="T17" fmla="*/ 104 w 104"/>
                    <a:gd name="T18" fmla="*/ 56 h 56"/>
                  </a:gdLst>
                  <a:ahLst/>
                  <a:cxnLst>
                    <a:cxn ang="T10">
                      <a:pos x="T0" y="T1"/>
                    </a:cxn>
                    <a:cxn ang="T11">
                      <a:pos x="T2" y="T3"/>
                    </a:cxn>
                    <a:cxn ang="T12">
                      <a:pos x="T4" y="T5"/>
                    </a:cxn>
                    <a:cxn ang="T13">
                      <a:pos x="T6" y="T7"/>
                    </a:cxn>
                    <a:cxn ang="T14">
                      <a:pos x="T8" y="T9"/>
                    </a:cxn>
                  </a:cxnLst>
                  <a:rect l="T15" t="T16" r="T17" b="T18"/>
                  <a:pathLst>
                    <a:path w="104" h="56">
                      <a:moveTo>
                        <a:pt x="104" y="24"/>
                      </a:moveTo>
                      <a:lnTo>
                        <a:pt x="0" y="56"/>
                      </a:lnTo>
                      <a:lnTo>
                        <a:pt x="0" y="24"/>
                      </a:lnTo>
                      <a:lnTo>
                        <a:pt x="0" y="0"/>
                      </a:lnTo>
                      <a:lnTo>
                        <a:pt x="104" y="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2" name="Line 111"/>
                <p:cNvSpPr>
                  <a:spLocks noChangeAspect="1" noChangeShapeType="1"/>
                </p:cNvSpPr>
                <p:nvPr/>
              </p:nvSpPr>
              <p:spPr bwMode="auto">
                <a:xfrm>
                  <a:off x="1481" y="1818"/>
                  <a:ext cx="271"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2" name="Group 112"/>
              <p:cNvGrpSpPr>
                <a:grpSpLocks noChangeAspect="1"/>
              </p:cNvGrpSpPr>
              <p:nvPr/>
            </p:nvGrpSpPr>
            <p:grpSpPr bwMode="auto">
              <a:xfrm>
                <a:off x="1818" y="2711"/>
                <a:ext cx="339" cy="43"/>
                <a:chOff x="2072" y="1794"/>
                <a:chExt cx="335" cy="56"/>
              </a:xfrm>
            </p:grpSpPr>
            <p:sp>
              <p:nvSpPr>
                <p:cNvPr id="109" name="Freeform 113"/>
                <p:cNvSpPr>
                  <a:spLocks noChangeAspect="1"/>
                </p:cNvSpPr>
                <p:nvPr/>
              </p:nvSpPr>
              <p:spPr bwMode="auto">
                <a:xfrm>
                  <a:off x="2072" y="1794"/>
                  <a:ext cx="112" cy="56"/>
                </a:xfrm>
                <a:custGeom>
                  <a:avLst/>
                  <a:gdLst>
                    <a:gd name="T0" fmla="*/ 0 w 112"/>
                    <a:gd name="T1" fmla="*/ 24 h 56"/>
                    <a:gd name="T2" fmla="*/ 112 w 112"/>
                    <a:gd name="T3" fmla="*/ 0 h 56"/>
                    <a:gd name="T4" fmla="*/ 112 w 112"/>
                    <a:gd name="T5" fmla="*/ 24 h 56"/>
                    <a:gd name="T6" fmla="*/ 112 w 112"/>
                    <a:gd name="T7" fmla="*/ 56 h 56"/>
                    <a:gd name="T8" fmla="*/ 0 w 112"/>
                    <a:gd name="T9" fmla="*/ 24 h 56"/>
                    <a:gd name="T10" fmla="*/ 0 60000 65536"/>
                    <a:gd name="T11" fmla="*/ 0 60000 65536"/>
                    <a:gd name="T12" fmla="*/ 0 60000 65536"/>
                    <a:gd name="T13" fmla="*/ 0 60000 65536"/>
                    <a:gd name="T14" fmla="*/ 0 60000 65536"/>
                    <a:gd name="T15" fmla="*/ 0 w 112"/>
                    <a:gd name="T16" fmla="*/ 0 h 56"/>
                    <a:gd name="T17" fmla="*/ 112 w 112"/>
                    <a:gd name="T18" fmla="*/ 56 h 56"/>
                  </a:gdLst>
                  <a:ahLst/>
                  <a:cxnLst>
                    <a:cxn ang="T10">
                      <a:pos x="T0" y="T1"/>
                    </a:cxn>
                    <a:cxn ang="T11">
                      <a:pos x="T2" y="T3"/>
                    </a:cxn>
                    <a:cxn ang="T12">
                      <a:pos x="T4" y="T5"/>
                    </a:cxn>
                    <a:cxn ang="T13">
                      <a:pos x="T6" y="T7"/>
                    </a:cxn>
                    <a:cxn ang="T14">
                      <a:pos x="T8" y="T9"/>
                    </a:cxn>
                  </a:cxnLst>
                  <a:rect l="T15" t="T16" r="T17" b="T18"/>
                  <a:pathLst>
                    <a:path w="112" h="56">
                      <a:moveTo>
                        <a:pt x="0" y="24"/>
                      </a:moveTo>
                      <a:lnTo>
                        <a:pt x="112" y="0"/>
                      </a:lnTo>
                      <a:lnTo>
                        <a:pt x="112" y="24"/>
                      </a:lnTo>
                      <a:lnTo>
                        <a:pt x="112" y="56"/>
                      </a:lnTo>
                      <a:lnTo>
                        <a:pt x="0" y="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0" name="Line 114"/>
                <p:cNvSpPr>
                  <a:spLocks noChangeAspect="1" noChangeShapeType="1"/>
                </p:cNvSpPr>
                <p:nvPr/>
              </p:nvSpPr>
              <p:spPr bwMode="auto">
                <a:xfrm flipH="1">
                  <a:off x="2184" y="1818"/>
                  <a:ext cx="223"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3" name="Rectangle 115"/>
              <p:cNvSpPr>
                <a:spLocks noChangeAspect="1" noChangeArrowheads="1"/>
              </p:cNvSpPr>
              <p:nvPr/>
            </p:nvSpPr>
            <p:spPr bwMode="auto">
              <a:xfrm>
                <a:off x="1271" y="2644"/>
                <a:ext cx="207" cy="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GB" altLang="en-US" sz="1000" b="0">
                    <a:solidFill>
                      <a:srgbClr val="000000"/>
                    </a:solidFill>
                  </a:rPr>
                  <a:t>1  min</a:t>
                </a:r>
                <a:endParaRPr lang="en-GB" altLang="en-US" sz="2400" b="0"/>
              </a:p>
            </p:txBody>
          </p:sp>
          <p:sp>
            <p:nvSpPr>
              <p:cNvPr id="64" name="Rectangle 116"/>
              <p:cNvSpPr>
                <a:spLocks noChangeAspect="1" noChangeArrowheads="1"/>
              </p:cNvSpPr>
              <p:nvPr/>
            </p:nvSpPr>
            <p:spPr bwMode="auto">
              <a:xfrm>
                <a:off x="1332" y="2392"/>
                <a:ext cx="201" cy="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GB" altLang="en-US" sz="1000" b="0">
                    <a:solidFill>
                      <a:srgbClr val="000000"/>
                    </a:solidFill>
                  </a:rPr>
                  <a:t>350 A</a:t>
                </a:r>
                <a:endParaRPr lang="en-GB" altLang="en-US" sz="2400" b="0"/>
              </a:p>
            </p:txBody>
          </p:sp>
          <p:grpSp>
            <p:nvGrpSpPr>
              <p:cNvPr id="65" name="Group 117"/>
              <p:cNvGrpSpPr>
                <a:grpSpLocks noChangeAspect="1"/>
              </p:cNvGrpSpPr>
              <p:nvPr/>
            </p:nvGrpSpPr>
            <p:grpSpPr bwMode="auto">
              <a:xfrm>
                <a:off x="1980" y="2068"/>
                <a:ext cx="122" cy="252"/>
                <a:chOff x="2232" y="955"/>
                <a:chExt cx="120" cy="328"/>
              </a:xfrm>
            </p:grpSpPr>
            <p:sp>
              <p:nvSpPr>
                <p:cNvPr id="107" name="Freeform 118"/>
                <p:cNvSpPr>
                  <a:spLocks noChangeAspect="1"/>
                </p:cNvSpPr>
                <p:nvPr/>
              </p:nvSpPr>
              <p:spPr bwMode="auto">
                <a:xfrm>
                  <a:off x="2232" y="1179"/>
                  <a:ext cx="64" cy="104"/>
                </a:xfrm>
                <a:custGeom>
                  <a:avLst/>
                  <a:gdLst>
                    <a:gd name="T0" fmla="*/ 0 w 64"/>
                    <a:gd name="T1" fmla="*/ 104 h 104"/>
                    <a:gd name="T2" fmla="*/ 16 w 64"/>
                    <a:gd name="T3" fmla="*/ 0 h 104"/>
                    <a:gd name="T4" fmla="*/ 40 w 64"/>
                    <a:gd name="T5" fmla="*/ 8 h 104"/>
                    <a:gd name="T6" fmla="*/ 64 w 64"/>
                    <a:gd name="T7" fmla="*/ 16 h 104"/>
                    <a:gd name="T8" fmla="*/ 0 w 64"/>
                    <a:gd name="T9" fmla="*/ 104 h 104"/>
                    <a:gd name="T10" fmla="*/ 0 60000 65536"/>
                    <a:gd name="T11" fmla="*/ 0 60000 65536"/>
                    <a:gd name="T12" fmla="*/ 0 60000 65536"/>
                    <a:gd name="T13" fmla="*/ 0 60000 65536"/>
                    <a:gd name="T14" fmla="*/ 0 60000 65536"/>
                    <a:gd name="T15" fmla="*/ 0 w 64"/>
                    <a:gd name="T16" fmla="*/ 0 h 104"/>
                    <a:gd name="T17" fmla="*/ 64 w 64"/>
                    <a:gd name="T18" fmla="*/ 104 h 104"/>
                  </a:gdLst>
                  <a:ahLst/>
                  <a:cxnLst>
                    <a:cxn ang="T10">
                      <a:pos x="T0" y="T1"/>
                    </a:cxn>
                    <a:cxn ang="T11">
                      <a:pos x="T2" y="T3"/>
                    </a:cxn>
                    <a:cxn ang="T12">
                      <a:pos x="T4" y="T5"/>
                    </a:cxn>
                    <a:cxn ang="T13">
                      <a:pos x="T6" y="T7"/>
                    </a:cxn>
                    <a:cxn ang="T14">
                      <a:pos x="T8" y="T9"/>
                    </a:cxn>
                  </a:cxnLst>
                  <a:rect l="T15" t="T16" r="T17" b="T18"/>
                  <a:pathLst>
                    <a:path w="64" h="104">
                      <a:moveTo>
                        <a:pt x="0" y="104"/>
                      </a:moveTo>
                      <a:lnTo>
                        <a:pt x="16" y="0"/>
                      </a:lnTo>
                      <a:lnTo>
                        <a:pt x="40" y="8"/>
                      </a:lnTo>
                      <a:lnTo>
                        <a:pt x="64" y="16"/>
                      </a:lnTo>
                      <a:lnTo>
                        <a:pt x="0" y="10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8" name="Line 119"/>
                <p:cNvSpPr>
                  <a:spLocks noChangeAspect="1" noChangeShapeType="1"/>
                </p:cNvSpPr>
                <p:nvPr/>
              </p:nvSpPr>
              <p:spPr bwMode="auto">
                <a:xfrm flipV="1">
                  <a:off x="2272" y="955"/>
                  <a:ext cx="80" cy="232"/>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6" name="Rectangle 120"/>
              <p:cNvSpPr>
                <a:spLocks noChangeAspect="1" noChangeArrowheads="1"/>
              </p:cNvSpPr>
              <p:nvPr/>
            </p:nvSpPr>
            <p:spPr bwMode="auto">
              <a:xfrm>
                <a:off x="1970" y="1916"/>
                <a:ext cx="391"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GB" altLang="en-US" sz="900" b="0">
                    <a:solidFill>
                      <a:srgbClr val="000000"/>
                    </a:solidFill>
                  </a:rPr>
                  <a:t>pre-injection </a:t>
                </a:r>
                <a:endParaRPr lang="en-GB" altLang="en-US" sz="2400" b="0"/>
              </a:p>
            </p:txBody>
          </p:sp>
          <p:sp>
            <p:nvSpPr>
              <p:cNvPr id="67" name="Rectangle 121"/>
              <p:cNvSpPr>
                <a:spLocks noChangeAspect="1" noChangeArrowheads="1"/>
              </p:cNvSpPr>
              <p:nvPr/>
            </p:nvSpPr>
            <p:spPr bwMode="auto">
              <a:xfrm>
                <a:off x="1956" y="1976"/>
                <a:ext cx="369"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GB" altLang="en-US" sz="900" b="0">
                    <a:solidFill>
                      <a:srgbClr val="000000"/>
                    </a:solidFill>
                  </a:rPr>
                  <a:t>(1 min - 1 h)</a:t>
                </a:r>
                <a:endParaRPr lang="en-GB" altLang="en-US" sz="2400" b="0"/>
              </a:p>
            </p:txBody>
          </p:sp>
          <p:sp>
            <p:nvSpPr>
              <p:cNvPr id="68" name="Line 122"/>
              <p:cNvSpPr>
                <a:spLocks noChangeAspect="1" noChangeShapeType="1"/>
              </p:cNvSpPr>
              <p:nvPr/>
            </p:nvSpPr>
            <p:spPr bwMode="auto">
              <a:xfrm>
                <a:off x="1443" y="2014"/>
                <a:ext cx="149" cy="452"/>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69" name="Group 123"/>
              <p:cNvGrpSpPr>
                <a:grpSpLocks noChangeAspect="1"/>
              </p:cNvGrpSpPr>
              <p:nvPr/>
            </p:nvGrpSpPr>
            <p:grpSpPr bwMode="auto">
              <a:xfrm>
                <a:off x="1227" y="2466"/>
                <a:ext cx="355" cy="37"/>
                <a:chOff x="1489" y="1474"/>
                <a:chExt cx="351" cy="48"/>
              </a:xfrm>
            </p:grpSpPr>
            <p:sp>
              <p:nvSpPr>
                <p:cNvPr id="105" name="Freeform 124"/>
                <p:cNvSpPr>
                  <a:spLocks noChangeAspect="1"/>
                </p:cNvSpPr>
                <p:nvPr/>
              </p:nvSpPr>
              <p:spPr bwMode="auto">
                <a:xfrm>
                  <a:off x="1744" y="1474"/>
                  <a:ext cx="96" cy="48"/>
                </a:xfrm>
                <a:custGeom>
                  <a:avLst/>
                  <a:gdLst>
                    <a:gd name="T0" fmla="*/ 96 w 96"/>
                    <a:gd name="T1" fmla="*/ 24 h 48"/>
                    <a:gd name="T2" fmla="*/ 0 w 96"/>
                    <a:gd name="T3" fmla="*/ 48 h 48"/>
                    <a:gd name="T4" fmla="*/ 0 w 96"/>
                    <a:gd name="T5" fmla="*/ 24 h 48"/>
                    <a:gd name="T6" fmla="*/ 0 w 96"/>
                    <a:gd name="T7" fmla="*/ 0 h 48"/>
                    <a:gd name="T8" fmla="*/ 96 w 96"/>
                    <a:gd name="T9" fmla="*/ 24 h 48"/>
                    <a:gd name="T10" fmla="*/ 0 60000 65536"/>
                    <a:gd name="T11" fmla="*/ 0 60000 65536"/>
                    <a:gd name="T12" fmla="*/ 0 60000 65536"/>
                    <a:gd name="T13" fmla="*/ 0 60000 65536"/>
                    <a:gd name="T14" fmla="*/ 0 60000 65536"/>
                    <a:gd name="T15" fmla="*/ 0 w 96"/>
                    <a:gd name="T16" fmla="*/ 0 h 48"/>
                    <a:gd name="T17" fmla="*/ 96 w 96"/>
                    <a:gd name="T18" fmla="*/ 48 h 48"/>
                  </a:gdLst>
                  <a:ahLst/>
                  <a:cxnLst>
                    <a:cxn ang="T10">
                      <a:pos x="T0" y="T1"/>
                    </a:cxn>
                    <a:cxn ang="T11">
                      <a:pos x="T2" y="T3"/>
                    </a:cxn>
                    <a:cxn ang="T12">
                      <a:pos x="T4" y="T5"/>
                    </a:cxn>
                    <a:cxn ang="T13">
                      <a:pos x="T6" y="T7"/>
                    </a:cxn>
                    <a:cxn ang="T14">
                      <a:pos x="T8" y="T9"/>
                    </a:cxn>
                  </a:cxnLst>
                  <a:rect l="T15" t="T16" r="T17" b="T18"/>
                  <a:pathLst>
                    <a:path w="96" h="48">
                      <a:moveTo>
                        <a:pt x="96" y="24"/>
                      </a:moveTo>
                      <a:lnTo>
                        <a:pt x="0" y="48"/>
                      </a:lnTo>
                      <a:lnTo>
                        <a:pt x="0" y="24"/>
                      </a:lnTo>
                      <a:lnTo>
                        <a:pt x="0" y="0"/>
                      </a:lnTo>
                      <a:lnTo>
                        <a:pt x="96" y="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6" name="Line 125"/>
                <p:cNvSpPr>
                  <a:spLocks noChangeAspect="1" noChangeShapeType="1"/>
                </p:cNvSpPr>
                <p:nvPr/>
              </p:nvSpPr>
              <p:spPr bwMode="auto">
                <a:xfrm>
                  <a:off x="1489" y="1498"/>
                  <a:ext cx="255"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70" name="Line 126"/>
              <p:cNvSpPr>
                <a:spLocks noChangeAspect="1" noChangeShapeType="1"/>
              </p:cNvSpPr>
              <p:nvPr/>
            </p:nvSpPr>
            <p:spPr bwMode="auto">
              <a:xfrm>
                <a:off x="2110" y="2265"/>
                <a:ext cx="372"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 name="Rectangle 127"/>
              <p:cNvSpPr>
                <a:spLocks noChangeAspect="1" noChangeArrowheads="1"/>
              </p:cNvSpPr>
              <p:nvPr/>
            </p:nvSpPr>
            <p:spPr bwMode="auto">
              <a:xfrm>
                <a:off x="2206" y="2160"/>
                <a:ext cx="201" cy="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GB" altLang="en-US" sz="1000" b="0">
                    <a:solidFill>
                      <a:srgbClr val="000000"/>
                    </a:solidFill>
                  </a:rPr>
                  <a:t>860 A</a:t>
                </a:r>
                <a:endParaRPr lang="en-GB" altLang="en-US" sz="2400" b="0"/>
              </a:p>
            </p:txBody>
          </p:sp>
          <p:sp>
            <p:nvSpPr>
              <p:cNvPr id="72" name="Arc 128"/>
              <p:cNvSpPr>
                <a:spLocks noChangeAspect="1"/>
              </p:cNvSpPr>
              <p:nvPr/>
            </p:nvSpPr>
            <p:spPr bwMode="auto">
              <a:xfrm>
                <a:off x="1599" y="2464"/>
                <a:ext cx="40" cy="24"/>
              </a:xfrm>
              <a:custGeom>
                <a:avLst/>
                <a:gdLst>
                  <a:gd name="T0" fmla="*/ 40 w 21600"/>
                  <a:gd name="T1" fmla="*/ 24 h 21773"/>
                  <a:gd name="T2" fmla="*/ 0 w 21600"/>
                  <a:gd name="T3" fmla="*/ 0 h 21773"/>
                  <a:gd name="T4" fmla="*/ 40 w 21600"/>
                  <a:gd name="T5" fmla="*/ 0 h 21773"/>
                  <a:gd name="T6" fmla="*/ 0 60000 65536"/>
                  <a:gd name="T7" fmla="*/ 0 60000 65536"/>
                  <a:gd name="T8" fmla="*/ 0 60000 65536"/>
                  <a:gd name="T9" fmla="*/ 0 w 21600"/>
                  <a:gd name="T10" fmla="*/ 0 h 21773"/>
                  <a:gd name="T11" fmla="*/ 21600 w 21600"/>
                  <a:gd name="T12" fmla="*/ 21773 h 21773"/>
                </a:gdLst>
                <a:ahLst/>
                <a:cxnLst>
                  <a:cxn ang="T6">
                    <a:pos x="T0" y="T1"/>
                  </a:cxn>
                  <a:cxn ang="T7">
                    <a:pos x="T2" y="T3"/>
                  </a:cxn>
                  <a:cxn ang="T8">
                    <a:pos x="T4" y="T5"/>
                  </a:cxn>
                </a:cxnLst>
                <a:rect l="T9" t="T10" r="T11" b="T12"/>
                <a:pathLst>
                  <a:path w="21600" h="21773" fill="none" extrusionOk="0">
                    <a:moveTo>
                      <a:pt x="21497" y="21772"/>
                    </a:moveTo>
                    <a:cubicBezTo>
                      <a:pt x="9607" y="21716"/>
                      <a:pt x="0" y="12062"/>
                      <a:pt x="0" y="173"/>
                    </a:cubicBezTo>
                    <a:cubicBezTo>
                      <a:pt x="-1" y="115"/>
                      <a:pt x="0" y="57"/>
                      <a:pt x="0" y="-1"/>
                    </a:cubicBezTo>
                  </a:path>
                  <a:path w="21600" h="21773" stroke="0" extrusionOk="0">
                    <a:moveTo>
                      <a:pt x="21497" y="21772"/>
                    </a:moveTo>
                    <a:cubicBezTo>
                      <a:pt x="9607" y="21716"/>
                      <a:pt x="0" y="12062"/>
                      <a:pt x="0" y="173"/>
                    </a:cubicBezTo>
                    <a:cubicBezTo>
                      <a:pt x="-1" y="115"/>
                      <a:pt x="0" y="57"/>
                      <a:pt x="0" y="-1"/>
                    </a:cubicBezTo>
                    <a:lnTo>
                      <a:pt x="21600" y="173"/>
                    </a:lnTo>
                    <a:close/>
                  </a:path>
                </a:pathLst>
              </a:custGeom>
              <a:noFill/>
              <a:ln w="381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 name="Arc 129"/>
              <p:cNvSpPr>
                <a:spLocks noChangeAspect="1"/>
              </p:cNvSpPr>
              <p:nvPr/>
            </p:nvSpPr>
            <p:spPr bwMode="auto">
              <a:xfrm>
                <a:off x="1798" y="2462"/>
                <a:ext cx="40" cy="24"/>
              </a:xfrm>
              <a:custGeom>
                <a:avLst/>
                <a:gdLst>
                  <a:gd name="T0" fmla="*/ 40 w 21703"/>
                  <a:gd name="T1" fmla="*/ 0 h 21774"/>
                  <a:gd name="T2" fmla="*/ 0 w 21703"/>
                  <a:gd name="T3" fmla="*/ 24 h 21774"/>
                  <a:gd name="T4" fmla="*/ 0 w 21703"/>
                  <a:gd name="T5" fmla="*/ 0 h 21774"/>
                  <a:gd name="T6" fmla="*/ 0 60000 65536"/>
                  <a:gd name="T7" fmla="*/ 0 60000 65536"/>
                  <a:gd name="T8" fmla="*/ 0 60000 65536"/>
                  <a:gd name="T9" fmla="*/ 0 w 21703"/>
                  <a:gd name="T10" fmla="*/ 0 h 21774"/>
                  <a:gd name="T11" fmla="*/ 21703 w 21703"/>
                  <a:gd name="T12" fmla="*/ 21774 h 21774"/>
                </a:gdLst>
                <a:ahLst/>
                <a:cxnLst>
                  <a:cxn ang="T6">
                    <a:pos x="T0" y="T1"/>
                  </a:cxn>
                  <a:cxn ang="T7">
                    <a:pos x="T2" y="T3"/>
                  </a:cxn>
                  <a:cxn ang="T8">
                    <a:pos x="T4" y="T5"/>
                  </a:cxn>
                </a:cxnLst>
                <a:rect l="T9" t="T10" r="T11" b="T12"/>
                <a:pathLst>
                  <a:path w="21703" h="21774" fill="none" extrusionOk="0">
                    <a:moveTo>
                      <a:pt x="21702" y="-1"/>
                    </a:moveTo>
                    <a:cubicBezTo>
                      <a:pt x="21702" y="57"/>
                      <a:pt x="21703" y="115"/>
                      <a:pt x="21703" y="174"/>
                    </a:cubicBezTo>
                    <a:cubicBezTo>
                      <a:pt x="21703" y="12103"/>
                      <a:pt x="12032" y="21774"/>
                      <a:pt x="103" y="21774"/>
                    </a:cubicBezTo>
                    <a:cubicBezTo>
                      <a:pt x="68" y="21774"/>
                      <a:pt x="34" y="21773"/>
                      <a:pt x="0" y="21773"/>
                    </a:cubicBezTo>
                  </a:path>
                  <a:path w="21703" h="21774" stroke="0" extrusionOk="0">
                    <a:moveTo>
                      <a:pt x="21702" y="-1"/>
                    </a:moveTo>
                    <a:cubicBezTo>
                      <a:pt x="21702" y="57"/>
                      <a:pt x="21703" y="115"/>
                      <a:pt x="21703" y="174"/>
                    </a:cubicBezTo>
                    <a:cubicBezTo>
                      <a:pt x="21703" y="12103"/>
                      <a:pt x="12032" y="21774"/>
                      <a:pt x="103" y="21774"/>
                    </a:cubicBezTo>
                    <a:cubicBezTo>
                      <a:pt x="68" y="21774"/>
                      <a:pt x="34" y="21773"/>
                      <a:pt x="0" y="21773"/>
                    </a:cubicBezTo>
                    <a:lnTo>
                      <a:pt x="103" y="174"/>
                    </a:lnTo>
                    <a:close/>
                  </a:path>
                </a:pathLst>
              </a:custGeom>
              <a:noFill/>
              <a:ln w="381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4" name="Arc 130"/>
              <p:cNvSpPr>
                <a:spLocks noChangeAspect="1"/>
              </p:cNvSpPr>
              <p:nvPr/>
            </p:nvSpPr>
            <p:spPr bwMode="auto">
              <a:xfrm>
                <a:off x="1879" y="2353"/>
                <a:ext cx="44" cy="25"/>
              </a:xfrm>
              <a:custGeom>
                <a:avLst/>
                <a:gdLst>
                  <a:gd name="T0" fmla="*/ 0 w 21599"/>
                  <a:gd name="T1" fmla="*/ 25 h 21600"/>
                  <a:gd name="T2" fmla="*/ 44 w 21599"/>
                  <a:gd name="T3" fmla="*/ 0 h 21600"/>
                  <a:gd name="T4" fmla="*/ 44 w 21599"/>
                  <a:gd name="T5" fmla="*/ 25 h 21600"/>
                  <a:gd name="T6" fmla="*/ 0 60000 65536"/>
                  <a:gd name="T7" fmla="*/ 0 60000 65536"/>
                  <a:gd name="T8" fmla="*/ 0 60000 65536"/>
                  <a:gd name="T9" fmla="*/ 0 w 21599"/>
                  <a:gd name="T10" fmla="*/ 0 h 21600"/>
                  <a:gd name="T11" fmla="*/ 21599 w 21599"/>
                  <a:gd name="T12" fmla="*/ 21600 h 21600"/>
                </a:gdLst>
                <a:ahLst/>
                <a:cxnLst>
                  <a:cxn ang="T6">
                    <a:pos x="T0" y="T1"/>
                  </a:cxn>
                  <a:cxn ang="T7">
                    <a:pos x="T2" y="T3"/>
                  </a:cxn>
                  <a:cxn ang="T8">
                    <a:pos x="T4" y="T5"/>
                  </a:cxn>
                </a:cxnLst>
                <a:rect l="T9" t="T10" r="T11" b="T12"/>
                <a:pathLst>
                  <a:path w="21599" h="21600" fill="none" extrusionOk="0">
                    <a:moveTo>
                      <a:pt x="-1" y="21449"/>
                    </a:moveTo>
                    <a:cubicBezTo>
                      <a:pt x="81" y="9579"/>
                      <a:pt x="9728" y="0"/>
                      <a:pt x="21598" y="0"/>
                    </a:cubicBezTo>
                  </a:path>
                  <a:path w="21599" h="21600" stroke="0" extrusionOk="0">
                    <a:moveTo>
                      <a:pt x="-1" y="21449"/>
                    </a:moveTo>
                    <a:cubicBezTo>
                      <a:pt x="81" y="9579"/>
                      <a:pt x="9728" y="0"/>
                      <a:pt x="21598" y="0"/>
                    </a:cubicBezTo>
                    <a:lnTo>
                      <a:pt x="21599" y="21600"/>
                    </a:lnTo>
                    <a:close/>
                  </a:path>
                </a:pathLst>
              </a:custGeom>
              <a:noFill/>
              <a:ln w="381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5" name="Arc 131"/>
              <p:cNvSpPr>
                <a:spLocks noChangeAspect="1"/>
              </p:cNvSpPr>
              <p:nvPr/>
            </p:nvSpPr>
            <p:spPr bwMode="auto">
              <a:xfrm>
                <a:off x="2082" y="2268"/>
                <a:ext cx="44" cy="24"/>
              </a:xfrm>
              <a:custGeom>
                <a:avLst/>
                <a:gdLst>
                  <a:gd name="T0" fmla="*/ 0 w 21599"/>
                  <a:gd name="T1" fmla="*/ 24 h 21600"/>
                  <a:gd name="T2" fmla="*/ 44 w 21599"/>
                  <a:gd name="T3" fmla="*/ 0 h 21600"/>
                  <a:gd name="T4" fmla="*/ 44 w 21599"/>
                  <a:gd name="T5" fmla="*/ 24 h 21600"/>
                  <a:gd name="T6" fmla="*/ 0 60000 65536"/>
                  <a:gd name="T7" fmla="*/ 0 60000 65536"/>
                  <a:gd name="T8" fmla="*/ 0 60000 65536"/>
                  <a:gd name="T9" fmla="*/ 0 w 21599"/>
                  <a:gd name="T10" fmla="*/ 0 h 21600"/>
                  <a:gd name="T11" fmla="*/ 21599 w 21599"/>
                  <a:gd name="T12" fmla="*/ 21600 h 21600"/>
                </a:gdLst>
                <a:ahLst/>
                <a:cxnLst>
                  <a:cxn ang="T6">
                    <a:pos x="T0" y="T1"/>
                  </a:cxn>
                  <a:cxn ang="T7">
                    <a:pos x="T2" y="T3"/>
                  </a:cxn>
                  <a:cxn ang="T8">
                    <a:pos x="T4" y="T5"/>
                  </a:cxn>
                </a:cxnLst>
                <a:rect l="T9" t="T10" r="T11" b="T12"/>
                <a:pathLst>
                  <a:path w="21599" h="21600" fill="none" extrusionOk="0">
                    <a:moveTo>
                      <a:pt x="-1" y="21451"/>
                    </a:moveTo>
                    <a:cubicBezTo>
                      <a:pt x="80" y="9580"/>
                      <a:pt x="9727" y="0"/>
                      <a:pt x="21598" y="0"/>
                    </a:cubicBezTo>
                  </a:path>
                  <a:path w="21599" h="21600" stroke="0" extrusionOk="0">
                    <a:moveTo>
                      <a:pt x="-1" y="21451"/>
                    </a:moveTo>
                    <a:cubicBezTo>
                      <a:pt x="80" y="9580"/>
                      <a:pt x="9727" y="0"/>
                      <a:pt x="21598" y="0"/>
                    </a:cubicBezTo>
                    <a:lnTo>
                      <a:pt x="21599" y="21600"/>
                    </a:lnTo>
                    <a:close/>
                  </a:path>
                </a:pathLst>
              </a:custGeom>
              <a:noFill/>
              <a:ln w="381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6" name="Arc 132"/>
              <p:cNvSpPr>
                <a:spLocks noChangeAspect="1"/>
              </p:cNvSpPr>
              <p:nvPr/>
            </p:nvSpPr>
            <p:spPr bwMode="auto">
              <a:xfrm>
                <a:off x="2025" y="2327"/>
                <a:ext cx="40" cy="28"/>
              </a:xfrm>
              <a:custGeom>
                <a:avLst/>
                <a:gdLst>
                  <a:gd name="T0" fmla="*/ 39 w 21705"/>
                  <a:gd name="T1" fmla="*/ 0 h 25304"/>
                  <a:gd name="T2" fmla="*/ 0 w 21705"/>
                  <a:gd name="T3" fmla="*/ 28 h 25304"/>
                  <a:gd name="T4" fmla="*/ 0 w 21705"/>
                  <a:gd name="T5" fmla="*/ 4 h 25304"/>
                  <a:gd name="T6" fmla="*/ 0 60000 65536"/>
                  <a:gd name="T7" fmla="*/ 0 60000 65536"/>
                  <a:gd name="T8" fmla="*/ 0 60000 65536"/>
                  <a:gd name="T9" fmla="*/ 0 w 21705"/>
                  <a:gd name="T10" fmla="*/ 0 h 25304"/>
                  <a:gd name="T11" fmla="*/ 21705 w 21705"/>
                  <a:gd name="T12" fmla="*/ 25304 h 25304"/>
                </a:gdLst>
                <a:ahLst/>
                <a:cxnLst>
                  <a:cxn ang="T6">
                    <a:pos x="T0" y="T1"/>
                  </a:cxn>
                  <a:cxn ang="T7">
                    <a:pos x="T2" y="T3"/>
                  </a:cxn>
                  <a:cxn ang="T8">
                    <a:pos x="T4" y="T5"/>
                  </a:cxn>
                </a:cxnLst>
                <a:rect l="T9" t="T10" r="T11" b="T12"/>
                <a:pathLst>
                  <a:path w="21705" h="25304" fill="none" extrusionOk="0">
                    <a:moveTo>
                      <a:pt x="21385" y="-1"/>
                    </a:moveTo>
                    <a:cubicBezTo>
                      <a:pt x="21597" y="1223"/>
                      <a:pt x="21705" y="2462"/>
                      <a:pt x="21705" y="3704"/>
                    </a:cubicBezTo>
                    <a:cubicBezTo>
                      <a:pt x="21705" y="15633"/>
                      <a:pt x="12034" y="25304"/>
                      <a:pt x="105" y="25304"/>
                    </a:cubicBezTo>
                    <a:cubicBezTo>
                      <a:pt x="70" y="25304"/>
                      <a:pt x="35" y="25303"/>
                      <a:pt x="0" y="25303"/>
                    </a:cubicBezTo>
                  </a:path>
                  <a:path w="21705" h="25304" stroke="0" extrusionOk="0">
                    <a:moveTo>
                      <a:pt x="21385" y="-1"/>
                    </a:moveTo>
                    <a:cubicBezTo>
                      <a:pt x="21597" y="1223"/>
                      <a:pt x="21705" y="2462"/>
                      <a:pt x="21705" y="3704"/>
                    </a:cubicBezTo>
                    <a:cubicBezTo>
                      <a:pt x="21705" y="15633"/>
                      <a:pt x="12034" y="25304"/>
                      <a:pt x="105" y="25304"/>
                    </a:cubicBezTo>
                    <a:cubicBezTo>
                      <a:pt x="70" y="25304"/>
                      <a:pt x="35" y="25303"/>
                      <a:pt x="0" y="25303"/>
                    </a:cubicBezTo>
                    <a:lnTo>
                      <a:pt x="105" y="3704"/>
                    </a:lnTo>
                    <a:close/>
                  </a:path>
                </a:pathLst>
              </a:custGeom>
              <a:noFill/>
              <a:ln w="381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7" name="Rectangle 133"/>
              <p:cNvSpPr>
                <a:spLocks noChangeAspect="1" noChangeArrowheads="1"/>
              </p:cNvSpPr>
              <p:nvPr/>
            </p:nvSpPr>
            <p:spPr bwMode="auto">
              <a:xfrm>
                <a:off x="2628" y="2326"/>
                <a:ext cx="138" cy="12"/>
              </a:xfrm>
              <a:prstGeom prst="rect">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endParaRPr lang="en-US" altLang="en-US"/>
              </a:p>
            </p:txBody>
          </p:sp>
          <p:sp>
            <p:nvSpPr>
              <p:cNvPr id="78" name="Oval 134"/>
              <p:cNvSpPr>
                <a:spLocks noChangeAspect="1" noChangeArrowheads="1"/>
              </p:cNvSpPr>
              <p:nvPr/>
            </p:nvSpPr>
            <p:spPr bwMode="auto">
              <a:xfrm>
                <a:off x="1895" y="3546"/>
                <a:ext cx="380" cy="281"/>
              </a:xfrm>
              <a:prstGeom prst="ellipse">
                <a:avLst/>
              </a:prstGeom>
              <a:solidFill>
                <a:srgbClr val="FFFFFF"/>
              </a:solidFill>
              <a:ln w="12700">
                <a:solidFill>
                  <a:srgbClr val="000000"/>
                </a:solidFill>
                <a:round/>
                <a:headEnd/>
                <a:tailEnd/>
              </a:ln>
            </p:spPr>
            <p:txBody>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endParaRPr lang="en-US" altLang="en-US"/>
              </a:p>
            </p:txBody>
          </p:sp>
          <p:sp>
            <p:nvSpPr>
              <p:cNvPr id="79" name="Arc 135"/>
              <p:cNvSpPr>
                <a:spLocks noChangeAspect="1"/>
              </p:cNvSpPr>
              <p:nvPr/>
            </p:nvSpPr>
            <p:spPr bwMode="auto">
              <a:xfrm>
                <a:off x="2020" y="3635"/>
                <a:ext cx="138" cy="104"/>
              </a:xfrm>
              <a:custGeom>
                <a:avLst/>
                <a:gdLst>
                  <a:gd name="T0" fmla="*/ 138 w 21600"/>
                  <a:gd name="T1" fmla="*/ 0 h 21600"/>
                  <a:gd name="T2" fmla="*/ 0 w 21600"/>
                  <a:gd name="T3" fmla="*/ 104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25400">
                <a:solidFill>
                  <a:srgbClr val="E2077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0" name="Freeform 136"/>
              <p:cNvSpPr>
                <a:spLocks noChangeAspect="1"/>
              </p:cNvSpPr>
              <p:nvPr/>
            </p:nvSpPr>
            <p:spPr bwMode="auto">
              <a:xfrm>
                <a:off x="2149" y="2369"/>
                <a:ext cx="430" cy="1291"/>
              </a:xfrm>
              <a:custGeom>
                <a:avLst/>
                <a:gdLst>
                  <a:gd name="T0" fmla="*/ 0 w 424"/>
                  <a:gd name="T1" fmla="*/ 1669 h 1685"/>
                  <a:gd name="T2" fmla="*/ 408 w 424"/>
                  <a:gd name="T3" fmla="*/ 0 h 1685"/>
                  <a:gd name="T4" fmla="*/ 424 w 424"/>
                  <a:gd name="T5" fmla="*/ 0 h 1685"/>
                  <a:gd name="T6" fmla="*/ 424 w 424"/>
                  <a:gd name="T7" fmla="*/ 16 h 1685"/>
                  <a:gd name="T8" fmla="*/ 16 w 424"/>
                  <a:gd name="T9" fmla="*/ 1685 h 1685"/>
                  <a:gd name="T10" fmla="*/ 0 w 424"/>
                  <a:gd name="T11" fmla="*/ 1685 h 1685"/>
                  <a:gd name="T12" fmla="*/ 0 w 424"/>
                  <a:gd name="T13" fmla="*/ 1669 h 1685"/>
                  <a:gd name="T14" fmla="*/ 0 60000 65536"/>
                  <a:gd name="T15" fmla="*/ 0 60000 65536"/>
                  <a:gd name="T16" fmla="*/ 0 60000 65536"/>
                  <a:gd name="T17" fmla="*/ 0 60000 65536"/>
                  <a:gd name="T18" fmla="*/ 0 60000 65536"/>
                  <a:gd name="T19" fmla="*/ 0 60000 65536"/>
                  <a:gd name="T20" fmla="*/ 0 60000 65536"/>
                  <a:gd name="T21" fmla="*/ 0 w 424"/>
                  <a:gd name="T22" fmla="*/ 0 h 1685"/>
                  <a:gd name="T23" fmla="*/ 424 w 424"/>
                  <a:gd name="T24" fmla="*/ 1685 h 16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4" h="1685">
                    <a:moveTo>
                      <a:pt x="0" y="1669"/>
                    </a:moveTo>
                    <a:lnTo>
                      <a:pt x="408" y="0"/>
                    </a:lnTo>
                    <a:lnTo>
                      <a:pt x="424" y="0"/>
                    </a:lnTo>
                    <a:lnTo>
                      <a:pt x="424" y="16"/>
                    </a:lnTo>
                    <a:lnTo>
                      <a:pt x="16" y="1685"/>
                    </a:lnTo>
                    <a:lnTo>
                      <a:pt x="0" y="1685"/>
                    </a:lnTo>
                    <a:lnTo>
                      <a:pt x="0" y="1669"/>
                    </a:lnTo>
                    <a:close/>
                  </a:path>
                </a:pathLst>
              </a:custGeom>
              <a:blipFill dpi="0" rotWithShape="0">
                <a:blip r:embed="rId2"/>
                <a:srcRect/>
                <a:tile tx="0" ty="0" sx="100000" sy="100000" flip="none" algn="tl"/>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81" name="Group 137"/>
              <p:cNvGrpSpPr>
                <a:grpSpLocks noChangeAspect="1"/>
              </p:cNvGrpSpPr>
              <p:nvPr/>
            </p:nvGrpSpPr>
            <p:grpSpPr bwMode="auto">
              <a:xfrm>
                <a:off x="2157" y="3574"/>
                <a:ext cx="1" cy="348"/>
                <a:chOff x="2407" y="2920"/>
                <a:chExt cx="1" cy="455"/>
              </a:xfrm>
            </p:grpSpPr>
            <p:sp>
              <p:nvSpPr>
                <p:cNvPr id="102" name="Line 138"/>
                <p:cNvSpPr>
                  <a:spLocks noChangeAspect="1" noChangeShapeType="1"/>
                </p:cNvSpPr>
                <p:nvPr/>
              </p:nvSpPr>
              <p:spPr bwMode="auto">
                <a:xfrm>
                  <a:off x="2407" y="2920"/>
                  <a:ext cx="1" cy="223"/>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 name="Line 139"/>
                <p:cNvSpPr>
                  <a:spLocks noChangeAspect="1" noChangeShapeType="1"/>
                </p:cNvSpPr>
                <p:nvPr/>
              </p:nvSpPr>
              <p:spPr bwMode="auto">
                <a:xfrm>
                  <a:off x="2407" y="3191"/>
                  <a:ext cx="1" cy="72"/>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 name="Line 140"/>
                <p:cNvSpPr>
                  <a:spLocks noChangeAspect="1" noChangeShapeType="1"/>
                </p:cNvSpPr>
                <p:nvPr/>
              </p:nvSpPr>
              <p:spPr bwMode="auto">
                <a:xfrm>
                  <a:off x="2407" y="3311"/>
                  <a:ext cx="1" cy="64"/>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82" name="Group 141"/>
              <p:cNvGrpSpPr>
                <a:grpSpLocks noChangeAspect="1"/>
              </p:cNvGrpSpPr>
              <p:nvPr/>
            </p:nvGrpSpPr>
            <p:grpSpPr bwMode="auto">
              <a:xfrm>
                <a:off x="2012" y="3592"/>
                <a:ext cx="1" cy="349"/>
                <a:chOff x="2264" y="2944"/>
                <a:chExt cx="1" cy="455"/>
              </a:xfrm>
            </p:grpSpPr>
            <p:sp>
              <p:nvSpPr>
                <p:cNvPr id="98" name="Line 142"/>
                <p:cNvSpPr>
                  <a:spLocks noChangeAspect="1" noChangeShapeType="1"/>
                </p:cNvSpPr>
                <p:nvPr/>
              </p:nvSpPr>
              <p:spPr bwMode="auto">
                <a:xfrm>
                  <a:off x="2264" y="2944"/>
                  <a:ext cx="1" cy="72"/>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 name="Line 143"/>
                <p:cNvSpPr>
                  <a:spLocks noChangeAspect="1" noChangeShapeType="1"/>
                </p:cNvSpPr>
                <p:nvPr/>
              </p:nvSpPr>
              <p:spPr bwMode="auto">
                <a:xfrm>
                  <a:off x="2264" y="3072"/>
                  <a:ext cx="1" cy="7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 name="Line 144"/>
                <p:cNvSpPr>
                  <a:spLocks noChangeAspect="1" noChangeShapeType="1"/>
                </p:cNvSpPr>
                <p:nvPr/>
              </p:nvSpPr>
              <p:spPr bwMode="auto">
                <a:xfrm>
                  <a:off x="2264" y="3199"/>
                  <a:ext cx="1" cy="72"/>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 name="Line 145"/>
                <p:cNvSpPr>
                  <a:spLocks noChangeAspect="1" noChangeShapeType="1"/>
                </p:cNvSpPr>
                <p:nvPr/>
              </p:nvSpPr>
              <p:spPr bwMode="auto">
                <a:xfrm>
                  <a:off x="2264" y="3327"/>
                  <a:ext cx="1" cy="72"/>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83" name="Rectangle 146"/>
              <p:cNvSpPr>
                <a:spLocks noChangeAspect="1" noChangeArrowheads="1"/>
              </p:cNvSpPr>
              <p:nvPr/>
            </p:nvSpPr>
            <p:spPr bwMode="auto">
              <a:xfrm>
                <a:off x="1526" y="3641"/>
                <a:ext cx="180"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GB" altLang="en-US" sz="900" b="0">
                    <a:solidFill>
                      <a:srgbClr val="000000"/>
                    </a:solidFill>
                  </a:rPr>
                  <a:t>860 A</a:t>
                </a:r>
                <a:endParaRPr lang="en-GB" altLang="en-US" sz="2400" b="0"/>
              </a:p>
            </p:txBody>
          </p:sp>
          <p:sp>
            <p:nvSpPr>
              <p:cNvPr id="84" name="Rectangle 147"/>
              <p:cNvSpPr>
                <a:spLocks noChangeAspect="1" noChangeArrowheads="1"/>
              </p:cNvSpPr>
              <p:nvPr/>
            </p:nvSpPr>
            <p:spPr bwMode="auto">
              <a:xfrm>
                <a:off x="1445" y="3732"/>
                <a:ext cx="584" cy="13"/>
              </a:xfrm>
              <a:prstGeom prst="rect">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endParaRPr lang="en-US" altLang="en-US"/>
              </a:p>
            </p:txBody>
          </p:sp>
          <p:sp>
            <p:nvSpPr>
              <p:cNvPr id="85" name="Arc 148"/>
              <p:cNvSpPr>
                <a:spLocks noChangeAspect="1"/>
              </p:cNvSpPr>
              <p:nvPr/>
            </p:nvSpPr>
            <p:spPr bwMode="auto">
              <a:xfrm>
                <a:off x="2571" y="2338"/>
                <a:ext cx="57" cy="43"/>
              </a:xfrm>
              <a:custGeom>
                <a:avLst/>
                <a:gdLst>
                  <a:gd name="T0" fmla="*/ 0 w 21600"/>
                  <a:gd name="T1" fmla="*/ 43 h 21600"/>
                  <a:gd name="T2" fmla="*/ 57 w 21600"/>
                  <a:gd name="T3" fmla="*/ 0 h 21600"/>
                  <a:gd name="T4" fmla="*/ 57 w 21600"/>
                  <a:gd name="T5" fmla="*/ 4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670"/>
                      <a:pt x="9670" y="0"/>
                      <a:pt x="21599" y="0"/>
                    </a:cubicBezTo>
                  </a:path>
                  <a:path w="21600" h="21600" stroke="0" extrusionOk="0">
                    <a:moveTo>
                      <a:pt x="0" y="21600"/>
                    </a:moveTo>
                    <a:cubicBezTo>
                      <a:pt x="0" y="9670"/>
                      <a:pt x="9670" y="0"/>
                      <a:pt x="21599" y="0"/>
                    </a:cubicBezTo>
                    <a:lnTo>
                      <a:pt x="21600" y="21600"/>
                    </a:lnTo>
                    <a:close/>
                  </a:path>
                </a:pathLst>
              </a:custGeom>
              <a:noFill/>
              <a:ln w="25400">
                <a:solidFill>
                  <a:srgbClr val="E2077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86" name="Group 149"/>
              <p:cNvGrpSpPr>
                <a:grpSpLocks noChangeAspect="1"/>
              </p:cNvGrpSpPr>
              <p:nvPr/>
            </p:nvGrpSpPr>
            <p:grpSpPr bwMode="auto">
              <a:xfrm>
                <a:off x="1777" y="3488"/>
                <a:ext cx="65" cy="251"/>
                <a:chOff x="2032" y="2808"/>
                <a:chExt cx="64" cy="327"/>
              </a:xfrm>
            </p:grpSpPr>
            <p:sp>
              <p:nvSpPr>
                <p:cNvPr id="96" name="Freeform 150"/>
                <p:cNvSpPr>
                  <a:spLocks noChangeAspect="1"/>
                </p:cNvSpPr>
                <p:nvPr/>
              </p:nvSpPr>
              <p:spPr bwMode="auto">
                <a:xfrm>
                  <a:off x="2032" y="3032"/>
                  <a:ext cx="48" cy="103"/>
                </a:xfrm>
                <a:custGeom>
                  <a:avLst/>
                  <a:gdLst>
                    <a:gd name="T0" fmla="*/ 8 w 48"/>
                    <a:gd name="T1" fmla="*/ 103 h 103"/>
                    <a:gd name="T2" fmla="*/ 0 w 48"/>
                    <a:gd name="T3" fmla="*/ 0 h 103"/>
                    <a:gd name="T4" fmla="*/ 24 w 48"/>
                    <a:gd name="T5" fmla="*/ 8 h 103"/>
                    <a:gd name="T6" fmla="*/ 48 w 48"/>
                    <a:gd name="T7" fmla="*/ 8 h 103"/>
                    <a:gd name="T8" fmla="*/ 8 w 48"/>
                    <a:gd name="T9" fmla="*/ 103 h 103"/>
                    <a:gd name="T10" fmla="*/ 0 60000 65536"/>
                    <a:gd name="T11" fmla="*/ 0 60000 65536"/>
                    <a:gd name="T12" fmla="*/ 0 60000 65536"/>
                    <a:gd name="T13" fmla="*/ 0 60000 65536"/>
                    <a:gd name="T14" fmla="*/ 0 60000 65536"/>
                    <a:gd name="T15" fmla="*/ 0 w 48"/>
                    <a:gd name="T16" fmla="*/ 0 h 103"/>
                    <a:gd name="T17" fmla="*/ 48 w 48"/>
                    <a:gd name="T18" fmla="*/ 103 h 103"/>
                  </a:gdLst>
                  <a:ahLst/>
                  <a:cxnLst>
                    <a:cxn ang="T10">
                      <a:pos x="T0" y="T1"/>
                    </a:cxn>
                    <a:cxn ang="T11">
                      <a:pos x="T2" y="T3"/>
                    </a:cxn>
                    <a:cxn ang="T12">
                      <a:pos x="T4" y="T5"/>
                    </a:cxn>
                    <a:cxn ang="T13">
                      <a:pos x="T6" y="T7"/>
                    </a:cxn>
                    <a:cxn ang="T14">
                      <a:pos x="T8" y="T9"/>
                    </a:cxn>
                  </a:cxnLst>
                  <a:rect l="T15" t="T16" r="T17" b="T18"/>
                  <a:pathLst>
                    <a:path w="48" h="103">
                      <a:moveTo>
                        <a:pt x="8" y="103"/>
                      </a:moveTo>
                      <a:lnTo>
                        <a:pt x="0" y="0"/>
                      </a:lnTo>
                      <a:lnTo>
                        <a:pt x="24" y="8"/>
                      </a:lnTo>
                      <a:lnTo>
                        <a:pt x="48" y="8"/>
                      </a:lnTo>
                      <a:lnTo>
                        <a:pt x="8" y="103"/>
                      </a:lnTo>
                      <a:close/>
                    </a:path>
                  </a:pathLst>
                </a:custGeom>
                <a:solidFill>
                  <a:srgbClr val="0000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7" name="Line 151"/>
                <p:cNvSpPr>
                  <a:spLocks noChangeAspect="1" noChangeShapeType="1"/>
                </p:cNvSpPr>
                <p:nvPr/>
              </p:nvSpPr>
              <p:spPr bwMode="auto">
                <a:xfrm flipH="1">
                  <a:off x="2056" y="2808"/>
                  <a:ext cx="40" cy="231"/>
                </a:xfrm>
                <a:prstGeom prst="line">
                  <a:avLst/>
                </a:prstGeom>
                <a:noFill/>
                <a:ln w="12700">
                  <a:solidFill>
                    <a:srgbClr val="0000D4"/>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87" name="Rectangle 152"/>
              <p:cNvSpPr>
                <a:spLocks noChangeAspect="1" noChangeArrowheads="1"/>
              </p:cNvSpPr>
              <p:nvPr/>
            </p:nvSpPr>
            <p:spPr bwMode="auto">
              <a:xfrm>
                <a:off x="1781" y="3372"/>
                <a:ext cx="233" cy="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GB" altLang="en-US" sz="1000" b="0">
                    <a:solidFill>
                      <a:srgbClr val="000000"/>
                    </a:solidFill>
                    <a:latin typeface="Arial" charset="0"/>
                  </a:rPr>
                  <a:t>500 W</a:t>
                </a:r>
                <a:endParaRPr lang="en-GB" altLang="en-US" sz="2400" b="0"/>
              </a:p>
            </p:txBody>
          </p:sp>
          <p:grpSp>
            <p:nvGrpSpPr>
              <p:cNvPr id="88" name="Group 153"/>
              <p:cNvGrpSpPr>
                <a:grpSpLocks noChangeAspect="1"/>
              </p:cNvGrpSpPr>
              <p:nvPr/>
            </p:nvGrpSpPr>
            <p:grpSpPr bwMode="auto">
              <a:xfrm>
                <a:off x="2571" y="2375"/>
                <a:ext cx="413" cy="66"/>
                <a:chOff x="2815" y="1355"/>
                <a:chExt cx="407" cy="86"/>
              </a:xfrm>
            </p:grpSpPr>
            <p:sp>
              <p:nvSpPr>
                <p:cNvPr id="94" name="Freeform 154"/>
                <p:cNvSpPr>
                  <a:spLocks noChangeAspect="1"/>
                </p:cNvSpPr>
                <p:nvPr/>
              </p:nvSpPr>
              <p:spPr bwMode="auto">
                <a:xfrm>
                  <a:off x="2815" y="1355"/>
                  <a:ext cx="104" cy="48"/>
                </a:xfrm>
                <a:custGeom>
                  <a:avLst/>
                  <a:gdLst>
                    <a:gd name="T0" fmla="*/ 0 w 104"/>
                    <a:gd name="T1" fmla="*/ 8 h 48"/>
                    <a:gd name="T2" fmla="*/ 104 w 104"/>
                    <a:gd name="T3" fmla="*/ 0 h 48"/>
                    <a:gd name="T4" fmla="*/ 96 w 104"/>
                    <a:gd name="T5" fmla="*/ 24 h 48"/>
                    <a:gd name="T6" fmla="*/ 88 w 104"/>
                    <a:gd name="T7" fmla="*/ 48 h 48"/>
                    <a:gd name="T8" fmla="*/ 0 w 104"/>
                    <a:gd name="T9" fmla="*/ 8 h 48"/>
                    <a:gd name="T10" fmla="*/ 0 60000 65536"/>
                    <a:gd name="T11" fmla="*/ 0 60000 65536"/>
                    <a:gd name="T12" fmla="*/ 0 60000 65536"/>
                    <a:gd name="T13" fmla="*/ 0 60000 65536"/>
                    <a:gd name="T14" fmla="*/ 0 60000 65536"/>
                    <a:gd name="T15" fmla="*/ 0 w 104"/>
                    <a:gd name="T16" fmla="*/ 0 h 48"/>
                    <a:gd name="T17" fmla="*/ 104 w 104"/>
                    <a:gd name="T18" fmla="*/ 48 h 48"/>
                  </a:gdLst>
                  <a:ahLst/>
                  <a:cxnLst>
                    <a:cxn ang="T10">
                      <a:pos x="T0" y="T1"/>
                    </a:cxn>
                    <a:cxn ang="T11">
                      <a:pos x="T2" y="T3"/>
                    </a:cxn>
                    <a:cxn ang="T12">
                      <a:pos x="T4" y="T5"/>
                    </a:cxn>
                    <a:cxn ang="T13">
                      <a:pos x="T6" y="T7"/>
                    </a:cxn>
                    <a:cxn ang="T14">
                      <a:pos x="T8" y="T9"/>
                    </a:cxn>
                  </a:cxnLst>
                  <a:rect l="T15" t="T16" r="T17" b="T18"/>
                  <a:pathLst>
                    <a:path w="104" h="48">
                      <a:moveTo>
                        <a:pt x="0" y="8"/>
                      </a:moveTo>
                      <a:lnTo>
                        <a:pt x="104" y="0"/>
                      </a:lnTo>
                      <a:lnTo>
                        <a:pt x="96" y="24"/>
                      </a:lnTo>
                      <a:lnTo>
                        <a:pt x="88" y="48"/>
                      </a:lnTo>
                      <a:lnTo>
                        <a:pt x="0" y="8"/>
                      </a:lnTo>
                      <a:close/>
                    </a:path>
                  </a:pathLst>
                </a:custGeom>
                <a:solidFill>
                  <a:srgbClr val="0000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5" name="Line 155"/>
                <p:cNvSpPr>
                  <a:spLocks noChangeAspect="1" noChangeShapeType="1"/>
                </p:cNvSpPr>
                <p:nvPr/>
              </p:nvSpPr>
              <p:spPr bwMode="auto">
                <a:xfrm>
                  <a:off x="2915" y="1379"/>
                  <a:ext cx="307" cy="62"/>
                </a:xfrm>
                <a:prstGeom prst="line">
                  <a:avLst/>
                </a:prstGeom>
                <a:noFill/>
                <a:ln w="12700">
                  <a:solidFill>
                    <a:srgbClr val="0000D4"/>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89" name="Rectangle 156"/>
              <p:cNvSpPr>
                <a:spLocks noChangeAspect="1" noChangeArrowheads="1"/>
              </p:cNvSpPr>
              <p:nvPr/>
            </p:nvSpPr>
            <p:spPr bwMode="auto">
              <a:xfrm>
                <a:off x="3046" y="2417"/>
                <a:ext cx="278" cy="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GB" altLang="en-US" sz="1000" b="0">
                    <a:solidFill>
                      <a:srgbClr val="000000"/>
                    </a:solidFill>
                    <a:latin typeface="Arial" charset="0"/>
                  </a:rPr>
                  <a:t>2,2 MW</a:t>
                </a:r>
                <a:endParaRPr lang="en-GB" altLang="en-US" sz="2400" b="0"/>
              </a:p>
            </p:txBody>
          </p:sp>
          <p:grpSp>
            <p:nvGrpSpPr>
              <p:cNvPr id="90" name="Group 157"/>
              <p:cNvGrpSpPr>
                <a:grpSpLocks noChangeAspect="1"/>
              </p:cNvGrpSpPr>
              <p:nvPr/>
            </p:nvGrpSpPr>
            <p:grpSpPr bwMode="auto">
              <a:xfrm>
                <a:off x="2693" y="2143"/>
                <a:ext cx="169" cy="183"/>
                <a:chOff x="2935" y="1053"/>
                <a:chExt cx="167" cy="238"/>
              </a:xfrm>
            </p:grpSpPr>
            <p:sp>
              <p:nvSpPr>
                <p:cNvPr id="92" name="Freeform 158"/>
                <p:cNvSpPr>
                  <a:spLocks noChangeAspect="1"/>
                </p:cNvSpPr>
                <p:nvPr/>
              </p:nvSpPr>
              <p:spPr bwMode="auto">
                <a:xfrm>
                  <a:off x="2935" y="1195"/>
                  <a:ext cx="80" cy="96"/>
                </a:xfrm>
                <a:custGeom>
                  <a:avLst/>
                  <a:gdLst>
                    <a:gd name="T0" fmla="*/ 0 w 80"/>
                    <a:gd name="T1" fmla="*/ 96 h 96"/>
                    <a:gd name="T2" fmla="*/ 40 w 80"/>
                    <a:gd name="T3" fmla="*/ 0 h 96"/>
                    <a:gd name="T4" fmla="*/ 64 w 80"/>
                    <a:gd name="T5" fmla="*/ 16 h 96"/>
                    <a:gd name="T6" fmla="*/ 80 w 80"/>
                    <a:gd name="T7" fmla="*/ 32 h 96"/>
                    <a:gd name="T8" fmla="*/ 0 w 80"/>
                    <a:gd name="T9" fmla="*/ 96 h 96"/>
                    <a:gd name="T10" fmla="*/ 0 60000 65536"/>
                    <a:gd name="T11" fmla="*/ 0 60000 65536"/>
                    <a:gd name="T12" fmla="*/ 0 60000 65536"/>
                    <a:gd name="T13" fmla="*/ 0 60000 65536"/>
                    <a:gd name="T14" fmla="*/ 0 60000 65536"/>
                    <a:gd name="T15" fmla="*/ 0 w 80"/>
                    <a:gd name="T16" fmla="*/ 0 h 96"/>
                    <a:gd name="T17" fmla="*/ 80 w 80"/>
                    <a:gd name="T18" fmla="*/ 96 h 96"/>
                  </a:gdLst>
                  <a:ahLst/>
                  <a:cxnLst>
                    <a:cxn ang="T10">
                      <a:pos x="T0" y="T1"/>
                    </a:cxn>
                    <a:cxn ang="T11">
                      <a:pos x="T2" y="T3"/>
                    </a:cxn>
                    <a:cxn ang="T12">
                      <a:pos x="T4" y="T5"/>
                    </a:cxn>
                    <a:cxn ang="T13">
                      <a:pos x="T6" y="T7"/>
                    </a:cxn>
                    <a:cxn ang="T14">
                      <a:pos x="T8" y="T9"/>
                    </a:cxn>
                  </a:cxnLst>
                  <a:rect l="T15" t="T16" r="T17" b="T18"/>
                  <a:pathLst>
                    <a:path w="80" h="96">
                      <a:moveTo>
                        <a:pt x="0" y="96"/>
                      </a:moveTo>
                      <a:lnTo>
                        <a:pt x="40" y="0"/>
                      </a:lnTo>
                      <a:lnTo>
                        <a:pt x="64" y="16"/>
                      </a:lnTo>
                      <a:lnTo>
                        <a:pt x="80" y="32"/>
                      </a:lnTo>
                      <a:lnTo>
                        <a:pt x="0" y="96"/>
                      </a:lnTo>
                      <a:close/>
                    </a:path>
                  </a:pathLst>
                </a:custGeom>
                <a:solidFill>
                  <a:srgbClr val="0000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 name="Line 159"/>
                <p:cNvSpPr>
                  <a:spLocks noChangeAspect="1" noChangeShapeType="1"/>
                </p:cNvSpPr>
                <p:nvPr/>
              </p:nvSpPr>
              <p:spPr bwMode="auto">
                <a:xfrm flipV="1">
                  <a:off x="2999" y="1053"/>
                  <a:ext cx="103" cy="158"/>
                </a:xfrm>
                <a:prstGeom prst="line">
                  <a:avLst/>
                </a:prstGeom>
                <a:noFill/>
                <a:ln w="12700">
                  <a:solidFill>
                    <a:srgbClr val="0000D4"/>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91" name="Rectangle 160"/>
              <p:cNvSpPr>
                <a:spLocks noChangeAspect="1" noChangeArrowheads="1"/>
              </p:cNvSpPr>
              <p:nvPr/>
            </p:nvSpPr>
            <p:spPr bwMode="auto">
              <a:xfrm>
                <a:off x="2938" y="2043"/>
                <a:ext cx="274" cy="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GB" altLang="en-US" sz="1000" b="0">
                    <a:solidFill>
                      <a:srgbClr val="000000"/>
                    </a:solidFill>
                    <a:latin typeface="Arial" charset="0"/>
                  </a:rPr>
                  <a:t>115 kW</a:t>
                </a:r>
                <a:endParaRPr lang="en-GB" altLang="en-US" sz="2400" b="0"/>
              </a:p>
            </p:txBody>
          </p:sp>
        </p:grpSp>
      </p:grpSp>
    </p:spTree>
    <p:extLst>
      <p:ext uri="{BB962C8B-B14F-4D97-AF65-F5344CB8AC3E}">
        <p14:creationId xmlns:p14="http://schemas.microsoft.com/office/powerpoint/2010/main" val="62508965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285482" y="2266101"/>
            <a:ext cx="5543214" cy="3197488"/>
          </a:xfrm>
          <a:prstGeom prst="rect">
            <a:avLst/>
          </a:prstGeom>
        </p:spPr>
      </p:pic>
      <p:sp>
        <p:nvSpPr>
          <p:cNvPr id="2" name="Title 1"/>
          <p:cNvSpPr>
            <a:spLocks noGrp="1"/>
          </p:cNvSpPr>
          <p:nvPr>
            <p:ph type="title"/>
          </p:nvPr>
        </p:nvSpPr>
        <p:spPr>
          <a:xfrm>
            <a:off x="283464" y="20429"/>
            <a:ext cx="8567927" cy="940443"/>
          </a:xfrm>
        </p:spPr>
        <p:txBody>
          <a:bodyPr>
            <a:normAutofit/>
          </a:bodyPr>
          <a:lstStyle/>
          <a:p>
            <a:pPr algn="ctr"/>
            <a:r>
              <a:rPr lang="en-GB" sz="3200" dirty="0" err="1" smtClean="0">
                <a:latin typeface="Comic Sans MS" pitchFamily="66" charset="0"/>
              </a:rPr>
              <a:t>Thyristor</a:t>
            </a:r>
            <a:r>
              <a:rPr lang="en-GB" sz="3200" dirty="0" smtClean="0">
                <a:latin typeface="Comic Sans MS" pitchFamily="66" charset="0"/>
              </a:rPr>
              <a:t> rectifier example</a:t>
            </a:r>
            <a:endParaRPr lang="en-US" sz="3200" dirty="0">
              <a:latin typeface="Comic Sans MS" pitchFamily="66" charset="0"/>
            </a:endParaRPr>
          </a:p>
        </p:txBody>
      </p:sp>
      <p:sp>
        <p:nvSpPr>
          <p:cNvPr id="3" name="Content Placeholder 2"/>
          <p:cNvSpPr>
            <a:spLocks noGrp="1"/>
          </p:cNvSpPr>
          <p:nvPr>
            <p:ph idx="1"/>
          </p:nvPr>
        </p:nvSpPr>
        <p:spPr>
          <a:xfrm>
            <a:off x="180000" y="900000"/>
            <a:ext cx="8901855" cy="645090"/>
          </a:xfrm>
        </p:spPr>
        <p:txBody>
          <a:bodyPr>
            <a:noAutofit/>
          </a:bodyPr>
          <a:lstStyle/>
          <a:p>
            <a:pPr marL="36541" indent="0">
              <a:buNone/>
            </a:pPr>
            <a:r>
              <a:rPr lang="en-GB" sz="1600" dirty="0" smtClean="0">
                <a:latin typeface="Comic Sans MS" pitchFamily="66" charset="0"/>
              </a:rPr>
              <a:t>Example: LHC dipole converter 13kA / 180V</a:t>
            </a:r>
          </a:p>
          <a:p>
            <a:pPr marL="36541" indent="0">
              <a:buNone/>
            </a:pPr>
            <a:endParaRPr lang="en-GB" sz="1600" dirty="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endParaRPr lang="en-GB" sz="1600" dirty="0">
              <a:latin typeface="Comic Sans MS" pitchFamily="66" charset="0"/>
            </a:endParaRPr>
          </a:p>
          <a:p>
            <a:pPr marL="36541" indent="0">
              <a:buNone/>
            </a:pPr>
            <a:r>
              <a:rPr lang="en-GB" sz="1600" dirty="0" smtClean="0">
                <a:latin typeface="Comic Sans MS" pitchFamily="66" charset="0"/>
              </a:rPr>
              <a:t> </a:t>
            </a:r>
          </a:p>
          <a:p>
            <a:pPr>
              <a:buFontTx/>
              <a:buChar char="-"/>
            </a:pPr>
            <a:endParaRPr lang="en-US" sz="1600" dirty="0" smtClean="0">
              <a:latin typeface="Comic Sans MS" pitchFamily="66" charset="0"/>
            </a:endParaRP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29</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grpSp>
        <p:nvGrpSpPr>
          <p:cNvPr id="5" name="Group 4"/>
          <p:cNvGrpSpPr/>
          <p:nvPr/>
        </p:nvGrpSpPr>
        <p:grpSpPr>
          <a:xfrm>
            <a:off x="6241230" y="764657"/>
            <a:ext cx="2460492" cy="1501444"/>
            <a:chOff x="6380640" y="960872"/>
            <a:chExt cx="2460492" cy="1501444"/>
          </a:xfrm>
        </p:grpSpPr>
        <p:sp>
          <p:nvSpPr>
            <p:cNvPr id="6" name="Line 95"/>
            <p:cNvSpPr>
              <a:spLocks noChangeShapeType="1"/>
            </p:cNvSpPr>
            <p:nvPr/>
          </p:nvSpPr>
          <p:spPr bwMode="auto">
            <a:xfrm>
              <a:off x="7168041" y="1077571"/>
              <a:ext cx="0" cy="1384745"/>
            </a:xfrm>
            <a:prstGeom prst="line">
              <a:avLst/>
            </a:prstGeom>
            <a:noFill/>
            <a:ln w="25400">
              <a:solidFill>
                <a:schemeClr val="tx1"/>
              </a:solidFill>
              <a:round/>
              <a:headEnd type="triangle" w="med" len="med"/>
              <a:tailEnd/>
            </a:ln>
          </p:spPr>
          <p:txBody>
            <a:bodyPr/>
            <a:lstStyle/>
            <a:p>
              <a:endParaRPr lang="fr-FR"/>
            </a:p>
          </p:txBody>
        </p:sp>
        <p:sp>
          <p:nvSpPr>
            <p:cNvPr id="9" name="Line 96"/>
            <p:cNvSpPr>
              <a:spLocks noChangeShapeType="1"/>
            </p:cNvSpPr>
            <p:nvPr/>
          </p:nvSpPr>
          <p:spPr bwMode="auto">
            <a:xfrm>
              <a:off x="6380640" y="1858621"/>
              <a:ext cx="1746250" cy="0"/>
            </a:xfrm>
            <a:prstGeom prst="line">
              <a:avLst/>
            </a:prstGeom>
            <a:noFill/>
            <a:ln w="25400">
              <a:solidFill>
                <a:schemeClr val="tx1"/>
              </a:solidFill>
              <a:round/>
              <a:headEnd/>
              <a:tailEnd type="triangle" w="med" len="med"/>
            </a:ln>
          </p:spPr>
          <p:txBody>
            <a:bodyPr/>
            <a:lstStyle/>
            <a:p>
              <a:endParaRPr lang="fr-FR"/>
            </a:p>
          </p:txBody>
        </p:sp>
        <p:sp>
          <p:nvSpPr>
            <p:cNvPr id="10" name="Rectangle 97"/>
            <p:cNvSpPr>
              <a:spLocks noChangeArrowheads="1"/>
            </p:cNvSpPr>
            <p:nvPr/>
          </p:nvSpPr>
          <p:spPr bwMode="auto">
            <a:xfrm>
              <a:off x="8198327" y="1763371"/>
              <a:ext cx="642805" cy="233397"/>
            </a:xfrm>
            <a:prstGeom prst="rect">
              <a:avLst/>
            </a:prstGeom>
            <a:noFill/>
            <a:ln w="12700">
              <a:noFill/>
              <a:miter lim="800000"/>
              <a:headEnd/>
              <a:tailEnd/>
            </a:ln>
          </p:spPr>
          <p:txBody>
            <a:bodyPr wrap="none" lIns="66675" tIns="31750" rIns="66675" bIns="31750">
              <a:spAutoFit/>
            </a:bodyPr>
            <a:lstStyle/>
            <a:p>
              <a:pPr defTabSz="477838" eaLnBrk="0" hangingPunct="0"/>
              <a:r>
                <a:rPr lang="en-GB" sz="1100" dirty="0" err="1" smtClean="0"/>
                <a:t>Imagnet</a:t>
              </a:r>
              <a:endParaRPr lang="en-GB" sz="1100" dirty="0"/>
            </a:p>
          </p:txBody>
        </p:sp>
        <p:sp>
          <p:nvSpPr>
            <p:cNvPr id="11" name="Rectangle 98"/>
            <p:cNvSpPr>
              <a:spLocks noChangeArrowheads="1"/>
            </p:cNvSpPr>
            <p:nvPr/>
          </p:nvSpPr>
          <p:spPr bwMode="auto">
            <a:xfrm>
              <a:off x="7201631" y="960872"/>
              <a:ext cx="698909" cy="233397"/>
            </a:xfrm>
            <a:prstGeom prst="rect">
              <a:avLst/>
            </a:prstGeom>
            <a:noFill/>
            <a:ln w="12700">
              <a:noFill/>
              <a:miter lim="800000"/>
              <a:headEnd/>
              <a:tailEnd/>
            </a:ln>
          </p:spPr>
          <p:txBody>
            <a:bodyPr wrap="none" lIns="66675" tIns="31750" rIns="66675" bIns="31750">
              <a:spAutoFit/>
            </a:bodyPr>
            <a:lstStyle/>
            <a:p>
              <a:pPr defTabSz="477838" eaLnBrk="0" hangingPunct="0"/>
              <a:r>
                <a:rPr lang="en-GB" sz="1100" dirty="0" err="1" smtClean="0"/>
                <a:t>Vmagnet</a:t>
              </a:r>
              <a:endParaRPr lang="en-GB" sz="1100" dirty="0"/>
            </a:p>
          </p:txBody>
        </p:sp>
        <p:grpSp>
          <p:nvGrpSpPr>
            <p:cNvPr id="12" name="Group 105"/>
            <p:cNvGrpSpPr>
              <a:grpSpLocks/>
            </p:cNvGrpSpPr>
            <p:nvPr/>
          </p:nvGrpSpPr>
          <p:grpSpPr bwMode="auto">
            <a:xfrm>
              <a:off x="7200996" y="1260134"/>
              <a:ext cx="755650" cy="569912"/>
              <a:chOff x="4968" y="3409"/>
              <a:chExt cx="476" cy="359"/>
            </a:xfrm>
          </p:grpSpPr>
          <p:sp>
            <p:nvSpPr>
              <p:cNvPr id="13" name="Rectangle 94"/>
              <p:cNvSpPr>
                <a:spLocks noChangeArrowheads="1"/>
              </p:cNvSpPr>
              <p:nvPr/>
            </p:nvSpPr>
            <p:spPr bwMode="auto">
              <a:xfrm>
                <a:off x="4968" y="3409"/>
                <a:ext cx="476" cy="359"/>
              </a:xfrm>
              <a:prstGeom prst="rect">
                <a:avLst/>
              </a:prstGeom>
              <a:solidFill>
                <a:srgbClr val="00FF00"/>
              </a:solidFill>
              <a:ln w="12700">
                <a:noFill/>
                <a:miter lim="800000"/>
                <a:headEnd/>
                <a:tailEnd/>
              </a:ln>
            </p:spPr>
            <p:txBody>
              <a:bodyPr wrap="none" anchor="ctr"/>
              <a:lstStyle/>
              <a:p>
                <a:pPr eaLnBrk="0" hangingPunct="0"/>
                <a:endParaRPr lang="fr-FR" sz="1200"/>
              </a:p>
            </p:txBody>
          </p:sp>
          <p:sp>
            <p:nvSpPr>
              <p:cNvPr id="14" name="Rectangle 99"/>
              <p:cNvSpPr>
                <a:spLocks noChangeArrowheads="1"/>
              </p:cNvSpPr>
              <p:nvPr/>
            </p:nvSpPr>
            <p:spPr bwMode="auto">
              <a:xfrm>
                <a:off x="5098" y="3483"/>
                <a:ext cx="220" cy="243"/>
              </a:xfrm>
              <a:prstGeom prst="rect">
                <a:avLst/>
              </a:prstGeom>
              <a:noFill/>
              <a:ln w="12700">
                <a:noFill/>
                <a:miter lim="800000"/>
                <a:headEnd/>
                <a:tailEnd/>
              </a:ln>
            </p:spPr>
            <p:txBody>
              <a:bodyPr wrap="none" lIns="111125" tIns="55563" rIns="111125" bIns="55563">
                <a:spAutoFit/>
              </a:bodyPr>
              <a:lstStyle/>
              <a:p>
                <a:pPr defTabSz="1316038" eaLnBrk="0" hangingPunct="0"/>
                <a:r>
                  <a:rPr lang="en-GB" sz="1800">
                    <a:solidFill>
                      <a:srgbClr val="00279F"/>
                    </a:solidFill>
                  </a:rPr>
                  <a:t>1</a:t>
                </a:r>
              </a:p>
            </p:txBody>
          </p:sp>
        </p:grpSp>
        <p:grpSp>
          <p:nvGrpSpPr>
            <p:cNvPr id="15" name="Group 106"/>
            <p:cNvGrpSpPr>
              <a:grpSpLocks/>
            </p:cNvGrpSpPr>
            <p:nvPr/>
          </p:nvGrpSpPr>
          <p:grpSpPr bwMode="auto">
            <a:xfrm>
              <a:off x="7200234" y="1892403"/>
              <a:ext cx="755650" cy="569913"/>
              <a:chOff x="4956" y="3787"/>
              <a:chExt cx="476" cy="359"/>
            </a:xfrm>
          </p:grpSpPr>
          <p:sp>
            <p:nvSpPr>
              <p:cNvPr id="16" name="Rectangle 92"/>
              <p:cNvSpPr>
                <a:spLocks noChangeArrowheads="1"/>
              </p:cNvSpPr>
              <p:nvPr/>
            </p:nvSpPr>
            <p:spPr bwMode="auto">
              <a:xfrm>
                <a:off x="4956" y="3787"/>
                <a:ext cx="476" cy="359"/>
              </a:xfrm>
              <a:prstGeom prst="rect">
                <a:avLst/>
              </a:prstGeom>
              <a:solidFill>
                <a:srgbClr val="FF0000"/>
              </a:solidFill>
              <a:ln w="12700">
                <a:noFill/>
                <a:miter lim="800000"/>
                <a:headEnd/>
                <a:tailEnd/>
              </a:ln>
            </p:spPr>
            <p:txBody>
              <a:bodyPr wrap="none" anchor="ctr"/>
              <a:lstStyle/>
              <a:p>
                <a:pPr eaLnBrk="0" hangingPunct="0"/>
                <a:endParaRPr lang="fr-FR" sz="1200"/>
              </a:p>
            </p:txBody>
          </p:sp>
          <p:sp>
            <p:nvSpPr>
              <p:cNvPr id="17" name="Rectangle 100"/>
              <p:cNvSpPr>
                <a:spLocks noChangeArrowheads="1"/>
              </p:cNvSpPr>
              <p:nvPr/>
            </p:nvSpPr>
            <p:spPr bwMode="auto">
              <a:xfrm>
                <a:off x="5104" y="3837"/>
                <a:ext cx="220" cy="243"/>
              </a:xfrm>
              <a:prstGeom prst="rect">
                <a:avLst/>
              </a:prstGeom>
              <a:noFill/>
              <a:ln w="12700">
                <a:noFill/>
                <a:miter lim="800000"/>
                <a:headEnd/>
                <a:tailEnd/>
              </a:ln>
            </p:spPr>
            <p:txBody>
              <a:bodyPr wrap="none" lIns="111125" tIns="55563" rIns="111125" bIns="55563">
                <a:spAutoFit/>
              </a:bodyPr>
              <a:lstStyle/>
              <a:p>
                <a:pPr defTabSz="1316038" eaLnBrk="0" hangingPunct="0"/>
                <a:r>
                  <a:rPr lang="en-GB" sz="1800">
                    <a:solidFill>
                      <a:srgbClr val="00279F"/>
                    </a:solidFill>
                  </a:rPr>
                  <a:t>2</a:t>
                </a:r>
              </a:p>
            </p:txBody>
          </p:sp>
        </p:grpSp>
        <p:sp>
          <p:nvSpPr>
            <p:cNvPr id="18" name="Oval 17"/>
            <p:cNvSpPr/>
            <p:nvPr/>
          </p:nvSpPr>
          <p:spPr>
            <a:xfrm>
              <a:off x="7201631" y="1260134"/>
              <a:ext cx="755015" cy="1202182"/>
            </a:xfrm>
            <a:prstGeom prst="ellipse">
              <a:avLst/>
            </a:prstGeom>
            <a:noFill/>
            <a:ln w="28575">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0" name="Content Placeholder 2"/>
          <p:cNvSpPr txBox="1">
            <a:spLocks/>
          </p:cNvSpPr>
          <p:nvPr/>
        </p:nvSpPr>
        <p:spPr>
          <a:xfrm>
            <a:off x="1717833" y="5369644"/>
            <a:ext cx="2168367" cy="406414"/>
          </a:xfrm>
          <a:prstGeom prst="rect">
            <a:avLst/>
          </a:prstGeom>
        </p:spPr>
        <p:txBody>
          <a:bodyPr vert="horz" lIns="91353" tIns="45676" rIns="91353" bIns="45676">
            <a:noAutofit/>
          </a:bodyPr>
          <a:lstStyle>
            <a:lvl1pPr marL="493308" indent="-456767"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4397" indent="-456767"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1671" indent="-342576"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4000" indent="-342576"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48925" indent="-342576"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699169" indent="-182706"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18413" indent="-182706"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7665"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29506"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41" indent="0" defTabSz="914400">
              <a:buFont typeface="Arial"/>
              <a:buNone/>
            </a:pPr>
            <a:r>
              <a:rPr lang="en-GB" sz="1600" dirty="0" smtClean="0">
                <a:solidFill>
                  <a:srgbClr val="7030A0"/>
                </a:solidFill>
                <a:latin typeface="Comic Sans MS" pitchFamily="66" charset="0"/>
              </a:rPr>
              <a:t>50Hz transformer</a:t>
            </a:r>
          </a:p>
          <a:p>
            <a:pPr marL="36541" indent="0" defTabSz="914400">
              <a:buFont typeface="Arial"/>
              <a:buNone/>
            </a:pPr>
            <a:endParaRPr lang="en-GB" sz="1600" dirty="0" smtClean="0">
              <a:solidFill>
                <a:srgbClr val="7030A0"/>
              </a:solidFill>
              <a:latin typeface="Comic Sans MS" pitchFamily="66" charset="0"/>
            </a:endParaRPr>
          </a:p>
          <a:p>
            <a:pPr marL="36541" indent="0" defTabSz="914400">
              <a:buFont typeface="Arial"/>
              <a:buNone/>
            </a:pPr>
            <a:endParaRPr lang="en-GB" sz="1600" dirty="0" smtClean="0">
              <a:solidFill>
                <a:srgbClr val="7030A0"/>
              </a:solidFill>
              <a:latin typeface="Comic Sans MS" pitchFamily="66" charset="0"/>
            </a:endParaRPr>
          </a:p>
          <a:p>
            <a:pPr marL="36541" indent="0" defTabSz="914400">
              <a:buFont typeface="Arial"/>
              <a:buNone/>
            </a:pPr>
            <a:endParaRPr lang="en-GB" sz="1600" dirty="0" smtClean="0">
              <a:solidFill>
                <a:srgbClr val="7030A0"/>
              </a:solidFill>
              <a:latin typeface="Comic Sans MS" pitchFamily="66" charset="0"/>
            </a:endParaRPr>
          </a:p>
          <a:p>
            <a:pPr marL="36541" indent="0" defTabSz="914400">
              <a:buFont typeface="Arial"/>
              <a:buNone/>
            </a:pPr>
            <a:endParaRPr lang="en-GB" sz="1600" dirty="0" smtClean="0">
              <a:solidFill>
                <a:srgbClr val="7030A0"/>
              </a:solidFill>
              <a:latin typeface="Comic Sans MS" pitchFamily="66" charset="0"/>
            </a:endParaRPr>
          </a:p>
          <a:p>
            <a:pPr marL="36541" indent="0" defTabSz="914400">
              <a:buFont typeface="Arial"/>
              <a:buNone/>
            </a:pPr>
            <a:endParaRPr lang="en-GB" sz="1600" dirty="0" smtClean="0">
              <a:solidFill>
                <a:srgbClr val="7030A0"/>
              </a:solidFill>
              <a:latin typeface="Comic Sans MS" pitchFamily="66" charset="0"/>
            </a:endParaRPr>
          </a:p>
          <a:p>
            <a:pPr marL="36541" indent="0" defTabSz="914400">
              <a:buFont typeface="Arial"/>
              <a:buNone/>
            </a:pPr>
            <a:endParaRPr lang="en-GB" sz="1600" dirty="0" smtClean="0">
              <a:solidFill>
                <a:srgbClr val="7030A0"/>
              </a:solidFill>
              <a:latin typeface="Comic Sans MS" pitchFamily="66" charset="0"/>
            </a:endParaRPr>
          </a:p>
          <a:p>
            <a:pPr marL="36541" indent="0" defTabSz="914400">
              <a:buFont typeface="Arial"/>
              <a:buNone/>
            </a:pPr>
            <a:endParaRPr lang="en-GB" sz="1600" dirty="0" smtClean="0">
              <a:solidFill>
                <a:srgbClr val="7030A0"/>
              </a:solidFill>
              <a:latin typeface="Comic Sans MS" pitchFamily="66" charset="0"/>
            </a:endParaRPr>
          </a:p>
          <a:p>
            <a:pPr marL="36541" indent="0" defTabSz="914400">
              <a:buFont typeface="Arial"/>
              <a:buNone/>
            </a:pPr>
            <a:r>
              <a:rPr lang="en-GB" sz="1600" dirty="0" smtClean="0">
                <a:solidFill>
                  <a:srgbClr val="7030A0"/>
                </a:solidFill>
                <a:latin typeface="Comic Sans MS" pitchFamily="66" charset="0"/>
              </a:rPr>
              <a:t> </a:t>
            </a:r>
          </a:p>
          <a:p>
            <a:pPr defTabSz="914400">
              <a:buFontTx/>
              <a:buChar char="-"/>
            </a:pPr>
            <a:endParaRPr lang="en-US" sz="1600" dirty="0" smtClean="0">
              <a:solidFill>
                <a:srgbClr val="7030A0"/>
              </a:solidFill>
              <a:latin typeface="Comic Sans MS" pitchFamily="66" charset="0"/>
            </a:endParaRPr>
          </a:p>
        </p:txBody>
      </p:sp>
      <p:sp>
        <p:nvSpPr>
          <p:cNvPr id="21" name="Content Placeholder 2"/>
          <p:cNvSpPr txBox="1">
            <a:spLocks/>
          </p:cNvSpPr>
          <p:nvPr/>
        </p:nvSpPr>
        <p:spPr>
          <a:xfrm>
            <a:off x="3336940" y="5808480"/>
            <a:ext cx="2470119" cy="322545"/>
          </a:xfrm>
          <a:prstGeom prst="rect">
            <a:avLst/>
          </a:prstGeom>
        </p:spPr>
        <p:txBody>
          <a:bodyPr vert="horz" lIns="91353" tIns="45676" rIns="91353" bIns="45676">
            <a:noAutofit/>
          </a:bodyPr>
          <a:lstStyle>
            <a:lvl1pPr marL="493308" indent="-456767"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4397" indent="-456767"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1671" indent="-342576"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4000" indent="-342576"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48925" indent="-342576"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699169" indent="-182706"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18413" indent="-182706"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7665"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29506"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41" indent="0" defTabSz="914400">
              <a:buFont typeface="Arial"/>
              <a:buNone/>
            </a:pPr>
            <a:r>
              <a:rPr lang="en-GB" sz="1600" dirty="0" err="1" smtClean="0">
                <a:solidFill>
                  <a:srgbClr val="FF0000"/>
                </a:solidFill>
                <a:latin typeface="Comic Sans MS" pitchFamily="66" charset="0"/>
              </a:rPr>
              <a:t>Thyristor</a:t>
            </a:r>
            <a:r>
              <a:rPr lang="en-GB" sz="1600" dirty="0" smtClean="0">
                <a:solidFill>
                  <a:srgbClr val="FF0000"/>
                </a:solidFill>
                <a:latin typeface="Comic Sans MS" pitchFamily="66" charset="0"/>
              </a:rPr>
              <a:t> rectifier</a:t>
            </a:r>
          </a:p>
          <a:p>
            <a:pPr marL="36541" indent="0" defTabSz="914400">
              <a:buFont typeface="Arial"/>
              <a:buNone/>
            </a:pPr>
            <a:endParaRPr lang="en-GB" sz="1600" dirty="0" smtClean="0">
              <a:solidFill>
                <a:srgbClr val="FF0000"/>
              </a:solidFill>
              <a:latin typeface="Comic Sans MS" pitchFamily="66" charset="0"/>
            </a:endParaRPr>
          </a:p>
          <a:p>
            <a:pPr marL="36541" indent="0" defTabSz="914400">
              <a:buFont typeface="Arial"/>
              <a:buNone/>
            </a:pPr>
            <a:endParaRPr lang="en-GB" sz="1600" dirty="0" smtClean="0">
              <a:solidFill>
                <a:srgbClr val="FF0000"/>
              </a:solidFill>
              <a:latin typeface="Comic Sans MS" pitchFamily="66" charset="0"/>
            </a:endParaRPr>
          </a:p>
          <a:p>
            <a:pPr marL="36541" indent="0" defTabSz="914400">
              <a:buFont typeface="Arial"/>
              <a:buNone/>
            </a:pPr>
            <a:endParaRPr lang="en-GB" sz="1600" dirty="0" smtClean="0">
              <a:solidFill>
                <a:srgbClr val="FF0000"/>
              </a:solidFill>
              <a:latin typeface="Comic Sans MS" pitchFamily="66" charset="0"/>
            </a:endParaRPr>
          </a:p>
          <a:p>
            <a:pPr marL="36541" indent="0" defTabSz="914400">
              <a:buFont typeface="Arial"/>
              <a:buNone/>
            </a:pPr>
            <a:endParaRPr lang="en-GB" sz="1600" dirty="0" smtClean="0">
              <a:solidFill>
                <a:srgbClr val="FF0000"/>
              </a:solidFill>
              <a:latin typeface="Comic Sans MS" pitchFamily="66" charset="0"/>
            </a:endParaRPr>
          </a:p>
          <a:p>
            <a:pPr marL="36541" indent="0" defTabSz="914400">
              <a:buFont typeface="Arial"/>
              <a:buNone/>
            </a:pPr>
            <a:endParaRPr lang="en-GB" sz="1600" dirty="0" smtClean="0">
              <a:solidFill>
                <a:srgbClr val="FF0000"/>
              </a:solidFill>
              <a:latin typeface="Comic Sans MS" pitchFamily="66" charset="0"/>
            </a:endParaRPr>
          </a:p>
          <a:p>
            <a:pPr marL="36541" indent="0" defTabSz="914400">
              <a:buFont typeface="Arial"/>
              <a:buNone/>
            </a:pPr>
            <a:endParaRPr lang="en-GB" sz="1600" dirty="0" smtClean="0">
              <a:solidFill>
                <a:srgbClr val="FF0000"/>
              </a:solidFill>
              <a:latin typeface="Comic Sans MS" pitchFamily="66" charset="0"/>
            </a:endParaRPr>
          </a:p>
          <a:p>
            <a:pPr marL="36541" indent="0" defTabSz="914400">
              <a:buFont typeface="Arial"/>
              <a:buNone/>
            </a:pPr>
            <a:endParaRPr lang="en-GB" sz="1600" dirty="0" smtClean="0">
              <a:solidFill>
                <a:srgbClr val="FF0000"/>
              </a:solidFill>
              <a:latin typeface="Comic Sans MS" pitchFamily="66" charset="0"/>
            </a:endParaRPr>
          </a:p>
          <a:p>
            <a:pPr marL="36541" indent="0" defTabSz="914400">
              <a:buFont typeface="Arial"/>
              <a:buNone/>
            </a:pPr>
            <a:r>
              <a:rPr lang="en-GB" sz="1600" dirty="0" smtClean="0">
                <a:solidFill>
                  <a:srgbClr val="FF0000"/>
                </a:solidFill>
                <a:latin typeface="Comic Sans MS" pitchFamily="66" charset="0"/>
              </a:rPr>
              <a:t> </a:t>
            </a:r>
          </a:p>
          <a:p>
            <a:pPr defTabSz="914400">
              <a:buFontTx/>
              <a:buChar char="-"/>
            </a:pPr>
            <a:endParaRPr lang="en-US" sz="1600" dirty="0" smtClean="0">
              <a:solidFill>
                <a:srgbClr val="FF0000"/>
              </a:solidFill>
              <a:latin typeface="Comic Sans MS" pitchFamily="66" charset="0"/>
            </a:endParaRPr>
          </a:p>
        </p:txBody>
      </p:sp>
      <p:sp>
        <p:nvSpPr>
          <p:cNvPr id="22" name="Rounded Rectangle 21"/>
          <p:cNvSpPr/>
          <p:nvPr/>
        </p:nvSpPr>
        <p:spPr>
          <a:xfrm>
            <a:off x="1849582" y="2551176"/>
            <a:ext cx="1719071" cy="2779776"/>
          </a:xfrm>
          <a:prstGeom prst="roundRect">
            <a:avLst/>
          </a:prstGeom>
          <a:noFill/>
          <a:ln w="28575">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ounded Rectangle 22"/>
          <p:cNvSpPr/>
          <p:nvPr/>
        </p:nvSpPr>
        <p:spPr>
          <a:xfrm>
            <a:off x="3568653" y="2551176"/>
            <a:ext cx="1369107" cy="2779775"/>
          </a:xfrm>
          <a:prstGeom prst="round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ounded Rectangle 23"/>
          <p:cNvSpPr/>
          <p:nvPr/>
        </p:nvSpPr>
        <p:spPr>
          <a:xfrm>
            <a:off x="4937760" y="2462316"/>
            <a:ext cx="1133856" cy="2907327"/>
          </a:xfrm>
          <a:prstGeom prst="roundRect">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Content Placeholder 2"/>
          <p:cNvSpPr txBox="1">
            <a:spLocks/>
          </p:cNvSpPr>
          <p:nvPr/>
        </p:nvSpPr>
        <p:spPr>
          <a:xfrm>
            <a:off x="4937252" y="5463958"/>
            <a:ext cx="2470119" cy="322545"/>
          </a:xfrm>
          <a:prstGeom prst="rect">
            <a:avLst/>
          </a:prstGeom>
        </p:spPr>
        <p:txBody>
          <a:bodyPr vert="horz" lIns="91353" tIns="45676" rIns="91353" bIns="45676">
            <a:noAutofit/>
          </a:bodyPr>
          <a:lstStyle>
            <a:lvl1pPr marL="493308" indent="-456767"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4397" indent="-456767"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1671" indent="-342576"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4000" indent="-342576"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48925" indent="-342576"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699169" indent="-182706"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18413" indent="-182706"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7665"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29506"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41" indent="0" defTabSz="914400">
              <a:buFont typeface="Arial"/>
              <a:buNone/>
            </a:pPr>
            <a:r>
              <a:rPr lang="en-GB" sz="1600" dirty="0" smtClean="0">
                <a:solidFill>
                  <a:srgbClr val="00B050"/>
                </a:solidFill>
                <a:latin typeface="Comic Sans MS" pitchFamily="66" charset="0"/>
              </a:rPr>
              <a:t>Output filter</a:t>
            </a:r>
          </a:p>
          <a:p>
            <a:pPr marL="36541" indent="0" defTabSz="914400">
              <a:buFont typeface="Arial"/>
              <a:buNone/>
            </a:pPr>
            <a:endParaRPr lang="en-GB" sz="1600" dirty="0" smtClean="0">
              <a:solidFill>
                <a:srgbClr val="00B050"/>
              </a:solidFill>
              <a:latin typeface="Comic Sans MS" pitchFamily="66" charset="0"/>
            </a:endParaRPr>
          </a:p>
          <a:p>
            <a:pPr marL="36541" indent="0" defTabSz="914400">
              <a:buFont typeface="Arial"/>
              <a:buNone/>
            </a:pPr>
            <a:endParaRPr lang="en-GB" sz="1600" dirty="0" smtClean="0">
              <a:solidFill>
                <a:srgbClr val="00B050"/>
              </a:solidFill>
              <a:latin typeface="Comic Sans MS" pitchFamily="66" charset="0"/>
            </a:endParaRPr>
          </a:p>
          <a:p>
            <a:pPr marL="36541" indent="0" defTabSz="914400">
              <a:buFont typeface="Arial"/>
              <a:buNone/>
            </a:pPr>
            <a:endParaRPr lang="en-GB" sz="1600" dirty="0" smtClean="0">
              <a:solidFill>
                <a:srgbClr val="00B050"/>
              </a:solidFill>
              <a:latin typeface="Comic Sans MS" pitchFamily="66" charset="0"/>
            </a:endParaRPr>
          </a:p>
          <a:p>
            <a:pPr marL="36541" indent="0" defTabSz="914400">
              <a:buFont typeface="Arial"/>
              <a:buNone/>
            </a:pPr>
            <a:endParaRPr lang="en-GB" sz="1600" dirty="0" smtClean="0">
              <a:solidFill>
                <a:srgbClr val="00B050"/>
              </a:solidFill>
              <a:latin typeface="Comic Sans MS" pitchFamily="66" charset="0"/>
            </a:endParaRPr>
          </a:p>
          <a:p>
            <a:pPr marL="36541" indent="0" defTabSz="914400">
              <a:buFont typeface="Arial"/>
              <a:buNone/>
            </a:pPr>
            <a:endParaRPr lang="en-GB" sz="1600" dirty="0" smtClean="0">
              <a:solidFill>
                <a:srgbClr val="00B050"/>
              </a:solidFill>
              <a:latin typeface="Comic Sans MS" pitchFamily="66" charset="0"/>
            </a:endParaRPr>
          </a:p>
          <a:p>
            <a:pPr marL="36541" indent="0" defTabSz="914400">
              <a:buFont typeface="Arial"/>
              <a:buNone/>
            </a:pPr>
            <a:endParaRPr lang="en-GB" sz="1600" dirty="0" smtClean="0">
              <a:solidFill>
                <a:srgbClr val="00B050"/>
              </a:solidFill>
              <a:latin typeface="Comic Sans MS" pitchFamily="66" charset="0"/>
            </a:endParaRPr>
          </a:p>
          <a:p>
            <a:pPr marL="36541" indent="0" defTabSz="914400">
              <a:buFont typeface="Arial"/>
              <a:buNone/>
            </a:pPr>
            <a:endParaRPr lang="en-GB" sz="1600" dirty="0" smtClean="0">
              <a:solidFill>
                <a:srgbClr val="00B050"/>
              </a:solidFill>
              <a:latin typeface="Comic Sans MS" pitchFamily="66" charset="0"/>
            </a:endParaRPr>
          </a:p>
          <a:p>
            <a:pPr marL="36541" indent="0" defTabSz="914400">
              <a:buFont typeface="Arial"/>
              <a:buNone/>
            </a:pPr>
            <a:r>
              <a:rPr lang="en-GB" sz="1600" dirty="0" smtClean="0">
                <a:solidFill>
                  <a:srgbClr val="00B050"/>
                </a:solidFill>
                <a:latin typeface="Comic Sans MS" pitchFamily="66" charset="0"/>
              </a:rPr>
              <a:t> </a:t>
            </a:r>
          </a:p>
          <a:p>
            <a:pPr defTabSz="914400">
              <a:buFontTx/>
              <a:buChar char="-"/>
            </a:pPr>
            <a:endParaRPr lang="en-US" sz="1600" dirty="0" smtClean="0">
              <a:solidFill>
                <a:srgbClr val="00B050"/>
              </a:solidFill>
              <a:latin typeface="Comic Sans MS" pitchFamily="66" charset="0"/>
            </a:endParaRPr>
          </a:p>
        </p:txBody>
      </p:sp>
      <p:sp>
        <p:nvSpPr>
          <p:cNvPr id="26" name="Content Placeholder 2"/>
          <p:cNvSpPr txBox="1">
            <a:spLocks/>
          </p:cNvSpPr>
          <p:nvPr/>
        </p:nvSpPr>
        <p:spPr>
          <a:xfrm>
            <a:off x="96297" y="3864845"/>
            <a:ext cx="1513047" cy="406414"/>
          </a:xfrm>
          <a:prstGeom prst="rect">
            <a:avLst/>
          </a:prstGeom>
        </p:spPr>
        <p:txBody>
          <a:bodyPr vert="horz" lIns="91353" tIns="45676" rIns="91353" bIns="45676">
            <a:noAutofit/>
          </a:bodyPr>
          <a:lstStyle>
            <a:lvl1pPr marL="493308" indent="-456767"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4397" indent="-456767"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1671" indent="-342576"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4000" indent="-342576"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48925" indent="-342576"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699169" indent="-182706"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18413" indent="-182706"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7665"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29506"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41" indent="0" defTabSz="914400">
              <a:buFont typeface="Arial"/>
              <a:buNone/>
            </a:pPr>
            <a:r>
              <a:rPr lang="en-GB" sz="1600" dirty="0" smtClean="0">
                <a:solidFill>
                  <a:srgbClr val="002060"/>
                </a:solidFill>
                <a:latin typeface="Comic Sans MS" pitchFamily="66" charset="0"/>
              </a:rPr>
              <a:t>18kV AC</a:t>
            </a:r>
          </a:p>
          <a:p>
            <a:pPr marL="36541" indent="0" defTabSz="914400">
              <a:buFont typeface="Arial"/>
              <a:buNone/>
            </a:pPr>
            <a:endParaRPr lang="en-GB" sz="1600" dirty="0" smtClean="0">
              <a:solidFill>
                <a:srgbClr val="002060"/>
              </a:solidFill>
              <a:latin typeface="Comic Sans MS" pitchFamily="66" charset="0"/>
            </a:endParaRPr>
          </a:p>
          <a:p>
            <a:pPr marL="36541" indent="0" defTabSz="914400">
              <a:buFont typeface="Arial"/>
              <a:buNone/>
            </a:pPr>
            <a:endParaRPr lang="en-GB" sz="1600" dirty="0" smtClean="0">
              <a:solidFill>
                <a:srgbClr val="002060"/>
              </a:solidFill>
              <a:latin typeface="Comic Sans MS" pitchFamily="66" charset="0"/>
            </a:endParaRPr>
          </a:p>
          <a:p>
            <a:pPr marL="36541" indent="0" defTabSz="914400">
              <a:buFont typeface="Arial"/>
              <a:buNone/>
            </a:pPr>
            <a:endParaRPr lang="en-GB" sz="1600" dirty="0" smtClean="0">
              <a:solidFill>
                <a:srgbClr val="002060"/>
              </a:solidFill>
              <a:latin typeface="Comic Sans MS" pitchFamily="66" charset="0"/>
            </a:endParaRPr>
          </a:p>
          <a:p>
            <a:pPr marL="36541" indent="0" defTabSz="914400">
              <a:buFont typeface="Arial"/>
              <a:buNone/>
            </a:pPr>
            <a:endParaRPr lang="en-GB" sz="1600" dirty="0" smtClean="0">
              <a:solidFill>
                <a:srgbClr val="002060"/>
              </a:solidFill>
              <a:latin typeface="Comic Sans MS" pitchFamily="66" charset="0"/>
            </a:endParaRPr>
          </a:p>
          <a:p>
            <a:pPr marL="36541" indent="0" defTabSz="914400">
              <a:buFont typeface="Arial"/>
              <a:buNone/>
            </a:pPr>
            <a:endParaRPr lang="en-GB" sz="1600" dirty="0" smtClean="0">
              <a:solidFill>
                <a:srgbClr val="002060"/>
              </a:solidFill>
              <a:latin typeface="Comic Sans MS" pitchFamily="66" charset="0"/>
            </a:endParaRPr>
          </a:p>
          <a:p>
            <a:pPr marL="36541" indent="0" defTabSz="914400">
              <a:buFont typeface="Arial"/>
              <a:buNone/>
            </a:pPr>
            <a:endParaRPr lang="en-GB" sz="1600" dirty="0" smtClean="0">
              <a:solidFill>
                <a:srgbClr val="002060"/>
              </a:solidFill>
              <a:latin typeface="Comic Sans MS" pitchFamily="66" charset="0"/>
            </a:endParaRPr>
          </a:p>
          <a:p>
            <a:pPr marL="36541" indent="0" defTabSz="914400">
              <a:buFont typeface="Arial"/>
              <a:buNone/>
            </a:pPr>
            <a:endParaRPr lang="en-GB" sz="1600" dirty="0" smtClean="0">
              <a:solidFill>
                <a:srgbClr val="002060"/>
              </a:solidFill>
              <a:latin typeface="Comic Sans MS" pitchFamily="66" charset="0"/>
            </a:endParaRPr>
          </a:p>
          <a:p>
            <a:pPr marL="36541" indent="0" defTabSz="914400">
              <a:buFont typeface="Arial"/>
              <a:buNone/>
            </a:pPr>
            <a:r>
              <a:rPr lang="en-GB" sz="1600" dirty="0" smtClean="0">
                <a:solidFill>
                  <a:srgbClr val="002060"/>
                </a:solidFill>
                <a:latin typeface="Comic Sans MS" pitchFamily="66" charset="0"/>
              </a:rPr>
              <a:t> </a:t>
            </a:r>
          </a:p>
          <a:p>
            <a:pPr defTabSz="914400">
              <a:buFontTx/>
              <a:buChar char="-"/>
            </a:pPr>
            <a:endParaRPr lang="en-US" sz="1600" dirty="0" smtClean="0">
              <a:solidFill>
                <a:srgbClr val="002060"/>
              </a:solidFill>
              <a:latin typeface="Comic Sans MS" pitchFamily="66" charset="0"/>
            </a:endParaRPr>
          </a:p>
        </p:txBody>
      </p:sp>
      <p:sp>
        <p:nvSpPr>
          <p:cNvPr id="27" name="Content Placeholder 2"/>
          <p:cNvSpPr txBox="1">
            <a:spLocks/>
          </p:cNvSpPr>
          <p:nvPr/>
        </p:nvSpPr>
        <p:spPr>
          <a:xfrm>
            <a:off x="6853285" y="3608794"/>
            <a:ext cx="1513047" cy="406414"/>
          </a:xfrm>
          <a:prstGeom prst="rect">
            <a:avLst/>
          </a:prstGeom>
        </p:spPr>
        <p:txBody>
          <a:bodyPr vert="horz" lIns="91353" tIns="45676" rIns="91353" bIns="45676">
            <a:noAutofit/>
          </a:bodyPr>
          <a:lstStyle>
            <a:lvl1pPr marL="493308" indent="-456767"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4397" indent="-456767"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1671" indent="-342576"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4000" indent="-342576"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48925" indent="-342576"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699169" indent="-182706"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18413" indent="-182706"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7665"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29506"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41" indent="0" defTabSz="914400">
              <a:buFont typeface="Arial"/>
              <a:buNone/>
            </a:pPr>
            <a:r>
              <a:rPr lang="en-GB" sz="1600" dirty="0" smtClean="0">
                <a:solidFill>
                  <a:srgbClr val="002060"/>
                </a:solidFill>
                <a:latin typeface="Comic Sans MS" pitchFamily="66" charset="0"/>
              </a:rPr>
              <a:t>Magnets</a:t>
            </a:r>
          </a:p>
          <a:p>
            <a:pPr marL="36541" indent="0" defTabSz="914400">
              <a:buFont typeface="Arial"/>
              <a:buNone/>
            </a:pPr>
            <a:endParaRPr lang="en-GB" sz="1600" dirty="0" smtClean="0">
              <a:solidFill>
                <a:srgbClr val="002060"/>
              </a:solidFill>
              <a:latin typeface="Comic Sans MS" pitchFamily="66" charset="0"/>
            </a:endParaRPr>
          </a:p>
          <a:p>
            <a:pPr marL="36541" indent="0" defTabSz="914400">
              <a:buFont typeface="Arial"/>
              <a:buNone/>
            </a:pPr>
            <a:endParaRPr lang="en-GB" sz="1600" dirty="0" smtClean="0">
              <a:solidFill>
                <a:srgbClr val="002060"/>
              </a:solidFill>
              <a:latin typeface="Comic Sans MS" pitchFamily="66" charset="0"/>
            </a:endParaRPr>
          </a:p>
          <a:p>
            <a:pPr marL="36541" indent="0" defTabSz="914400">
              <a:buFont typeface="Arial"/>
              <a:buNone/>
            </a:pPr>
            <a:endParaRPr lang="en-GB" sz="1600" dirty="0" smtClean="0">
              <a:solidFill>
                <a:srgbClr val="002060"/>
              </a:solidFill>
              <a:latin typeface="Comic Sans MS" pitchFamily="66" charset="0"/>
            </a:endParaRPr>
          </a:p>
          <a:p>
            <a:pPr marL="36541" indent="0" defTabSz="914400">
              <a:buFont typeface="Arial"/>
              <a:buNone/>
            </a:pPr>
            <a:endParaRPr lang="en-GB" sz="1600" dirty="0" smtClean="0">
              <a:solidFill>
                <a:srgbClr val="002060"/>
              </a:solidFill>
              <a:latin typeface="Comic Sans MS" pitchFamily="66" charset="0"/>
            </a:endParaRPr>
          </a:p>
          <a:p>
            <a:pPr marL="36541" indent="0" defTabSz="914400">
              <a:buFont typeface="Arial"/>
              <a:buNone/>
            </a:pPr>
            <a:endParaRPr lang="en-GB" sz="1600" dirty="0" smtClean="0">
              <a:solidFill>
                <a:srgbClr val="002060"/>
              </a:solidFill>
              <a:latin typeface="Comic Sans MS" pitchFamily="66" charset="0"/>
            </a:endParaRPr>
          </a:p>
          <a:p>
            <a:pPr marL="36541" indent="0" defTabSz="914400">
              <a:buFont typeface="Arial"/>
              <a:buNone/>
            </a:pPr>
            <a:endParaRPr lang="en-GB" sz="1600" dirty="0" smtClean="0">
              <a:solidFill>
                <a:srgbClr val="002060"/>
              </a:solidFill>
              <a:latin typeface="Comic Sans MS" pitchFamily="66" charset="0"/>
            </a:endParaRPr>
          </a:p>
          <a:p>
            <a:pPr marL="36541" indent="0" defTabSz="914400">
              <a:buFont typeface="Arial"/>
              <a:buNone/>
            </a:pPr>
            <a:endParaRPr lang="en-GB" sz="1600" dirty="0" smtClean="0">
              <a:solidFill>
                <a:srgbClr val="002060"/>
              </a:solidFill>
              <a:latin typeface="Comic Sans MS" pitchFamily="66" charset="0"/>
            </a:endParaRPr>
          </a:p>
          <a:p>
            <a:pPr marL="36541" indent="0" defTabSz="914400">
              <a:buFont typeface="Arial"/>
              <a:buNone/>
            </a:pPr>
            <a:r>
              <a:rPr lang="en-GB" sz="1600" dirty="0" smtClean="0">
                <a:solidFill>
                  <a:srgbClr val="002060"/>
                </a:solidFill>
                <a:latin typeface="Comic Sans MS" pitchFamily="66" charset="0"/>
              </a:rPr>
              <a:t> </a:t>
            </a:r>
          </a:p>
          <a:p>
            <a:pPr defTabSz="914400">
              <a:buFontTx/>
              <a:buChar char="-"/>
            </a:pPr>
            <a:endParaRPr lang="en-US" sz="1600" dirty="0" smtClean="0">
              <a:solidFill>
                <a:srgbClr val="002060"/>
              </a:solidFill>
              <a:latin typeface="Comic Sans MS" pitchFamily="66" charset="0"/>
            </a:endParaRPr>
          </a:p>
        </p:txBody>
      </p:sp>
      <p:pic>
        <p:nvPicPr>
          <p:cNvPr id="29" name="Picture 2"/>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539496" y="1194269"/>
            <a:ext cx="3132237" cy="133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 name="Picture 73" descr="Triphase courbeThyristor"/>
          <p:cNvPicPr>
            <a:picLocks noChangeAspect="1" noChangeArrowheads="1"/>
          </p:cNvPicPr>
          <p:nvPr/>
        </p:nvPicPr>
        <p:blipFill>
          <a:blip r:embed="rId4" cstate="email"/>
          <a:srcRect/>
          <a:stretch>
            <a:fillRect/>
          </a:stretch>
        </p:blipFill>
        <p:spPr bwMode="auto">
          <a:xfrm>
            <a:off x="7372209" y="4728899"/>
            <a:ext cx="1468923" cy="1240853"/>
          </a:xfrm>
          <a:prstGeom prst="rect">
            <a:avLst/>
          </a:prstGeom>
          <a:noFill/>
          <a:ln w="9525">
            <a:noFill/>
            <a:miter lim="800000"/>
            <a:headEnd/>
            <a:tailEnd/>
          </a:ln>
        </p:spPr>
      </p:pic>
      <p:cxnSp>
        <p:nvCxnSpPr>
          <p:cNvPr id="31" name="Straight Arrow Connector 30"/>
          <p:cNvCxnSpPr/>
          <p:nvPr/>
        </p:nvCxnSpPr>
        <p:spPr>
          <a:xfrm flipV="1">
            <a:off x="5392055" y="5696712"/>
            <a:ext cx="2043129" cy="273040"/>
          </a:xfrm>
          <a:prstGeom prst="straightConnector1">
            <a:avLst/>
          </a:prstGeom>
          <a:ln w="28575">
            <a:solidFill>
              <a:srgbClr val="FF0000"/>
            </a:solidFill>
            <a:tailEnd type="arrow"/>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14362717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8448" y="1195754"/>
            <a:ext cx="8653509" cy="3736731"/>
          </a:xfrm>
        </p:spPr>
        <p:txBody>
          <a:bodyPr>
            <a:normAutofit fontScale="92500" lnSpcReduction="10000"/>
          </a:bodyPr>
          <a:lstStyle/>
          <a:p>
            <a:pPr>
              <a:buFont typeface="Wingdings" pitchFamily="2" charset="2"/>
              <a:buChar char="Ø"/>
            </a:pPr>
            <a:r>
              <a:rPr lang="en-US" sz="2400" dirty="0" smtClean="0">
                <a:latin typeface="Comic Sans MS" pitchFamily="66" charset="0"/>
              </a:rPr>
              <a:t>Definition</a:t>
            </a:r>
          </a:p>
          <a:p>
            <a:pPr>
              <a:buFont typeface="Wingdings" pitchFamily="2" charset="2"/>
              <a:buChar char="Ø"/>
            </a:pPr>
            <a:r>
              <a:rPr lang="en-US" sz="2400" dirty="0" smtClean="0">
                <a:latin typeface="Comic Sans MS" pitchFamily="66" charset="0"/>
              </a:rPr>
              <a:t>What is special for magnet powering?</a:t>
            </a:r>
          </a:p>
          <a:p>
            <a:pPr>
              <a:buFont typeface="Wingdings" pitchFamily="2" charset="2"/>
              <a:buChar char="Ø"/>
            </a:pPr>
            <a:r>
              <a:rPr lang="en-US" sz="2400" dirty="0" smtClean="0">
                <a:latin typeface="Comic Sans MS" pitchFamily="66" charset="0"/>
              </a:rPr>
              <a:t>Power electronics</a:t>
            </a:r>
          </a:p>
          <a:p>
            <a:pPr>
              <a:buFont typeface="Wingdings" pitchFamily="2" charset="2"/>
              <a:buChar char="Ø"/>
            </a:pPr>
            <a:r>
              <a:rPr lang="en-US" sz="2400" dirty="0" smtClean="0">
                <a:latin typeface="Comic Sans MS" pitchFamily="66" charset="0"/>
              </a:rPr>
              <a:t>Converter topologies</a:t>
            </a:r>
          </a:p>
          <a:p>
            <a:pPr>
              <a:buFont typeface="Wingdings" pitchFamily="2" charset="2"/>
              <a:buChar char="Ø"/>
            </a:pPr>
            <a:r>
              <a:rPr lang="en-US" sz="2400" dirty="0" smtClean="0">
                <a:latin typeface="Comic Sans MS" pitchFamily="66" charset="0"/>
              </a:rPr>
              <a:t>Converter association</a:t>
            </a:r>
          </a:p>
          <a:p>
            <a:pPr>
              <a:buFont typeface="Wingdings" pitchFamily="2" charset="2"/>
              <a:buChar char="Ø"/>
            </a:pPr>
            <a:r>
              <a:rPr lang="en-US" sz="2400" dirty="0">
                <a:latin typeface="Comic Sans MS" pitchFamily="66" charset="0"/>
              </a:rPr>
              <a:t>Nested </a:t>
            </a:r>
            <a:r>
              <a:rPr lang="en-US" sz="2400" dirty="0" smtClean="0">
                <a:latin typeface="Comic Sans MS" pitchFamily="66" charset="0"/>
              </a:rPr>
              <a:t>circuits</a:t>
            </a:r>
            <a:endParaRPr lang="en-US" sz="2400" dirty="0">
              <a:latin typeface="Comic Sans MS" pitchFamily="66" charset="0"/>
            </a:endParaRPr>
          </a:p>
          <a:p>
            <a:pPr>
              <a:buFont typeface="Wingdings" pitchFamily="2" charset="2"/>
              <a:buChar char="Ø"/>
            </a:pPr>
            <a:r>
              <a:rPr lang="en-US" sz="2400" dirty="0" smtClean="0">
                <a:latin typeface="Comic Sans MS" pitchFamily="66" charset="0"/>
              </a:rPr>
              <a:t>Energy management</a:t>
            </a:r>
          </a:p>
          <a:p>
            <a:pPr>
              <a:buFont typeface="Wingdings" pitchFamily="2" charset="2"/>
              <a:buChar char="Ø"/>
            </a:pPr>
            <a:r>
              <a:rPr lang="en-US" sz="2400" dirty="0" smtClean="0">
                <a:latin typeface="Comic Sans MS" pitchFamily="66" charset="0"/>
              </a:rPr>
              <a:t>Discharged converter</a:t>
            </a:r>
          </a:p>
          <a:p>
            <a:pPr>
              <a:buFont typeface="Wingdings" pitchFamily="2" charset="2"/>
              <a:buChar char="Ø"/>
            </a:pPr>
            <a:r>
              <a:rPr lang="en-US" sz="2400" dirty="0" smtClean="0">
                <a:latin typeface="Comic Sans MS" pitchFamily="66" charset="0"/>
              </a:rPr>
              <a:t>Power supply control</a:t>
            </a:r>
          </a:p>
          <a:p>
            <a:pPr>
              <a:buFont typeface="Wingdings" pitchFamily="2" charset="2"/>
              <a:buChar char="Ø"/>
            </a:pPr>
            <a:r>
              <a:rPr lang="en-US" sz="2400" dirty="0" smtClean="0">
                <a:latin typeface="Comic Sans MS" pitchFamily="66" charset="0"/>
              </a:rPr>
              <a:t>What </a:t>
            </a:r>
            <a:r>
              <a:rPr lang="en-US" sz="2400" dirty="0">
                <a:latin typeface="Comic Sans MS" pitchFamily="66" charset="0"/>
              </a:rPr>
              <a:t>should specify an accelerator physicist?</a:t>
            </a:r>
          </a:p>
          <a:p>
            <a:pPr>
              <a:buFont typeface="Wingdings" pitchFamily="2" charset="2"/>
              <a:buChar char="Ø"/>
            </a:pPr>
            <a:endParaRPr lang="en-US" sz="2400" dirty="0" smtClean="0">
              <a:latin typeface="Comic Sans MS" pitchFamily="66" charset="0"/>
            </a:endParaRPr>
          </a:p>
        </p:txBody>
      </p:sp>
      <p:sp>
        <p:nvSpPr>
          <p:cNvPr id="4"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3</a:t>
            </a:fld>
            <a:endParaRPr lang="en-US" dirty="0"/>
          </a:p>
        </p:txBody>
      </p:sp>
      <p:sp>
        <p:nvSpPr>
          <p:cNvPr id="6"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Tree>
    <p:extLst>
      <p:ext uri="{BB962C8B-B14F-4D97-AF65-F5344CB8AC3E}">
        <p14:creationId xmlns:p14="http://schemas.microsoft.com/office/powerpoint/2010/main" val="22173556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30</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6148" name="Picture 4" descr="\\cern.ch\dfs\Departments\TE\Groups\EPC\Sections\HPC\LHC\Photo\Photo_LHC_MB\PhotoUA87\IMG_0609.jp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4572000" y="169075"/>
            <a:ext cx="2947648" cy="2880000"/>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descr="\\cern.ch\dfs\Departments\TE\Groups\EPC\Sections\HPC\LHC\Photo\Photo_LHC_MB\PhotoUA87\IMG_0616.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921935" y="3163692"/>
            <a:ext cx="2159920" cy="2880000"/>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cern.ch\dfs\Departments\TE\Groups\EPC\Sections\HPC\LHC\Photo\Photo_LHC_MB\PhotoUA87\IMG_0603.jp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4733323" y="3163692"/>
            <a:ext cx="2159920" cy="2880000"/>
          </a:xfrm>
          <a:prstGeom prst="rect">
            <a:avLst/>
          </a:prstGeom>
          <a:noFill/>
          <a:extLst>
            <a:ext uri="{909E8E84-426E-40DD-AFC4-6F175D3DCCD1}">
              <a14:hiddenFill xmlns:a14="http://schemas.microsoft.com/office/drawing/2010/main">
                <a:solidFill>
                  <a:srgbClr val="FFFFFF"/>
                </a:solidFill>
              </a14:hiddenFill>
            </a:ext>
          </a:extLst>
        </p:spPr>
      </p:pic>
      <p:pic>
        <p:nvPicPr>
          <p:cNvPr id="6151" name="Picture 7" descr="\\cern.ch\dfs\Departments\TE\Groups\EPC\Sections\HPC\LHC\Photo\ECHANGE SELF UA 47 190110\depose self UA47 013 (Medium).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47338" y="3163692"/>
            <a:ext cx="2160000" cy="2880000"/>
          </a:xfrm>
          <a:prstGeom prst="rect">
            <a:avLst/>
          </a:prstGeom>
          <a:noFill/>
          <a:extLst>
            <a:ext uri="{909E8E84-426E-40DD-AFC4-6F175D3DCCD1}">
              <a14:hiddenFill xmlns:a14="http://schemas.microsoft.com/office/drawing/2010/main">
                <a:solidFill>
                  <a:srgbClr val="FFFFFF"/>
                </a:solidFill>
              </a14:hiddenFill>
            </a:ext>
          </a:extLst>
        </p:spPr>
      </p:pic>
      <p:pic>
        <p:nvPicPr>
          <p:cNvPr id="6153" name="Picture 9" descr="\\cern.ch\dfs\Departments\TE\Groups\EPC\Sections\HPC\LHC\Photo\Photo_LHC_MB\Pre-Serie_hallp\P1010050.JPG"/>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147338" y="169075"/>
            <a:ext cx="2160000" cy="2880000"/>
          </a:xfrm>
          <a:prstGeom prst="rect">
            <a:avLst/>
          </a:prstGeom>
          <a:noFill/>
          <a:extLst>
            <a:ext uri="{909E8E84-426E-40DD-AFC4-6F175D3DCCD1}">
              <a14:hiddenFill xmlns:a14="http://schemas.microsoft.com/office/drawing/2010/main">
                <a:solidFill>
                  <a:srgbClr val="FFFFFF"/>
                </a:solidFill>
              </a14:hiddenFill>
            </a:ext>
          </a:extLst>
        </p:spPr>
      </p:pic>
      <p:pic>
        <p:nvPicPr>
          <p:cNvPr id="6154" name="Picture 10" descr="\\cern.ch\dfs\Departments\TE\Groups\EPC\Sections\HPC\LHC\Photo\Photo_LHC_MB\Pre-Serie_hallp\P1010048.JPG"/>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a:stretch/>
        </p:blipFill>
        <p:spPr bwMode="auto">
          <a:xfrm>
            <a:off x="2336029" y="3163692"/>
            <a:ext cx="2368603" cy="2880000"/>
          </a:xfrm>
          <a:prstGeom prst="rect">
            <a:avLst/>
          </a:prstGeom>
          <a:noFill/>
          <a:extLst>
            <a:ext uri="{909E8E84-426E-40DD-AFC4-6F175D3DCCD1}">
              <a14:hiddenFill xmlns:a14="http://schemas.microsoft.com/office/drawing/2010/main">
                <a:solidFill>
                  <a:srgbClr val="FFFFFF"/>
                </a:solidFill>
              </a14:hiddenFill>
            </a:ext>
          </a:extLst>
        </p:spPr>
      </p:pic>
      <p:pic>
        <p:nvPicPr>
          <p:cNvPr id="6155" name="Picture 11" descr="\\cern.ch\dfs\Departments\TE\Groups\EPC\Sections\HPC\LHC\Photo\Photo_LHC_MB\Pre-Serie_hallp\P1010049.JPG"/>
          <p:cNvPicPr>
            <a:picLocks noChangeAspect="1" noChangeArrowheads="1"/>
          </p:cNvPicPr>
          <p:nvPr/>
        </p:nvPicPr>
        <p:blipFill rotWithShape="1">
          <a:blip r:embed="rId8" cstate="print">
            <a:extLst>
              <a:ext uri="{28A0092B-C50C-407E-A947-70E740481C1C}">
                <a14:useLocalDpi xmlns:a14="http://schemas.microsoft.com/office/drawing/2010/main"/>
              </a:ext>
            </a:extLst>
          </a:blip>
          <a:srcRect/>
          <a:stretch/>
        </p:blipFill>
        <p:spPr bwMode="auto">
          <a:xfrm>
            <a:off x="2468879" y="169075"/>
            <a:ext cx="1807243" cy="288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202739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31</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
        <p:nvSpPr>
          <p:cNvPr id="12" name="Title 1"/>
          <p:cNvSpPr>
            <a:spLocks noGrp="1"/>
          </p:cNvSpPr>
          <p:nvPr>
            <p:ph type="title"/>
          </p:nvPr>
        </p:nvSpPr>
        <p:spPr>
          <a:xfrm>
            <a:off x="283464" y="20429"/>
            <a:ext cx="8567927" cy="940443"/>
          </a:xfrm>
        </p:spPr>
        <p:txBody>
          <a:bodyPr>
            <a:normAutofit/>
          </a:bodyPr>
          <a:lstStyle/>
          <a:p>
            <a:pPr algn="ctr"/>
            <a:r>
              <a:rPr lang="en-GB" sz="3200" dirty="0" err="1" smtClean="0">
                <a:latin typeface="Comic Sans MS" pitchFamily="66" charset="0"/>
              </a:rPr>
              <a:t>Thyristor</a:t>
            </a:r>
            <a:r>
              <a:rPr lang="en-GB" sz="3200" dirty="0" smtClean="0">
                <a:latin typeface="Comic Sans MS" pitchFamily="66" charset="0"/>
              </a:rPr>
              <a:t> rectifier</a:t>
            </a:r>
            <a:endParaRPr lang="en-US" sz="3200" dirty="0">
              <a:latin typeface="Comic Sans MS" pitchFamily="66" charset="0"/>
            </a:endParaRPr>
          </a:p>
        </p:txBody>
      </p:sp>
      <p:sp>
        <p:nvSpPr>
          <p:cNvPr id="989" name="Rectangle 988"/>
          <p:cNvSpPr/>
          <p:nvPr/>
        </p:nvSpPr>
        <p:spPr>
          <a:xfrm>
            <a:off x="62484" y="4742181"/>
            <a:ext cx="2895600" cy="1295400"/>
          </a:xfrm>
          <a:prstGeom prst="rect">
            <a:avLst/>
          </a:prstGeom>
          <a:solidFill>
            <a:srgbClr val="FFFFFF">
              <a:lumMod val="85000"/>
            </a:srgbClr>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endParaRPr>
          </a:p>
        </p:txBody>
      </p:sp>
      <p:sp>
        <p:nvSpPr>
          <p:cNvPr id="990" name="Down Arrow 989"/>
          <p:cNvSpPr/>
          <p:nvPr/>
        </p:nvSpPr>
        <p:spPr>
          <a:xfrm flipV="1">
            <a:off x="4101084" y="2667319"/>
            <a:ext cx="152400" cy="1828800"/>
          </a:xfrm>
          <a:prstGeom prst="downArrow">
            <a:avLst/>
          </a:prstGeom>
          <a:solidFill>
            <a:srgbClr val="0000FF"/>
          </a:solidFill>
          <a:ln w="25400" cap="flat" cmpd="sng" algn="ctr">
            <a:solidFill>
              <a:srgbClr val="0000FF"/>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endParaRPr>
          </a:p>
        </p:txBody>
      </p:sp>
      <p:sp>
        <p:nvSpPr>
          <p:cNvPr id="991" name="Oval 990"/>
          <p:cNvSpPr/>
          <p:nvPr/>
        </p:nvSpPr>
        <p:spPr>
          <a:xfrm>
            <a:off x="2729484" y="2057719"/>
            <a:ext cx="457200" cy="457200"/>
          </a:xfrm>
          <a:prstGeom prst="ellipse">
            <a:avLst/>
          </a:prstGeom>
          <a:noFill/>
          <a:ln w="1270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endParaRPr>
          </a:p>
        </p:txBody>
      </p:sp>
      <p:sp>
        <p:nvSpPr>
          <p:cNvPr id="992" name="Oval 991"/>
          <p:cNvSpPr/>
          <p:nvPr/>
        </p:nvSpPr>
        <p:spPr>
          <a:xfrm>
            <a:off x="2881884" y="2057719"/>
            <a:ext cx="457200" cy="457200"/>
          </a:xfrm>
          <a:prstGeom prst="ellipse">
            <a:avLst/>
          </a:prstGeom>
          <a:noFill/>
          <a:ln w="1270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endParaRPr>
          </a:p>
        </p:txBody>
      </p:sp>
      <p:sp>
        <p:nvSpPr>
          <p:cNvPr id="993" name="Oval 992"/>
          <p:cNvSpPr/>
          <p:nvPr/>
        </p:nvSpPr>
        <p:spPr>
          <a:xfrm>
            <a:off x="2729484" y="3581719"/>
            <a:ext cx="457200" cy="457200"/>
          </a:xfrm>
          <a:prstGeom prst="ellipse">
            <a:avLst/>
          </a:prstGeom>
          <a:noFill/>
          <a:ln w="1270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endParaRPr>
          </a:p>
        </p:txBody>
      </p:sp>
      <p:sp>
        <p:nvSpPr>
          <p:cNvPr id="994" name="Oval 993"/>
          <p:cNvSpPr/>
          <p:nvPr/>
        </p:nvSpPr>
        <p:spPr>
          <a:xfrm>
            <a:off x="2881884" y="3581719"/>
            <a:ext cx="457200" cy="457200"/>
          </a:xfrm>
          <a:prstGeom prst="ellipse">
            <a:avLst/>
          </a:prstGeom>
          <a:noFill/>
          <a:ln w="1270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endParaRPr>
          </a:p>
        </p:txBody>
      </p:sp>
      <p:grpSp>
        <p:nvGrpSpPr>
          <p:cNvPr id="995" name="Group 76"/>
          <p:cNvGrpSpPr>
            <a:grpSpLocks/>
          </p:cNvGrpSpPr>
          <p:nvPr/>
        </p:nvGrpSpPr>
        <p:grpSpPr bwMode="auto">
          <a:xfrm>
            <a:off x="4177284" y="1981519"/>
            <a:ext cx="304800" cy="609600"/>
            <a:chOff x="3276600" y="2743200"/>
            <a:chExt cx="304800" cy="609600"/>
          </a:xfrm>
        </p:grpSpPr>
        <p:sp>
          <p:nvSpPr>
            <p:cNvPr id="996" name="Isosceles Triangle 995"/>
            <p:cNvSpPr/>
            <p:nvPr/>
          </p:nvSpPr>
          <p:spPr>
            <a:xfrm>
              <a:off x="3276600" y="2895600"/>
              <a:ext cx="304800" cy="304800"/>
            </a:xfrm>
            <a:prstGeom prst="triangle">
              <a:avLst/>
            </a:prstGeom>
            <a:solidFill>
              <a:srgbClr val="000000"/>
            </a:solidFill>
            <a:ln w="1270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endParaRPr>
            </a:p>
          </p:txBody>
        </p:sp>
        <p:cxnSp>
          <p:nvCxnSpPr>
            <p:cNvPr id="997" name="Straight Connector 996"/>
            <p:cNvCxnSpPr/>
            <p:nvPr/>
          </p:nvCxnSpPr>
          <p:spPr>
            <a:xfrm rot="5400000">
              <a:off x="3124200" y="3048000"/>
              <a:ext cx="609600" cy="0"/>
            </a:xfrm>
            <a:prstGeom prst="line">
              <a:avLst/>
            </a:prstGeom>
            <a:noFill/>
            <a:ln w="12700" cap="flat" cmpd="sng" algn="ctr">
              <a:solidFill>
                <a:srgbClr val="000000"/>
              </a:solidFill>
              <a:prstDash val="solid"/>
            </a:ln>
            <a:effectLst/>
          </p:spPr>
        </p:cxnSp>
        <p:cxnSp>
          <p:nvCxnSpPr>
            <p:cNvPr id="998" name="Straight Connector 997"/>
            <p:cNvCxnSpPr/>
            <p:nvPr/>
          </p:nvCxnSpPr>
          <p:spPr>
            <a:xfrm>
              <a:off x="3276600" y="2895600"/>
              <a:ext cx="304800" cy="0"/>
            </a:xfrm>
            <a:prstGeom prst="line">
              <a:avLst/>
            </a:prstGeom>
            <a:noFill/>
            <a:ln w="12700" cap="flat" cmpd="sng" algn="ctr">
              <a:solidFill>
                <a:srgbClr val="000000"/>
              </a:solidFill>
              <a:prstDash val="solid"/>
            </a:ln>
            <a:effectLst/>
          </p:spPr>
        </p:cxnSp>
        <p:cxnSp>
          <p:nvCxnSpPr>
            <p:cNvPr id="999" name="Straight Connector 998"/>
            <p:cNvCxnSpPr/>
            <p:nvPr/>
          </p:nvCxnSpPr>
          <p:spPr>
            <a:xfrm rot="5400000">
              <a:off x="3429000" y="2819400"/>
              <a:ext cx="76200" cy="76200"/>
            </a:xfrm>
            <a:prstGeom prst="line">
              <a:avLst/>
            </a:prstGeom>
            <a:noFill/>
            <a:ln w="12700" cap="flat" cmpd="sng" algn="ctr">
              <a:solidFill>
                <a:srgbClr val="000000"/>
              </a:solidFill>
              <a:prstDash val="solid"/>
            </a:ln>
            <a:effectLst/>
          </p:spPr>
        </p:cxnSp>
        <p:cxnSp>
          <p:nvCxnSpPr>
            <p:cNvPr id="1000" name="Straight Connector 999"/>
            <p:cNvCxnSpPr/>
            <p:nvPr/>
          </p:nvCxnSpPr>
          <p:spPr>
            <a:xfrm rot="10800000">
              <a:off x="3505200" y="2819400"/>
              <a:ext cx="76200" cy="0"/>
            </a:xfrm>
            <a:prstGeom prst="line">
              <a:avLst/>
            </a:prstGeom>
            <a:noFill/>
            <a:ln w="12700" cap="flat" cmpd="sng" algn="ctr">
              <a:solidFill>
                <a:srgbClr val="000000"/>
              </a:solidFill>
              <a:prstDash val="solid"/>
            </a:ln>
            <a:effectLst/>
          </p:spPr>
        </p:cxnSp>
      </p:grpSp>
      <p:sp>
        <p:nvSpPr>
          <p:cNvPr id="1001" name="Rectangle 1000"/>
          <p:cNvSpPr/>
          <p:nvPr/>
        </p:nvSpPr>
        <p:spPr>
          <a:xfrm>
            <a:off x="4101084" y="1905319"/>
            <a:ext cx="457200" cy="762000"/>
          </a:xfrm>
          <a:prstGeom prst="rect">
            <a:avLst/>
          </a:prstGeom>
          <a:noFill/>
          <a:ln w="1905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endParaRPr>
          </a:p>
        </p:txBody>
      </p:sp>
      <p:sp>
        <p:nvSpPr>
          <p:cNvPr id="1002" name="Rectangle 1001"/>
          <p:cNvSpPr/>
          <p:nvPr/>
        </p:nvSpPr>
        <p:spPr>
          <a:xfrm>
            <a:off x="4101084" y="3429319"/>
            <a:ext cx="457200" cy="762000"/>
          </a:xfrm>
          <a:prstGeom prst="rect">
            <a:avLst/>
          </a:prstGeom>
          <a:solidFill>
            <a:srgbClr val="FFFFFF"/>
          </a:solidFill>
          <a:ln w="1905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endParaRPr>
          </a:p>
        </p:txBody>
      </p:sp>
      <p:cxnSp>
        <p:nvCxnSpPr>
          <p:cNvPr id="1003" name="Straight Connector 1002"/>
          <p:cNvCxnSpPr/>
          <p:nvPr/>
        </p:nvCxnSpPr>
        <p:spPr>
          <a:xfrm>
            <a:off x="3339084" y="3810319"/>
            <a:ext cx="762000" cy="0"/>
          </a:xfrm>
          <a:prstGeom prst="line">
            <a:avLst/>
          </a:prstGeom>
          <a:noFill/>
          <a:ln w="12700" cap="flat" cmpd="sng" algn="ctr">
            <a:solidFill>
              <a:srgbClr val="000000"/>
            </a:solidFill>
            <a:prstDash val="solid"/>
          </a:ln>
          <a:effectLst/>
        </p:spPr>
      </p:cxnSp>
      <p:cxnSp>
        <p:nvCxnSpPr>
          <p:cNvPr id="1004" name="Straight Connector 1003"/>
          <p:cNvCxnSpPr/>
          <p:nvPr/>
        </p:nvCxnSpPr>
        <p:spPr>
          <a:xfrm>
            <a:off x="3339084" y="2286319"/>
            <a:ext cx="762000" cy="0"/>
          </a:xfrm>
          <a:prstGeom prst="line">
            <a:avLst/>
          </a:prstGeom>
          <a:noFill/>
          <a:ln w="12700" cap="flat" cmpd="sng" algn="ctr">
            <a:solidFill>
              <a:srgbClr val="000000"/>
            </a:solidFill>
            <a:prstDash val="solid"/>
          </a:ln>
          <a:effectLst/>
        </p:spPr>
      </p:cxnSp>
      <p:cxnSp>
        <p:nvCxnSpPr>
          <p:cNvPr id="1005" name="Straight Connector 1004"/>
          <p:cNvCxnSpPr/>
          <p:nvPr/>
        </p:nvCxnSpPr>
        <p:spPr>
          <a:xfrm rot="5400000" flipH="1" flipV="1">
            <a:off x="1586484" y="3048319"/>
            <a:ext cx="1524000" cy="0"/>
          </a:xfrm>
          <a:prstGeom prst="line">
            <a:avLst/>
          </a:prstGeom>
          <a:noFill/>
          <a:ln w="12700" cap="flat" cmpd="sng" algn="ctr">
            <a:solidFill>
              <a:srgbClr val="000000"/>
            </a:solidFill>
            <a:prstDash val="solid"/>
          </a:ln>
          <a:effectLst/>
        </p:spPr>
      </p:cxnSp>
      <p:cxnSp>
        <p:nvCxnSpPr>
          <p:cNvPr id="1006" name="Straight Connector 1005"/>
          <p:cNvCxnSpPr/>
          <p:nvPr/>
        </p:nvCxnSpPr>
        <p:spPr>
          <a:xfrm>
            <a:off x="2348484" y="2286319"/>
            <a:ext cx="381000" cy="0"/>
          </a:xfrm>
          <a:prstGeom prst="line">
            <a:avLst/>
          </a:prstGeom>
          <a:noFill/>
          <a:ln w="12700" cap="flat" cmpd="sng" algn="ctr">
            <a:solidFill>
              <a:srgbClr val="000000"/>
            </a:solidFill>
            <a:prstDash val="solid"/>
          </a:ln>
          <a:effectLst/>
        </p:spPr>
      </p:cxnSp>
      <p:cxnSp>
        <p:nvCxnSpPr>
          <p:cNvPr id="1007" name="Straight Connector 1006"/>
          <p:cNvCxnSpPr/>
          <p:nvPr/>
        </p:nvCxnSpPr>
        <p:spPr>
          <a:xfrm>
            <a:off x="2348484" y="3810319"/>
            <a:ext cx="381000" cy="0"/>
          </a:xfrm>
          <a:prstGeom prst="line">
            <a:avLst/>
          </a:prstGeom>
          <a:noFill/>
          <a:ln w="12700" cap="flat" cmpd="sng" algn="ctr">
            <a:solidFill>
              <a:srgbClr val="000000"/>
            </a:solidFill>
            <a:prstDash val="solid"/>
          </a:ln>
          <a:effectLst/>
        </p:spPr>
      </p:cxnSp>
      <p:cxnSp>
        <p:nvCxnSpPr>
          <p:cNvPr id="1008" name="Straight Connector 1007"/>
          <p:cNvCxnSpPr/>
          <p:nvPr/>
        </p:nvCxnSpPr>
        <p:spPr>
          <a:xfrm flipV="1">
            <a:off x="1586484" y="2972119"/>
            <a:ext cx="304800" cy="76200"/>
          </a:xfrm>
          <a:prstGeom prst="line">
            <a:avLst/>
          </a:prstGeom>
          <a:noFill/>
          <a:ln w="12700" cap="flat" cmpd="sng" algn="ctr">
            <a:solidFill>
              <a:srgbClr val="000000"/>
            </a:solidFill>
            <a:prstDash val="solid"/>
          </a:ln>
          <a:effectLst/>
        </p:spPr>
      </p:cxnSp>
      <p:cxnSp>
        <p:nvCxnSpPr>
          <p:cNvPr id="1009" name="Straight Connector 1008"/>
          <p:cNvCxnSpPr/>
          <p:nvPr/>
        </p:nvCxnSpPr>
        <p:spPr>
          <a:xfrm>
            <a:off x="1205484" y="3048319"/>
            <a:ext cx="381000" cy="0"/>
          </a:xfrm>
          <a:prstGeom prst="line">
            <a:avLst/>
          </a:prstGeom>
          <a:noFill/>
          <a:ln w="12700" cap="flat" cmpd="sng" algn="ctr">
            <a:solidFill>
              <a:srgbClr val="000000"/>
            </a:solidFill>
            <a:prstDash val="solid"/>
          </a:ln>
          <a:effectLst/>
        </p:spPr>
      </p:cxnSp>
      <p:cxnSp>
        <p:nvCxnSpPr>
          <p:cNvPr id="1010" name="Straight Connector 1009"/>
          <p:cNvCxnSpPr/>
          <p:nvPr/>
        </p:nvCxnSpPr>
        <p:spPr>
          <a:xfrm>
            <a:off x="4558284" y="1981519"/>
            <a:ext cx="381000" cy="0"/>
          </a:xfrm>
          <a:prstGeom prst="line">
            <a:avLst/>
          </a:prstGeom>
          <a:noFill/>
          <a:ln w="12700" cap="flat" cmpd="sng" algn="ctr">
            <a:solidFill>
              <a:srgbClr val="000000"/>
            </a:solidFill>
            <a:prstDash val="solid"/>
          </a:ln>
          <a:effectLst/>
        </p:spPr>
      </p:cxnSp>
      <p:cxnSp>
        <p:nvCxnSpPr>
          <p:cNvPr id="1011" name="Straight Connector 1010"/>
          <p:cNvCxnSpPr/>
          <p:nvPr/>
        </p:nvCxnSpPr>
        <p:spPr>
          <a:xfrm>
            <a:off x="4558284" y="2591119"/>
            <a:ext cx="381000" cy="0"/>
          </a:xfrm>
          <a:prstGeom prst="line">
            <a:avLst/>
          </a:prstGeom>
          <a:noFill/>
          <a:ln w="12700" cap="flat" cmpd="sng" algn="ctr">
            <a:solidFill>
              <a:srgbClr val="000000"/>
            </a:solidFill>
            <a:prstDash val="solid"/>
          </a:ln>
          <a:effectLst/>
        </p:spPr>
      </p:cxnSp>
      <p:cxnSp>
        <p:nvCxnSpPr>
          <p:cNvPr id="1012" name="Straight Connector 1011"/>
          <p:cNvCxnSpPr/>
          <p:nvPr/>
        </p:nvCxnSpPr>
        <p:spPr>
          <a:xfrm>
            <a:off x="4558284" y="3505519"/>
            <a:ext cx="381000" cy="0"/>
          </a:xfrm>
          <a:prstGeom prst="line">
            <a:avLst/>
          </a:prstGeom>
          <a:noFill/>
          <a:ln w="12700" cap="flat" cmpd="sng" algn="ctr">
            <a:solidFill>
              <a:srgbClr val="000000"/>
            </a:solidFill>
            <a:prstDash val="solid"/>
          </a:ln>
          <a:effectLst/>
        </p:spPr>
      </p:cxnSp>
      <p:cxnSp>
        <p:nvCxnSpPr>
          <p:cNvPr id="1013" name="Straight Connector 1012"/>
          <p:cNvCxnSpPr/>
          <p:nvPr/>
        </p:nvCxnSpPr>
        <p:spPr>
          <a:xfrm>
            <a:off x="4558284" y="4115119"/>
            <a:ext cx="381000" cy="0"/>
          </a:xfrm>
          <a:prstGeom prst="line">
            <a:avLst/>
          </a:prstGeom>
          <a:noFill/>
          <a:ln w="12700" cap="flat" cmpd="sng" algn="ctr">
            <a:solidFill>
              <a:srgbClr val="000000"/>
            </a:solidFill>
            <a:prstDash val="solid"/>
          </a:ln>
          <a:effectLst/>
        </p:spPr>
      </p:cxnSp>
      <p:cxnSp>
        <p:nvCxnSpPr>
          <p:cNvPr id="1014" name="Straight Connector 1013"/>
          <p:cNvCxnSpPr/>
          <p:nvPr/>
        </p:nvCxnSpPr>
        <p:spPr>
          <a:xfrm>
            <a:off x="6006084" y="2972119"/>
            <a:ext cx="304800" cy="0"/>
          </a:xfrm>
          <a:prstGeom prst="line">
            <a:avLst/>
          </a:prstGeom>
          <a:noFill/>
          <a:ln w="38100" cap="flat" cmpd="sng" algn="ctr">
            <a:solidFill>
              <a:srgbClr val="000000"/>
            </a:solidFill>
            <a:prstDash val="solid"/>
          </a:ln>
          <a:effectLst/>
        </p:spPr>
      </p:cxnSp>
      <p:cxnSp>
        <p:nvCxnSpPr>
          <p:cNvPr id="1015" name="Straight Connector 1014"/>
          <p:cNvCxnSpPr/>
          <p:nvPr/>
        </p:nvCxnSpPr>
        <p:spPr>
          <a:xfrm rot="5400000" flipH="1" flipV="1">
            <a:off x="5663184" y="2476819"/>
            <a:ext cx="990600" cy="0"/>
          </a:xfrm>
          <a:prstGeom prst="line">
            <a:avLst/>
          </a:prstGeom>
          <a:noFill/>
          <a:ln w="12700" cap="flat" cmpd="sng" algn="ctr">
            <a:solidFill>
              <a:srgbClr val="000000"/>
            </a:solidFill>
            <a:prstDash val="solid"/>
          </a:ln>
          <a:effectLst/>
        </p:spPr>
      </p:cxnSp>
      <p:cxnSp>
        <p:nvCxnSpPr>
          <p:cNvPr id="1016" name="Straight Connector 1015"/>
          <p:cNvCxnSpPr/>
          <p:nvPr/>
        </p:nvCxnSpPr>
        <p:spPr>
          <a:xfrm>
            <a:off x="6006084" y="3124519"/>
            <a:ext cx="304800" cy="0"/>
          </a:xfrm>
          <a:prstGeom prst="line">
            <a:avLst/>
          </a:prstGeom>
          <a:noFill/>
          <a:ln w="38100" cap="flat" cmpd="sng" algn="ctr">
            <a:solidFill>
              <a:srgbClr val="000000"/>
            </a:solidFill>
            <a:prstDash val="solid"/>
          </a:ln>
          <a:effectLst/>
        </p:spPr>
      </p:cxnSp>
      <p:cxnSp>
        <p:nvCxnSpPr>
          <p:cNvPr id="1017" name="Straight Connector 1016"/>
          <p:cNvCxnSpPr/>
          <p:nvPr/>
        </p:nvCxnSpPr>
        <p:spPr>
          <a:xfrm rot="5400000" flipH="1" flipV="1">
            <a:off x="5663184" y="3619819"/>
            <a:ext cx="990600" cy="0"/>
          </a:xfrm>
          <a:prstGeom prst="line">
            <a:avLst/>
          </a:prstGeom>
          <a:noFill/>
          <a:ln w="12700" cap="flat" cmpd="sng" algn="ctr">
            <a:solidFill>
              <a:srgbClr val="000000"/>
            </a:solidFill>
            <a:prstDash val="solid"/>
          </a:ln>
          <a:effectLst/>
        </p:spPr>
      </p:cxnSp>
      <p:cxnSp>
        <p:nvCxnSpPr>
          <p:cNvPr id="1018" name="Straight Connector 1017"/>
          <p:cNvCxnSpPr/>
          <p:nvPr/>
        </p:nvCxnSpPr>
        <p:spPr>
          <a:xfrm>
            <a:off x="5396484" y="1981519"/>
            <a:ext cx="2133600" cy="0"/>
          </a:xfrm>
          <a:prstGeom prst="line">
            <a:avLst/>
          </a:prstGeom>
          <a:noFill/>
          <a:ln w="12700" cap="flat" cmpd="sng" algn="ctr">
            <a:solidFill>
              <a:srgbClr val="000000"/>
            </a:solidFill>
            <a:prstDash val="solid"/>
          </a:ln>
          <a:effectLst/>
        </p:spPr>
      </p:cxnSp>
      <p:cxnSp>
        <p:nvCxnSpPr>
          <p:cNvPr id="1019" name="Straight Connector 1018"/>
          <p:cNvCxnSpPr/>
          <p:nvPr/>
        </p:nvCxnSpPr>
        <p:spPr>
          <a:xfrm rot="16200000" flipH="1">
            <a:off x="6463284" y="3048319"/>
            <a:ext cx="0" cy="2133600"/>
          </a:xfrm>
          <a:prstGeom prst="line">
            <a:avLst/>
          </a:prstGeom>
          <a:noFill/>
          <a:ln w="12700" cap="flat" cmpd="sng" algn="ctr">
            <a:solidFill>
              <a:srgbClr val="000000"/>
            </a:solidFill>
            <a:prstDash val="solid"/>
          </a:ln>
          <a:effectLst/>
        </p:spPr>
      </p:cxnSp>
      <p:cxnSp>
        <p:nvCxnSpPr>
          <p:cNvPr id="1020" name="Straight Connector 1019"/>
          <p:cNvCxnSpPr/>
          <p:nvPr/>
        </p:nvCxnSpPr>
        <p:spPr>
          <a:xfrm rot="5400000" flipH="1" flipV="1">
            <a:off x="4863084" y="2743519"/>
            <a:ext cx="1524000" cy="0"/>
          </a:xfrm>
          <a:prstGeom prst="line">
            <a:avLst/>
          </a:prstGeom>
          <a:noFill/>
          <a:ln w="12700" cap="flat" cmpd="sng" algn="ctr">
            <a:solidFill>
              <a:srgbClr val="000000"/>
            </a:solidFill>
            <a:prstDash val="solid"/>
          </a:ln>
          <a:effectLst/>
        </p:spPr>
      </p:cxnSp>
      <p:grpSp>
        <p:nvGrpSpPr>
          <p:cNvPr id="1021" name="Group 225"/>
          <p:cNvGrpSpPr>
            <a:grpSpLocks/>
          </p:cNvGrpSpPr>
          <p:nvPr/>
        </p:nvGrpSpPr>
        <p:grpSpPr bwMode="auto">
          <a:xfrm>
            <a:off x="4939284" y="1905319"/>
            <a:ext cx="457200" cy="152400"/>
            <a:chOff x="5257800" y="1447800"/>
            <a:chExt cx="457200" cy="152400"/>
          </a:xfrm>
        </p:grpSpPr>
        <p:sp>
          <p:nvSpPr>
            <p:cNvPr id="1022" name="Arc 1021"/>
            <p:cNvSpPr/>
            <p:nvPr/>
          </p:nvSpPr>
          <p:spPr>
            <a:xfrm flipH="1">
              <a:off x="5257800" y="1447800"/>
              <a:ext cx="152400" cy="152400"/>
            </a:xfrm>
            <a:prstGeom prst="arc">
              <a:avLst/>
            </a:prstGeom>
            <a:noFill/>
            <a:ln w="1270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023" name="Arc 1022"/>
            <p:cNvSpPr/>
            <p:nvPr/>
          </p:nvSpPr>
          <p:spPr>
            <a:xfrm>
              <a:off x="5257800" y="1447800"/>
              <a:ext cx="152400" cy="152400"/>
            </a:xfrm>
            <a:prstGeom prst="arc">
              <a:avLst/>
            </a:prstGeom>
            <a:noFill/>
            <a:ln w="1270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024" name="Arc 1023"/>
            <p:cNvSpPr/>
            <p:nvPr/>
          </p:nvSpPr>
          <p:spPr>
            <a:xfrm flipH="1">
              <a:off x="5410200" y="1447800"/>
              <a:ext cx="152400" cy="152400"/>
            </a:xfrm>
            <a:prstGeom prst="arc">
              <a:avLst/>
            </a:prstGeom>
            <a:noFill/>
            <a:ln w="1270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025" name="Arc 1024"/>
            <p:cNvSpPr/>
            <p:nvPr/>
          </p:nvSpPr>
          <p:spPr>
            <a:xfrm>
              <a:off x="5410200" y="1447800"/>
              <a:ext cx="152400" cy="152400"/>
            </a:xfrm>
            <a:prstGeom prst="arc">
              <a:avLst/>
            </a:prstGeom>
            <a:noFill/>
            <a:ln w="1270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026" name="Arc 1025"/>
            <p:cNvSpPr/>
            <p:nvPr/>
          </p:nvSpPr>
          <p:spPr>
            <a:xfrm flipH="1">
              <a:off x="5562600" y="1447800"/>
              <a:ext cx="152400" cy="152400"/>
            </a:xfrm>
            <a:prstGeom prst="arc">
              <a:avLst/>
            </a:prstGeom>
            <a:noFill/>
            <a:ln w="1270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027" name="Arc 1026"/>
            <p:cNvSpPr/>
            <p:nvPr/>
          </p:nvSpPr>
          <p:spPr>
            <a:xfrm>
              <a:off x="5562600" y="1447800"/>
              <a:ext cx="152400" cy="152400"/>
            </a:xfrm>
            <a:prstGeom prst="arc">
              <a:avLst/>
            </a:prstGeom>
            <a:noFill/>
            <a:ln w="1270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grpSp>
      <p:grpSp>
        <p:nvGrpSpPr>
          <p:cNvPr id="1028" name="Group 226"/>
          <p:cNvGrpSpPr>
            <a:grpSpLocks/>
          </p:cNvGrpSpPr>
          <p:nvPr/>
        </p:nvGrpSpPr>
        <p:grpSpPr bwMode="auto">
          <a:xfrm>
            <a:off x="4939284" y="4038919"/>
            <a:ext cx="457200" cy="152400"/>
            <a:chOff x="5257800" y="1447800"/>
            <a:chExt cx="457200" cy="152400"/>
          </a:xfrm>
        </p:grpSpPr>
        <p:sp>
          <p:nvSpPr>
            <p:cNvPr id="1029" name="Arc 1028"/>
            <p:cNvSpPr/>
            <p:nvPr/>
          </p:nvSpPr>
          <p:spPr>
            <a:xfrm flipH="1">
              <a:off x="5257800" y="1447800"/>
              <a:ext cx="152400" cy="152400"/>
            </a:xfrm>
            <a:prstGeom prst="arc">
              <a:avLst/>
            </a:prstGeom>
            <a:noFill/>
            <a:ln w="1270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030" name="Arc 1029"/>
            <p:cNvSpPr/>
            <p:nvPr/>
          </p:nvSpPr>
          <p:spPr>
            <a:xfrm>
              <a:off x="5257800" y="1447800"/>
              <a:ext cx="152400" cy="152400"/>
            </a:xfrm>
            <a:prstGeom prst="arc">
              <a:avLst/>
            </a:prstGeom>
            <a:noFill/>
            <a:ln w="1270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031" name="Arc 1030"/>
            <p:cNvSpPr/>
            <p:nvPr/>
          </p:nvSpPr>
          <p:spPr>
            <a:xfrm flipH="1">
              <a:off x="5410200" y="1447800"/>
              <a:ext cx="152400" cy="152400"/>
            </a:xfrm>
            <a:prstGeom prst="arc">
              <a:avLst/>
            </a:prstGeom>
            <a:noFill/>
            <a:ln w="1270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032" name="Arc 1031"/>
            <p:cNvSpPr/>
            <p:nvPr/>
          </p:nvSpPr>
          <p:spPr>
            <a:xfrm>
              <a:off x="5410200" y="1447800"/>
              <a:ext cx="152400" cy="152400"/>
            </a:xfrm>
            <a:prstGeom prst="arc">
              <a:avLst/>
            </a:prstGeom>
            <a:noFill/>
            <a:ln w="1270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033" name="Arc 1032"/>
            <p:cNvSpPr/>
            <p:nvPr/>
          </p:nvSpPr>
          <p:spPr>
            <a:xfrm flipH="1">
              <a:off x="5562600" y="1447800"/>
              <a:ext cx="152400" cy="152400"/>
            </a:xfrm>
            <a:prstGeom prst="arc">
              <a:avLst/>
            </a:prstGeom>
            <a:noFill/>
            <a:ln w="1270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034" name="Arc 1033"/>
            <p:cNvSpPr/>
            <p:nvPr/>
          </p:nvSpPr>
          <p:spPr>
            <a:xfrm>
              <a:off x="5562600" y="1447800"/>
              <a:ext cx="152400" cy="152400"/>
            </a:xfrm>
            <a:prstGeom prst="arc">
              <a:avLst/>
            </a:prstGeom>
            <a:noFill/>
            <a:ln w="1270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grpSp>
      <p:sp>
        <p:nvSpPr>
          <p:cNvPr id="1035" name="Rectangle 1034"/>
          <p:cNvSpPr/>
          <p:nvPr/>
        </p:nvSpPr>
        <p:spPr>
          <a:xfrm>
            <a:off x="1510284" y="2819719"/>
            <a:ext cx="457200" cy="457200"/>
          </a:xfrm>
          <a:prstGeom prst="rect">
            <a:avLst/>
          </a:prstGeom>
          <a:noFill/>
          <a:ln w="25400" cap="flat" cmpd="sng" algn="ctr">
            <a:solidFill>
              <a:srgbClr val="000000"/>
            </a:solidFill>
            <a:prstDash val="dash"/>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endParaRPr>
          </a:p>
        </p:txBody>
      </p:sp>
      <p:sp>
        <p:nvSpPr>
          <p:cNvPr id="1036" name="TextBox 238"/>
          <p:cNvSpPr txBox="1">
            <a:spLocks noChangeArrowheads="1"/>
          </p:cNvSpPr>
          <p:nvPr/>
        </p:nvSpPr>
        <p:spPr bwMode="auto">
          <a:xfrm>
            <a:off x="1459484" y="3276919"/>
            <a:ext cx="584200" cy="307975"/>
          </a:xfrm>
          <a:prstGeom prst="rect">
            <a:avLst/>
          </a:prstGeom>
          <a:noFill/>
          <a:ln w="9525">
            <a:noFill/>
            <a:miter lim="800000"/>
            <a:headEnd/>
            <a:tailEnd/>
          </a:ln>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smtClean="0">
                <a:ln>
                  <a:noFill/>
                </a:ln>
                <a:solidFill>
                  <a:srgbClr val="000000"/>
                </a:solidFill>
                <a:effectLst/>
                <a:uLnTx/>
                <a:uFillTx/>
              </a:rPr>
              <a:t>MCB</a:t>
            </a:r>
          </a:p>
        </p:txBody>
      </p:sp>
      <p:sp>
        <p:nvSpPr>
          <p:cNvPr id="1037" name="TextBox 239"/>
          <p:cNvSpPr txBox="1">
            <a:spLocks noChangeArrowheads="1"/>
          </p:cNvSpPr>
          <p:nvPr/>
        </p:nvSpPr>
        <p:spPr bwMode="auto">
          <a:xfrm>
            <a:off x="2615184" y="1829119"/>
            <a:ext cx="806450" cy="246062"/>
          </a:xfrm>
          <a:prstGeom prst="rect">
            <a:avLst/>
          </a:prstGeom>
          <a:noFill/>
          <a:ln w="9525">
            <a:noFill/>
            <a:miter lim="800000"/>
            <a:headEnd/>
            <a:tailEnd/>
          </a:ln>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rgbClr val="000000"/>
                </a:solidFill>
                <a:effectLst/>
                <a:uLnTx/>
                <a:uFillTx/>
              </a:rPr>
              <a:t>18kV/600V</a:t>
            </a:r>
          </a:p>
        </p:txBody>
      </p:sp>
      <p:sp>
        <p:nvSpPr>
          <p:cNvPr id="1038" name="TextBox 240"/>
          <p:cNvSpPr txBox="1">
            <a:spLocks noChangeArrowheads="1"/>
          </p:cNvSpPr>
          <p:nvPr/>
        </p:nvSpPr>
        <p:spPr bwMode="auto">
          <a:xfrm>
            <a:off x="2615184" y="3335656"/>
            <a:ext cx="806450" cy="246063"/>
          </a:xfrm>
          <a:prstGeom prst="rect">
            <a:avLst/>
          </a:prstGeom>
          <a:noFill/>
          <a:ln w="9525">
            <a:noFill/>
            <a:miter lim="800000"/>
            <a:headEnd/>
            <a:tailEnd/>
          </a:ln>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smtClean="0">
                <a:ln>
                  <a:noFill/>
                </a:ln>
                <a:solidFill>
                  <a:srgbClr val="000000"/>
                </a:solidFill>
                <a:effectLst/>
                <a:uLnTx/>
                <a:uFillTx/>
              </a:rPr>
              <a:t>18kV/600V</a:t>
            </a:r>
          </a:p>
        </p:txBody>
      </p:sp>
      <p:grpSp>
        <p:nvGrpSpPr>
          <p:cNvPr id="1039" name="Group 76"/>
          <p:cNvGrpSpPr>
            <a:grpSpLocks/>
          </p:cNvGrpSpPr>
          <p:nvPr/>
        </p:nvGrpSpPr>
        <p:grpSpPr bwMode="auto">
          <a:xfrm>
            <a:off x="4177284" y="3505519"/>
            <a:ext cx="304800" cy="609600"/>
            <a:chOff x="3276600" y="2743200"/>
            <a:chExt cx="304800" cy="609600"/>
          </a:xfrm>
        </p:grpSpPr>
        <p:sp>
          <p:nvSpPr>
            <p:cNvPr id="1040" name="Isosceles Triangle 1039"/>
            <p:cNvSpPr/>
            <p:nvPr/>
          </p:nvSpPr>
          <p:spPr>
            <a:xfrm>
              <a:off x="3276600" y="2895600"/>
              <a:ext cx="304800" cy="304800"/>
            </a:xfrm>
            <a:prstGeom prst="triangle">
              <a:avLst/>
            </a:prstGeom>
            <a:solidFill>
              <a:srgbClr val="000000"/>
            </a:solidFill>
            <a:ln w="1270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endParaRPr>
            </a:p>
          </p:txBody>
        </p:sp>
        <p:cxnSp>
          <p:nvCxnSpPr>
            <p:cNvPr id="1041" name="Straight Connector 1040"/>
            <p:cNvCxnSpPr/>
            <p:nvPr/>
          </p:nvCxnSpPr>
          <p:spPr>
            <a:xfrm rot="5400000">
              <a:off x="3124200" y="3048000"/>
              <a:ext cx="609600" cy="0"/>
            </a:xfrm>
            <a:prstGeom prst="line">
              <a:avLst/>
            </a:prstGeom>
            <a:noFill/>
            <a:ln w="12700" cap="flat" cmpd="sng" algn="ctr">
              <a:solidFill>
                <a:srgbClr val="000000"/>
              </a:solidFill>
              <a:prstDash val="solid"/>
            </a:ln>
            <a:effectLst/>
          </p:spPr>
        </p:cxnSp>
        <p:cxnSp>
          <p:nvCxnSpPr>
            <p:cNvPr id="1042" name="Straight Connector 1041"/>
            <p:cNvCxnSpPr/>
            <p:nvPr/>
          </p:nvCxnSpPr>
          <p:spPr>
            <a:xfrm>
              <a:off x="3276600" y="2895600"/>
              <a:ext cx="304800" cy="0"/>
            </a:xfrm>
            <a:prstGeom prst="line">
              <a:avLst/>
            </a:prstGeom>
            <a:noFill/>
            <a:ln w="12700" cap="flat" cmpd="sng" algn="ctr">
              <a:solidFill>
                <a:srgbClr val="000000"/>
              </a:solidFill>
              <a:prstDash val="solid"/>
            </a:ln>
            <a:effectLst/>
          </p:spPr>
        </p:cxnSp>
        <p:cxnSp>
          <p:nvCxnSpPr>
            <p:cNvPr id="1043" name="Straight Connector 1042"/>
            <p:cNvCxnSpPr/>
            <p:nvPr/>
          </p:nvCxnSpPr>
          <p:spPr>
            <a:xfrm rot="5400000">
              <a:off x="3429000" y="2819400"/>
              <a:ext cx="76200" cy="76200"/>
            </a:xfrm>
            <a:prstGeom prst="line">
              <a:avLst/>
            </a:prstGeom>
            <a:noFill/>
            <a:ln w="12700" cap="flat" cmpd="sng" algn="ctr">
              <a:solidFill>
                <a:srgbClr val="000000"/>
              </a:solidFill>
              <a:prstDash val="solid"/>
            </a:ln>
            <a:effectLst/>
          </p:spPr>
        </p:cxnSp>
        <p:cxnSp>
          <p:nvCxnSpPr>
            <p:cNvPr id="1044" name="Straight Connector 1043"/>
            <p:cNvCxnSpPr/>
            <p:nvPr/>
          </p:nvCxnSpPr>
          <p:spPr>
            <a:xfrm rot="10800000">
              <a:off x="3505200" y="2819400"/>
              <a:ext cx="76200" cy="0"/>
            </a:xfrm>
            <a:prstGeom prst="line">
              <a:avLst/>
            </a:prstGeom>
            <a:noFill/>
            <a:ln w="12700" cap="flat" cmpd="sng" algn="ctr">
              <a:solidFill>
                <a:srgbClr val="000000"/>
              </a:solidFill>
              <a:prstDash val="solid"/>
            </a:ln>
            <a:effectLst/>
          </p:spPr>
        </p:cxnSp>
      </p:grpSp>
      <p:grpSp>
        <p:nvGrpSpPr>
          <p:cNvPr id="1045" name="Group 226"/>
          <p:cNvGrpSpPr>
            <a:grpSpLocks/>
          </p:cNvGrpSpPr>
          <p:nvPr/>
        </p:nvGrpSpPr>
        <p:grpSpPr bwMode="auto">
          <a:xfrm>
            <a:off x="4939284" y="3429319"/>
            <a:ext cx="457200" cy="152400"/>
            <a:chOff x="5257800" y="1447800"/>
            <a:chExt cx="457200" cy="152400"/>
          </a:xfrm>
        </p:grpSpPr>
        <p:sp>
          <p:nvSpPr>
            <p:cNvPr id="1046" name="Arc 1045"/>
            <p:cNvSpPr/>
            <p:nvPr/>
          </p:nvSpPr>
          <p:spPr>
            <a:xfrm flipH="1">
              <a:off x="5257800" y="1447800"/>
              <a:ext cx="152400" cy="152400"/>
            </a:xfrm>
            <a:prstGeom prst="arc">
              <a:avLst/>
            </a:prstGeom>
            <a:noFill/>
            <a:ln w="1270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047" name="Arc 1046"/>
            <p:cNvSpPr/>
            <p:nvPr/>
          </p:nvSpPr>
          <p:spPr>
            <a:xfrm>
              <a:off x="5257800" y="1447800"/>
              <a:ext cx="152400" cy="152400"/>
            </a:xfrm>
            <a:prstGeom prst="arc">
              <a:avLst/>
            </a:prstGeom>
            <a:noFill/>
            <a:ln w="1270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048" name="Arc 1047"/>
            <p:cNvSpPr/>
            <p:nvPr/>
          </p:nvSpPr>
          <p:spPr>
            <a:xfrm flipH="1">
              <a:off x="5410200" y="1447800"/>
              <a:ext cx="152400" cy="152400"/>
            </a:xfrm>
            <a:prstGeom prst="arc">
              <a:avLst/>
            </a:prstGeom>
            <a:noFill/>
            <a:ln w="1270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049" name="Arc 1048"/>
            <p:cNvSpPr/>
            <p:nvPr/>
          </p:nvSpPr>
          <p:spPr>
            <a:xfrm>
              <a:off x="5410200" y="1447800"/>
              <a:ext cx="152400" cy="152400"/>
            </a:xfrm>
            <a:prstGeom prst="arc">
              <a:avLst/>
            </a:prstGeom>
            <a:noFill/>
            <a:ln w="1270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050" name="Arc 1049"/>
            <p:cNvSpPr/>
            <p:nvPr/>
          </p:nvSpPr>
          <p:spPr>
            <a:xfrm flipH="1">
              <a:off x="5562600" y="1447800"/>
              <a:ext cx="152400" cy="152400"/>
            </a:xfrm>
            <a:prstGeom prst="arc">
              <a:avLst/>
            </a:prstGeom>
            <a:noFill/>
            <a:ln w="1270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051" name="Arc 1050"/>
            <p:cNvSpPr/>
            <p:nvPr/>
          </p:nvSpPr>
          <p:spPr>
            <a:xfrm>
              <a:off x="5562600" y="1447800"/>
              <a:ext cx="152400" cy="152400"/>
            </a:xfrm>
            <a:prstGeom prst="arc">
              <a:avLst/>
            </a:prstGeom>
            <a:noFill/>
            <a:ln w="1270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grpSp>
      <p:grpSp>
        <p:nvGrpSpPr>
          <p:cNvPr id="1052" name="Group 225"/>
          <p:cNvGrpSpPr>
            <a:grpSpLocks/>
          </p:cNvGrpSpPr>
          <p:nvPr/>
        </p:nvGrpSpPr>
        <p:grpSpPr bwMode="auto">
          <a:xfrm>
            <a:off x="4939284" y="2514919"/>
            <a:ext cx="457200" cy="152400"/>
            <a:chOff x="5257800" y="1447800"/>
            <a:chExt cx="457200" cy="152400"/>
          </a:xfrm>
        </p:grpSpPr>
        <p:sp>
          <p:nvSpPr>
            <p:cNvPr id="1053" name="Arc 1052"/>
            <p:cNvSpPr/>
            <p:nvPr/>
          </p:nvSpPr>
          <p:spPr>
            <a:xfrm flipH="1">
              <a:off x="5257800" y="1447800"/>
              <a:ext cx="152400" cy="152400"/>
            </a:xfrm>
            <a:prstGeom prst="arc">
              <a:avLst/>
            </a:prstGeom>
            <a:noFill/>
            <a:ln w="1270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054" name="Arc 1053"/>
            <p:cNvSpPr/>
            <p:nvPr/>
          </p:nvSpPr>
          <p:spPr>
            <a:xfrm>
              <a:off x="5257800" y="1447800"/>
              <a:ext cx="152400" cy="152400"/>
            </a:xfrm>
            <a:prstGeom prst="arc">
              <a:avLst/>
            </a:prstGeom>
            <a:noFill/>
            <a:ln w="1270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055" name="Arc 1054"/>
            <p:cNvSpPr/>
            <p:nvPr/>
          </p:nvSpPr>
          <p:spPr>
            <a:xfrm flipH="1">
              <a:off x="5410200" y="1447800"/>
              <a:ext cx="152400" cy="152400"/>
            </a:xfrm>
            <a:prstGeom prst="arc">
              <a:avLst/>
            </a:prstGeom>
            <a:noFill/>
            <a:ln w="1270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056" name="Arc 1055"/>
            <p:cNvSpPr/>
            <p:nvPr/>
          </p:nvSpPr>
          <p:spPr>
            <a:xfrm>
              <a:off x="5410200" y="1447800"/>
              <a:ext cx="152400" cy="152400"/>
            </a:xfrm>
            <a:prstGeom prst="arc">
              <a:avLst/>
            </a:prstGeom>
            <a:noFill/>
            <a:ln w="1270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057" name="Arc 1056"/>
            <p:cNvSpPr/>
            <p:nvPr/>
          </p:nvSpPr>
          <p:spPr>
            <a:xfrm flipH="1">
              <a:off x="5562600" y="1447800"/>
              <a:ext cx="152400" cy="152400"/>
            </a:xfrm>
            <a:prstGeom prst="arc">
              <a:avLst/>
            </a:prstGeom>
            <a:noFill/>
            <a:ln w="1270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058" name="Arc 1057"/>
            <p:cNvSpPr/>
            <p:nvPr/>
          </p:nvSpPr>
          <p:spPr>
            <a:xfrm>
              <a:off x="5562600" y="1447800"/>
              <a:ext cx="152400" cy="152400"/>
            </a:xfrm>
            <a:prstGeom prst="arc">
              <a:avLst/>
            </a:prstGeom>
            <a:noFill/>
            <a:ln w="1270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grpSp>
      <p:cxnSp>
        <p:nvCxnSpPr>
          <p:cNvPr id="1059" name="Straight Connector 1058"/>
          <p:cNvCxnSpPr/>
          <p:nvPr/>
        </p:nvCxnSpPr>
        <p:spPr>
          <a:xfrm>
            <a:off x="5396484" y="2591119"/>
            <a:ext cx="381000" cy="0"/>
          </a:xfrm>
          <a:prstGeom prst="line">
            <a:avLst/>
          </a:prstGeom>
          <a:noFill/>
          <a:ln w="12700" cap="flat" cmpd="sng" algn="ctr">
            <a:solidFill>
              <a:srgbClr val="000000"/>
            </a:solidFill>
            <a:prstDash val="solid"/>
          </a:ln>
          <a:effectLst/>
        </p:spPr>
      </p:cxnSp>
      <p:cxnSp>
        <p:nvCxnSpPr>
          <p:cNvPr id="1060" name="Straight Connector 1059"/>
          <p:cNvCxnSpPr/>
          <p:nvPr/>
        </p:nvCxnSpPr>
        <p:spPr>
          <a:xfrm>
            <a:off x="5396484" y="3505519"/>
            <a:ext cx="228600" cy="0"/>
          </a:xfrm>
          <a:prstGeom prst="line">
            <a:avLst/>
          </a:prstGeom>
          <a:noFill/>
          <a:ln w="12700" cap="flat" cmpd="sng" algn="ctr">
            <a:solidFill>
              <a:srgbClr val="000000"/>
            </a:solidFill>
            <a:prstDash val="solid"/>
          </a:ln>
          <a:effectLst/>
        </p:spPr>
      </p:cxnSp>
      <p:cxnSp>
        <p:nvCxnSpPr>
          <p:cNvPr id="1061" name="Straight Connector 1060"/>
          <p:cNvCxnSpPr/>
          <p:nvPr/>
        </p:nvCxnSpPr>
        <p:spPr>
          <a:xfrm rot="5400000" flipH="1" flipV="1">
            <a:off x="5015484" y="3353119"/>
            <a:ext cx="1524000" cy="0"/>
          </a:xfrm>
          <a:prstGeom prst="line">
            <a:avLst/>
          </a:prstGeom>
          <a:noFill/>
          <a:ln w="12700" cap="flat" cmpd="sng" algn="ctr">
            <a:solidFill>
              <a:srgbClr val="000000"/>
            </a:solidFill>
            <a:prstDash val="solid"/>
          </a:ln>
          <a:effectLst/>
        </p:spPr>
      </p:cxnSp>
      <p:cxnSp>
        <p:nvCxnSpPr>
          <p:cNvPr id="1062" name="Straight Connector 1061"/>
          <p:cNvCxnSpPr/>
          <p:nvPr/>
        </p:nvCxnSpPr>
        <p:spPr>
          <a:xfrm rot="5400000" flipH="1" flipV="1">
            <a:off x="6234684" y="3124519"/>
            <a:ext cx="1981200" cy="0"/>
          </a:xfrm>
          <a:prstGeom prst="line">
            <a:avLst/>
          </a:prstGeom>
          <a:noFill/>
          <a:ln w="12700" cap="flat" cmpd="sng" algn="ctr">
            <a:solidFill>
              <a:srgbClr val="000000"/>
            </a:solidFill>
            <a:prstDash val="solid"/>
          </a:ln>
          <a:effectLst/>
        </p:spPr>
      </p:cxnSp>
      <p:sp>
        <p:nvSpPr>
          <p:cNvPr id="1063" name="Isosceles Triangle 1062"/>
          <p:cNvSpPr/>
          <p:nvPr/>
        </p:nvSpPr>
        <p:spPr>
          <a:xfrm>
            <a:off x="4634484" y="3734119"/>
            <a:ext cx="152400" cy="152400"/>
          </a:xfrm>
          <a:prstGeom prst="triangle">
            <a:avLst/>
          </a:prstGeom>
          <a:solidFill>
            <a:srgbClr val="000000"/>
          </a:solidFill>
          <a:ln w="1270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endParaRPr>
          </a:p>
        </p:txBody>
      </p:sp>
      <p:cxnSp>
        <p:nvCxnSpPr>
          <p:cNvPr id="1064" name="Straight Connector 1063"/>
          <p:cNvCxnSpPr/>
          <p:nvPr/>
        </p:nvCxnSpPr>
        <p:spPr>
          <a:xfrm rot="5400000">
            <a:off x="4405884" y="3810319"/>
            <a:ext cx="609600" cy="0"/>
          </a:xfrm>
          <a:prstGeom prst="line">
            <a:avLst/>
          </a:prstGeom>
          <a:noFill/>
          <a:ln w="12700" cap="flat" cmpd="sng" algn="ctr">
            <a:solidFill>
              <a:srgbClr val="000000"/>
            </a:solidFill>
            <a:prstDash val="solid"/>
          </a:ln>
          <a:effectLst/>
        </p:spPr>
      </p:cxnSp>
      <p:cxnSp>
        <p:nvCxnSpPr>
          <p:cNvPr id="1065" name="Straight Connector 1064"/>
          <p:cNvCxnSpPr/>
          <p:nvPr/>
        </p:nvCxnSpPr>
        <p:spPr>
          <a:xfrm>
            <a:off x="4634484" y="3734119"/>
            <a:ext cx="152400" cy="0"/>
          </a:xfrm>
          <a:prstGeom prst="line">
            <a:avLst/>
          </a:prstGeom>
          <a:noFill/>
          <a:ln w="12700" cap="flat" cmpd="sng" algn="ctr">
            <a:solidFill>
              <a:srgbClr val="000000"/>
            </a:solidFill>
            <a:prstDash val="solid"/>
          </a:ln>
          <a:effectLst/>
        </p:spPr>
      </p:cxnSp>
      <p:cxnSp>
        <p:nvCxnSpPr>
          <p:cNvPr id="1066" name="Straight Connector 1065"/>
          <p:cNvCxnSpPr/>
          <p:nvPr/>
        </p:nvCxnSpPr>
        <p:spPr>
          <a:xfrm rot="5400000">
            <a:off x="4710684" y="3657919"/>
            <a:ext cx="76200" cy="76200"/>
          </a:xfrm>
          <a:prstGeom prst="line">
            <a:avLst/>
          </a:prstGeom>
          <a:noFill/>
          <a:ln w="12700" cap="flat" cmpd="sng" algn="ctr">
            <a:solidFill>
              <a:srgbClr val="000000"/>
            </a:solidFill>
            <a:prstDash val="solid"/>
          </a:ln>
          <a:effectLst/>
        </p:spPr>
      </p:cxnSp>
      <p:sp>
        <p:nvSpPr>
          <p:cNvPr id="1067" name="Oval 1066"/>
          <p:cNvSpPr/>
          <p:nvPr/>
        </p:nvSpPr>
        <p:spPr>
          <a:xfrm>
            <a:off x="7530084" y="1954531"/>
            <a:ext cx="76200" cy="76200"/>
          </a:xfrm>
          <a:prstGeom prst="ellipse">
            <a:avLst/>
          </a:prstGeom>
          <a:noFill/>
          <a:ln w="1905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endParaRPr>
          </a:p>
        </p:txBody>
      </p:sp>
      <p:sp>
        <p:nvSpPr>
          <p:cNvPr id="1068" name="Oval 1067"/>
          <p:cNvSpPr/>
          <p:nvPr/>
        </p:nvSpPr>
        <p:spPr>
          <a:xfrm>
            <a:off x="7530084" y="4075431"/>
            <a:ext cx="76200" cy="76200"/>
          </a:xfrm>
          <a:prstGeom prst="ellipse">
            <a:avLst/>
          </a:prstGeom>
          <a:noFill/>
          <a:ln w="1905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endParaRPr>
          </a:p>
        </p:txBody>
      </p:sp>
      <p:cxnSp>
        <p:nvCxnSpPr>
          <p:cNvPr id="1069" name="Straight Connector 1068"/>
          <p:cNvCxnSpPr/>
          <p:nvPr/>
        </p:nvCxnSpPr>
        <p:spPr>
          <a:xfrm>
            <a:off x="7225284" y="2133919"/>
            <a:ext cx="304800" cy="0"/>
          </a:xfrm>
          <a:prstGeom prst="line">
            <a:avLst/>
          </a:prstGeom>
          <a:noFill/>
          <a:ln w="12700" cap="flat" cmpd="sng" algn="ctr">
            <a:solidFill>
              <a:srgbClr val="000000"/>
            </a:solidFill>
            <a:prstDash val="solid"/>
          </a:ln>
          <a:effectLst/>
        </p:spPr>
      </p:cxnSp>
      <p:cxnSp>
        <p:nvCxnSpPr>
          <p:cNvPr id="1070" name="Straight Connector 1069"/>
          <p:cNvCxnSpPr/>
          <p:nvPr/>
        </p:nvCxnSpPr>
        <p:spPr>
          <a:xfrm>
            <a:off x="7377684" y="4267519"/>
            <a:ext cx="152400" cy="0"/>
          </a:xfrm>
          <a:prstGeom prst="line">
            <a:avLst/>
          </a:prstGeom>
          <a:noFill/>
          <a:ln w="12700" cap="flat" cmpd="sng" algn="ctr">
            <a:solidFill>
              <a:srgbClr val="000000"/>
            </a:solidFill>
            <a:prstDash val="solid"/>
          </a:ln>
          <a:effectLst/>
        </p:spPr>
      </p:cxnSp>
      <p:cxnSp>
        <p:nvCxnSpPr>
          <p:cNvPr id="1071" name="Straight Connector 1070"/>
          <p:cNvCxnSpPr/>
          <p:nvPr/>
        </p:nvCxnSpPr>
        <p:spPr>
          <a:xfrm>
            <a:off x="7834884" y="2057719"/>
            <a:ext cx="381000" cy="0"/>
          </a:xfrm>
          <a:prstGeom prst="line">
            <a:avLst/>
          </a:prstGeom>
          <a:noFill/>
          <a:ln w="12700" cap="flat" cmpd="sng" algn="ctr">
            <a:solidFill>
              <a:srgbClr val="000000"/>
            </a:solidFill>
            <a:prstDash val="solid"/>
          </a:ln>
          <a:effectLst/>
        </p:spPr>
      </p:cxnSp>
      <p:cxnSp>
        <p:nvCxnSpPr>
          <p:cNvPr id="1072" name="Straight Connector 1071"/>
          <p:cNvCxnSpPr/>
          <p:nvPr/>
        </p:nvCxnSpPr>
        <p:spPr>
          <a:xfrm>
            <a:off x="7606284" y="1981519"/>
            <a:ext cx="228600" cy="76200"/>
          </a:xfrm>
          <a:prstGeom prst="line">
            <a:avLst/>
          </a:prstGeom>
          <a:noFill/>
          <a:ln w="12700" cap="flat" cmpd="sng" algn="ctr">
            <a:solidFill>
              <a:srgbClr val="000000"/>
            </a:solidFill>
            <a:prstDash val="solid"/>
          </a:ln>
          <a:effectLst/>
        </p:spPr>
      </p:cxnSp>
      <p:cxnSp>
        <p:nvCxnSpPr>
          <p:cNvPr id="1073" name="Straight Connector 1072"/>
          <p:cNvCxnSpPr/>
          <p:nvPr/>
        </p:nvCxnSpPr>
        <p:spPr>
          <a:xfrm>
            <a:off x="7834884" y="4191319"/>
            <a:ext cx="381000" cy="0"/>
          </a:xfrm>
          <a:prstGeom prst="line">
            <a:avLst/>
          </a:prstGeom>
          <a:noFill/>
          <a:ln w="12700" cap="flat" cmpd="sng" algn="ctr">
            <a:solidFill>
              <a:srgbClr val="000000"/>
            </a:solidFill>
            <a:prstDash val="solid"/>
          </a:ln>
          <a:effectLst/>
        </p:spPr>
      </p:cxnSp>
      <p:cxnSp>
        <p:nvCxnSpPr>
          <p:cNvPr id="1074" name="Straight Connector 1073"/>
          <p:cNvCxnSpPr/>
          <p:nvPr/>
        </p:nvCxnSpPr>
        <p:spPr>
          <a:xfrm>
            <a:off x="7606284" y="4115119"/>
            <a:ext cx="228600" cy="76200"/>
          </a:xfrm>
          <a:prstGeom prst="line">
            <a:avLst/>
          </a:prstGeom>
          <a:noFill/>
          <a:ln w="12700" cap="flat" cmpd="sng" algn="ctr">
            <a:solidFill>
              <a:srgbClr val="000000"/>
            </a:solidFill>
            <a:prstDash val="solid"/>
          </a:ln>
          <a:effectLst/>
        </p:spPr>
      </p:cxnSp>
      <p:cxnSp>
        <p:nvCxnSpPr>
          <p:cNvPr id="1075" name="Straight Connector 1074"/>
          <p:cNvCxnSpPr/>
          <p:nvPr/>
        </p:nvCxnSpPr>
        <p:spPr>
          <a:xfrm rot="5400000" flipH="1" flipV="1">
            <a:off x="6234684" y="3124519"/>
            <a:ext cx="2286000" cy="0"/>
          </a:xfrm>
          <a:prstGeom prst="line">
            <a:avLst/>
          </a:prstGeom>
          <a:noFill/>
          <a:ln w="12700" cap="flat" cmpd="sng" algn="ctr">
            <a:solidFill>
              <a:srgbClr val="000000"/>
            </a:solidFill>
            <a:prstDash val="solid"/>
          </a:ln>
          <a:effectLst/>
        </p:spPr>
      </p:cxnSp>
      <p:sp>
        <p:nvSpPr>
          <p:cNvPr id="1076" name="Oval 1075"/>
          <p:cNvSpPr/>
          <p:nvPr/>
        </p:nvSpPr>
        <p:spPr>
          <a:xfrm>
            <a:off x="7530084" y="2106931"/>
            <a:ext cx="76200" cy="76200"/>
          </a:xfrm>
          <a:prstGeom prst="ellipse">
            <a:avLst/>
          </a:prstGeom>
          <a:noFill/>
          <a:ln w="1905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endParaRPr>
          </a:p>
        </p:txBody>
      </p:sp>
      <p:sp>
        <p:nvSpPr>
          <p:cNvPr id="1077" name="Oval 1076"/>
          <p:cNvSpPr/>
          <p:nvPr/>
        </p:nvSpPr>
        <p:spPr>
          <a:xfrm>
            <a:off x="7530084" y="4227831"/>
            <a:ext cx="76200" cy="76200"/>
          </a:xfrm>
          <a:prstGeom prst="ellipse">
            <a:avLst/>
          </a:prstGeom>
          <a:noFill/>
          <a:ln w="1905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endParaRPr>
          </a:p>
        </p:txBody>
      </p:sp>
      <p:cxnSp>
        <p:nvCxnSpPr>
          <p:cNvPr id="1078" name="Straight Connector 1077"/>
          <p:cNvCxnSpPr/>
          <p:nvPr/>
        </p:nvCxnSpPr>
        <p:spPr>
          <a:xfrm rot="5400000">
            <a:off x="6615684" y="3065781"/>
            <a:ext cx="2133600" cy="0"/>
          </a:xfrm>
          <a:prstGeom prst="line">
            <a:avLst/>
          </a:prstGeom>
          <a:noFill/>
          <a:ln w="12700" cap="flat" cmpd="sng" algn="ctr">
            <a:solidFill>
              <a:srgbClr val="000000"/>
            </a:solidFill>
            <a:prstDash val="dash"/>
          </a:ln>
          <a:effectLst/>
        </p:spPr>
      </p:cxnSp>
      <p:sp>
        <p:nvSpPr>
          <p:cNvPr id="1079" name="TextBox 276"/>
          <p:cNvSpPr txBox="1">
            <a:spLocks noChangeArrowheads="1"/>
          </p:cNvSpPr>
          <p:nvPr/>
        </p:nvSpPr>
        <p:spPr bwMode="auto">
          <a:xfrm>
            <a:off x="748284" y="2895919"/>
            <a:ext cx="474663" cy="246062"/>
          </a:xfrm>
          <a:prstGeom prst="rect">
            <a:avLst/>
          </a:prstGeom>
          <a:noFill/>
          <a:ln w="9525">
            <a:noFill/>
            <a:miter lim="800000"/>
            <a:headEnd/>
            <a:tailEnd/>
          </a:ln>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smtClean="0">
                <a:ln>
                  <a:noFill/>
                </a:ln>
                <a:solidFill>
                  <a:srgbClr val="000000"/>
                </a:solidFill>
                <a:effectLst/>
                <a:uLnTx/>
                <a:uFillTx/>
              </a:rPr>
              <a:t>18kV</a:t>
            </a:r>
          </a:p>
        </p:txBody>
      </p:sp>
      <p:cxnSp>
        <p:nvCxnSpPr>
          <p:cNvPr id="1080" name="Straight Connector 1079"/>
          <p:cNvCxnSpPr/>
          <p:nvPr/>
        </p:nvCxnSpPr>
        <p:spPr>
          <a:xfrm>
            <a:off x="1891284" y="3048319"/>
            <a:ext cx="457200" cy="0"/>
          </a:xfrm>
          <a:prstGeom prst="line">
            <a:avLst/>
          </a:prstGeom>
          <a:noFill/>
          <a:ln w="12700" cap="flat" cmpd="sng" algn="ctr">
            <a:solidFill>
              <a:srgbClr val="000000"/>
            </a:solidFill>
            <a:prstDash val="solid"/>
          </a:ln>
          <a:effectLst/>
        </p:spPr>
      </p:cxnSp>
      <p:cxnSp>
        <p:nvCxnSpPr>
          <p:cNvPr id="1081" name="Straight Connector 1080"/>
          <p:cNvCxnSpPr/>
          <p:nvPr/>
        </p:nvCxnSpPr>
        <p:spPr>
          <a:xfrm>
            <a:off x="4939284" y="2057719"/>
            <a:ext cx="457200" cy="0"/>
          </a:xfrm>
          <a:prstGeom prst="line">
            <a:avLst/>
          </a:prstGeom>
          <a:noFill/>
          <a:ln w="9525" cap="flat" cmpd="sng" algn="ctr">
            <a:solidFill>
              <a:srgbClr val="000000"/>
            </a:solidFill>
            <a:prstDash val="solid"/>
          </a:ln>
          <a:effectLst/>
        </p:spPr>
      </p:cxnSp>
      <p:cxnSp>
        <p:nvCxnSpPr>
          <p:cNvPr id="1082" name="Straight Connector 1081"/>
          <p:cNvCxnSpPr/>
          <p:nvPr/>
        </p:nvCxnSpPr>
        <p:spPr>
          <a:xfrm rot="10800000" flipV="1">
            <a:off x="4939284" y="2057719"/>
            <a:ext cx="457200" cy="381000"/>
          </a:xfrm>
          <a:prstGeom prst="line">
            <a:avLst/>
          </a:prstGeom>
          <a:noFill/>
          <a:ln w="9525" cap="flat" cmpd="sng" algn="ctr">
            <a:solidFill>
              <a:srgbClr val="000000"/>
            </a:solidFill>
            <a:prstDash val="solid"/>
          </a:ln>
          <a:effectLst/>
        </p:spPr>
      </p:cxnSp>
      <p:cxnSp>
        <p:nvCxnSpPr>
          <p:cNvPr id="1083" name="Elbow Connector 1082"/>
          <p:cNvCxnSpPr/>
          <p:nvPr/>
        </p:nvCxnSpPr>
        <p:spPr>
          <a:xfrm>
            <a:off x="4939284" y="2437131"/>
            <a:ext cx="457200" cy="1588"/>
          </a:xfrm>
          <a:prstGeom prst="bentConnector3">
            <a:avLst>
              <a:gd name="adj1" fmla="val 50000"/>
            </a:avLst>
          </a:prstGeom>
          <a:noFill/>
          <a:ln w="9525" cap="flat" cmpd="sng" algn="ctr">
            <a:solidFill>
              <a:srgbClr val="000000"/>
            </a:solidFill>
            <a:prstDash val="solid"/>
          </a:ln>
          <a:effectLst/>
        </p:spPr>
      </p:cxnSp>
      <p:cxnSp>
        <p:nvCxnSpPr>
          <p:cNvPr id="1084" name="Straight Connector 1083"/>
          <p:cNvCxnSpPr/>
          <p:nvPr/>
        </p:nvCxnSpPr>
        <p:spPr>
          <a:xfrm>
            <a:off x="4939284" y="3581719"/>
            <a:ext cx="457200" cy="0"/>
          </a:xfrm>
          <a:prstGeom prst="line">
            <a:avLst/>
          </a:prstGeom>
          <a:noFill/>
          <a:ln w="9525" cap="flat" cmpd="sng" algn="ctr">
            <a:solidFill>
              <a:srgbClr val="000000"/>
            </a:solidFill>
            <a:prstDash val="solid"/>
          </a:ln>
          <a:effectLst/>
        </p:spPr>
      </p:cxnSp>
      <p:cxnSp>
        <p:nvCxnSpPr>
          <p:cNvPr id="1085" name="Straight Connector 1084"/>
          <p:cNvCxnSpPr/>
          <p:nvPr/>
        </p:nvCxnSpPr>
        <p:spPr>
          <a:xfrm rot="10800000" flipV="1">
            <a:off x="4939284" y="3581719"/>
            <a:ext cx="457200" cy="381000"/>
          </a:xfrm>
          <a:prstGeom prst="line">
            <a:avLst/>
          </a:prstGeom>
          <a:noFill/>
          <a:ln w="9525" cap="flat" cmpd="sng" algn="ctr">
            <a:solidFill>
              <a:srgbClr val="000000"/>
            </a:solidFill>
            <a:prstDash val="solid"/>
          </a:ln>
          <a:effectLst/>
        </p:spPr>
      </p:cxnSp>
      <p:cxnSp>
        <p:nvCxnSpPr>
          <p:cNvPr id="1086" name="Elbow Connector 1085"/>
          <p:cNvCxnSpPr/>
          <p:nvPr/>
        </p:nvCxnSpPr>
        <p:spPr>
          <a:xfrm>
            <a:off x="4939284" y="3961131"/>
            <a:ext cx="457200" cy="1588"/>
          </a:xfrm>
          <a:prstGeom prst="bentConnector3">
            <a:avLst>
              <a:gd name="adj1" fmla="val 50000"/>
            </a:avLst>
          </a:prstGeom>
          <a:noFill/>
          <a:ln w="9525" cap="flat" cmpd="sng" algn="ctr">
            <a:solidFill>
              <a:srgbClr val="000000"/>
            </a:solidFill>
            <a:prstDash val="solid"/>
          </a:ln>
          <a:effectLst/>
        </p:spPr>
      </p:cxnSp>
      <p:sp>
        <p:nvSpPr>
          <p:cNvPr id="1087" name="TextBox 192"/>
          <p:cNvSpPr txBox="1">
            <a:spLocks noChangeArrowheads="1"/>
          </p:cNvSpPr>
          <p:nvPr/>
        </p:nvSpPr>
        <p:spPr bwMode="auto">
          <a:xfrm>
            <a:off x="3948684" y="4496119"/>
            <a:ext cx="762000" cy="304800"/>
          </a:xfrm>
          <a:prstGeom prst="rect">
            <a:avLst/>
          </a:prstGeom>
          <a:noFill/>
          <a:ln w="19050">
            <a:solidFill>
              <a:srgbClr val="0000FF"/>
            </a:solidFill>
            <a:miter lim="800000"/>
            <a:headEnd/>
            <a:tailEnd/>
          </a:ln>
        </p:spPr>
        <p:txBody>
          <a:bodyPr anchor="ctr" anchorCtr="1"/>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smtClean="0">
                <a:ln>
                  <a:noFill/>
                </a:ln>
                <a:solidFill>
                  <a:srgbClr val="0000FF"/>
                </a:solidFill>
                <a:effectLst/>
                <a:uLnTx/>
                <a:uFillTx/>
              </a:rPr>
              <a:t>Firing</a:t>
            </a:r>
          </a:p>
        </p:txBody>
      </p:sp>
      <p:cxnSp>
        <p:nvCxnSpPr>
          <p:cNvPr id="1088" name="Straight Connector 1087"/>
          <p:cNvCxnSpPr/>
          <p:nvPr/>
        </p:nvCxnSpPr>
        <p:spPr>
          <a:xfrm rot="5400000">
            <a:off x="3415284" y="4191319"/>
            <a:ext cx="762000" cy="0"/>
          </a:xfrm>
          <a:prstGeom prst="line">
            <a:avLst/>
          </a:prstGeom>
          <a:noFill/>
          <a:ln w="12700" cap="flat" cmpd="sng" algn="ctr">
            <a:solidFill>
              <a:srgbClr val="0000FF"/>
            </a:solidFill>
            <a:prstDash val="solid"/>
          </a:ln>
          <a:effectLst/>
        </p:spPr>
      </p:cxnSp>
      <p:cxnSp>
        <p:nvCxnSpPr>
          <p:cNvPr id="1089" name="Straight Arrow Connector 1088"/>
          <p:cNvCxnSpPr/>
          <p:nvPr/>
        </p:nvCxnSpPr>
        <p:spPr>
          <a:xfrm>
            <a:off x="3796284" y="4572319"/>
            <a:ext cx="152400" cy="1587"/>
          </a:xfrm>
          <a:prstGeom prst="straightConnector1">
            <a:avLst/>
          </a:prstGeom>
          <a:noFill/>
          <a:ln w="12700" cap="flat" cmpd="sng" algn="ctr">
            <a:solidFill>
              <a:srgbClr val="0000FF"/>
            </a:solidFill>
            <a:prstDash val="solid"/>
            <a:headEnd type="none" w="med" len="med"/>
            <a:tailEnd type="triangle" w="med" len="med"/>
          </a:ln>
          <a:effectLst/>
        </p:spPr>
      </p:cxnSp>
      <p:cxnSp>
        <p:nvCxnSpPr>
          <p:cNvPr id="1090" name="Straight Arrow Connector 1089"/>
          <p:cNvCxnSpPr/>
          <p:nvPr/>
        </p:nvCxnSpPr>
        <p:spPr>
          <a:xfrm>
            <a:off x="3643884" y="4648519"/>
            <a:ext cx="304800" cy="1587"/>
          </a:xfrm>
          <a:prstGeom prst="straightConnector1">
            <a:avLst/>
          </a:prstGeom>
          <a:noFill/>
          <a:ln w="12700" cap="flat" cmpd="sng" algn="ctr">
            <a:solidFill>
              <a:srgbClr val="0000FF"/>
            </a:solidFill>
            <a:prstDash val="solid"/>
            <a:headEnd type="none" w="med" len="med"/>
            <a:tailEnd type="triangle" w="med" len="med"/>
          </a:ln>
          <a:effectLst/>
        </p:spPr>
      </p:cxnSp>
      <p:cxnSp>
        <p:nvCxnSpPr>
          <p:cNvPr id="1091" name="Straight Arrow Connector 1090"/>
          <p:cNvCxnSpPr/>
          <p:nvPr/>
        </p:nvCxnSpPr>
        <p:spPr>
          <a:xfrm>
            <a:off x="3491484" y="4724719"/>
            <a:ext cx="457200" cy="1587"/>
          </a:xfrm>
          <a:prstGeom prst="straightConnector1">
            <a:avLst/>
          </a:prstGeom>
          <a:noFill/>
          <a:ln w="12700" cap="flat" cmpd="sng" algn="ctr">
            <a:solidFill>
              <a:srgbClr val="0000FF"/>
            </a:solidFill>
            <a:prstDash val="solid"/>
            <a:headEnd type="none" w="med" len="med"/>
            <a:tailEnd type="triangle" w="med" len="med"/>
          </a:ln>
          <a:effectLst/>
        </p:spPr>
      </p:cxnSp>
      <p:cxnSp>
        <p:nvCxnSpPr>
          <p:cNvPr id="1092" name="Straight Connector 1091"/>
          <p:cNvCxnSpPr/>
          <p:nvPr/>
        </p:nvCxnSpPr>
        <p:spPr>
          <a:xfrm rot="5400000">
            <a:off x="2461197" y="3465831"/>
            <a:ext cx="2362200" cy="3175"/>
          </a:xfrm>
          <a:prstGeom prst="line">
            <a:avLst/>
          </a:prstGeom>
          <a:noFill/>
          <a:ln w="12700" cap="flat" cmpd="sng" algn="ctr">
            <a:solidFill>
              <a:srgbClr val="0000FF"/>
            </a:solidFill>
            <a:prstDash val="solid"/>
          </a:ln>
          <a:effectLst/>
        </p:spPr>
      </p:cxnSp>
      <p:sp>
        <p:nvSpPr>
          <p:cNvPr id="1093" name="Down Arrow 1092"/>
          <p:cNvSpPr/>
          <p:nvPr/>
        </p:nvSpPr>
        <p:spPr>
          <a:xfrm flipV="1">
            <a:off x="4405884" y="4191319"/>
            <a:ext cx="152400" cy="304800"/>
          </a:xfrm>
          <a:prstGeom prst="downArrow">
            <a:avLst/>
          </a:prstGeom>
          <a:solidFill>
            <a:srgbClr val="0000FF"/>
          </a:solidFill>
          <a:ln w="25400" cap="flat" cmpd="sng" algn="ctr">
            <a:solidFill>
              <a:srgbClr val="0000FF"/>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endParaRPr>
          </a:p>
        </p:txBody>
      </p:sp>
      <p:sp>
        <p:nvSpPr>
          <p:cNvPr id="1094" name="TextBox 366"/>
          <p:cNvSpPr txBox="1">
            <a:spLocks noChangeArrowheads="1"/>
          </p:cNvSpPr>
          <p:nvPr/>
        </p:nvSpPr>
        <p:spPr bwMode="auto">
          <a:xfrm>
            <a:off x="2958084" y="4572319"/>
            <a:ext cx="547688" cy="246062"/>
          </a:xfrm>
          <a:prstGeom prst="rect">
            <a:avLst/>
          </a:prstGeom>
          <a:noFill/>
          <a:ln w="9525">
            <a:noFill/>
            <a:miter lim="800000"/>
            <a:headEnd/>
            <a:tailEnd/>
          </a:ln>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smtClean="0">
                <a:ln>
                  <a:noFill/>
                </a:ln>
                <a:solidFill>
                  <a:srgbClr val="0000FF"/>
                </a:solidFill>
                <a:effectLst/>
                <a:uLnTx/>
                <a:uFillTx/>
              </a:rPr>
              <a:t>Vfiring</a:t>
            </a:r>
          </a:p>
        </p:txBody>
      </p:sp>
      <p:grpSp>
        <p:nvGrpSpPr>
          <p:cNvPr id="1095" name="Group 304"/>
          <p:cNvGrpSpPr>
            <a:grpSpLocks/>
          </p:cNvGrpSpPr>
          <p:nvPr/>
        </p:nvGrpSpPr>
        <p:grpSpPr bwMode="auto">
          <a:xfrm>
            <a:off x="6234684" y="2760981"/>
            <a:ext cx="457200" cy="76200"/>
            <a:chOff x="7010400" y="5867400"/>
            <a:chExt cx="914400" cy="152400"/>
          </a:xfrm>
        </p:grpSpPr>
        <p:grpSp>
          <p:nvGrpSpPr>
            <p:cNvPr id="1096" name="Group 280"/>
            <p:cNvGrpSpPr>
              <a:grpSpLocks/>
            </p:cNvGrpSpPr>
            <p:nvPr/>
          </p:nvGrpSpPr>
          <p:grpSpPr bwMode="auto">
            <a:xfrm>
              <a:off x="7010400" y="5867400"/>
              <a:ext cx="152400" cy="152400"/>
              <a:chOff x="7086600" y="5334000"/>
              <a:chExt cx="152400" cy="152400"/>
            </a:xfrm>
          </p:grpSpPr>
          <p:sp>
            <p:nvSpPr>
              <p:cNvPr id="1112" name="Arc 1111"/>
              <p:cNvSpPr/>
              <p:nvPr/>
            </p:nvSpPr>
            <p:spPr>
              <a:xfrm flipH="1">
                <a:off x="7086600" y="5334000"/>
                <a:ext cx="152400" cy="152400"/>
              </a:xfrm>
              <a:prstGeom prst="arc">
                <a:avLst/>
              </a:prstGeom>
              <a:noFill/>
              <a:ln w="19050" cap="flat" cmpd="sng" algn="ctr">
                <a:solidFill>
                  <a:srgbClr val="FF33CC"/>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113" name="Arc 1112"/>
              <p:cNvSpPr/>
              <p:nvPr/>
            </p:nvSpPr>
            <p:spPr>
              <a:xfrm>
                <a:off x="7086600" y="5334000"/>
                <a:ext cx="152400" cy="152400"/>
              </a:xfrm>
              <a:prstGeom prst="arc">
                <a:avLst/>
              </a:prstGeom>
              <a:noFill/>
              <a:ln w="19050" cap="flat" cmpd="sng" algn="ctr">
                <a:solidFill>
                  <a:srgbClr val="FF33CC"/>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grpSp>
        <p:grpSp>
          <p:nvGrpSpPr>
            <p:cNvPr id="1097" name="Group 281"/>
            <p:cNvGrpSpPr>
              <a:grpSpLocks/>
            </p:cNvGrpSpPr>
            <p:nvPr/>
          </p:nvGrpSpPr>
          <p:grpSpPr bwMode="auto">
            <a:xfrm>
              <a:off x="7315200" y="5867400"/>
              <a:ext cx="152400" cy="152400"/>
              <a:chOff x="7086600" y="5334000"/>
              <a:chExt cx="152400" cy="152400"/>
            </a:xfrm>
          </p:grpSpPr>
          <p:sp>
            <p:nvSpPr>
              <p:cNvPr id="1110" name="Arc 1109"/>
              <p:cNvSpPr/>
              <p:nvPr/>
            </p:nvSpPr>
            <p:spPr>
              <a:xfrm flipH="1">
                <a:off x="7086600" y="5334000"/>
                <a:ext cx="152400" cy="152400"/>
              </a:xfrm>
              <a:prstGeom prst="arc">
                <a:avLst/>
              </a:prstGeom>
              <a:noFill/>
              <a:ln w="19050" cap="flat" cmpd="sng" algn="ctr">
                <a:solidFill>
                  <a:srgbClr val="FF33CC"/>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111" name="Arc 1110"/>
              <p:cNvSpPr/>
              <p:nvPr/>
            </p:nvSpPr>
            <p:spPr>
              <a:xfrm>
                <a:off x="7086600" y="5334000"/>
                <a:ext cx="152400" cy="152400"/>
              </a:xfrm>
              <a:prstGeom prst="arc">
                <a:avLst/>
              </a:prstGeom>
              <a:noFill/>
              <a:ln w="19050" cap="flat" cmpd="sng" algn="ctr">
                <a:solidFill>
                  <a:srgbClr val="FF33CC"/>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grpSp>
        <p:grpSp>
          <p:nvGrpSpPr>
            <p:cNvPr id="1098" name="Group 287"/>
            <p:cNvGrpSpPr>
              <a:grpSpLocks/>
            </p:cNvGrpSpPr>
            <p:nvPr/>
          </p:nvGrpSpPr>
          <p:grpSpPr bwMode="auto">
            <a:xfrm>
              <a:off x="7620000" y="5867400"/>
              <a:ext cx="152400" cy="152400"/>
              <a:chOff x="7086600" y="5334000"/>
              <a:chExt cx="152400" cy="152400"/>
            </a:xfrm>
          </p:grpSpPr>
          <p:sp>
            <p:nvSpPr>
              <p:cNvPr id="1108" name="Arc 1107"/>
              <p:cNvSpPr/>
              <p:nvPr/>
            </p:nvSpPr>
            <p:spPr>
              <a:xfrm flipH="1">
                <a:off x="7086600" y="5334000"/>
                <a:ext cx="152400" cy="152400"/>
              </a:xfrm>
              <a:prstGeom prst="arc">
                <a:avLst/>
              </a:prstGeom>
              <a:noFill/>
              <a:ln w="19050" cap="flat" cmpd="sng" algn="ctr">
                <a:solidFill>
                  <a:srgbClr val="FF33CC"/>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109" name="Arc 1108"/>
              <p:cNvSpPr/>
              <p:nvPr/>
            </p:nvSpPr>
            <p:spPr>
              <a:xfrm>
                <a:off x="7086600" y="5334000"/>
                <a:ext cx="152400" cy="152400"/>
              </a:xfrm>
              <a:prstGeom prst="arc">
                <a:avLst/>
              </a:prstGeom>
              <a:noFill/>
              <a:ln w="19050" cap="flat" cmpd="sng" algn="ctr">
                <a:solidFill>
                  <a:srgbClr val="FF33CC"/>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grpSp>
        <p:grpSp>
          <p:nvGrpSpPr>
            <p:cNvPr id="1099" name="Group 295"/>
            <p:cNvGrpSpPr>
              <a:grpSpLocks/>
            </p:cNvGrpSpPr>
            <p:nvPr/>
          </p:nvGrpSpPr>
          <p:grpSpPr bwMode="auto">
            <a:xfrm flipV="1">
              <a:off x="7162800" y="5867400"/>
              <a:ext cx="152400" cy="152400"/>
              <a:chOff x="7086600" y="5334000"/>
              <a:chExt cx="152400" cy="152400"/>
            </a:xfrm>
          </p:grpSpPr>
          <p:sp>
            <p:nvSpPr>
              <p:cNvPr id="1106" name="Arc 1105"/>
              <p:cNvSpPr/>
              <p:nvPr/>
            </p:nvSpPr>
            <p:spPr>
              <a:xfrm flipH="1">
                <a:off x="7086600" y="5334000"/>
                <a:ext cx="152400" cy="152400"/>
              </a:xfrm>
              <a:prstGeom prst="arc">
                <a:avLst/>
              </a:prstGeom>
              <a:noFill/>
              <a:ln w="19050" cap="flat" cmpd="sng" algn="ctr">
                <a:solidFill>
                  <a:srgbClr val="FF33CC"/>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107" name="Arc 1106"/>
              <p:cNvSpPr/>
              <p:nvPr/>
            </p:nvSpPr>
            <p:spPr>
              <a:xfrm>
                <a:off x="7086600" y="5334000"/>
                <a:ext cx="152400" cy="152400"/>
              </a:xfrm>
              <a:prstGeom prst="arc">
                <a:avLst/>
              </a:prstGeom>
              <a:noFill/>
              <a:ln w="19050" cap="flat" cmpd="sng" algn="ctr">
                <a:solidFill>
                  <a:srgbClr val="FF33CC"/>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grpSp>
        <p:grpSp>
          <p:nvGrpSpPr>
            <p:cNvPr id="1100" name="Group 298"/>
            <p:cNvGrpSpPr>
              <a:grpSpLocks/>
            </p:cNvGrpSpPr>
            <p:nvPr/>
          </p:nvGrpSpPr>
          <p:grpSpPr bwMode="auto">
            <a:xfrm flipV="1">
              <a:off x="7467600" y="5867400"/>
              <a:ext cx="152400" cy="152400"/>
              <a:chOff x="7086600" y="5334000"/>
              <a:chExt cx="152400" cy="152400"/>
            </a:xfrm>
          </p:grpSpPr>
          <p:sp>
            <p:nvSpPr>
              <p:cNvPr id="1104" name="Arc 1103"/>
              <p:cNvSpPr/>
              <p:nvPr/>
            </p:nvSpPr>
            <p:spPr>
              <a:xfrm flipH="1">
                <a:off x="7086600" y="5334000"/>
                <a:ext cx="152400" cy="152400"/>
              </a:xfrm>
              <a:prstGeom prst="arc">
                <a:avLst/>
              </a:prstGeom>
              <a:noFill/>
              <a:ln w="19050" cap="flat" cmpd="sng" algn="ctr">
                <a:solidFill>
                  <a:srgbClr val="FF33CC"/>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105" name="Arc 1104"/>
              <p:cNvSpPr/>
              <p:nvPr/>
            </p:nvSpPr>
            <p:spPr>
              <a:xfrm>
                <a:off x="7086600" y="5334000"/>
                <a:ext cx="152400" cy="152400"/>
              </a:xfrm>
              <a:prstGeom prst="arc">
                <a:avLst/>
              </a:prstGeom>
              <a:noFill/>
              <a:ln w="19050" cap="flat" cmpd="sng" algn="ctr">
                <a:solidFill>
                  <a:srgbClr val="FF33CC"/>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grpSp>
        <p:grpSp>
          <p:nvGrpSpPr>
            <p:cNvPr id="1101" name="Group 301"/>
            <p:cNvGrpSpPr>
              <a:grpSpLocks/>
            </p:cNvGrpSpPr>
            <p:nvPr/>
          </p:nvGrpSpPr>
          <p:grpSpPr bwMode="auto">
            <a:xfrm flipV="1">
              <a:off x="7772400" y="5867400"/>
              <a:ext cx="152400" cy="152400"/>
              <a:chOff x="7086600" y="5334000"/>
              <a:chExt cx="152400" cy="152400"/>
            </a:xfrm>
          </p:grpSpPr>
          <p:sp>
            <p:nvSpPr>
              <p:cNvPr id="1102" name="Arc 1101"/>
              <p:cNvSpPr/>
              <p:nvPr/>
            </p:nvSpPr>
            <p:spPr>
              <a:xfrm flipH="1">
                <a:off x="7086600" y="5334000"/>
                <a:ext cx="152400" cy="152400"/>
              </a:xfrm>
              <a:prstGeom prst="arc">
                <a:avLst/>
              </a:prstGeom>
              <a:noFill/>
              <a:ln w="19050" cap="flat" cmpd="sng" algn="ctr">
                <a:solidFill>
                  <a:srgbClr val="FF33CC"/>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103" name="Arc 1102"/>
              <p:cNvSpPr/>
              <p:nvPr/>
            </p:nvSpPr>
            <p:spPr>
              <a:xfrm>
                <a:off x="7086600" y="5334000"/>
                <a:ext cx="152400" cy="152400"/>
              </a:xfrm>
              <a:prstGeom prst="arc">
                <a:avLst/>
              </a:prstGeom>
              <a:noFill/>
              <a:ln w="19050" cap="flat" cmpd="sng" algn="ctr">
                <a:solidFill>
                  <a:srgbClr val="FF33CC"/>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grpSp>
      </p:grpSp>
      <p:sp>
        <p:nvSpPr>
          <p:cNvPr id="1114" name="TextBox 321"/>
          <p:cNvSpPr txBox="1">
            <a:spLocks noChangeArrowheads="1"/>
          </p:cNvSpPr>
          <p:nvPr/>
        </p:nvSpPr>
        <p:spPr bwMode="auto">
          <a:xfrm>
            <a:off x="4405884" y="1247521"/>
            <a:ext cx="588963" cy="246063"/>
          </a:xfrm>
          <a:prstGeom prst="rect">
            <a:avLst/>
          </a:prstGeom>
          <a:noFill/>
          <a:ln w="9525">
            <a:noFill/>
            <a:miter lim="800000"/>
            <a:headEnd/>
            <a:tailEnd/>
          </a:ln>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1" i="0" u="none" strike="noStrike" kern="0" cap="none" spc="0" normalizeH="0" baseline="0" noProof="0" smtClean="0">
                <a:ln>
                  <a:noFill/>
                </a:ln>
                <a:solidFill>
                  <a:srgbClr val="000000"/>
                </a:solidFill>
                <a:effectLst/>
                <a:uLnTx/>
                <a:uFillTx/>
              </a:rPr>
              <a:t>300 Hz</a:t>
            </a:r>
          </a:p>
        </p:txBody>
      </p:sp>
      <p:sp>
        <p:nvSpPr>
          <p:cNvPr id="1115" name="TextBox 322"/>
          <p:cNvSpPr txBox="1">
            <a:spLocks noChangeArrowheads="1"/>
          </p:cNvSpPr>
          <p:nvPr/>
        </p:nvSpPr>
        <p:spPr bwMode="auto">
          <a:xfrm>
            <a:off x="4482084" y="2760981"/>
            <a:ext cx="588963" cy="246063"/>
          </a:xfrm>
          <a:prstGeom prst="rect">
            <a:avLst/>
          </a:prstGeom>
          <a:noFill/>
          <a:ln w="9525">
            <a:noFill/>
            <a:miter lim="800000"/>
            <a:headEnd/>
            <a:tailEnd/>
          </a:ln>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1" i="0" u="none" strike="noStrike" kern="0" cap="none" spc="0" normalizeH="0" baseline="0" noProof="0" smtClean="0">
                <a:ln>
                  <a:noFill/>
                </a:ln>
                <a:solidFill>
                  <a:srgbClr val="000000"/>
                </a:solidFill>
                <a:effectLst/>
                <a:uLnTx/>
                <a:uFillTx/>
              </a:rPr>
              <a:t>300 Hz</a:t>
            </a:r>
          </a:p>
        </p:txBody>
      </p:sp>
      <p:sp>
        <p:nvSpPr>
          <p:cNvPr id="1116" name="TextBox 323"/>
          <p:cNvSpPr txBox="1">
            <a:spLocks noChangeArrowheads="1"/>
          </p:cNvSpPr>
          <p:nvPr/>
        </p:nvSpPr>
        <p:spPr bwMode="auto">
          <a:xfrm>
            <a:off x="5396484" y="1465581"/>
            <a:ext cx="588963" cy="246063"/>
          </a:xfrm>
          <a:prstGeom prst="rect">
            <a:avLst/>
          </a:prstGeom>
          <a:noFill/>
          <a:ln w="9525">
            <a:noFill/>
            <a:miter lim="800000"/>
            <a:headEnd/>
            <a:tailEnd/>
          </a:ln>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1" i="0" u="none" strike="noStrike" kern="0" cap="none" spc="0" normalizeH="0" baseline="0" noProof="0" smtClean="0">
                <a:ln>
                  <a:noFill/>
                </a:ln>
                <a:solidFill>
                  <a:srgbClr val="000000"/>
                </a:solidFill>
                <a:effectLst/>
                <a:uLnTx/>
                <a:uFillTx/>
              </a:rPr>
              <a:t>300 Hz</a:t>
            </a:r>
          </a:p>
        </p:txBody>
      </p:sp>
      <p:sp>
        <p:nvSpPr>
          <p:cNvPr id="1117" name="TextBox 324"/>
          <p:cNvSpPr txBox="1">
            <a:spLocks noChangeArrowheads="1"/>
          </p:cNvSpPr>
          <p:nvPr/>
        </p:nvSpPr>
        <p:spPr bwMode="auto">
          <a:xfrm>
            <a:off x="5472684" y="4361181"/>
            <a:ext cx="588963" cy="246063"/>
          </a:xfrm>
          <a:prstGeom prst="rect">
            <a:avLst/>
          </a:prstGeom>
          <a:noFill/>
          <a:ln w="9525">
            <a:noFill/>
            <a:miter lim="800000"/>
            <a:headEnd/>
            <a:tailEnd/>
          </a:ln>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1" i="0" u="none" strike="noStrike" kern="0" cap="none" spc="0" normalizeH="0" baseline="0" noProof="0" smtClean="0">
                <a:ln>
                  <a:noFill/>
                </a:ln>
                <a:solidFill>
                  <a:srgbClr val="000000"/>
                </a:solidFill>
                <a:effectLst/>
                <a:uLnTx/>
                <a:uFillTx/>
              </a:rPr>
              <a:t>300 Hz</a:t>
            </a:r>
          </a:p>
        </p:txBody>
      </p:sp>
      <p:sp>
        <p:nvSpPr>
          <p:cNvPr id="1118" name="TextBox 325"/>
          <p:cNvSpPr txBox="1">
            <a:spLocks noChangeArrowheads="1"/>
          </p:cNvSpPr>
          <p:nvPr/>
        </p:nvSpPr>
        <p:spPr bwMode="auto">
          <a:xfrm>
            <a:off x="6158484" y="2532381"/>
            <a:ext cx="588963" cy="246063"/>
          </a:xfrm>
          <a:prstGeom prst="rect">
            <a:avLst/>
          </a:prstGeom>
          <a:noFill/>
          <a:ln w="9525">
            <a:noFill/>
            <a:miter lim="800000"/>
            <a:headEnd/>
            <a:tailEnd/>
          </a:ln>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1" i="0" u="none" strike="noStrike" kern="0" cap="none" spc="0" normalizeH="0" baseline="0" noProof="0" smtClean="0">
                <a:ln>
                  <a:noFill/>
                </a:ln>
                <a:solidFill>
                  <a:srgbClr val="000000"/>
                </a:solidFill>
                <a:effectLst/>
                <a:uLnTx/>
                <a:uFillTx/>
              </a:rPr>
              <a:t>600 Hz</a:t>
            </a:r>
          </a:p>
        </p:txBody>
      </p:sp>
      <p:sp>
        <p:nvSpPr>
          <p:cNvPr id="1119" name="Rectangle 1118"/>
          <p:cNvSpPr/>
          <p:nvPr/>
        </p:nvSpPr>
        <p:spPr bwMode="auto">
          <a:xfrm>
            <a:off x="4405884" y="5351781"/>
            <a:ext cx="1676400" cy="533400"/>
          </a:xfrm>
          <a:prstGeom prst="rect">
            <a:avLst/>
          </a:prstGeom>
          <a:solidFill>
            <a:srgbClr val="FFFFFF">
              <a:lumMod val="85000"/>
            </a:srgbClr>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endParaRPr>
          </a:p>
        </p:txBody>
      </p:sp>
      <p:sp>
        <p:nvSpPr>
          <p:cNvPr id="1120" name="TextBox 387"/>
          <p:cNvSpPr txBox="1">
            <a:spLocks noChangeArrowheads="1"/>
          </p:cNvSpPr>
          <p:nvPr/>
        </p:nvSpPr>
        <p:spPr bwMode="auto">
          <a:xfrm>
            <a:off x="5167884" y="5427981"/>
            <a:ext cx="319318" cy="369332"/>
          </a:xfrm>
          <a:prstGeom prst="rect">
            <a:avLst/>
          </a:prstGeom>
          <a:noFill/>
          <a:ln w="9525">
            <a:noFill/>
            <a:miter lim="800000"/>
            <a:headEnd/>
            <a:tailEnd/>
          </a:ln>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rgbClr val="000000"/>
                </a:solidFill>
                <a:effectLst/>
                <a:uLnTx/>
                <a:uFillTx/>
              </a:rPr>
              <a:t>=</a:t>
            </a:r>
          </a:p>
        </p:txBody>
      </p:sp>
      <p:sp>
        <p:nvSpPr>
          <p:cNvPr id="1121" name="TextBox 392"/>
          <p:cNvSpPr txBox="1">
            <a:spLocks noChangeArrowheads="1"/>
          </p:cNvSpPr>
          <p:nvPr/>
        </p:nvSpPr>
        <p:spPr bwMode="auto">
          <a:xfrm>
            <a:off x="4329684" y="5123181"/>
            <a:ext cx="1598515" cy="246221"/>
          </a:xfrm>
          <a:prstGeom prst="rect">
            <a:avLst/>
          </a:prstGeom>
          <a:noFill/>
          <a:ln w="9525">
            <a:noFill/>
            <a:miter lim="800000"/>
            <a:headEnd/>
            <a:tailEnd/>
          </a:ln>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000" b="1" i="0" u="none" strike="noStrike" kern="0" cap="none" spc="0" normalizeH="0" baseline="0" noProof="0" dirty="0" smtClean="0">
                <a:ln>
                  <a:noFill/>
                </a:ln>
                <a:solidFill>
                  <a:srgbClr val="000000"/>
                </a:solidFill>
                <a:effectLst/>
                <a:uLnTx/>
                <a:uFillTx/>
              </a:rPr>
              <a:t>Sum of bridge voltages</a:t>
            </a:r>
          </a:p>
        </p:txBody>
      </p:sp>
      <p:sp>
        <p:nvSpPr>
          <p:cNvPr id="1122" name="TextBox 527"/>
          <p:cNvSpPr txBox="1">
            <a:spLocks noChangeArrowheads="1"/>
          </p:cNvSpPr>
          <p:nvPr/>
        </p:nvSpPr>
        <p:spPr bwMode="auto">
          <a:xfrm>
            <a:off x="1724597" y="5199381"/>
            <a:ext cx="319087" cy="369888"/>
          </a:xfrm>
          <a:prstGeom prst="rect">
            <a:avLst/>
          </a:prstGeom>
          <a:noFill/>
          <a:ln w="9525">
            <a:noFill/>
            <a:miter lim="800000"/>
            <a:headEnd/>
            <a:tailEnd/>
          </a:ln>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smtClean="0">
                <a:ln>
                  <a:noFill/>
                </a:ln>
                <a:solidFill>
                  <a:srgbClr val="000000"/>
                </a:solidFill>
                <a:effectLst/>
                <a:uLnTx/>
                <a:uFillTx/>
              </a:rPr>
              <a:t>=</a:t>
            </a:r>
          </a:p>
        </p:txBody>
      </p:sp>
      <p:sp>
        <p:nvSpPr>
          <p:cNvPr id="1123" name="TextBox 528"/>
          <p:cNvSpPr txBox="1">
            <a:spLocks noChangeArrowheads="1"/>
          </p:cNvSpPr>
          <p:nvPr/>
        </p:nvSpPr>
        <p:spPr bwMode="auto">
          <a:xfrm>
            <a:off x="519684" y="4513581"/>
            <a:ext cx="1350050" cy="246221"/>
          </a:xfrm>
          <a:prstGeom prst="rect">
            <a:avLst/>
          </a:prstGeom>
          <a:noFill/>
          <a:ln w="9525">
            <a:noFill/>
            <a:miter lim="800000"/>
            <a:headEnd/>
            <a:tailEnd/>
          </a:ln>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000" b="1" i="0" u="none" strike="noStrike" kern="0" cap="none" spc="0" normalizeH="0" baseline="0" noProof="0" dirty="0" smtClean="0">
                <a:ln>
                  <a:noFill/>
                </a:ln>
                <a:solidFill>
                  <a:srgbClr val="000000"/>
                </a:solidFill>
                <a:effectLst/>
                <a:uLnTx/>
                <a:uFillTx/>
              </a:rPr>
              <a:t>Sum of line current</a:t>
            </a:r>
          </a:p>
        </p:txBody>
      </p:sp>
      <p:sp>
        <p:nvSpPr>
          <p:cNvPr id="1124" name="TextBox 529"/>
          <p:cNvSpPr txBox="1">
            <a:spLocks noChangeArrowheads="1"/>
          </p:cNvSpPr>
          <p:nvPr/>
        </p:nvSpPr>
        <p:spPr bwMode="auto">
          <a:xfrm>
            <a:off x="1662684" y="4864419"/>
            <a:ext cx="312738" cy="276225"/>
          </a:xfrm>
          <a:prstGeom prst="rect">
            <a:avLst/>
          </a:prstGeom>
          <a:noFill/>
          <a:ln w="9525">
            <a:noFill/>
            <a:miter lim="800000"/>
            <a:headEnd/>
            <a:tailEnd/>
          </a:ln>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smtClean="0">
                <a:ln>
                  <a:noFill/>
                </a:ln>
                <a:solidFill>
                  <a:srgbClr val="000000"/>
                </a:solidFill>
                <a:effectLst/>
                <a:uLnTx/>
                <a:uFillTx/>
              </a:rPr>
              <a:t>±I</a:t>
            </a:r>
          </a:p>
        </p:txBody>
      </p:sp>
      <p:sp>
        <p:nvSpPr>
          <p:cNvPr id="1125" name="TextBox 530"/>
          <p:cNvSpPr txBox="1">
            <a:spLocks noChangeArrowheads="1"/>
          </p:cNvSpPr>
          <p:nvPr/>
        </p:nvSpPr>
        <p:spPr bwMode="auto">
          <a:xfrm>
            <a:off x="2297049" y="5123181"/>
            <a:ext cx="371475" cy="276225"/>
          </a:xfrm>
          <a:prstGeom prst="rect">
            <a:avLst/>
          </a:prstGeom>
          <a:noFill/>
          <a:ln w="9525">
            <a:noFill/>
            <a:miter lim="800000"/>
            <a:headEnd/>
            <a:tailEnd/>
          </a:ln>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smtClean="0">
                <a:ln>
                  <a:noFill/>
                </a:ln>
                <a:solidFill>
                  <a:srgbClr val="000000"/>
                </a:solidFill>
                <a:effectLst/>
                <a:uLnTx/>
                <a:uFillTx/>
              </a:rPr>
              <a:t>2*I</a:t>
            </a:r>
          </a:p>
        </p:txBody>
      </p:sp>
      <p:sp>
        <p:nvSpPr>
          <p:cNvPr id="1126" name="Isosceles Triangle 1125"/>
          <p:cNvSpPr/>
          <p:nvPr/>
        </p:nvSpPr>
        <p:spPr>
          <a:xfrm>
            <a:off x="4634484" y="2227581"/>
            <a:ext cx="152400" cy="152400"/>
          </a:xfrm>
          <a:prstGeom prst="triangle">
            <a:avLst/>
          </a:prstGeom>
          <a:solidFill>
            <a:srgbClr val="000000"/>
          </a:solidFill>
          <a:ln w="12700" cap="flat" cmpd="sng" algn="ctr">
            <a:solidFill>
              <a:srgbClr val="00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endParaRPr>
          </a:p>
        </p:txBody>
      </p:sp>
      <p:cxnSp>
        <p:nvCxnSpPr>
          <p:cNvPr id="1127" name="Straight Connector 1126"/>
          <p:cNvCxnSpPr/>
          <p:nvPr/>
        </p:nvCxnSpPr>
        <p:spPr>
          <a:xfrm rot="5400000">
            <a:off x="4405884" y="2303781"/>
            <a:ext cx="609600" cy="0"/>
          </a:xfrm>
          <a:prstGeom prst="line">
            <a:avLst/>
          </a:prstGeom>
          <a:noFill/>
          <a:ln w="12700" cap="flat" cmpd="sng" algn="ctr">
            <a:solidFill>
              <a:srgbClr val="000000"/>
            </a:solidFill>
            <a:prstDash val="solid"/>
          </a:ln>
          <a:effectLst/>
        </p:spPr>
      </p:cxnSp>
      <p:cxnSp>
        <p:nvCxnSpPr>
          <p:cNvPr id="1128" name="Straight Connector 1127"/>
          <p:cNvCxnSpPr/>
          <p:nvPr/>
        </p:nvCxnSpPr>
        <p:spPr>
          <a:xfrm>
            <a:off x="4634484" y="2227581"/>
            <a:ext cx="152400" cy="0"/>
          </a:xfrm>
          <a:prstGeom prst="line">
            <a:avLst/>
          </a:prstGeom>
          <a:noFill/>
          <a:ln w="12700" cap="flat" cmpd="sng" algn="ctr">
            <a:solidFill>
              <a:srgbClr val="000000"/>
            </a:solidFill>
            <a:prstDash val="solid"/>
          </a:ln>
          <a:effectLst/>
        </p:spPr>
      </p:cxnSp>
      <p:cxnSp>
        <p:nvCxnSpPr>
          <p:cNvPr id="1129" name="Straight Connector 1128"/>
          <p:cNvCxnSpPr/>
          <p:nvPr/>
        </p:nvCxnSpPr>
        <p:spPr>
          <a:xfrm rot="5400000">
            <a:off x="4710684" y="2151381"/>
            <a:ext cx="76200" cy="76200"/>
          </a:xfrm>
          <a:prstGeom prst="line">
            <a:avLst/>
          </a:prstGeom>
          <a:noFill/>
          <a:ln w="12700" cap="flat" cmpd="sng" algn="ctr">
            <a:solidFill>
              <a:srgbClr val="000000"/>
            </a:solidFill>
            <a:prstDash val="solid"/>
          </a:ln>
          <a:effectLst/>
        </p:spPr>
      </p:cxnSp>
      <p:grpSp>
        <p:nvGrpSpPr>
          <p:cNvPr id="1130" name="Group 1129"/>
          <p:cNvGrpSpPr/>
          <p:nvPr/>
        </p:nvGrpSpPr>
        <p:grpSpPr>
          <a:xfrm>
            <a:off x="4482084" y="1465581"/>
            <a:ext cx="609600" cy="304800"/>
            <a:chOff x="5410200" y="1295400"/>
            <a:chExt cx="1143000" cy="304800"/>
          </a:xfrm>
        </p:grpSpPr>
        <p:cxnSp>
          <p:nvCxnSpPr>
            <p:cNvPr id="1131" name="Straight Connector 1130"/>
            <p:cNvCxnSpPr/>
            <p:nvPr/>
          </p:nvCxnSpPr>
          <p:spPr>
            <a:xfrm>
              <a:off x="5410200" y="1447800"/>
              <a:ext cx="1143000" cy="0"/>
            </a:xfrm>
            <a:prstGeom prst="line">
              <a:avLst/>
            </a:prstGeom>
            <a:noFill/>
            <a:ln w="9525" cap="flat" cmpd="sng" algn="ctr">
              <a:solidFill>
                <a:srgbClr val="000000"/>
              </a:solidFill>
              <a:prstDash val="solid"/>
              <a:headEnd type="none" w="med" len="med"/>
              <a:tailEnd type="triangle" w="med" len="med"/>
            </a:ln>
            <a:effectLst/>
          </p:spPr>
        </p:cxnSp>
        <p:cxnSp>
          <p:nvCxnSpPr>
            <p:cNvPr id="1132" name="Straight Connector 1131"/>
            <p:cNvCxnSpPr/>
            <p:nvPr/>
          </p:nvCxnSpPr>
          <p:spPr>
            <a:xfrm rot="5400000">
              <a:off x="5638800" y="1524000"/>
              <a:ext cx="152400" cy="0"/>
            </a:xfrm>
            <a:prstGeom prst="line">
              <a:avLst/>
            </a:prstGeom>
            <a:noFill/>
            <a:ln w="19050" cap="flat" cmpd="sng" algn="ctr">
              <a:solidFill>
                <a:srgbClr val="C00000"/>
              </a:solidFill>
              <a:prstDash val="solid"/>
            </a:ln>
            <a:effectLst/>
          </p:spPr>
        </p:cxnSp>
        <p:cxnSp>
          <p:nvCxnSpPr>
            <p:cNvPr id="1133" name="Straight Connector 1132"/>
            <p:cNvCxnSpPr/>
            <p:nvPr/>
          </p:nvCxnSpPr>
          <p:spPr>
            <a:xfrm rot="16200000" flipH="1">
              <a:off x="5486400" y="1371600"/>
              <a:ext cx="304800" cy="152400"/>
            </a:xfrm>
            <a:prstGeom prst="line">
              <a:avLst/>
            </a:prstGeom>
            <a:noFill/>
            <a:ln w="19050" cap="flat" cmpd="sng" algn="ctr">
              <a:solidFill>
                <a:srgbClr val="C00000"/>
              </a:solidFill>
              <a:prstDash val="solid"/>
            </a:ln>
            <a:effectLst/>
          </p:spPr>
        </p:cxnSp>
        <p:cxnSp>
          <p:nvCxnSpPr>
            <p:cNvPr id="1134" name="Straight Connector 1133"/>
            <p:cNvCxnSpPr/>
            <p:nvPr/>
          </p:nvCxnSpPr>
          <p:spPr>
            <a:xfrm rot="5400000">
              <a:off x="5486400" y="1371600"/>
              <a:ext cx="152400" cy="0"/>
            </a:xfrm>
            <a:prstGeom prst="line">
              <a:avLst/>
            </a:prstGeom>
            <a:noFill/>
            <a:ln w="19050" cap="flat" cmpd="sng" algn="ctr">
              <a:solidFill>
                <a:srgbClr val="C00000"/>
              </a:solidFill>
              <a:prstDash val="solid"/>
            </a:ln>
            <a:effectLst/>
          </p:spPr>
        </p:cxnSp>
        <p:cxnSp>
          <p:nvCxnSpPr>
            <p:cNvPr id="1135" name="Straight Connector 1134"/>
            <p:cNvCxnSpPr/>
            <p:nvPr/>
          </p:nvCxnSpPr>
          <p:spPr>
            <a:xfrm>
              <a:off x="5715000" y="1447800"/>
              <a:ext cx="76200" cy="0"/>
            </a:xfrm>
            <a:prstGeom prst="line">
              <a:avLst/>
            </a:prstGeom>
            <a:noFill/>
            <a:ln w="19050" cap="flat" cmpd="sng" algn="ctr">
              <a:solidFill>
                <a:srgbClr val="C00000"/>
              </a:solidFill>
              <a:prstDash val="solid"/>
            </a:ln>
            <a:effectLst/>
          </p:spPr>
        </p:cxnSp>
        <p:cxnSp>
          <p:nvCxnSpPr>
            <p:cNvPr id="1136" name="Straight Connector 1135"/>
            <p:cNvCxnSpPr/>
            <p:nvPr/>
          </p:nvCxnSpPr>
          <p:spPr>
            <a:xfrm>
              <a:off x="5486400" y="1447800"/>
              <a:ext cx="76200" cy="0"/>
            </a:xfrm>
            <a:prstGeom prst="line">
              <a:avLst/>
            </a:prstGeom>
            <a:noFill/>
            <a:ln w="19050" cap="flat" cmpd="sng" algn="ctr">
              <a:solidFill>
                <a:srgbClr val="C00000"/>
              </a:solidFill>
              <a:prstDash val="solid"/>
            </a:ln>
            <a:effectLst/>
          </p:spPr>
        </p:cxnSp>
        <p:cxnSp>
          <p:nvCxnSpPr>
            <p:cNvPr id="1137" name="Straight Connector 1136"/>
            <p:cNvCxnSpPr/>
            <p:nvPr/>
          </p:nvCxnSpPr>
          <p:spPr>
            <a:xfrm rot="5400000">
              <a:off x="5943600" y="1524000"/>
              <a:ext cx="152400" cy="0"/>
            </a:xfrm>
            <a:prstGeom prst="line">
              <a:avLst/>
            </a:prstGeom>
            <a:noFill/>
            <a:ln w="19050" cap="flat" cmpd="sng" algn="ctr">
              <a:solidFill>
                <a:srgbClr val="C00000"/>
              </a:solidFill>
              <a:prstDash val="solid"/>
            </a:ln>
            <a:effectLst/>
          </p:spPr>
        </p:cxnSp>
        <p:cxnSp>
          <p:nvCxnSpPr>
            <p:cNvPr id="1138" name="Straight Connector 1137"/>
            <p:cNvCxnSpPr/>
            <p:nvPr/>
          </p:nvCxnSpPr>
          <p:spPr>
            <a:xfrm rot="16200000" flipH="1">
              <a:off x="5791200" y="1371600"/>
              <a:ext cx="304800" cy="152400"/>
            </a:xfrm>
            <a:prstGeom prst="line">
              <a:avLst/>
            </a:prstGeom>
            <a:noFill/>
            <a:ln w="19050" cap="flat" cmpd="sng" algn="ctr">
              <a:solidFill>
                <a:srgbClr val="C00000"/>
              </a:solidFill>
              <a:prstDash val="solid"/>
            </a:ln>
            <a:effectLst/>
          </p:spPr>
        </p:cxnSp>
        <p:cxnSp>
          <p:nvCxnSpPr>
            <p:cNvPr id="1139" name="Straight Connector 1138"/>
            <p:cNvCxnSpPr/>
            <p:nvPr/>
          </p:nvCxnSpPr>
          <p:spPr>
            <a:xfrm rot="5400000">
              <a:off x="5791200" y="1371600"/>
              <a:ext cx="152400" cy="0"/>
            </a:xfrm>
            <a:prstGeom prst="line">
              <a:avLst/>
            </a:prstGeom>
            <a:noFill/>
            <a:ln w="19050" cap="flat" cmpd="sng" algn="ctr">
              <a:solidFill>
                <a:srgbClr val="C00000"/>
              </a:solidFill>
              <a:prstDash val="solid"/>
            </a:ln>
            <a:effectLst/>
          </p:spPr>
        </p:cxnSp>
        <p:cxnSp>
          <p:nvCxnSpPr>
            <p:cNvPr id="1140" name="Straight Connector 1139"/>
            <p:cNvCxnSpPr/>
            <p:nvPr/>
          </p:nvCxnSpPr>
          <p:spPr>
            <a:xfrm>
              <a:off x="6019800" y="1447800"/>
              <a:ext cx="76200" cy="0"/>
            </a:xfrm>
            <a:prstGeom prst="line">
              <a:avLst/>
            </a:prstGeom>
            <a:noFill/>
            <a:ln w="19050" cap="flat" cmpd="sng" algn="ctr">
              <a:solidFill>
                <a:srgbClr val="C00000"/>
              </a:solidFill>
              <a:prstDash val="solid"/>
            </a:ln>
            <a:effectLst/>
          </p:spPr>
        </p:cxnSp>
        <p:cxnSp>
          <p:nvCxnSpPr>
            <p:cNvPr id="1141" name="Straight Connector 1140"/>
            <p:cNvCxnSpPr/>
            <p:nvPr/>
          </p:nvCxnSpPr>
          <p:spPr>
            <a:xfrm>
              <a:off x="5791200" y="1447800"/>
              <a:ext cx="76200" cy="0"/>
            </a:xfrm>
            <a:prstGeom prst="line">
              <a:avLst/>
            </a:prstGeom>
            <a:noFill/>
            <a:ln w="19050" cap="flat" cmpd="sng" algn="ctr">
              <a:solidFill>
                <a:srgbClr val="C00000"/>
              </a:solidFill>
              <a:prstDash val="solid"/>
            </a:ln>
            <a:effectLst/>
          </p:spPr>
        </p:cxnSp>
        <p:cxnSp>
          <p:nvCxnSpPr>
            <p:cNvPr id="1142" name="Straight Connector 1141"/>
            <p:cNvCxnSpPr/>
            <p:nvPr/>
          </p:nvCxnSpPr>
          <p:spPr>
            <a:xfrm rot="5400000">
              <a:off x="6248400" y="1524000"/>
              <a:ext cx="152400" cy="0"/>
            </a:xfrm>
            <a:prstGeom prst="line">
              <a:avLst/>
            </a:prstGeom>
            <a:noFill/>
            <a:ln w="19050" cap="flat" cmpd="sng" algn="ctr">
              <a:solidFill>
                <a:srgbClr val="C00000"/>
              </a:solidFill>
              <a:prstDash val="solid"/>
            </a:ln>
            <a:effectLst/>
          </p:spPr>
        </p:cxnSp>
        <p:cxnSp>
          <p:nvCxnSpPr>
            <p:cNvPr id="1143" name="Straight Connector 1142"/>
            <p:cNvCxnSpPr/>
            <p:nvPr/>
          </p:nvCxnSpPr>
          <p:spPr>
            <a:xfrm rot="16200000" flipH="1">
              <a:off x="6096000" y="1371600"/>
              <a:ext cx="304800" cy="152400"/>
            </a:xfrm>
            <a:prstGeom prst="line">
              <a:avLst/>
            </a:prstGeom>
            <a:noFill/>
            <a:ln w="19050" cap="flat" cmpd="sng" algn="ctr">
              <a:solidFill>
                <a:srgbClr val="C00000"/>
              </a:solidFill>
              <a:prstDash val="solid"/>
            </a:ln>
            <a:effectLst/>
          </p:spPr>
        </p:cxnSp>
        <p:cxnSp>
          <p:nvCxnSpPr>
            <p:cNvPr id="1144" name="Straight Connector 1143"/>
            <p:cNvCxnSpPr/>
            <p:nvPr/>
          </p:nvCxnSpPr>
          <p:spPr>
            <a:xfrm rot="5400000">
              <a:off x="6096000" y="1371600"/>
              <a:ext cx="152400" cy="0"/>
            </a:xfrm>
            <a:prstGeom prst="line">
              <a:avLst/>
            </a:prstGeom>
            <a:noFill/>
            <a:ln w="19050" cap="flat" cmpd="sng" algn="ctr">
              <a:solidFill>
                <a:srgbClr val="C00000"/>
              </a:solidFill>
              <a:prstDash val="solid"/>
            </a:ln>
            <a:effectLst/>
          </p:spPr>
        </p:cxnSp>
        <p:cxnSp>
          <p:nvCxnSpPr>
            <p:cNvPr id="1145" name="Straight Connector 1144"/>
            <p:cNvCxnSpPr/>
            <p:nvPr/>
          </p:nvCxnSpPr>
          <p:spPr>
            <a:xfrm>
              <a:off x="6324600" y="1447800"/>
              <a:ext cx="76200" cy="0"/>
            </a:xfrm>
            <a:prstGeom prst="line">
              <a:avLst/>
            </a:prstGeom>
            <a:noFill/>
            <a:ln w="19050" cap="flat" cmpd="sng" algn="ctr">
              <a:solidFill>
                <a:srgbClr val="C00000"/>
              </a:solidFill>
              <a:prstDash val="solid"/>
            </a:ln>
            <a:effectLst/>
          </p:spPr>
        </p:cxnSp>
        <p:cxnSp>
          <p:nvCxnSpPr>
            <p:cNvPr id="1146" name="Straight Connector 1145"/>
            <p:cNvCxnSpPr/>
            <p:nvPr/>
          </p:nvCxnSpPr>
          <p:spPr>
            <a:xfrm>
              <a:off x="6096000" y="1447800"/>
              <a:ext cx="76200" cy="0"/>
            </a:xfrm>
            <a:prstGeom prst="line">
              <a:avLst/>
            </a:prstGeom>
            <a:noFill/>
            <a:ln w="19050" cap="flat" cmpd="sng" algn="ctr">
              <a:solidFill>
                <a:srgbClr val="C00000"/>
              </a:solidFill>
              <a:prstDash val="solid"/>
            </a:ln>
            <a:effectLst/>
          </p:spPr>
        </p:cxnSp>
      </p:grpSp>
      <p:grpSp>
        <p:nvGrpSpPr>
          <p:cNvPr id="1147" name="Group 1146"/>
          <p:cNvGrpSpPr/>
          <p:nvPr/>
        </p:nvGrpSpPr>
        <p:grpSpPr>
          <a:xfrm>
            <a:off x="4558284" y="2989581"/>
            <a:ext cx="609600" cy="304800"/>
            <a:chOff x="6096000" y="1447800"/>
            <a:chExt cx="609600" cy="304800"/>
          </a:xfrm>
        </p:grpSpPr>
        <p:cxnSp>
          <p:nvCxnSpPr>
            <p:cNvPr id="1148" name="Straight Connector 1147"/>
            <p:cNvCxnSpPr/>
            <p:nvPr/>
          </p:nvCxnSpPr>
          <p:spPr>
            <a:xfrm>
              <a:off x="6096000" y="1600200"/>
              <a:ext cx="609600" cy="0"/>
            </a:xfrm>
            <a:prstGeom prst="line">
              <a:avLst/>
            </a:prstGeom>
            <a:noFill/>
            <a:ln w="9525" cap="flat" cmpd="sng" algn="ctr">
              <a:solidFill>
                <a:srgbClr val="000000"/>
              </a:solidFill>
              <a:prstDash val="solid"/>
              <a:headEnd type="none" w="med" len="med"/>
              <a:tailEnd type="triangle" w="med" len="med"/>
            </a:ln>
            <a:effectLst/>
          </p:spPr>
        </p:cxnSp>
        <p:cxnSp>
          <p:nvCxnSpPr>
            <p:cNvPr id="1149" name="Straight Connector 1148"/>
            <p:cNvCxnSpPr/>
            <p:nvPr/>
          </p:nvCxnSpPr>
          <p:spPr>
            <a:xfrm rot="5400000">
              <a:off x="6182360" y="1676400"/>
              <a:ext cx="152400" cy="0"/>
            </a:xfrm>
            <a:prstGeom prst="line">
              <a:avLst/>
            </a:prstGeom>
            <a:noFill/>
            <a:ln w="19050" cap="flat" cmpd="sng" algn="ctr">
              <a:solidFill>
                <a:srgbClr val="00B050"/>
              </a:solidFill>
              <a:prstDash val="solid"/>
            </a:ln>
            <a:effectLst/>
          </p:spPr>
        </p:cxnSp>
        <p:cxnSp>
          <p:nvCxnSpPr>
            <p:cNvPr id="1150" name="Straight Connector 1149"/>
            <p:cNvCxnSpPr/>
            <p:nvPr/>
          </p:nvCxnSpPr>
          <p:spPr>
            <a:xfrm rot="16200000" flipH="1">
              <a:off x="6065520" y="1559560"/>
              <a:ext cx="304800" cy="81280"/>
            </a:xfrm>
            <a:prstGeom prst="line">
              <a:avLst/>
            </a:prstGeom>
            <a:noFill/>
            <a:ln w="19050" cap="flat" cmpd="sng" algn="ctr">
              <a:solidFill>
                <a:srgbClr val="00B050"/>
              </a:solidFill>
              <a:prstDash val="solid"/>
            </a:ln>
            <a:effectLst/>
          </p:spPr>
        </p:cxnSp>
        <p:cxnSp>
          <p:nvCxnSpPr>
            <p:cNvPr id="1151" name="Straight Connector 1150"/>
            <p:cNvCxnSpPr/>
            <p:nvPr/>
          </p:nvCxnSpPr>
          <p:spPr>
            <a:xfrm rot="5400000">
              <a:off x="6101080" y="1524000"/>
              <a:ext cx="152400" cy="0"/>
            </a:xfrm>
            <a:prstGeom prst="line">
              <a:avLst/>
            </a:prstGeom>
            <a:noFill/>
            <a:ln w="19050" cap="flat" cmpd="sng" algn="ctr">
              <a:solidFill>
                <a:srgbClr val="00B050"/>
              </a:solidFill>
              <a:prstDash val="solid"/>
            </a:ln>
            <a:effectLst/>
          </p:spPr>
        </p:cxnSp>
        <p:cxnSp>
          <p:nvCxnSpPr>
            <p:cNvPr id="1152" name="Straight Connector 1151"/>
            <p:cNvCxnSpPr/>
            <p:nvPr/>
          </p:nvCxnSpPr>
          <p:spPr>
            <a:xfrm>
              <a:off x="6258560" y="1600200"/>
              <a:ext cx="40640" cy="0"/>
            </a:xfrm>
            <a:prstGeom prst="line">
              <a:avLst/>
            </a:prstGeom>
            <a:noFill/>
            <a:ln w="19050" cap="flat" cmpd="sng" algn="ctr">
              <a:solidFill>
                <a:srgbClr val="00B050"/>
              </a:solidFill>
              <a:prstDash val="solid"/>
            </a:ln>
            <a:effectLst/>
          </p:spPr>
        </p:cxnSp>
        <p:cxnSp>
          <p:nvCxnSpPr>
            <p:cNvPr id="1153" name="Straight Connector 1152"/>
            <p:cNvCxnSpPr/>
            <p:nvPr/>
          </p:nvCxnSpPr>
          <p:spPr>
            <a:xfrm>
              <a:off x="6136640" y="1600200"/>
              <a:ext cx="40640" cy="0"/>
            </a:xfrm>
            <a:prstGeom prst="line">
              <a:avLst/>
            </a:prstGeom>
            <a:noFill/>
            <a:ln w="19050" cap="flat" cmpd="sng" algn="ctr">
              <a:solidFill>
                <a:srgbClr val="00B050"/>
              </a:solidFill>
              <a:prstDash val="solid"/>
            </a:ln>
            <a:effectLst/>
          </p:spPr>
        </p:cxnSp>
        <p:cxnSp>
          <p:nvCxnSpPr>
            <p:cNvPr id="1154" name="Straight Connector 1153"/>
            <p:cNvCxnSpPr/>
            <p:nvPr/>
          </p:nvCxnSpPr>
          <p:spPr>
            <a:xfrm rot="5400000">
              <a:off x="6344920" y="1676400"/>
              <a:ext cx="152400" cy="0"/>
            </a:xfrm>
            <a:prstGeom prst="line">
              <a:avLst/>
            </a:prstGeom>
            <a:noFill/>
            <a:ln w="19050" cap="flat" cmpd="sng" algn="ctr">
              <a:solidFill>
                <a:srgbClr val="00B050"/>
              </a:solidFill>
              <a:prstDash val="solid"/>
            </a:ln>
            <a:effectLst/>
          </p:spPr>
        </p:cxnSp>
        <p:cxnSp>
          <p:nvCxnSpPr>
            <p:cNvPr id="1155" name="Straight Connector 1154"/>
            <p:cNvCxnSpPr/>
            <p:nvPr/>
          </p:nvCxnSpPr>
          <p:spPr>
            <a:xfrm rot="16200000" flipH="1">
              <a:off x="6228080" y="1559560"/>
              <a:ext cx="304800" cy="81280"/>
            </a:xfrm>
            <a:prstGeom prst="line">
              <a:avLst/>
            </a:prstGeom>
            <a:noFill/>
            <a:ln w="19050" cap="flat" cmpd="sng" algn="ctr">
              <a:solidFill>
                <a:srgbClr val="00B050"/>
              </a:solidFill>
              <a:prstDash val="solid"/>
            </a:ln>
            <a:effectLst/>
          </p:spPr>
        </p:cxnSp>
        <p:cxnSp>
          <p:nvCxnSpPr>
            <p:cNvPr id="1156" name="Straight Connector 1155"/>
            <p:cNvCxnSpPr/>
            <p:nvPr/>
          </p:nvCxnSpPr>
          <p:spPr>
            <a:xfrm rot="5400000">
              <a:off x="6263640" y="1524000"/>
              <a:ext cx="152400" cy="0"/>
            </a:xfrm>
            <a:prstGeom prst="line">
              <a:avLst/>
            </a:prstGeom>
            <a:noFill/>
            <a:ln w="19050" cap="flat" cmpd="sng" algn="ctr">
              <a:solidFill>
                <a:srgbClr val="00B050"/>
              </a:solidFill>
              <a:prstDash val="solid"/>
            </a:ln>
            <a:effectLst/>
          </p:spPr>
        </p:cxnSp>
        <p:cxnSp>
          <p:nvCxnSpPr>
            <p:cNvPr id="1157" name="Straight Connector 1156"/>
            <p:cNvCxnSpPr/>
            <p:nvPr/>
          </p:nvCxnSpPr>
          <p:spPr>
            <a:xfrm>
              <a:off x="6421120" y="1600200"/>
              <a:ext cx="40640" cy="0"/>
            </a:xfrm>
            <a:prstGeom prst="line">
              <a:avLst/>
            </a:prstGeom>
            <a:noFill/>
            <a:ln w="19050" cap="flat" cmpd="sng" algn="ctr">
              <a:solidFill>
                <a:srgbClr val="00B050"/>
              </a:solidFill>
              <a:prstDash val="solid"/>
            </a:ln>
            <a:effectLst/>
          </p:spPr>
        </p:cxnSp>
        <p:cxnSp>
          <p:nvCxnSpPr>
            <p:cNvPr id="1158" name="Straight Connector 1157"/>
            <p:cNvCxnSpPr/>
            <p:nvPr/>
          </p:nvCxnSpPr>
          <p:spPr>
            <a:xfrm>
              <a:off x="6299200" y="1600200"/>
              <a:ext cx="40640" cy="0"/>
            </a:xfrm>
            <a:prstGeom prst="line">
              <a:avLst/>
            </a:prstGeom>
            <a:noFill/>
            <a:ln w="19050" cap="flat" cmpd="sng" algn="ctr">
              <a:solidFill>
                <a:srgbClr val="00B050"/>
              </a:solidFill>
              <a:prstDash val="solid"/>
            </a:ln>
            <a:effectLst/>
          </p:spPr>
        </p:cxnSp>
        <p:cxnSp>
          <p:nvCxnSpPr>
            <p:cNvPr id="1159" name="Straight Connector 1158"/>
            <p:cNvCxnSpPr/>
            <p:nvPr/>
          </p:nvCxnSpPr>
          <p:spPr>
            <a:xfrm rot="5400000">
              <a:off x="6507480" y="1676400"/>
              <a:ext cx="152400" cy="0"/>
            </a:xfrm>
            <a:prstGeom prst="line">
              <a:avLst/>
            </a:prstGeom>
            <a:noFill/>
            <a:ln w="19050" cap="flat" cmpd="sng" algn="ctr">
              <a:solidFill>
                <a:srgbClr val="00B050"/>
              </a:solidFill>
              <a:prstDash val="solid"/>
            </a:ln>
            <a:effectLst/>
          </p:spPr>
        </p:cxnSp>
        <p:cxnSp>
          <p:nvCxnSpPr>
            <p:cNvPr id="1160" name="Straight Connector 1159"/>
            <p:cNvCxnSpPr/>
            <p:nvPr/>
          </p:nvCxnSpPr>
          <p:spPr>
            <a:xfrm rot="16200000" flipH="1">
              <a:off x="6390640" y="1559560"/>
              <a:ext cx="304800" cy="81280"/>
            </a:xfrm>
            <a:prstGeom prst="line">
              <a:avLst/>
            </a:prstGeom>
            <a:noFill/>
            <a:ln w="19050" cap="flat" cmpd="sng" algn="ctr">
              <a:solidFill>
                <a:srgbClr val="00B050"/>
              </a:solidFill>
              <a:prstDash val="solid"/>
            </a:ln>
            <a:effectLst/>
          </p:spPr>
        </p:cxnSp>
        <p:cxnSp>
          <p:nvCxnSpPr>
            <p:cNvPr id="1161" name="Straight Connector 1160"/>
            <p:cNvCxnSpPr/>
            <p:nvPr/>
          </p:nvCxnSpPr>
          <p:spPr>
            <a:xfrm rot="5400000">
              <a:off x="6426200" y="1524000"/>
              <a:ext cx="152400" cy="0"/>
            </a:xfrm>
            <a:prstGeom prst="line">
              <a:avLst/>
            </a:prstGeom>
            <a:noFill/>
            <a:ln w="19050" cap="flat" cmpd="sng" algn="ctr">
              <a:solidFill>
                <a:srgbClr val="00B050"/>
              </a:solidFill>
              <a:prstDash val="solid"/>
            </a:ln>
            <a:effectLst/>
          </p:spPr>
        </p:cxnSp>
        <p:cxnSp>
          <p:nvCxnSpPr>
            <p:cNvPr id="1162" name="Straight Connector 1161"/>
            <p:cNvCxnSpPr/>
            <p:nvPr/>
          </p:nvCxnSpPr>
          <p:spPr>
            <a:xfrm>
              <a:off x="6583680" y="1600200"/>
              <a:ext cx="40640" cy="0"/>
            </a:xfrm>
            <a:prstGeom prst="line">
              <a:avLst/>
            </a:prstGeom>
            <a:noFill/>
            <a:ln w="19050" cap="flat" cmpd="sng" algn="ctr">
              <a:solidFill>
                <a:srgbClr val="00B050"/>
              </a:solidFill>
              <a:prstDash val="solid"/>
            </a:ln>
            <a:effectLst/>
          </p:spPr>
        </p:cxnSp>
        <p:cxnSp>
          <p:nvCxnSpPr>
            <p:cNvPr id="1163" name="Straight Connector 1162"/>
            <p:cNvCxnSpPr/>
            <p:nvPr/>
          </p:nvCxnSpPr>
          <p:spPr>
            <a:xfrm>
              <a:off x="6461760" y="1600200"/>
              <a:ext cx="40640" cy="0"/>
            </a:xfrm>
            <a:prstGeom prst="line">
              <a:avLst/>
            </a:prstGeom>
            <a:noFill/>
            <a:ln w="19050" cap="flat" cmpd="sng" algn="ctr">
              <a:solidFill>
                <a:srgbClr val="00B050"/>
              </a:solidFill>
              <a:prstDash val="solid"/>
            </a:ln>
            <a:effectLst/>
          </p:spPr>
        </p:cxnSp>
      </p:grpSp>
      <p:grpSp>
        <p:nvGrpSpPr>
          <p:cNvPr id="1164" name="Group 479"/>
          <p:cNvGrpSpPr>
            <a:grpSpLocks/>
          </p:cNvGrpSpPr>
          <p:nvPr/>
        </p:nvGrpSpPr>
        <p:grpSpPr bwMode="auto">
          <a:xfrm>
            <a:off x="5472684" y="1694181"/>
            <a:ext cx="457200" cy="152400"/>
            <a:chOff x="6477000" y="1524000"/>
            <a:chExt cx="609600" cy="152400"/>
          </a:xfrm>
        </p:grpSpPr>
        <p:sp>
          <p:nvSpPr>
            <p:cNvPr id="1165" name="Arc 1164"/>
            <p:cNvSpPr/>
            <p:nvPr/>
          </p:nvSpPr>
          <p:spPr>
            <a:xfrm flipH="1">
              <a:off x="6477000" y="1524000"/>
              <a:ext cx="152400" cy="152400"/>
            </a:xfrm>
            <a:prstGeom prst="arc">
              <a:avLst/>
            </a:prstGeom>
            <a:noFill/>
            <a:ln w="19050" cap="flat" cmpd="sng" algn="ctr">
              <a:solidFill>
                <a:srgbClr val="CC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166" name="Arc 1165"/>
            <p:cNvSpPr/>
            <p:nvPr/>
          </p:nvSpPr>
          <p:spPr>
            <a:xfrm>
              <a:off x="6477000" y="1524000"/>
              <a:ext cx="152400" cy="152400"/>
            </a:xfrm>
            <a:prstGeom prst="arc">
              <a:avLst/>
            </a:prstGeom>
            <a:noFill/>
            <a:ln w="19050" cap="flat" cmpd="sng" algn="ctr">
              <a:solidFill>
                <a:srgbClr val="CC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167" name="Arc 1166"/>
            <p:cNvSpPr/>
            <p:nvPr/>
          </p:nvSpPr>
          <p:spPr>
            <a:xfrm flipH="1">
              <a:off x="6705600" y="1524000"/>
              <a:ext cx="152400" cy="152400"/>
            </a:xfrm>
            <a:prstGeom prst="arc">
              <a:avLst/>
            </a:prstGeom>
            <a:noFill/>
            <a:ln w="19050" cap="flat" cmpd="sng" algn="ctr">
              <a:solidFill>
                <a:srgbClr val="CC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168" name="Arc 1167"/>
            <p:cNvSpPr/>
            <p:nvPr/>
          </p:nvSpPr>
          <p:spPr>
            <a:xfrm>
              <a:off x="6705600" y="1524000"/>
              <a:ext cx="152400" cy="152400"/>
            </a:xfrm>
            <a:prstGeom prst="arc">
              <a:avLst/>
            </a:prstGeom>
            <a:noFill/>
            <a:ln w="19050" cap="flat" cmpd="sng" algn="ctr">
              <a:solidFill>
                <a:srgbClr val="CC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169" name="Arc 1168"/>
            <p:cNvSpPr/>
            <p:nvPr/>
          </p:nvSpPr>
          <p:spPr>
            <a:xfrm flipH="1">
              <a:off x="6934200" y="1524000"/>
              <a:ext cx="152400" cy="152400"/>
            </a:xfrm>
            <a:prstGeom prst="arc">
              <a:avLst/>
            </a:prstGeom>
            <a:noFill/>
            <a:ln w="19050" cap="flat" cmpd="sng" algn="ctr">
              <a:solidFill>
                <a:srgbClr val="CC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170" name="Arc 1169"/>
            <p:cNvSpPr/>
            <p:nvPr/>
          </p:nvSpPr>
          <p:spPr>
            <a:xfrm>
              <a:off x="6934200" y="1524000"/>
              <a:ext cx="152400" cy="152400"/>
            </a:xfrm>
            <a:prstGeom prst="arc">
              <a:avLst/>
            </a:prstGeom>
            <a:noFill/>
            <a:ln w="19050" cap="flat" cmpd="sng" algn="ctr">
              <a:solidFill>
                <a:srgbClr val="CC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cxnSp>
          <p:nvCxnSpPr>
            <p:cNvPr id="1171" name="Straight Connector 1170"/>
            <p:cNvCxnSpPr>
              <a:stCxn id="1166" idx="2"/>
              <a:endCxn id="1167" idx="2"/>
            </p:cNvCxnSpPr>
            <p:nvPr/>
          </p:nvCxnSpPr>
          <p:spPr>
            <a:xfrm rot="16200000" flipH="1">
              <a:off x="6667500" y="1562100"/>
              <a:ext cx="0" cy="76200"/>
            </a:xfrm>
            <a:prstGeom prst="line">
              <a:avLst/>
            </a:prstGeom>
            <a:noFill/>
            <a:ln w="19050" cap="flat" cmpd="sng" algn="ctr">
              <a:solidFill>
                <a:srgbClr val="CC0000"/>
              </a:solidFill>
              <a:prstDash val="solid"/>
            </a:ln>
            <a:effectLst/>
          </p:spPr>
        </p:cxnSp>
        <p:cxnSp>
          <p:nvCxnSpPr>
            <p:cNvPr id="1172" name="Straight Connector 1171"/>
            <p:cNvCxnSpPr/>
            <p:nvPr/>
          </p:nvCxnSpPr>
          <p:spPr>
            <a:xfrm rot="16200000" flipH="1">
              <a:off x="6896100" y="1562100"/>
              <a:ext cx="0" cy="76200"/>
            </a:xfrm>
            <a:prstGeom prst="line">
              <a:avLst/>
            </a:prstGeom>
            <a:noFill/>
            <a:ln w="19050" cap="flat" cmpd="sng" algn="ctr">
              <a:solidFill>
                <a:srgbClr val="CC0000"/>
              </a:solidFill>
              <a:prstDash val="solid"/>
            </a:ln>
            <a:effectLst/>
          </p:spPr>
        </p:cxnSp>
      </p:grpSp>
      <p:grpSp>
        <p:nvGrpSpPr>
          <p:cNvPr id="1173" name="Group 480"/>
          <p:cNvGrpSpPr>
            <a:grpSpLocks/>
          </p:cNvGrpSpPr>
          <p:nvPr/>
        </p:nvGrpSpPr>
        <p:grpSpPr bwMode="auto">
          <a:xfrm>
            <a:off x="5548884" y="4284981"/>
            <a:ext cx="457200" cy="152400"/>
            <a:chOff x="6477000" y="1524000"/>
            <a:chExt cx="609600" cy="152400"/>
          </a:xfrm>
        </p:grpSpPr>
        <p:sp>
          <p:nvSpPr>
            <p:cNvPr id="1174" name="Arc 1173"/>
            <p:cNvSpPr/>
            <p:nvPr/>
          </p:nvSpPr>
          <p:spPr>
            <a:xfrm flipH="1">
              <a:off x="6477000" y="1524000"/>
              <a:ext cx="1524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175" name="Arc 1174"/>
            <p:cNvSpPr/>
            <p:nvPr/>
          </p:nvSpPr>
          <p:spPr>
            <a:xfrm>
              <a:off x="6477000" y="1524000"/>
              <a:ext cx="1524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176" name="Arc 1175"/>
            <p:cNvSpPr/>
            <p:nvPr/>
          </p:nvSpPr>
          <p:spPr>
            <a:xfrm flipH="1">
              <a:off x="6705600" y="1524000"/>
              <a:ext cx="1524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177" name="Arc 1176"/>
            <p:cNvSpPr/>
            <p:nvPr/>
          </p:nvSpPr>
          <p:spPr>
            <a:xfrm>
              <a:off x="6705600" y="1524000"/>
              <a:ext cx="1524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178" name="Arc 1177"/>
            <p:cNvSpPr/>
            <p:nvPr/>
          </p:nvSpPr>
          <p:spPr>
            <a:xfrm flipH="1">
              <a:off x="6934200" y="1524000"/>
              <a:ext cx="1524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179" name="Arc 1178"/>
            <p:cNvSpPr/>
            <p:nvPr/>
          </p:nvSpPr>
          <p:spPr>
            <a:xfrm>
              <a:off x="6934200" y="1524000"/>
              <a:ext cx="1524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cxnSp>
          <p:nvCxnSpPr>
            <p:cNvPr id="1180" name="Straight Connector 1179"/>
            <p:cNvCxnSpPr>
              <a:stCxn id="1175" idx="2"/>
              <a:endCxn id="1176" idx="2"/>
            </p:cNvCxnSpPr>
            <p:nvPr/>
          </p:nvCxnSpPr>
          <p:spPr>
            <a:xfrm rot="16200000" flipH="1">
              <a:off x="6667500" y="1562100"/>
              <a:ext cx="0" cy="76200"/>
            </a:xfrm>
            <a:prstGeom prst="line">
              <a:avLst/>
            </a:prstGeom>
            <a:noFill/>
            <a:ln w="19050" cap="flat" cmpd="sng" algn="ctr">
              <a:solidFill>
                <a:srgbClr val="00B050"/>
              </a:solidFill>
              <a:prstDash val="solid"/>
            </a:ln>
            <a:effectLst/>
          </p:spPr>
        </p:cxnSp>
        <p:cxnSp>
          <p:nvCxnSpPr>
            <p:cNvPr id="1181" name="Straight Connector 1180"/>
            <p:cNvCxnSpPr/>
            <p:nvPr/>
          </p:nvCxnSpPr>
          <p:spPr>
            <a:xfrm rot="16200000" flipH="1">
              <a:off x="6896100" y="1562100"/>
              <a:ext cx="0" cy="76200"/>
            </a:xfrm>
            <a:prstGeom prst="line">
              <a:avLst/>
            </a:prstGeom>
            <a:noFill/>
            <a:ln w="19050" cap="flat" cmpd="sng" algn="ctr">
              <a:solidFill>
                <a:srgbClr val="00B050"/>
              </a:solidFill>
              <a:prstDash val="solid"/>
            </a:ln>
            <a:effectLst/>
          </p:spPr>
        </p:cxnSp>
      </p:grpSp>
      <p:cxnSp>
        <p:nvCxnSpPr>
          <p:cNvPr id="1182" name="Straight Arrow Connector 1181"/>
          <p:cNvCxnSpPr/>
          <p:nvPr/>
        </p:nvCxnSpPr>
        <p:spPr>
          <a:xfrm>
            <a:off x="5396484" y="1770381"/>
            <a:ext cx="685800" cy="1588"/>
          </a:xfrm>
          <a:prstGeom prst="straightConnector1">
            <a:avLst/>
          </a:prstGeom>
          <a:noFill/>
          <a:ln w="12700" cap="flat" cmpd="sng" algn="ctr">
            <a:solidFill>
              <a:srgbClr val="000000"/>
            </a:solidFill>
            <a:prstDash val="solid"/>
            <a:headEnd type="none" w="med" len="med"/>
            <a:tailEnd type="triangle" w="med" len="med"/>
          </a:ln>
          <a:effectLst/>
        </p:spPr>
      </p:cxnSp>
      <p:cxnSp>
        <p:nvCxnSpPr>
          <p:cNvPr id="1183" name="Straight Arrow Connector 1182"/>
          <p:cNvCxnSpPr/>
          <p:nvPr/>
        </p:nvCxnSpPr>
        <p:spPr>
          <a:xfrm>
            <a:off x="5472684" y="4359593"/>
            <a:ext cx="685800" cy="1588"/>
          </a:xfrm>
          <a:prstGeom prst="straightConnector1">
            <a:avLst/>
          </a:prstGeom>
          <a:noFill/>
          <a:ln w="12700" cap="flat" cmpd="sng" algn="ctr">
            <a:solidFill>
              <a:srgbClr val="000000"/>
            </a:solidFill>
            <a:prstDash val="solid"/>
            <a:headEnd type="none" w="med" len="med"/>
            <a:tailEnd type="triangle" w="med" len="med"/>
          </a:ln>
          <a:effectLst/>
        </p:spPr>
      </p:cxnSp>
      <p:grpSp>
        <p:nvGrpSpPr>
          <p:cNvPr id="1184" name="Group 1183"/>
          <p:cNvGrpSpPr/>
          <p:nvPr/>
        </p:nvGrpSpPr>
        <p:grpSpPr>
          <a:xfrm>
            <a:off x="2577084" y="1694181"/>
            <a:ext cx="762000" cy="152400"/>
            <a:chOff x="2667000" y="1676400"/>
            <a:chExt cx="762000" cy="152400"/>
          </a:xfrm>
        </p:grpSpPr>
        <p:cxnSp>
          <p:nvCxnSpPr>
            <p:cNvPr id="1185" name="Straight Connector 1184"/>
            <p:cNvCxnSpPr/>
            <p:nvPr/>
          </p:nvCxnSpPr>
          <p:spPr bwMode="auto">
            <a:xfrm>
              <a:off x="2971800" y="1752600"/>
              <a:ext cx="152400" cy="0"/>
            </a:xfrm>
            <a:prstGeom prst="line">
              <a:avLst/>
            </a:prstGeom>
            <a:noFill/>
            <a:ln w="19050" cap="flat" cmpd="sng" algn="ctr">
              <a:solidFill>
                <a:srgbClr val="CC0000"/>
              </a:solidFill>
              <a:prstDash val="solid"/>
            </a:ln>
            <a:effectLst/>
          </p:spPr>
        </p:cxnSp>
        <p:grpSp>
          <p:nvGrpSpPr>
            <p:cNvPr id="1186" name="Group 1185"/>
            <p:cNvGrpSpPr/>
            <p:nvPr/>
          </p:nvGrpSpPr>
          <p:grpSpPr>
            <a:xfrm>
              <a:off x="2743200" y="1676400"/>
              <a:ext cx="228600" cy="152400"/>
              <a:chOff x="2209800" y="1676400"/>
              <a:chExt cx="342900" cy="152400"/>
            </a:xfrm>
          </p:grpSpPr>
          <p:sp>
            <p:nvSpPr>
              <p:cNvPr id="1196" name="Arc 1195"/>
              <p:cNvSpPr/>
              <p:nvPr/>
            </p:nvSpPr>
            <p:spPr bwMode="auto">
              <a:xfrm flipH="1">
                <a:off x="2209800" y="1676400"/>
                <a:ext cx="114300" cy="152400"/>
              </a:xfrm>
              <a:prstGeom prst="arc">
                <a:avLst/>
              </a:prstGeom>
              <a:noFill/>
              <a:ln w="19050" cap="flat" cmpd="sng" algn="ctr">
                <a:solidFill>
                  <a:srgbClr val="CC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197" name="Arc 1196"/>
              <p:cNvSpPr/>
              <p:nvPr/>
            </p:nvSpPr>
            <p:spPr bwMode="auto">
              <a:xfrm>
                <a:off x="2209800" y="1676400"/>
                <a:ext cx="114300" cy="152400"/>
              </a:xfrm>
              <a:prstGeom prst="arc">
                <a:avLst/>
              </a:prstGeom>
              <a:noFill/>
              <a:ln w="19050" cap="flat" cmpd="sng" algn="ctr">
                <a:solidFill>
                  <a:srgbClr val="CC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198" name="Arc 1197"/>
              <p:cNvSpPr/>
              <p:nvPr/>
            </p:nvSpPr>
            <p:spPr bwMode="auto">
              <a:xfrm flipH="1">
                <a:off x="2381250" y="1676400"/>
                <a:ext cx="114300" cy="152400"/>
              </a:xfrm>
              <a:prstGeom prst="arc">
                <a:avLst/>
              </a:prstGeom>
              <a:noFill/>
              <a:ln w="19050" cap="flat" cmpd="sng" algn="ctr">
                <a:solidFill>
                  <a:srgbClr val="CC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199" name="Arc 1198"/>
              <p:cNvSpPr/>
              <p:nvPr/>
            </p:nvSpPr>
            <p:spPr bwMode="auto">
              <a:xfrm>
                <a:off x="2381250" y="1676400"/>
                <a:ext cx="114300" cy="152400"/>
              </a:xfrm>
              <a:prstGeom prst="arc">
                <a:avLst/>
              </a:prstGeom>
              <a:noFill/>
              <a:ln w="19050" cap="flat" cmpd="sng" algn="ctr">
                <a:solidFill>
                  <a:srgbClr val="CC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cxnSp>
            <p:nvCxnSpPr>
              <p:cNvPr id="1200" name="Straight Connector 1199"/>
              <p:cNvCxnSpPr>
                <a:stCxn id="1197" idx="2"/>
                <a:endCxn id="1198" idx="2"/>
              </p:cNvCxnSpPr>
              <p:nvPr/>
            </p:nvCxnSpPr>
            <p:spPr bwMode="auto">
              <a:xfrm rot="16200000" flipH="1">
                <a:off x="2352675" y="1724025"/>
                <a:ext cx="0" cy="57150"/>
              </a:xfrm>
              <a:prstGeom prst="line">
                <a:avLst/>
              </a:prstGeom>
              <a:noFill/>
              <a:ln w="19050" cap="flat" cmpd="sng" algn="ctr">
                <a:solidFill>
                  <a:srgbClr val="CC0000"/>
                </a:solidFill>
                <a:prstDash val="solid"/>
              </a:ln>
              <a:effectLst/>
            </p:spPr>
          </p:cxnSp>
          <p:cxnSp>
            <p:nvCxnSpPr>
              <p:cNvPr id="1201" name="Straight Connector 1200"/>
              <p:cNvCxnSpPr/>
              <p:nvPr/>
            </p:nvCxnSpPr>
            <p:spPr bwMode="auto">
              <a:xfrm rot="16200000" flipH="1">
                <a:off x="2524125" y="1724025"/>
                <a:ext cx="0" cy="57150"/>
              </a:xfrm>
              <a:prstGeom prst="line">
                <a:avLst/>
              </a:prstGeom>
              <a:noFill/>
              <a:ln w="19050" cap="flat" cmpd="sng" algn="ctr">
                <a:solidFill>
                  <a:srgbClr val="CC0000"/>
                </a:solidFill>
                <a:prstDash val="solid"/>
              </a:ln>
              <a:effectLst/>
            </p:spPr>
          </p:cxnSp>
        </p:grpSp>
        <p:grpSp>
          <p:nvGrpSpPr>
            <p:cNvPr id="1187" name="Group 1186"/>
            <p:cNvGrpSpPr/>
            <p:nvPr/>
          </p:nvGrpSpPr>
          <p:grpSpPr>
            <a:xfrm flipV="1">
              <a:off x="3124200" y="1676400"/>
              <a:ext cx="228600" cy="152400"/>
              <a:chOff x="2209800" y="1676400"/>
              <a:chExt cx="342900" cy="152400"/>
            </a:xfrm>
          </p:grpSpPr>
          <p:sp>
            <p:nvSpPr>
              <p:cNvPr id="1190" name="Arc 1189"/>
              <p:cNvSpPr/>
              <p:nvPr/>
            </p:nvSpPr>
            <p:spPr bwMode="auto">
              <a:xfrm flipH="1">
                <a:off x="2209800" y="1676400"/>
                <a:ext cx="114300" cy="152400"/>
              </a:xfrm>
              <a:prstGeom prst="arc">
                <a:avLst/>
              </a:prstGeom>
              <a:noFill/>
              <a:ln w="19050" cap="flat" cmpd="sng" algn="ctr">
                <a:solidFill>
                  <a:srgbClr val="CC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191" name="Arc 1190"/>
              <p:cNvSpPr/>
              <p:nvPr/>
            </p:nvSpPr>
            <p:spPr bwMode="auto">
              <a:xfrm>
                <a:off x="2209800" y="1676400"/>
                <a:ext cx="114300" cy="152400"/>
              </a:xfrm>
              <a:prstGeom prst="arc">
                <a:avLst/>
              </a:prstGeom>
              <a:noFill/>
              <a:ln w="19050" cap="flat" cmpd="sng" algn="ctr">
                <a:solidFill>
                  <a:srgbClr val="CC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192" name="Arc 1191"/>
              <p:cNvSpPr/>
              <p:nvPr/>
            </p:nvSpPr>
            <p:spPr bwMode="auto">
              <a:xfrm flipH="1">
                <a:off x="2381250" y="1676400"/>
                <a:ext cx="114300" cy="152400"/>
              </a:xfrm>
              <a:prstGeom prst="arc">
                <a:avLst/>
              </a:prstGeom>
              <a:noFill/>
              <a:ln w="19050" cap="flat" cmpd="sng" algn="ctr">
                <a:solidFill>
                  <a:srgbClr val="CC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193" name="Arc 1192"/>
              <p:cNvSpPr/>
              <p:nvPr/>
            </p:nvSpPr>
            <p:spPr bwMode="auto">
              <a:xfrm>
                <a:off x="2381250" y="1676400"/>
                <a:ext cx="114300" cy="152400"/>
              </a:xfrm>
              <a:prstGeom prst="arc">
                <a:avLst/>
              </a:prstGeom>
              <a:noFill/>
              <a:ln w="19050" cap="flat" cmpd="sng" algn="ctr">
                <a:solidFill>
                  <a:srgbClr val="CC0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cxnSp>
            <p:nvCxnSpPr>
              <p:cNvPr id="1194" name="Straight Connector 1193"/>
              <p:cNvCxnSpPr>
                <a:stCxn id="1191" idx="2"/>
                <a:endCxn id="1192" idx="2"/>
              </p:cNvCxnSpPr>
              <p:nvPr/>
            </p:nvCxnSpPr>
            <p:spPr bwMode="auto">
              <a:xfrm rot="16200000" flipH="1">
                <a:off x="2352675" y="1724025"/>
                <a:ext cx="0" cy="57150"/>
              </a:xfrm>
              <a:prstGeom prst="line">
                <a:avLst/>
              </a:prstGeom>
              <a:noFill/>
              <a:ln w="19050" cap="flat" cmpd="sng" algn="ctr">
                <a:solidFill>
                  <a:srgbClr val="CC0000"/>
                </a:solidFill>
                <a:prstDash val="solid"/>
              </a:ln>
              <a:effectLst/>
            </p:spPr>
          </p:cxnSp>
          <p:cxnSp>
            <p:nvCxnSpPr>
              <p:cNvPr id="1195" name="Straight Connector 1194"/>
              <p:cNvCxnSpPr/>
              <p:nvPr/>
            </p:nvCxnSpPr>
            <p:spPr bwMode="auto">
              <a:xfrm rot="16200000" flipH="1">
                <a:off x="2524125" y="1724025"/>
                <a:ext cx="0" cy="57150"/>
              </a:xfrm>
              <a:prstGeom prst="line">
                <a:avLst/>
              </a:prstGeom>
              <a:noFill/>
              <a:ln w="19050" cap="flat" cmpd="sng" algn="ctr">
                <a:solidFill>
                  <a:srgbClr val="CC0000"/>
                </a:solidFill>
                <a:prstDash val="solid"/>
              </a:ln>
              <a:effectLst/>
            </p:spPr>
          </p:cxnSp>
        </p:grpSp>
        <p:cxnSp>
          <p:nvCxnSpPr>
            <p:cNvPr id="1188" name="Straight Connector 1187"/>
            <p:cNvCxnSpPr/>
            <p:nvPr/>
          </p:nvCxnSpPr>
          <p:spPr bwMode="auto">
            <a:xfrm>
              <a:off x="2667000" y="1752600"/>
              <a:ext cx="76200" cy="0"/>
            </a:xfrm>
            <a:prstGeom prst="line">
              <a:avLst/>
            </a:prstGeom>
            <a:noFill/>
            <a:ln w="19050" cap="flat" cmpd="sng" algn="ctr">
              <a:solidFill>
                <a:srgbClr val="CC0000"/>
              </a:solidFill>
              <a:prstDash val="solid"/>
            </a:ln>
            <a:effectLst/>
          </p:spPr>
        </p:cxnSp>
        <p:cxnSp>
          <p:nvCxnSpPr>
            <p:cNvPr id="1189" name="Straight Connector 1188"/>
            <p:cNvCxnSpPr/>
            <p:nvPr/>
          </p:nvCxnSpPr>
          <p:spPr bwMode="auto">
            <a:xfrm>
              <a:off x="3352800" y="1752600"/>
              <a:ext cx="76200" cy="0"/>
            </a:xfrm>
            <a:prstGeom prst="line">
              <a:avLst/>
            </a:prstGeom>
            <a:noFill/>
            <a:ln w="19050" cap="flat" cmpd="sng" algn="ctr">
              <a:solidFill>
                <a:srgbClr val="CC0000"/>
              </a:solidFill>
              <a:prstDash val="solid"/>
            </a:ln>
            <a:effectLst/>
          </p:spPr>
        </p:cxnSp>
      </p:grpSp>
      <p:grpSp>
        <p:nvGrpSpPr>
          <p:cNvPr id="1202" name="Group 1201"/>
          <p:cNvGrpSpPr/>
          <p:nvPr/>
        </p:nvGrpSpPr>
        <p:grpSpPr>
          <a:xfrm>
            <a:off x="2653284" y="4208781"/>
            <a:ext cx="762000" cy="152400"/>
            <a:chOff x="2667000" y="1676400"/>
            <a:chExt cx="762000" cy="152400"/>
          </a:xfrm>
        </p:grpSpPr>
        <p:cxnSp>
          <p:nvCxnSpPr>
            <p:cNvPr id="1203" name="Straight Connector 1202"/>
            <p:cNvCxnSpPr/>
            <p:nvPr/>
          </p:nvCxnSpPr>
          <p:spPr bwMode="auto">
            <a:xfrm>
              <a:off x="2971800" y="1752600"/>
              <a:ext cx="152400" cy="0"/>
            </a:xfrm>
            <a:prstGeom prst="line">
              <a:avLst/>
            </a:prstGeom>
            <a:noFill/>
            <a:ln w="19050" cap="flat" cmpd="sng" algn="ctr">
              <a:solidFill>
                <a:srgbClr val="00B050"/>
              </a:solidFill>
              <a:prstDash val="solid"/>
            </a:ln>
            <a:effectLst/>
          </p:spPr>
        </p:cxnSp>
        <p:grpSp>
          <p:nvGrpSpPr>
            <p:cNvPr id="1204" name="Group 460"/>
            <p:cNvGrpSpPr/>
            <p:nvPr/>
          </p:nvGrpSpPr>
          <p:grpSpPr>
            <a:xfrm>
              <a:off x="2743200" y="1676400"/>
              <a:ext cx="228600" cy="152400"/>
              <a:chOff x="2209800" y="1676400"/>
              <a:chExt cx="342900" cy="152400"/>
            </a:xfrm>
          </p:grpSpPr>
          <p:sp>
            <p:nvSpPr>
              <p:cNvPr id="1214" name="Arc 1213"/>
              <p:cNvSpPr/>
              <p:nvPr/>
            </p:nvSpPr>
            <p:spPr bwMode="auto">
              <a:xfrm flipH="1">
                <a:off x="220980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215" name="Arc 1214"/>
              <p:cNvSpPr/>
              <p:nvPr/>
            </p:nvSpPr>
            <p:spPr bwMode="auto">
              <a:xfrm>
                <a:off x="220980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216" name="Arc 1215"/>
              <p:cNvSpPr/>
              <p:nvPr/>
            </p:nvSpPr>
            <p:spPr bwMode="auto">
              <a:xfrm flipH="1">
                <a:off x="238125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217" name="Arc 1216"/>
              <p:cNvSpPr/>
              <p:nvPr/>
            </p:nvSpPr>
            <p:spPr bwMode="auto">
              <a:xfrm>
                <a:off x="238125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cxnSp>
            <p:nvCxnSpPr>
              <p:cNvPr id="1218" name="Straight Connector 1217"/>
              <p:cNvCxnSpPr>
                <a:stCxn id="1215" idx="2"/>
                <a:endCxn id="1216" idx="2"/>
              </p:cNvCxnSpPr>
              <p:nvPr/>
            </p:nvCxnSpPr>
            <p:spPr bwMode="auto">
              <a:xfrm rot="16200000" flipH="1">
                <a:off x="2352675" y="1724025"/>
                <a:ext cx="0" cy="57150"/>
              </a:xfrm>
              <a:prstGeom prst="line">
                <a:avLst/>
              </a:prstGeom>
              <a:noFill/>
              <a:ln w="19050" cap="flat" cmpd="sng" algn="ctr">
                <a:solidFill>
                  <a:srgbClr val="00B050"/>
                </a:solidFill>
                <a:prstDash val="solid"/>
              </a:ln>
              <a:effectLst/>
            </p:spPr>
          </p:cxnSp>
          <p:cxnSp>
            <p:nvCxnSpPr>
              <p:cNvPr id="1219" name="Straight Connector 1218"/>
              <p:cNvCxnSpPr/>
              <p:nvPr/>
            </p:nvCxnSpPr>
            <p:spPr bwMode="auto">
              <a:xfrm rot="16200000" flipH="1">
                <a:off x="2524125" y="1724025"/>
                <a:ext cx="0" cy="57150"/>
              </a:xfrm>
              <a:prstGeom prst="line">
                <a:avLst/>
              </a:prstGeom>
              <a:noFill/>
              <a:ln w="19050" cap="flat" cmpd="sng" algn="ctr">
                <a:solidFill>
                  <a:srgbClr val="00B050"/>
                </a:solidFill>
                <a:prstDash val="solid"/>
              </a:ln>
              <a:effectLst/>
            </p:spPr>
          </p:cxnSp>
        </p:grpSp>
        <p:grpSp>
          <p:nvGrpSpPr>
            <p:cNvPr id="1205" name="Group 476"/>
            <p:cNvGrpSpPr/>
            <p:nvPr/>
          </p:nvGrpSpPr>
          <p:grpSpPr>
            <a:xfrm flipV="1">
              <a:off x="3124200" y="1676400"/>
              <a:ext cx="228600" cy="152400"/>
              <a:chOff x="2209800" y="1676400"/>
              <a:chExt cx="342900" cy="152400"/>
            </a:xfrm>
          </p:grpSpPr>
          <p:sp>
            <p:nvSpPr>
              <p:cNvPr id="1208" name="Arc 1207"/>
              <p:cNvSpPr/>
              <p:nvPr/>
            </p:nvSpPr>
            <p:spPr bwMode="auto">
              <a:xfrm flipH="1">
                <a:off x="220980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209" name="Arc 1208"/>
              <p:cNvSpPr/>
              <p:nvPr/>
            </p:nvSpPr>
            <p:spPr bwMode="auto">
              <a:xfrm>
                <a:off x="220980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210" name="Arc 1209"/>
              <p:cNvSpPr/>
              <p:nvPr/>
            </p:nvSpPr>
            <p:spPr bwMode="auto">
              <a:xfrm flipH="1">
                <a:off x="238125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211" name="Arc 1210"/>
              <p:cNvSpPr/>
              <p:nvPr/>
            </p:nvSpPr>
            <p:spPr bwMode="auto">
              <a:xfrm>
                <a:off x="238125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cxnSp>
            <p:nvCxnSpPr>
              <p:cNvPr id="1212" name="Straight Connector 1211"/>
              <p:cNvCxnSpPr>
                <a:stCxn id="1209" idx="2"/>
                <a:endCxn id="1210" idx="2"/>
              </p:cNvCxnSpPr>
              <p:nvPr/>
            </p:nvCxnSpPr>
            <p:spPr bwMode="auto">
              <a:xfrm rot="16200000" flipH="1">
                <a:off x="2352675" y="1724025"/>
                <a:ext cx="0" cy="57150"/>
              </a:xfrm>
              <a:prstGeom prst="line">
                <a:avLst/>
              </a:prstGeom>
              <a:noFill/>
              <a:ln w="19050" cap="flat" cmpd="sng" algn="ctr">
                <a:solidFill>
                  <a:srgbClr val="00B050"/>
                </a:solidFill>
                <a:prstDash val="solid"/>
              </a:ln>
              <a:effectLst/>
            </p:spPr>
          </p:cxnSp>
          <p:cxnSp>
            <p:nvCxnSpPr>
              <p:cNvPr id="1213" name="Straight Connector 1212"/>
              <p:cNvCxnSpPr/>
              <p:nvPr/>
            </p:nvCxnSpPr>
            <p:spPr bwMode="auto">
              <a:xfrm rot="16200000" flipH="1">
                <a:off x="2524125" y="1724025"/>
                <a:ext cx="0" cy="57150"/>
              </a:xfrm>
              <a:prstGeom prst="line">
                <a:avLst/>
              </a:prstGeom>
              <a:noFill/>
              <a:ln w="19050" cap="flat" cmpd="sng" algn="ctr">
                <a:solidFill>
                  <a:srgbClr val="00B050"/>
                </a:solidFill>
                <a:prstDash val="solid"/>
              </a:ln>
              <a:effectLst/>
            </p:spPr>
          </p:cxnSp>
        </p:grpSp>
        <p:cxnSp>
          <p:nvCxnSpPr>
            <p:cNvPr id="1206" name="Straight Connector 1205"/>
            <p:cNvCxnSpPr/>
            <p:nvPr/>
          </p:nvCxnSpPr>
          <p:spPr bwMode="auto">
            <a:xfrm>
              <a:off x="2667000" y="1752600"/>
              <a:ext cx="76200" cy="0"/>
            </a:xfrm>
            <a:prstGeom prst="line">
              <a:avLst/>
            </a:prstGeom>
            <a:noFill/>
            <a:ln w="19050" cap="flat" cmpd="sng" algn="ctr">
              <a:solidFill>
                <a:srgbClr val="00B050"/>
              </a:solidFill>
              <a:prstDash val="solid"/>
            </a:ln>
            <a:effectLst/>
          </p:spPr>
        </p:cxnSp>
        <p:cxnSp>
          <p:nvCxnSpPr>
            <p:cNvPr id="1207" name="Straight Connector 1206"/>
            <p:cNvCxnSpPr/>
            <p:nvPr/>
          </p:nvCxnSpPr>
          <p:spPr bwMode="auto">
            <a:xfrm>
              <a:off x="3352800" y="1752600"/>
              <a:ext cx="76200" cy="0"/>
            </a:xfrm>
            <a:prstGeom prst="line">
              <a:avLst/>
            </a:prstGeom>
            <a:noFill/>
            <a:ln w="19050" cap="flat" cmpd="sng" algn="ctr">
              <a:solidFill>
                <a:srgbClr val="00B050"/>
              </a:solidFill>
              <a:prstDash val="solid"/>
            </a:ln>
            <a:effectLst/>
          </p:spPr>
        </p:cxnSp>
      </p:grpSp>
      <p:grpSp>
        <p:nvGrpSpPr>
          <p:cNvPr id="1220" name="Group 1219"/>
          <p:cNvGrpSpPr/>
          <p:nvPr/>
        </p:nvGrpSpPr>
        <p:grpSpPr>
          <a:xfrm>
            <a:off x="595884" y="4970781"/>
            <a:ext cx="1066800" cy="152400"/>
            <a:chOff x="2667000" y="1676400"/>
            <a:chExt cx="762000" cy="152400"/>
          </a:xfrm>
        </p:grpSpPr>
        <p:cxnSp>
          <p:nvCxnSpPr>
            <p:cNvPr id="1221" name="Straight Connector 1220"/>
            <p:cNvCxnSpPr/>
            <p:nvPr/>
          </p:nvCxnSpPr>
          <p:spPr bwMode="auto">
            <a:xfrm>
              <a:off x="2971800" y="1752600"/>
              <a:ext cx="152400" cy="0"/>
            </a:xfrm>
            <a:prstGeom prst="line">
              <a:avLst/>
            </a:prstGeom>
            <a:noFill/>
            <a:ln w="19050" cap="flat" cmpd="sng" algn="ctr">
              <a:solidFill>
                <a:srgbClr val="00B050"/>
              </a:solidFill>
              <a:prstDash val="solid"/>
            </a:ln>
            <a:effectLst/>
          </p:spPr>
        </p:cxnSp>
        <p:grpSp>
          <p:nvGrpSpPr>
            <p:cNvPr id="1222" name="Group 460"/>
            <p:cNvGrpSpPr/>
            <p:nvPr/>
          </p:nvGrpSpPr>
          <p:grpSpPr>
            <a:xfrm>
              <a:off x="2743200" y="1676400"/>
              <a:ext cx="228600" cy="152400"/>
              <a:chOff x="2209800" y="1676400"/>
              <a:chExt cx="342900" cy="152400"/>
            </a:xfrm>
          </p:grpSpPr>
          <p:sp>
            <p:nvSpPr>
              <p:cNvPr id="1232" name="Arc 1231"/>
              <p:cNvSpPr/>
              <p:nvPr/>
            </p:nvSpPr>
            <p:spPr bwMode="auto">
              <a:xfrm flipH="1">
                <a:off x="220980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233" name="Arc 1232"/>
              <p:cNvSpPr/>
              <p:nvPr/>
            </p:nvSpPr>
            <p:spPr bwMode="auto">
              <a:xfrm>
                <a:off x="220980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234" name="Arc 1233"/>
              <p:cNvSpPr/>
              <p:nvPr/>
            </p:nvSpPr>
            <p:spPr bwMode="auto">
              <a:xfrm flipH="1">
                <a:off x="238125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235" name="Arc 1234"/>
              <p:cNvSpPr/>
              <p:nvPr/>
            </p:nvSpPr>
            <p:spPr bwMode="auto">
              <a:xfrm>
                <a:off x="238125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cxnSp>
            <p:nvCxnSpPr>
              <p:cNvPr id="1236" name="Straight Connector 1235"/>
              <p:cNvCxnSpPr>
                <a:stCxn id="1233" idx="2"/>
                <a:endCxn id="1234" idx="2"/>
              </p:cNvCxnSpPr>
              <p:nvPr/>
            </p:nvCxnSpPr>
            <p:spPr bwMode="auto">
              <a:xfrm rot="16200000" flipH="1">
                <a:off x="2352675" y="1724025"/>
                <a:ext cx="0" cy="57150"/>
              </a:xfrm>
              <a:prstGeom prst="line">
                <a:avLst/>
              </a:prstGeom>
              <a:noFill/>
              <a:ln w="19050" cap="flat" cmpd="sng" algn="ctr">
                <a:solidFill>
                  <a:srgbClr val="00B050"/>
                </a:solidFill>
                <a:prstDash val="solid"/>
              </a:ln>
              <a:effectLst/>
            </p:spPr>
          </p:cxnSp>
          <p:cxnSp>
            <p:nvCxnSpPr>
              <p:cNvPr id="1237" name="Straight Connector 1236"/>
              <p:cNvCxnSpPr/>
              <p:nvPr/>
            </p:nvCxnSpPr>
            <p:spPr bwMode="auto">
              <a:xfrm rot="16200000" flipH="1">
                <a:off x="2524125" y="1724025"/>
                <a:ext cx="0" cy="57150"/>
              </a:xfrm>
              <a:prstGeom prst="line">
                <a:avLst/>
              </a:prstGeom>
              <a:noFill/>
              <a:ln w="19050" cap="flat" cmpd="sng" algn="ctr">
                <a:solidFill>
                  <a:srgbClr val="00B050"/>
                </a:solidFill>
                <a:prstDash val="solid"/>
              </a:ln>
              <a:effectLst/>
            </p:spPr>
          </p:cxnSp>
        </p:grpSp>
        <p:grpSp>
          <p:nvGrpSpPr>
            <p:cNvPr id="1223" name="Group 476"/>
            <p:cNvGrpSpPr/>
            <p:nvPr/>
          </p:nvGrpSpPr>
          <p:grpSpPr>
            <a:xfrm flipV="1">
              <a:off x="3124200" y="1676400"/>
              <a:ext cx="228600" cy="152400"/>
              <a:chOff x="2209800" y="1676400"/>
              <a:chExt cx="342900" cy="152400"/>
            </a:xfrm>
          </p:grpSpPr>
          <p:sp>
            <p:nvSpPr>
              <p:cNvPr id="1226" name="Arc 1225"/>
              <p:cNvSpPr/>
              <p:nvPr/>
            </p:nvSpPr>
            <p:spPr bwMode="auto">
              <a:xfrm flipH="1">
                <a:off x="220980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227" name="Arc 1226"/>
              <p:cNvSpPr/>
              <p:nvPr/>
            </p:nvSpPr>
            <p:spPr bwMode="auto">
              <a:xfrm>
                <a:off x="220980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228" name="Arc 1227"/>
              <p:cNvSpPr/>
              <p:nvPr/>
            </p:nvSpPr>
            <p:spPr bwMode="auto">
              <a:xfrm flipH="1">
                <a:off x="238125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229" name="Arc 1228"/>
              <p:cNvSpPr/>
              <p:nvPr/>
            </p:nvSpPr>
            <p:spPr bwMode="auto">
              <a:xfrm>
                <a:off x="238125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cxnSp>
            <p:nvCxnSpPr>
              <p:cNvPr id="1230" name="Straight Connector 1229"/>
              <p:cNvCxnSpPr>
                <a:stCxn id="1227" idx="2"/>
                <a:endCxn id="1228" idx="2"/>
              </p:cNvCxnSpPr>
              <p:nvPr/>
            </p:nvCxnSpPr>
            <p:spPr bwMode="auto">
              <a:xfrm rot="16200000" flipH="1">
                <a:off x="2352675" y="1724025"/>
                <a:ext cx="0" cy="57150"/>
              </a:xfrm>
              <a:prstGeom prst="line">
                <a:avLst/>
              </a:prstGeom>
              <a:noFill/>
              <a:ln w="19050" cap="flat" cmpd="sng" algn="ctr">
                <a:solidFill>
                  <a:srgbClr val="00B050"/>
                </a:solidFill>
                <a:prstDash val="solid"/>
              </a:ln>
              <a:effectLst/>
            </p:spPr>
          </p:cxnSp>
          <p:cxnSp>
            <p:nvCxnSpPr>
              <p:cNvPr id="1231" name="Straight Connector 1230"/>
              <p:cNvCxnSpPr/>
              <p:nvPr/>
            </p:nvCxnSpPr>
            <p:spPr bwMode="auto">
              <a:xfrm rot="16200000" flipH="1">
                <a:off x="2524125" y="1724025"/>
                <a:ext cx="0" cy="57150"/>
              </a:xfrm>
              <a:prstGeom prst="line">
                <a:avLst/>
              </a:prstGeom>
              <a:noFill/>
              <a:ln w="19050" cap="flat" cmpd="sng" algn="ctr">
                <a:solidFill>
                  <a:srgbClr val="00B050"/>
                </a:solidFill>
                <a:prstDash val="solid"/>
              </a:ln>
              <a:effectLst/>
            </p:spPr>
          </p:cxnSp>
        </p:grpSp>
        <p:cxnSp>
          <p:nvCxnSpPr>
            <p:cNvPr id="1224" name="Straight Connector 1223"/>
            <p:cNvCxnSpPr/>
            <p:nvPr/>
          </p:nvCxnSpPr>
          <p:spPr bwMode="auto">
            <a:xfrm>
              <a:off x="2667000" y="1752600"/>
              <a:ext cx="76200" cy="0"/>
            </a:xfrm>
            <a:prstGeom prst="line">
              <a:avLst/>
            </a:prstGeom>
            <a:noFill/>
            <a:ln w="19050" cap="flat" cmpd="sng" algn="ctr">
              <a:solidFill>
                <a:srgbClr val="00B050"/>
              </a:solidFill>
              <a:prstDash val="solid"/>
            </a:ln>
            <a:effectLst/>
          </p:spPr>
        </p:cxnSp>
        <p:cxnSp>
          <p:nvCxnSpPr>
            <p:cNvPr id="1225" name="Straight Connector 1224"/>
            <p:cNvCxnSpPr/>
            <p:nvPr/>
          </p:nvCxnSpPr>
          <p:spPr bwMode="auto">
            <a:xfrm>
              <a:off x="3352800" y="1752600"/>
              <a:ext cx="76200" cy="0"/>
            </a:xfrm>
            <a:prstGeom prst="line">
              <a:avLst/>
            </a:prstGeom>
            <a:noFill/>
            <a:ln w="19050" cap="flat" cmpd="sng" algn="ctr">
              <a:solidFill>
                <a:srgbClr val="00B050"/>
              </a:solidFill>
              <a:prstDash val="solid"/>
            </a:ln>
            <a:effectLst/>
          </p:spPr>
        </p:cxnSp>
      </p:grpSp>
      <p:grpSp>
        <p:nvGrpSpPr>
          <p:cNvPr id="1238" name="Group 1237"/>
          <p:cNvGrpSpPr/>
          <p:nvPr/>
        </p:nvGrpSpPr>
        <p:grpSpPr>
          <a:xfrm>
            <a:off x="367284" y="5275581"/>
            <a:ext cx="1066800" cy="152400"/>
            <a:chOff x="2667000" y="1676400"/>
            <a:chExt cx="762000" cy="152400"/>
          </a:xfrm>
        </p:grpSpPr>
        <p:cxnSp>
          <p:nvCxnSpPr>
            <p:cNvPr id="1239" name="Straight Connector 1238"/>
            <p:cNvCxnSpPr/>
            <p:nvPr/>
          </p:nvCxnSpPr>
          <p:spPr bwMode="auto">
            <a:xfrm>
              <a:off x="2971800" y="1752600"/>
              <a:ext cx="152400" cy="0"/>
            </a:xfrm>
            <a:prstGeom prst="line">
              <a:avLst/>
            </a:prstGeom>
            <a:noFill/>
            <a:ln w="19050" cap="flat" cmpd="sng" algn="ctr">
              <a:solidFill>
                <a:srgbClr val="00B050"/>
              </a:solidFill>
              <a:prstDash val="solid"/>
            </a:ln>
            <a:effectLst/>
          </p:spPr>
        </p:cxnSp>
        <p:grpSp>
          <p:nvGrpSpPr>
            <p:cNvPr id="1240" name="Group 460"/>
            <p:cNvGrpSpPr/>
            <p:nvPr/>
          </p:nvGrpSpPr>
          <p:grpSpPr>
            <a:xfrm>
              <a:off x="2743200" y="1676400"/>
              <a:ext cx="228600" cy="152400"/>
              <a:chOff x="2209800" y="1676400"/>
              <a:chExt cx="342900" cy="152400"/>
            </a:xfrm>
          </p:grpSpPr>
          <p:sp>
            <p:nvSpPr>
              <p:cNvPr id="1250" name="Arc 1249"/>
              <p:cNvSpPr/>
              <p:nvPr/>
            </p:nvSpPr>
            <p:spPr bwMode="auto">
              <a:xfrm flipH="1">
                <a:off x="220980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251" name="Arc 1250"/>
              <p:cNvSpPr/>
              <p:nvPr/>
            </p:nvSpPr>
            <p:spPr bwMode="auto">
              <a:xfrm>
                <a:off x="220980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252" name="Arc 1251"/>
              <p:cNvSpPr/>
              <p:nvPr/>
            </p:nvSpPr>
            <p:spPr bwMode="auto">
              <a:xfrm flipH="1">
                <a:off x="238125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253" name="Arc 1252"/>
              <p:cNvSpPr/>
              <p:nvPr/>
            </p:nvSpPr>
            <p:spPr bwMode="auto">
              <a:xfrm>
                <a:off x="238125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cxnSp>
            <p:nvCxnSpPr>
              <p:cNvPr id="1254" name="Straight Connector 1253"/>
              <p:cNvCxnSpPr>
                <a:stCxn id="1251" idx="2"/>
                <a:endCxn id="1252" idx="2"/>
              </p:cNvCxnSpPr>
              <p:nvPr/>
            </p:nvCxnSpPr>
            <p:spPr bwMode="auto">
              <a:xfrm rot="16200000" flipH="1">
                <a:off x="2352675" y="1724025"/>
                <a:ext cx="0" cy="57150"/>
              </a:xfrm>
              <a:prstGeom prst="line">
                <a:avLst/>
              </a:prstGeom>
              <a:noFill/>
              <a:ln w="19050" cap="flat" cmpd="sng" algn="ctr">
                <a:solidFill>
                  <a:srgbClr val="00B050"/>
                </a:solidFill>
                <a:prstDash val="solid"/>
              </a:ln>
              <a:effectLst/>
            </p:spPr>
          </p:cxnSp>
          <p:cxnSp>
            <p:nvCxnSpPr>
              <p:cNvPr id="1255" name="Straight Connector 1254"/>
              <p:cNvCxnSpPr/>
              <p:nvPr/>
            </p:nvCxnSpPr>
            <p:spPr bwMode="auto">
              <a:xfrm rot="16200000" flipH="1">
                <a:off x="2524125" y="1724025"/>
                <a:ext cx="0" cy="57150"/>
              </a:xfrm>
              <a:prstGeom prst="line">
                <a:avLst/>
              </a:prstGeom>
              <a:noFill/>
              <a:ln w="19050" cap="flat" cmpd="sng" algn="ctr">
                <a:solidFill>
                  <a:srgbClr val="00B050"/>
                </a:solidFill>
                <a:prstDash val="solid"/>
              </a:ln>
              <a:effectLst/>
            </p:spPr>
          </p:cxnSp>
        </p:grpSp>
        <p:grpSp>
          <p:nvGrpSpPr>
            <p:cNvPr id="1241" name="Group 476"/>
            <p:cNvGrpSpPr/>
            <p:nvPr/>
          </p:nvGrpSpPr>
          <p:grpSpPr>
            <a:xfrm flipV="1">
              <a:off x="3124200" y="1676400"/>
              <a:ext cx="228600" cy="152400"/>
              <a:chOff x="2209800" y="1676400"/>
              <a:chExt cx="342900" cy="152400"/>
            </a:xfrm>
          </p:grpSpPr>
          <p:sp>
            <p:nvSpPr>
              <p:cNvPr id="1244" name="Arc 1243"/>
              <p:cNvSpPr/>
              <p:nvPr/>
            </p:nvSpPr>
            <p:spPr bwMode="auto">
              <a:xfrm flipH="1">
                <a:off x="220980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245" name="Arc 1244"/>
              <p:cNvSpPr/>
              <p:nvPr/>
            </p:nvSpPr>
            <p:spPr bwMode="auto">
              <a:xfrm>
                <a:off x="220980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246" name="Arc 1245"/>
              <p:cNvSpPr/>
              <p:nvPr/>
            </p:nvSpPr>
            <p:spPr bwMode="auto">
              <a:xfrm flipH="1">
                <a:off x="238125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247" name="Arc 1246"/>
              <p:cNvSpPr/>
              <p:nvPr/>
            </p:nvSpPr>
            <p:spPr bwMode="auto">
              <a:xfrm>
                <a:off x="238125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cxnSp>
            <p:nvCxnSpPr>
              <p:cNvPr id="1248" name="Straight Connector 1247"/>
              <p:cNvCxnSpPr>
                <a:stCxn id="1245" idx="2"/>
                <a:endCxn id="1246" idx="2"/>
              </p:cNvCxnSpPr>
              <p:nvPr/>
            </p:nvCxnSpPr>
            <p:spPr bwMode="auto">
              <a:xfrm rot="16200000" flipH="1">
                <a:off x="2352675" y="1724025"/>
                <a:ext cx="0" cy="57150"/>
              </a:xfrm>
              <a:prstGeom prst="line">
                <a:avLst/>
              </a:prstGeom>
              <a:noFill/>
              <a:ln w="19050" cap="flat" cmpd="sng" algn="ctr">
                <a:solidFill>
                  <a:srgbClr val="00B050"/>
                </a:solidFill>
                <a:prstDash val="solid"/>
              </a:ln>
              <a:effectLst/>
            </p:spPr>
          </p:cxnSp>
          <p:cxnSp>
            <p:nvCxnSpPr>
              <p:cNvPr id="1249" name="Straight Connector 1248"/>
              <p:cNvCxnSpPr/>
              <p:nvPr/>
            </p:nvCxnSpPr>
            <p:spPr bwMode="auto">
              <a:xfrm rot="16200000" flipH="1">
                <a:off x="2524125" y="1724025"/>
                <a:ext cx="0" cy="57150"/>
              </a:xfrm>
              <a:prstGeom prst="line">
                <a:avLst/>
              </a:prstGeom>
              <a:noFill/>
              <a:ln w="19050" cap="flat" cmpd="sng" algn="ctr">
                <a:solidFill>
                  <a:srgbClr val="00B050"/>
                </a:solidFill>
                <a:prstDash val="solid"/>
              </a:ln>
              <a:effectLst/>
            </p:spPr>
          </p:cxnSp>
        </p:grpSp>
        <p:cxnSp>
          <p:nvCxnSpPr>
            <p:cNvPr id="1242" name="Straight Connector 1241"/>
            <p:cNvCxnSpPr/>
            <p:nvPr/>
          </p:nvCxnSpPr>
          <p:spPr bwMode="auto">
            <a:xfrm>
              <a:off x="2667000" y="1752600"/>
              <a:ext cx="76200" cy="0"/>
            </a:xfrm>
            <a:prstGeom prst="line">
              <a:avLst/>
            </a:prstGeom>
            <a:noFill/>
            <a:ln w="19050" cap="flat" cmpd="sng" algn="ctr">
              <a:solidFill>
                <a:srgbClr val="00B050"/>
              </a:solidFill>
              <a:prstDash val="solid"/>
            </a:ln>
            <a:effectLst/>
          </p:spPr>
        </p:cxnSp>
        <p:cxnSp>
          <p:nvCxnSpPr>
            <p:cNvPr id="1243" name="Straight Connector 1242"/>
            <p:cNvCxnSpPr/>
            <p:nvPr/>
          </p:nvCxnSpPr>
          <p:spPr bwMode="auto">
            <a:xfrm>
              <a:off x="3352800" y="1752600"/>
              <a:ext cx="76200" cy="0"/>
            </a:xfrm>
            <a:prstGeom prst="line">
              <a:avLst/>
            </a:prstGeom>
            <a:noFill/>
            <a:ln w="19050" cap="flat" cmpd="sng" algn="ctr">
              <a:solidFill>
                <a:srgbClr val="00B050"/>
              </a:solidFill>
              <a:prstDash val="solid"/>
            </a:ln>
            <a:effectLst/>
          </p:spPr>
        </p:cxnSp>
      </p:grpSp>
      <p:grpSp>
        <p:nvGrpSpPr>
          <p:cNvPr id="1256" name="Group 1255"/>
          <p:cNvGrpSpPr/>
          <p:nvPr/>
        </p:nvGrpSpPr>
        <p:grpSpPr>
          <a:xfrm>
            <a:off x="138684" y="5732781"/>
            <a:ext cx="1066800" cy="152400"/>
            <a:chOff x="2667000" y="1676400"/>
            <a:chExt cx="762000" cy="152400"/>
          </a:xfrm>
        </p:grpSpPr>
        <p:cxnSp>
          <p:nvCxnSpPr>
            <p:cNvPr id="1257" name="Straight Connector 1256"/>
            <p:cNvCxnSpPr/>
            <p:nvPr/>
          </p:nvCxnSpPr>
          <p:spPr bwMode="auto">
            <a:xfrm>
              <a:off x="2971800" y="1752600"/>
              <a:ext cx="152400" cy="0"/>
            </a:xfrm>
            <a:prstGeom prst="line">
              <a:avLst/>
            </a:prstGeom>
            <a:noFill/>
            <a:ln w="19050" cap="flat" cmpd="sng" algn="ctr">
              <a:solidFill>
                <a:srgbClr val="00B050"/>
              </a:solidFill>
              <a:prstDash val="solid"/>
            </a:ln>
            <a:effectLst/>
          </p:spPr>
        </p:cxnSp>
        <p:grpSp>
          <p:nvGrpSpPr>
            <p:cNvPr id="1258" name="Group 460"/>
            <p:cNvGrpSpPr/>
            <p:nvPr/>
          </p:nvGrpSpPr>
          <p:grpSpPr>
            <a:xfrm>
              <a:off x="2743200" y="1676400"/>
              <a:ext cx="228600" cy="152400"/>
              <a:chOff x="2209800" y="1676400"/>
              <a:chExt cx="342900" cy="152400"/>
            </a:xfrm>
          </p:grpSpPr>
          <p:sp>
            <p:nvSpPr>
              <p:cNvPr id="1268" name="Arc 1267"/>
              <p:cNvSpPr/>
              <p:nvPr/>
            </p:nvSpPr>
            <p:spPr bwMode="auto">
              <a:xfrm flipH="1">
                <a:off x="220980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269" name="Arc 1268"/>
              <p:cNvSpPr/>
              <p:nvPr/>
            </p:nvSpPr>
            <p:spPr bwMode="auto">
              <a:xfrm>
                <a:off x="220980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270" name="Arc 1269"/>
              <p:cNvSpPr/>
              <p:nvPr/>
            </p:nvSpPr>
            <p:spPr bwMode="auto">
              <a:xfrm flipH="1">
                <a:off x="238125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271" name="Arc 1270"/>
              <p:cNvSpPr/>
              <p:nvPr/>
            </p:nvSpPr>
            <p:spPr bwMode="auto">
              <a:xfrm>
                <a:off x="238125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cxnSp>
            <p:nvCxnSpPr>
              <p:cNvPr id="1272" name="Straight Connector 1271"/>
              <p:cNvCxnSpPr>
                <a:stCxn id="1269" idx="2"/>
                <a:endCxn id="1270" idx="2"/>
              </p:cNvCxnSpPr>
              <p:nvPr/>
            </p:nvCxnSpPr>
            <p:spPr bwMode="auto">
              <a:xfrm rot="16200000" flipH="1">
                <a:off x="2352675" y="1724025"/>
                <a:ext cx="0" cy="57150"/>
              </a:xfrm>
              <a:prstGeom prst="line">
                <a:avLst/>
              </a:prstGeom>
              <a:noFill/>
              <a:ln w="19050" cap="flat" cmpd="sng" algn="ctr">
                <a:solidFill>
                  <a:srgbClr val="00B050"/>
                </a:solidFill>
                <a:prstDash val="solid"/>
              </a:ln>
              <a:effectLst/>
            </p:spPr>
          </p:cxnSp>
          <p:cxnSp>
            <p:nvCxnSpPr>
              <p:cNvPr id="1273" name="Straight Connector 1272"/>
              <p:cNvCxnSpPr/>
              <p:nvPr/>
            </p:nvCxnSpPr>
            <p:spPr bwMode="auto">
              <a:xfrm rot="16200000" flipH="1">
                <a:off x="2524125" y="1724025"/>
                <a:ext cx="0" cy="57150"/>
              </a:xfrm>
              <a:prstGeom prst="line">
                <a:avLst/>
              </a:prstGeom>
              <a:noFill/>
              <a:ln w="19050" cap="flat" cmpd="sng" algn="ctr">
                <a:solidFill>
                  <a:srgbClr val="00B050"/>
                </a:solidFill>
                <a:prstDash val="solid"/>
              </a:ln>
              <a:effectLst/>
            </p:spPr>
          </p:cxnSp>
        </p:grpSp>
        <p:grpSp>
          <p:nvGrpSpPr>
            <p:cNvPr id="1259" name="Group 476"/>
            <p:cNvGrpSpPr/>
            <p:nvPr/>
          </p:nvGrpSpPr>
          <p:grpSpPr>
            <a:xfrm flipV="1">
              <a:off x="3124200" y="1676400"/>
              <a:ext cx="228600" cy="152400"/>
              <a:chOff x="2209800" y="1676400"/>
              <a:chExt cx="342900" cy="152400"/>
            </a:xfrm>
          </p:grpSpPr>
          <p:sp>
            <p:nvSpPr>
              <p:cNvPr id="1262" name="Arc 1261"/>
              <p:cNvSpPr/>
              <p:nvPr/>
            </p:nvSpPr>
            <p:spPr bwMode="auto">
              <a:xfrm flipH="1">
                <a:off x="220980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263" name="Arc 1262"/>
              <p:cNvSpPr/>
              <p:nvPr/>
            </p:nvSpPr>
            <p:spPr bwMode="auto">
              <a:xfrm>
                <a:off x="220980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264" name="Arc 1263"/>
              <p:cNvSpPr/>
              <p:nvPr/>
            </p:nvSpPr>
            <p:spPr bwMode="auto">
              <a:xfrm flipH="1">
                <a:off x="238125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265" name="Arc 1264"/>
              <p:cNvSpPr/>
              <p:nvPr/>
            </p:nvSpPr>
            <p:spPr bwMode="auto">
              <a:xfrm>
                <a:off x="238125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cxnSp>
            <p:nvCxnSpPr>
              <p:cNvPr id="1266" name="Straight Connector 1265"/>
              <p:cNvCxnSpPr>
                <a:stCxn id="1263" idx="2"/>
                <a:endCxn id="1264" idx="2"/>
              </p:cNvCxnSpPr>
              <p:nvPr/>
            </p:nvCxnSpPr>
            <p:spPr bwMode="auto">
              <a:xfrm rot="16200000" flipH="1">
                <a:off x="2352675" y="1724025"/>
                <a:ext cx="0" cy="57150"/>
              </a:xfrm>
              <a:prstGeom prst="line">
                <a:avLst/>
              </a:prstGeom>
              <a:noFill/>
              <a:ln w="19050" cap="flat" cmpd="sng" algn="ctr">
                <a:solidFill>
                  <a:srgbClr val="00B050"/>
                </a:solidFill>
                <a:prstDash val="solid"/>
              </a:ln>
              <a:effectLst/>
            </p:spPr>
          </p:cxnSp>
          <p:cxnSp>
            <p:nvCxnSpPr>
              <p:cNvPr id="1267" name="Straight Connector 1266"/>
              <p:cNvCxnSpPr/>
              <p:nvPr/>
            </p:nvCxnSpPr>
            <p:spPr bwMode="auto">
              <a:xfrm rot="16200000" flipH="1">
                <a:off x="2524125" y="1724025"/>
                <a:ext cx="0" cy="57150"/>
              </a:xfrm>
              <a:prstGeom prst="line">
                <a:avLst/>
              </a:prstGeom>
              <a:noFill/>
              <a:ln w="19050" cap="flat" cmpd="sng" algn="ctr">
                <a:solidFill>
                  <a:srgbClr val="00B050"/>
                </a:solidFill>
                <a:prstDash val="solid"/>
              </a:ln>
              <a:effectLst/>
            </p:spPr>
          </p:cxnSp>
        </p:grpSp>
        <p:cxnSp>
          <p:nvCxnSpPr>
            <p:cNvPr id="1260" name="Straight Connector 1259"/>
            <p:cNvCxnSpPr/>
            <p:nvPr/>
          </p:nvCxnSpPr>
          <p:spPr bwMode="auto">
            <a:xfrm>
              <a:off x="2667000" y="1752600"/>
              <a:ext cx="76200" cy="0"/>
            </a:xfrm>
            <a:prstGeom prst="line">
              <a:avLst/>
            </a:prstGeom>
            <a:noFill/>
            <a:ln w="19050" cap="flat" cmpd="sng" algn="ctr">
              <a:solidFill>
                <a:srgbClr val="00B050"/>
              </a:solidFill>
              <a:prstDash val="solid"/>
            </a:ln>
            <a:effectLst/>
          </p:spPr>
        </p:cxnSp>
        <p:cxnSp>
          <p:nvCxnSpPr>
            <p:cNvPr id="1261" name="Straight Connector 1260"/>
            <p:cNvCxnSpPr/>
            <p:nvPr/>
          </p:nvCxnSpPr>
          <p:spPr bwMode="auto">
            <a:xfrm>
              <a:off x="3352800" y="1752600"/>
              <a:ext cx="76200" cy="0"/>
            </a:xfrm>
            <a:prstGeom prst="line">
              <a:avLst/>
            </a:prstGeom>
            <a:noFill/>
            <a:ln w="19050" cap="flat" cmpd="sng" algn="ctr">
              <a:solidFill>
                <a:srgbClr val="00B050"/>
              </a:solidFill>
              <a:prstDash val="solid"/>
            </a:ln>
            <a:effectLst/>
          </p:spPr>
        </p:cxnSp>
      </p:grpSp>
      <p:grpSp>
        <p:nvGrpSpPr>
          <p:cNvPr id="1274" name="Group 1273"/>
          <p:cNvGrpSpPr/>
          <p:nvPr/>
        </p:nvGrpSpPr>
        <p:grpSpPr>
          <a:xfrm>
            <a:off x="2135124" y="5351781"/>
            <a:ext cx="670560" cy="152400"/>
            <a:chOff x="2392680" y="6096000"/>
            <a:chExt cx="670560" cy="152400"/>
          </a:xfrm>
        </p:grpSpPr>
        <p:grpSp>
          <p:nvGrpSpPr>
            <p:cNvPr id="1275" name="Group 460"/>
            <p:cNvGrpSpPr/>
            <p:nvPr/>
          </p:nvGrpSpPr>
          <p:grpSpPr>
            <a:xfrm>
              <a:off x="2392680" y="6096000"/>
              <a:ext cx="350520" cy="152400"/>
              <a:chOff x="2209800" y="1676400"/>
              <a:chExt cx="342900" cy="152400"/>
            </a:xfrm>
          </p:grpSpPr>
          <p:sp>
            <p:nvSpPr>
              <p:cNvPr id="1283" name="Arc 1282"/>
              <p:cNvSpPr/>
              <p:nvPr/>
            </p:nvSpPr>
            <p:spPr bwMode="auto">
              <a:xfrm flipH="1">
                <a:off x="220980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284" name="Arc 1283"/>
              <p:cNvSpPr/>
              <p:nvPr/>
            </p:nvSpPr>
            <p:spPr bwMode="auto">
              <a:xfrm>
                <a:off x="220980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285" name="Arc 1284"/>
              <p:cNvSpPr/>
              <p:nvPr/>
            </p:nvSpPr>
            <p:spPr bwMode="auto">
              <a:xfrm flipH="1">
                <a:off x="238125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286" name="Arc 1285"/>
              <p:cNvSpPr/>
              <p:nvPr/>
            </p:nvSpPr>
            <p:spPr bwMode="auto">
              <a:xfrm>
                <a:off x="238125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cxnSp>
            <p:nvCxnSpPr>
              <p:cNvPr id="1287" name="Straight Connector 1286"/>
              <p:cNvCxnSpPr>
                <a:stCxn id="1284" idx="2"/>
                <a:endCxn id="1285" idx="2"/>
              </p:cNvCxnSpPr>
              <p:nvPr/>
            </p:nvCxnSpPr>
            <p:spPr bwMode="auto">
              <a:xfrm rot="16200000" flipH="1">
                <a:off x="2352675" y="1724025"/>
                <a:ext cx="0" cy="57150"/>
              </a:xfrm>
              <a:prstGeom prst="line">
                <a:avLst/>
              </a:prstGeom>
              <a:noFill/>
              <a:ln w="19050" cap="flat" cmpd="sng" algn="ctr">
                <a:solidFill>
                  <a:srgbClr val="00B050"/>
                </a:solidFill>
                <a:prstDash val="solid"/>
              </a:ln>
              <a:effectLst/>
            </p:spPr>
          </p:cxnSp>
          <p:cxnSp>
            <p:nvCxnSpPr>
              <p:cNvPr id="1288" name="Straight Connector 1287"/>
              <p:cNvCxnSpPr/>
              <p:nvPr/>
            </p:nvCxnSpPr>
            <p:spPr bwMode="auto">
              <a:xfrm rot="16200000" flipH="1">
                <a:off x="2524125" y="1724025"/>
                <a:ext cx="0" cy="57150"/>
              </a:xfrm>
              <a:prstGeom prst="line">
                <a:avLst/>
              </a:prstGeom>
              <a:noFill/>
              <a:ln w="19050" cap="flat" cmpd="sng" algn="ctr">
                <a:solidFill>
                  <a:srgbClr val="00B050"/>
                </a:solidFill>
                <a:prstDash val="solid"/>
              </a:ln>
              <a:effectLst/>
            </p:spPr>
          </p:cxnSp>
        </p:grpSp>
        <p:grpSp>
          <p:nvGrpSpPr>
            <p:cNvPr id="1276" name="Group 460"/>
            <p:cNvGrpSpPr/>
            <p:nvPr/>
          </p:nvGrpSpPr>
          <p:grpSpPr>
            <a:xfrm>
              <a:off x="2743200" y="6096000"/>
              <a:ext cx="320040" cy="152400"/>
              <a:chOff x="2209800" y="1676400"/>
              <a:chExt cx="342900" cy="152400"/>
            </a:xfrm>
          </p:grpSpPr>
          <p:sp>
            <p:nvSpPr>
              <p:cNvPr id="1277" name="Arc 1276"/>
              <p:cNvSpPr/>
              <p:nvPr/>
            </p:nvSpPr>
            <p:spPr bwMode="auto">
              <a:xfrm flipH="1">
                <a:off x="220980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278" name="Arc 1277"/>
              <p:cNvSpPr/>
              <p:nvPr/>
            </p:nvSpPr>
            <p:spPr bwMode="auto">
              <a:xfrm>
                <a:off x="220980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279" name="Arc 1278"/>
              <p:cNvSpPr/>
              <p:nvPr/>
            </p:nvSpPr>
            <p:spPr bwMode="auto">
              <a:xfrm flipH="1">
                <a:off x="238125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1280" name="Arc 1279"/>
              <p:cNvSpPr/>
              <p:nvPr/>
            </p:nvSpPr>
            <p:spPr bwMode="auto">
              <a:xfrm>
                <a:off x="2381250" y="1676400"/>
                <a:ext cx="114300" cy="152400"/>
              </a:xfrm>
              <a:prstGeom prst="arc">
                <a:avLst/>
              </a:prstGeom>
              <a:noFill/>
              <a:ln w="1905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cxnSp>
            <p:nvCxnSpPr>
              <p:cNvPr id="1281" name="Straight Connector 1280"/>
              <p:cNvCxnSpPr>
                <a:stCxn id="1278" idx="2"/>
                <a:endCxn id="1279" idx="2"/>
              </p:cNvCxnSpPr>
              <p:nvPr/>
            </p:nvCxnSpPr>
            <p:spPr bwMode="auto">
              <a:xfrm rot="16200000" flipH="1">
                <a:off x="2352675" y="1724025"/>
                <a:ext cx="0" cy="57150"/>
              </a:xfrm>
              <a:prstGeom prst="line">
                <a:avLst/>
              </a:prstGeom>
              <a:noFill/>
              <a:ln w="19050" cap="flat" cmpd="sng" algn="ctr">
                <a:solidFill>
                  <a:srgbClr val="00B050"/>
                </a:solidFill>
                <a:prstDash val="solid"/>
              </a:ln>
              <a:effectLst/>
            </p:spPr>
          </p:cxnSp>
          <p:cxnSp>
            <p:nvCxnSpPr>
              <p:cNvPr id="1282" name="Straight Connector 1281"/>
              <p:cNvCxnSpPr/>
              <p:nvPr/>
            </p:nvCxnSpPr>
            <p:spPr bwMode="auto">
              <a:xfrm rot="16200000" flipH="1">
                <a:off x="2524125" y="1724025"/>
                <a:ext cx="0" cy="57150"/>
              </a:xfrm>
              <a:prstGeom prst="line">
                <a:avLst/>
              </a:prstGeom>
              <a:noFill/>
              <a:ln w="19050" cap="flat" cmpd="sng" algn="ctr">
                <a:solidFill>
                  <a:srgbClr val="00B050"/>
                </a:solidFill>
                <a:prstDash val="solid"/>
              </a:ln>
              <a:effectLst/>
            </p:spPr>
          </p:cxnSp>
        </p:grpSp>
      </p:grpSp>
      <p:grpSp>
        <p:nvGrpSpPr>
          <p:cNvPr id="1289" name="Group 1288"/>
          <p:cNvGrpSpPr/>
          <p:nvPr/>
        </p:nvGrpSpPr>
        <p:grpSpPr>
          <a:xfrm>
            <a:off x="4522724" y="5458461"/>
            <a:ext cx="487680" cy="304800"/>
            <a:chOff x="4612640" y="5867400"/>
            <a:chExt cx="487680" cy="304800"/>
          </a:xfrm>
        </p:grpSpPr>
        <p:cxnSp>
          <p:nvCxnSpPr>
            <p:cNvPr id="1290" name="Straight Connector 1289"/>
            <p:cNvCxnSpPr/>
            <p:nvPr/>
          </p:nvCxnSpPr>
          <p:spPr>
            <a:xfrm rot="5400000">
              <a:off x="4658360" y="6096000"/>
              <a:ext cx="152400" cy="0"/>
            </a:xfrm>
            <a:prstGeom prst="line">
              <a:avLst/>
            </a:prstGeom>
            <a:noFill/>
            <a:ln w="19050" cap="flat" cmpd="sng" algn="ctr">
              <a:solidFill>
                <a:srgbClr val="C00000"/>
              </a:solidFill>
              <a:prstDash val="solid"/>
            </a:ln>
            <a:effectLst/>
          </p:spPr>
        </p:cxnSp>
        <p:cxnSp>
          <p:nvCxnSpPr>
            <p:cNvPr id="1291" name="Straight Connector 1290"/>
            <p:cNvCxnSpPr/>
            <p:nvPr/>
          </p:nvCxnSpPr>
          <p:spPr>
            <a:xfrm rot="16200000" flipH="1">
              <a:off x="4541520" y="5979160"/>
              <a:ext cx="304800" cy="81280"/>
            </a:xfrm>
            <a:prstGeom prst="line">
              <a:avLst/>
            </a:prstGeom>
            <a:noFill/>
            <a:ln w="19050" cap="flat" cmpd="sng" algn="ctr">
              <a:solidFill>
                <a:srgbClr val="C00000"/>
              </a:solidFill>
              <a:prstDash val="solid"/>
            </a:ln>
            <a:effectLst/>
          </p:spPr>
        </p:cxnSp>
        <p:cxnSp>
          <p:nvCxnSpPr>
            <p:cNvPr id="1292" name="Straight Connector 1291"/>
            <p:cNvCxnSpPr/>
            <p:nvPr/>
          </p:nvCxnSpPr>
          <p:spPr>
            <a:xfrm rot="5400000">
              <a:off x="4577080" y="5943600"/>
              <a:ext cx="152400" cy="0"/>
            </a:xfrm>
            <a:prstGeom prst="line">
              <a:avLst/>
            </a:prstGeom>
            <a:noFill/>
            <a:ln w="19050" cap="flat" cmpd="sng" algn="ctr">
              <a:solidFill>
                <a:srgbClr val="C00000"/>
              </a:solidFill>
              <a:prstDash val="solid"/>
            </a:ln>
            <a:effectLst/>
          </p:spPr>
        </p:cxnSp>
        <p:cxnSp>
          <p:nvCxnSpPr>
            <p:cNvPr id="1293" name="Straight Connector 1292"/>
            <p:cNvCxnSpPr/>
            <p:nvPr/>
          </p:nvCxnSpPr>
          <p:spPr>
            <a:xfrm>
              <a:off x="4734560" y="6019800"/>
              <a:ext cx="40640" cy="0"/>
            </a:xfrm>
            <a:prstGeom prst="line">
              <a:avLst/>
            </a:prstGeom>
            <a:noFill/>
            <a:ln w="19050" cap="flat" cmpd="sng" algn="ctr">
              <a:solidFill>
                <a:srgbClr val="C00000"/>
              </a:solidFill>
              <a:prstDash val="solid"/>
            </a:ln>
            <a:effectLst/>
          </p:spPr>
        </p:cxnSp>
        <p:cxnSp>
          <p:nvCxnSpPr>
            <p:cNvPr id="1294" name="Straight Connector 1293"/>
            <p:cNvCxnSpPr/>
            <p:nvPr/>
          </p:nvCxnSpPr>
          <p:spPr>
            <a:xfrm>
              <a:off x="4612640" y="6019800"/>
              <a:ext cx="40640" cy="0"/>
            </a:xfrm>
            <a:prstGeom prst="line">
              <a:avLst/>
            </a:prstGeom>
            <a:noFill/>
            <a:ln w="19050" cap="flat" cmpd="sng" algn="ctr">
              <a:solidFill>
                <a:srgbClr val="C00000"/>
              </a:solidFill>
              <a:prstDash val="solid"/>
            </a:ln>
            <a:effectLst/>
          </p:spPr>
        </p:cxnSp>
        <p:cxnSp>
          <p:nvCxnSpPr>
            <p:cNvPr id="1295" name="Straight Connector 1294"/>
            <p:cNvCxnSpPr/>
            <p:nvPr/>
          </p:nvCxnSpPr>
          <p:spPr>
            <a:xfrm rot="5400000">
              <a:off x="4820920" y="6096000"/>
              <a:ext cx="152400" cy="0"/>
            </a:xfrm>
            <a:prstGeom prst="line">
              <a:avLst/>
            </a:prstGeom>
            <a:noFill/>
            <a:ln w="19050" cap="flat" cmpd="sng" algn="ctr">
              <a:solidFill>
                <a:srgbClr val="C00000"/>
              </a:solidFill>
              <a:prstDash val="solid"/>
            </a:ln>
            <a:effectLst/>
          </p:spPr>
        </p:cxnSp>
        <p:cxnSp>
          <p:nvCxnSpPr>
            <p:cNvPr id="1296" name="Straight Connector 1295"/>
            <p:cNvCxnSpPr/>
            <p:nvPr/>
          </p:nvCxnSpPr>
          <p:spPr>
            <a:xfrm rot="16200000" flipH="1">
              <a:off x="4704080" y="5979160"/>
              <a:ext cx="304800" cy="81280"/>
            </a:xfrm>
            <a:prstGeom prst="line">
              <a:avLst/>
            </a:prstGeom>
            <a:noFill/>
            <a:ln w="19050" cap="flat" cmpd="sng" algn="ctr">
              <a:solidFill>
                <a:srgbClr val="C00000"/>
              </a:solidFill>
              <a:prstDash val="solid"/>
            </a:ln>
            <a:effectLst/>
          </p:spPr>
        </p:cxnSp>
        <p:cxnSp>
          <p:nvCxnSpPr>
            <p:cNvPr id="1297" name="Straight Connector 1296"/>
            <p:cNvCxnSpPr/>
            <p:nvPr/>
          </p:nvCxnSpPr>
          <p:spPr>
            <a:xfrm rot="5400000">
              <a:off x="4739640" y="5943600"/>
              <a:ext cx="152400" cy="0"/>
            </a:xfrm>
            <a:prstGeom prst="line">
              <a:avLst/>
            </a:prstGeom>
            <a:noFill/>
            <a:ln w="19050" cap="flat" cmpd="sng" algn="ctr">
              <a:solidFill>
                <a:srgbClr val="C00000"/>
              </a:solidFill>
              <a:prstDash val="solid"/>
            </a:ln>
            <a:effectLst/>
          </p:spPr>
        </p:cxnSp>
        <p:cxnSp>
          <p:nvCxnSpPr>
            <p:cNvPr id="1298" name="Straight Connector 1297"/>
            <p:cNvCxnSpPr/>
            <p:nvPr/>
          </p:nvCxnSpPr>
          <p:spPr>
            <a:xfrm>
              <a:off x="4897120" y="6019800"/>
              <a:ext cx="40640" cy="0"/>
            </a:xfrm>
            <a:prstGeom prst="line">
              <a:avLst/>
            </a:prstGeom>
            <a:noFill/>
            <a:ln w="19050" cap="flat" cmpd="sng" algn="ctr">
              <a:solidFill>
                <a:srgbClr val="C00000"/>
              </a:solidFill>
              <a:prstDash val="solid"/>
            </a:ln>
            <a:effectLst/>
          </p:spPr>
        </p:cxnSp>
        <p:cxnSp>
          <p:nvCxnSpPr>
            <p:cNvPr id="1299" name="Straight Connector 1298"/>
            <p:cNvCxnSpPr/>
            <p:nvPr/>
          </p:nvCxnSpPr>
          <p:spPr>
            <a:xfrm>
              <a:off x="4775200" y="6019800"/>
              <a:ext cx="40640" cy="0"/>
            </a:xfrm>
            <a:prstGeom prst="line">
              <a:avLst/>
            </a:prstGeom>
            <a:noFill/>
            <a:ln w="19050" cap="flat" cmpd="sng" algn="ctr">
              <a:solidFill>
                <a:srgbClr val="C00000"/>
              </a:solidFill>
              <a:prstDash val="solid"/>
            </a:ln>
            <a:effectLst/>
          </p:spPr>
        </p:cxnSp>
        <p:cxnSp>
          <p:nvCxnSpPr>
            <p:cNvPr id="1300" name="Straight Connector 1299"/>
            <p:cNvCxnSpPr/>
            <p:nvPr/>
          </p:nvCxnSpPr>
          <p:spPr>
            <a:xfrm rot="5400000">
              <a:off x="4983480" y="6096000"/>
              <a:ext cx="152400" cy="0"/>
            </a:xfrm>
            <a:prstGeom prst="line">
              <a:avLst/>
            </a:prstGeom>
            <a:noFill/>
            <a:ln w="19050" cap="flat" cmpd="sng" algn="ctr">
              <a:solidFill>
                <a:srgbClr val="C00000"/>
              </a:solidFill>
              <a:prstDash val="solid"/>
            </a:ln>
            <a:effectLst/>
          </p:spPr>
        </p:cxnSp>
        <p:cxnSp>
          <p:nvCxnSpPr>
            <p:cNvPr id="1301" name="Straight Connector 1300"/>
            <p:cNvCxnSpPr/>
            <p:nvPr/>
          </p:nvCxnSpPr>
          <p:spPr>
            <a:xfrm rot="16200000" flipH="1">
              <a:off x="4866640" y="5979160"/>
              <a:ext cx="304800" cy="81280"/>
            </a:xfrm>
            <a:prstGeom prst="line">
              <a:avLst/>
            </a:prstGeom>
            <a:noFill/>
            <a:ln w="19050" cap="flat" cmpd="sng" algn="ctr">
              <a:solidFill>
                <a:srgbClr val="C00000"/>
              </a:solidFill>
              <a:prstDash val="solid"/>
            </a:ln>
            <a:effectLst/>
          </p:spPr>
        </p:cxnSp>
        <p:cxnSp>
          <p:nvCxnSpPr>
            <p:cNvPr id="1302" name="Straight Connector 1301"/>
            <p:cNvCxnSpPr/>
            <p:nvPr/>
          </p:nvCxnSpPr>
          <p:spPr>
            <a:xfrm rot="5400000">
              <a:off x="4902200" y="5943600"/>
              <a:ext cx="152400" cy="0"/>
            </a:xfrm>
            <a:prstGeom prst="line">
              <a:avLst/>
            </a:prstGeom>
            <a:noFill/>
            <a:ln w="19050" cap="flat" cmpd="sng" algn="ctr">
              <a:solidFill>
                <a:srgbClr val="C00000"/>
              </a:solidFill>
              <a:prstDash val="solid"/>
            </a:ln>
            <a:effectLst/>
          </p:spPr>
        </p:cxnSp>
        <p:cxnSp>
          <p:nvCxnSpPr>
            <p:cNvPr id="1303" name="Straight Connector 1302"/>
            <p:cNvCxnSpPr/>
            <p:nvPr/>
          </p:nvCxnSpPr>
          <p:spPr>
            <a:xfrm>
              <a:off x="5059680" y="6019800"/>
              <a:ext cx="40640" cy="0"/>
            </a:xfrm>
            <a:prstGeom prst="line">
              <a:avLst/>
            </a:prstGeom>
            <a:noFill/>
            <a:ln w="19050" cap="flat" cmpd="sng" algn="ctr">
              <a:solidFill>
                <a:srgbClr val="C00000"/>
              </a:solidFill>
              <a:prstDash val="solid"/>
            </a:ln>
            <a:effectLst/>
          </p:spPr>
        </p:cxnSp>
        <p:cxnSp>
          <p:nvCxnSpPr>
            <p:cNvPr id="1304" name="Straight Connector 1303"/>
            <p:cNvCxnSpPr/>
            <p:nvPr/>
          </p:nvCxnSpPr>
          <p:spPr>
            <a:xfrm>
              <a:off x="4937760" y="6019800"/>
              <a:ext cx="40640" cy="0"/>
            </a:xfrm>
            <a:prstGeom prst="line">
              <a:avLst/>
            </a:prstGeom>
            <a:noFill/>
            <a:ln w="19050" cap="flat" cmpd="sng" algn="ctr">
              <a:solidFill>
                <a:srgbClr val="C00000"/>
              </a:solidFill>
              <a:prstDash val="solid"/>
            </a:ln>
            <a:effectLst/>
          </p:spPr>
        </p:cxnSp>
      </p:grpSp>
      <p:grpSp>
        <p:nvGrpSpPr>
          <p:cNvPr id="1305" name="Group 1304"/>
          <p:cNvGrpSpPr/>
          <p:nvPr/>
        </p:nvGrpSpPr>
        <p:grpSpPr>
          <a:xfrm>
            <a:off x="4604004" y="5458461"/>
            <a:ext cx="487680" cy="304800"/>
            <a:chOff x="4612640" y="5867400"/>
            <a:chExt cx="487680" cy="304800"/>
          </a:xfrm>
        </p:grpSpPr>
        <p:cxnSp>
          <p:nvCxnSpPr>
            <p:cNvPr id="1306" name="Straight Connector 1305"/>
            <p:cNvCxnSpPr/>
            <p:nvPr/>
          </p:nvCxnSpPr>
          <p:spPr>
            <a:xfrm rot="5400000">
              <a:off x="4658360" y="6096000"/>
              <a:ext cx="152400" cy="0"/>
            </a:xfrm>
            <a:prstGeom prst="line">
              <a:avLst/>
            </a:prstGeom>
            <a:noFill/>
            <a:ln w="19050" cap="flat" cmpd="sng" algn="ctr">
              <a:solidFill>
                <a:srgbClr val="00B050"/>
              </a:solidFill>
              <a:prstDash val="solid"/>
            </a:ln>
            <a:effectLst/>
          </p:spPr>
        </p:cxnSp>
        <p:cxnSp>
          <p:nvCxnSpPr>
            <p:cNvPr id="1307" name="Straight Connector 1306"/>
            <p:cNvCxnSpPr/>
            <p:nvPr/>
          </p:nvCxnSpPr>
          <p:spPr>
            <a:xfrm rot="16200000" flipH="1">
              <a:off x="4541520" y="5979160"/>
              <a:ext cx="304800" cy="81280"/>
            </a:xfrm>
            <a:prstGeom prst="line">
              <a:avLst/>
            </a:prstGeom>
            <a:noFill/>
            <a:ln w="19050" cap="flat" cmpd="sng" algn="ctr">
              <a:solidFill>
                <a:srgbClr val="00B050"/>
              </a:solidFill>
              <a:prstDash val="solid"/>
            </a:ln>
            <a:effectLst/>
          </p:spPr>
        </p:cxnSp>
        <p:cxnSp>
          <p:nvCxnSpPr>
            <p:cNvPr id="1308" name="Straight Connector 1307"/>
            <p:cNvCxnSpPr/>
            <p:nvPr/>
          </p:nvCxnSpPr>
          <p:spPr>
            <a:xfrm rot="5400000">
              <a:off x="4577080" y="5943600"/>
              <a:ext cx="152400" cy="0"/>
            </a:xfrm>
            <a:prstGeom prst="line">
              <a:avLst/>
            </a:prstGeom>
            <a:noFill/>
            <a:ln w="19050" cap="flat" cmpd="sng" algn="ctr">
              <a:solidFill>
                <a:srgbClr val="00B050"/>
              </a:solidFill>
              <a:prstDash val="solid"/>
            </a:ln>
            <a:effectLst/>
          </p:spPr>
        </p:cxnSp>
        <p:cxnSp>
          <p:nvCxnSpPr>
            <p:cNvPr id="1309" name="Straight Connector 1308"/>
            <p:cNvCxnSpPr/>
            <p:nvPr/>
          </p:nvCxnSpPr>
          <p:spPr>
            <a:xfrm>
              <a:off x="4734560" y="6019800"/>
              <a:ext cx="40640" cy="0"/>
            </a:xfrm>
            <a:prstGeom prst="line">
              <a:avLst/>
            </a:prstGeom>
            <a:noFill/>
            <a:ln w="19050" cap="flat" cmpd="sng" algn="ctr">
              <a:solidFill>
                <a:srgbClr val="00B050"/>
              </a:solidFill>
              <a:prstDash val="solid"/>
            </a:ln>
            <a:effectLst/>
          </p:spPr>
        </p:cxnSp>
        <p:cxnSp>
          <p:nvCxnSpPr>
            <p:cNvPr id="1310" name="Straight Connector 1309"/>
            <p:cNvCxnSpPr/>
            <p:nvPr/>
          </p:nvCxnSpPr>
          <p:spPr>
            <a:xfrm>
              <a:off x="4612640" y="6019800"/>
              <a:ext cx="40640" cy="0"/>
            </a:xfrm>
            <a:prstGeom prst="line">
              <a:avLst/>
            </a:prstGeom>
            <a:noFill/>
            <a:ln w="19050" cap="flat" cmpd="sng" algn="ctr">
              <a:solidFill>
                <a:srgbClr val="00B050"/>
              </a:solidFill>
              <a:prstDash val="solid"/>
            </a:ln>
            <a:effectLst/>
          </p:spPr>
        </p:cxnSp>
        <p:cxnSp>
          <p:nvCxnSpPr>
            <p:cNvPr id="1311" name="Straight Connector 1310"/>
            <p:cNvCxnSpPr/>
            <p:nvPr/>
          </p:nvCxnSpPr>
          <p:spPr>
            <a:xfrm rot="5400000">
              <a:off x="4820920" y="6096000"/>
              <a:ext cx="152400" cy="0"/>
            </a:xfrm>
            <a:prstGeom prst="line">
              <a:avLst/>
            </a:prstGeom>
            <a:noFill/>
            <a:ln w="19050" cap="flat" cmpd="sng" algn="ctr">
              <a:solidFill>
                <a:srgbClr val="00B050"/>
              </a:solidFill>
              <a:prstDash val="solid"/>
            </a:ln>
            <a:effectLst/>
          </p:spPr>
        </p:cxnSp>
        <p:cxnSp>
          <p:nvCxnSpPr>
            <p:cNvPr id="1312" name="Straight Connector 1311"/>
            <p:cNvCxnSpPr/>
            <p:nvPr/>
          </p:nvCxnSpPr>
          <p:spPr>
            <a:xfrm rot="16200000" flipH="1">
              <a:off x="4704080" y="5979160"/>
              <a:ext cx="304800" cy="81280"/>
            </a:xfrm>
            <a:prstGeom prst="line">
              <a:avLst/>
            </a:prstGeom>
            <a:noFill/>
            <a:ln w="19050" cap="flat" cmpd="sng" algn="ctr">
              <a:solidFill>
                <a:srgbClr val="00B050"/>
              </a:solidFill>
              <a:prstDash val="solid"/>
            </a:ln>
            <a:effectLst/>
          </p:spPr>
        </p:cxnSp>
        <p:cxnSp>
          <p:nvCxnSpPr>
            <p:cNvPr id="1313" name="Straight Connector 1312"/>
            <p:cNvCxnSpPr/>
            <p:nvPr/>
          </p:nvCxnSpPr>
          <p:spPr>
            <a:xfrm rot="5400000">
              <a:off x="4739640" y="5943600"/>
              <a:ext cx="152400" cy="0"/>
            </a:xfrm>
            <a:prstGeom prst="line">
              <a:avLst/>
            </a:prstGeom>
            <a:noFill/>
            <a:ln w="19050" cap="flat" cmpd="sng" algn="ctr">
              <a:solidFill>
                <a:srgbClr val="00B050"/>
              </a:solidFill>
              <a:prstDash val="solid"/>
            </a:ln>
            <a:effectLst/>
          </p:spPr>
        </p:cxnSp>
        <p:cxnSp>
          <p:nvCxnSpPr>
            <p:cNvPr id="1314" name="Straight Connector 1313"/>
            <p:cNvCxnSpPr/>
            <p:nvPr/>
          </p:nvCxnSpPr>
          <p:spPr>
            <a:xfrm>
              <a:off x="4897120" y="6019800"/>
              <a:ext cx="40640" cy="0"/>
            </a:xfrm>
            <a:prstGeom prst="line">
              <a:avLst/>
            </a:prstGeom>
            <a:noFill/>
            <a:ln w="19050" cap="flat" cmpd="sng" algn="ctr">
              <a:solidFill>
                <a:srgbClr val="00B050"/>
              </a:solidFill>
              <a:prstDash val="solid"/>
            </a:ln>
            <a:effectLst/>
          </p:spPr>
        </p:cxnSp>
        <p:cxnSp>
          <p:nvCxnSpPr>
            <p:cNvPr id="1315" name="Straight Connector 1314"/>
            <p:cNvCxnSpPr/>
            <p:nvPr/>
          </p:nvCxnSpPr>
          <p:spPr>
            <a:xfrm>
              <a:off x="4775200" y="6019800"/>
              <a:ext cx="40640" cy="0"/>
            </a:xfrm>
            <a:prstGeom prst="line">
              <a:avLst/>
            </a:prstGeom>
            <a:noFill/>
            <a:ln w="19050" cap="flat" cmpd="sng" algn="ctr">
              <a:solidFill>
                <a:srgbClr val="00B050"/>
              </a:solidFill>
              <a:prstDash val="solid"/>
            </a:ln>
            <a:effectLst/>
          </p:spPr>
        </p:cxnSp>
        <p:cxnSp>
          <p:nvCxnSpPr>
            <p:cNvPr id="1316" name="Straight Connector 1315"/>
            <p:cNvCxnSpPr/>
            <p:nvPr/>
          </p:nvCxnSpPr>
          <p:spPr>
            <a:xfrm rot="5400000">
              <a:off x="4983480" y="6096000"/>
              <a:ext cx="152400" cy="0"/>
            </a:xfrm>
            <a:prstGeom prst="line">
              <a:avLst/>
            </a:prstGeom>
            <a:noFill/>
            <a:ln w="19050" cap="flat" cmpd="sng" algn="ctr">
              <a:solidFill>
                <a:srgbClr val="00B050"/>
              </a:solidFill>
              <a:prstDash val="solid"/>
            </a:ln>
            <a:effectLst/>
          </p:spPr>
        </p:cxnSp>
        <p:cxnSp>
          <p:nvCxnSpPr>
            <p:cNvPr id="1317" name="Straight Connector 1316"/>
            <p:cNvCxnSpPr/>
            <p:nvPr/>
          </p:nvCxnSpPr>
          <p:spPr>
            <a:xfrm rot="16200000" flipH="1">
              <a:off x="4866640" y="5979160"/>
              <a:ext cx="304800" cy="81280"/>
            </a:xfrm>
            <a:prstGeom prst="line">
              <a:avLst/>
            </a:prstGeom>
            <a:noFill/>
            <a:ln w="19050" cap="flat" cmpd="sng" algn="ctr">
              <a:solidFill>
                <a:srgbClr val="00B050"/>
              </a:solidFill>
              <a:prstDash val="solid"/>
            </a:ln>
            <a:effectLst/>
          </p:spPr>
        </p:cxnSp>
        <p:cxnSp>
          <p:nvCxnSpPr>
            <p:cNvPr id="1318" name="Straight Connector 1317"/>
            <p:cNvCxnSpPr/>
            <p:nvPr/>
          </p:nvCxnSpPr>
          <p:spPr>
            <a:xfrm rot="5400000">
              <a:off x="4902200" y="5943600"/>
              <a:ext cx="152400" cy="0"/>
            </a:xfrm>
            <a:prstGeom prst="line">
              <a:avLst/>
            </a:prstGeom>
            <a:noFill/>
            <a:ln w="19050" cap="flat" cmpd="sng" algn="ctr">
              <a:solidFill>
                <a:srgbClr val="00B050"/>
              </a:solidFill>
              <a:prstDash val="solid"/>
            </a:ln>
            <a:effectLst/>
          </p:spPr>
        </p:cxnSp>
        <p:cxnSp>
          <p:nvCxnSpPr>
            <p:cNvPr id="1319" name="Straight Connector 1318"/>
            <p:cNvCxnSpPr/>
            <p:nvPr/>
          </p:nvCxnSpPr>
          <p:spPr>
            <a:xfrm>
              <a:off x="5059680" y="6019800"/>
              <a:ext cx="40640" cy="0"/>
            </a:xfrm>
            <a:prstGeom prst="line">
              <a:avLst/>
            </a:prstGeom>
            <a:noFill/>
            <a:ln w="19050" cap="flat" cmpd="sng" algn="ctr">
              <a:solidFill>
                <a:srgbClr val="00B050"/>
              </a:solidFill>
              <a:prstDash val="solid"/>
            </a:ln>
            <a:effectLst/>
          </p:spPr>
        </p:cxnSp>
        <p:cxnSp>
          <p:nvCxnSpPr>
            <p:cNvPr id="1320" name="Straight Connector 1319"/>
            <p:cNvCxnSpPr/>
            <p:nvPr/>
          </p:nvCxnSpPr>
          <p:spPr>
            <a:xfrm>
              <a:off x="4937760" y="6019800"/>
              <a:ext cx="40640" cy="0"/>
            </a:xfrm>
            <a:prstGeom prst="line">
              <a:avLst/>
            </a:prstGeom>
            <a:noFill/>
            <a:ln w="19050" cap="flat" cmpd="sng" algn="ctr">
              <a:solidFill>
                <a:srgbClr val="00B050"/>
              </a:solidFill>
              <a:prstDash val="solid"/>
            </a:ln>
            <a:effectLst/>
          </p:spPr>
        </p:cxnSp>
      </p:grpSp>
      <p:grpSp>
        <p:nvGrpSpPr>
          <p:cNvPr id="1321" name="Group 1320"/>
          <p:cNvGrpSpPr/>
          <p:nvPr/>
        </p:nvGrpSpPr>
        <p:grpSpPr>
          <a:xfrm>
            <a:off x="5472684" y="5534661"/>
            <a:ext cx="457200" cy="152400"/>
            <a:chOff x="5074920" y="6324600"/>
            <a:chExt cx="1097280" cy="304800"/>
          </a:xfrm>
        </p:grpSpPr>
        <p:grpSp>
          <p:nvGrpSpPr>
            <p:cNvPr id="1322" name="Group 1321"/>
            <p:cNvGrpSpPr/>
            <p:nvPr/>
          </p:nvGrpSpPr>
          <p:grpSpPr>
            <a:xfrm>
              <a:off x="5074920" y="6324600"/>
              <a:ext cx="563880" cy="304800"/>
              <a:chOff x="4612640" y="5867400"/>
              <a:chExt cx="487680" cy="304800"/>
            </a:xfrm>
          </p:grpSpPr>
          <p:cxnSp>
            <p:nvCxnSpPr>
              <p:cNvPr id="1339" name="Straight Connector 1338"/>
              <p:cNvCxnSpPr/>
              <p:nvPr/>
            </p:nvCxnSpPr>
            <p:spPr>
              <a:xfrm rot="5400000">
                <a:off x="4658360" y="6096000"/>
                <a:ext cx="152400" cy="0"/>
              </a:xfrm>
              <a:prstGeom prst="line">
                <a:avLst/>
              </a:prstGeom>
              <a:noFill/>
              <a:ln w="19050" cap="flat" cmpd="sng" algn="ctr">
                <a:solidFill>
                  <a:srgbClr val="FF33CC"/>
                </a:solidFill>
                <a:prstDash val="solid"/>
              </a:ln>
              <a:effectLst/>
            </p:spPr>
          </p:cxnSp>
          <p:cxnSp>
            <p:nvCxnSpPr>
              <p:cNvPr id="1340" name="Straight Connector 1339"/>
              <p:cNvCxnSpPr/>
              <p:nvPr/>
            </p:nvCxnSpPr>
            <p:spPr>
              <a:xfrm rot="16200000" flipH="1">
                <a:off x="4541520" y="5979160"/>
                <a:ext cx="304800" cy="81280"/>
              </a:xfrm>
              <a:prstGeom prst="line">
                <a:avLst/>
              </a:prstGeom>
              <a:noFill/>
              <a:ln w="19050" cap="flat" cmpd="sng" algn="ctr">
                <a:solidFill>
                  <a:srgbClr val="FF33CC"/>
                </a:solidFill>
                <a:prstDash val="solid"/>
              </a:ln>
              <a:effectLst/>
            </p:spPr>
          </p:cxnSp>
          <p:cxnSp>
            <p:nvCxnSpPr>
              <p:cNvPr id="1341" name="Straight Connector 1340"/>
              <p:cNvCxnSpPr/>
              <p:nvPr/>
            </p:nvCxnSpPr>
            <p:spPr>
              <a:xfrm rot="5400000">
                <a:off x="4577080" y="5943600"/>
                <a:ext cx="152400" cy="0"/>
              </a:xfrm>
              <a:prstGeom prst="line">
                <a:avLst/>
              </a:prstGeom>
              <a:noFill/>
              <a:ln w="19050" cap="flat" cmpd="sng" algn="ctr">
                <a:solidFill>
                  <a:srgbClr val="FF33CC"/>
                </a:solidFill>
                <a:prstDash val="solid"/>
              </a:ln>
              <a:effectLst/>
            </p:spPr>
          </p:cxnSp>
          <p:cxnSp>
            <p:nvCxnSpPr>
              <p:cNvPr id="1342" name="Straight Connector 1341"/>
              <p:cNvCxnSpPr/>
              <p:nvPr/>
            </p:nvCxnSpPr>
            <p:spPr>
              <a:xfrm>
                <a:off x="4734560" y="6019800"/>
                <a:ext cx="40640" cy="0"/>
              </a:xfrm>
              <a:prstGeom prst="line">
                <a:avLst/>
              </a:prstGeom>
              <a:noFill/>
              <a:ln w="19050" cap="flat" cmpd="sng" algn="ctr">
                <a:solidFill>
                  <a:srgbClr val="FF33CC"/>
                </a:solidFill>
                <a:prstDash val="solid"/>
              </a:ln>
              <a:effectLst/>
            </p:spPr>
          </p:cxnSp>
          <p:cxnSp>
            <p:nvCxnSpPr>
              <p:cNvPr id="1343" name="Straight Connector 1342"/>
              <p:cNvCxnSpPr/>
              <p:nvPr/>
            </p:nvCxnSpPr>
            <p:spPr>
              <a:xfrm>
                <a:off x="4612640" y="6019800"/>
                <a:ext cx="40640" cy="0"/>
              </a:xfrm>
              <a:prstGeom prst="line">
                <a:avLst/>
              </a:prstGeom>
              <a:noFill/>
              <a:ln w="19050" cap="flat" cmpd="sng" algn="ctr">
                <a:solidFill>
                  <a:srgbClr val="FF33CC"/>
                </a:solidFill>
                <a:prstDash val="solid"/>
              </a:ln>
              <a:effectLst/>
            </p:spPr>
          </p:cxnSp>
          <p:cxnSp>
            <p:nvCxnSpPr>
              <p:cNvPr id="1344" name="Straight Connector 1343"/>
              <p:cNvCxnSpPr/>
              <p:nvPr/>
            </p:nvCxnSpPr>
            <p:spPr>
              <a:xfrm rot="5400000">
                <a:off x="4820920" y="6096000"/>
                <a:ext cx="152400" cy="0"/>
              </a:xfrm>
              <a:prstGeom prst="line">
                <a:avLst/>
              </a:prstGeom>
              <a:noFill/>
              <a:ln w="19050" cap="flat" cmpd="sng" algn="ctr">
                <a:solidFill>
                  <a:srgbClr val="FF33CC"/>
                </a:solidFill>
                <a:prstDash val="solid"/>
              </a:ln>
              <a:effectLst/>
            </p:spPr>
          </p:cxnSp>
          <p:cxnSp>
            <p:nvCxnSpPr>
              <p:cNvPr id="1345" name="Straight Connector 1344"/>
              <p:cNvCxnSpPr/>
              <p:nvPr/>
            </p:nvCxnSpPr>
            <p:spPr>
              <a:xfrm rot="16200000" flipH="1">
                <a:off x="4704080" y="5979160"/>
                <a:ext cx="304800" cy="81280"/>
              </a:xfrm>
              <a:prstGeom prst="line">
                <a:avLst/>
              </a:prstGeom>
              <a:noFill/>
              <a:ln w="19050" cap="flat" cmpd="sng" algn="ctr">
                <a:solidFill>
                  <a:srgbClr val="FF33CC"/>
                </a:solidFill>
                <a:prstDash val="solid"/>
              </a:ln>
              <a:effectLst/>
            </p:spPr>
          </p:cxnSp>
          <p:cxnSp>
            <p:nvCxnSpPr>
              <p:cNvPr id="1346" name="Straight Connector 1345"/>
              <p:cNvCxnSpPr/>
              <p:nvPr/>
            </p:nvCxnSpPr>
            <p:spPr>
              <a:xfrm rot="5400000">
                <a:off x="4739640" y="5943600"/>
                <a:ext cx="152400" cy="0"/>
              </a:xfrm>
              <a:prstGeom prst="line">
                <a:avLst/>
              </a:prstGeom>
              <a:noFill/>
              <a:ln w="19050" cap="flat" cmpd="sng" algn="ctr">
                <a:solidFill>
                  <a:srgbClr val="FF33CC"/>
                </a:solidFill>
                <a:prstDash val="solid"/>
              </a:ln>
              <a:effectLst/>
            </p:spPr>
          </p:cxnSp>
          <p:cxnSp>
            <p:nvCxnSpPr>
              <p:cNvPr id="1347" name="Straight Connector 1346"/>
              <p:cNvCxnSpPr/>
              <p:nvPr/>
            </p:nvCxnSpPr>
            <p:spPr>
              <a:xfrm>
                <a:off x="4897120" y="6019800"/>
                <a:ext cx="40640" cy="0"/>
              </a:xfrm>
              <a:prstGeom prst="line">
                <a:avLst/>
              </a:prstGeom>
              <a:noFill/>
              <a:ln w="19050" cap="flat" cmpd="sng" algn="ctr">
                <a:solidFill>
                  <a:srgbClr val="FF33CC"/>
                </a:solidFill>
                <a:prstDash val="solid"/>
              </a:ln>
              <a:effectLst/>
            </p:spPr>
          </p:cxnSp>
          <p:cxnSp>
            <p:nvCxnSpPr>
              <p:cNvPr id="1348" name="Straight Connector 1347"/>
              <p:cNvCxnSpPr/>
              <p:nvPr/>
            </p:nvCxnSpPr>
            <p:spPr>
              <a:xfrm>
                <a:off x="4775200" y="6019800"/>
                <a:ext cx="40640" cy="0"/>
              </a:xfrm>
              <a:prstGeom prst="line">
                <a:avLst/>
              </a:prstGeom>
              <a:noFill/>
              <a:ln w="19050" cap="flat" cmpd="sng" algn="ctr">
                <a:solidFill>
                  <a:srgbClr val="FF33CC"/>
                </a:solidFill>
                <a:prstDash val="solid"/>
              </a:ln>
              <a:effectLst/>
            </p:spPr>
          </p:cxnSp>
          <p:cxnSp>
            <p:nvCxnSpPr>
              <p:cNvPr id="1349" name="Straight Connector 1348"/>
              <p:cNvCxnSpPr/>
              <p:nvPr/>
            </p:nvCxnSpPr>
            <p:spPr>
              <a:xfrm rot="5400000">
                <a:off x="4983480" y="6096000"/>
                <a:ext cx="152400" cy="0"/>
              </a:xfrm>
              <a:prstGeom prst="line">
                <a:avLst/>
              </a:prstGeom>
              <a:noFill/>
              <a:ln w="19050" cap="flat" cmpd="sng" algn="ctr">
                <a:solidFill>
                  <a:srgbClr val="FF33CC"/>
                </a:solidFill>
                <a:prstDash val="solid"/>
              </a:ln>
              <a:effectLst/>
            </p:spPr>
          </p:cxnSp>
          <p:cxnSp>
            <p:nvCxnSpPr>
              <p:cNvPr id="1350" name="Straight Connector 1349"/>
              <p:cNvCxnSpPr/>
              <p:nvPr/>
            </p:nvCxnSpPr>
            <p:spPr>
              <a:xfrm rot="16200000" flipH="1">
                <a:off x="4866640" y="5979160"/>
                <a:ext cx="304800" cy="81280"/>
              </a:xfrm>
              <a:prstGeom prst="line">
                <a:avLst/>
              </a:prstGeom>
              <a:noFill/>
              <a:ln w="19050" cap="flat" cmpd="sng" algn="ctr">
                <a:solidFill>
                  <a:srgbClr val="FF33CC"/>
                </a:solidFill>
                <a:prstDash val="solid"/>
              </a:ln>
              <a:effectLst/>
            </p:spPr>
          </p:cxnSp>
          <p:cxnSp>
            <p:nvCxnSpPr>
              <p:cNvPr id="1351" name="Straight Connector 1350"/>
              <p:cNvCxnSpPr/>
              <p:nvPr/>
            </p:nvCxnSpPr>
            <p:spPr>
              <a:xfrm rot="5400000">
                <a:off x="4902200" y="5943600"/>
                <a:ext cx="152400" cy="0"/>
              </a:xfrm>
              <a:prstGeom prst="line">
                <a:avLst/>
              </a:prstGeom>
              <a:noFill/>
              <a:ln w="19050" cap="flat" cmpd="sng" algn="ctr">
                <a:solidFill>
                  <a:srgbClr val="FF33CC"/>
                </a:solidFill>
                <a:prstDash val="solid"/>
              </a:ln>
              <a:effectLst/>
            </p:spPr>
          </p:cxnSp>
          <p:cxnSp>
            <p:nvCxnSpPr>
              <p:cNvPr id="1352" name="Straight Connector 1351"/>
              <p:cNvCxnSpPr/>
              <p:nvPr/>
            </p:nvCxnSpPr>
            <p:spPr>
              <a:xfrm>
                <a:off x="5059680" y="6019800"/>
                <a:ext cx="40640" cy="0"/>
              </a:xfrm>
              <a:prstGeom prst="line">
                <a:avLst/>
              </a:prstGeom>
              <a:noFill/>
              <a:ln w="19050" cap="flat" cmpd="sng" algn="ctr">
                <a:solidFill>
                  <a:srgbClr val="FF33CC"/>
                </a:solidFill>
                <a:prstDash val="solid"/>
              </a:ln>
              <a:effectLst/>
            </p:spPr>
          </p:cxnSp>
          <p:cxnSp>
            <p:nvCxnSpPr>
              <p:cNvPr id="1353" name="Straight Connector 1352"/>
              <p:cNvCxnSpPr/>
              <p:nvPr/>
            </p:nvCxnSpPr>
            <p:spPr>
              <a:xfrm>
                <a:off x="4937760" y="6019800"/>
                <a:ext cx="40640" cy="0"/>
              </a:xfrm>
              <a:prstGeom prst="line">
                <a:avLst/>
              </a:prstGeom>
              <a:noFill/>
              <a:ln w="19050" cap="flat" cmpd="sng" algn="ctr">
                <a:solidFill>
                  <a:srgbClr val="FF33CC"/>
                </a:solidFill>
                <a:prstDash val="solid"/>
              </a:ln>
              <a:effectLst/>
            </p:spPr>
          </p:cxnSp>
        </p:grpSp>
        <p:grpSp>
          <p:nvGrpSpPr>
            <p:cNvPr id="1323" name="Group 1322"/>
            <p:cNvGrpSpPr/>
            <p:nvPr/>
          </p:nvGrpSpPr>
          <p:grpSpPr>
            <a:xfrm>
              <a:off x="5638800" y="6324600"/>
              <a:ext cx="533400" cy="304800"/>
              <a:chOff x="4612640" y="5867400"/>
              <a:chExt cx="487680" cy="304800"/>
            </a:xfrm>
          </p:grpSpPr>
          <p:cxnSp>
            <p:nvCxnSpPr>
              <p:cNvPr id="1324" name="Straight Connector 1323"/>
              <p:cNvCxnSpPr/>
              <p:nvPr/>
            </p:nvCxnSpPr>
            <p:spPr>
              <a:xfrm rot="5400000">
                <a:off x="4658360" y="6096000"/>
                <a:ext cx="152400" cy="0"/>
              </a:xfrm>
              <a:prstGeom prst="line">
                <a:avLst/>
              </a:prstGeom>
              <a:noFill/>
              <a:ln w="19050" cap="flat" cmpd="sng" algn="ctr">
                <a:solidFill>
                  <a:srgbClr val="FF33CC"/>
                </a:solidFill>
                <a:prstDash val="solid"/>
              </a:ln>
              <a:effectLst/>
            </p:spPr>
          </p:cxnSp>
          <p:cxnSp>
            <p:nvCxnSpPr>
              <p:cNvPr id="1325" name="Straight Connector 1324"/>
              <p:cNvCxnSpPr/>
              <p:nvPr/>
            </p:nvCxnSpPr>
            <p:spPr>
              <a:xfrm rot="16200000" flipH="1">
                <a:off x="4541520" y="5979160"/>
                <a:ext cx="304800" cy="81280"/>
              </a:xfrm>
              <a:prstGeom prst="line">
                <a:avLst/>
              </a:prstGeom>
              <a:noFill/>
              <a:ln w="19050" cap="flat" cmpd="sng" algn="ctr">
                <a:solidFill>
                  <a:srgbClr val="FF33CC"/>
                </a:solidFill>
                <a:prstDash val="solid"/>
              </a:ln>
              <a:effectLst/>
            </p:spPr>
          </p:cxnSp>
          <p:cxnSp>
            <p:nvCxnSpPr>
              <p:cNvPr id="1326" name="Straight Connector 1325"/>
              <p:cNvCxnSpPr/>
              <p:nvPr/>
            </p:nvCxnSpPr>
            <p:spPr>
              <a:xfrm rot="5400000">
                <a:off x="4577080" y="5943600"/>
                <a:ext cx="152400" cy="0"/>
              </a:xfrm>
              <a:prstGeom prst="line">
                <a:avLst/>
              </a:prstGeom>
              <a:noFill/>
              <a:ln w="19050" cap="flat" cmpd="sng" algn="ctr">
                <a:solidFill>
                  <a:srgbClr val="FF33CC"/>
                </a:solidFill>
                <a:prstDash val="solid"/>
              </a:ln>
              <a:effectLst/>
            </p:spPr>
          </p:cxnSp>
          <p:cxnSp>
            <p:nvCxnSpPr>
              <p:cNvPr id="1327" name="Straight Connector 1326"/>
              <p:cNvCxnSpPr/>
              <p:nvPr/>
            </p:nvCxnSpPr>
            <p:spPr>
              <a:xfrm>
                <a:off x="4734560" y="6019800"/>
                <a:ext cx="40640" cy="0"/>
              </a:xfrm>
              <a:prstGeom prst="line">
                <a:avLst/>
              </a:prstGeom>
              <a:noFill/>
              <a:ln w="19050" cap="flat" cmpd="sng" algn="ctr">
                <a:solidFill>
                  <a:srgbClr val="FF33CC"/>
                </a:solidFill>
                <a:prstDash val="solid"/>
              </a:ln>
              <a:effectLst/>
            </p:spPr>
          </p:cxnSp>
          <p:cxnSp>
            <p:nvCxnSpPr>
              <p:cNvPr id="1328" name="Straight Connector 1327"/>
              <p:cNvCxnSpPr/>
              <p:nvPr/>
            </p:nvCxnSpPr>
            <p:spPr>
              <a:xfrm>
                <a:off x="4612640" y="6019800"/>
                <a:ext cx="40640" cy="0"/>
              </a:xfrm>
              <a:prstGeom prst="line">
                <a:avLst/>
              </a:prstGeom>
              <a:noFill/>
              <a:ln w="19050" cap="flat" cmpd="sng" algn="ctr">
                <a:solidFill>
                  <a:srgbClr val="FF33CC"/>
                </a:solidFill>
                <a:prstDash val="solid"/>
              </a:ln>
              <a:effectLst/>
            </p:spPr>
          </p:cxnSp>
          <p:cxnSp>
            <p:nvCxnSpPr>
              <p:cNvPr id="1329" name="Straight Connector 1328"/>
              <p:cNvCxnSpPr/>
              <p:nvPr/>
            </p:nvCxnSpPr>
            <p:spPr>
              <a:xfrm rot="5400000">
                <a:off x="4820920" y="6096000"/>
                <a:ext cx="152400" cy="0"/>
              </a:xfrm>
              <a:prstGeom prst="line">
                <a:avLst/>
              </a:prstGeom>
              <a:noFill/>
              <a:ln w="19050" cap="flat" cmpd="sng" algn="ctr">
                <a:solidFill>
                  <a:srgbClr val="FF33CC"/>
                </a:solidFill>
                <a:prstDash val="solid"/>
              </a:ln>
              <a:effectLst/>
            </p:spPr>
          </p:cxnSp>
          <p:cxnSp>
            <p:nvCxnSpPr>
              <p:cNvPr id="1330" name="Straight Connector 1329"/>
              <p:cNvCxnSpPr/>
              <p:nvPr/>
            </p:nvCxnSpPr>
            <p:spPr>
              <a:xfrm rot="16200000" flipH="1">
                <a:off x="4704080" y="5979160"/>
                <a:ext cx="304800" cy="81280"/>
              </a:xfrm>
              <a:prstGeom prst="line">
                <a:avLst/>
              </a:prstGeom>
              <a:noFill/>
              <a:ln w="19050" cap="flat" cmpd="sng" algn="ctr">
                <a:solidFill>
                  <a:srgbClr val="FF33CC"/>
                </a:solidFill>
                <a:prstDash val="solid"/>
              </a:ln>
              <a:effectLst/>
            </p:spPr>
          </p:cxnSp>
          <p:cxnSp>
            <p:nvCxnSpPr>
              <p:cNvPr id="1331" name="Straight Connector 1330"/>
              <p:cNvCxnSpPr/>
              <p:nvPr/>
            </p:nvCxnSpPr>
            <p:spPr>
              <a:xfrm rot="5400000">
                <a:off x="4739640" y="5943600"/>
                <a:ext cx="152400" cy="0"/>
              </a:xfrm>
              <a:prstGeom prst="line">
                <a:avLst/>
              </a:prstGeom>
              <a:noFill/>
              <a:ln w="19050" cap="flat" cmpd="sng" algn="ctr">
                <a:solidFill>
                  <a:srgbClr val="FF33CC"/>
                </a:solidFill>
                <a:prstDash val="solid"/>
              </a:ln>
              <a:effectLst/>
            </p:spPr>
          </p:cxnSp>
          <p:cxnSp>
            <p:nvCxnSpPr>
              <p:cNvPr id="1332" name="Straight Connector 1331"/>
              <p:cNvCxnSpPr/>
              <p:nvPr/>
            </p:nvCxnSpPr>
            <p:spPr>
              <a:xfrm>
                <a:off x="4897120" y="6019800"/>
                <a:ext cx="40640" cy="0"/>
              </a:xfrm>
              <a:prstGeom prst="line">
                <a:avLst/>
              </a:prstGeom>
              <a:noFill/>
              <a:ln w="19050" cap="flat" cmpd="sng" algn="ctr">
                <a:solidFill>
                  <a:srgbClr val="FF33CC"/>
                </a:solidFill>
                <a:prstDash val="solid"/>
              </a:ln>
              <a:effectLst/>
            </p:spPr>
          </p:cxnSp>
          <p:cxnSp>
            <p:nvCxnSpPr>
              <p:cNvPr id="1333" name="Straight Connector 1332"/>
              <p:cNvCxnSpPr/>
              <p:nvPr/>
            </p:nvCxnSpPr>
            <p:spPr>
              <a:xfrm>
                <a:off x="4775200" y="6019800"/>
                <a:ext cx="40640" cy="0"/>
              </a:xfrm>
              <a:prstGeom prst="line">
                <a:avLst/>
              </a:prstGeom>
              <a:noFill/>
              <a:ln w="19050" cap="flat" cmpd="sng" algn="ctr">
                <a:solidFill>
                  <a:srgbClr val="FF33CC"/>
                </a:solidFill>
                <a:prstDash val="solid"/>
              </a:ln>
              <a:effectLst/>
            </p:spPr>
          </p:cxnSp>
          <p:cxnSp>
            <p:nvCxnSpPr>
              <p:cNvPr id="1334" name="Straight Connector 1333"/>
              <p:cNvCxnSpPr/>
              <p:nvPr/>
            </p:nvCxnSpPr>
            <p:spPr>
              <a:xfrm rot="5400000">
                <a:off x="4983480" y="6096000"/>
                <a:ext cx="152400" cy="0"/>
              </a:xfrm>
              <a:prstGeom prst="line">
                <a:avLst/>
              </a:prstGeom>
              <a:noFill/>
              <a:ln w="19050" cap="flat" cmpd="sng" algn="ctr">
                <a:solidFill>
                  <a:srgbClr val="FF33CC"/>
                </a:solidFill>
                <a:prstDash val="solid"/>
              </a:ln>
              <a:effectLst/>
            </p:spPr>
          </p:cxnSp>
          <p:cxnSp>
            <p:nvCxnSpPr>
              <p:cNvPr id="1335" name="Straight Connector 1334"/>
              <p:cNvCxnSpPr/>
              <p:nvPr/>
            </p:nvCxnSpPr>
            <p:spPr>
              <a:xfrm rot="16200000" flipH="1">
                <a:off x="4866640" y="5979160"/>
                <a:ext cx="304800" cy="81280"/>
              </a:xfrm>
              <a:prstGeom prst="line">
                <a:avLst/>
              </a:prstGeom>
              <a:noFill/>
              <a:ln w="19050" cap="flat" cmpd="sng" algn="ctr">
                <a:solidFill>
                  <a:srgbClr val="FF33CC"/>
                </a:solidFill>
                <a:prstDash val="solid"/>
              </a:ln>
              <a:effectLst/>
            </p:spPr>
          </p:cxnSp>
          <p:cxnSp>
            <p:nvCxnSpPr>
              <p:cNvPr id="1336" name="Straight Connector 1335"/>
              <p:cNvCxnSpPr/>
              <p:nvPr/>
            </p:nvCxnSpPr>
            <p:spPr>
              <a:xfrm rot="5400000">
                <a:off x="4902200" y="5943600"/>
                <a:ext cx="152400" cy="0"/>
              </a:xfrm>
              <a:prstGeom prst="line">
                <a:avLst/>
              </a:prstGeom>
              <a:noFill/>
              <a:ln w="19050" cap="flat" cmpd="sng" algn="ctr">
                <a:solidFill>
                  <a:srgbClr val="FF33CC"/>
                </a:solidFill>
                <a:prstDash val="solid"/>
              </a:ln>
              <a:effectLst/>
            </p:spPr>
          </p:cxnSp>
          <p:cxnSp>
            <p:nvCxnSpPr>
              <p:cNvPr id="1337" name="Straight Connector 1336"/>
              <p:cNvCxnSpPr/>
              <p:nvPr/>
            </p:nvCxnSpPr>
            <p:spPr>
              <a:xfrm>
                <a:off x="5059680" y="6019800"/>
                <a:ext cx="40640" cy="0"/>
              </a:xfrm>
              <a:prstGeom prst="line">
                <a:avLst/>
              </a:prstGeom>
              <a:noFill/>
              <a:ln w="19050" cap="flat" cmpd="sng" algn="ctr">
                <a:solidFill>
                  <a:srgbClr val="FF33CC"/>
                </a:solidFill>
                <a:prstDash val="solid"/>
              </a:ln>
              <a:effectLst/>
            </p:spPr>
          </p:cxnSp>
          <p:cxnSp>
            <p:nvCxnSpPr>
              <p:cNvPr id="1338" name="Straight Connector 1337"/>
              <p:cNvCxnSpPr/>
              <p:nvPr/>
            </p:nvCxnSpPr>
            <p:spPr>
              <a:xfrm>
                <a:off x="4937760" y="6019800"/>
                <a:ext cx="40640" cy="0"/>
              </a:xfrm>
              <a:prstGeom prst="line">
                <a:avLst/>
              </a:prstGeom>
              <a:noFill/>
              <a:ln w="19050" cap="flat" cmpd="sng" algn="ctr">
                <a:solidFill>
                  <a:srgbClr val="FF33CC"/>
                </a:solidFill>
                <a:prstDash val="solid"/>
              </a:ln>
              <a:effectLst/>
            </p:spPr>
          </p:cxnSp>
        </p:grpSp>
      </p:grpSp>
      <p:sp>
        <p:nvSpPr>
          <p:cNvPr id="370" name="Content Placeholder 2"/>
          <p:cNvSpPr>
            <a:spLocks noGrp="1"/>
          </p:cNvSpPr>
          <p:nvPr>
            <p:ph idx="1"/>
          </p:nvPr>
        </p:nvSpPr>
        <p:spPr>
          <a:xfrm>
            <a:off x="180000" y="900000"/>
            <a:ext cx="8901855" cy="645090"/>
          </a:xfrm>
        </p:spPr>
        <p:txBody>
          <a:bodyPr>
            <a:noAutofit/>
          </a:bodyPr>
          <a:lstStyle/>
          <a:p>
            <a:pPr marL="36541" indent="0">
              <a:buNone/>
            </a:pPr>
            <a:r>
              <a:rPr lang="en-GB" sz="1600" dirty="0" smtClean="0">
                <a:latin typeface="Comic Sans MS" pitchFamily="66" charset="0"/>
              </a:rPr>
              <a:t>Limitation a low current due to discontinuity of current</a:t>
            </a:r>
          </a:p>
          <a:p>
            <a:pPr marL="36541" indent="0">
              <a:buNone/>
            </a:pPr>
            <a:endParaRPr lang="en-GB" sz="1600" dirty="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endParaRPr lang="en-GB" sz="1600" dirty="0">
              <a:latin typeface="Comic Sans MS" pitchFamily="66" charset="0"/>
            </a:endParaRPr>
          </a:p>
          <a:p>
            <a:pPr marL="36541" indent="0">
              <a:buNone/>
            </a:pPr>
            <a:r>
              <a:rPr lang="en-GB" sz="1600" dirty="0" smtClean="0">
                <a:latin typeface="Comic Sans MS" pitchFamily="66" charset="0"/>
              </a:rPr>
              <a:t> </a:t>
            </a:r>
          </a:p>
          <a:p>
            <a:pPr>
              <a:buFontTx/>
              <a:buChar char="-"/>
            </a:pPr>
            <a:endParaRPr lang="en-US" sz="1600" dirty="0" smtClean="0">
              <a:latin typeface="Comic Sans MS" pitchFamily="66" charset="0"/>
            </a:endParaRPr>
          </a:p>
        </p:txBody>
      </p:sp>
      <p:sp>
        <p:nvSpPr>
          <p:cNvPr id="371" name="Rectangle 370"/>
          <p:cNvSpPr/>
          <p:nvPr/>
        </p:nvSpPr>
        <p:spPr>
          <a:xfrm>
            <a:off x="7046655" y="5627118"/>
            <a:ext cx="2038058" cy="369332"/>
          </a:xfrm>
          <a:prstGeom prst="rect">
            <a:avLst/>
          </a:prstGeom>
        </p:spPr>
        <p:txBody>
          <a:bodyPr wrap="none">
            <a:spAutoFit/>
          </a:bodyPr>
          <a:lstStyle/>
          <a:p>
            <a:pPr marL="36541" indent="0">
              <a:buNone/>
            </a:pPr>
            <a:r>
              <a:rPr lang="en-GB" dirty="0" smtClean="0">
                <a:solidFill>
                  <a:srgbClr val="FF0000"/>
                </a:solidFill>
                <a:latin typeface="Comic Sans MS" pitchFamily="66" charset="0"/>
              </a:rPr>
              <a:t>Minimum current</a:t>
            </a:r>
            <a:endParaRPr lang="en-GB" dirty="0">
              <a:solidFill>
                <a:srgbClr val="FF0000"/>
              </a:solidFill>
              <a:latin typeface="Comic Sans MS" pitchFamily="66" charset="0"/>
            </a:endParaRPr>
          </a:p>
        </p:txBody>
      </p:sp>
      <p:pic>
        <p:nvPicPr>
          <p:cNvPr id="372" name="Picture 4" descr="C:\Users\jburnet\AppData\Local\Microsoft\Windows\Temporary Internet Files\Content.IE5\ATW5Z5GF\MC90043475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42632" y="4359593"/>
            <a:ext cx="1446105" cy="14461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440634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0000" y="899999"/>
            <a:ext cx="8901855" cy="5248901"/>
          </a:xfrm>
        </p:spPr>
        <p:txBody>
          <a:bodyPr>
            <a:noAutofit/>
          </a:bodyPr>
          <a:lstStyle/>
          <a:p>
            <a:pPr marL="36541" indent="0">
              <a:buNone/>
            </a:pPr>
            <a:r>
              <a:rPr lang="en-US" sz="1600" dirty="0" smtClean="0">
                <a:latin typeface="Comic Sans MS" pitchFamily="66" charset="0"/>
              </a:rPr>
              <a:t>What is an IGBT ?</a:t>
            </a:r>
          </a:p>
          <a:p>
            <a:pPr marL="36541" indent="0">
              <a:buNone/>
            </a:pPr>
            <a:r>
              <a:rPr lang="en-US" sz="1600" dirty="0" smtClean="0">
                <a:latin typeface="Comic Sans MS" pitchFamily="66" charset="0"/>
              </a:rPr>
              <a:t>The IGBT combines the simple gate-drive characteristics of the </a:t>
            </a:r>
            <a:r>
              <a:rPr lang="en-US" sz="1600" dirty="0" smtClean="0">
                <a:latin typeface="Comic Sans MS" pitchFamily="66" charset="0"/>
                <a:hlinkClick r:id="rId2" tooltip="Power MOSFET"/>
              </a:rPr>
              <a:t>MOSFETs</a:t>
            </a:r>
            <a:r>
              <a:rPr lang="en-US" sz="1600" dirty="0" smtClean="0">
                <a:latin typeface="Comic Sans MS" pitchFamily="66" charset="0"/>
              </a:rPr>
              <a:t> with the high-current and low-saturation-voltage capability of </a:t>
            </a:r>
            <a:r>
              <a:rPr lang="en-US" sz="1600" dirty="0" smtClean="0">
                <a:latin typeface="Comic Sans MS" pitchFamily="66" charset="0"/>
                <a:hlinkClick r:id="rId3" tooltip="Bipolar junction transistor"/>
              </a:rPr>
              <a:t>bipolar transistors</a:t>
            </a:r>
            <a:r>
              <a:rPr lang="en-US" sz="1600" dirty="0" smtClean="0">
                <a:latin typeface="Comic Sans MS" pitchFamily="66" charset="0"/>
              </a:rPr>
              <a:t>.</a:t>
            </a:r>
          </a:p>
          <a:p>
            <a:pPr marL="36541" indent="0">
              <a:buNone/>
            </a:pPr>
            <a:endParaRPr lang="en-US" sz="1600" dirty="0" smtClean="0">
              <a:latin typeface="Comic Sans MS" pitchFamily="66" charset="0"/>
            </a:endParaRPr>
          </a:p>
          <a:p>
            <a:pPr marL="36541" indent="0">
              <a:buNone/>
            </a:pPr>
            <a:r>
              <a:rPr lang="en-US" sz="1600" dirty="0" smtClean="0">
                <a:latin typeface="Comic Sans MS" pitchFamily="66" charset="0"/>
              </a:rPr>
              <a:t>The main different with </a:t>
            </a:r>
            <a:r>
              <a:rPr lang="en-US" sz="1600" dirty="0" err="1" smtClean="0">
                <a:latin typeface="Comic Sans MS" pitchFamily="66" charset="0"/>
              </a:rPr>
              <a:t>thyristor</a:t>
            </a:r>
            <a:r>
              <a:rPr lang="en-US" sz="1600" dirty="0" smtClean="0">
                <a:latin typeface="Comic Sans MS" pitchFamily="66" charset="0"/>
              </a:rPr>
              <a:t> is the ability to control its turn ON and turn OFF.</a:t>
            </a:r>
          </a:p>
          <a:p>
            <a:pPr marL="36541" indent="0">
              <a:buNone/>
            </a:pPr>
            <a:endParaRPr lang="en-US" sz="1600" dirty="0" smtClean="0">
              <a:latin typeface="Comic Sans MS" pitchFamily="66" charset="0"/>
            </a:endParaRPr>
          </a:p>
          <a:p>
            <a:pPr marL="36541" indent="0">
              <a:buNone/>
            </a:pPr>
            <a:r>
              <a:rPr lang="en-US" sz="1600" dirty="0" smtClean="0">
                <a:latin typeface="Comic Sans MS" pitchFamily="66" charset="0"/>
              </a:rPr>
              <a:t>Many topologies can be built using IGBT.</a:t>
            </a:r>
          </a:p>
          <a:p>
            <a:pPr marL="36541" indent="0">
              <a:buNone/>
            </a:pPr>
            <a:endParaRPr lang="en-US" sz="1600" dirty="0">
              <a:latin typeface="Comic Sans MS" pitchFamily="66" charset="0"/>
            </a:endParaRPr>
          </a:p>
          <a:p>
            <a:pPr marL="36541" indent="0">
              <a:buNone/>
            </a:pPr>
            <a:endParaRPr lang="en-US" sz="1600" dirty="0" smtClean="0">
              <a:latin typeface="Comic Sans MS" pitchFamily="66" charset="0"/>
            </a:endParaRPr>
          </a:p>
          <a:p>
            <a:pPr marL="36541" indent="0">
              <a:buNone/>
            </a:pPr>
            <a:endParaRPr lang="en-US" sz="1600" dirty="0">
              <a:latin typeface="Comic Sans MS" pitchFamily="66" charset="0"/>
            </a:endParaRPr>
          </a:p>
          <a:p>
            <a:pPr marL="36541" indent="0">
              <a:buNone/>
            </a:pPr>
            <a:endParaRPr lang="en-US" sz="1600" dirty="0" smtClean="0">
              <a:solidFill>
                <a:schemeClr val="accent6"/>
              </a:solidFill>
              <a:latin typeface="Comic Sans MS" pitchFamily="66" charset="0"/>
            </a:endParaRPr>
          </a:p>
          <a:p>
            <a:pPr marL="36541" indent="0">
              <a:buNone/>
            </a:pPr>
            <a:r>
              <a:rPr lang="fr-CH" sz="1600" dirty="0" smtClean="0">
                <a:solidFill>
                  <a:schemeClr val="accent6"/>
                </a:solidFill>
                <a:latin typeface="Comic Sans MS" pitchFamily="66" charset="0"/>
              </a:rPr>
              <a:t>		200A						  3kA</a:t>
            </a:r>
            <a:endParaRPr lang="en-US" sz="1600" dirty="0">
              <a:solidFill>
                <a:schemeClr val="accent6"/>
              </a:solidFill>
              <a:latin typeface="Comic Sans MS" pitchFamily="66" charset="0"/>
            </a:endParaRPr>
          </a:p>
          <a:p>
            <a:pPr marL="36541" indent="0">
              <a:buNone/>
            </a:pPr>
            <a:endParaRPr lang="en-US" sz="1600" dirty="0" smtClean="0">
              <a:solidFill>
                <a:schemeClr val="accent6"/>
              </a:solidFill>
              <a:latin typeface="Comic Sans MS" pitchFamily="66" charset="0"/>
            </a:endParaRPr>
          </a:p>
          <a:p>
            <a:pPr marL="36541" indent="0">
              <a:buNone/>
            </a:pPr>
            <a:endParaRPr lang="en-US" sz="1600" dirty="0">
              <a:solidFill>
                <a:schemeClr val="accent6"/>
              </a:solidFill>
              <a:latin typeface="Comic Sans MS" pitchFamily="66" charset="0"/>
            </a:endParaRPr>
          </a:p>
          <a:p>
            <a:pPr marL="36541" indent="0">
              <a:buNone/>
            </a:pPr>
            <a:r>
              <a:rPr lang="en-US" sz="1600" dirty="0" smtClean="0">
                <a:solidFill>
                  <a:schemeClr val="accent6"/>
                </a:solidFill>
                <a:latin typeface="Comic Sans MS" pitchFamily="66" charset="0"/>
              </a:rPr>
              <a:t>10A </a:t>
            </a:r>
          </a:p>
          <a:p>
            <a:pPr marL="36541" indent="0">
              <a:buNone/>
            </a:pPr>
            <a:endParaRPr lang="fr-CH" sz="1600" dirty="0" smtClean="0">
              <a:solidFill>
                <a:schemeClr val="accent6"/>
              </a:solidFill>
              <a:latin typeface="Comic Sans MS" pitchFamily="66" charset="0"/>
            </a:endParaRPr>
          </a:p>
          <a:p>
            <a:pPr marL="36541" indent="0">
              <a:buNone/>
            </a:pPr>
            <a:r>
              <a:rPr lang="fr-CH" sz="1600" dirty="0">
                <a:solidFill>
                  <a:schemeClr val="accent6"/>
                </a:solidFill>
                <a:latin typeface="Comic Sans MS" pitchFamily="66" charset="0"/>
              </a:rPr>
              <a:t>	</a:t>
            </a:r>
            <a:r>
              <a:rPr lang="fr-CH" sz="1600" dirty="0" smtClean="0">
                <a:solidFill>
                  <a:schemeClr val="accent6"/>
                </a:solidFill>
                <a:latin typeface="Comic Sans MS" pitchFamily="66" charset="0"/>
              </a:rPr>
              <a:t>			1kA</a:t>
            </a:r>
            <a:endParaRPr lang="en-US" sz="1600" dirty="0" smtClean="0">
              <a:solidFill>
                <a:schemeClr val="accent6"/>
              </a:solidFill>
              <a:latin typeface="Comic Sans MS" pitchFamily="66" charset="0"/>
            </a:endParaRPr>
          </a:p>
          <a:p>
            <a:pPr marL="36541" indent="0">
              <a:buNone/>
            </a:pPr>
            <a:endParaRPr lang="en-US" sz="1600" dirty="0" smtClean="0">
              <a:latin typeface="Comic Sans MS" pitchFamily="66" charset="0"/>
            </a:endParaRP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32</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
        <p:nvSpPr>
          <p:cNvPr id="54" name="Title 1"/>
          <p:cNvSpPr txBox="1">
            <a:spLocks/>
          </p:cNvSpPr>
          <p:nvPr/>
        </p:nvSpPr>
        <p:spPr>
          <a:xfrm>
            <a:off x="283464" y="20429"/>
            <a:ext cx="8567927" cy="940443"/>
          </a:xfrm>
          <a:prstGeom prst="rect">
            <a:avLst/>
          </a:prstGeom>
        </p:spPr>
        <p:txBody>
          <a:bodyPr vert="horz" lIns="45676" tIns="45676" rIns="45676" bIns="45676"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914400"/>
            <a:r>
              <a:rPr lang="en-GB" sz="3200" dirty="0" smtClean="0">
                <a:latin typeface="Comic Sans MS" pitchFamily="66" charset="0"/>
              </a:rPr>
              <a:t>Topologies based on IGBT</a:t>
            </a:r>
            <a:endParaRPr lang="en-US" sz="3200" dirty="0">
              <a:latin typeface="Comic Sans MS" pitchFamily="66" charset="0"/>
            </a:endParaRPr>
          </a:p>
        </p:txBody>
      </p:sp>
      <p:pic>
        <p:nvPicPr>
          <p:cNvPr id="55" name="Picture 5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530362" y="2496825"/>
            <a:ext cx="1892734" cy="1339109"/>
          </a:xfrm>
          <a:prstGeom prst="rect">
            <a:avLst/>
          </a:prstGeom>
        </p:spPr>
      </p:pic>
      <p:pic>
        <p:nvPicPr>
          <p:cNvPr id="60" name="Picture 5"/>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719646" y="2510928"/>
            <a:ext cx="1244186" cy="13122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 name="Picture 3"/>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318018" y="3754315"/>
            <a:ext cx="2315065" cy="18653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2" name="Picture 61"/>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393192" y="3917956"/>
            <a:ext cx="932688" cy="932688"/>
          </a:xfrm>
          <a:prstGeom prst="rect">
            <a:avLst/>
          </a:prstGeom>
        </p:spPr>
      </p:pic>
      <p:pic>
        <p:nvPicPr>
          <p:cNvPr id="63" name="Picture 4"/>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325880" y="4741867"/>
            <a:ext cx="1835675" cy="13054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4" name="Picture 63"/>
          <p:cNvPicPr>
            <a:picLocks noChangeAspect="1"/>
          </p:cNvPicPr>
          <p:nvPr/>
        </p:nvPicPr>
        <p:blipFill>
          <a:blip r:embed="rId9">
            <a:extLst>
              <a:ext uri="{28A0092B-C50C-407E-A947-70E740481C1C}">
                <a14:useLocalDpi xmlns:a14="http://schemas.microsoft.com/office/drawing/2010/main"/>
              </a:ext>
            </a:extLst>
          </a:blip>
          <a:stretch>
            <a:fillRect/>
          </a:stretch>
        </p:blipFill>
        <p:spPr>
          <a:xfrm flipH="1">
            <a:off x="5633083" y="4384300"/>
            <a:ext cx="3439628" cy="1764601"/>
          </a:xfrm>
          <a:prstGeom prst="rect">
            <a:avLst/>
          </a:prstGeom>
        </p:spPr>
      </p:pic>
    </p:spTree>
    <p:extLst>
      <p:ext uri="{BB962C8B-B14F-4D97-AF65-F5344CB8AC3E}">
        <p14:creationId xmlns:p14="http://schemas.microsoft.com/office/powerpoint/2010/main" val="10582830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IGBT</a:t>
            </a:r>
            <a:endParaRPr lang="en-US" sz="3200" dirty="0">
              <a:latin typeface="Comic Sans MS" pitchFamily="66" charset="0"/>
            </a:endParaRPr>
          </a:p>
        </p:txBody>
      </p:sp>
      <p:sp>
        <p:nvSpPr>
          <p:cNvPr id="3" name="Content Placeholder 2"/>
          <p:cNvSpPr>
            <a:spLocks noGrp="1"/>
          </p:cNvSpPr>
          <p:nvPr>
            <p:ph idx="1"/>
          </p:nvPr>
        </p:nvSpPr>
        <p:spPr>
          <a:xfrm>
            <a:off x="180000" y="900000"/>
            <a:ext cx="8901855" cy="5244768"/>
          </a:xfrm>
        </p:spPr>
        <p:txBody>
          <a:bodyPr>
            <a:noAutofit/>
          </a:bodyPr>
          <a:lstStyle/>
          <a:p>
            <a:pPr marL="36541" indent="0">
              <a:buNone/>
            </a:pPr>
            <a:r>
              <a:rPr lang="en-GB" sz="1600" dirty="0" smtClean="0">
                <a:latin typeface="Comic Sans MS" pitchFamily="66" charset="0"/>
              </a:rPr>
              <a:t>Real IGBT turn-on and turn-off:</a:t>
            </a:r>
          </a:p>
          <a:p>
            <a:pPr marL="36541" indent="0">
              <a:buNone/>
            </a:pPr>
            <a:endParaRPr lang="en-GB" sz="1600" dirty="0">
              <a:latin typeface="Comic Sans MS" pitchFamily="66" charset="0"/>
            </a:endParaRPr>
          </a:p>
          <a:p>
            <a:pPr marL="36541" indent="0">
              <a:buNone/>
            </a:pPr>
            <a:r>
              <a:rPr lang="en-GB" sz="1600" dirty="0" smtClean="0">
                <a:latin typeface="Comic Sans MS" pitchFamily="66" charset="0"/>
              </a:rPr>
              <a:t>Very fast di/</a:t>
            </a:r>
            <a:r>
              <a:rPr lang="en-GB" sz="1600" dirty="0" err="1" smtClean="0">
                <a:latin typeface="Comic Sans MS" pitchFamily="66" charset="0"/>
              </a:rPr>
              <a:t>dt</a:t>
            </a:r>
            <a:r>
              <a:rPr lang="en-GB" sz="1600" dirty="0" smtClean="0">
                <a:latin typeface="Comic Sans MS" pitchFamily="66" charset="0"/>
              </a:rPr>
              <a:t>, dv/</a:t>
            </a:r>
            <a:r>
              <a:rPr lang="en-GB" sz="1600" dirty="0" err="1" smtClean="0">
                <a:latin typeface="Comic Sans MS" pitchFamily="66" charset="0"/>
              </a:rPr>
              <a:t>dt</a:t>
            </a:r>
            <a:r>
              <a:rPr lang="en-GB" sz="1600" dirty="0" smtClean="0">
                <a:latin typeface="Comic Sans MS" pitchFamily="66" charset="0"/>
              </a:rPr>
              <a:t> =&gt; EMC</a:t>
            </a:r>
          </a:p>
          <a:p>
            <a:pPr marL="36541" indent="0">
              <a:buNone/>
            </a:pPr>
            <a:endParaRPr lang="en-GB" sz="1600" dirty="0">
              <a:latin typeface="Comic Sans MS" pitchFamily="66" charset="0"/>
            </a:endParaRPr>
          </a:p>
          <a:p>
            <a:pPr marL="36541" indent="0">
              <a:buNone/>
            </a:pPr>
            <a:r>
              <a:rPr lang="en-GB" sz="1600" dirty="0" smtClean="0">
                <a:latin typeface="Comic Sans MS" pitchFamily="66" charset="0"/>
              </a:rPr>
              <a:t>Switching losses =&gt; thermal limitation</a:t>
            </a:r>
          </a:p>
          <a:p>
            <a:pPr marL="36541" indent="0">
              <a:buNone/>
            </a:pPr>
            <a:endParaRPr lang="en-GB" sz="1600" dirty="0">
              <a:latin typeface="Comic Sans MS" pitchFamily="66" charset="0"/>
            </a:endParaRPr>
          </a:p>
          <a:p>
            <a:pPr marL="36541" indent="0">
              <a:buNone/>
            </a:pPr>
            <a:r>
              <a:rPr lang="en-GB" sz="1600" dirty="0" smtClean="0">
                <a:latin typeface="Comic Sans MS" pitchFamily="66" charset="0"/>
              </a:rPr>
              <a:t> </a:t>
            </a:r>
          </a:p>
          <a:p>
            <a:pPr>
              <a:buFontTx/>
              <a:buChar char="-"/>
            </a:pPr>
            <a:endParaRPr lang="en-US" sz="1600" dirty="0" smtClean="0">
              <a:latin typeface="Comic Sans MS" pitchFamily="66" charset="0"/>
            </a:endParaRP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33</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4098"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75974" y="1047140"/>
            <a:ext cx="4222050" cy="24512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178751" y="3863816"/>
            <a:ext cx="2554680" cy="1857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857875" y="3742181"/>
            <a:ext cx="2828925" cy="1990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2396706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3479" y="1701229"/>
            <a:ext cx="2849563" cy="138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3"/>
          <p:cNvSpPr txBox="1">
            <a:spLocks noChangeArrowheads="1"/>
          </p:cNvSpPr>
          <p:nvPr/>
        </p:nvSpPr>
        <p:spPr>
          <a:xfrm>
            <a:off x="152400" y="995807"/>
            <a:ext cx="8991600" cy="3274441"/>
          </a:xfrm>
          <a:prstGeom prst="rect">
            <a:avLst/>
          </a:prstGeom>
          <a:noFill/>
          <a:ln/>
        </p:spPr>
        <p:txBody>
          <a:bodyPr vert="horz" lIns="91353" tIns="45676" rIns="91353" bIns="45676">
            <a:normAutofit/>
          </a:bodyPr>
          <a:lstStyle>
            <a:lvl1pPr marL="493308" indent="-456767"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4397" indent="-456767"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1671" indent="-342576"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4000" indent="-342576"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48925" indent="-342576"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699169" indent="-182706"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18413" indent="-182706"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7665"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29506"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defTabSz="914400">
              <a:buNone/>
            </a:pPr>
            <a:r>
              <a:rPr lang="en-US" altLang="en-US" sz="1600" dirty="0" smtClean="0">
                <a:latin typeface="Comic Sans MS" panose="030F0702030302020204" pitchFamily="66" charset="0"/>
              </a:rPr>
              <a:t>Thermal cycling of the IGBT</a:t>
            </a:r>
          </a:p>
          <a:p>
            <a:pPr marL="0" indent="0" defTabSz="914400">
              <a:buNone/>
            </a:pPr>
            <a:endParaRPr lang="en-US" altLang="en-US" sz="1600" dirty="0">
              <a:latin typeface="Comic Sans MS" panose="030F0702030302020204" pitchFamily="66" charset="0"/>
            </a:endParaRPr>
          </a:p>
          <a:p>
            <a:pPr marL="0" indent="0" defTabSz="914400">
              <a:buNone/>
            </a:pPr>
            <a:endParaRPr lang="en-US" altLang="en-US" sz="1600" dirty="0" smtClean="0">
              <a:latin typeface="Comic Sans MS" panose="030F0702030302020204" pitchFamily="66" charset="0"/>
            </a:endParaRPr>
          </a:p>
          <a:p>
            <a:pPr marL="0" indent="0" defTabSz="914400">
              <a:buNone/>
            </a:pPr>
            <a:endParaRPr lang="en-US" altLang="en-US" sz="1600" dirty="0">
              <a:latin typeface="Comic Sans MS" panose="030F0702030302020204" pitchFamily="66" charset="0"/>
            </a:endParaRPr>
          </a:p>
          <a:p>
            <a:pPr marL="0" indent="0" defTabSz="914400">
              <a:buNone/>
            </a:pPr>
            <a:endParaRPr lang="en-US" altLang="en-US" sz="1600" dirty="0" smtClean="0">
              <a:latin typeface="Comic Sans MS" panose="030F0702030302020204" pitchFamily="66" charset="0"/>
            </a:endParaRPr>
          </a:p>
          <a:p>
            <a:pPr marL="0" indent="0" defTabSz="914400">
              <a:buNone/>
            </a:pPr>
            <a:endParaRPr lang="en-US" altLang="en-US" sz="1600" dirty="0">
              <a:latin typeface="Comic Sans MS" panose="030F0702030302020204" pitchFamily="66" charset="0"/>
            </a:endParaRPr>
          </a:p>
          <a:p>
            <a:pPr marL="0" indent="0" defTabSz="914400">
              <a:buNone/>
            </a:pPr>
            <a:endParaRPr lang="en-US" altLang="en-US" sz="1600" dirty="0" smtClean="0">
              <a:latin typeface="Comic Sans MS" panose="030F0702030302020204" pitchFamily="66" charset="0"/>
            </a:endParaRPr>
          </a:p>
          <a:p>
            <a:pPr marL="0" indent="0" defTabSz="914400">
              <a:buNone/>
            </a:pPr>
            <a:endParaRPr lang="en-US" altLang="en-US" sz="1600" dirty="0">
              <a:latin typeface="Comic Sans MS" panose="030F0702030302020204" pitchFamily="66" charset="0"/>
            </a:endParaRPr>
          </a:p>
          <a:p>
            <a:pPr marL="0" indent="0" defTabSz="914400">
              <a:buNone/>
            </a:pPr>
            <a:r>
              <a:rPr lang="en-US" altLang="en-US" sz="1600" dirty="0" smtClean="0">
                <a:latin typeface="Comic Sans MS" panose="030F0702030302020204" pitchFamily="66" charset="0"/>
              </a:rPr>
              <a:t>IGBT bonding can break after few thousand of thermal cycles</a:t>
            </a:r>
          </a:p>
          <a:p>
            <a:pPr marL="457200" lvl="1" indent="0" defTabSz="914400"/>
            <a:endParaRPr lang="en-US" altLang="en-US" sz="1600" dirty="0" smtClean="0">
              <a:latin typeface="Comic Sans MS" panose="030F0702030302020204" pitchFamily="66" charset="0"/>
            </a:endParaRPr>
          </a:p>
        </p:txBody>
      </p:sp>
      <p:pic>
        <p:nvPicPr>
          <p:cNvPr id="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3464" y="3748659"/>
            <a:ext cx="3028950"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34</a:t>
            </a:fld>
            <a:endParaRPr lang="en-US" dirty="0"/>
          </a:p>
        </p:txBody>
      </p:sp>
      <p:sp>
        <p:nvSpPr>
          <p:cNvPr id="11"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
        <p:nvSpPr>
          <p:cNvPr id="12" name="Title 1"/>
          <p:cNvSpPr txBox="1">
            <a:spLocks/>
          </p:cNvSpPr>
          <p:nvPr/>
        </p:nvSpPr>
        <p:spPr>
          <a:xfrm>
            <a:off x="283464" y="20429"/>
            <a:ext cx="8567927" cy="940443"/>
          </a:xfrm>
          <a:prstGeom prst="rect">
            <a:avLst/>
          </a:prstGeom>
        </p:spPr>
        <p:txBody>
          <a:bodyPr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914400"/>
            <a:r>
              <a:rPr lang="en-GB" sz="3200" dirty="0" smtClean="0">
                <a:latin typeface="Comic Sans MS" pitchFamily="66" charset="0"/>
              </a:rPr>
              <a:t>IGBT</a:t>
            </a:r>
            <a:endParaRPr lang="en-US" sz="3200" dirty="0">
              <a:latin typeface="Comic Sans MS" pitchFamily="66" charset="0"/>
            </a:endParaRPr>
          </a:p>
        </p:txBody>
      </p:sp>
      <p:pic>
        <p:nvPicPr>
          <p:cNvPr id="286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94693" y="3602736"/>
            <a:ext cx="3856698" cy="2441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34839" y="1655857"/>
            <a:ext cx="2232961" cy="1471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64592" y="1372045"/>
            <a:ext cx="3773108" cy="1800000"/>
          </a:xfrm>
          <a:prstGeom prst="rect">
            <a:avLst/>
          </a:prstGeom>
        </p:spPr>
      </p:pic>
      <p:pic>
        <p:nvPicPr>
          <p:cNvPr id="17" name="Picture 4" descr="C:\Users\jburnet\AppData\Local\Microsoft\Windows\Temporary Internet Files\Content.IE5\ATW5Z5GF\MC900434750[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33288" y="0"/>
            <a:ext cx="1446105" cy="1446105"/>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p:nvSpPr>
        <p:spPr>
          <a:xfrm>
            <a:off x="6877321" y="353720"/>
            <a:ext cx="2115003" cy="369332"/>
          </a:xfrm>
          <a:prstGeom prst="rect">
            <a:avLst/>
          </a:prstGeom>
        </p:spPr>
        <p:txBody>
          <a:bodyPr wrap="none">
            <a:spAutoFit/>
          </a:bodyPr>
          <a:lstStyle/>
          <a:p>
            <a:pPr marL="36541" indent="0">
              <a:buNone/>
            </a:pPr>
            <a:r>
              <a:rPr lang="en-GB" dirty="0" smtClean="0">
                <a:solidFill>
                  <a:srgbClr val="FF0000"/>
                </a:solidFill>
                <a:latin typeface="Comic Sans MS" pitchFamily="66" charset="0"/>
              </a:rPr>
              <a:t>Number of cycles</a:t>
            </a:r>
            <a:endParaRPr lang="en-GB" dirty="0">
              <a:solidFill>
                <a:srgbClr val="FF0000"/>
              </a:solidFill>
              <a:latin typeface="Comic Sans MS" pitchFamily="66" charset="0"/>
            </a:endParaRPr>
          </a:p>
        </p:txBody>
      </p:sp>
    </p:spTree>
    <p:extLst>
      <p:ext uri="{BB962C8B-B14F-4D97-AF65-F5344CB8AC3E}">
        <p14:creationId xmlns:p14="http://schemas.microsoft.com/office/powerpoint/2010/main" val="58326528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Power electronics basic concept</a:t>
            </a:r>
            <a:endParaRPr lang="en-US" sz="3200" dirty="0">
              <a:latin typeface="Comic Sans MS" pitchFamily="66" charset="0"/>
            </a:endParaRPr>
          </a:p>
        </p:txBody>
      </p:sp>
      <p:sp>
        <p:nvSpPr>
          <p:cNvPr id="3" name="Content Placeholder 2"/>
          <p:cNvSpPr>
            <a:spLocks noGrp="1"/>
          </p:cNvSpPr>
          <p:nvPr>
            <p:ph idx="1"/>
          </p:nvPr>
        </p:nvSpPr>
        <p:spPr>
          <a:xfrm>
            <a:off x="180000" y="900000"/>
            <a:ext cx="8901855" cy="1376856"/>
          </a:xfrm>
        </p:spPr>
        <p:txBody>
          <a:bodyPr>
            <a:noAutofit/>
          </a:bodyPr>
          <a:lstStyle/>
          <a:p>
            <a:pPr marL="36541" indent="0">
              <a:buNone/>
            </a:pPr>
            <a:r>
              <a:rPr lang="en-GB" sz="1600" dirty="0" smtClean="0">
                <a:latin typeface="Comic Sans MS" pitchFamily="66" charset="0"/>
              </a:rPr>
              <a:t>The basic principle is to command a switch to control the energy transfer to a load.</a:t>
            </a:r>
          </a:p>
          <a:p>
            <a:pPr marL="36541" indent="0">
              <a:buNone/>
            </a:pPr>
            <a:r>
              <a:rPr lang="en-GB" sz="1600" dirty="0" smtClean="0">
                <a:latin typeface="Comic Sans MS" pitchFamily="66" charset="0"/>
              </a:rPr>
              <a:t>Example of a BUCK converter:</a:t>
            </a:r>
            <a:endParaRPr lang="en-US" sz="1600" dirty="0">
              <a:latin typeface="Comic Sans MS" pitchFamily="66" charset="0"/>
            </a:endParaRP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35</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50432" y="2404872"/>
            <a:ext cx="6288302" cy="2990088"/>
          </a:xfrm>
          <a:prstGeom prst="rect">
            <a:avLst/>
          </a:prstGeom>
        </p:spPr>
      </p:pic>
      <p:sp>
        <p:nvSpPr>
          <p:cNvPr id="4" name="Rounded Rectangle 3"/>
          <p:cNvSpPr/>
          <p:nvPr/>
        </p:nvSpPr>
        <p:spPr>
          <a:xfrm>
            <a:off x="2843784" y="2532888"/>
            <a:ext cx="1719071" cy="2779776"/>
          </a:xfrm>
          <a:prstGeom prst="round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ounded Rectangle 10"/>
          <p:cNvSpPr/>
          <p:nvPr/>
        </p:nvSpPr>
        <p:spPr>
          <a:xfrm>
            <a:off x="4562855" y="2532888"/>
            <a:ext cx="1804311" cy="2779776"/>
          </a:xfrm>
          <a:prstGeom prst="roundRect">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18288" y="2918042"/>
            <a:ext cx="2843782" cy="369332"/>
          </a:xfrm>
          <a:prstGeom prst="rect">
            <a:avLst/>
          </a:prstGeom>
        </p:spPr>
        <p:txBody>
          <a:bodyPr wrap="square">
            <a:spAutoFit/>
          </a:bodyPr>
          <a:lstStyle/>
          <a:p>
            <a:pPr marL="36541" indent="0" algn="ctr">
              <a:buNone/>
            </a:pPr>
            <a:r>
              <a:rPr lang="en-US" dirty="0">
                <a:solidFill>
                  <a:srgbClr val="080808"/>
                </a:solidFill>
                <a:latin typeface="Comic Sans MS" pitchFamily="66" charset="0"/>
              </a:rPr>
              <a:t>Constant </a:t>
            </a:r>
            <a:r>
              <a:rPr lang="en-US" dirty="0" smtClean="0">
                <a:solidFill>
                  <a:srgbClr val="080808"/>
                </a:solidFill>
                <a:latin typeface="Comic Sans MS" pitchFamily="66" charset="0"/>
              </a:rPr>
              <a:t>voltage source</a:t>
            </a:r>
            <a:endParaRPr lang="en-US" dirty="0">
              <a:solidFill>
                <a:srgbClr val="080808"/>
              </a:solidFill>
              <a:latin typeface="Comic Sans MS" pitchFamily="66" charset="0"/>
            </a:endParaRPr>
          </a:p>
        </p:txBody>
      </p:sp>
      <p:sp>
        <p:nvSpPr>
          <p:cNvPr id="13" name="Rectangle 12"/>
          <p:cNvSpPr/>
          <p:nvPr/>
        </p:nvSpPr>
        <p:spPr>
          <a:xfrm>
            <a:off x="2659352" y="5425071"/>
            <a:ext cx="2087934" cy="369332"/>
          </a:xfrm>
          <a:prstGeom prst="rect">
            <a:avLst/>
          </a:prstGeom>
        </p:spPr>
        <p:txBody>
          <a:bodyPr wrap="square">
            <a:spAutoFit/>
          </a:bodyPr>
          <a:lstStyle/>
          <a:p>
            <a:pPr marL="36541" indent="0" algn="ctr">
              <a:buNone/>
            </a:pPr>
            <a:r>
              <a:rPr lang="en-US" dirty="0" smtClean="0">
                <a:solidFill>
                  <a:srgbClr val="FF0000"/>
                </a:solidFill>
                <a:latin typeface="Comic Sans MS" pitchFamily="66" charset="0"/>
              </a:rPr>
              <a:t>Power switches</a:t>
            </a:r>
            <a:endParaRPr lang="en-US" dirty="0">
              <a:solidFill>
                <a:srgbClr val="FF0000"/>
              </a:solidFill>
              <a:latin typeface="Comic Sans MS" pitchFamily="66" charset="0"/>
            </a:endParaRPr>
          </a:p>
        </p:txBody>
      </p:sp>
      <p:sp>
        <p:nvSpPr>
          <p:cNvPr id="14" name="Rectangle 13"/>
          <p:cNvSpPr/>
          <p:nvPr/>
        </p:nvSpPr>
        <p:spPr>
          <a:xfrm>
            <a:off x="4549447" y="5411462"/>
            <a:ext cx="2087934" cy="369332"/>
          </a:xfrm>
          <a:prstGeom prst="rect">
            <a:avLst/>
          </a:prstGeom>
        </p:spPr>
        <p:txBody>
          <a:bodyPr wrap="square">
            <a:spAutoFit/>
          </a:bodyPr>
          <a:lstStyle/>
          <a:p>
            <a:pPr marL="36541" indent="0" algn="ctr">
              <a:buNone/>
            </a:pPr>
            <a:r>
              <a:rPr lang="en-US" dirty="0" smtClean="0">
                <a:solidFill>
                  <a:srgbClr val="00B050"/>
                </a:solidFill>
                <a:latin typeface="Comic Sans MS" pitchFamily="66" charset="0"/>
              </a:rPr>
              <a:t>Filter</a:t>
            </a:r>
            <a:endParaRPr lang="en-US" dirty="0">
              <a:solidFill>
                <a:srgbClr val="00B050"/>
              </a:solidFill>
              <a:latin typeface="Comic Sans MS" pitchFamily="66" charset="0"/>
            </a:endParaRPr>
          </a:p>
        </p:txBody>
      </p:sp>
      <p:sp>
        <p:nvSpPr>
          <p:cNvPr id="15" name="Rectangle 14"/>
          <p:cNvSpPr/>
          <p:nvPr/>
        </p:nvSpPr>
        <p:spPr>
          <a:xfrm>
            <a:off x="7455354" y="3043166"/>
            <a:ext cx="1112574" cy="369332"/>
          </a:xfrm>
          <a:prstGeom prst="rect">
            <a:avLst/>
          </a:prstGeom>
        </p:spPr>
        <p:txBody>
          <a:bodyPr wrap="square">
            <a:spAutoFit/>
          </a:bodyPr>
          <a:lstStyle/>
          <a:p>
            <a:pPr marL="36541" indent="0" algn="ctr">
              <a:buNone/>
            </a:pPr>
            <a:r>
              <a:rPr lang="en-US" dirty="0">
                <a:solidFill>
                  <a:srgbClr val="080808"/>
                </a:solidFill>
                <a:latin typeface="Comic Sans MS" pitchFamily="66" charset="0"/>
              </a:rPr>
              <a:t>L</a:t>
            </a:r>
            <a:r>
              <a:rPr lang="en-US" dirty="0" smtClean="0">
                <a:solidFill>
                  <a:srgbClr val="080808"/>
                </a:solidFill>
                <a:latin typeface="Comic Sans MS" pitchFamily="66" charset="0"/>
              </a:rPr>
              <a:t>oad</a:t>
            </a:r>
            <a:endParaRPr lang="en-US" dirty="0">
              <a:solidFill>
                <a:srgbClr val="080808"/>
              </a:solidFill>
              <a:latin typeface="Comic Sans MS" pitchFamily="66" charset="0"/>
            </a:endParaRPr>
          </a:p>
        </p:txBody>
      </p:sp>
    </p:spTree>
    <p:extLst>
      <p:ext uri="{BB962C8B-B14F-4D97-AF65-F5344CB8AC3E}">
        <p14:creationId xmlns:p14="http://schemas.microsoft.com/office/powerpoint/2010/main" val="107281883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Power electronics basic concept</a:t>
            </a:r>
            <a:endParaRPr lang="en-US" sz="3200" dirty="0">
              <a:latin typeface="Comic Sans MS" pitchFamily="66" charset="0"/>
            </a:endParaRPr>
          </a:p>
        </p:txBody>
      </p:sp>
      <p:sp>
        <p:nvSpPr>
          <p:cNvPr id="3" name="Content Placeholder 2"/>
          <p:cNvSpPr>
            <a:spLocks noGrp="1"/>
          </p:cNvSpPr>
          <p:nvPr>
            <p:ph idx="1"/>
          </p:nvPr>
        </p:nvSpPr>
        <p:spPr>
          <a:xfrm>
            <a:off x="180000" y="900000"/>
            <a:ext cx="8901855" cy="5244768"/>
          </a:xfrm>
        </p:spPr>
        <p:txBody>
          <a:bodyPr>
            <a:noAutofit/>
          </a:bodyPr>
          <a:lstStyle/>
          <a:p>
            <a:pPr marL="36541" indent="0">
              <a:buNone/>
            </a:pPr>
            <a:r>
              <a:rPr lang="en-US" sz="1600" dirty="0" smtClean="0">
                <a:latin typeface="Comic Sans MS" pitchFamily="66" charset="0"/>
              </a:rPr>
              <a:t>The switch S is switched ON during a short period which is repeated periodically.</a:t>
            </a:r>
          </a:p>
          <a:p>
            <a:pPr marL="36541" indent="0">
              <a:buNone/>
            </a:pPr>
            <a:endParaRPr lang="en-US" sz="1600" dirty="0" smtClean="0">
              <a:latin typeface="Comic Sans MS" pitchFamily="66" charset="0"/>
            </a:endParaRPr>
          </a:p>
          <a:p>
            <a:pPr marL="36541" indent="0">
              <a:buNone/>
            </a:pPr>
            <a:endParaRPr lang="en-US" sz="1600" dirty="0" smtClean="0">
              <a:latin typeface="Comic Sans MS" pitchFamily="66" charset="0"/>
            </a:endParaRPr>
          </a:p>
          <a:p>
            <a:pPr marL="36541" indent="0">
              <a:buNone/>
            </a:pPr>
            <a:endParaRPr lang="en-US" sz="1600" dirty="0" smtClean="0">
              <a:latin typeface="Comic Sans MS" pitchFamily="66" charset="0"/>
            </a:endParaRPr>
          </a:p>
          <a:p>
            <a:pPr marL="36541" indent="0">
              <a:buNone/>
            </a:pPr>
            <a:endParaRPr lang="en-US" sz="1600" dirty="0" smtClean="0">
              <a:latin typeface="Comic Sans MS" pitchFamily="66" charset="0"/>
            </a:endParaRPr>
          </a:p>
          <a:p>
            <a:pPr marL="36541" indent="0">
              <a:buNone/>
            </a:pPr>
            <a:endParaRPr lang="en-US" sz="1600" dirty="0" smtClean="0">
              <a:latin typeface="Comic Sans MS" pitchFamily="66" charset="0"/>
            </a:endParaRPr>
          </a:p>
          <a:p>
            <a:pPr marL="36541" indent="0">
              <a:buNone/>
            </a:pPr>
            <a:endParaRPr lang="en-US" sz="1600" dirty="0" smtClean="0">
              <a:latin typeface="Comic Sans MS" pitchFamily="66" charset="0"/>
            </a:endParaRPr>
          </a:p>
          <a:p>
            <a:pPr marL="36541" indent="0">
              <a:buNone/>
            </a:pPr>
            <a:endParaRPr lang="en-US" sz="1600" dirty="0" smtClean="0">
              <a:latin typeface="Comic Sans MS" pitchFamily="66" charset="0"/>
            </a:endParaRPr>
          </a:p>
          <a:p>
            <a:pPr marL="36541" indent="0">
              <a:buNone/>
            </a:pPr>
            <a:endParaRPr lang="en-US" sz="1600" dirty="0" smtClean="0">
              <a:latin typeface="Comic Sans MS" pitchFamily="66" charset="0"/>
            </a:endParaRPr>
          </a:p>
          <a:p>
            <a:pPr marL="36541" indent="0">
              <a:buNone/>
            </a:pPr>
            <a:endParaRPr lang="en-US" sz="1600" dirty="0" smtClean="0">
              <a:latin typeface="Comic Sans MS" pitchFamily="66" charset="0"/>
            </a:endParaRPr>
          </a:p>
          <a:p>
            <a:pPr marL="36541" indent="0">
              <a:buNone/>
            </a:pPr>
            <a:r>
              <a:rPr lang="en-US" sz="1600" dirty="0" smtClean="0">
                <a:latin typeface="Comic Sans MS" pitchFamily="66" charset="0"/>
              </a:rPr>
              <a:t>&lt;Vo&gt; = Ton/T × Vi</a:t>
            </a:r>
          </a:p>
          <a:p>
            <a:pPr marL="36541" indent="0">
              <a:buNone/>
            </a:pPr>
            <a:endParaRPr lang="en-US" sz="1600" dirty="0" smtClean="0">
              <a:latin typeface="Comic Sans MS" pitchFamily="66" charset="0"/>
            </a:endParaRPr>
          </a:p>
          <a:p>
            <a:pPr marL="36541" indent="0">
              <a:buNone/>
            </a:pPr>
            <a:r>
              <a:rPr lang="en-US" sz="1600" dirty="0" err="1" smtClean="0">
                <a:latin typeface="Comic Sans MS" pitchFamily="66" charset="0"/>
              </a:rPr>
              <a:t>Vout</a:t>
            </a:r>
            <a:r>
              <a:rPr lang="en-US" sz="1600" dirty="0" smtClean="0">
                <a:latin typeface="Comic Sans MS" pitchFamily="66" charset="0"/>
              </a:rPr>
              <a:t> = α × Vi</a:t>
            </a:r>
          </a:p>
          <a:p>
            <a:pPr marL="36541" indent="0">
              <a:buNone/>
            </a:pPr>
            <a:endParaRPr lang="en-US" sz="1600" dirty="0" smtClean="0">
              <a:latin typeface="Comic Sans MS" pitchFamily="66" charset="0"/>
            </a:endParaRPr>
          </a:p>
          <a:p>
            <a:pPr marL="36541" indent="0">
              <a:buNone/>
            </a:pPr>
            <a:r>
              <a:rPr lang="en-US" sz="1600" dirty="0" smtClean="0">
                <a:latin typeface="Comic Sans MS" pitchFamily="66" charset="0"/>
              </a:rPr>
              <a:t>The output voltage can be controlled by playing with the duty </a:t>
            </a:r>
            <a:r>
              <a:rPr lang="en-US" sz="1600" dirty="0">
                <a:latin typeface="Comic Sans MS" pitchFamily="66" charset="0"/>
              </a:rPr>
              <a:t>cycle α.</a:t>
            </a:r>
            <a:endParaRPr lang="en-US" sz="1600" dirty="0" smtClean="0">
              <a:latin typeface="Comic Sans MS" pitchFamily="66" charset="0"/>
            </a:endParaRP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36</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6" name="Picture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80000" y="1362456"/>
            <a:ext cx="3648946" cy="1735074"/>
          </a:xfrm>
          <a:prstGeom prst="rect">
            <a:avLst/>
          </a:prstGeom>
        </p:spPr>
      </p:pic>
      <p:pic>
        <p:nvPicPr>
          <p:cNvPr id="9" name="Picture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47021" y="1361313"/>
            <a:ext cx="5233015" cy="3700916"/>
          </a:xfrm>
          <a:prstGeom prst="rect">
            <a:avLst/>
          </a:prstGeom>
        </p:spPr>
      </p:pic>
      <p:pic>
        <p:nvPicPr>
          <p:cNvPr id="1027"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046082" y="5335143"/>
            <a:ext cx="2943225" cy="80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2987437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Power electronics basic concept</a:t>
            </a:r>
            <a:endParaRPr lang="en-US" sz="3200" dirty="0">
              <a:latin typeface="Comic Sans MS" pitchFamily="66" charset="0"/>
            </a:endParaRPr>
          </a:p>
        </p:txBody>
      </p:sp>
      <p:sp>
        <p:nvSpPr>
          <p:cNvPr id="3" name="Content Placeholder 2"/>
          <p:cNvSpPr>
            <a:spLocks noGrp="1"/>
          </p:cNvSpPr>
          <p:nvPr>
            <p:ph idx="1"/>
          </p:nvPr>
        </p:nvSpPr>
        <p:spPr>
          <a:xfrm>
            <a:off x="180000" y="900000"/>
            <a:ext cx="8901855" cy="5244768"/>
          </a:xfrm>
        </p:spPr>
        <p:txBody>
          <a:bodyPr>
            <a:noAutofit/>
          </a:bodyPr>
          <a:lstStyle/>
          <a:p>
            <a:pPr marL="36541" indent="0">
              <a:buNone/>
            </a:pPr>
            <a:r>
              <a:rPr lang="en-GB" sz="1600" dirty="0" smtClean="0">
                <a:latin typeface="Comic Sans MS" pitchFamily="66" charset="0"/>
              </a:rPr>
              <a:t>Most of the time, PWM (Pulsed Width Modulation) technique is used to control the switches. A triangular waveform is compared to a reference signal, which generates the PWM command of the switch. </a:t>
            </a:r>
          </a:p>
          <a:p>
            <a:pPr marL="36541" indent="0">
              <a:buNone/>
            </a:pPr>
            <a:endParaRPr lang="en-GB" sz="1600" dirty="0">
              <a:latin typeface="Comic Sans MS" pitchFamily="66" charset="0"/>
            </a:endParaRPr>
          </a:p>
          <a:p>
            <a:pPr marL="36541" indent="0">
              <a:buNone/>
            </a:pPr>
            <a:endParaRPr lang="en-US" sz="1600" dirty="0" smtClean="0">
              <a:latin typeface="Comic Sans MS" pitchFamily="66" charset="0"/>
            </a:endParaRP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37</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2050" name="Picture 2"/>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4848980" y="1956816"/>
            <a:ext cx="3926599" cy="10149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3962"/>
          <a:stretch/>
        </p:blipFill>
        <p:spPr bwMode="auto">
          <a:xfrm>
            <a:off x="413650" y="3558131"/>
            <a:ext cx="5887157" cy="17728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8"/>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13650" y="1693926"/>
            <a:ext cx="3648946" cy="1735074"/>
          </a:xfrm>
          <a:prstGeom prst="rect">
            <a:avLst/>
          </a:prstGeom>
        </p:spPr>
      </p:pic>
      <p:sp>
        <p:nvSpPr>
          <p:cNvPr id="10" name="Rectangle 9"/>
          <p:cNvSpPr/>
          <p:nvPr/>
        </p:nvSpPr>
        <p:spPr>
          <a:xfrm>
            <a:off x="2737933" y="5338097"/>
            <a:ext cx="665015" cy="261610"/>
          </a:xfrm>
          <a:prstGeom prst="rect">
            <a:avLst/>
          </a:prstGeom>
        </p:spPr>
        <p:txBody>
          <a:bodyPr wrap="square">
            <a:spAutoFit/>
          </a:bodyPr>
          <a:lstStyle/>
          <a:p>
            <a:r>
              <a:rPr lang="en-GB" sz="1050" dirty="0" smtClean="0">
                <a:solidFill>
                  <a:srgbClr val="FF0000"/>
                </a:solidFill>
                <a:latin typeface="Comic Sans MS" pitchFamily="66" charset="0"/>
              </a:rPr>
              <a:t>ON</a:t>
            </a:r>
            <a:endParaRPr lang="en-GB" sz="1050" baseline="30000" dirty="0">
              <a:solidFill>
                <a:srgbClr val="FF0000"/>
              </a:solidFill>
              <a:latin typeface="Comic Sans MS" pitchFamily="66" charset="0"/>
            </a:endParaRPr>
          </a:p>
        </p:txBody>
      </p:sp>
      <p:sp>
        <p:nvSpPr>
          <p:cNvPr id="11" name="Rectangle 10"/>
          <p:cNvSpPr/>
          <p:nvPr/>
        </p:nvSpPr>
        <p:spPr>
          <a:xfrm>
            <a:off x="3123636" y="5349772"/>
            <a:ext cx="665015" cy="261610"/>
          </a:xfrm>
          <a:prstGeom prst="rect">
            <a:avLst/>
          </a:prstGeom>
        </p:spPr>
        <p:txBody>
          <a:bodyPr wrap="square">
            <a:spAutoFit/>
          </a:bodyPr>
          <a:lstStyle/>
          <a:p>
            <a:r>
              <a:rPr lang="en-GB" sz="1050" dirty="0" smtClean="0">
                <a:solidFill>
                  <a:srgbClr val="00B050"/>
                </a:solidFill>
                <a:latin typeface="Comic Sans MS" pitchFamily="66" charset="0"/>
              </a:rPr>
              <a:t>OFF</a:t>
            </a:r>
            <a:endParaRPr lang="en-GB" sz="1050" baseline="30000" dirty="0">
              <a:solidFill>
                <a:srgbClr val="00B050"/>
              </a:solidFill>
              <a:latin typeface="Comic Sans MS" pitchFamily="66" charset="0"/>
            </a:endParaRPr>
          </a:p>
        </p:txBody>
      </p:sp>
      <p:cxnSp>
        <p:nvCxnSpPr>
          <p:cNvPr id="12" name="Straight Arrow Connector 11"/>
          <p:cNvCxnSpPr/>
          <p:nvPr/>
        </p:nvCxnSpPr>
        <p:spPr>
          <a:xfrm flipV="1">
            <a:off x="2651760" y="5586984"/>
            <a:ext cx="569663" cy="12723"/>
          </a:xfrm>
          <a:prstGeom prst="straightConnector1">
            <a:avLst/>
          </a:prstGeom>
          <a:ln w="28575">
            <a:solidFill>
              <a:srgbClr val="FF0066"/>
            </a:solidFill>
            <a:headEnd type="triangle"/>
            <a:tailEnd type="triangle"/>
          </a:ln>
        </p:spPr>
        <p:style>
          <a:lnRef idx="1">
            <a:schemeClr val="accent6"/>
          </a:lnRef>
          <a:fillRef idx="0">
            <a:schemeClr val="accent6"/>
          </a:fillRef>
          <a:effectRef idx="0">
            <a:schemeClr val="accent6"/>
          </a:effectRef>
          <a:fontRef idx="minor">
            <a:schemeClr val="tx1"/>
          </a:fontRef>
        </p:style>
      </p:cxnSp>
      <p:cxnSp>
        <p:nvCxnSpPr>
          <p:cNvPr id="15" name="Straight Arrow Connector 14"/>
          <p:cNvCxnSpPr/>
          <p:nvPr/>
        </p:nvCxnSpPr>
        <p:spPr>
          <a:xfrm>
            <a:off x="3212279" y="5599707"/>
            <a:ext cx="243864" cy="0"/>
          </a:xfrm>
          <a:prstGeom prst="straightConnector1">
            <a:avLst/>
          </a:prstGeom>
          <a:ln w="28575">
            <a:solidFill>
              <a:srgbClr val="00B050"/>
            </a:solidFill>
            <a:headEnd type="triangle"/>
            <a:tailEnd type="triangle"/>
          </a:ln>
        </p:spPr>
        <p:style>
          <a:lnRef idx="1">
            <a:schemeClr val="accent6"/>
          </a:lnRef>
          <a:fillRef idx="0">
            <a:schemeClr val="accent6"/>
          </a:fillRef>
          <a:effectRef idx="0">
            <a:schemeClr val="accent6"/>
          </a:effectRef>
          <a:fontRef idx="minor">
            <a:schemeClr val="tx1"/>
          </a:fontRef>
        </p:style>
      </p:cxnSp>
      <p:sp>
        <p:nvSpPr>
          <p:cNvPr id="19" name="Rectangle 18"/>
          <p:cNvSpPr/>
          <p:nvPr/>
        </p:nvSpPr>
        <p:spPr>
          <a:xfrm>
            <a:off x="6336792" y="3734849"/>
            <a:ext cx="2009709" cy="276999"/>
          </a:xfrm>
          <a:prstGeom prst="rect">
            <a:avLst/>
          </a:prstGeom>
        </p:spPr>
        <p:txBody>
          <a:bodyPr wrap="square">
            <a:spAutoFit/>
          </a:bodyPr>
          <a:lstStyle/>
          <a:p>
            <a:r>
              <a:rPr lang="en-GB" sz="1200" dirty="0" smtClean="0">
                <a:solidFill>
                  <a:schemeClr val="bg2">
                    <a:lumMod val="10000"/>
                  </a:schemeClr>
                </a:solidFill>
                <a:latin typeface="Comic Sans MS" pitchFamily="66" charset="0"/>
              </a:rPr>
              <a:t>Triangular waveform</a:t>
            </a:r>
            <a:endParaRPr lang="en-GB" sz="1200" baseline="30000" dirty="0">
              <a:solidFill>
                <a:schemeClr val="bg2">
                  <a:lumMod val="10000"/>
                </a:schemeClr>
              </a:solidFill>
              <a:latin typeface="Comic Sans MS" pitchFamily="66" charset="0"/>
            </a:endParaRPr>
          </a:p>
        </p:txBody>
      </p:sp>
      <p:cxnSp>
        <p:nvCxnSpPr>
          <p:cNvPr id="22" name="Straight Arrow Connector 21"/>
          <p:cNvCxnSpPr/>
          <p:nvPr/>
        </p:nvCxnSpPr>
        <p:spPr>
          <a:xfrm flipH="1">
            <a:off x="5907024" y="3934959"/>
            <a:ext cx="393783" cy="0"/>
          </a:xfrm>
          <a:prstGeom prst="straightConnector1">
            <a:avLst/>
          </a:prstGeom>
          <a:ln w="28575">
            <a:solidFill>
              <a:srgbClr val="080808"/>
            </a:solidFill>
            <a:tailEnd type="arrow"/>
          </a:ln>
        </p:spPr>
        <p:style>
          <a:lnRef idx="1">
            <a:schemeClr val="accent6"/>
          </a:lnRef>
          <a:fillRef idx="0">
            <a:schemeClr val="accent6"/>
          </a:fillRef>
          <a:effectRef idx="0">
            <a:schemeClr val="accent6"/>
          </a:effectRef>
          <a:fontRef idx="minor">
            <a:schemeClr val="tx1"/>
          </a:fontRef>
        </p:style>
      </p:cxnSp>
      <p:sp>
        <p:nvSpPr>
          <p:cNvPr id="24" name="Rectangle 23"/>
          <p:cNvSpPr/>
          <p:nvPr/>
        </p:nvSpPr>
        <p:spPr>
          <a:xfrm>
            <a:off x="6489192" y="4234721"/>
            <a:ext cx="2009709" cy="276999"/>
          </a:xfrm>
          <a:prstGeom prst="rect">
            <a:avLst/>
          </a:prstGeom>
        </p:spPr>
        <p:txBody>
          <a:bodyPr wrap="square">
            <a:spAutoFit/>
          </a:bodyPr>
          <a:lstStyle/>
          <a:p>
            <a:r>
              <a:rPr lang="en-GB" sz="1200" dirty="0" smtClean="0">
                <a:solidFill>
                  <a:schemeClr val="bg2">
                    <a:lumMod val="10000"/>
                  </a:schemeClr>
                </a:solidFill>
                <a:latin typeface="Comic Sans MS" pitchFamily="66" charset="0"/>
              </a:rPr>
              <a:t>Reference signal</a:t>
            </a:r>
            <a:endParaRPr lang="en-GB" sz="1200" baseline="30000" dirty="0">
              <a:solidFill>
                <a:schemeClr val="bg2">
                  <a:lumMod val="10000"/>
                </a:schemeClr>
              </a:solidFill>
              <a:latin typeface="Comic Sans MS" pitchFamily="66" charset="0"/>
            </a:endParaRPr>
          </a:p>
        </p:txBody>
      </p:sp>
      <p:cxnSp>
        <p:nvCxnSpPr>
          <p:cNvPr id="25" name="Straight Arrow Connector 24"/>
          <p:cNvCxnSpPr>
            <a:stCxn id="24" idx="1"/>
          </p:cNvCxnSpPr>
          <p:nvPr/>
        </p:nvCxnSpPr>
        <p:spPr>
          <a:xfrm flipH="1" flipV="1">
            <a:off x="6190488" y="4230290"/>
            <a:ext cx="298704" cy="142931"/>
          </a:xfrm>
          <a:prstGeom prst="straightConnector1">
            <a:avLst/>
          </a:prstGeom>
          <a:ln w="28575">
            <a:solidFill>
              <a:srgbClr val="080808"/>
            </a:solidFill>
            <a:tailEnd type="arrow"/>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245856671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0000" y="900000"/>
            <a:ext cx="8901855" cy="2620440"/>
          </a:xfrm>
        </p:spPr>
        <p:txBody>
          <a:bodyPr>
            <a:noAutofit/>
          </a:bodyPr>
          <a:lstStyle/>
          <a:p>
            <a:pPr marL="36541" indent="0">
              <a:buNone/>
            </a:pPr>
            <a:r>
              <a:rPr lang="en-US" sz="1600" dirty="0" smtClean="0">
                <a:latin typeface="Comic Sans MS" pitchFamily="66" charset="0"/>
              </a:rPr>
              <a:t>The magnets need DC current.</a:t>
            </a:r>
          </a:p>
          <a:p>
            <a:pPr marL="36541" indent="0">
              <a:buNone/>
            </a:pPr>
            <a:endParaRPr lang="en-US" sz="1600" dirty="0" smtClean="0">
              <a:latin typeface="Comic Sans MS" pitchFamily="66" charset="0"/>
            </a:endParaRPr>
          </a:p>
          <a:p>
            <a:pPr marL="36541" indent="0">
              <a:buNone/>
            </a:pPr>
            <a:r>
              <a:rPr lang="en-US" sz="1600" dirty="0" smtClean="0">
                <a:latin typeface="Comic Sans MS" pitchFamily="66" charset="0"/>
              </a:rPr>
              <a:t>The magnet power supplies are AC/DC.</a:t>
            </a:r>
          </a:p>
          <a:p>
            <a:pPr marL="36541" indent="0">
              <a:buNone/>
            </a:pPr>
            <a:r>
              <a:rPr lang="en-US" sz="1600" dirty="0" smtClean="0">
                <a:latin typeface="Comic Sans MS" pitchFamily="66" charset="0"/>
              </a:rPr>
              <a:t>The topologies are  with multi-stages of conversion.</a:t>
            </a:r>
          </a:p>
          <a:p>
            <a:pPr marL="36541" indent="0">
              <a:buNone/>
            </a:pPr>
            <a:endParaRPr lang="en-US" sz="1600" dirty="0" smtClean="0">
              <a:latin typeface="Comic Sans MS" pitchFamily="66" charset="0"/>
            </a:endParaRPr>
          </a:p>
          <a:p>
            <a:pPr marL="36541" indent="0">
              <a:buNone/>
            </a:pPr>
            <a:r>
              <a:rPr lang="en-US" sz="1600" dirty="0" smtClean="0">
                <a:latin typeface="Comic Sans MS" pitchFamily="66" charset="0"/>
              </a:rPr>
              <a:t>The magnets need a galvanic isolation from the mains:	</a:t>
            </a:r>
            <a:r>
              <a:rPr lang="en-US" sz="1600" dirty="0" smtClean="0">
                <a:solidFill>
                  <a:srgbClr val="080808"/>
                </a:solidFill>
                <a:latin typeface="Comic Sans MS" pitchFamily="66" charset="0"/>
              </a:rPr>
              <a:t>cases with 50Hz transformer</a:t>
            </a:r>
          </a:p>
          <a:p>
            <a:pPr marL="36541" indent="0">
              <a:buNone/>
            </a:pPr>
            <a:endParaRPr lang="en-US" sz="1600" dirty="0" smtClean="0">
              <a:latin typeface="Comic Sans MS" pitchFamily="66" charset="0"/>
            </a:endParaRPr>
          </a:p>
          <a:p>
            <a:pPr marL="36541" indent="0">
              <a:buNone/>
            </a:pPr>
            <a:endParaRPr lang="en-US" sz="1600" dirty="0" smtClean="0">
              <a:latin typeface="Comic Sans MS" pitchFamily="66" charset="0"/>
            </a:endParaRPr>
          </a:p>
          <a:p>
            <a:pPr marL="36541" indent="0">
              <a:buNone/>
            </a:pPr>
            <a:r>
              <a:rPr lang="en-US" sz="1600" dirty="0" smtClean="0">
                <a:latin typeface="Comic Sans MS" pitchFamily="66" charset="0"/>
              </a:rPr>
              <a:t>	</a:t>
            </a:r>
            <a:r>
              <a:rPr lang="en-US" sz="1600" dirty="0" smtClean="0">
                <a:solidFill>
                  <a:srgbClr val="080808"/>
                </a:solidFill>
                <a:latin typeface="Comic Sans MS" pitchFamily="66" charset="0"/>
              </a:rPr>
              <a:t>		</a:t>
            </a:r>
            <a:endParaRPr lang="en-US" sz="1600" dirty="0" smtClean="0">
              <a:latin typeface="Comic Sans MS" pitchFamily="66" charset="0"/>
            </a:endParaRP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38</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4172" y="4792598"/>
            <a:ext cx="4472012" cy="10344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Rectangle 32"/>
          <p:cNvSpPr/>
          <p:nvPr/>
        </p:nvSpPr>
        <p:spPr>
          <a:xfrm>
            <a:off x="3493063" y="3066247"/>
            <a:ext cx="720000" cy="720000"/>
          </a:xfrm>
          <a:prstGeom prst="rect">
            <a:avLst/>
          </a:prstGeom>
          <a:noFill/>
          <a:ln w="28575">
            <a:solidFill>
              <a:srgbClr val="08080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4" name="Straight Connector 33"/>
          <p:cNvCxnSpPr/>
          <p:nvPr/>
        </p:nvCxnSpPr>
        <p:spPr>
          <a:xfrm flipV="1">
            <a:off x="3493063" y="3066247"/>
            <a:ext cx="720000" cy="72000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2048311" y="3415478"/>
            <a:ext cx="594360"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V="1">
            <a:off x="2148895" y="3322669"/>
            <a:ext cx="150876" cy="173346"/>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flipV="1">
            <a:off x="2225857" y="3322669"/>
            <a:ext cx="150876" cy="173346"/>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flipV="1">
            <a:off x="2302819" y="3322669"/>
            <a:ext cx="150876" cy="173346"/>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4213063" y="3211262"/>
            <a:ext cx="595884"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4214587" y="3641030"/>
            <a:ext cx="594360"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sp>
        <p:nvSpPr>
          <p:cNvPr id="42" name="Rectangle 41"/>
          <p:cNvSpPr/>
          <p:nvPr/>
        </p:nvSpPr>
        <p:spPr>
          <a:xfrm>
            <a:off x="3514567" y="3127068"/>
            <a:ext cx="409407" cy="261610"/>
          </a:xfrm>
          <a:prstGeom prst="rect">
            <a:avLst/>
          </a:prstGeom>
        </p:spPr>
        <p:txBody>
          <a:bodyPr wrap="none">
            <a:spAutoFit/>
          </a:bodyPr>
          <a:lstStyle/>
          <a:p>
            <a:pPr marL="36541" indent="0">
              <a:buNone/>
            </a:pPr>
            <a:r>
              <a:rPr lang="en-US" sz="1100" dirty="0" smtClean="0">
                <a:solidFill>
                  <a:srgbClr val="080808"/>
                </a:solidFill>
                <a:latin typeface="Comic Sans MS" pitchFamily="66" charset="0"/>
              </a:rPr>
              <a:t>AC</a:t>
            </a:r>
            <a:endParaRPr lang="en-US" sz="1100" dirty="0">
              <a:solidFill>
                <a:srgbClr val="080808"/>
              </a:solidFill>
              <a:latin typeface="Comic Sans MS" pitchFamily="66" charset="0"/>
            </a:endParaRPr>
          </a:p>
        </p:txBody>
      </p:sp>
      <p:sp>
        <p:nvSpPr>
          <p:cNvPr id="43" name="Rectangle 42"/>
          <p:cNvSpPr/>
          <p:nvPr/>
        </p:nvSpPr>
        <p:spPr>
          <a:xfrm>
            <a:off x="3790198" y="3446124"/>
            <a:ext cx="409407" cy="261610"/>
          </a:xfrm>
          <a:prstGeom prst="rect">
            <a:avLst/>
          </a:prstGeom>
        </p:spPr>
        <p:txBody>
          <a:bodyPr wrap="none">
            <a:spAutoFit/>
          </a:bodyPr>
          <a:lstStyle/>
          <a:p>
            <a:pPr marL="36541" indent="0">
              <a:buNone/>
            </a:pPr>
            <a:r>
              <a:rPr lang="en-US" sz="1100" dirty="0">
                <a:solidFill>
                  <a:srgbClr val="080808"/>
                </a:solidFill>
                <a:latin typeface="Comic Sans MS" pitchFamily="66" charset="0"/>
              </a:rPr>
              <a:t>D</a:t>
            </a:r>
            <a:r>
              <a:rPr lang="en-US" sz="1100" dirty="0" smtClean="0">
                <a:solidFill>
                  <a:srgbClr val="080808"/>
                </a:solidFill>
                <a:latin typeface="Comic Sans MS" pitchFamily="66" charset="0"/>
              </a:rPr>
              <a:t>C</a:t>
            </a:r>
            <a:endParaRPr lang="en-US" sz="1100" dirty="0">
              <a:solidFill>
                <a:srgbClr val="080808"/>
              </a:solidFill>
              <a:latin typeface="Comic Sans MS" pitchFamily="66" charset="0"/>
            </a:endParaRPr>
          </a:p>
        </p:txBody>
      </p:sp>
      <p:cxnSp>
        <p:nvCxnSpPr>
          <p:cNvPr id="44" name="Straight Connector 43"/>
          <p:cNvCxnSpPr/>
          <p:nvPr/>
        </p:nvCxnSpPr>
        <p:spPr>
          <a:xfrm>
            <a:off x="6141505" y="3209784"/>
            <a:ext cx="0" cy="443971"/>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sp>
        <p:nvSpPr>
          <p:cNvPr id="45" name="Rectangle 44"/>
          <p:cNvSpPr/>
          <p:nvPr/>
        </p:nvSpPr>
        <p:spPr>
          <a:xfrm>
            <a:off x="4825621" y="3069828"/>
            <a:ext cx="720000" cy="720000"/>
          </a:xfrm>
          <a:prstGeom prst="rect">
            <a:avLst/>
          </a:prstGeom>
          <a:noFill/>
          <a:ln w="28575">
            <a:solidFill>
              <a:srgbClr val="08080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6" name="Straight Connector 45"/>
          <p:cNvCxnSpPr/>
          <p:nvPr/>
        </p:nvCxnSpPr>
        <p:spPr>
          <a:xfrm flipV="1">
            <a:off x="4825621" y="3069828"/>
            <a:ext cx="720000" cy="72000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5545621" y="3214843"/>
            <a:ext cx="595884"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a:off x="5547145" y="3644611"/>
            <a:ext cx="594360"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sp>
        <p:nvSpPr>
          <p:cNvPr id="49" name="Rectangle 48"/>
          <p:cNvSpPr/>
          <p:nvPr/>
        </p:nvSpPr>
        <p:spPr>
          <a:xfrm>
            <a:off x="6095023" y="3299602"/>
            <a:ext cx="92964" cy="273145"/>
          </a:xfrm>
          <a:prstGeom prst="rect">
            <a:avLst/>
          </a:prstGeom>
          <a:solidFill>
            <a:srgbClr val="00B050"/>
          </a:solidFill>
          <a:ln w="28575">
            <a:solidFill>
              <a:srgbClr val="08080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Rectangle 49"/>
          <p:cNvSpPr/>
          <p:nvPr/>
        </p:nvSpPr>
        <p:spPr>
          <a:xfrm>
            <a:off x="4847125" y="3130649"/>
            <a:ext cx="409407" cy="261610"/>
          </a:xfrm>
          <a:prstGeom prst="rect">
            <a:avLst/>
          </a:prstGeom>
        </p:spPr>
        <p:txBody>
          <a:bodyPr wrap="none">
            <a:spAutoFit/>
          </a:bodyPr>
          <a:lstStyle/>
          <a:p>
            <a:pPr marL="36541" indent="0">
              <a:buNone/>
            </a:pPr>
            <a:r>
              <a:rPr lang="en-US" sz="1100" dirty="0" smtClean="0">
                <a:solidFill>
                  <a:srgbClr val="080808"/>
                </a:solidFill>
                <a:latin typeface="Comic Sans MS" pitchFamily="66" charset="0"/>
              </a:rPr>
              <a:t>DC</a:t>
            </a:r>
            <a:endParaRPr lang="en-US" sz="1100" dirty="0">
              <a:solidFill>
                <a:srgbClr val="080808"/>
              </a:solidFill>
              <a:latin typeface="Comic Sans MS" pitchFamily="66" charset="0"/>
            </a:endParaRPr>
          </a:p>
        </p:txBody>
      </p:sp>
      <p:sp>
        <p:nvSpPr>
          <p:cNvPr id="51" name="Rectangle 50"/>
          <p:cNvSpPr/>
          <p:nvPr/>
        </p:nvSpPr>
        <p:spPr>
          <a:xfrm>
            <a:off x="5122756" y="3449705"/>
            <a:ext cx="409407" cy="261610"/>
          </a:xfrm>
          <a:prstGeom prst="rect">
            <a:avLst/>
          </a:prstGeom>
        </p:spPr>
        <p:txBody>
          <a:bodyPr wrap="none">
            <a:spAutoFit/>
          </a:bodyPr>
          <a:lstStyle/>
          <a:p>
            <a:pPr marL="36541" indent="0">
              <a:buNone/>
            </a:pPr>
            <a:r>
              <a:rPr lang="en-US" sz="1100" dirty="0">
                <a:solidFill>
                  <a:srgbClr val="080808"/>
                </a:solidFill>
                <a:latin typeface="Comic Sans MS" pitchFamily="66" charset="0"/>
              </a:rPr>
              <a:t>D</a:t>
            </a:r>
            <a:r>
              <a:rPr lang="en-US" sz="1100" dirty="0" smtClean="0">
                <a:solidFill>
                  <a:srgbClr val="080808"/>
                </a:solidFill>
                <a:latin typeface="Comic Sans MS" pitchFamily="66" charset="0"/>
              </a:rPr>
              <a:t>C</a:t>
            </a:r>
            <a:endParaRPr lang="en-US" sz="1100" dirty="0">
              <a:solidFill>
                <a:srgbClr val="080808"/>
              </a:solidFill>
              <a:latin typeface="Comic Sans MS" pitchFamily="66" charset="0"/>
            </a:endParaRPr>
          </a:p>
        </p:txBody>
      </p:sp>
      <p:sp>
        <p:nvSpPr>
          <p:cNvPr id="52" name="Rectangle 51"/>
          <p:cNvSpPr/>
          <p:nvPr/>
        </p:nvSpPr>
        <p:spPr>
          <a:xfrm>
            <a:off x="1816849" y="3037992"/>
            <a:ext cx="814967" cy="261610"/>
          </a:xfrm>
          <a:prstGeom prst="rect">
            <a:avLst/>
          </a:prstGeom>
        </p:spPr>
        <p:txBody>
          <a:bodyPr wrap="none">
            <a:spAutoFit/>
          </a:bodyPr>
          <a:lstStyle/>
          <a:p>
            <a:pPr marL="36541" indent="0">
              <a:buNone/>
            </a:pPr>
            <a:r>
              <a:rPr lang="en-US" sz="1100" dirty="0" smtClean="0">
                <a:solidFill>
                  <a:srgbClr val="FF0000"/>
                </a:solidFill>
                <a:latin typeface="Comic Sans MS" pitchFamily="66" charset="0"/>
              </a:rPr>
              <a:t>AC mains</a:t>
            </a:r>
            <a:endParaRPr lang="en-US" sz="1100" dirty="0">
              <a:solidFill>
                <a:srgbClr val="FF0000"/>
              </a:solidFill>
              <a:latin typeface="Comic Sans MS" pitchFamily="66" charset="0"/>
            </a:endParaRPr>
          </a:p>
        </p:txBody>
      </p:sp>
      <p:sp>
        <p:nvSpPr>
          <p:cNvPr id="53" name="Rectangle 52"/>
          <p:cNvSpPr/>
          <p:nvPr/>
        </p:nvSpPr>
        <p:spPr>
          <a:xfrm>
            <a:off x="6273468" y="3284673"/>
            <a:ext cx="779701" cy="261610"/>
          </a:xfrm>
          <a:prstGeom prst="rect">
            <a:avLst/>
          </a:prstGeom>
        </p:spPr>
        <p:txBody>
          <a:bodyPr wrap="none">
            <a:spAutoFit/>
          </a:bodyPr>
          <a:lstStyle/>
          <a:p>
            <a:pPr marL="36541" indent="0">
              <a:buNone/>
            </a:pPr>
            <a:r>
              <a:rPr lang="en-US" sz="1100" dirty="0" smtClean="0">
                <a:solidFill>
                  <a:srgbClr val="00B050"/>
                </a:solidFill>
                <a:latin typeface="Comic Sans MS" pitchFamily="66" charset="0"/>
              </a:rPr>
              <a:t>Magnets</a:t>
            </a:r>
            <a:endParaRPr lang="en-US" sz="1100" dirty="0">
              <a:solidFill>
                <a:srgbClr val="00B050"/>
              </a:solidFill>
              <a:latin typeface="Comic Sans MS" pitchFamily="66" charset="0"/>
            </a:endParaRPr>
          </a:p>
        </p:txBody>
      </p:sp>
      <p:sp>
        <p:nvSpPr>
          <p:cNvPr id="54" name="Title 1"/>
          <p:cNvSpPr txBox="1">
            <a:spLocks/>
          </p:cNvSpPr>
          <p:nvPr/>
        </p:nvSpPr>
        <p:spPr>
          <a:xfrm>
            <a:off x="283464" y="20429"/>
            <a:ext cx="8567927" cy="940443"/>
          </a:xfrm>
          <a:prstGeom prst="rect">
            <a:avLst/>
          </a:prstGeom>
        </p:spPr>
        <p:txBody>
          <a:bodyPr vert="horz" lIns="45676" tIns="45676" rIns="45676" bIns="45676"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914400"/>
            <a:r>
              <a:rPr lang="en-GB" sz="3200" dirty="0" smtClean="0">
                <a:latin typeface="Comic Sans MS" pitchFamily="66" charset="0"/>
              </a:rPr>
              <a:t>Topologies based on IGBT</a:t>
            </a:r>
            <a:endParaRPr lang="en-US" sz="3200" dirty="0">
              <a:latin typeface="Comic Sans MS" pitchFamily="66" charset="0"/>
            </a:endParaRPr>
          </a:p>
        </p:txBody>
      </p:sp>
      <p:sp>
        <p:nvSpPr>
          <p:cNvPr id="2" name="Oval 1"/>
          <p:cNvSpPr>
            <a:spLocks noChangeAspect="1"/>
          </p:cNvSpPr>
          <p:nvPr/>
        </p:nvSpPr>
        <p:spPr>
          <a:xfrm>
            <a:off x="2813695" y="3269705"/>
            <a:ext cx="360000" cy="360000"/>
          </a:xfrm>
          <a:prstGeom prst="ellipse">
            <a:avLst/>
          </a:prstGeom>
          <a:noFill/>
          <a:ln w="28575">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a:spLocks noChangeAspect="1"/>
          </p:cNvSpPr>
          <p:nvPr/>
        </p:nvSpPr>
        <p:spPr>
          <a:xfrm>
            <a:off x="2633695" y="3266124"/>
            <a:ext cx="360000" cy="360000"/>
          </a:xfrm>
          <a:prstGeom prst="ellipse">
            <a:avLst/>
          </a:prstGeom>
          <a:noFill/>
          <a:ln w="28575">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a:endCxn id="33" idx="1"/>
          </p:cNvCxnSpPr>
          <p:nvPr/>
        </p:nvCxnSpPr>
        <p:spPr>
          <a:xfrm flipV="1">
            <a:off x="3173695" y="3426247"/>
            <a:ext cx="319368" cy="3581"/>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5889454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0182" y="2590347"/>
            <a:ext cx="8541209" cy="270143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Switch-mode converters</a:t>
            </a:r>
            <a:endParaRPr lang="en-US" sz="3200" dirty="0">
              <a:latin typeface="Comic Sans MS" pitchFamily="66" charset="0"/>
            </a:endParaRPr>
          </a:p>
        </p:txBody>
      </p:sp>
      <p:sp>
        <p:nvSpPr>
          <p:cNvPr id="3" name="Content Placeholder 2"/>
          <p:cNvSpPr>
            <a:spLocks noGrp="1"/>
          </p:cNvSpPr>
          <p:nvPr>
            <p:ph idx="1"/>
          </p:nvPr>
        </p:nvSpPr>
        <p:spPr>
          <a:xfrm>
            <a:off x="180000" y="900000"/>
            <a:ext cx="8901855" cy="645090"/>
          </a:xfrm>
        </p:spPr>
        <p:txBody>
          <a:bodyPr>
            <a:noAutofit/>
          </a:bodyPr>
          <a:lstStyle/>
          <a:p>
            <a:pPr marL="36541" indent="0">
              <a:buNone/>
            </a:pPr>
            <a:r>
              <a:rPr lang="en-GB" sz="1600" dirty="0" smtClean="0">
                <a:latin typeface="Comic Sans MS" pitchFamily="66" charset="0"/>
              </a:rPr>
              <a:t>Example: PS converter: PR.WFNI, ±</a:t>
            </a:r>
            <a:r>
              <a:rPr lang="en-GB" sz="1600" dirty="0">
                <a:latin typeface="Comic Sans MS" pitchFamily="66" charset="0"/>
              </a:rPr>
              <a:t>250A/±600V</a:t>
            </a: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endParaRPr lang="en-GB" sz="1600" dirty="0">
              <a:latin typeface="Comic Sans MS" pitchFamily="66" charset="0"/>
            </a:endParaRPr>
          </a:p>
          <a:p>
            <a:pPr marL="36541" indent="0">
              <a:buNone/>
            </a:pPr>
            <a:r>
              <a:rPr lang="en-GB" sz="1600" dirty="0" smtClean="0">
                <a:latin typeface="Comic Sans MS" pitchFamily="66" charset="0"/>
              </a:rPr>
              <a:t> </a:t>
            </a:r>
          </a:p>
          <a:p>
            <a:pPr>
              <a:buFontTx/>
              <a:buChar char="-"/>
            </a:pPr>
            <a:endParaRPr lang="en-US" sz="1600" dirty="0" smtClean="0">
              <a:latin typeface="Comic Sans MS" pitchFamily="66" charset="0"/>
            </a:endParaRP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39</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
        <p:nvSpPr>
          <p:cNvPr id="20" name="Content Placeholder 2"/>
          <p:cNvSpPr txBox="1">
            <a:spLocks/>
          </p:cNvSpPr>
          <p:nvPr/>
        </p:nvSpPr>
        <p:spPr>
          <a:xfrm>
            <a:off x="934494" y="5475218"/>
            <a:ext cx="2168367" cy="406414"/>
          </a:xfrm>
          <a:prstGeom prst="rect">
            <a:avLst/>
          </a:prstGeom>
        </p:spPr>
        <p:txBody>
          <a:bodyPr vert="horz" lIns="91353" tIns="45676" rIns="91353" bIns="45676">
            <a:noAutofit/>
          </a:bodyPr>
          <a:lstStyle>
            <a:lvl1pPr marL="493308" indent="-456767"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4397" indent="-456767"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1671" indent="-342576"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4000" indent="-342576"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48925" indent="-342576"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699169" indent="-182706"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18413" indent="-182706"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7665"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29506"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41" indent="0" defTabSz="914400">
              <a:buFont typeface="Arial"/>
              <a:buNone/>
            </a:pPr>
            <a:r>
              <a:rPr lang="en-GB" sz="1600" dirty="0" smtClean="0">
                <a:solidFill>
                  <a:srgbClr val="7030A0"/>
                </a:solidFill>
                <a:latin typeface="Comic Sans MS" pitchFamily="66" charset="0"/>
              </a:rPr>
              <a:t>50Hz AC/DC stage</a:t>
            </a:r>
          </a:p>
          <a:p>
            <a:pPr marL="36541" indent="0" defTabSz="914400">
              <a:buFont typeface="Arial"/>
              <a:buNone/>
            </a:pPr>
            <a:endParaRPr lang="en-GB" sz="1600" dirty="0" smtClean="0">
              <a:solidFill>
                <a:srgbClr val="7030A0"/>
              </a:solidFill>
              <a:latin typeface="Comic Sans MS" pitchFamily="66" charset="0"/>
            </a:endParaRPr>
          </a:p>
          <a:p>
            <a:pPr marL="36541" indent="0" defTabSz="914400">
              <a:buFont typeface="Arial"/>
              <a:buNone/>
            </a:pPr>
            <a:endParaRPr lang="en-GB" sz="1600" dirty="0" smtClean="0">
              <a:solidFill>
                <a:srgbClr val="7030A0"/>
              </a:solidFill>
              <a:latin typeface="Comic Sans MS" pitchFamily="66" charset="0"/>
            </a:endParaRPr>
          </a:p>
          <a:p>
            <a:pPr marL="36541" indent="0" defTabSz="914400">
              <a:buFont typeface="Arial"/>
              <a:buNone/>
            </a:pPr>
            <a:endParaRPr lang="en-GB" sz="1600" dirty="0" smtClean="0">
              <a:solidFill>
                <a:srgbClr val="7030A0"/>
              </a:solidFill>
              <a:latin typeface="Comic Sans MS" pitchFamily="66" charset="0"/>
            </a:endParaRPr>
          </a:p>
          <a:p>
            <a:pPr marL="36541" indent="0" defTabSz="914400">
              <a:buFont typeface="Arial"/>
              <a:buNone/>
            </a:pPr>
            <a:endParaRPr lang="en-GB" sz="1600" dirty="0" smtClean="0">
              <a:solidFill>
                <a:srgbClr val="7030A0"/>
              </a:solidFill>
              <a:latin typeface="Comic Sans MS" pitchFamily="66" charset="0"/>
            </a:endParaRPr>
          </a:p>
          <a:p>
            <a:pPr marL="36541" indent="0" defTabSz="914400">
              <a:buFont typeface="Arial"/>
              <a:buNone/>
            </a:pPr>
            <a:endParaRPr lang="en-GB" sz="1600" dirty="0" smtClean="0">
              <a:solidFill>
                <a:srgbClr val="7030A0"/>
              </a:solidFill>
              <a:latin typeface="Comic Sans MS" pitchFamily="66" charset="0"/>
            </a:endParaRPr>
          </a:p>
          <a:p>
            <a:pPr marL="36541" indent="0" defTabSz="914400">
              <a:buFont typeface="Arial"/>
              <a:buNone/>
            </a:pPr>
            <a:endParaRPr lang="en-GB" sz="1600" dirty="0" smtClean="0">
              <a:solidFill>
                <a:srgbClr val="7030A0"/>
              </a:solidFill>
              <a:latin typeface="Comic Sans MS" pitchFamily="66" charset="0"/>
            </a:endParaRPr>
          </a:p>
          <a:p>
            <a:pPr marL="36541" indent="0" defTabSz="914400">
              <a:buFont typeface="Arial"/>
              <a:buNone/>
            </a:pPr>
            <a:endParaRPr lang="en-GB" sz="1600" dirty="0" smtClean="0">
              <a:solidFill>
                <a:srgbClr val="7030A0"/>
              </a:solidFill>
              <a:latin typeface="Comic Sans MS" pitchFamily="66" charset="0"/>
            </a:endParaRPr>
          </a:p>
          <a:p>
            <a:pPr marL="36541" indent="0" defTabSz="914400">
              <a:buFont typeface="Arial"/>
              <a:buNone/>
            </a:pPr>
            <a:r>
              <a:rPr lang="en-GB" sz="1600" dirty="0" smtClean="0">
                <a:solidFill>
                  <a:srgbClr val="7030A0"/>
                </a:solidFill>
                <a:latin typeface="Comic Sans MS" pitchFamily="66" charset="0"/>
              </a:rPr>
              <a:t> </a:t>
            </a:r>
          </a:p>
          <a:p>
            <a:pPr defTabSz="914400">
              <a:buFontTx/>
              <a:buChar char="-"/>
            </a:pPr>
            <a:endParaRPr lang="en-US" sz="1600" dirty="0" smtClean="0">
              <a:solidFill>
                <a:srgbClr val="7030A0"/>
              </a:solidFill>
              <a:latin typeface="Comic Sans MS" pitchFamily="66" charset="0"/>
            </a:endParaRPr>
          </a:p>
        </p:txBody>
      </p:sp>
      <p:sp>
        <p:nvSpPr>
          <p:cNvPr id="22" name="Rounded Rectangle 21"/>
          <p:cNvSpPr/>
          <p:nvPr/>
        </p:nvSpPr>
        <p:spPr>
          <a:xfrm>
            <a:off x="386542" y="2889504"/>
            <a:ext cx="3426506" cy="2441448"/>
          </a:xfrm>
          <a:prstGeom prst="roundRect">
            <a:avLst/>
          </a:prstGeom>
          <a:noFill/>
          <a:ln w="28575">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ounded Rectangle 22"/>
          <p:cNvSpPr/>
          <p:nvPr/>
        </p:nvSpPr>
        <p:spPr>
          <a:xfrm>
            <a:off x="5020056" y="3108960"/>
            <a:ext cx="3035807" cy="2221992"/>
          </a:xfrm>
          <a:prstGeom prst="roundRect">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Content Placeholder 2"/>
          <p:cNvSpPr txBox="1">
            <a:spLocks/>
          </p:cNvSpPr>
          <p:nvPr/>
        </p:nvSpPr>
        <p:spPr>
          <a:xfrm>
            <a:off x="5230369" y="5517152"/>
            <a:ext cx="3273552" cy="322545"/>
          </a:xfrm>
          <a:prstGeom prst="rect">
            <a:avLst/>
          </a:prstGeom>
        </p:spPr>
        <p:txBody>
          <a:bodyPr vert="horz" lIns="91353" tIns="45676" rIns="91353" bIns="45676">
            <a:noAutofit/>
          </a:bodyPr>
          <a:lstStyle>
            <a:lvl1pPr marL="493308" indent="-456767"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4397" indent="-456767"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1671" indent="-342576"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4000" indent="-342576"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48925" indent="-342576"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699169" indent="-182706"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18413" indent="-182706"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7665"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29506"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41" indent="0" defTabSz="914400">
              <a:buFont typeface="Arial"/>
              <a:buNone/>
            </a:pPr>
            <a:r>
              <a:rPr lang="en-GB" sz="1600" dirty="0" smtClean="0">
                <a:solidFill>
                  <a:srgbClr val="00B050"/>
                </a:solidFill>
                <a:latin typeface="Comic Sans MS" pitchFamily="66" charset="0"/>
              </a:rPr>
              <a:t>High-frequency DC/DC stage</a:t>
            </a:r>
          </a:p>
          <a:p>
            <a:pPr marL="36541" indent="0" defTabSz="914400">
              <a:buFont typeface="Arial"/>
              <a:buNone/>
            </a:pPr>
            <a:endParaRPr lang="en-GB" sz="1600" dirty="0" smtClean="0">
              <a:solidFill>
                <a:srgbClr val="00B050"/>
              </a:solidFill>
              <a:latin typeface="Comic Sans MS" pitchFamily="66" charset="0"/>
            </a:endParaRPr>
          </a:p>
          <a:p>
            <a:pPr marL="36541" indent="0" defTabSz="914400">
              <a:buFont typeface="Arial"/>
              <a:buNone/>
            </a:pPr>
            <a:endParaRPr lang="en-GB" sz="1600" dirty="0" smtClean="0">
              <a:solidFill>
                <a:srgbClr val="00B050"/>
              </a:solidFill>
              <a:latin typeface="Comic Sans MS" pitchFamily="66" charset="0"/>
            </a:endParaRPr>
          </a:p>
          <a:p>
            <a:pPr marL="36541" indent="0" defTabSz="914400">
              <a:buFont typeface="Arial"/>
              <a:buNone/>
            </a:pPr>
            <a:endParaRPr lang="en-GB" sz="1600" dirty="0" smtClean="0">
              <a:solidFill>
                <a:srgbClr val="00B050"/>
              </a:solidFill>
              <a:latin typeface="Comic Sans MS" pitchFamily="66" charset="0"/>
            </a:endParaRPr>
          </a:p>
          <a:p>
            <a:pPr marL="36541" indent="0" defTabSz="914400">
              <a:buFont typeface="Arial"/>
              <a:buNone/>
            </a:pPr>
            <a:endParaRPr lang="en-GB" sz="1600" dirty="0" smtClean="0">
              <a:solidFill>
                <a:srgbClr val="00B050"/>
              </a:solidFill>
              <a:latin typeface="Comic Sans MS" pitchFamily="66" charset="0"/>
            </a:endParaRPr>
          </a:p>
          <a:p>
            <a:pPr marL="36541" indent="0" defTabSz="914400">
              <a:buFont typeface="Arial"/>
              <a:buNone/>
            </a:pPr>
            <a:endParaRPr lang="en-GB" sz="1600" dirty="0" smtClean="0">
              <a:solidFill>
                <a:srgbClr val="00B050"/>
              </a:solidFill>
              <a:latin typeface="Comic Sans MS" pitchFamily="66" charset="0"/>
            </a:endParaRPr>
          </a:p>
          <a:p>
            <a:pPr marL="36541" indent="0" defTabSz="914400">
              <a:buFont typeface="Arial"/>
              <a:buNone/>
            </a:pPr>
            <a:endParaRPr lang="en-GB" sz="1600" dirty="0" smtClean="0">
              <a:solidFill>
                <a:srgbClr val="00B050"/>
              </a:solidFill>
              <a:latin typeface="Comic Sans MS" pitchFamily="66" charset="0"/>
            </a:endParaRPr>
          </a:p>
          <a:p>
            <a:pPr marL="36541" indent="0" defTabSz="914400">
              <a:buFont typeface="Arial"/>
              <a:buNone/>
            </a:pPr>
            <a:endParaRPr lang="en-GB" sz="1600" dirty="0" smtClean="0">
              <a:solidFill>
                <a:srgbClr val="00B050"/>
              </a:solidFill>
              <a:latin typeface="Comic Sans MS" pitchFamily="66" charset="0"/>
            </a:endParaRPr>
          </a:p>
          <a:p>
            <a:pPr marL="36541" indent="0" defTabSz="914400">
              <a:buFont typeface="Arial"/>
              <a:buNone/>
            </a:pPr>
            <a:r>
              <a:rPr lang="en-GB" sz="1600" dirty="0" smtClean="0">
                <a:solidFill>
                  <a:srgbClr val="00B050"/>
                </a:solidFill>
                <a:latin typeface="Comic Sans MS" pitchFamily="66" charset="0"/>
              </a:rPr>
              <a:t> </a:t>
            </a:r>
          </a:p>
          <a:p>
            <a:pPr defTabSz="914400">
              <a:buFontTx/>
              <a:buChar char="-"/>
            </a:pPr>
            <a:endParaRPr lang="en-US" sz="1600" dirty="0" smtClean="0">
              <a:solidFill>
                <a:srgbClr val="00B050"/>
              </a:solidFill>
              <a:latin typeface="Comic Sans MS" pitchFamily="66" charset="0"/>
            </a:endParaRPr>
          </a:p>
        </p:txBody>
      </p:sp>
      <p:pic>
        <p:nvPicPr>
          <p:cNvPr id="31"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t="62629" r="41038"/>
          <a:stretch/>
        </p:blipFill>
        <p:spPr bwMode="auto">
          <a:xfrm>
            <a:off x="1545949" y="1188272"/>
            <a:ext cx="3113824" cy="1383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 name="Line 95"/>
          <p:cNvSpPr>
            <a:spLocks noChangeShapeType="1"/>
          </p:cNvSpPr>
          <p:nvPr/>
        </p:nvSpPr>
        <p:spPr bwMode="auto">
          <a:xfrm>
            <a:off x="7100409" y="717437"/>
            <a:ext cx="0" cy="1384745"/>
          </a:xfrm>
          <a:prstGeom prst="line">
            <a:avLst/>
          </a:prstGeom>
          <a:noFill/>
          <a:ln w="25400">
            <a:solidFill>
              <a:schemeClr val="tx1"/>
            </a:solidFill>
            <a:round/>
            <a:headEnd type="triangle" w="med" len="med"/>
            <a:tailEnd/>
          </a:ln>
        </p:spPr>
        <p:txBody>
          <a:bodyPr/>
          <a:lstStyle/>
          <a:p>
            <a:endParaRPr lang="fr-FR"/>
          </a:p>
        </p:txBody>
      </p:sp>
      <p:sp>
        <p:nvSpPr>
          <p:cNvPr id="36" name="Line 96"/>
          <p:cNvSpPr>
            <a:spLocks noChangeShapeType="1"/>
          </p:cNvSpPr>
          <p:nvPr/>
        </p:nvSpPr>
        <p:spPr bwMode="auto">
          <a:xfrm>
            <a:off x="6313008" y="1498487"/>
            <a:ext cx="1746250" cy="0"/>
          </a:xfrm>
          <a:prstGeom prst="line">
            <a:avLst/>
          </a:prstGeom>
          <a:noFill/>
          <a:ln w="25400">
            <a:solidFill>
              <a:schemeClr val="tx1"/>
            </a:solidFill>
            <a:round/>
            <a:headEnd/>
            <a:tailEnd type="triangle" w="med" len="med"/>
          </a:ln>
        </p:spPr>
        <p:txBody>
          <a:bodyPr/>
          <a:lstStyle/>
          <a:p>
            <a:endParaRPr lang="fr-FR"/>
          </a:p>
        </p:txBody>
      </p:sp>
      <p:sp>
        <p:nvSpPr>
          <p:cNvPr id="37" name="Rectangle 97"/>
          <p:cNvSpPr>
            <a:spLocks noChangeArrowheads="1"/>
          </p:cNvSpPr>
          <p:nvPr/>
        </p:nvSpPr>
        <p:spPr bwMode="auto">
          <a:xfrm>
            <a:off x="8130695" y="1403237"/>
            <a:ext cx="642805" cy="233397"/>
          </a:xfrm>
          <a:prstGeom prst="rect">
            <a:avLst/>
          </a:prstGeom>
          <a:noFill/>
          <a:ln w="12700">
            <a:noFill/>
            <a:miter lim="800000"/>
            <a:headEnd/>
            <a:tailEnd/>
          </a:ln>
        </p:spPr>
        <p:txBody>
          <a:bodyPr wrap="none" lIns="66675" tIns="31750" rIns="66675" bIns="31750">
            <a:spAutoFit/>
          </a:bodyPr>
          <a:lstStyle/>
          <a:p>
            <a:pPr defTabSz="477838" eaLnBrk="0" hangingPunct="0"/>
            <a:r>
              <a:rPr lang="en-GB" sz="1100" dirty="0" err="1" smtClean="0"/>
              <a:t>Imagnet</a:t>
            </a:r>
            <a:endParaRPr lang="en-GB" sz="1100" dirty="0"/>
          </a:p>
        </p:txBody>
      </p:sp>
      <p:sp>
        <p:nvSpPr>
          <p:cNvPr id="38" name="Rectangle 98"/>
          <p:cNvSpPr>
            <a:spLocks noChangeArrowheads="1"/>
          </p:cNvSpPr>
          <p:nvPr/>
        </p:nvSpPr>
        <p:spPr bwMode="auto">
          <a:xfrm>
            <a:off x="7133999" y="600738"/>
            <a:ext cx="698909" cy="233397"/>
          </a:xfrm>
          <a:prstGeom prst="rect">
            <a:avLst/>
          </a:prstGeom>
          <a:noFill/>
          <a:ln w="12700">
            <a:noFill/>
            <a:miter lim="800000"/>
            <a:headEnd/>
            <a:tailEnd/>
          </a:ln>
        </p:spPr>
        <p:txBody>
          <a:bodyPr wrap="none" lIns="66675" tIns="31750" rIns="66675" bIns="31750">
            <a:spAutoFit/>
          </a:bodyPr>
          <a:lstStyle/>
          <a:p>
            <a:pPr defTabSz="477838" eaLnBrk="0" hangingPunct="0"/>
            <a:r>
              <a:rPr lang="en-GB" sz="1100" dirty="0" err="1" smtClean="0"/>
              <a:t>Vmagnet</a:t>
            </a:r>
            <a:endParaRPr lang="en-GB" sz="1100" dirty="0"/>
          </a:p>
        </p:txBody>
      </p:sp>
      <p:grpSp>
        <p:nvGrpSpPr>
          <p:cNvPr id="39" name="Group 105"/>
          <p:cNvGrpSpPr>
            <a:grpSpLocks/>
          </p:cNvGrpSpPr>
          <p:nvPr/>
        </p:nvGrpSpPr>
        <p:grpSpPr bwMode="auto">
          <a:xfrm>
            <a:off x="7133364" y="900000"/>
            <a:ext cx="755650" cy="569912"/>
            <a:chOff x="4968" y="3409"/>
            <a:chExt cx="476" cy="359"/>
          </a:xfrm>
        </p:grpSpPr>
        <p:sp>
          <p:nvSpPr>
            <p:cNvPr id="40" name="Rectangle 94"/>
            <p:cNvSpPr>
              <a:spLocks noChangeArrowheads="1"/>
            </p:cNvSpPr>
            <p:nvPr/>
          </p:nvSpPr>
          <p:spPr bwMode="auto">
            <a:xfrm>
              <a:off x="4968" y="3409"/>
              <a:ext cx="476" cy="359"/>
            </a:xfrm>
            <a:prstGeom prst="rect">
              <a:avLst/>
            </a:prstGeom>
            <a:solidFill>
              <a:srgbClr val="00FF00"/>
            </a:solidFill>
            <a:ln w="12700">
              <a:noFill/>
              <a:miter lim="800000"/>
              <a:headEnd/>
              <a:tailEnd/>
            </a:ln>
          </p:spPr>
          <p:txBody>
            <a:bodyPr wrap="none" anchor="ctr"/>
            <a:lstStyle/>
            <a:p>
              <a:pPr eaLnBrk="0" hangingPunct="0"/>
              <a:endParaRPr lang="fr-FR" sz="1200"/>
            </a:p>
          </p:txBody>
        </p:sp>
        <p:sp>
          <p:nvSpPr>
            <p:cNvPr id="41" name="Rectangle 99"/>
            <p:cNvSpPr>
              <a:spLocks noChangeArrowheads="1"/>
            </p:cNvSpPr>
            <p:nvPr/>
          </p:nvSpPr>
          <p:spPr bwMode="auto">
            <a:xfrm>
              <a:off x="5098" y="3483"/>
              <a:ext cx="220" cy="243"/>
            </a:xfrm>
            <a:prstGeom prst="rect">
              <a:avLst/>
            </a:prstGeom>
            <a:noFill/>
            <a:ln w="12700">
              <a:noFill/>
              <a:miter lim="800000"/>
              <a:headEnd/>
              <a:tailEnd/>
            </a:ln>
          </p:spPr>
          <p:txBody>
            <a:bodyPr wrap="none" lIns="111125" tIns="55563" rIns="111125" bIns="55563">
              <a:spAutoFit/>
            </a:bodyPr>
            <a:lstStyle/>
            <a:p>
              <a:pPr defTabSz="1316038" eaLnBrk="0" hangingPunct="0"/>
              <a:r>
                <a:rPr lang="en-GB" sz="1800" dirty="0">
                  <a:solidFill>
                    <a:srgbClr val="00279F"/>
                  </a:solidFill>
                </a:rPr>
                <a:t>1</a:t>
              </a:r>
            </a:p>
          </p:txBody>
        </p:sp>
      </p:grpSp>
      <p:grpSp>
        <p:nvGrpSpPr>
          <p:cNvPr id="42" name="Group 106"/>
          <p:cNvGrpSpPr>
            <a:grpSpLocks/>
          </p:cNvGrpSpPr>
          <p:nvPr/>
        </p:nvGrpSpPr>
        <p:grpSpPr bwMode="auto">
          <a:xfrm>
            <a:off x="7132602" y="1532269"/>
            <a:ext cx="755650" cy="569913"/>
            <a:chOff x="4956" y="3787"/>
            <a:chExt cx="476" cy="359"/>
          </a:xfrm>
        </p:grpSpPr>
        <p:sp>
          <p:nvSpPr>
            <p:cNvPr id="43" name="Rectangle 92"/>
            <p:cNvSpPr>
              <a:spLocks noChangeArrowheads="1"/>
            </p:cNvSpPr>
            <p:nvPr/>
          </p:nvSpPr>
          <p:spPr bwMode="auto">
            <a:xfrm>
              <a:off x="4956" y="3787"/>
              <a:ext cx="476" cy="359"/>
            </a:xfrm>
            <a:prstGeom prst="rect">
              <a:avLst/>
            </a:prstGeom>
            <a:solidFill>
              <a:srgbClr val="FF0000"/>
            </a:solidFill>
            <a:ln w="12700">
              <a:noFill/>
              <a:miter lim="800000"/>
              <a:headEnd/>
              <a:tailEnd/>
            </a:ln>
          </p:spPr>
          <p:txBody>
            <a:bodyPr wrap="none" anchor="ctr"/>
            <a:lstStyle/>
            <a:p>
              <a:pPr eaLnBrk="0" hangingPunct="0"/>
              <a:endParaRPr lang="fr-FR" sz="1200"/>
            </a:p>
          </p:txBody>
        </p:sp>
        <p:sp>
          <p:nvSpPr>
            <p:cNvPr id="44" name="Rectangle 100"/>
            <p:cNvSpPr>
              <a:spLocks noChangeArrowheads="1"/>
            </p:cNvSpPr>
            <p:nvPr/>
          </p:nvSpPr>
          <p:spPr bwMode="auto">
            <a:xfrm>
              <a:off x="5104" y="3837"/>
              <a:ext cx="220" cy="243"/>
            </a:xfrm>
            <a:prstGeom prst="rect">
              <a:avLst/>
            </a:prstGeom>
            <a:noFill/>
            <a:ln w="12700">
              <a:noFill/>
              <a:miter lim="800000"/>
              <a:headEnd/>
              <a:tailEnd/>
            </a:ln>
          </p:spPr>
          <p:txBody>
            <a:bodyPr wrap="none" lIns="111125" tIns="55563" rIns="111125" bIns="55563">
              <a:spAutoFit/>
            </a:bodyPr>
            <a:lstStyle/>
            <a:p>
              <a:pPr defTabSz="1316038" eaLnBrk="0" hangingPunct="0"/>
              <a:r>
                <a:rPr lang="en-GB" sz="1800" dirty="0">
                  <a:solidFill>
                    <a:srgbClr val="00279F"/>
                  </a:solidFill>
                </a:rPr>
                <a:t>2</a:t>
              </a:r>
            </a:p>
          </p:txBody>
        </p:sp>
      </p:grpSp>
      <p:grpSp>
        <p:nvGrpSpPr>
          <p:cNvPr id="45" name="Group 105"/>
          <p:cNvGrpSpPr>
            <a:grpSpLocks/>
          </p:cNvGrpSpPr>
          <p:nvPr/>
        </p:nvGrpSpPr>
        <p:grpSpPr bwMode="auto">
          <a:xfrm>
            <a:off x="6317431" y="899999"/>
            <a:ext cx="755650" cy="569912"/>
            <a:chOff x="4968" y="3409"/>
            <a:chExt cx="476" cy="359"/>
          </a:xfrm>
        </p:grpSpPr>
        <p:sp>
          <p:nvSpPr>
            <p:cNvPr id="46" name="Rectangle 94"/>
            <p:cNvSpPr>
              <a:spLocks noChangeArrowheads="1"/>
            </p:cNvSpPr>
            <p:nvPr/>
          </p:nvSpPr>
          <p:spPr bwMode="auto">
            <a:xfrm>
              <a:off x="4968" y="3409"/>
              <a:ext cx="476" cy="359"/>
            </a:xfrm>
            <a:prstGeom prst="rect">
              <a:avLst/>
            </a:prstGeom>
            <a:solidFill>
              <a:srgbClr val="FF0000"/>
            </a:solidFill>
            <a:ln w="12700">
              <a:noFill/>
              <a:miter lim="800000"/>
              <a:headEnd/>
              <a:tailEnd/>
            </a:ln>
          </p:spPr>
          <p:txBody>
            <a:bodyPr wrap="none" anchor="ctr"/>
            <a:lstStyle/>
            <a:p>
              <a:pPr eaLnBrk="0" hangingPunct="0"/>
              <a:endParaRPr lang="fr-FR" sz="1200"/>
            </a:p>
          </p:txBody>
        </p:sp>
        <p:sp>
          <p:nvSpPr>
            <p:cNvPr id="47" name="Rectangle 99"/>
            <p:cNvSpPr>
              <a:spLocks noChangeArrowheads="1"/>
            </p:cNvSpPr>
            <p:nvPr/>
          </p:nvSpPr>
          <p:spPr bwMode="auto">
            <a:xfrm>
              <a:off x="5098" y="3483"/>
              <a:ext cx="222" cy="245"/>
            </a:xfrm>
            <a:prstGeom prst="rect">
              <a:avLst/>
            </a:prstGeom>
            <a:noFill/>
            <a:ln w="12700">
              <a:noFill/>
              <a:miter lim="800000"/>
              <a:headEnd/>
              <a:tailEnd/>
            </a:ln>
          </p:spPr>
          <p:txBody>
            <a:bodyPr wrap="none" lIns="111125" tIns="55563" rIns="111125" bIns="55563">
              <a:spAutoFit/>
            </a:bodyPr>
            <a:lstStyle/>
            <a:p>
              <a:pPr defTabSz="1316038" eaLnBrk="0" hangingPunct="0"/>
              <a:r>
                <a:rPr lang="en-GB" dirty="0">
                  <a:solidFill>
                    <a:srgbClr val="00279F"/>
                  </a:solidFill>
                </a:rPr>
                <a:t>4</a:t>
              </a:r>
              <a:endParaRPr lang="en-GB" sz="1800" dirty="0">
                <a:solidFill>
                  <a:srgbClr val="00279F"/>
                </a:solidFill>
              </a:endParaRPr>
            </a:p>
          </p:txBody>
        </p:sp>
      </p:grpSp>
      <p:grpSp>
        <p:nvGrpSpPr>
          <p:cNvPr id="48" name="Group 106"/>
          <p:cNvGrpSpPr>
            <a:grpSpLocks/>
          </p:cNvGrpSpPr>
          <p:nvPr/>
        </p:nvGrpSpPr>
        <p:grpSpPr bwMode="auto">
          <a:xfrm>
            <a:off x="6316669" y="1532268"/>
            <a:ext cx="755650" cy="569913"/>
            <a:chOff x="4956" y="3787"/>
            <a:chExt cx="476" cy="359"/>
          </a:xfrm>
        </p:grpSpPr>
        <p:sp>
          <p:nvSpPr>
            <p:cNvPr id="49" name="Rectangle 92"/>
            <p:cNvSpPr>
              <a:spLocks noChangeArrowheads="1"/>
            </p:cNvSpPr>
            <p:nvPr/>
          </p:nvSpPr>
          <p:spPr bwMode="auto">
            <a:xfrm>
              <a:off x="4956" y="3787"/>
              <a:ext cx="476" cy="359"/>
            </a:xfrm>
            <a:prstGeom prst="rect">
              <a:avLst/>
            </a:prstGeom>
            <a:solidFill>
              <a:srgbClr val="00FF00"/>
            </a:solidFill>
            <a:ln w="12700">
              <a:noFill/>
              <a:miter lim="800000"/>
              <a:headEnd/>
              <a:tailEnd/>
            </a:ln>
          </p:spPr>
          <p:txBody>
            <a:bodyPr wrap="none" anchor="ctr"/>
            <a:lstStyle/>
            <a:p>
              <a:pPr eaLnBrk="0" hangingPunct="0"/>
              <a:endParaRPr lang="fr-FR" sz="1200"/>
            </a:p>
          </p:txBody>
        </p:sp>
        <p:sp>
          <p:nvSpPr>
            <p:cNvPr id="50" name="Rectangle 100"/>
            <p:cNvSpPr>
              <a:spLocks noChangeArrowheads="1"/>
            </p:cNvSpPr>
            <p:nvPr/>
          </p:nvSpPr>
          <p:spPr bwMode="auto">
            <a:xfrm>
              <a:off x="5104" y="3837"/>
              <a:ext cx="222" cy="245"/>
            </a:xfrm>
            <a:prstGeom prst="rect">
              <a:avLst/>
            </a:prstGeom>
            <a:solidFill>
              <a:srgbClr val="00FF00"/>
            </a:solidFill>
            <a:ln w="12700">
              <a:noFill/>
              <a:miter lim="800000"/>
              <a:headEnd/>
              <a:tailEnd/>
            </a:ln>
          </p:spPr>
          <p:txBody>
            <a:bodyPr wrap="none" anchor="ctr"/>
            <a:lstStyle/>
            <a:p>
              <a:pPr eaLnBrk="0" hangingPunct="0"/>
              <a:r>
                <a:rPr lang="en-GB" dirty="0"/>
                <a:t>3</a:t>
              </a:r>
            </a:p>
          </p:txBody>
        </p:sp>
      </p:grpSp>
      <p:sp>
        <p:nvSpPr>
          <p:cNvPr id="51" name="Oval 50"/>
          <p:cNvSpPr/>
          <p:nvPr/>
        </p:nvSpPr>
        <p:spPr>
          <a:xfrm>
            <a:off x="6317431" y="909080"/>
            <a:ext cx="1575111" cy="1193101"/>
          </a:xfrm>
          <a:prstGeom prst="ellipse">
            <a:avLst/>
          </a:prstGeom>
          <a:noFill/>
          <a:ln w="28575">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72162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29"/>
            <a:ext cx="8226854" cy="940443"/>
          </a:xfrm>
        </p:spPr>
        <p:txBody>
          <a:bodyPr>
            <a:normAutofit/>
          </a:bodyPr>
          <a:lstStyle/>
          <a:p>
            <a:pPr algn="ctr"/>
            <a:r>
              <a:rPr lang="en-US" sz="3200" dirty="0" smtClean="0">
                <a:latin typeface="Comic Sans MS" pitchFamily="66" charset="0"/>
              </a:rPr>
              <a:t>Definition</a:t>
            </a:r>
            <a:endParaRPr lang="en-US" sz="3200" dirty="0">
              <a:latin typeface="Comic Sans MS" pitchFamily="66" charset="0"/>
            </a:endParaRPr>
          </a:p>
        </p:txBody>
      </p:sp>
      <p:sp>
        <p:nvSpPr>
          <p:cNvPr id="3" name="Content Placeholder 2"/>
          <p:cNvSpPr>
            <a:spLocks noGrp="1"/>
          </p:cNvSpPr>
          <p:nvPr>
            <p:ph idx="1"/>
          </p:nvPr>
        </p:nvSpPr>
        <p:spPr>
          <a:xfrm>
            <a:off x="180000" y="900001"/>
            <a:ext cx="8901855" cy="521424"/>
          </a:xfrm>
        </p:spPr>
        <p:txBody>
          <a:bodyPr>
            <a:noAutofit/>
          </a:bodyPr>
          <a:lstStyle/>
          <a:p>
            <a:pPr marL="36541" indent="0">
              <a:buNone/>
            </a:pPr>
            <a:r>
              <a:rPr lang="en-GB" sz="1600" dirty="0" smtClean="0">
                <a:latin typeface="Comic Sans MS" pitchFamily="66" charset="0"/>
              </a:rPr>
              <a:t>Wikipedia: A </a:t>
            </a:r>
            <a:r>
              <a:rPr lang="en-GB" sz="1600" dirty="0">
                <a:latin typeface="Comic Sans MS" pitchFamily="66" charset="0"/>
              </a:rPr>
              <a:t>power supply is a device that supplies electric power to an electrical load</a:t>
            </a:r>
            <a:r>
              <a:rPr lang="en-GB" sz="1600" dirty="0" smtClean="0">
                <a:latin typeface="Comic Sans MS" pitchFamily="66" charset="0"/>
              </a:rPr>
              <a:t>.</a:t>
            </a:r>
          </a:p>
          <a:p>
            <a:pPr marL="36541" indent="0">
              <a:buNone/>
            </a:pPr>
            <a:endParaRPr lang="en-GB" sz="1600" dirty="0">
              <a:latin typeface="Comic Sans MS" pitchFamily="66" charset="0"/>
            </a:endParaRP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4</a:t>
            </a:fld>
            <a:endParaRPr lang="en-US" dirty="0"/>
          </a:p>
        </p:txBody>
      </p:sp>
      <p:pic>
        <p:nvPicPr>
          <p:cNvPr id="6" name="Picture 402" descr="\\cern.ch\dfs\Users\y\ythurel\Desktop\delete\poster\illustration-principale.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916650" y="1421424"/>
            <a:ext cx="5201673" cy="5207976"/>
          </a:xfrm>
          <a:prstGeom prst="rect">
            <a:avLst/>
          </a:prstGeom>
          <a:noFill/>
          <a:extLst>
            <a:ext uri="{909E8E84-426E-40DD-AFC4-6F175D3DCCD1}">
              <a14:hiddenFill xmlns:a14="http://schemas.microsoft.com/office/drawing/2010/main">
                <a:solidFill>
                  <a:srgbClr val="FFFFFF"/>
                </a:solidFill>
              </a14:hiddenFill>
            </a:ext>
          </a:extLst>
        </p:spPr>
      </p:pic>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
        <p:nvSpPr>
          <p:cNvPr id="4" name="Oval 3"/>
          <p:cNvSpPr/>
          <p:nvPr/>
        </p:nvSpPr>
        <p:spPr>
          <a:xfrm rot="1749240">
            <a:off x="5582798" y="3568579"/>
            <a:ext cx="2124706" cy="1350869"/>
          </a:xfrm>
          <a:prstGeom prst="ellipse">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Content Placeholder 2"/>
          <p:cNvSpPr txBox="1">
            <a:spLocks/>
          </p:cNvSpPr>
          <p:nvPr/>
        </p:nvSpPr>
        <p:spPr>
          <a:xfrm>
            <a:off x="27432" y="1549821"/>
            <a:ext cx="4041648" cy="4028020"/>
          </a:xfrm>
          <a:prstGeom prst="rect">
            <a:avLst/>
          </a:prstGeom>
        </p:spPr>
        <p:txBody>
          <a:bodyPr vert="horz" lIns="91353" tIns="45676" rIns="91353" bIns="45676">
            <a:noAutofit/>
          </a:bodyPr>
          <a:lstStyle>
            <a:lvl1pPr marL="493308" indent="-456767"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4397" indent="-456767"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1671" indent="-342576"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4000" indent="-342576"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48925" indent="-342576"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699169" indent="-182706"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18413" indent="-182706"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7665"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29506"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41" indent="0" defTabSz="914400">
              <a:buFont typeface="Arial"/>
              <a:buNone/>
            </a:pPr>
            <a:r>
              <a:rPr lang="en-GB" sz="1600" dirty="0" smtClean="0">
                <a:latin typeface="Comic Sans MS" pitchFamily="66" charset="0"/>
              </a:rPr>
              <a:t>Power supplies are everywhere:</a:t>
            </a:r>
          </a:p>
          <a:p>
            <a:pPr marL="36541" indent="0" defTabSz="914400">
              <a:buFont typeface="Arial"/>
              <a:buNone/>
            </a:pPr>
            <a:r>
              <a:rPr lang="en-GB" sz="1600" dirty="0" smtClean="0">
                <a:latin typeface="Comic Sans MS" pitchFamily="66" charset="0"/>
              </a:rPr>
              <a:t>Computer, electronics, motor drives,…</a:t>
            </a:r>
          </a:p>
          <a:p>
            <a:pPr marL="36541" indent="0" defTabSz="914400">
              <a:buFont typeface="Arial"/>
              <a:buNone/>
            </a:pPr>
            <a:endParaRPr lang="en-GB" sz="1600" dirty="0" smtClean="0">
              <a:latin typeface="Comic Sans MS" pitchFamily="66" charset="0"/>
            </a:endParaRPr>
          </a:p>
          <a:p>
            <a:pPr marL="36541" indent="0" defTabSz="914400">
              <a:buFont typeface="Arial"/>
              <a:buNone/>
            </a:pPr>
            <a:endParaRPr lang="en-GB" sz="1600" dirty="0" smtClean="0">
              <a:latin typeface="Comic Sans MS" pitchFamily="66" charset="0"/>
            </a:endParaRPr>
          </a:p>
          <a:p>
            <a:pPr marL="36541" indent="0" defTabSz="914400">
              <a:buFont typeface="Arial"/>
              <a:buNone/>
            </a:pPr>
            <a:r>
              <a:rPr lang="en-GB" sz="1600" dirty="0" smtClean="0">
                <a:latin typeface="Comic Sans MS" pitchFamily="66" charset="0"/>
              </a:rPr>
              <a:t>Here, the presentation covers only the very special ones for particles accelerators : </a:t>
            </a:r>
            <a:r>
              <a:rPr lang="en-GB" sz="1600" dirty="0" smtClean="0">
                <a:solidFill>
                  <a:srgbClr val="FF0000"/>
                </a:solidFill>
                <a:latin typeface="Comic Sans MS" pitchFamily="66" charset="0"/>
              </a:rPr>
              <a:t>Magnet power supplies</a:t>
            </a:r>
          </a:p>
          <a:p>
            <a:pPr marL="36541" indent="0" defTabSz="914400">
              <a:buFont typeface="Arial"/>
              <a:buNone/>
            </a:pPr>
            <a:endParaRPr lang="en-GB" sz="1600" dirty="0" smtClean="0">
              <a:latin typeface="Comic Sans MS" pitchFamily="66" charset="0"/>
            </a:endParaRPr>
          </a:p>
          <a:p>
            <a:pPr marL="36541" indent="0" defTabSz="914400">
              <a:buFont typeface="Arial"/>
              <a:buNone/>
            </a:pPr>
            <a:r>
              <a:rPr lang="en-GB" sz="1600" dirty="0" smtClean="0">
                <a:latin typeface="Comic Sans MS" pitchFamily="66" charset="0"/>
              </a:rPr>
              <a:t>Power supply # power converter</a:t>
            </a:r>
          </a:p>
          <a:p>
            <a:pPr marL="36541" indent="0" defTabSz="914400">
              <a:buFont typeface="Arial"/>
              <a:buNone/>
            </a:pPr>
            <a:r>
              <a:rPr lang="en-GB" sz="1600" dirty="0" smtClean="0">
                <a:latin typeface="Comic Sans MS" pitchFamily="66" charset="0"/>
              </a:rPr>
              <a:t>US labs uses magnet power supplies</a:t>
            </a:r>
            <a:endParaRPr lang="en-GB" sz="1600" dirty="0">
              <a:latin typeface="Comic Sans MS" pitchFamily="66" charset="0"/>
            </a:endParaRPr>
          </a:p>
          <a:p>
            <a:pPr marL="36541" indent="0" defTabSz="914400">
              <a:buFont typeface="Arial"/>
              <a:buNone/>
            </a:pPr>
            <a:r>
              <a:rPr lang="en-GB" sz="1600" dirty="0" smtClean="0">
                <a:latin typeface="Comic Sans MS" pitchFamily="66" charset="0"/>
              </a:rPr>
              <a:t>CERN accelerator uses power converter</a:t>
            </a:r>
          </a:p>
          <a:p>
            <a:pPr marL="36541" indent="0" defTabSz="914400">
              <a:buFont typeface="Arial"/>
              <a:buNone/>
            </a:pPr>
            <a:r>
              <a:rPr lang="en-GB" sz="1600" dirty="0" smtClean="0">
                <a:latin typeface="Comic Sans MS" pitchFamily="66" charset="0"/>
              </a:rPr>
              <a:t>CERN experiment uses power supply</a:t>
            </a:r>
          </a:p>
          <a:p>
            <a:pPr marL="36541" indent="0" defTabSz="914400">
              <a:buFont typeface="Arial"/>
              <a:buNone/>
            </a:pPr>
            <a:endParaRPr lang="en-GB" sz="1600" dirty="0" smtClean="0">
              <a:latin typeface="Comic Sans MS" pitchFamily="66" charset="0"/>
            </a:endParaRPr>
          </a:p>
          <a:p>
            <a:pPr marL="36541" indent="0" defTabSz="914400">
              <a:buFont typeface="Arial"/>
              <a:buNone/>
            </a:pPr>
            <a:endParaRPr lang="en-US" sz="1600" dirty="0" smtClean="0">
              <a:latin typeface="Comic Sans MS" pitchFamily="66" charset="0"/>
            </a:endParaRPr>
          </a:p>
        </p:txBody>
      </p:sp>
      <p:cxnSp>
        <p:nvCxnSpPr>
          <p:cNvPr id="10" name="Straight Arrow Connector 9"/>
          <p:cNvCxnSpPr/>
          <p:nvPr/>
        </p:nvCxnSpPr>
        <p:spPr>
          <a:xfrm>
            <a:off x="3520440" y="3563831"/>
            <a:ext cx="2103120" cy="258361"/>
          </a:xfrm>
          <a:prstGeom prst="straightConnector1">
            <a:avLst/>
          </a:prstGeom>
          <a:ln w="28575">
            <a:solidFill>
              <a:srgbClr val="FF0066"/>
            </a:solidFil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5638916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40</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5122" name="Picture 2" descr="\\cern.ch\dfs\Departments\TE\Groups\EPC\Projects\Consolidation\AB_consolidation\TEKELEC_Consolidation\images\Racks\Picture 022.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799206" y="216978"/>
            <a:ext cx="2160146" cy="2880000"/>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ern.ch\dfs\Departments\TE\Groups\EPC\Projects\Consolidation\AB_consolidation\PFW_Consolidation\Photos\Alims_au_355\PFW_final_ 005.jpg"/>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159012" y="216978"/>
            <a:ext cx="1419336" cy="28800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ern.ch\dfs\Departments\TE\Groups\EPC\Projects\Consolidation\AB_consolidation\PFW_Consolidation\Photos\Alims_au_355\IMG_0221.jp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4282059" y="216978"/>
            <a:ext cx="2159920" cy="2880000"/>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cern.ch\dfs\Departments\TE\Groups\EPC\Projects\Consolidation\AB_consolidation\PFW_Consolidation\Photos\Alims_au_355\IMG_0220.jpg"/>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724269" y="216978"/>
            <a:ext cx="2159920" cy="2880000"/>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cern.ch\dfs\Departments\TE\Groups\EPC\Projects\Consolidation\AB_consolidation\PFW_Consolidation\Photos\Alims_au_355\IMG_0219.jpg"/>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159012" y="3245231"/>
            <a:ext cx="2159920" cy="2880000"/>
          </a:xfrm>
          <a:prstGeom prst="rect">
            <a:avLst/>
          </a:prstGeom>
          <a:noFill/>
          <a:extLst>
            <a:ext uri="{909E8E84-426E-40DD-AFC4-6F175D3DCCD1}">
              <a14:hiddenFill xmlns:a14="http://schemas.microsoft.com/office/drawing/2010/main">
                <a:solidFill>
                  <a:srgbClr val="FFFFFF"/>
                </a:solidFill>
              </a14:hiddenFill>
            </a:ext>
          </a:extLst>
        </p:spPr>
      </p:pic>
      <p:pic>
        <p:nvPicPr>
          <p:cNvPr id="5127" name="Picture 7" descr="\\cern.ch\dfs\Departments\TE\Groups\EPC\Projects\Consolidation\AB_consolidation\PFW_Consolidation\Photos\Cabinet&amp;self\PFW_ 007.jpg"/>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2412220" y="3245231"/>
            <a:ext cx="2159780" cy="2880000"/>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cern.ch\dfs\Departments\TE\Groups\EPC\Projects\Consolidation\AB_consolidation\PFW_Consolidation\Photos\AC&amp;Water_connections\PFW_AC_terminals_1.jpg"/>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6724269" y="3245231"/>
            <a:ext cx="2160000" cy="28800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70062" y="3245231"/>
            <a:ext cx="1270768" cy="869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317154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73356" y="4453118"/>
            <a:ext cx="2217132" cy="1662849"/>
          </a:xfrm>
          <a:prstGeom prst="rect">
            <a:avLst/>
          </a:prstGeom>
        </p:spPr>
      </p:pic>
      <p:sp>
        <p:nvSpPr>
          <p:cNvPr id="2"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Transformer technologies</a:t>
            </a:r>
            <a:endParaRPr lang="en-US" sz="3200" dirty="0">
              <a:latin typeface="Comic Sans MS" pitchFamily="66" charset="0"/>
            </a:endParaRPr>
          </a:p>
        </p:txBody>
      </p:sp>
      <p:sp>
        <p:nvSpPr>
          <p:cNvPr id="3" name="Content Placeholder 2"/>
          <p:cNvSpPr>
            <a:spLocks noGrp="1"/>
          </p:cNvSpPr>
          <p:nvPr>
            <p:ph idx="1"/>
          </p:nvPr>
        </p:nvSpPr>
        <p:spPr>
          <a:xfrm>
            <a:off x="180000" y="900000"/>
            <a:ext cx="8901855" cy="5133672"/>
          </a:xfrm>
        </p:spPr>
        <p:txBody>
          <a:bodyPr>
            <a:noAutofit/>
          </a:bodyPr>
          <a:lstStyle/>
          <a:p>
            <a:pPr marL="36541" indent="0">
              <a:buNone/>
            </a:pPr>
            <a:r>
              <a:rPr lang="en-GB" sz="1600" dirty="0" smtClean="0">
                <a:latin typeface="Comic Sans MS" pitchFamily="66" charset="0"/>
              </a:rPr>
              <a:t>Two technologies are used for power transformers:</a:t>
            </a:r>
          </a:p>
          <a:p>
            <a:pPr marL="36541" indent="0">
              <a:buNone/>
            </a:pPr>
            <a:r>
              <a:rPr lang="en-GB" sz="1600" dirty="0" smtClean="0">
                <a:latin typeface="Comic Sans MS" pitchFamily="66" charset="0"/>
              </a:rPr>
              <a:t>laminated magnetic core (like magnet): </a:t>
            </a:r>
          </a:p>
          <a:p>
            <a:pPr marL="36541" indent="0">
              <a:buNone/>
            </a:pPr>
            <a:r>
              <a:rPr lang="en-GB" sz="1600" dirty="0">
                <a:latin typeface="Comic Sans MS" pitchFamily="66" charset="0"/>
              </a:rPr>
              <a:t>	</a:t>
            </a:r>
            <a:r>
              <a:rPr lang="en-GB" sz="1600" dirty="0" smtClean="0">
                <a:latin typeface="Comic Sans MS" pitchFamily="66" charset="0"/>
              </a:rPr>
              <a:t>50Hz technology</a:t>
            </a:r>
          </a:p>
          <a:p>
            <a:pPr marL="36541" indent="0">
              <a:buNone/>
            </a:pPr>
            <a:r>
              <a:rPr lang="en-GB" sz="1600" dirty="0">
                <a:latin typeface="Comic Sans MS" pitchFamily="66" charset="0"/>
              </a:rPr>
              <a:t>	</a:t>
            </a:r>
            <a:r>
              <a:rPr lang="en-GB" sz="1600" dirty="0" smtClean="0">
                <a:latin typeface="Comic Sans MS" pitchFamily="66" charset="0"/>
              </a:rPr>
              <a:t>High field (1.8T) </a:t>
            </a:r>
          </a:p>
          <a:p>
            <a:pPr marL="36541" indent="0">
              <a:buNone/>
            </a:pPr>
            <a:r>
              <a:rPr lang="en-GB" sz="1600" dirty="0">
                <a:latin typeface="Comic Sans MS" pitchFamily="66" charset="0"/>
              </a:rPr>
              <a:t>	</a:t>
            </a:r>
            <a:r>
              <a:rPr lang="en-GB" sz="1600" dirty="0" smtClean="0">
                <a:latin typeface="Comic Sans MS" pitchFamily="66" charset="0"/>
              </a:rPr>
              <a:t>Limitation due to eddy current</a:t>
            </a:r>
          </a:p>
          <a:p>
            <a:pPr marL="36541" indent="0">
              <a:buNone/>
            </a:pPr>
            <a:r>
              <a:rPr lang="en-GB" sz="1600" dirty="0">
                <a:latin typeface="Comic Sans MS" pitchFamily="66" charset="0"/>
              </a:rPr>
              <a:t>	</a:t>
            </a:r>
            <a:r>
              <a:rPr lang="en-GB" sz="1600" dirty="0" smtClean="0">
                <a:latin typeface="Comic Sans MS" pitchFamily="66" charset="0"/>
              </a:rPr>
              <a:t>Low power density</a:t>
            </a:r>
          </a:p>
          <a:p>
            <a:pPr marL="36541" indent="0">
              <a:buNone/>
            </a:pPr>
            <a:r>
              <a:rPr lang="en-GB" sz="1600" dirty="0">
                <a:latin typeface="Comic Sans MS" pitchFamily="66" charset="0"/>
              </a:rPr>
              <a:t>	</a:t>
            </a:r>
            <a:r>
              <a:rPr lang="en-GB" sz="1600" dirty="0" smtClean="0">
                <a:latin typeface="Comic Sans MS" pitchFamily="66" charset="0"/>
              </a:rPr>
              <a:t>High power range</a:t>
            </a:r>
          </a:p>
          <a:p>
            <a:pPr marL="36541" indent="0">
              <a:buNone/>
            </a:pPr>
            <a:r>
              <a:rPr lang="en-GB" sz="1600" dirty="0">
                <a:latin typeface="Comic Sans MS" pitchFamily="66" charset="0"/>
              </a:rPr>
              <a:t>	</a:t>
            </a:r>
            <a:endParaRPr lang="en-GB" sz="1600" dirty="0" smtClean="0">
              <a:latin typeface="Comic Sans MS" pitchFamily="66" charset="0"/>
            </a:endParaRPr>
          </a:p>
          <a:p>
            <a:pPr marL="36541" indent="0">
              <a:buNone/>
            </a:pPr>
            <a:r>
              <a:rPr lang="en-GB" sz="1600" dirty="0" smtClean="0">
                <a:latin typeface="Comic Sans MS" pitchFamily="66" charset="0"/>
              </a:rPr>
              <a:t>Ferrite core (like kicker): </a:t>
            </a:r>
          </a:p>
          <a:p>
            <a:pPr marL="36541" indent="0">
              <a:buNone/>
            </a:pPr>
            <a:r>
              <a:rPr lang="en-GB" sz="1600" dirty="0">
                <a:latin typeface="Comic Sans MS" pitchFamily="66" charset="0"/>
              </a:rPr>
              <a:t>	</a:t>
            </a:r>
            <a:r>
              <a:rPr lang="en-GB" sz="1600" dirty="0" smtClean="0">
                <a:latin typeface="Comic Sans MS" pitchFamily="66" charset="0"/>
              </a:rPr>
              <a:t>kHz technology </a:t>
            </a:r>
          </a:p>
          <a:p>
            <a:pPr marL="36541" indent="0">
              <a:buNone/>
            </a:pPr>
            <a:r>
              <a:rPr lang="en-GB" sz="1600" dirty="0">
                <a:latin typeface="Comic Sans MS" pitchFamily="66" charset="0"/>
              </a:rPr>
              <a:t>	</a:t>
            </a:r>
            <a:r>
              <a:rPr lang="en-GB" sz="1600" dirty="0" smtClean="0">
                <a:latin typeface="Comic Sans MS" pitchFamily="66" charset="0"/>
              </a:rPr>
              <a:t>Low field (0.3T)</a:t>
            </a:r>
          </a:p>
          <a:p>
            <a:pPr marL="36541" indent="0">
              <a:buNone/>
            </a:pPr>
            <a:r>
              <a:rPr lang="en-GB" sz="1600" dirty="0">
                <a:latin typeface="Comic Sans MS" pitchFamily="66" charset="0"/>
              </a:rPr>
              <a:t>	</a:t>
            </a:r>
            <a:r>
              <a:rPr lang="en-GB" sz="1600" dirty="0" smtClean="0">
                <a:latin typeface="Comic Sans MS" pitchFamily="66" charset="0"/>
              </a:rPr>
              <a:t>Nonconductive magnetic material,  very low eddy current</a:t>
            </a:r>
          </a:p>
          <a:p>
            <a:pPr marL="36541" indent="0">
              <a:buNone/>
            </a:pPr>
            <a:r>
              <a:rPr lang="en-GB" sz="1600" dirty="0">
                <a:latin typeface="Comic Sans MS" pitchFamily="66" charset="0"/>
              </a:rPr>
              <a:t>	</a:t>
            </a:r>
            <a:r>
              <a:rPr lang="en-GB" sz="1600" dirty="0" smtClean="0">
                <a:latin typeface="Comic Sans MS" pitchFamily="66" charset="0"/>
              </a:rPr>
              <a:t>High power density</a:t>
            </a:r>
          </a:p>
          <a:p>
            <a:pPr marL="36541" indent="0">
              <a:buNone/>
            </a:pPr>
            <a:r>
              <a:rPr lang="en-GB" sz="1600" dirty="0">
                <a:latin typeface="Comic Sans MS" pitchFamily="66" charset="0"/>
              </a:rPr>
              <a:t>	</a:t>
            </a:r>
            <a:r>
              <a:rPr lang="en-GB" sz="1600" dirty="0" smtClean="0">
                <a:latin typeface="Comic Sans MS" pitchFamily="66" charset="0"/>
              </a:rPr>
              <a:t>Low power range (&lt;100kW)</a:t>
            </a:r>
            <a:endParaRPr lang="en-GB" sz="1600" dirty="0">
              <a:latin typeface="Comic Sans MS" pitchFamily="66" charset="0"/>
            </a:endParaRP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41</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52532" y="1893116"/>
            <a:ext cx="1375416" cy="1261256"/>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81855" y="4233672"/>
            <a:ext cx="2400000" cy="1800000"/>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13175" y="1337375"/>
            <a:ext cx="1737360" cy="2372737"/>
          </a:xfrm>
          <a:prstGeom prst="rect">
            <a:avLst/>
          </a:prstGeom>
        </p:spPr>
      </p:pic>
      <p:pic>
        <p:nvPicPr>
          <p:cNvPr id="24578" name="Picture 2" descr="\\cern.ch\dfs\Users\j\jburnet\Documents\MyDocs\CERN\SPS\Photos\R48\R48_4.JPG"/>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a:stretch/>
        </p:blipFill>
        <p:spPr bwMode="auto">
          <a:xfrm>
            <a:off x="7544451" y="786076"/>
            <a:ext cx="1537404" cy="1426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908422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Topologies with HF transformer</a:t>
            </a:r>
            <a:endParaRPr lang="en-US" sz="3200" dirty="0">
              <a:latin typeface="Comic Sans MS" pitchFamily="66" charset="0"/>
            </a:endParaRPr>
          </a:p>
        </p:txBody>
      </p:sp>
      <p:sp>
        <p:nvSpPr>
          <p:cNvPr id="3" name="Content Placeholder 2"/>
          <p:cNvSpPr>
            <a:spLocks noGrp="1"/>
          </p:cNvSpPr>
          <p:nvPr>
            <p:ph idx="1"/>
          </p:nvPr>
        </p:nvSpPr>
        <p:spPr>
          <a:xfrm>
            <a:off x="180000" y="900000"/>
            <a:ext cx="8901855" cy="1642032"/>
          </a:xfrm>
        </p:spPr>
        <p:txBody>
          <a:bodyPr>
            <a:noAutofit/>
          </a:bodyPr>
          <a:lstStyle/>
          <a:p>
            <a:pPr marL="36541" indent="0">
              <a:buNone/>
            </a:pPr>
            <a:r>
              <a:rPr lang="en-GB" sz="1600" dirty="0" smtClean="0">
                <a:latin typeface="Comic Sans MS" pitchFamily="66" charset="0"/>
              </a:rPr>
              <a:t>In this case, it is multi-stages converter with high-frequency inverters</a:t>
            </a:r>
          </a:p>
          <a:p>
            <a:pPr marL="36541" indent="0">
              <a:buNone/>
            </a:pPr>
            <a:endParaRPr lang="en-GB" sz="1600" dirty="0">
              <a:latin typeface="Comic Sans MS" pitchFamily="66" charset="0"/>
            </a:endParaRP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42</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
        <p:nvSpPr>
          <p:cNvPr id="33" name="Rectangle 32"/>
          <p:cNvSpPr/>
          <p:nvPr/>
        </p:nvSpPr>
        <p:spPr>
          <a:xfrm>
            <a:off x="1233174" y="1735699"/>
            <a:ext cx="720000" cy="720000"/>
          </a:xfrm>
          <a:prstGeom prst="rect">
            <a:avLst/>
          </a:prstGeom>
          <a:noFill/>
          <a:ln w="28575">
            <a:solidFill>
              <a:srgbClr val="08080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4" name="Straight Connector 33"/>
          <p:cNvCxnSpPr/>
          <p:nvPr/>
        </p:nvCxnSpPr>
        <p:spPr>
          <a:xfrm flipV="1">
            <a:off x="1233174" y="1735699"/>
            <a:ext cx="720000" cy="72000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638814" y="2084930"/>
            <a:ext cx="594360"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V="1">
            <a:off x="739398" y="1992121"/>
            <a:ext cx="150876" cy="173346"/>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flipV="1">
            <a:off x="816360" y="1992121"/>
            <a:ext cx="150876" cy="173346"/>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flipV="1">
            <a:off x="893322" y="1992121"/>
            <a:ext cx="150876" cy="173346"/>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1953174" y="1880714"/>
            <a:ext cx="595884"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1954698" y="2310482"/>
            <a:ext cx="594360"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sp>
        <p:nvSpPr>
          <p:cNvPr id="42" name="Rectangle 41"/>
          <p:cNvSpPr/>
          <p:nvPr/>
        </p:nvSpPr>
        <p:spPr>
          <a:xfrm>
            <a:off x="1254678" y="1796520"/>
            <a:ext cx="409407" cy="261610"/>
          </a:xfrm>
          <a:prstGeom prst="rect">
            <a:avLst/>
          </a:prstGeom>
        </p:spPr>
        <p:txBody>
          <a:bodyPr wrap="none">
            <a:spAutoFit/>
          </a:bodyPr>
          <a:lstStyle/>
          <a:p>
            <a:pPr marL="36541" indent="0">
              <a:buNone/>
            </a:pPr>
            <a:r>
              <a:rPr lang="en-US" sz="1100" dirty="0" smtClean="0">
                <a:solidFill>
                  <a:srgbClr val="080808"/>
                </a:solidFill>
                <a:latin typeface="Comic Sans MS" pitchFamily="66" charset="0"/>
              </a:rPr>
              <a:t>AC</a:t>
            </a:r>
            <a:endParaRPr lang="en-US" sz="1100" dirty="0">
              <a:solidFill>
                <a:srgbClr val="080808"/>
              </a:solidFill>
              <a:latin typeface="Comic Sans MS" pitchFamily="66" charset="0"/>
            </a:endParaRPr>
          </a:p>
        </p:txBody>
      </p:sp>
      <p:sp>
        <p:nvSpPr>
          <p:cNvPr id="43" name="Rectangle 42"/>
          <p:cNvSpPr/>
          <p:nvPr/>
        </p:nvSpPr>
        <p:spPr>
          <a:xfrm>
            <a:off x="1530309" y="2115576"/>
            <a:ext cx="409407" cy="261610"/>
          </a:xfrm>
          <a:prstGeom prst="rect">
            <a:avLst/>
          </a:prstGeom>
        </p:spPr>
        <p:txBody>
          <a:bodyPr wrap="none">
            <a:spAutoFit/>
          </a:bodyPr>
          <a:lstStyle/>
          <a:p>
            <a:pPr marL="36541" indent="0">
              <a:buNone/>
            </a:pPr>
            <a:r>
              <a:rPr lang="en-US" sz="1100" dirty="0">
                <a:solidFill>
                  <a:srgbClr val="080808"/>
                </a:solidFill>
                <a:latin typeface="Comic Sans MS" pitchFamily="66" charset="0"/>
              </a:rPr>
              <a:t>D</a:t>
            </a:r>
            <a:r>
              <a:rPr lang="en-US" sz="1100" dirty="0" smtClean="0">
                <a:solidFill>
                  <a:srgbClr val="080808"/>
                </a:solidFill>
                <a:latin typeface="Comic Sans MS" pitchFamily="66" charset="0"/>
              </a:rPr>
              <a:t>C</a:t>
            </a:r>
            <a:endParaRPr lang="en-US" sz="1100" dirty="0">
              <a:solidFill>
                <a:srgbClr val="080808"/>
              </a:solidFill>
              <a:latin typeface="Comic Sans MS" pitchFamily="66" charset="0"/>
            </a:endParaRPr>
          </a:p>
        </p:txBody>
      </p:sp>
      <p:cxnSp>
        <p:nvCxnSpPr>
          <p:cNvPr id="44" name="Straight Connector 43"/>
          <p:cNvCxnSpPr/>
          <p:nvPr/>
        </p:nvCxnSpPr>
        <p:spPr>
          <a:xfrm>
            <a:off x="6496800" y="1879236"/>
            <a:ext cx="0" cy="443971"/>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sp>
        <p:nvSpPr>
          <p:cNvPr id="45" name="Rectangle 44"/>
          <p:cNvSpPr/>
          <p:nvPr/>
        </p:nvSpPr>
        <p:spPr>
          <a:xfrm>
            <a:off x="5180916" y="1739280"/>
            <a:ext cx="720000" cy="720000"/>
          </a:xfrm>
          <a:prstGeom prst="rect">
            <a:avLst/>
          </a:prstGeom>
          <a:noFill/>
          <a:ln w="28575">
            <a:solidFill>
              <a:srgbClr val="08080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6" name="Straight Connector 45"/>
          <p:cNvCxnSpPr/>
          <p:nvPr/>
        </p:nvCxnSpPr>
        <p:spPr>
          <a:xfrm flipV="1">
            <a:off x="5180916" y="1739280"/>
            <a:ext cx="720000" cy="72000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5900916" y="1884295"/>
            <a:ext cx="595884"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a:off x="5902440" y="2314063"/>
            <a:ext cx="594360"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sp>
        <p:nvSpPr>
          <p:cNvPr id="49" name="Rectangle 48"/>
          <p:cNvSpPr/>
          <p:nvPr/>
        </p:nvSpPr>
        <p:spPr>
          <a:xfrm>
            <a:off x="6450318" y="1969054"/>
            <a:ext cx="92964" cy="273145"/>
          </a:xfrm>
          <a:prstGeom prst="rect">
            <a:avLst/>
          </a:prstGeom>
          <a:solidFill>
            <a:srgbClr val="00B050"/>
          </a:solidFill>
          <a:ln w="28575">
            <a:solidFill>
              <a:srgbClr val="08080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Rectangle 49"/>
          <p:cNvSpPr/>
          <p:nvPr/>
        </p:nvSpPr>
        <p:spPr>
          <a:xfrm>
            <a:off x="5202420" y="1800101"/>
            <a:ext cx="409407" cy="261610"/>
          </a:xfrm>
          <a:prstGeom prst="rect">
            <a:avLst/>
          </a:prstGeom>
        </p:spPr>
        <p:txBody>
          <a:bodyPr wrap="none">
            <a:spAutoFit/>
          </a:bodyPr>
          <a:lstStyle/>
          <a:p>
            <a:pPr marL="36541" indent="0">
              <a:buNone/>
            </a:pPr>
            <a:r>
              <a:rPr lang="en-US" sz="1100" dirty="0" smtClean="0">
                <a:solidFill>
                  <a:srgbClr val="080808"/>
                </a:solidFill>
                <a:latin typeface="Comic Sans MS" pitchFamily="66" charset="0"/>
              </a:rPr>
              <a:t>AC</a:t>
            </a:r>
            <a:endParaRPr lang="en-US" sz="1100" dirty="0">
              <a:solidFill>
                <a:srgbClr val="080808"/>
              </a:solidFill>
              <a:latin typeface="Comic Sans MS" pitchFamily="66" charset="0"/>
            </a:endParaRPr>
          </a:p>
        </p:txBody>
      </p:sp>
      <p:sp>
        <p:nvSpPr>
          <p:cNvPr id="51" name="Rectangle 50"/>
          <p:cNvSpPr/>
          <p:nvPr/>
        </p:nvSpPr>
        <p:spPr>
          <a:xfrm>
            <a:off x="5478051" y="2119157"/>
            <a:ext cx="409407" cy="261610"/>
          </a:xfrm>
          <a:prstGeom prst="rect">
            <a:avLst/>
          </a:prstGeom>
        </p:spPr>
        <p:txBody>
          <a:bodyPr wrap="none">
            <a:spAutoFit/>
          </a:bodyPr>
          <a:lstStyle/>
          <a:p>
            <a:pPr marL="36541" indent="0">
              <a:buNone/>
            </a:pPr>
            <a:r>
              <a:rPr lang="en-US" sz="1100" dirty="0">
                <a:solidFill>
                  <a:srgbClr val="080808"/>
                </a:solidFill>
                <a:latin typeface="Comic Sans MS" pitchFamily="66" charset="0"/>
              </a:rPr>
              <a:t>D</a:t>
            </a:r>
            <a:r>
              <a:rPr lang="en-US" sz="1100" dirty="0" smtClean="0">
                <a:solidFill>
                  <a:srgbClr val="080808"/>
                </a:solidFill>
                <a:latin typeface="Comic Sans MS" pitchFamily="66" charset="0"/>
              </a:rPr>
              <a:t>C</a:t>
            </a:r>
            <a:endParaRPr lang="en-US" sz="1100" dirty="0">
              <a:solidFill>
                <a:srgbClr val="080808"/>
              </a:solidFill>
              <a:latin typeface="Comic Sans MS" pitchFamily="66" charset="0"/>
            </a:endParaRPr>
          </a:p>
        </p:txBody>
      </p:sp>
      <p:sp>
        <p:nvSpPr>
          <p:cNvPr id="52" name="Rectangle 51"/>
          <p:cNvSpPr/>
          <p:nvPr/>
        </p:nvSpPr>
        <p:spPr>
          <a:xfrm>
            <a:off x="288630" y="1668369"/>
            <a:ext cx="814967" cy="261610"/>
          </a:xfrm>
          <a:prstGeom prst="rect">
            <a:avLst/>
          </a:prstGeom>
        </p:spPr>
        <p:txBody>
          <a:bodyPr wrap="none">
            <a:spAutoFit/>
          </a:bodyPr>
          <a:lstStyle/>
          <a:p>
            <a:pPr marL="36541" indent="0">
              <a:buNone/>
            </a:pPr>
            <a:r>
              <a:rPr lang="en-US" sz="1100" dirty="0" smtClean="0">
                <a:solidFill>
                  <a:srgbClr val="FF0000"/>
                </a:solidFill>
                <a:latin typeface="Comic Sans MS" pitchFamily="66" charset="0"/>
              </a:rPr>
              <a:t>AC mains</a:t>
            </a:r>
            <a:endParaRPr lang="en-US" sz="1100" dirty="0">
              <a:solidFill>
                <a:srgbClr val="FF0000"/>
              </a:solidFill>
              <a:latin typeface="Comic Sans MS" pitchFamily="66" charset="0"/>
            </a:endParaRPr>
          </a:p>
        </p:txBody>
      </p:sp>
      <p:sp>
        <p:nvSpPr>
          <p:cNvPr id="53" name="Rectangle 52"/>
          <p:cNvSpPr/>
          <p:nvPr/>
        </p:nvSpPr>
        <p:spPr>
          <a:xfrm>
            <a:off x="6628763" y="1954125"/>
            <a:ext cx="779701" cy="261610"/>
          </a:xfrm>
          <a:prstGeom prst="rect">
            <a:avLst/>
          </a:prstGeom>
        </p:spPr>
        <p:txBody>
          <a:bodyPr wrap="none">
            <a:spAutoFit/>
          </a:bodyPr>
          <a:lstStyle/>
          <a:p>
            <a:pPr marL="36541" indent="0">
              <a:buNone/>
            </a:pPr>
            <a:r>
              <a:rPr lang="en-US" sz="1100" dirty="0" smtClean="0">
                <a:solidFill>
                  <a:srgbClr val="00B050"/>
                </a:solidFill>
                <a:latin typeface="Comic Sans MS" pitchFamily="66" charset="0"/>
              </a:rPr>
              <a:t>Magnets</a:t>
            </a:r>
            <a:endParaRPr lang="en-US" sz="1100" dirty="0">
              <a:solidFill>
                <a:srgbClr val="00B050"/>
              </a:solidFill>
              <a:latin typeface="Comic Sans MS" pitchFamily="66" charset="0"/>
            </a:endParaRPr>
          </a:p>
        </p:txBody>
      </p:sp>
      <p:sp>
        <p:nvSpPr>
          <p:cNvPr id="54" name="Rectangle 53"/>
          <p:cNvSpPr/>
          <p:nvPr/>
        </p:nvSpPr>
        <p:spPr>
          <a:xfrm>
            <a:off x="2548464" y="1735699"/>
            <a:ext cx="720000" cy="720000"/>
          </a:xfrm>
          <a:prstGeom prst="rect">
            <a:avLst/>
          </a:prstGeom>
          <a:noFill/>
          <a:ln w="28575">
            <a:solidFill>
              <a:srgbClr val="08080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5" name="Straight Connector 54"/>
          <p:cNvCxnSpPr/>
          <p:nvPr/>
        </p:nvCxnSpPr>
        <p:spPr>
          <a:xfrm flipV="1">
            <a:off x="2548464" y="1735699"/>
            <a:ext cx="720000" cy="72000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3268464" y="1880714"/>
            <a:ext cx="595884"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a:off x="3269988" y="2310482"/>
            <a:ext cx="594360"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sp>
        <p:nvSpPr>
          <p:cNvPr id="58" name="Rectangle 57"/>
          <p:cNvSpPr/>
          <p:nvPr/>
        </p:nvSpPr>
        <p:spPr>
          <a:xfrm>
            <a:off x="2569968" y="1796520"/>
            <a:ext cx="409407" cy="261610"/>
          </a:xfrm>
          <a:prstGeom prst="rect">
            <a:avLst/>
          </a:prstGeom>
        </p:spPr>
        <p:txBody>
          <a:bodyPr wrap="none">
            <a:spAutoFit/>
          </a:bodyPr>
          <a:lstStyle/>
          <a:p>
            <a:pPr marL="36541" indent="0">
              <a:buNone/>
            </a:pPr>
            <a:r>
              <a:rPr lang="en-US" sz="1100" dirty="0" smtClean="0">
                <a:solidFill>
                  <a:srgbClr val="080808"/>
                </a:solidFill>
                <a:latin typeface="Comic Sans MS" pitchFamily="66" charset="0"/>
              </a:rPr>
              <a:t>DC</a:t>
            </a:r>
            <a:endParaRPr lang="en-US" sz="1100" dirty="0">
              <a:solidFill>
                <a:srgbClr val="080808"/>
              </a:solidFill>
              <a:latin typeface="Comic Sans MS" pitchFamily="66" charset="0"/>
            </a:endParaRPr>
          </a:p>
        </p:txBody>
      </p:sp>
      <p:sp>
        <p:nvSpPr>
          <p:cNvPr id="59" name="Rectangle 58"/>
          <p:cNvSpPr/>
          <p:nvPr/>
        </p:nvSpPr>
        <p:spPr>
          <a:xfrm>
            <a:off x="2845599" y="2115576"/>
            <a:ext cx="409407" cy="261610"/>
          </a:xfrm>
          <a:prstGeom prst="rect">
            <a:avLst/>
          </a:prstGeom>
        </p:spPr>
        <p:txBody>
          <a:bodyPr wrap="none">
            <a:spAutoFit/>
          </a:bodyPr>
          <a:lstStyle/>
          <a:p>
            <a:pPr marL="36541" indent="0">
              <a:buNone/>
            </a:pPr>
            <a:r>
              <a:rPr lang="en-US" sz="1100" dirty="0" smtClean="0">
                <a:solidFill>
                  <a:srgbClr val="080808"/>
                </a:solidFill>
                <a:latin typeface="Comic Sans MS" pitchFamily="66" charset="0"/>
              </a:rPr>
              <a:t>AC</a:t>
            </a:r>
            <a:endParaRPr lang="en-US" sz="1100" dirty="0">
              <a:solidFill>
                <a:srgbClr val="080808"/>
              </a:solidFill>
              <a:latin typeface="Comic Sans MS" pitchFamily="66"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8341" y="1796520"/>
            <a:ext cx="187318" cy="57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0" name="Rectangle 59"/>
          <p:cNvSpPr/>
          <p:nvPr/>
        </p:nvSpPr>
        <p:spPr>
          <a:xfrm>
            <a:off x="3852000" y="1718794"/>
            <a:ext cx="720000" cy="720000"/>
          </a:xfrm>
          <a:prstGeom prst="rect">
            <a:avLst/>
          </a:prstGeom>
          <a:noFill/>
          <a:ln w="28575">
            <a:solidFill>
              <a:srgbClr val="08080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1" name="Straight Connector 60"/>
          <p:cNvCxnSpPr/>
          <p:nvPr/>
        </p:nvCxnSpPr>
        <p:spPr>
          <a:xfrm>
            <a:off x="4570476" y="1880714"/>
            <a:ext cx="595884"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4572000" y="2310482"/>
            <a:ext cx="594360"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1649" y="3749421"/>
            <a:ext cx="4905375" cy="1352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2639904" y="2658594"/>
            <a:ext cx="1851789" cy="646331"/>
          </a:xfrm>
          <a:prstGeom prst="rect">
            <a:avLst/>
          </a:prstGeom>
        </p:spPr>
        <p:txBody>
          <a:bodyPr wrap="none">
            <a:spAutoFit/>
          </a:bodyPr>
          <a:lstStyle/>
          <a:p>
            <a:r>
              <a:rPr lang="en-GB" dirty="0" smtClean="0">
                <a:latin typeface="Comic Sans MS" pitchFamily="66" charset="0"/>
              </a:rPr>
              <a:t>HF inverters &amp; </a:t>
            </a:r>
          </a:p>
          <a:p>
            <a:r>
              <a:rPr lang="en-GB" dirty="0" smtClean="0">
                <a:latin typeface="Comic Sans MS" pitchFamily="66" charset="0"/>
              </a:rPr>
              <a:t>transformer</a:t>
            </a:r>
            <a:endParaRPr lang="en-US" dirty="0"/>
          </a:p>
        </p:txBody>
      </p:sp>
      <p:sp>
        <p:nvSpPr>
          <p:cNvPr id="63" name="Rectangle 62"/>
          <p:cNvSpPr/>
          <p:nvPr/>
        </p:nvSpPr>
        <p:spPr>
          <a:xfrm>
            <a:off x="4818660" y="2658594"/>
            <a:ext cx="2396810" cy="369332"/>
          </a:xfrm>
          <a:prstGeom prst="rect">
            <a:avLst/>
          </a:prstGeom>
        </p:spPr>
        <p:txBody>
          <a:bodyPr wrap="none">
            <a:spAutoFit/>
          </a:bodyPr>
          <a:lstStyle/>
          <a:p>
            <a:r>
              <a:rPr lang="en-GB" dirty="0" smtClean="0">
                <a:latin typeface="Comic Sans MS" pitchFamily="66" charset="0"/>
              </a:rPr>
              <a:t>HF rectifier </a:t>
            </a:r>
            <a:r>
              <a:rPr lang="en-GB" dirty="0">
                <a:latin typeface="Comic Sans MS" pitchFamily="66" charset="0"/>
              </a:rPr>
              <a:t>&amp;</a:t>
            </a:r>
            <a:r>
              <a:rPr lang="en-GB" dirty="0" smtClean="0">
                <a:latin typeface="Comic Sans MS" pitchFamily="66" charset="0"/>
              </a:rPr>
              <a:t> filter</a:t>
            </a:r>
            <a:endParaRPr lang="en-US" dirty="0"/>
          </a:p>
        </p:txBody>
      </p:sp>
      <p:sp>
        <p:nvSpPr>
          <p:cNvPr id="64" name="Rectangle 63"/>
          <p:cNvSpPr/>
          <p:nvPr/>
        </p:nvSpPr>
        <p:spPr>
          <a:xfrm>
            <a:off x="638814" y="2658594"/>
            <a:ext cx="1784463" cy="369332"/>
          </a:xfrm>
          <a:prstGeom prst="rect">
            <a:avLst/>
          </a:prstGeom>
        </p:spPr>
        <p:txBody>
          <a:bodyPr wrap="none">
            <a:spAutoFit/>
          </a:bodyPr>
          <a:lstStyle/>
          <a:p>
            <a:r>
              <a:rPr lang="en-GB" dirty="0" smtClean="0">
                <a:latin typeface="Comic Sans MS" pitchFamily="66" charset="0"/>
              </a:rPr>
              <a:t>50Hz rectifier</a:t>
            </a:r>
            <a:endParaRPr lang="en-US" dirty="0"/>
          </a:p>
        </p:txBody>
      </p:sp>
      <p:sp>
        <p:nvSpPr>
          <p:cNvPr id="41" name="Rounded Rectangle 40"/>
          <p:cNvSpPr/>
          <p:nvPr/>
        </p:nvSpPr>
        <p:spPr>
          <a:xfrm>
            <a:off x="226463" y="1307973"/>
            <a:ext cx="2196814" cy="1350621"/>
          </a:xfrm>
          <a:prstGeom prst="roundRect">
            <a:avLst/>
          </a:prstGeom>
          <a:noFill/>
          <a:ln w="28575">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 name="Rounded Rectangle 64"/>
          <p:cNvSpPr/>
          <p:nvPr/>
        </p:nvSpPr>
        <p:spPr>
          <a:xfrm>
            <a:off x="2474139" y="1307973"/>
            <a:ext cx="2344521" cy="1350621"/>
          </a:xfrm>
          <a:prstGeom prst="round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 name="Rounded Rectangle 65"/>
          <p:cNvSpPr/>
          <p:nvPr/>
        </p:nvSpPr>
        <p:spPr>
          <a:xfrm>
            <a:off x="4978897" y="1307973"/>
            <a:ext cx="1220724" cy="1350621"/>
          </a:xfrm>
          <a:prstGeom prst="roundRect">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4479125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Switch-mode converter with HF inverter</a:t>
            </a:r>
            <a:endParaRPr lang="en-US" sz="3200" dirty="0">
              <a:latin typeface="Comic Sans MS" pitchFamily="66" charset="0"/>
            </a:endParaRPr>
          </a:p>
        </p:txBody>
      </p:sp>
      <p:sp>
        <p:nvSpPr>
          <p:cNvPr id="3" name="Content Placeholder 2"/>
          <p:cNvSpPr>
            <a:spLocks noGrp="1"/>
          </p:cNvSpPr>
          <p:nvPr>
            <p:ph idx="1"/>
          </p:nvPr>
        </p:nvSpPr>
        <p:spPr>
          <a:xfrm>
            <a:off x="180000" y="900000"/>
            <a:ext cx="8901855" cy="645090"/>
          </a:xfrm>
        </p:spPr>
        <p:txBody>
          <a:bodyPr>
            <a:noAutofit/>
          </a:bodyPr>
          <a:lstStyle/>
          <a:p>
            <a:pPr marL="36541" indent="0">
              <a:buNone/>
            </a:pPr>
            <a:r>
              <a:rPr lang="en-GB" sz="1600" dirty="0" smtClean="0">
                <a:latin typeface="Comic Sans MS" pitchFamily="66" charset="0"/>
              </a:rPr>
              <a:t>Example: LHC orbit corrector, ±120A/±10V</a:t>
            </a:r>
          </a:p>
          <a:p>
            <a:pPr marL="36541" indent="0">
              <a:buNone/>
            </a:pPr>
            <a:endParaRPr lang="en-GB" sz="1600" dirty="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endParaRPr lang="en-GB" sz="1600" dirty="0">
              <a:latin typeface="Comic Sans MS" pitchFamily="66" charset="0"/>
            </a:endParaRPr>
          </a:p>
          <a:p>
            <a:pPr marL="36541" indent="0">
              <a:buNone/>
            </a:pPr>
            <a:r>
              <a:rPr lang="en-GB" sz="1600" dirty="0" smtClean="0">
                <a:latin typeface="Comic Sans MS" pitchFamily="66" charset="0"/>
              </a:rPr>
              <a:t> </a:t>
            </a:r>
          </a:p>
          <a:p>
            <a:pPr>
              <a:buFontTx/>
              <a:buChar char="-"/>
            </a:pPr>
            <a:endParaRPr lang="en-US" sz="1600" dirty="0" smtClean="0">
              <a:latin typeface="Comic Sans MS" pitchFamily="66" charset="0"/>
            </a:endParaRP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43</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33"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t="62629" r="41038"/>
          <a:stretch/>
        </p:blipFill>
        <p:spPr bwMode="auto">
          <a:xfrm>
            <a:off x="1545949" y="1329716"/>
            <a:ext cx="3113824" cy="1383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 name="Line 95"/>
          <p:cNvSpPr>
            <a:spLocks noChangeShapeType="1"/>
          </p:cNvSpPr>
          <p:nvPr/>
        </p:nvSpPr>
        <p:spPr bwMode="auto">
          <a:xfrm>
            <a:off x="7100409" y="1127306"/>
            <a:ext cx="0" cy="1384745"/>
          </a:xfrm>
          <a:prstGeom prst="line">
            <a:avLst/>
          </a:prstGeom>
          <a:noFill/>
          <a:ln w="25400">
            <a:solidFill>
              <a:schemeClr val="tx1"/>
            </a:solidFill>
            <a:round/>
            <a:headEnd type="triangle" w="med" len="med"/>
            <a:tailEnd/>
          </a:ln>
        </p:spPr>
        <p:txBody>
          <a:bodyPr/>
          <a:lstStyle/>
          <a:p>
            <a:endParaRPr lang="fr-FR"/>
          </a:p>
        </p:txBody>
      </p:sp>
      <p:sp>
        <p:nvSpPr>
          <p:cNvPr id="35" name="Line 96"/>
          <p:cNvSpPr>
            <a:spLocks noChangeShapeType="1"/>
          </p:cNvSpPr>
          <p:nvPr/>
        </p:nvSpPr>
        <p:spPr bwMode="auto">
          <a:xfrm>
            <a:off x="6313008" y="1908356"/>
            <a:ext cx="1746250" cy="0"/>
          </a:xfrm>
          <a:prstGeom prst="line">
            <a:avLst/>
          </a:prstGeom>
          <a:noFill/>
          <a:ln w="25400">
            <a:solidFill>
              <a:schemeClr val="tx1"/>
            </a:solidFill>
            <a:round/>
            <a:headEnd/>
            <a:tailEnd type="triangle" w="med" len="med"/>
          </a:ln>
        </p:spPr>
        <p:txBody>
          <a:bodyPr/>
          <a:lstStyle/>
          <a:p>
            <a:endParaRPr lang="fr-FR"/>
          </a:p>
        </p:txBody>
      </p:sp>
      <p:sp>
        <p:nvSpPr>
          <p:cNvPr id="36" name="Rectangle 97"/>
          <p:cNvSpPr>
            <a:spLocks noChangeArrowheads="1"/>
          </p:cNvSpPr>
          <p:nvPr/>
        </p:nvSpPr>
        <p:spPr bwMode="auto">
          <a:xfrm>
            <a:off x="8130695" y="1813106"/>
            <a:ext cx="642805" cy="233397"/>
          </a:xfrm>
          <a:prstGeom prst="rect">
            <a:avLst/>
          </a:prstGeom>
          <a:noFill/>
          <a:ln w="12700">
            <a:noFill/>
            <a:miter lim="800000"/>
            <a:headEnd/>
            <a:tailEnd/>
          </a:ln>
        </p:spPr>
        <p:txBody>
          <a:bodyPr wrap="none" lIns="66675" tIns="31750" rIns="66675" bIns="31750">
            <a:spAutoFit/>
          </a:bodyPr>
          <a:lstStyle/>
          <a:p>
            <a:pPr defTabSz="477838" eaLnBrk="0" hangingPunct="0"/>
            <a:r>
              <a:rPr lang="en-GB" sz="1100" dirty="0" err="1" smtClean="0"/>
              <a:t>Imagnet</a:t>
            </a:r>
            <a:endParaRPr lang="en-GB" sz="1100" dirty="0"/>
          </a:p>
        </p:txBody>
      </p:sp>
      <p:sp>
        <p:nvSpPr>
          <p:cNvPr id="37" name="Rectangle 98"/>
          <p:cNvSpPr>
            <a:spLocks noChangeArrowheads="1"/>
          </p:cNvSpPr>
          <p:nvPr/>
        </p:nvSpPr>
        <p:spPr bwMode="auto">
          <a:xfrm>
            <a:off x="7133999" y="1010607"/>
            <a:ext cx="698909" cy="233397"/>
          </a:xfrm>
          <a:prstGeom prst="rect">
            <a:avLst/>
          </a:prstGeom>
          <a:noFill/>
          <a:ln w="12700">
            <a:noFill/>
            <a:miter lim="800000"/>
            <a:headEnd/>
            <a:tailEnd/>
          </a:ln>
        </p:spPr>
        <p:txBody>
          <a:bodyPr wrap="none" lIns="66675" tIns="31750" rIns="66675" bIns="31750">
            <a:spAutoFit/>
          </a:bodyPr>
          <a:lstStyle/>
          <a:p>
            <a:pPr defTabSz="477838" eaLnBrk="0" hangingPunct="0"/>
            <a:r>
              <a:rPr lang="en-GB" sz="1100" dirty="0" err="1" smtClean="0"/>
              <a:t>Vmagnet</a:t>
            </a:r>
            <a:endParaRPr lang="en-GB" sz="1100" dirty="0"/>
          </a:p>
        </p:txBody>
      </p:sp>
      <p:grpSp>
        <p:nvGrpSpPr>
          <p:cNvPr id="38" name="Group 105"/>
          <p:cNvGrpSpPr>
            <a:grpSpLocks/>
          </p:cNvGrpSpPr>
          <p:nvPr/>
        </p:nvGrpSpPr>
        <p:grpSpPr bwMode="auto">
          <a:xfrm>
            <a:off x="7133364" y="1309869"/>
            <a:ext cx="755650" cy="569912"/>
            <a:chOff x="4968" y="3409"/>
            <a:chExt cx="476" cy="359"/>
          </a:xfrm>
        </p:grpSpPr>
        <p:sp>
          <p:nvSpPr>
            <p:cNvPr id="39" name="Rectangle 94"/>
            <p:cNvSpPr>
              <a:spLocks noChangeArrowheads="1"/>
            </p:cNvSpPr>
            <p:nvPr/>
          </p:nvSpPr>
          <p:spPr bwMode="auto">
            <a:xfrm>
              <a:off x="4968" y="3409"/>
              <a:ext cx="476" cy="359"/>
            </a:xfrm>
            <a:prstGeom prst="rect">
              <a:avLst/>
            </a:prstGeom>
            <a:solidFill>
              <a:srgbClr val="00FF00"/>
            </a:solidFill>
            <a:ln w="12700">
              <a:noFill/>
              <a:miter lim="800000"/>
              <a:headEnd/>
              <a:tailEnd/>
            </a:ln>
          </p:spPr>
          <p:txBody>
            <a:bodyPr wrap="none" anchor="ctr"/>
            <a:lstStyle/>
            <a:p>
              <a:pPr eaLnBrk="0" hangingPunct="0"/>
              <a:endParaRPr lang="fr-FR" sz="1200"/>
            </a:p>
          </p:txBody>
        </p:sp>
        <p:sp>
          <p:nvSpPr>
            <p:cNvPr id="40" name="Rectangle 99"/>
            <p:cNvSpPr>
              <a:spLocks noChangeArrowheads="1"/>
            </p:cNvSpPr>
            <p:nvPr/>
          </p:nvSpPr>
          <p:spPr bwMode="auto">
            <a:xfrm>
              <a:off x="5098" y="3483"/>
              <a:ext cx="220" cy="243"/>
            </a:xfrm>
            <a:prstGeom prst="rect">
              <a:avLst/>
            </a:prstGeom>
            <a:noFill/>
            <a:ln w="12700">
              <a:noFill/>
              <a:miter lim="800000"/>
              <a:headEnd/>
              <a:tailEnd/>
            </a:ln>
          </p:spPr>
          <p:txBody>
            <a:bodyPr wrap="none" lIns="111125" tIns="55563" rIns="111125" bIns="55563">
              <a:spAutoFit/>
            </a:bodyPr>
            <a:lstStyle/>
            <a:p>
              <a:pPr defTabSz="1316038" eaLnBrk="0" hangingPunct="0"/>
              <a:r>
                <a:rPr lang="en-GB" sz="1800" dirty="0">
                  <a:solidFill>
                    <a:srgbClr val="00279F"/>
                  </a:solidFill>
                </a:rPr>
                <a:t>1</a:t>
              </a:r>
            </a:p>
          </p:txBody>
        </p:sp>
      </p:grpSp>
      <p:grpSp>
        <p:nvGrpSpPr>
          <p:cNvPr id="41" name="Group 106"/>
          <p:cNvGrpSpPr>
            <a:grpSpLocks/>
          </p:cNvGrpSpPr>
          <p:nvPr/>
        </p:nvGrpSpPr>
        <p:grpSpPr bwMode="auto">
          <a:xfrm>
            <a:off x="7132602" y="1942138"/>
            <a:ext cx="755650" cy="569913"/>
            <a:chOff x="4956" y="3787"/>
            <a:chExt cx="476" cy="359"/>
          </a:xfrm>
        </p:grpSpPr>
        <p:sp>
          <p:nvSpPr>
            <p:cNvPr id="42" name="Rectangle 92"/>
            <p:cNvSpPr>
              <a:spLocks noChangeArrowheads="1"/>
            </p:cNvSpPr>
            <p:nvPr/>
          </p:nvSpPr>
          <p:spPr bwMode="auto">
            <a:xfrm>
              <a:off x="4956" y="3787"/>
              <a:ext cx="476" cy="359"/>
            </a:xfrm>
            <a:prstGeom prst="rect">
              <a:avLst/>
            </a:prstGeom>
            <a:solidFill>
              <a:srgbClr val="FF0000"/>
            </a:solidFill>
            <a:ln w="12700">
              <a:noFill/>
              <a:miter lim="800000"/>
              <a:headEnd/>
              <a:tailEnd/>
            </a:ln>
          </p:spPr>
          <p:txBody>
            <a:bodyPr wrap="none" anchor="ctr"/>
            <a:lstStyle/>
            <a:p>
              <a:pPr eaLnBrk="0" hangingPunct="0"/>
              <a:endParaRPr lang="fr-FR" sz="1200"/>
            </a:p>
          </p:txBody>
        </p:sp>
        <p:sp>
          <p:nvSpPr>
            <p:cNvPr id="43" name="Rectangle 100"/>
            <p:cNvSpPr>
              <a:spLocks noChangeArrowheads="1"/>
            </p:cNvSpPr>
            <p:nvPr/>
          </p:nvSpPr>
          <p:spPr bwMode="auto">
            <a:xfrm>
              <a:off x="5104" y="3837"/>
              <a:ext cx="220" cy="243"/>
            </a:xfrm>
            <a:prstGeom prst="rect">
              <a:avLst/>
            </a:prstGeom>
            <a:noFill/>
            <a:ln w="12700">
              <a:noFill/>
              <a:miter lim="800000"/>
              <a:headEnd/>
              <a:tailEnd/>
            </a:ln>
          </p:spPr>
          <p:txBody>
            <a:bodyPr wrap="none" lIns="111125" tIns="55563" rIns="111125" bIns="55563">
              <a:spAutoFit/>
            </a:bodyPr>
            <a:lstStyle/>
            <a:p>
              <a:pPr defTabSz="1316038" eaLnBrk="0" hangingPunct="0"/>
              <a:r>
                <a:rPr lang="en-GB" sz="1800" dirty="0">
                  <a:solidFill>
                    <a:srgbClr val="00279F"/>
                  </a:solidFill>
                </a:rPr>
                <a:t>2</a:t>
              </a:r>
            </a:p>
          </p:txBody>
        </p:sp>
      </p:grpSp>
      <p:grpSp>
        <p:nvGrpSpPr>
          <p:cNvPr id="44" name="Group 105"/>
          <p:cNvGrpSpPr>
            <a:grpSpLocks/>
          </p:cNvGrpSpPr>
          <p:nvPr/>
        </p:nvGrpSpPr>
        <p:grpSpPr bwMode="auto">
          <a:xfrm>
            <a:off x="6317431" y="1309868"/>
            <a:ext cx="755650" cy="569912"/>
            <a:chOff x="4968" y="3409"/>
            <a:chExt cx="476" cy="359"/>
          </a:xfrm>
        </p:grpSpPr>
        <p:sp>
          <p:nvSpPr>
            <p:cNvPr id="45" name="Rectangle 94"/>
            <p:cNvSpPr>
              <a:spLocks noChangeArrowheads="1"/>
            </p:cNvSpPr>
            <p:nvPr/>
          </p:nvSpPr>
          <p:spPr bwMode="auto">
            <a:xfrm>
              <a:off x="4968" y="3409"/>
              <a:ext cx="476" cy="359"/>
            </a:xfrm>
            <a:prstGeom prst="rect">
              <a:avLst/>
            </a:prstGeom>
            <a:solidFill>
              <a:srgbClr val="FF0000"/>
            </a:solidFill>
            <a:ln w="12700">
              <a:noFill/>
              <a:miter lim="800000"/>
              <a:headEnd/>
              <a:tailEnd/>
            </a:ln>
          </p:spPr>
          <p:txBody>
            <a:bodyPr wrap="none" anchor="ctr"/>
            <a:lstStyle/>
            <a:p>
              <a:pPr eaLnBrk="0" hangingPunct="0"/>
              <a:endParaRPr lang="fr-FR" sz="1200"/>
            </a:p>
          </p:txBody>
        </p:sp>
        <p:sp>
          <p:nvSpPr>
            <p:cNvPr id="46" name="Rectangle 99"/>
            <p:cNvSpPr>
              <a:spLocks noChangeArrowheads="1"/>
            </p:cNvSpPr>
            <p:nvPr/>
          </p:nvSpPr>
          <p:spPr bwMode="auto">
            <a:xfrm>
              <a:off x="5098" y="3483"/>
              <a:ext cx="222" cy="245"/>
            </a:xfrm>
            <a:prstGeom prst="rect">
              <a:avLst/>
            </a:prstGeom>
            <a:noFill/>
            <a:ln w="12700">
              <a:noFill/>
              <a:miter lim="800000"/>
              <a:headEnd/>
              <a:tailEnd/>
            </a:ln>
          </p:spPr>
          <p:txBody>
            <a:bodyPr wrap="none" lIns="111125" tIns="55563" rIns="111125" bIns="55563">
              <a:spAutoFit/>
            </a:bodyPr>
            <a:lstStyle/>
            <a:p>
              <a:pPr defTabSz="1316038" eaLnBrk="0" hangingPunct="0"/>
              <a:r>
                <a:rPr lang="en-GB" dirty="0">
                  <a:solidFill>
                    <a:srgbClr val="00279F"/>
                  </a:solidFill>
                </a:rPr>
                <a:t>4</a:t>
              </a:r>
              <a:endParaRPr lang="en-GB" sz="1800" dirty="0">
                <a:solidFill>
                  <a:srgbClr val="00279F"/>
                </a:solidFill>
              </a:endParaRPr>
            </a:p>
          </p:txBody>
        </p:sp>
      </p:grpSp>
      <p:grpSp>
        <p:nvGrpSpPr>
          <p:cNvPr id="47" name="Group 106"/>
          <p:cNvGrpSpPr>
            <a:grpSpLocks/>
          </p:cNvGrpSpPr>
          <p:nvPr/>
        </p:nvGrpSpPr>
        <p:grpSpPr bwMode="auto">
          <a:xfrm>
            <a:off x="6316669" y="1942137"/>
            <a:ext cx="755650" cy="569913"/>
            <a:chOff x="4956" y="3787"/>
            <a:chExt cx="476" cy="359"/>
          </a:xfrm>
        </p:grpSpPr>
        <p:sp>
          <p:nvSpPr>
            <p:cNvPr id="48" name="Rectangle 92"/>
            <p:cNvSpPr>
              <a:spLocks noChangeArrowheads="1"/>
            </p:cNvSpPr>
            <p:nvPr/>
          </p:nvSpPr>
          <p:spPr bwMode="auto">
            <a:xfrm>
              <a:off x="4956" y="3787"/>
              <a:ext cx="476" cy="359"/>
            </a:xfrm>
            <a:prstGeom prst="rect">
              <a:avLst/>
            </a:prstGeom>
            <a:solidFill>
              <a:srgbClr val="00FF00"/>
            </a:solidFill>
            <a:ln w="12700">
              <a:noFill/>
              <a:miter lim="800000"/>
              <a:headEnd/>
              <a:tailEnd/>
            </a:ln>
          </p:spPr>
          <p:txBody>
            <a:bodyPr wrap="none" anchor="ctr"/>
            <a:lstStyle/>
            <a:p>
              <a:pPr eaLnBrk="0" hangingPunct="0"/>
              <a:endParaRPr lang="fr-FR" sz="1200"/>
            </a:p>
          </p:txBody>
        </p:sp>
        <p:sp>
          <p:nvSpPr>
            <p:cNvPr id="49" name="Rectangle 100"/>
            <p:cNvSpPr>
              <a:spLocks noChangeArrowheads="1"/>
            </p:cNvSpPr>
            <p:nvPr/>
          </p:nvSpPr>
          <p:spPr bwMode="auto">
            <a:xfrm>
              <a:off x="5104" y="3837"/>
              <a:ext cx="222" cy="245"/>
            </a:xfrm>
            <a:prstGeom prst="rect">
              <a:avLst/>
            </a:prstGeom>
            <a:solidFill>
              <a:srgbClr val="00FF00"/>
            </a:solidFill>
            <a:ln w="12700">
              <a:noFill/>
              <a:miter lim="800000"/>
              <a:headEnd/>
              <a:tailEnd/>
            </a:ln>
          </p:spPr>
          <p:txBody>
            <a:bodyPr wrap="none" anchor="ctr"/>
            <a:lstStyle/>
            <a:p>
              <a:pPr eaLnBrk="0" hangingPunct="0"/>
              <a:r>
                <a:rPr lang="en-GB" dirty="0"/>
                <a:t>3</a:t>
              </a:r>
            </a:p>
          </p:txBody>
        </p:sp>
      </p:grpSp>
      <p:sp>
        <p:nvSpPr>
          <p:cNvPr id="50" name="Oval 49"/>
          <p:cNvSpPr/>
          <p:nvPr/>
        </p:nvSpPr>
        <p:spPr>
          <a:xfrm>
            <a:off x="6317431" y="1318949"/>
            <a:ext cx="1575111" cy="1193101"/>
          </a:xfrm>
          <a:prstGeom prst="ellipse">
            <a:avLst/>
          </a:prstGeom>
          <a:noFill/>
          <a:ln w="28575">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4983" y="3146562"/>
            <a:ext cx="7534275" cy="2533650"/>
          </a:xfrm>
          <a:prstGeom prst="rect">
            <a:avLst/>
          </a:prstGeom>
        </p:spPr>
      </p:pic>
    </p:spTree>
    <p:extLst>
      <p:ext uri="{BB962C8B-B14F-4D97-AF65-F5344CB8AC3E}">
        <p14:creationId xmlns:p14="http://schemas.microsoft.com/office/powerpoint/2010/main" val="314817184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44</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806800" y="787527"/>
            <a:ext cx="2880000" cy="1911600"/>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806800" y="3241544"/>
            <a:ext cx="3136032" cy="2851677"/>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862792" y="539497"/>
            <a:ext cx="2880000" cy="2628025"/>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45182" y="356617"/>
            <a:ext cx="2246490" cy="5760000"/>
          </a:xfrm>
          <a:prstGeom prst="rect">
            <a:avLst/>
          </a:prstGeom>
        </p:spPr>
      </p:pic>
      <p:pic>
        <p:nvPicPr>
          <p:cNvPr id="11" name="Picture 10"/>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758184" y="3917956"/>
            <a:ext cx="932688" cy="932688"/>
          </a:xfrm>
          <a:prstGeom prst="rect">
            <a:avLst/>
          </a:prstGeom>
        </p:spPr>
      </p:pic>
    </p:spTree>
    <p:extLst>
      <p:ext uri="{BB962C8B-B14F-4D97-AF65-F5344CB8AC3E}">
        <p14:creationId xmlns:p14="http://schemas.microsoft.com/office/powerpoint/2010/main" val="349791074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Converter association</a:t>
            </a:r>
            <a:endParaRPr lang="en-US" sz="3200" dirty="0">
              <a:latin typeface="Comic Sans MS" pitchFamily="66" charset="0"/>
            </a:endParaRPr>
          </a:p>
        </p:txBody>
      </p:sp>
      <p:sp>
        <p:nvSpPr>
          <p:cNvPr id="3" name="Content Placeholder 2"/>
          <p:cNvSpPr>
            <a:spLocks noGrp="1"/>
          </p:cNvSpPr>
          <p:nvPr>
            <p:ph idx="1"/>
          </p:nvPr>
        </p:nvSpPr>
        <p:spPr>
          <a:xfrm>
            <a:off x="180000" y="900000"/>
            <a:ext cx="8901855" cy="1642032"/>
          </a:xfrm>
        </p:spPr>
        <p:txBody>
          <a:bodyPr>
            <a:noAutofit/>
          </a:bodyPr>
          <a:lstStyle/>
          <a:p>
            <a:pPr marL="36541" indent="0">
              <a:buNone/>
            </a:pPr>
            <a:r>
              <a:rPr lang="en-GB" sz="1600" dirty="0" smtClean="0">
                <a:latin typeface="Comic Sans MS" pitchFamily="66" charset="0"/>
              </a:rPr>
              <a:t>When the power demand increases above the rating of the power semiconductor, the only solution is to build a topology with parallel or series connection of sub-system.</a:t>
            </a:r>
          </a:p>
          <a:p>
            <a:pPr marL="36541" indent="0">
              <a:buNone/>
            </a:pPr>
            <a:endParaRPr lang="en-GB" sz="1600" dirty="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45</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
        <p:nvSpPr>
          <p:cNvPr id="33" name="Rectangle 32"/>
          <p:cNvSpPr/>
          <p:nvPr/>
        </p:nvSpPr>
        <p:spPr>
          <a:xfrm>
            <a:off x="1233174" y="2165467"/>
            <a:ext cx="720000" cy="720000"/>
          </a:xfrm>
          <a:prstGeom prst="rect">
            <a:avLst/>
          </a:prstGeom>
          <a:noFill/>
          <a:ln w="28575">
            <a:solidFill>
              <a:srgbClr val="08080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4" name="Straight Connector 33"/>
          <p:cNvCxnSpPr/>
          <p:nvPr/>
        </p:nvCxnSpPr>
        <p:spPr>
          <a:xfrm flipV="1">
            <a:off x="1233174" y="2165467"/>
            <a:ext cx="720000" cy="72000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638814" y="2514698"/>
            <a:ext cx="594360"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V="1">
            <a:off x="739398" y="2421889"/>
            <a:ext cx="150876" cy="173346"/>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flipV="1">
            <a:off x="816360" y="2421889"/>
            <a:ext cx="150876" cy="173346"/>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flipV="1">
            <a:off x="893322" y="2421889"/>
            <a:ext cx="150876" cy="173346"/>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1953174" y="2310482"/>
            <a:ext cx="595884"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1954698" y="2740250"/>
            <a:ext cx="594360"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sp>
        <p:nvSpPr>
          <p:cNvPr id="42" name="Rectangle 41"/>
          <p:cNvSpPr/>
          <p:nvPr/>
        </p:nvSpPr>
        <p:spPr>
          <a:xfrm>
            <a:off x="1254678" y="2226288"/>
            <a:ext cx="409407" cy="261610"/>
          </a:xfrm>
          <a:prstGeom prst="rect">
            <a:avLst/>
          </a:prstGeom>
        </p:spPr>
        <p:txBody>
          <a:bodyPr wrap="none">
            <a:spAutoFit/>
          </a:bodyPr>
          <a:lstStyle/>
          <a:p>
            <a:pPr marL="36541" indent="0">
              <a:buNone/>
            </a:pPr>
            <a:r>
              <a:rPr lang="en-US" sz="1100" dirty="0" smtClean="0">
                <a:solidFill>
                  <a:srgbClr val="080808"/>
                </a:solidFill>
                <a:latin typeface="Comic Sans MS" pitchFamily="66" charset="0"/>
              </a:rPr>
              <a:t>AC</a:t>
            </a:r>
            <a:endParaRPr lang="en-US" sz="1100" dirty="0">
              <a:solidFill>
                <a:srgbClr val="080808"/>
              </a:solidFill>
              <a:latin typeface="Comic Sans MS" pitchFamily="66" charset="0"/>
            </a:endParaRPr>
          </a:p>
        </p:txBody>
      </p:sp>
      <p:sp>
        <p:nvSpPr>
          <p:cNvPr id="43" name="Rectangle 42"/>
          <p:cNvSpPr/>
          <p:nvPr/>
        </p:nvSpPr>
        <p:spPr>
          <a:xfrm>
            <a:off x="1530309" y="2545344"/>
            <a:ext cx="409407" cy="261610"/>
          </a:xfrm>
          <a:prstGeom prst="rect">
            <a:avLst/>
          </a:prstGeom>
        </p:spPr>
        <p:txBody>
          <a:bodyPr wrap="none">
            <a:spAutoFit/>
          </a:bodyPr>
          <a:lstStyle/>
          <a:p>
            <a:pPr marL="36541" indent="0">
              <a:buNone/>
            </a:pPr>
            <a:r>
              <a:rPr lang="en-US" sz="1100" dirty="0">
                <a:solidFill>
                  <a:srgbClr val="080808"/>
                </a:solidFill>
                <a:latin typeface="Comic Sans MS" pitchFamily="66" charset="0"/>
              </a:rPr>
              <a:t>D</a:t>
            </a:r>
            <a:r>
              <a:rPr lang="en-US" sz="1100" dirty="0" smtClean="0">
                <a:solidFill>
                  <a:srgbClr val="080808"/>
                </a:solidFill>
                <a:latin typeface="Comic Sans MS" pitchFamily="66" charset="0"/>
              </a:rPr>
              <a:t>C</a:t>
            </a:r>
            <a:endParaRPr lang="en-US" sz="1100" dirty="0">
              <a:solidFill>
                <a:srgbClr val="080808"/>
              </a:solidFill>
              <a:latin typeface="Comic Sans MS" pitchFamily="66" charset="0"/>
            </a:endParaRPr>
          </a:p>
        </p:txBody>
      </p:sp>
      <p:cxnSp>
        <p:nvCxnSpPr>
          <p:cNvPr id="44" name="Straight Connector 43"/>
          <p:cNvCxnSpPr/>
          <p:nvPr/>
        </p:nvCxnSpPr>
        <p:spPr>
          <a:xfrm>
            <a:off x="6496800" y="2309004"/>
            <a:ext cx="0" cy="443971"/>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sp>
        <p:nvSpPr>
          <p:cNvPr id="45" name="Rectangle 44"/>
          <p:cNvSpPr/>
          <p:nvPr/>
        </p:nvSpPr>
        <p:spPr>
          <a:xfrm>
            <a:off x="5180916" y="2169048"/>
            <a:ext cx="720000" cy="720000"/>
          </a:xfrm>
          <a:prstGeom prst="rect">
            <a:avLst/>
          </a:prstGeom>
          <a:noFill/>
          <a:ln w="28575">
            <a:solidFill>
              <a:srgbClr val="08080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6" name="Straight Connector 45"/>
          <p:cNvCxnSpPr/>
          <p:nvPr/>
        </p:nvCxnSpPr>
        <p:spPr>
          <a:xfrm flipV="1">
            <a:off x="5180916" y="2169048"/>
            <a:ext cx="720000" cy="72000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5900916" y="2314063"/>
            <a:ext cx="595884"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a:off x="5902440" y="2743831"/>
            <a:ext cx="594360"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sp>
        <p:nvSpPr>
          <p:cNvPr id="49" name="Rectangle 48"/>
          <p:cNvSpPr/>
          <p:nvPr/>
        </p:nvSpPr>
        <p:spPr>
          <a:xfrm>
            <a:off x="6450318" y="2398822"/>
            <a:ext cx="92964" cy="273145"/>
          </a:xfrm>
          <a:prstGeom prst="rect">
            <a:avLst/>
          </a:prstGeom>
          <a:solidFill>
            <a:srgbClr val="00B050"/>
          </a:solidFill>
          <a:ln w="28575">
            <a:solidFill>
              <a:srgbClr val="08080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Rectangle 49"/>
          <p:cNvSpPr/>
          <p:nvPr/>
        </p:nvSpPr>
        <p:spPr>
          <a:xfrm>
            <a:off x="5202420" y="2229869"/>
            <a:ext cx="409407" cy="261610"/>
          </a:xfrm>
          <a:prstGeom prst="rect">
            <a:avLst/>
          </a:prstGeom>
        </p:spPr>
        <p:txBody>
          <a:bodyPr wrap="none">
            <a:spAutoFit/>
          </a:bodyPr>
          <a:lstStyle/>
          <a:p>
            <a:pPr marL="36541" indent="0">
              <a:buNone/>
            </a:pPr>
            <a:r>
              <a:rPr lang="en-US" sz="1100" dirty="0" smtClean="0">
                <a:solidFill>
                  <a:srgbClr val="080808"/>
                </a:solidFill>
                <a:latin typeface="Comic Sans MS" pitchFamily="66" charset="0"/>
              </a:rPr>
              <a:t>AC</a:t>
            </a:r>
            <a:endParaRPr lang="en-US" sz="1100" dirty="0">
              <a:solidFill>
                <a:srgbClr val="080808"/>
              </a:solidFill>
              <a:latin typeface="Comic Sans MS" pitchFamily="66" charset="0"/>
            </a:endParaRPr>
          </a:p>
        </p:txBody>
      </p:sp>
      <p:sp>
        <p:nvSpPr>
          <p:cNvPr id="51" name="Rectangle 50"/>
          <p:cNvSpPr/>
          <p:nvPr/>
        </p:nvSpPr>
        <p:spPr>
          <a:xfrm>
            <a:off x="5478051" y="2548925"/>
            <a:ext cx="409407" cy="261610"/>
          </a:xfrm>
          <a:prstGeom prst="rect">
            <a:avLst/>
          </a:prstGeom>
        </p:spPr>
        <p:txBody>
          <a:bodyPr wrap="none">
            <a:spAutoFit/>
          </a:bodyPr>
          <a:lstStyle/>
          <a:p>
            <a:pPr marL="36541" indent="0">
              <a:buNone/>
            </a:pPr>
            <a:r>
              <a:rPr lang="en-US" sz="1100" dirty="0">
                <a:solidFill>
                  <a:srgbClr val="080808"/>
                </a:solidFill>
                <a:latin typeface="Comic Sans MS" pitchFamily="66" charset="0"/>
              </a:rPr>
              <a:t>D</a:t>
            </a:r>
            <a:r>
              <a:rPr lang="en-US" sz="1100" dirty="0" smtClean="0">
                <a:solidFill>
                  <a:srgbClr val="080808"/>
                </a:solidFill>
                <a:latin typeface="Comic Sans MS" pitchFamily="66" charset="0"/>
              </a:rPr>
              <a:t>C</a:t>
            </a:r>
            <a:endParaRPr lang="en-US" sz="1100" dirty="0">
              <a:solidFill>
                <a:srgbClr val="080808"/>
              </a:solidFill>
              <a:latin typeface="Comic Sans MS" pitchFamily="66" charset="0"/>
            </a:endParaRPr>
          </a:p>
        </p:txBody>
      </p:sp>
      <p:sp>
        <p:nvSpPr>
          <p:cNvPr id="52" name="Rectangle 51"/>
          <p:cNvSpPr/>
          <p:nvPr/>
        </p:nvSpPr>
        <p:spPr>
          <a:xfrm>
            <a:off x="288630" y="2098137"/>
            <a:ext cx="814967" cy="261610"/>
          </a:xfrm>
          <a:prstGeom prst="rect">
            <a:avLst/>
          </a:prstGeom>
        </p:spPr>
        <p:txBody>
          <a:bodyPr wrap="none">
            <a:spAutoFit/>
          </a:bodyPr>
          <a:lstStyle/>
          <a:p>
            <a:pPr marL="36541" indent="0">
              <a:buNone/>
            </a:pPr>
            <a:r>
              <a:rPr lang="en-US" sz="1100" dirty="0" smtClean="0">
                <a:solidFill>
                  <a:srgbClr val="FF0000"/>
                </a:solidFill>
                <a:latin typeface="Comic Sans MS" pitchFamily="66" charset="0"/>
              </a:rPr>
              <a:t>AC mains</a:t>
            </a:r>
            <a:endParaRPr lang="en-US" sz="1100" dirty="0">
              <a:solidFill>
                <a:srgbClr val="FF0000"/>
              </a:solidFill>
              <a:latin typeface="Comic Sans MS" pitchFamily="66" charset="0"/>
            </a:endParaRPr>
          </a:p>
        </p:txBody>
      </p:sp>
      <p:sp>
        <p:nvSpPr>
          <p:cNvPr id="53" name="Rectangle 52"/>
          <p:cNvSpPr/>
          <p:nvPr/>
        </p:nvSpPr>
        <p:spPr>
          <a:xfrm>
            <a:off x="6628763" y="2383893"/>
            <a:ext cx="779701" cy="261610"/>
          </a:xfrm>
          <a:prstGeom prst="rect">
            <a:avLst/>
          </a:prstGeom>
        </p:spPr>
        <p:txBody>
          <a:bodyPr wrap="none">
            <a:spAutoFit/>
          </a:bodyPr>
          <a:lstStyle/>
          <a:p>
            <a:pPr marL="36541" indent="0">
              <a:buNone/>
            </a:pPr>
            <a:r>
              <a:rPr lang="en-US" sz="1100" dirty="0" smtClean="0">
                <a:solidFill>
                  <a:srgbClr val="00B050"/>
                </a:solidFill>
                <a:latin typeface="Comic Sans MS" pitchFamily="66" charset="0"/>
              </a:rPr>
              <a:t>Magnets</a:t>
            </a:r>
            <a:endParaRPr lang="en-US" sz="1100" dirty="0">
              <a:solidFill>
                <a:srgbClr val="00B050"/>
              </a:solidFill>
              <a:latin typeface="Comic Sans MS" pitchFamily="66" charset="0"/>
            </a:endParaRPr>
          </a:p>
        </p:txBody>
      </p:sp>
      <p:sp>
        <p:nvSpPr>
          <p:cNvPr id="54" name="Rectangle 53"/>
          <p:cNvSpPr/>
          <p:nvPr/>
        </p:nvSpPr>
        <p:spPr>
          <a:xfrm>
            <a:off x="2548464" y="2165467"/>
            <a:ext cx="720000" cy="720000"/>
          </a:xfrm>
          <a:prstGeom prst="rect">
            <a:avLst/>
          </a:prstGeom>
          <a:noFill/>
          <a:ln w="28575">
            <a:solidFill>
              <a:srgbClr val="08080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5" name="Straight Connector 54"/>
          <p:cNvCxnSpPr/>
          <p:nvPr/>
        </p:nvCxnSpPr>
        <p:spPr>
          <a:xfrm flipV="1">
            <a:off x="2548464" y="2165467"/>
            <a:ext cx="720000" cy="72000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3268464" y="2310482"/>
            <a:ext cx="595884"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a:off x="3269988" y="2740250"/>
            <a:ext cx="594360"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sp>
        <p:nvSpPr>
          <p:cNvPr id="58" name="Rectangle 57"/>
          <p:cNvSpPr/>
          <p:nvPr/>
        </p:nvSpPr>
        <p:spPr>
          <a:xfrm>
            <a:off x="2569968" y="2226288"/>
            <a:ext cx="409407" cy="261610"/>
          </a:xfrm>
          <a:prstGeom prst="rect">
            <a:avLst/>
          </a:prstGeom>
        </p:spPr>
        <p:txBody>
          <a:bodyPr wrap="none">
            <a:spAutoFit/>
          </a:bodyPr>
          <a:lstStyle/>
          <a:p>
            <a:pPr marL="36541" indent="0">
              <a:buNone/>
            </a:pPr>
            <a:r>
              <a:rPr lang="en-US" sz="1100" dirty="0" smtClean="0">
                <a:solidFill>
                  <a:srgbClr val="080808"/>
                </a:solidFill>
                <a:latin typeface="Comic Sans MS" pitchFamily="66" charset="0"/>
              </a:rPr>
              <a:t>DC</a:t>
            </a:r>
            <a:endParaRPr lang="en-US" sz="1100" dirty="0">
              <a:solidFill>
                <a:srgbClr val="080808"/>
              </a:solidFill>
              <a:latin typeface="Comic Sans MS" pitchFamily="66" charset="0"/>
            </a:endParaRPr>
          </a:p>
        </p:txBody>
      </p:sp>
      <p:sp>
        <p:nvSpPr>
          <p:cNvPr id="59" name="Rectangle 58"/>
          <p:cNvSpPr/>
          <p:nvPr/>
        </p:nvSpPr>
        <p:spPr>
          <a:xfrm>
            <a:off x="2845599" y="2545344"/>
            <a:ext cx="409407" cy="261610"/>
          </a:xfrm>
          <a:prstGeom prst="rect">
            <a:avLst/>
          </a:prstGeom>
        </p:spPr>
        <p:txBody>
          <a:bodyPr wrap="none">
            <a:spAutoFit/>
          </a:bodyPr>
          <a:lstStyle/>
          <a:p>
            <a:pPr marL="36541" indent="0">
              <a:buNone/>
            </a:pPr>
            <a:r>
              <a:rPr lang="en-US" sz="1100" dirty="0" smtClean="0">
                <a:solidFill>
                  <a:srgbClr val="080808"/>
                </a:solidFill>
                <a:latin typeface="Comic Sans MS" pitchFamily="66" charset="0"/>
              </a:rPr>
              <a:t>AC</a:t>
            </a:r>
            <a:endParaRPr lang="en-US" sz="1100" dirty="0">
              <a:solidFill>
                <a:srgbClr val="080808"/>
              </a:solidFill>
              <a:latin typeface="Comic Sans MS" pitchFamily="66"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8341" y="2226288"/>
            <a:ext cx="187318" cy="57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0" name="Rectangle 59"/>
          <p:cNvSpPr/>
          <p:nvPr/>
        </p:nvSpPr>
        <p:spPr>
          <a:xfrm>
            <a:off x="3852000" y="2148562"/>
            <a:ext cx="720000" cy="720000"/>
          </a:xfrm>
          <a:prstGeom prst="rect">
            <a:avLst/>
          </a:prstGeom>
          <a:noFill/>
          <a:ln w="28575">
            <a:solidFill>
              <a:srgbClr val="08080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1" name="Straight Connector 60"/>
          <p:cNvCxnSpPr/>
          <p:nvPr/>
        </p:nvCxnSpPr>
        <p:spPr>
          <a:xfrm>
            <a:off x="4570476" y="2310482"/>
            <a:ext cx="595884"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4572000" y="2740250"/>
            <a:ext cx="594360"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sp>
        <p:nvSpPr>
          <p:cNvPr id="65" name="Rectangle 64"/>
          <p:cNvSpPr/>
          <p:nvPr/>
        </p:nvSpPr>
        <p:spPr>
          <a:xfrm>
            <a:off x="1245522" y="3037867"/>
            <a:ext cx="720000" cy="720000"/>
          </a:xfrm>
          <a:prstGeom prst="rect">
            <a:avLst/>
          </a:prstGeom>
          <a:noFill/>
          <a:ln w="28575">
            <a:solidFill>
              <a:srgbClr val="08080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6" name="Straight Connector 65"/>
          <p:cNvCxnSpPr/>
          <p:nvPr/>
        </p:nvCxnSpPr>
        <p:spPr>
          <a:xfrm flipV="1">
            <a:off x="1245522" y="3037867"/>
            <a:ext cx="720000" cy="72000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a:off x="651162" y="3387098"/>
            <a:ext cx="594360"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flipV="1">
            <a:off x="751746" y="3294289"/>
            <a:ext cx="150876" cy="173346"/>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flipV="1">
            <a:off x="828708" y="3294289"/>
            <a:ext cx="150876" cy="173346"/>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flipV="1">
            <a:off x="905670" y="3294289"/>
            <a:ext cx="150876" cy="173346"/>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a:off x="1965522" y="3182882"/>
            <a:ext cx="595884"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a:off x="1967046" y="3612650"/>
            <a:ext cx="594360"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sp>
        <p:nvSpPr>
          <p:cNvPr id="73" name="Rectangle 72"/>
          <p:cNvSpPr/>
          <p:nvPr/>
        </p:nvSpPr>
        <p:spPr>
          <a:xfrm>
            <a:off x="1267026" y="3098688"/>
            <a:ext cx="409407" cy="261610"/>
          </a:xfrm>
          <a:prstGeom prst="rect">
            <a:avLst/>
          </a:prstGeom>
        </p:spPr>
        <p:txBody>
          <a:bodyPr wrap="none">
            <a:spAutoFit/>
          </a:bodyPr>
          <a:lstStyle/>
          <a:p>
            <a:pPr marL="36541" indent="0">
              <a:buNone/>
            </a:pPr>
            <a:r>
              <a:rPr lang="en-US" sz="1100" dirty="0" smtClean="0">
                <a:solidFill>
                  <a:srgbClr val="080808"/>
                </a:solidFill>
                <a:latin typeface="Comic Sans MS" pitchFamily="66" charset="0"/>
              </a:rPr>
              <a:t>AC</a:t>
            </a:r>
            <a:endParaRPr lang="en-US" sz="1100" dirty="0">
              <a:solidFill>
                <a:srgbClr val="080808"/>
              </a:solidFill>
              <a:latin typeface="Comic Sans MS" pitchFamily="66" charset="0"/>
            </a:endParaRPr>
          </a:p>
        </p:txBody>
      </p:sp>
      <p:sp>
        <p:nvSpPr>
          <p:cNvPr id="74" name="Rectangle 73"/>
          <p:cNvSpPr/>
          <p:nvPr/>
        </p:nvSpPr>
        <p:spPr>
          <a:xfrm>
            <a:off x="1542657" y="3417744"/>
            <a:ext cx="409407" cy="261610"/>
          </a:xfrm>
          <a:prstGeom prst="rect">
            <a:avLst/>
          </a:prstGeom>
        </p:spPr>
        <p:txBody>
          <a:bodyPr wrap="none">
            <a:spAutoFit/>
          </a:bodyPr>
          <a:lstStyle/>
          <a:p>
            <a:pPr marL="36541" indent="0">
              <a:buNone/>
            </a:pPr>
            <a:r>
              <a:rPr lang="en-US" sz="1100" dirty="0">
                <a:solidFill>
                  <a:srgbClr val="080808"/>
                </a:solidFill>
                <a:latin typeface="Comic Sans MS" pitchFamily="66" charset="0"/>
              </a:rPr>
              <a:t>D</a:t>
            </a:r>
            <a:r>
              <a:rPr lang="en-US" sz="1100" dirty="0" smtClean="0">
                <a:solidFill>
                  <a:srgbClr val="080808"/>
                </a:solidFill>
                <a:latin typeface="Comic Sans MS" pitchFamily="66" charset="0"/>
              </a:rPr>
              <a:t>C</a:t>
            </a:r>
            <a:endParaRPr lang="en-US" sz="1100" dirty="0">
              <a:solidFill>
                <a:srgbClr val="080808"/>
              </a:solidFill>
              <a:latin typeface="Comic Sans MS" pitchFamily="66" charset="0"/>
            </a:endParaRPr>
          </a:p>
        </p:txBody>
      </p:sp>
      <p:cxnSp>
        <p:nvCxnSpPr>
          <p:cNvPr id="75" name="Straight Connector 74"/>
          <p:cNvCxnSpPr/>
          <p:nvPr/>
        </p:nvCxnSpPr>
        <p:spPr>
          <a:xfrm>
            <a:off x="6307980" y="2740250"/>
            <a:ext cx="0" cy="1783613"/>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sp>
        <p:nvSpPr>
          <p:cNvPr id="76" name="Rectangle 75"/>
          <p:cNvSpPr/>
          <p:nvPr/>
        </p:nvSpPr>
        <p:spPr>
          <a:xfrm>
            <a:off x="5193264" y="3041448"/>
            <a:ext cx="720000" cy="720000"/>
          </a:xfrm>
          <a:prstGeom prst="rect">
            <a:avLst/>
          </a:prstGeom>
          <a:noFill/>
          <a:ln w="28575">
            <a:solidFill>
              <a:srgbClr val="08080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7" name="Straight Connector 76"/>
          <p:cNvCxnSpPr/>
          <p:nvPr/>
        </p:nvCxnSpPr>
        <p:spPr>
          <a:xfrm flipV="1">
            <a:off x="5193264" y="3041448"/>
            <a:ext cx="720000" cy="72000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78" name="Straight Connector 77"/>
          <p:cNvCxnSpPr/>
          <p:nvPr/>
        </p:nvCxnSpPr>
        <p:spPr>
          <a:xfrm flipV="1">
            <a:off x="5913264" y="3182882"/>
            <a:ext cx="184506" cy="3581"/>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p:nvCxnSpPr>
        <p:spPr>
          <a:xfrm>
            <a:off x="5914788" y="3616231"/>
            <a:ext cx="393192"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sp>
        <p:nvSpPr>
          <p:cNvPr id="81" name="Rectangle 80"/>
          <p:cNvSpPr/>
          <p:nvPr/>
        </p:nvSpPr>
        <p:spPr>
          <a:xfrm>
            <a:off x="5214768" y="3102269"/>
            <a:ext cx="409407" cy="261610"/>
          </a:xfrm>
          <a:prstGeom prst="rect">
            <a:avLst/>
          </a:prstGeom>
        </p:spPr>
        <p:txBody>
          <a:bodyPr wrap="none">
            <a:spAutoFit/>
          </a:bodyPr>
          <a:lstStyle/>
          <a:p>
            <a:pPr marL="36541" indent="0">
              <a:buNone/>
            </a:pPr>
            <a:r>
              <a:rPr lang="en-US" sz="1100" dirty="0" smtClean="0">
                <a:solidFill>
                  <a:srgbClr val="080808"/>
                </a:solidFill>
                <a:latin typeface="Comic Sans MS" pitchFamily="66" charset="0"/>
              </a:rPr>
              <a:t>AC</a:t>
            </a:r>
            <a:endParaRPr lang="en-US" sz="1100" dirty="0">
              <a:solidFill>
                <a:srgbClr val="080808"/>
              </a:solidFill>
              <a:latin typeface="Comic Sans MS" pitchFamily="66" charset="0"/>
            </a:endParaRPr>
          </a:p>
        </p:txBody>
      </p:sp>
      <p:sp>
        <p:nvSpPr>
          <p:cNvPr id="82" name="Rectangle 81"/>
          <p:cNvSpPr/>
          <p:nvPr/>
        </p:nvSpPr>
        <p:spPr>
          <a:xfrm>
            <a:off x="5490399" y="3421325"/>
            <a:ext cx="409407" cy="261610"/>
          </a:xfrm>
          <a:prstGeom prst="rect">
            <a:avLst/>
          </a:prstGeom>
        </p:spPr>
        <p:txBody>
          <a:bodyPr wrap="none">
            <a:spAutoFit/>
          </a:bodyPr>
          <a:lstStyle/>
          <a:p>
            <a:pPr marL="36541" indent="0">
              <a:buNone/>
            </a:pPr>
            <a:r>
              <a:rPr lang="en-US" sz="1100" dirty="0">
                <a:solidFill>
                  <a:srgbClr val="080808"/>
                </a:solidFill>
                <a:latin typeface="Comic Sans MS" pitchFamily="66" charset="0"/>
              </a:rPr>
              <a:t>D</a:t>
            </a:r>
            <a:r>
              <a:rPr lang="en-US" sz="1100" dirty="0" smtClean="0">
                <a:solidFill>
                  <a:srgbClr val="080808"/>
                </a:solidFill>
                <a:latin typeface="Comic Sans MS" pitchFamily="66" charset="0"/>
              </a:rPr>
              <a:t>C</a:t>
            </a:r>
            <a:endParaRPr lang="en-US" sz="1100" dirty="0">
              <a:solidFill>
                <a:srgbClr val="080808"/>
              </a:solidFill>
              <a:latin typeface="Comic Sans MS" pitchFamily="66" charset="0"/>
            </a:endParaRPr>
          </a:p>
        </p:txBody>
      </p:sp>
      <p:sp>
        <p:nvSpPr>
          <p:cNvPr id="83" name="Rectangle 82"/>
          <p:cNvSpPr/>
          <p:nvPr/>
        </p:nvSpPr>
        <p:spPr>
          <a:xfrm>
            <a:off x="300978" y="2970537"/>
            <a:ext cx="814967" cy="261610"/>
          </a:xfrm>
          <a:prstGeom prst="rect">
            <a:avLst/>
          </a:prstGeom>
        </p:spPr>
        <p:txBody>
          <a:bodyPr wrap="none">
            <a:spAutoFit/>
          </a:bodyPr>
          <a:lstStyle/>
          <a:p>
            <a:pPr marL="36541" indent="0">
              <a:buNone/>
            </a:pPr>
            <a:r>
              <a:rPr lang="en-US" sz="1100" dirty="0" smtClean="0">
                <a:solidFill>
                  <a:srgbClr val="FF0000"/>
                </a:solidFill>
                <a:latin typeface="Comic Sans MS" pitchFamily="66" charset="0"/>
              </a:rPr>
              <a:t>AC mains</a:t>
            </a:r>
            <a:endParaRPr lang="en-US" sz="1100" dirty="0">
              <a:solidFill>
                <a:srgbClr val="FF0000"/>
              </a:solidFill>
              <a:latin typeface="Comic Sans MS" pitchFamily="66" charset="0"/>
            </a:endParaRPr>
          </a:p>
        </p:txBody>
      </p:sp>
      <p:sp>
        <p:nvSpPr>
          <p:cNvPr id="85" name="Rectangle 84"/>
          <p:cNvSpPr/>
          <p:nvPr/>
        </p:nvSpPr>
        <p:spPr>
          <a:xfrm>
            <a:off x="2560812" y="3037867"/>
            <a:ext cx="720000" cy="720000"/>
          </a:xfrm>
          <a:prstGeom prst="rect">
            <a:avLst/>
          </a:prstGeom>
          <a:noFill/>
          <a:ln w="28575">
            <a:solidFill>
              <a:srgbClr val="08080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6" name="Straight Connector 85"/>
          <p:cNvCxnSpPr/>
          <p:nvPr/>
        </p:nvCxnSpPr>
        <p:spPr>
          <a:xfrm flipV="1">
            <a:off x="2560812" y="3037867"/>
            <a:ext cx="720000" cy="72000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87" name="Straight Connector 86"/>
          <p:cNvCxnSpPr/>
          <p:nvPr/>
        </p:nvCxnSpPr>
        <p:spPr>
          <a:xfrm>
            <a:off x="3280812" y="3182882"/>
            <a:ext cx="595884"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88" name="Straight Connector 87"/>
          <p:cNvCxnSpPr/>
          <p:nvPr/>
        </p:nvCxnSpPr>
        <p:spPr>
          <a:xfrm>
            <a:off x="3282336" y="3612650"/>
            <a:ext cx="594360"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sp>
        <p:nvSpPr>
          <p:cNvPr id="89" name="Rectangle 88"/>
          <p:cNvSpPr/>
          <p:nvPr/>
        </p:nvSpPr>
        <p:spPr>
          <a:xfrm>
            <a:off x="2582316" y="3098688"/>
            <a:ext cx="409407" cy="261610"/>
          </a:xfrm>
          <a:prstGeom prst="rect">
            <a:avLst/>
          </a:prstGeom>
        </p:spPr>
        <p:txBody>
          <a:bodyPr wrap="none">
            <a:spAutoFit/>
          </a:bodyPr>
          <a:lstStyle/>
          <a:p>
            <a:pPr marL="36541" indent="0">
              <a:buNone/>
            </a:pPr>
            <a:r>
              <a:rPr lang="en-US" sz="1100" dirty="0" smtClean="0">
                <a:solidFill>
                  <a:srgbClr val="080808"/>
                </a:solidFill>
                <a:latin typeface="Comic Sans MS" pitchFamily="66" charset="0"/>
              </a:rPr>
              <a:t>DC</a:t>
            </a:r>
            <a:endParaRPr lang="en-US" sz="1100" dirty="0">
              <a:solidFill>
                <a:srgbClr val="080808"/>
              </a:solidFill>
              <a:latin typeface="Comic Sans MS" pitchFamily="66" charset="0"/>
            </a:endParaRPr>
          </a:p>
        </p:txBody>
      </p:sp>
      <p:sp>
        <p:nvSpPr>
          <p:cNvPr id="90" name="Rectangle 89"/>
          <p:cNvSpPr/>
          <p:nvPr/>
        </p:nvSpPr>
        <p:spPr>
          <a:xfrm>
            <a:off x="2857947" y="3417744"/>
            <a:ext cx="409407" cy="261610"/>
          </a:xfrm>
          <a:prstGeom prst="rect">
            <a:avLst/>
          </a:prstGeom>
        </p:spPr>
        <p:txBody>
          <a:bodyPr wrap="none">
            <a:spAutoFit/>
          </a:bodyPr>
          <a:lstStyle/>
          <a:p>
            <a:pPr marL="36541" indent="0">
              <a:buNone/>
            </a:pPr>
            <a:r>
              <a:rPr lang="en-US" sz="1100" dirty="0" smtClean="0">
                <a:solidFill>
                  <a:srgbClr val="080808"/>
                </a:solidFill>
                <a:latin typeface="Comic Sans MS" pitchFamily="66" charset="0"/>
              </a:rPr>
              <a:t>AC</a:t>
            </a:r>
            <a:endParaRPr lang="en-US" sz="1100" dirty="0">
              <a:solidFill>
                <a:srgbClr val="080808"/>
              </a:solidFill>
              <a:latin typeface="Comic Sans MS" pitchFamily="66" charset="0"/>
            </a:endParaRPr>
          </a:p>
        </p:txBody>
      </p:sp>
      <p:pic>
        <p:nvPicPr>
          <p:cNvPr id="9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0689" y="3098688"/>
            <a:ext cx="187318" cy="57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2" name="Rectangle 91"/>
          <p:cNvSpPr/>
          <p:nvPr/>
        </p:nvSpPr>
        <p:spPr>
          <a:xfrm>
            <a:off x="3864348" y="3020962"/>
            <a:ext cx="720000" cy="720000"/>
          </a:xfrm>
          <a:prstGeom prst="rect">
            <a:avLst/>
          </a:prstGeom>
          <a:noFill/>
          <a:ln w="28575">
            <a:solidFill>
              <a:srgbClr val="08080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3" name="Straight Connector 92"/>
          <p:cNvCxnSpPr/>
          <p:nvPr/>
        </p:nvCxnSpPr>
        <p:spPr>
          <a:xfrm>
            <a:off x="4582824" y="3182882"/>
            <a:ext cx="595884"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94" name="Straight Connector 93"/>
          <p:cNvCxnSpPr/>
          <p:nvPr/>
        </p:nvCxnSpPr>
        <p:spPr>
          <a:xfrm>
            <a:off x="4584348" y="3612650"/>
            <a:ext cx="594360"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sp>
        <p:nvSpPr>
          <p:cNvPr id="95" name="Rectangle 94"/>
          <p:cNvSpPr/>
          <p:nvPr/>
        </p:nvSpPr>
        <p:spPr>
          <a:xfrm>
            <a:off x="1218192" y="3945499"/>
            <a:ext cx="720000" cy="720000"/>
          </a:xfrm>
          <a:prstGeom prst="rect">
            <a:avLst/>
          </a:prstGeom>
          <a:noFill/>
          <a:ln w="28575">
            <a:solidFill>
              <a:srgbClr val="08080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6" name="Straight Connector 95"/>
          <p:cNvCxnSpPr/>
          <p:nvPr/>
        </p:nvCxnSpPr>
        <p:spPr>
          <a:xfrm flipV="1">
            <a:off x="1218192" y="3945499"/>
            <a:ext cx="720000" cy="72000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97" name="Straight Connector 96"/>
          <p:cNvCxnSpPr/>
          <p:nvPr/>
        </p:nvCxnSpPr>
        <p:spPr>
          <a:xfrm>
            <a:off x="623832" y="4294730"/>
            <a:ext cx="594360"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98" name="Straight Connector 97"/>
          <p:cNvCxnSpPr/>
          <p:nvPr/>
        </p:nvCxnSpPr>
        <p:spPr>
          <a:xfrm flipV="1">
            <a:off x="724416" y="4201921"/>
            <a:ext cx="150876" cy="173346"/>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flipV="1">
            <a:off x="801378" y="4201921"/>
            <a:ext cx="150876" cy="173346"/>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flipV="1">
            <a:off x="878340" y="4201921"/>
            <a:ext cx="150876" cy="173346"/>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1938192" y="4090514"/>
            <a:ext cx="595884"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1939716" y="4520282"/>
            <a:ext cx="594360"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sp>
        <p:nvSpPr>
          <p:cNvPr id="103" name="Rectangle 102"/>
          <p:cNvSpPr/>
          <p:nvPr/>
        </p:nvSpPr>
        <p:spPr>
          <a:xfrm>
            <a:off x="1239696" y="4006320"/>
            <a:ext cx="409407" cy="261610"/>
          </a:xfrm>
          <a:prstGeom prst="rect">
            <a:avLst/>
          </a:prstGeom>
        </p:spPr>
        <p:txBody>
          <a:bodyPr wrap="none">
            <a:spAutoFit/>
          </a:bodyPr>
          <a:lstStyle/>
          <a:p>
            <a:pPr marL="36541" indent="0">
              <a:buNone/>
            </a:pPr>
            <a:r>
              <a:rPr lang="en-US" sz="1100" dirty="0" smtClean="0">
                <a:solidFill>
                  <a:srgbClr val="080808"/>
                </a:solidFill>
                <a:latin typeface="Comic Sans MS" pitchFamily="66" charset="0"/>
              </a:rPr>
              <a:t>AC</a:t>
            </a:r>
            <a:endParaRPr lang="en-US" sz="1100" dirty="0">
              <a:solidFill>
                <a:srgbClr val="080808"/>
              </a:solidFill>
              <a:latin typeface="Comic Sans MS" pitchFamily="66" charset="0"/>
            </a:endParaRPr>
          </a:p>
        </p:txBody>
      </p:sp>
      <p:sp>
        <p:nvSpPr>
          <p:cNvPr id="104" name="Rectangle 103"/>
          <p:cNvSpPr/>
          <p:nvPr/>
        </p:nvSpPr>
        <p:spPr>
          <a:xfrm>
            <a:off x="1515327" y="4325376"/>
            <a:ext cx="409407" cy="261610"/>
          </a:xfrm>
          <a:prstGeom prst="rect">
            <a:avLst/>
          </a:prstGeom>
        </p:spPr>
        <p:txBody>
          <a:bodyPr wrap="none">
            <a:spAutoFit/>
          </a:bodyPr>
          <a:lstStyle/>
          <a:p>
            <a:pPr marL="36541" indent="0">
              <a:buNone/>
            </a:pPr>
            <a:r>
              <a:rPr lang="en-US" sz="1100" dirty="0">
                <a:solidFill>
                  <a:srgbClr val="080808"/>
                </a:solidFill>
                <a:latin typeface="Comic Sans MS" pitchFamily="66" charset="0"/>
              </a:rPr>
              <a:t>D</a:t>
            </a:r>
            <a:r>
              <a:rPr lang="en-US" sz="1100" dirty="0" smtClean="0">
                <a:solidFill>
                  <a:srgbClr val="080808"/>
                </a:solidFill>
                <a:latin typeface="Comic Sans MS" pitchFamily="66" charset="0"/>
              </a:rPr>
              <a:t>C</a:t>
            </a:r>
            <a:endParaRPr lang="en-US" sz="1100" dirty="0">
              <a:solidFill>
                <a:srgbClr val="080808"/>
              </a:solidFill>
              <a:latin typeface="Comic Sans MS" pitchFamily="66" charset="0"/>
            </a:endParaRPr>
          </a:p>
        </p:txBody>
      </p:sp>
      <p:cxnSp>
        <p:nvCxnSpPr>
          <p:cNvPr id="105" name="Straight Connector 104"/>
          <p:cNvCxnSpPr/>
          <p:nvPr/>
        </p:nvCxnSpPr>
        <p:spPr>
          <a:xfrm>
            <a:off x="6097770" y="2314063"/>
            <a:ext cx="0" cy="1777819"/>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sp>
        <p:nvSpPr>
          <p:cNvPr id="106" name="Rectangle 105"/>
          <p:cNvSpPr/>
          <p:nvPr/>
        </p:nvSpPr>
        <p:spPr>
          <a:xfrm>
            <a:off x="5165934" y="3949080"/>
            <a:ext cx="720000" cy="720000"/>
          </a:xfrm>
          <a:prstGeom prst="rect">
            <a:avLst/>
          </a:prstGeom>
          <a:noFill/>
          <a:ln w="28575">
            <a:solidFill>
              <a:srgbClr val="08080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7" name="Straight Connector 106"/>
          <p:cNvCxnSpPr/>
          <p:nvPr/>
        </p:nvCxnSpPr>
        <p:spPr>
          <a:xfrm flipV="1">
            <a:off x="5165934" y="3949080"/>
            <a:ext cx="720000" cy="72000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108" name="Straight Connector 107"/>
          <p:cNvCxnSpPr/>
          <p:nvPr/>
        </p:nvCxnSpPr>
        <p:spPr>
          <a:xfrm>
            <a:off x="5885934" y="4094095"/>
            <a:ext cx="211836"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109" name="Straight Connector 108"/>
          <p:cNvCxnSpPr/>
          <p:nvPr/>
        </p:nvCxnSpPr>
        <p:spPr>
          <a:xfrm flipV="1">
            <a:off x="5887458" y="4520282"/>
            <a:ext cx="420522" cy="3581"/>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sp>
        <p:nvSpPr>
          <p:cNvPr id="111" name="Rectangle 110"/>
          <p:cNvSpPr/>
          <p:nvPr/>
        </p:nvSpPr>
        <p:spPr>
          <a:xfrm>
            <a:off x="5187438" y="4009901"/>
            <a:ext cx="409407" cy="261610"/>
          </a:xfrm>
          <a:prstGeom prst="rect">
            <a:avLst/>
          </a:prstGeom>
        </p:spPr>
        <p:txBody>
          <a:bodyPr wrap="none">
            <a:spAutoFit/>
          </a:bodyPr>
          <a:lstStyle/>
          <a:p>
            <a:pPr marL="36541" indent="0">
              <a:buNone/>
            </a:pPr>
            <a:r>
              <a:rPr lang="en-US" sz="1100" dirty="0" smtClean="0">
                <a:solidFill>
                  <a:srgbClr val="080808"/>
                </a:solidFill>
                <a:latin typeface="Comic Sans MS" pitchFamily="66" charset="0"/>
              </a:rPr>
              <a:t>AC</a:t>
            </a:r>
            <a:endParaRPr lang="en-US" sz="1100" dirty="0">
              <a:solidFill>
                <a:srgbClr val="080808"/>
              </a:solidFill>
              <a:latin typeface="Comic Sans MS" pitchFamily="66" charset="0"/>
            </a:endParaRPr>
          </a:p>
        </p:txBody>
      </p:sp>
      <p:sp>
        <p:nvSpPr>
          <p:cNvPr id="112" name="Rectangle 111"/>
          <p:cNvSpPr/>
          <p:nvPr/>
        </p:nvSpPr>
        <p:spPr>
          <a:xfrm>
            <a:off x="5463069" y="4328957"/>
            <a:ext cx="409407" cy="261610"/>
          </a:xfrm>
          <a:prstGeom prst="rect">
            <a:avLst/>
          </a:prstGeom>
        </p:spPr>
        <p:txBody>
          <a:bodyPr wrap="none">
            <a:spAutoFit/>
          </a:bodyPr>
          <a:lstStyle/>
          <a:p>
            <a:pPr marL="36541" indent="0">
              <a:buNone/>
            </a:pPr>
            <a:r>
              <a:rPr lang="en-US" sz="1100" dirty="0">
                <a:solidFill>
                  <a:srgbClr val="080808"/>
                </a:solidFill>
                <a:latin typeface="Comic Sans MS" pitchFamily="66" charset="0"/>
              </a:rPr>
              <a:t>D</a:t>
            </a:r>
            <a:r>
              <a:rPr lang="en-US" sz="1100" dirty="0" smtClean="0">
                <a:solidFill>
                  <a:srgbClr val="080808"/>
                </a:solidFill>
                <a:latin typeface="Comic Sans MS" pitchFamily="66" charset="0"/>
              </a:rPr>
              <a:t>C</a:t>
            </a:r>
            <a:endParaRPr lang="en-US" sz="1100" dirty="0">
              <a:solidFill>
                <a:srgbClr val="080808"/>
              </a:solidFill>
              <a:latin typeface="Comic Sans MS" pitchFamily="66" charset="0"/>
            </a:endParaRPr>
          </a:p>
        </p:txBody>
      </p:sp>
      <p:sp>
        <p:nvSpPr>
          <p:cNvPr id="113" name="Rectangle 112"/>
          <p:cNvSpPr/>
          <p:nvPr/>
        </p:nvSpPr>
        <p:spPr>
          <a:xfrm>
            <a:off x="273648" y="3878169"/>
            <a:ext cx="814967" cy="261610"/>
          </a:xfrm>
          <a:prstGeom prst="rect">
            <a:avLst/>
          </a:prstGeom>
        </p:spPr>
        <p:txBody>
          <a:bodyPr wrap="none">
            <a:spAutoFit/>
          </a:bodyPr>
          <a:lstStyle/>
          <a:p>
            <a:pPr marL="36541" indent="0">
              <a:buNone/>
            </a:pPr>
            <a:r>
              <a:rPr lang="en-US" sz="1100" dirty="0" smtClean="0">
                <a:solidFill>
                  <a:srgbClr val="FF0000"/>
                </a:solidFill>
                <a:latin typeface="Comic Sans MS" pitchFamily="66" charset="0"/>
              </a:rPr>
              <a:t>AC mains</a:t>
            </a:r>
            <a:endParaRPr lang="en-US" sz="1100" dirty="0">
              <a:solidFill>
                <a:srgbClr val="FF0000"/>
              </a:solidFill>
              <a:latin typeface="Comic Sans MS" pitchFamily="66" charset="0"/>
            </a:endParaRPr>
          </a:p>
        </p:txBody>
      </p:sp>
      <p:sp>
        <p:nvSpPr>
          <p:cNvPr id="115" name="Rectangle 114"/>
          <p:cNvSpPr/>
          <p:nvPr/>
        </p:nvSpPr>
        <p:spPr>
          <a:xfrm>
            <a:off x="2533482" y="3945499"/>
            <a:ext cx="720000" cy="720000"/>
          </a:xfrm>
          <a:prstGeom prst="rect">
            <a:avLst/>
          </a:prstGeom>
          <a:noFill/>
          <a:ln w="28575">
            <a:solidFill>
              <a:srgbClr val="08080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6" name="Straight Connector 115"/>
          <p:cNvCxnSpPr/>
          <p:nvPr/>
        </p:nvCxnSpPr>
        <p:spPr>
          <a:xfrm flipV="1">
            <a:off x="2533482" y="3945499"/>
            <a:ext cx="720000" cy="72000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117" name="Straight Connector 116"/>
          <p:cNvCxnSpPr/>
          <p:nvPr/>
        </p:nvCxnSpPr>
        <p:spPr>
          <a:xfrm>
            <a:off x="3253482" y="4090514"/>
            <a:ext cx="595884"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a:off x="3255006" y="4520282"/>
            <a:ext cx="594360"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sp>
        <p:nvSpPr>
          <p:cNvPr id="119" name="Rectangle 118"/>
          <p:cNvSpPr/>
          <p:nvPr/>
        </p:nvSpPr>
        <p:spPr>
          <a:xfrm>
            <a:off x="2554986" y="4006320"/>
            <a:ext cx="409407" cy="261610"/>
          </a:xfrm>
          <a:prstGeom prst="rect">
            <a:avLst/>
          </a:prstGeom>
        </p:spPr>
        <p:txBody>
          <a:bodyPr wrap="none">
            <a:spAutoFit/>
          </a:bodyPr>
          <a:lstStyle/>
          <a:p>
            <a:pPr marL="36541" indent="0">
              <a:buNone/>
            </a:pPr>
            <a:r>
              <a:rPr lang="en-US" sz="1100" dirty="0" smtClean="0">
                <a:solidFill>
                  <a:srgbClr val="080808"/>
                </a:solidFill>
                <a:latin typeface="Comic Sans MS" pitchFamily="66" charset="0"/>
              </a:rPr>
              <a:t>DC</a:t>
            </a:r>
            <a:endParaRPr lang="en-US" sz="1100" dirty="0">
              <a:solidFill>
                <a:srgbClr val="080808"/>
              </a:solidFill>
              <a:latin typeface="Comic Sans MS" pitchFamily="66" charset="0"/>
            </a:endParaRPr>
          </a:p>
        </p:txBody>
      </p:sp>
      <p:sp>
        <p:nvSpPr>
          <p:cNvPr id="120" name="Rectangle 119"/>
          <p:cNvSpPr/>
          <p:nvPr/>
        </p:nvSpPr>
        <p:spPr>
          <a:xfrm>
            <a:off x="2830617" y="4325376"/>
            <a:ext cx="409407" cy="261610"/>
          </a:xfrm>
          <a:prstGeom prst="rect">
            <a:avLst/>
          </a:prstGeom>
        </p:spPr>
        <p:txBody>
          <a:bodyPr wrap="none">
            <a:spAutoFit/>
          </a:bodyPr>
          <a:lstStyle/>
          <a:p>
            <a:pPr marL="36541" indent="0">
              <a:buNone/>
            </a:pPr>
            <a:r>
              <a:rPr lang="en-US" sz="1100" dirty="0" smtClean="0">
                <a:solidFill>
                  <a:srgbClr val="080808"/>
                </a:solidFill>
                <a:latin typeface="Comic Sans MS" pitchFamily="66" charset="0"/>
              </a:rPr>
              <a:t>AC</a:t>
            </a:r>
            <a:endParaRPr lang="en-US" sz="1100" dirty="0">
              <a:solidFill>
                <a:srgbClr val="080808"/>
              </a:solidFill>
              <a:latin typeface="Comic Sans MS" pitchFamily="66" charset="0"/>
            </a:endParaRPr>
          </a:p>
        </p:txBody>
      </p:sp>
      <p:pic>
        <p:nvPicPr>
          <p:cNvPr id="12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03359" y="4006320"/>
            <a:ext cx="187318" cy="57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2" name="Rectangle 121"/>
          <p:cNvSpPr/>
          <p:nvPr/>
        </p:nvSpPr>
        <p:spPr>
          <a:xfrm>
            <a:off x="3837018" y="3928594"/>
            <a:ext cx="720000" cy="720000"/>
          </a:xfrm>
          <a:prstGeom prst="rect">
            <a:avLst/>
          </a:prstGeom>
          <a:noFill/>
          <a:ln w="28575">
            <a:solidFill>
              <a:srgbClr val="08080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3" name="Straight Connector 122"/>
          <p:cNvCxnSpPr/>
          <p:nvPr/>
        </p:nvCxnSpPr>
        <p:spPr>
          <a:xfrm>
            <a:off x="4555494" y="4090514"/>
            <a:ext cx="595884"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a:off x="4557018" y="4520282"/>
            <a:ext cx="594360" cy="0"/>
          </a:xfrm>
          <a:prstGeom prst="line">
            <a:avLst/>
          </a:prstGeom>
          <a:ln w="28575">
            <a:solidFill>
              <a:srgbClr val="080808"/>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1793087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Parallel connection of sub-converters</a:t>
            </a:r>
            <a:endParaRPr lang="en-US" sz="3200" dirty="0">
              <a:latin typeface="Comic Sans MS" pitchFamily="66" charset="0"/>
            </a:endParaRPr>
          </a:p>
        </p:txBody>
      </p:sp>
      <p:sp>
        <p:nvSpPr>
          <p:cNvPr id="3" name="Content Placeholder 2"/>
          <p:cNvSpPr>
            <a:spLocks noGrp="1"/>
          </p:cNvSpPr>
          <p:nvPr>
            <p:ph idx="1"/>
          </p:nvPr>
        </p:nvSpPr>
        <p:spPr>
          <a:xfrm>
            <a:off x="180000" y="900000"/>
            <a:ext cx="8901855" cy="4988736"/>
          </a:xfrm>
        </p:spPr>
        <p:txBody>
          <a:bodyPr>
            <a:noAutofit/>
          </a:bodyPr>
          <a:lstStyle/>
          <a:p>
            <a:pPr marL="36541" indent="0">
              <a:buNone/>
            </a:pPr>
            <a:r>
              <a:rPr lang="en-GB" sz="1600" dirty="0" smtClean="0">
                <a:latin typeface="Comic Sans MS" pitchFamily="66" charset="0"/>
              </a:rPr>
              <a:t>Example: Atlas toroid magnet converter 20.5kA/18V</a:t>
            </a:r>
          </a:p>
          <a:p>
            <a:pPr marL="36541" indent="0">
              <a:buNone/>
            </a:pPr>
            <a:endParaRPr lang="en-GB" sz="1600" dirty="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r>
              <a:rPr lang="en-GB" sz="1600" dirty="0" smtClean="0">
                <a:latin typeface="Comic Sans MS" pitchFamily="66" charset="0"/>
              </a:rPr>
              <a:t>3.25kA/18V sub-converter				8 sub-converters in parallel</a:t>
            </a:r>
          </a:p>
          <a:p>
            <a:pPr marL="36541" indent="0">
              <a:buNone/>
            </a:pPr>
            <a:endParaRPr lang="en-GB" sz="1600" dirty="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endParaRPr lang="en-GB" sz="1600" dirty="0">
              <a:latin typeface="Comic Sans MS" pitchFamily="66" charset="0"/>
            </a:endParaRPr>
          </a:p>
          <a:p>
            <a:pPr marL="36541" indent="0">
              <a:buNone/>
            </a:pPr>
            <a:r>
              <a:rPr lang="en-GB" sz="1600" dirty="0" smtClean="0">
                <a:latin typeface="Comic Sans MS" pitchFamily="66" charset="0"/>
              </a:rPr>
              <a:t> 				</a:t>
            </a:r>
            <a:r>
              <a:rPr lang="en-GB" sz="1600" dirty="0">
                <a:latin typeface="Comic Sans MS" pitchFamily="66" charset="0"/>
              </a:rPr>
              <a:t>	 </a:t>
            </a:r>
            <a:r>
              <a:rPr lang="en-GB" sz="1600" dirty="0">
                <a:solidFill>
                  <a:srgbClr val="7030A0"/>
                </a:solidFill>
                <a:latin typeface="Comic Sans MS" pitchFamily="66" charset="0"/>
              </a:rPr>
              <a:t>3.25kA/18V </a:t>
            </a:r>
          </a:p>
          <a:p>
            <a:pPr marL="36541" indent="0">
              <a:buNone/>
            </a:pPr>
            <a:r>
              <a:rPr lang="en-GB" sz="1600" dirty="0" smtClean="0">
                <a:latin typeface="Comic Sans MS" pitchFamily="66" charset="0"/>
              </a:rPr>
              <a:t>Redundancy implementation, n+1 sub-converters</a:t>
            </a:r>
          </a:p>
          <a:p>
            <a:pPr marL="36541" indent="0">
              <a:buNone/>
            </a:pPr>
            <a:r>
              <a:rPr lang="en-GB" sz="1600" dirty="0" smtClean="0">
                <a:solidFill>
                  <a:srgbClr val="FF0000"/>
                </a:solidFill>
                <a:latin typeface="Comic Sans MS" pitchFamily="66" charset="0"/>
              </a:rPr>
              <a:t>Can work with only n sub-converters</a:t>
            </a:r>
          </a:p>
          <a:p>
            <a:pPr>
              <a:buFontTx/>
              <a:buChar char="-"/>
            </a:pPr>
            <a:endParaRPr lang="en-US" sz="1600" dirty="0" smtClean="0">
              <a:latin typeface="Comic Sans MS" pitchFamily="66" charset="0"/>
            </a:endParaRP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46</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grpSp>
        <p:nvGrpSpPr>
          <p:cNvPr id="15" name="Group 14"/>
          <p:cNvGrpSpPr/>
          <p:nvPr/>
        </p:nvGrpSpPr>
        <p:grpSpPr>
          <a:xfrm>
            <a:off x="3518568" y="1260134"/>
            <a:ext cx="2460492" cy="1501444"/>
            <a:chOff x="6380640" y="960872"/>
            <a:chExt cx="2460492" cy="1501444"/>
          </a:xfrm>
        </p:grpSpPr>
        <p:sp>
          <p:nvSpPr>
            <p:cNvPr id="6" name="Line 95"/>
            <p:cNvSpPr>
              <a:spLocks noChangeShapeType="1"/>
            </p:cNvSpPr>
            <p:nvPr/>
          </p:nvSpPr>
          <p:spPr bwMode="auto">
            <a:xfrm>
              <a:off x="7168041" y="1077571"/>
              <a:ext cx="0" cy="1384745"/>
            </a:xfrm>
            <a:prstGeom prst="line">
              <a:avLst/>
            </a:prstGeom>
            <a:noFill/>
            <a:ln w="25400">
              <a:solidFill>
                <a:schemeClr val="tx1"/>
              </a:solidFill>
              <a:round/>
              <a:headEnd type="triangle" w="med" len="med"/>
              <a:tailEnd/>
            </a:ln>
          </p:spPr>
          <p:txBody>
            <a:bodyPr/>
            <a:lstStyle/>
            <a:p>
              <a:endParaRPr lang="fr-FR"/>
            </a:p>
          </p:txBody>
        </p:sp>
        <p:sp>
          <p:nvSpPr>
            <p:cNvPr id="9" name="Line 96"/>
            <p:cNvSpPr>
              <a:spLocks noChangeShapeType="1"/>
            </p:cNvSpPr>
            <p:nvPr/>
          </p:nvSpPr>
          <p:spPr bwMode="auto">
            <a:xfrm>
              <a:off x="6380640" y="1858621"/>
              <a:ext cx="1746250" cy="0"/>
            </a:xfrm>
            <a:prstGeom prst="line">
              <a:avLst/>
            </a:prstGeom>
            <a:noFill/>
            <a:ln w="25400">
              <a:solidFill>
                <a:schemeClr val="tx1"/>
              </a:solidFill>
              <a:round/>
              <a:headEnd/>
              <a:tailEnd type="triangle" w="med" len="med"/>
            </a:ln>
          </p:spPr>
          <p:txBody>
            <a:bodyPr/>
            <a:lstStyle/>
            <a:p>
              <a:endParaRPr lang="fr-FR"/>
            </a:p>
          </p:txBody>
        </p:sp>
        <p:sp>
          <p:nvSpPr>
            <p:cNvPr id="10" name="Rectangle 97"/>
            <p:cNvSpPr>
              <a:spLocks noChangeArrowheads="1"/>
            </p:cNvSpPr>
            <p:nvPr/>
          </p:nvSpPr>
          <p:spPr bwMode="auto">
            <a:xfrm>
              <a:off x="8198327" y="1763371"/>
              <a:ext cx="642805" cy="233397"/>
            </a:xfrm>
            <a:prstGeom prst="rect">
              <a:avLst/>
            </a:prstGeom>
            <a:noFill/>
            <a:ln w="12700">
              <a:noFill/>
              <a:miter lim="800000"/>
              <a:headEnd/>
              <a:tailEnd/>
            </a:ln>
          </p:spPr>
          <p:txBody>
            <a:bodyPr wrap="none" lIns="66675" tIns="31750" rIns="66675" bIns="31750">
              <a:spAutoFit/>
            </a:bodyPr>
            <a:lstStyle/>
            <a:p>
              <a:pPr defTabSz="477838" eaLnBrk="0" hangingPunct="0"/>
              <a:r>
                <a:rPr lang="en-GB" sz="1100" dirty="0" err="1" smtClean="0"/>
                <a:t>Imagnet</a:t>
              </a:r>
              <a:endParaRPr lang="en-GB" sz="1100" dirty="0"/>
            </a:p>
          </p:txBody>
        </p:sp>
        <p:sp>
          <p:nvSpPr>
            <p:cNvPr id="11" name="Rectangle 98"/>
            <p:cNvSpPr>
              <a:spLocks noChangeArrowheads="1"/>
            </p:cNvSpPr>
            <p:nvPr/>
          </p:nvSpPr>
          <p:spPr bwMode="auto">
            <a:xfrm>
              <a:off x="7201631" y="960872"/>
              <a:ext cx="698909" cy="233397"/>
            </a:xfrm>
            <a:prstGeom prst="rect">
              <a:avLst/>
            </a:prstGeom>
            <a:noFill/>
            <a:ln w="12700">
              <a:noFill/>
              <a:miter lim="800000"/>
              <a:headEnd/>
              <a:tailEnd/>
            </a:ln>
          </p:spPr>
          <p:txBody>
            <a:bodyPr wrap="none" lIns="66675" tIns="31750" rIns="66675" bIns="31750">
              <a:spAutoFit/>
            </a:bodyPr>
            <a:lstStyle/>
            <a:p>
              <a:pPr defTabSz="477838" eaLnBrk="0" hangingPunct="0"/>
              <a:r>
                <a:rPr lang="en-GB" sz="1100" dirty="0" err="1" smtClean="0"/>
                <a:t>Vmagnet</a:t>
              </a:r>
              <a:endParaRPr lang="en-GB" sz="1100" dirty="0"/>
            </a:p>
          </p:txBody>
        </p:sp>
        <p:grpSp>
          <p:nvGrpSpPr>
            <p:cNvPr id="12" name="Group 105"/>
            <p:cNvGrpSpPr>
              <a:grpSpLocks/>
            </p:cNvGrpSpPr>
            <p:nvPr/>
          </p:nvGrpSpPr>
          <p:grpSpPr bwMode="auto">
            <a:xfrm>
              <a:off x="7200996" y="1260134"/>
              <a:ext cx="755650" cy="569912"/>
              <a:chOff x="4968" y="3409"/>
              <a:chExt cx="476" cy="359"/>
            </a:xfrm>
          </p:grpSpPr>
          <p:sp>
            <p:nvSpPr>
              <p:cNvPr id="13" name="Rectangle 94"/>
              <p:cNvSpPr>
                <a:spLocks noChangeArrowheads="1"/>
              </p:cNvSpPr>
              <p:nvPr/>
            </p:nvSpPr>
            <p:spPr bwMode="auto">
              <a:xfrm>
                <a:off x="4968" y="3409"/>
                <a:ext cx="476" cy="359"/>
              </a:xfrm>
              <a:prstGeom prst="rect">
                <a:avLst/>
              </a:prstGeom>
              <a:solidFill>
                <a:srgbClr val="00FF00"/>
              </a:solidFill>
              <a:ln w="12700">
                <a:noFill/>
                <a:miter lim="800000"/>
                <a:headEnd/>
                <a:tailEnd/>
              </a:ln>
            </p:spPr>
            <p:txBody>
              <a:bodyPr wrap="none" anchor="ctr"/>
              <a:lstStyle/>
              <a:p>
                <a:pPr eaLnBrk="0" hangingPunct="0"/>
                <a:endParaRPr lang="fr-FR" sz="1200"/>
              </a:p>
            </p:txBody>
          </p:sp>
          <p:sp>
            <p:nvSpPr>
              <p:cNvPr id="14" name="Rectangle 99"/>
              <p:cNvSpPr>
                <a:spLocks noChangeArrowheads="1"/>
              </p:cNvSpPr>
              <p:nvPr/>
            </p:nvSpPr>
            <p:spPr bwMode="auto">
              <a:xfrm>
                <a:off x="5098" y="3483"/>
                <a:ext cx="220" cy="243"/>
              </a:xfrm>
              <a:prstGeom prst="rect">
                <a:avLst/>
              </a:prstGeom>
              <a:noFill/>
              <a:ln w="12700">
                <a:noFill/>
                <a:miter lim="800000"/>
                <a:headEnd/>
                <a:tailEnd/>
              </a:ln>
            </p:spPr>
            <p:txBody>
              <a:bodyPr wrap="none" lIns="111125" tIns="55563" rIns="111125" bIns="55563">
                <a:spAutoFit/>
              </a:bodyPr>
              <a:lstStyle/>
              <a:p>
                <a:pPr defTabSz="1316038" eaLnBrk="0" hangingPunct="0"/>
                <a:r>
                  <a:rPr lang="en-GB" sz="1800">
                    <a:solidFill>
                      <a:srgbClr val="00279F"/>
                    </a:solidFill>
                  </a:rPr>
                  <a:t>1</a:t>
                </a:r>
              </a:p>
            </p:txBody>
          </p:sp>
        </p:grpSp>
        <p:sp>
          <p:nvSpPr>
            <p:cNvPr id="18" name="Oval 17"/>
            <p:cNvSpPr/>
            <p:nvPr/>
          </p:nvSpPr>
          <p:spPr>
            <a:xfrm>
              <a:off x="7201631" y="1260134"/>
              <a:ext cx="755015" cy="598487"/>
            </a:xfrm>
            <a:prstGeom prst="ellipse">
              <a:avLst/>
            </a:prstGeom>
            <a:noFill/>
            <a:ln w="28575">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32"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r="40343" b="74269"/>
          <a:stretch/>
        </p:blipFill>
        <p:spPr bwMode="auto">
          <a:xfrm>
            <a:off x="180000" y="1403760"/>
            <a:ext cx="3150525" cy="9526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483" y="2992668"/>
            <a:ext cx="4368645" cy="1978313"/>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67041" y="3341822"/>
            <a:ext cx="3665603" cy="1629157"/>
          </a:xfrm>
          <a:prstGeom prst="rect">
            <a:avLst/>
          </a:prstGeom>
        </p:spPr>
      </p:pic>
      <p:pic>
        <p:nvPicPr>
          <p:cNvPr id="17" name="Picture 13" descr="detector_magne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79060" y="743192"/>
            <a:ext cx="3077878" cy="1613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ounded Rectangle 18"/>
          <p:cNvSpPr/>
          <p:nvPr/>
        </p:nvSpPr>
        <p:spPr>
          <a:xfrm>
            <a:off x="5020056" y="3604846"/>
            <a:ext cx="448759" cy="1366133"/>
          </a:xfrm>
          <a:prstGeom prst="roundRect">
            <a:avLst/>
          </a:prstGeom>
          <a:noFill/>
          <a:ln w="28575">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0" name="Straight Connector 19"/>
          <p:cNvCxnSpPr/>
          <p:nvPr/>
        </p:nvCxnSpPr>
        <p:spPr>
          <a:xfrm>
            <a:off x="7807569" y="3604846"/>
            <a:ext cx="298939" cy="1257300"/>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7807568" y="3604846"/>
            <a:ext cx="298939" cy="1257300"/>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0732623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47</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3" name="Picture 2"/>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661102" y="4005072"/>
            <a:ext cx="2880000" cy="2102400"/>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016848" y="597877"/>
            <a:ext cx="2880000" cy="2113200"/>
          </a:xfrm>
          <a:prstGeom prst="rect">
            <a:avLst/>
          </a:prstGeom>
        </p:spPr>
      </p:pic>
      <p:pic>
        <p:nvPicPr>
          <p:cNvPr id="14"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6676" y="3858767"/>
            <a:ext cx="2204426" cy="2127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484" y="333184"/>
            <a:ext cx="4770187" cy="2880000"/>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16848" y="3730752"/>
            <a:ext cx="2880000" cy="2160000"/>
          </a:xfrm>
          <a:prstGeom prst="rect">
            <a:avLst/>
          </a:prstGeom>
        </p:spPr>
      </p:pic>
      <p:pic>
        <p:nvPicPr>
          <p:cNvPr id="10" name="Picture 9"/>
          <p:cNvPicPr>
            <a:picLocks noChangeAspect="1"/>
          </p:cNvPicPr>
          <p:nvPr/>
        </p:nvPicPr>
        <p:blipFill>
          <a:blip r:embed="rId7">
            <a:extLst>
              <a:ext uri="{BEBA8EAE-BF5A-486C-A8C5-ECC9F3942E4B}">
                <a14:imgProps xmlns:a14="http://schemas.microsoft.com/office/drawing/2010/main">
                  <a14:imgLayer r:embed="rId8">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4148862" y="2990198"/>
            <a:ext cx="1158144" cy="896038"/>
          </a:xfrm>
          <a:prstGeom prst="rect">
            <a:avLst/>
          </a:prstGeom>
        </p:spPr>
      </p:pic>
    </p:spTree>
    <p:extLst>
      <p:ext uri="{BB962C8B-B14F-4D97-AF65-F5344CB8AC3E}">
        <p14:creationId xmlns:p14="http://schemas.microsoft.com/office/powerpoint/2010/main" val="427106143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48</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11" name="Picture 2"/>
          <p:cNvPicPr>
            <a:picLocks noChangeAspect="1" noChangeArrowheads="1"/>
          </p:cNvPicPr>
          <p:nvPr/>
        </p:nvPicPr>
        <p:blipFill>
          <a:blip r:embed="rId2" cstate="print"/>
          <a:srcRect/>
          <a:stretch>
            <a:fillRect/>
          </a:stretch>
        </p:blipFill>
        <p:spPr bwMode="auto">
          <a:xfrm>
            <a:off x="60682" y="2141394"/>
            <a:ext cx="5628805" cy="3896303"/>
          </a:xfrm>
          <a:prstGeom prst="rect">
            <a:avLst/>
          </a:prstGeom>
          <a:noFill/>
          <a:ln w="9525">
            <a:noFill/>
            <a:miter lim="800000"/>
            <a:headEnd/>
            <a:tailEnd/>
          </a:ln>
        </p:spPr>
      </p:pic>
      <p:sp>
        <p:nvSpPr>
          <p:cNvPr id="12"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Parallel connection with </a:t>
            </a:r>
            <a:r>
              <a:rPr lang="en-GB" sz="3200" dirty="0" err="1" smtClean="0">
                <a:latin typeface="Comic Sans MS" pitchFamily="66" charset="0"/>
              </a:rPr>
              <a:t>thyristor</a:t>
            </a:r>
            <a:r>
              <a:rPr lang="en-GB" sz="3200" dirty="0" smtClean="0">
                <a:latin typeface="Comic Sans MS" pitchFamily="66" charset="0"/>
              </a:rPr>
              <a:t> rectifier</a:t>
            </a:r>
            <a:endParaRPr lang="en-US" sz="3200" dirty="0">
              <a:latin typeface="Comic Sans MS" pitchFamily="66" charset="0"/>
            </a:endParaRPr>
          </a:p>
        </p:txBody>
      </p:sp>
      <p:sp>
        <p:nvSpPr>
          <p:cNvPr id="13" name="Content Placeholder 2"/>
          <p:cNvSpPr>
            <a:spLocks noGrp="1"/>
          </p:cNvSpPr>
          <p:nvPr>
            <p:ph idx="1"/>
          </p:nvPr>
        </p:nvSpPr>
        <p:spPr>
          <a:xfrm>
            <a:off x="180000" y="900000"/>
            <a:ext cx="8901855" cy="645090"/>
          </a:xfrm>
        </p:spPr>
        <p:txBody>
          <a:bodyPr>
            <a:noAutofit/>
          </a:bodyPr>
          <a:lstStyle/>
          <a:p>
            <a:pPr marL="36541" indent="0">
              <a:buNone/>
            </a:pPr>
            <a:r>
              <a:rPr lang="en-GB" sz="1600" dirty="0" smtClean="0">
                <a:latin typeface="Comic Sans MS" pitchFamily="66" charset="0"/>
              </a:rPr>
              <a:t>Example: Alice Dipole, 31kA/150V</a:t>
            </a:r>
          </a:p>
          <a:p>
            <a:pPr marL="36541" indent="0">
              <a:buNone/>
            </a:pPr>
            <a:endParaRPr lang="en-GB" sz="1600" dirty="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endParaRPr lang="en-GB" sz="1600" dirty="0">
              <a:latin typeface="Comic Sans MS" pitchFamily="66" charset="0"/>
            </a:endParaRPr>
          </a:p>
          <a:p>
            <a:pPr marL="36541" indent="0">
              <a:buNone/>
            </a:pPr>
            <a:r>
              <a:rPr lang="en-GB" sz="1600" dirty="0" smtClean="0">
                <a:latin typeface="Comic Sans MS" pitchFamily="66" charset="0"/>
              </a:rPr>
              <a:t> </a:t>
            </a:r>
          </a:p>
          <a:p>
            <a:pPr>
              <a:buFontTx/>
              <a:buChar char="-"/>
            </a:pPr>
            <a:endParaRPr lang="en-US" sz="1600" dirty="0" smtClean="0">
              <a:latin typeface="Comic Sans MS" pitchFamily="66" charset="0"/>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389685" y="960872"/>
            <a:ext cx="3461706" cy="2299193"/>
          </a:xfrm>
          <a:prstGeom prst="rect">
            <a:avLst/>
          </a:prstGeom>
        </p:spPr>
      </p:pic>
    </p:spTree>
    <p:extLst>
      <p:ext uri="{BB962C8B-B14F-4D97-AF65-F5344CB8AC3E}">
        <p14:creationId xmlns:p14="http://schemas.microsoft.com/office/powerpoint/2010/main" val="342661339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Series connection of sub-converters</a:t>
            </a:r>
            <a:endParaRPr lang="en-US" sz="3200" dirty="0">
              <a:latin typeface="Comic Sans MS" pitchFamily="66" charset="0"/>
            </a:endParaRPr>
          </a:p>
        </p:txBody>
      </p:sp>
      <p:sp>
        <p:nvSpPr>
          <p:cNvPr id="3" name="Content Placeholder 2"/>
          <p:cNvSpPr>
            <a:spLocks noGrp="1"/>
          </p:cNvSpPr>
          <p:nvPr>
            <p:ph idx="1"/>
          </p:nvPr>
        </p:nvSpPr>
        <p:spPr>
          <a:xfrm>
            <a:off x="180000" y="900000"/>
            <a:ext cx="8901855" cy="4988736"/>
          </a:xfrm>
        </p:spPr>
        <p:txBody>
          <a:bodyPr>
            <a:noAutofit/>
          </a:bodyPr>
          <a:lstStyle/>
          <a:p>
            <a:pPr marL="36541" indent="0">
              <a:buNone/>
            </a:pPr>
            <a:r>
              <a:rPr lang="en-GB" sz="1600" dirty="0" smtClean="0">
                <a:latin typeface="Comic Sans MS" pitchFamily="66" charset="0"/>
              </a:rPr>
              <a:t>Example: SPS dipole converter, 6kA/24kV</a:t>
            </a:r>
          </a:p>
          <a:p>
            <a:pPr marL="36541" indent="0">
              <a:buNone/>
            </a:pPr>
            <a:endParaRPr lang="en-GB" sz="1600" dirty="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r>
              <a:rPr lang="en-GB" sz="1600" dirty="0" smtClean="0">
                <a:latin typeface="Comic Sans MS" pitchFamily="66" charset="0"/>
              </a:rPr>
              <a:t>12 converters in series between magnets.</a:t>
            </a:r>
          </a:p>
          <a:p>
            <a:pPr marL="36541" indent="0">
              <a:buNone/>
            </a:pPr>
            <a:r>
              <a:rPr lang="en-GB" sz="1600" dirty="0" smtClean="0">
                <a:latin typeface="Comic Sans MS" pitchFamily="66" charset="0"/>
              </a:rPr>
              <a:t>Each converter gives 6kA/2kV.</a:t>
            </a:r>
          </a:p>
          <a:p>
            <a:pPr marL="36541" indent="0">
              <a:buNone/>
            </a:pPr>
            <a:endParaRPr lang="en-GB" sz="1600" dirty="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r>
              <a:rPr lang="en-GB" sz="1600" dirty="0" smtClean="0">
                <a:latin typeface="Comic Sans MS" pitchFamily="66" charset="0"/>
              </a:rPr>
              <a:t>		</a:t>
            </a:r>
            <a:endParaRPr lang="en-GB" sz="1600" dirty="0">
              <a:latin typeface="Comic Sans MS" pitchFamily="66" charset="0"/>
            </a:endParaRPr>
          </a:p>
          <a:p>
            <a:pPr marL="36541" indent="0">
              <a:buNone/>
            </a:pPr>
            <a:endParaRPr lang="en-GB" sz="1600" dirty="0" smtClean="0">
              <a:latin typeface="Comic Sans MS" pitchFamily="66" charset="0"/>
            </a:endParaRP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49</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17" name="Content Placeholder 3" descr="SMD-topo.jpg"/>
          <p:cNvPicPr>
            <a:picLocks noChangeAspect="1"/>
          </p:cNvPicPr>
          <p:nvPr/>
        </p:nvPicPr>
        <p:blipFill>
          <a:blip r:embed="rId2" cstate="print"/>
          <a:stretch>
            <a:fillRect/>
          </a:stretch>
        </p:blipFill>
        <p:spPr>
          <a:xfrm rot="5400000">
            <a:off x="4337573" y="1616432"/>
            <a:ext cx="5096225" cy="3785106"/>
          </a:xfrm>
          <a:prstGeom prst="rect">
            <a:avLst/>
          </a:prstGeom>
        </p:spPr>
      </p:pic>
      <p:sp>
        <p:nvSpPr>
          <p:cNvPr id="19" name="Line 95"/>
          <p:cNvSpPr>
            <a:spLocks noChangeShapeType="1"/>
          </p:cNvSpPr>
          <p:nvPr/>
        </p:nvSpPr>
        <p:spPr bwMode="auto">
          <a:xfrm>
            <a:off x="1070865" y="2850754"/>
            <a:ext cx="0" cy="1384745"/>
          </a:xfrm>
          <a:prstGeom prst="line">
            <a:avLst/>
          </a:prstGeom>
          <a:noFill/>
          <a:ln w="25400">
            <a:solidFill>
              <a:schemeClr val="tx1"/>
            </a:solidFill>
            <a:round/>
            <a:headEnd type="triangle" w="med" len="med"/>
            <a:tailEnd/>
          </a:ln>
        </p:spPr>
        <p:txBody>
          <a:bodyPr/>
          <a:lstStyle/>
          <a:p>
            <a:endParaRPr lang="fr-FR"/>
          </a:p>
        </p:txBody>
      </p:sp>
      <p:sp>
        <p:nvSpPr>
          <p:cNvPr id="20" name="Line 96"/>
          <p:cNvSpPr>
            <a:spLocks noChangeShapeType="1"/>
          </p:cNvSpPr>
          <p:nvPr/>
        </p:nvSpPr>
        <p:spPr bwMode="auto">
          <a:xfrm>
            <a:off x="283464" y="3631804"/>
            <a:ext cx="1746250" cy="0"/>
          </a:xfrm>
          <a:prstGeom prst="line">
            <a:avLst/>
          </a:prstGeom>
          <a:noFill/>
          <a:ln w="25400">
            <a:solidFill>
              <a:schemeClr val="tx1"/>
            </a:solidFill>
            <a:round/>
            <a:headEnd/>
            <a:tailEnd type="triangle" w="med" len="med"/>
          </a:ln>
        </p:spPr>
        <p:txBody>
          <a:bodyPr/>
          <a:lstStyle/>
          <a:p>
            <a:endParaRPr lang="fr-FR"/>
          </a:p>
        </p:txBody>
      </p:sp>
      <p:sp>
        <p:nvSpPr>
          <p:cNvPr id="21" name="Rectangle 97"/>
          <p:cNvSpPr>
            <a:spLocks noChangeArrowheads="1"/>
          </p:cNvSpPr>
          <p:nvPr/>
        </p:nvSpPr>
        <p:spPr bwMode="auto">
          <a:xfrm>
            <a:off x="2101151" y="3536554"/>
            <a:ext cx="642805" cy="233397"/>
          </a:xfrm>
          <a:prstGeom prst="rect">
            <a:avLst/>
          </a:prstGeom>
          <a:noFill/>
          <a:ln w="12700">
            <a:noFill/>
            <a:miter lim="800000"/>
            <a:headEnd/>
            <a:tailEnd/>
          </a:ln>
        </p:spPr>
        <p:txBody>
          <a:bodyPr wrap="none" lIns="66675" tIns="31750" rIns="66675" bIns="31750">
            <a:spAutoFit/>
          </a:bodyPr>
          <a:lstStyle/>
          <a:p>
            <a:pPr defTabSz="477838" eaLnBrk="0" hangingPunct="0"/>
            <a:r>
              <a:rPr lang="en-GB" sz="1100" dirty="0" err="1" smtClean="0"/>
              <a:t>Imagnet</a:t>
            </a:r>
            <a:endParaRPr lang="en-GB" sz="1100" dirty="0"/>
          </a:p>
        </p:txBody>
      </p:sp>
      <p:grpSp>
        <p:nvGrpSpPr>
          <p:cNvPr id="22" name="Group 105"/>
          <p:cNvGrpSpPr>
            <a:grpSpLocks/>
          </p:cNvGrpSpPr>
          <p:nvPr/>
        </p:nvGrpSpPr>
        <p:grpSpPr bwMode="auto">
          <a:xfrm>
            <a:off x="1103820" y="3033317"/>
            <a:ext cx="755650" cy="569912"/>
            <a:chOff x="4968" y="3409"/>
            <a:chExt cx="476" cy="359"/>
          </a:xfrm>
        </p:grpSpPr>
        <p:sp>
          <p:nvSpPr>
            <p:cNvPr id="23" name="Rectangle 94"/>
            <p:cNvSpPr>
              <a:spLocks noChangeArrowheads="1"/>
            </p:cNvSpPr>
            <p:nvPr/>
          </p:nvSpPr>
          <p:spPr bwMode="auto">
            <a:xfrm>
              <a:off x="4968" y="3409"/>
              <a:ext cx="476" cy="359"/>
            </a:xfrm>
            <a:prstGeom prst="rect">
              <a:avLst/>
            </a:prstGeom>
            <a:solidFill>
              <a:srgbClr val="00FF00"/>
            </a:solidFill>
            <a:ln w="12700">
              <a:noFill/>
              <a:miter lim="800000"/>
              <a:headEnd/>
              <a:tailEnd/>
            </a:ln>
          </p:spPr>
          <p:txBody>
            <a:bodyPr wrap="none" anchor="ctr"/>
            <a:lstStyle/>
            <a:p>
              <a:pPr eaLnBrk="0" hangingPunct="0"/>
              <a:endParaRPr lang="fr-FR" sz="1200"/>
            </a:p>
          </p:txBody>
        </p:sp>
        <p:sp>
          <p:nvSpPr>
            <p:cNvPr id="24" name="Rectangle 99"/>
            <p:cNvSpPr>
              <a:spLocks noChangeArrowheads="1"/>
            </p:cNvSpPr>
            <p:nvPr/>
          </p:nvSpPr>
          <p:spPr bwMode="auto">
            <a:xfrm>
              <a:off x="5098" y="3483"/>
              <a:ext cx="220" cy="243"/>
            </a:xfrm>
            <a:prstGeom prst="rect">
              <a:avLst/>
            </a:prstGeom>
            <a:noFill/>
            <a:ln w="12700">
              <a:noFill/>
              <a:miter lim="800000"/>
              <a:headEnd/>
              <a:tailEnd/>
            </a:ln>
          </p:spPr>
          <p:txBody>
            <a:bodyPr wrap="none" lIns="111125" tIns="55563" rIns="111125" bIns="55563">
              <a:spAutoFit/>
            </a:bodyPr>
            <a:lstStyle/>
            <a:p>
              <a:pPr defTabSz="1316038" eaLnBrk="0" hangingPunct="0"/>
              <a:r>
                <a:rPr lang="en-GB" sz="1800">
                  <a:solidFill>
                    <a:srgbClr val="00279F"/>
                  </a:solidFill>
                </a:rPr>
                <a:t>1</a:t>
              </a:r>
            </a:p>
          </p:txBody>
        </p:sp>
      </p:grpSp>
      <p:grpSp>
        <p:nvGrpSpPr>
          <p:cNvPr id="25" name="Group 106"/>
          <p:cNvGrpSpPr>
            <a:grpSpLocks/>
          </p:cNvGrpSpPr>
          <p:nvPr/>
        </p:nvGrpSpPr>
        <p:grpSpPr bwMode="auto">
          <a:xfrm>
            <a:off x="1103058" y="3665586"/>
            <a:ext cx="755650" cy="569913"/>
            <a:chOff x="4956" y="3787"/>
            <a:chExt cx="476" cy="359"/>
          </a:xfrm>
        </p:grpSpPr>
        <p:sp>
          <p:nvSpPr>
            <p:cNvPr id="26" name="Rectangle 92"/>
            <p:cNvSpPr>
              <a:spLocks noChangeArrowheads="1"/>
            </p:cNvSpPr>
            <p:nvPr/>
          </p:nvSpPr>
          <p:spPr bwMode="auto">
            <a:xfrm>
              <a:off x="4956" y="3787"/>
              <a:ext cx="476" cy="359"/>
            </a:xfrm>
            <a:prstGeom prst="rect">
              <a:avLst/>
            </a:prstGeom>
            <a:solidFill>
              <a:srgbClr val="FF0000"/>
            </a:solidFill>
            <a:ln w="12700">
              <a:noFill/>
              <a:miter lim="800000"/>
              <a:headEnd/>
              <a:tailEnd/>
            </a:ln>
          </p:spPr>
          <p:txBody>
            <a:bodyPr wrap="none" anchor="ctr"/>
            <a:lstStyle/>
            <a:p>
              <a:pPr eaLnBrk="0" hangingPunct="0"/>
              <a:endParaRPr lang="fr-FR" sz="1200"/>
            </a:p>
          </p:txBody>
        </p:sp>
        <p:sp>
          <p:nvSpPr>
            <p:cNvPr id="27" name="Rectangle 100"/>
            <p:cNvSpPr>
              <a:spLocks noChangeArrowheads="1"/>
            </p:cNvSpPr>
            <p:nvPr/>
          </p:nvSpPr>
          <p:spPr bwMode="auto">
            <a:xfrm>
              <a:off x="5104" y="3837"/>
              <a:ext cx="220" cy="243"/>
            </a:xfrm>
            <a:prstGeom prst="rect">
              <a:avLst/>
            </a:prstGeom>
            <a:noFill/>
            <a:ln w="12700">
              <a:noFill/>
              <a:miter lim="800000"/>
              <a:headEnd/>
              <a:tailEnd/>
            </a:ln>
          </p:spPr>
          <p:txBody>
            <a:bodyPr wrap="none" lIns="111125" tIns="55563" rIns="111125" bIns="55563">
              <a:spAutoFit/>
            </a:bodyPr>
            <a:lstStyle/>
            <a:p>
              <a:pPr defTabSz="1316038" eaLnBrk="0" hangingPunct="0"/>
              <a:r>
                <a:rPr lang="en-GB" sz="1800">
                  <a:solidFill>
                    <a:srgbClr val="00279F"/>
                  </a:solidFill>
                </a:rPr>
                <a:t>2</a:t>
              </a:r>
            </a:p>
          </p:txBody>
        </p:sp>
      </p:grpSp>
      <p:sp>
        <p:nvSpPr>
          <p:cNvPr id="28" name="Oval 27"/>
          <p:cNvSpPr/>
          <p:nvPr/>
        </p:nvSpPr>
        <p:spPr>
          <a:xfrm>
            <a:off x="1104455" y="3033317"/>
            <a:ext cx="755015" cy="1202182"/>
          </a:xfrm>
          <a:prstGeom prst="ellipse">
            <a:avLst/>
          </a:prstGeom>
          <a:noFill/>
          <a:ln w="28575">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9" name="Picture 2"/>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27921" y="1524587"/>
            <a:ext cx="3132237" cy="133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92493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0000" y="900001"/>
            <a:ext cx="8901855" cy="1267127"/>
          </a:xfrm>
        </p:spPr>
        <p:txBody>
          <a:bodyPr>
            <a:noAutofit/>
          </a:bodyPr>
          <a:lstStyle/>
          <a:p>
            <a:pPr marL="36541" indent="0">
              <a:buNone/>
            </a:pPr>
            <a:r>
              <a:rPr lang="en-GB" sz="1600" dirty="0" smtClean="0">
                <a:latin typeface="Comic Sans MS" pitchFamily="66" charset="0"/>
              </a:rPr>
              <a:t>In a synchrotron, the beam energy is proportional to the magnetic field.</a:t>
            </a:r>
          </a:p>
          <a:p>
            <a:pPr marL="36541" indent="0">
              <a:buNone/>
            </a:pPr>
            <a:endParaRPr lang="en-GB" sz="1600" dirty="0">
              <a:latin typeface="Comic Sans MS" pitchFamily="66" charset="0"/>
            </a:endParaRPr>
          </a:p>
          <a:p>
            <a:pPr marL="36541" indent="0">
              <a:buNone/>
            </a:pPr>
            <a:r>
              <a:rPr lang="en-GB" sz="1600" dirty="0" smtClean="0">
                <a:latin typeface="Comic Sans MS" pitchFamily="66" charset="0"/>
              </a:rPr>
              <a:t>The magnet field is generated by the current circulating in the magnet coils.</a:t>
            </a:r>
          </a:p>
          <a:p>
            <a:pPr marL="36541" indent="0">
              <a:buNone/>
            </a:pPr>
            <a:endParaRPr lang="en-GB" sz="1600" dirty="0">
              <a:latin typeface="Comic Sans MS" pitchFamily="66" charset="0"/>
            </a:endParaRPr>
          </a:p>
          <a:p>
            <a:pPr marL="36541" indent="0">
              <a:buNone/>
            </a:pPr>
            <a:endParaRPr lang="en-GB" sz="1600" dirty="0" smtClean="0">
              <a:latin typeface="Comic Sans MS" pitchFamily="66" charset="0"/>
            </a:endParaRPr>
          </a:p>
          <a:p>
            <a:pPr marL="36541" indent="0">
              <a:buNone/>
            </a:pPr>
            <a:r>
              <a:rPr lang="en-GB" sz="1600" dirty="0" smtClean="0">
                <a:latin typeface="Comic Sans MS" pitchFamily="66" charset="0"/>
              </a:rPr>
              <a:t>		        </a:t>
            </a:r>
          </a:p>
          <a:p>
            <a:pPr marL="36541" indent="0">
              <a:buNone/>
            </a:pPr>
            <a:endParaRPr lang="en-GB" sz="1600" dirty="0">
              <a:latin typeface="Comic Sans MS" pitchFamily="66" charset="0"/>
            </a:endParaRPr>
          </a:p>
          <a:p>
            <a:pPr marL="36541" indent="0">
              <a:buNone/>
            </a:pPr>
            <a:r>
              <a:rPr lang="en-GB" sz="1600" dirty="0" smtClean="0">
                <a:latin typeface="Comic Sans MS" pitchFamily="66" charset="0"/>
              </a:rPr>
              <a:t>			</a:t>
            </a:r>
            <a:endParaRPr lang="en-US" sz="1600" dirty="0" smtClean="0">
              <a:latin typeface="Comic Sans MS" pitchFamily="66" charset="0"/>
            </a:endParaRP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5</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1026"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789344" y="2007774"/>
            <a:ext cx="2383643" cy="22206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descr="http://cs-ccr-www3.cern.ch/vistar_capture/lhc3.png?0.16875703972902684"/>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1863577" y="4398264"/>
            <a:ext cx="7154270" cy="1594960"/>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Straight Arrow Connector 9"/>
          <p:cNvCxnSpPr>
            <a:stCxn id="20" idx="1"/>
          </p:cNvCxnSpPr>
          <p:nvPr/>
        </p:nvCxnSpPr>
        <p:spPr>
          <a:xfrm flipH="1">
            <a:off x="3127248" y="4039874"/>
            <a:ext cx="1444752" cy="1016758"/>
          </a:xfrm>
          <a:prstGeom prst="straightConnector1">
            <a:avLst/>
          </a:prstGeom>
          <a:ln w="28575">
            <a:solidFill>
              <a:srgbClr val="080808"/>
            </a:solidFill>
            <a:tailEnd type="arrow"/>
          </a:ln>
        </p:spPr>
        <p:style>
          <a:lnRef idx="1">
            <a:schemeClr val="accent6"/>
          </a:lnRef>
          <a:fillRef idx="0">
            <a:schemeClr val="accent6"/>
          </a:fillRef>
          <a:effectRef idx="0">
            <a:schemeClr val="accent6"/>
          </a:effectRef>
          <a:fontRef idx="minor">
            <a:schemeClr val="tx1"/>
          </a:fontRef>
        </p:style>
      </p:cxnSp>
      <p:sp>
        <p:nvSpPr>
          <p:cNvPr id="4" name="Oval 3"/>
          <p:cNvSpPr/>
          <p:nvPr/>
        </p:nvSpPr>
        <p:spPr>
          <a:xfrm>
            <a:off x="3319269" y="2617969"/>
            <a:ext cx="941833" cy="630936"/>
          </a:xfrm>
          <a:prstGeom prst="ellipse">
            <a:avLst/>
          </a:prstGeom>
          <a:noFill/>
          <a:ln w="28575">
            <a:solidFill>
              <a:srgbClr val="FF006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Arrow Connector 15"/>
          <p:cNvCxnSpPr/>
          <p:nvPr/>
        </p:nvCxnSpPr>
        <p:spPr>
          <a:xfrm>
            <a:off x="1728635" y="2617969"/>
            <a:ext cx="243672" cy="0"/>
          </a:xfrm>
          <a:prstGeom prst="straightConnector1">
            <a:avLst/>
          </a:prstGeom>
          <a:ln w="28575">
            <a:solidFill>
              <a:srgbClr val="FF0066"/>
            </a:solidFill>
            <a:tailEnd type="arrow"/>
          </a:ln>
        </p:spPr>
        <p:style>
          <a:lnRef idx="1">
            <a:schemeClr val="accent6"/>
          </a:lnRef>
          <a:fillRef idx="0">
            <a:schemeClr val="accent6"/>
          </a:fillRef>
          <a:effectRef idx="0">
            <a:schemeClr val="accent6"/>
          </a:effectRef>
          <a:fontRef idx="minor">
            <a:schemeClr val="tx1"/>
          </a:fontRef>
        </p:style>
      </p:cxnSp>
      <p:sp>
        <p:nvSpPr>
          <p:cNvPr id="18" name="Rectangle 17"/>
          <p:cNvSpPr/>
          <p:nvPr/>
        </p:nvSpPr>
        <p:spPr>
          <a:xfrm>
            <a:off x="572608" y="2471651"/>
            <a:ext cx="1104207" cy="646331"/>
          </a:xfrm>
          <a:prstGeom prst="rect">
            <a:avLst/>
          </a:prstGeom>
        </p:spPr>
        <p:txBody>
          <a:bodyPr wrap="square">
            <a:spAutoFit/>
          </a:bodyPr>
          <a:lstStyle/>
          <a:p>
            <a:r>
              <a:rPr lang="en-GB" dirty="0">
                <a:solidFill>
                  <a:srgbClr val="FF0000"/>
                </a:solidFill>
                <a:latin typeface="Comic Sans MS" pitchFamily="66" charset="0"/>
              </a:rPr>
              <a:t>Magnet </a:t>
            </a:r>
            <a:r>
              <a:rPr lang="en-GB" dirty="0" smtClean="0">
                <a:solidFill>
                  <a:srgbClr val="FF0000"/>
                </a:solidFill>
                <a:latin typeface="Comic Sans MS" pitchFamily="66" charset="0"/>
              </a:rPr>
              <a:t>current</a:t>
            </a:r>
            <a:endParaRPr lang="en-US" dirty="0"/>
          </a:p>
        </p:txBody>
      </p:sp>
      <p:sp>
        <p:nvSpPr>
          <p:cNvPr id="19" name="Rectangle 18"/>
          <p:cNvSpPr/>
          <p:nvPr/>
        </p:nvSpPr>
        <p:spPr>
          <a:xfrm>
            <a:off x="4273571" y="2591644"/>
            <a:ext cx="1916917" cy="646331"/>
          </a:xfrm>
          <a:prstGeom prst="rect">
            <a:avLst/>
          </a:prstGeom>
        </p:spPr>
        <p:txBody>
          <a:bodyPr wrap="square">
            <a:spAutoFit/>
          </a:bodyPr>
          <a:lstStyle/>
          <a:p>
            <a:pPr marL="36541" indent="0">
              <a:buNone/>
            </a:pPr>
            <a:r>
              <a:rPr lang="en-GB" dirty="0" smtClean="0">
                <a:solidFill>
                  <a:srgbClr val="FF0000"/>
                </a:solidFill>
                <a:latin typeface="Comic Sans MS" pitchFamily="66" charset="0"/>
              </a:rPr>
              <a:t>Magnetic field in the air </a:t>
            </a:r>
            <a:r>
              <a:rPr lang="en-GB" dirty="0">
                <a:solidFill>
                  <a:srgbClr val="FF0000"/>
                </a:solidFill>
                <a:latin typeface="Comic Sans MS" pitchFamily="66" charset="0"/>
              </a:rPr>
              <a:t>gap</a:t>
            </a:r>
          </a:p>
        </p:txBody>
      </p:sp>
      <p:sp>
        <p:nvSpPr>
          <p:cNvPr id="20" name="Rectangle 19"/>
          <p:cNvSpPr/>
          <p:nvPr/>
        </p:nvSpPr>
        <p:spPr>
          <a:xfrm>
            <a:off x="4572000" y="3870597"/>
            <a:ext cx="4572000" cy="338554"/>
          </a:xfrm>
          <a:prstGeom prst="rect">
            <a:avLst/>
          </a:prstGeom>
        </p:spPr>
        <p:txBody>
          <a:bodyPr>
            <a:spAutoFit/>
          </a:bodyPr>
          <a:lstStyle/>
          <a:p>
            <a:pPr marL="36541" indent="0">
              <a:buNone/>
            </a:pPr>
            <a:r>
              <a:rPr lang="en-GB" sz="1600" dirty="0">
                <a:solidFill>
                  <a:srgbClr val="080808"/>
                </a:solidFill>
                <a:latin typeface="Comic Sans MS" pitchFamily="66" charset="0"/>
              </a:rPr>
              <a:t>LHC </a:t>
            </a:r>
            <a:r>
              <a:rPr lang="en-GB" sz="1600" dirty="0" err="1">
                <a:solidFill>
                  <a:srgbClr val="080808"/>
                </a:solidFill>
                <a:latin typeface="Comic Sans MS" pitchFamily="66" charset="0"/>
              </a:rPr>
              <a:t>vistar</a:t>
            </a:r>
            <a:r>
              <a:rPr lang="en-GB" sz="1600" dirty="0">
                <a:solidFill>
                  <a:srgbClr val="080808"/>
                </a:solidFill>
                <a:latin typeface="Comic Sans MS" pitchFamily="66" charset="0"/>
              </a:rPr>
              <a:t> : Beam Energy = Dipole Current</a:t>
            </a:r>
            <a:endParaRPr lang="en-US" sz="1600" dirty="0">
              <a:solidFill>
                <a:srgbClr val="080808"/>
              </a:solidFill>
              <a:latin typeface="Comic Sans MS" pitchFamily="66" charset="0"/>
            </a:endParaRPr>
          </a:p>
        </p:txBody>
      </p:sp>
      <p:pic>
        <p:nvPicPr>
          <p:cNvPr id="409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75119" y="1942039"/>
            <a:ext cx="2159847" cy="19285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Title 1"/>
          <p:cNvSpPr>
            <a:spLocks noGrp="1"/>
          </p:cNvSpPr>
          <p:nvPr>
            <p:ph type="title"/>
          </p:nvPr>
        </p:nvSpPr>
        <p:spPr>
          <a:xfrm>
            <a:off x="457201" y="20429"/>
            <a:ext cx="8226854" cy="940443"/>
          </a:xfrm>
        </p:spPr>
        <p:txBody>
          <a:bodyPr>
            <a:normAutofit/>
          </a:bodyPr>
          <a:lstStyle/>
          <a:p>
            <a:pPr algn="ctr"/>
            <a:r>
              <a:rPr lang="en-GB" sz="3200" dirty="0">
                <a:latin typeface="Comic Sans MS" pitchFamily="66" charset="0"/>
              </a:rPr>
              <a:t>What is special for magnet powering ?</a:t>
            </a:r>
            <a:endParaRPr lang="en-US" sz="3200" dirty="0">
              <a:latin typeface="Comic Sans MS" pitchFamily="66" charset="0"/>
            </a:endParaRPr>
          </a:p>
        </p:txBody>
      </p:sp>
    </p:spTree>
    <p:extLst>
      <p:ext uri="{BB962C8B-B14F-4D97-AF65-F5344CB8AC3E}">
        <p14:creationId xmlns:p14="http://schemas.microsoft.com/office/powerpoint/2010/main" val="314275156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50</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11" name="Picture 2" descr="http://cdsweb.cern.ch/record/843110/files/lhc-pho-2000-048.jpg"/>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5721953" y="444397"/>
            <a:ext cx="3269494" cy="2520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5" name="Picture 4" descr="020.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9472" y="444397"/>
            <a:ext cx="3360000" cy="2520000"/>
          </a:xfrm>
          <a:prstGeom prst="rect">
            <a:avLst/>
          </a:prstGeom>
        </p:spPr>
      </p:pic>
      <p:pic>
        <p:nvPicPr>
          <p:cNvPr id="6" name="Picture 4" descr="\\cern.ch\dfs\Departments\TE\Groups\EPC\Projects\Consolidation\AB_consolidation\SPS_Consolidation\SPS_Thyristors\Installation\Installation prototypes BA2\ThermalTest\Photos\IMG_477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9473" y="3186191"/>
            <a:ext cx="1890001" cy="25200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618273" y="444397"/>
            <a:ext cx="2103680" cy="1577760"/>
          </a:xfrm>
          <a:prstGeom prst="rect">
            <a:avLst/>
          </a:prstGeom>
        </p:spPr>
      </p:pic>
      <p:pic>
        <p:nvPicPr>
          <p:cNvPr id="2" name="Picture 1"/>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5504977" y="3186192"/>
            <a:ext cx="3559893" cy="2520000"/>
          </a:xfrm>
          <a:prstGeom prst="rect">
            <a:avLst/>
          </a:prstGeom>
        </p:spPr>
      </p:pic>
      <p:pic>
        <p:nvPicPr>
          <p:cNvPr id="10" name="Picture 9"/>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2510690" y="3186191"/>
            <a:ext cx="2794968" cy="2520000"/>
          </a:xfrm>
          <a:prstGeom prst="rect">
            <a:avLst/>
          </a:prstGeom>
          <a:noFill/>
          <a:ln w="9525">
            <a:noFill/>
            <a:miter lim="800000"/>
            <a:headEnd/>
            <a:tailEnd/>
          </a:ln>
        </p:spPr>
      </p:pic>
    </p:spTree>
    <p:extLst>
      <p:ext uri="{BB962C8B-B14F-4D97-AF65-F5344CB8AC3E}">
        <p14:creationId xmlns:p14="http://schemas.microsoft.com/office/powerpoint/2010/main" val="148418036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Nested circuits</a:t>
            </a:r>
            <a:endParaRPr lang="en-US" sz="3200" dirty="0">
              <a:latin typeface="Comic Sans MS" pitchFamily="66" charset="0"/>
            </a:endParaRPr>
          </a:p>
        </p:txBody>
      </p:sp>
      <p:sp>
        <p:nvSpPr>
          <p:cNvPr id="293" name="Content Placeholder 2"/>
          <p:cNvSpPr>
            <a:spLocks noGrp="1"/>
          </p:cNvSpPr>
          <p:nvPr>
            <p:ph idx="1"/>
          </p:nvPr>
        </p:nvSpPr>
        <p:spPr>
          <a:xfrm>
            <a:off x="180001" y="960872"/>
            <a:ext cx="8671390" cy="5074168"/>
          </a:xfrm>
        </p:spPr>
        <p:txBody>
          <a:bodyPr>
            <a:noAutofit/>
          </a:bodyPr>
          <a:lstStyle/>
          <a:p>
            <a:pPr marL="46111" indent="0" eaLnBrk="0" hangingPunct="0">
              <a:lnSpc>
                <a:spcPct val="90000"/>
              </a:lnSpc>
              <a:spcBef>
                <a:spcPct val="30000"/>
              </a:spcBef>
              <a:buSzPct val="100000"/>
              <a:buNone/>
            </a:pPr>
            <a:r>
              <a:rPr lang="en-GB" sz="1600" dirty="0" smtClean="0">
                <a:latin typeface="Comic Sans MS" pitchFamily="66" charset="0"/>
              </a:rPr>
              <a:t>Nested powering scheme is popular with accelerator physicists and magnet designers.</a:t>
            </a:r>
          </a:p>
          <a:p>
            <a:pPr marL="46111" indent="0" eaLnBrk="0" hangingPunct="0">
              <a:lnSpc>
                <a:spcPct val="90000"/>
              </a:lnSpc>
              <a:spcBef>
                <a:spcPct val="30000"/>
              </a:spcBef>
              <a:buSzPct val="100000"/>
              <a:buNone/>
            </a:pPr>
            <a:endParaRPr lang="en-GB" sz="1600" dirty="0">
              <a:latin typeface="Comic Sans MS" pitchFamily="66" charset="0"/>
            </a:endParaRPr>
          </a:p>
          <a:p>
            <a:pPr marL="46111" indent="0" eaLnBrk="0" hangingPunct="0">
              <a:lnSpc>
                <a:spcPct val="90000"/>
              </a:lnSpc>
              <a:spcBef>
                <a:spcPct val="30000"/>
              </a:spcBef>
              <a:buSzPct val="100000"/>
              <a:buNone/>
            </a:pPr>
            <a:r>
              <a:rPr lang="en-GB" sz="1600" dirty="0" smtClean="0">
                <a:latin typeface="Comic Sans MS" pitchFamily="66" charset="0"/>
              </a:rPr>
              <a:t>Allows association of different magnets or to correct local deviation over a long series of magnets.</a:t>
            </a:r>
          </a:p>
          <a:p>
            <a:pPr marL="46111" indent="0" eaLnBrk="0" hangingPunct="0">
              <a:lnSpc>
                <a:spcPct val="90000"/>
              </a:lnSpc>
              <a:spcBef>
                <a:spcPct val="30000"/>
              </a:spcBef>
              <a:buSzPct val="100000"/>
              <a:buNone/>
            </a:pPr>
            <a:r>
              <a:rPr lang="en-GB" sz="1600" dirty="0" smtClean="0">
                <a:latin typeface="Comic Sans MS" pitchFamily="66" charset="0"/>
              </a:rPr>
              <a:t>Main reasons: saving on DC cables, current leads, lower power converter rating,…</a:t>
            </a:r>
          </a:p>
          <a:p>
            <a:pPr marL="46111" indent="0" eaLnBrk="0" hangingPunct="0">
              <a:lnSpc>
                <a:spcPct val="90000"/>
              </a:lnSpc>
              <a:spcBef>
                <a:spcPct val="30000"/>
              </a:spcBef>
              <a:buSzPct val="100000"/>
              <a:buNone/>
            </a:pPr>
            <a:endParaRPr lang="en-GB" sz="1600" dirty="0">
              <a:latin typeface="Comic Sans MS" pitchFamily="66" charset="0"/>
            </a:endParaRPr>
          </a:p>
          <a:p>
            <a:pPr marL="46111" indent="0" eaLnBrk="0" hangingPunct="0">
              <a:lnSpc>
                <a:spcPct val="90000"/>
              </a:lnSpc>
              <a:spcBef>
                <a:spcPct val="30000"/>
              </a:spcBef>
              <a:buSzPct val="100000"/>
              <a:buNone/>
            </a:pPr>
            <a:r>
              <a:rPr lang="en-GB" sz="1600" dirty="0" smtClean="0">
                <a:latin typeface="Comic Sans MS" pitchFamily="66" charset="0"/>
              </a:rPr>
              <a:t>Example, LHC inner triplet</a:t>
            </a:r>
            <a:endParaRPr lang="en-GB" sz="1600" b="1" dirty="0" smtClean="0">
              <a:latin typeface="Comic Sans MS" pitchFamily="66" charset="0"/>
            </a:endParaRPr>
          </a:p>
          <a:p>
            <a:pPr marL="46111" indent="0" eaLnBrk="0" hangingPunct="0">
              <a:lnSpc>
                <a:spcPct val="90000"/>
              </a:lnSpc>
              <a:spcBef>
                <a:spcPct val="30000"/>
              </a:spcBef>
              <a:buSzPct val="100000"/>
              <a:buNone/>
            </a:pPr>
            <a:endParaRPr lang="en-GB" sz="1600" b="1" dirty="0">
              <a:latin typeface="Comic Sans MS" pitchFamily="66" charset="0"/>
            </a:endParaRPr>
          </a:p>
        </p:txBody>
      </p:sp>
      <p:sp>
        <p:nvSpPr>
          <p:cNvPr id="717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17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176"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9"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51</a:t>
            </a:fld>
            <a:endParaRPr lang="en-US" dirty="0"/>
          </a:p>
        </p:txBody>
      </p:sp>
      <p:sp>
        <p:nvSpPr>
          <p:cNvPr id="30"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graphicFrame>
        <p:nvGraphicFramePr>
          <p:cNvPr id="2" name="Object 1"/>
          <p:cNvGraphicFramePr>
            <a:graphicFrameLocks noChangeAspect="1"/>
          </p:cNvGraphicFramePr>
          <p:nvPr>
            <p:extLst>
              <p:ext uri="{D42A27DB-BD31-4B8C-83A1-F6EECF244321}">
                <p14:modId xmlns:p14="http://schemas.microsoft.com/office/powerpoint/2010/main" val="1382163576"/>
              </p:ext>
            </p:extLst>
          </p:nvPr>
        </p:nvGraphicFramePr>
        <p:xfrm>
          <a:off x="368141" y="2731842"/>
          <a:ext cx="6477000" cy="3254375"/>
        </p:xfrm>
        <a:graphic>
          <a:graphicData uri="http://schemas.openxmlformats.org/presentationml/2006/ole">
            <mc:AlternateContent xmlns:mc="http://schemas.openxmlformats.org/markup-compatibility/2006">
              <mc:Choice xmlns:v="urn:schemas-microsoft-com:vml" Requires="v">
                <p:oleObj spid="_x0000_s20493" name="Visio" r:id="rId3" imgW="8679001" imgH="4361378" progId="Visio.Drawing.11">
                  <p:embed/>
                </p:oleObj>
              </mc:Choice>
              <mc:Fallback>
                <p:oleObj name="Visio" r:id="rId3" imgW="8679001" imgH="4361378"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8141" y="2731842"/>
                        <a:ext cx="6477000" cy="325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3316" name="Picture 4" descr="J:\CAS\Inner_triplet_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68233" y="4308229"/>
            <a:ext cx="2050212" cy="1366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002511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Nested circuits</a:t>
            </a:r>
            <a:endParaRPr lang="en-US" sz="3200" dirty="0">
              <a:latin typeface="Comic Sans MS" pitchFamily="66" charset="0"/>
            </a:endParaRPr>
          </a:p>
        </p:txBody>
      </p:sp>
      <p:sp>
        <p:nvSpPr>
          <p:cNvPr id="293" name="Content Placeholder 2"/>
          <p:cNvSpPr>
            <a:spLocks noGrp="1"/>
          </p:cNvSpPr>
          <p:nvPr>
            <p:ph idx="1"/>
          </p:nvPr>
        </p:nvSpPr>
        <p:spPr>
          <a:xfrm>
            <a:off x="180001" y="960872"/>
            <a:ext cx="8243030" cy="5074168"/>
          </a:xfrm>
        </p:spPr>
        <p:txBody>
          <a:bodyPr>
            <a:noAutofit/>
          </a:bodyPr>
          <a:lstStyle/>
          <a:p>
            <a:pPr marL="46111" indent="0" eaLnBrk="0" hangingPunct="0">
              <a:lnSpc>
                <a:spcPct val="90000"/>
              </a:lnSpc>
              <a:spcBef>
                <a:spcPct val="30000"/>
              </a:spcBef>
              <a:buSzPct val="100000"/>
              <a:buNone/>
            </a:pPr>
            <a:r>
              <a:rPr lang="en-GB" sz="1600" dirty="0" smtClean="0">
                <a:latin typeface="Comic Sans MS" pitchFamily="66" charset="0"/>
              </a:rPr>
              <a:t>Nested powering scheme is a nightmare for power engineers !!</a:t>
            </a:r>
          </a:p>
          <a:p>
            <a:pPr marL="46111" indent="0" eaLnBrk="0" hangingPunct="0">
              <a:lnSpc>
                <a:spcPct val="90000"/>
              </a:lnSpc>
              <a:spcBef>
                <a:spcPct val="30000"/>
              </a:spcBef>
              <a:buSzPct val="100000"/>
              <a:buNone/>
            </a:pPr>
            <a:endParaRPr lang="en-GB" sz="1600" dirty="0">
              <a:latin typeface="Comic Sans MS" pitchFamily="66" charset="0"/>
            </a:endParaRPr>
          </a:p>
          <a:p>
            <a:pPr marL="46111" indent="0" eaLnBrk="0" hangingPunct="0">
              <a:lnSpc>
                <a:spcPct val="90000"/>
              </a:lnSpc>
              <a:spcBef>
                <a:spcPct val="30000"/>
              </a:spcBef>
              <a:buSzPct val="100000"/>
              <a:buNone/>
            </a:pPr>
            <a:r>
              <a:rPr lang="en-GB" sz="1600" dirty="0" smtClean="0">
                <a:latin typeface="Comic Sans MS" pitchFamily="66" charset="0"/>
              </a:rPr>
              <a:t>Very complex control, it is like a car with many drivers having a steering wheel acting on only one wheel.</a:t>
            </a:r>
          </a:p>
          <a:p>
            <a:pPr marL="46111" indent="0" eaLnBrk="0" hangingPunct="0">
              <a:lnSpc>
                <a:spcPct val="90000"/>
              </a:lnSpc>
              <a:spcBef>
                <a:spcPct val="30000"/>
              </a:spcBef>
              <a:buSzPct val="100000"/>
              <a:buNone/>
            </a:pPr>
            <a:endParaRPr lang="en-GB" sz="1600" dirty="0">
              <a:latin typeface="Comic Sans MS" pitchFamily="66" charset="0"/>
            </a:endParaRPr>
          </a:p>
          <a:p>
            <a:pPr marL="46111" indent="0" eaLnBrk="0" hangingPunct="0">
              <a:lnSpc>
                <a:spcPct val="90000"/>
              </a:lnSpc>
              <a:spcBef>
                <a:spcPct val="30000"/>
              </a:spcBef>
              <a:buSzPct val="100000"/>
              <a:buNone/>
            </a:pPr>
            <a:endParaRPr lang="en-GB" sz="1600" dirty="0">
              <a:latin typeface="Comic Sans MS" pitchFamily="66" charset="0"/>
            </a:endParaRPr>
          </a:p>
          <a:p>
            <a:pPr marL="46111" indent="0" eaLnBrk="0" hangingPunct="0">
              <a:lnSpc>
                <a:spcPct val="90000"/>
              </a:lnSpc>
              <a:spcBef>
                <a:spcPct val="30000"/>
              </a:spcBef>
              <a:buSzPct val="100000"/>
              <a:buNone/>
            </a:pPr>
            <a:endParaRPr lang="en-GB" sz="1600" dirty="0" smtClean="0">
              <a:latin typeface="Comic Sans MS" pitchFamily="66" charset="0"/>
            </a:endParaRPr>
          </a:p>
          <a:p>
            <a:pPr marL="46111" indent="0" eaLnBrk="0" hangingPunct="0">
              <a:lnSpc>
                <a:spcPct val="90000"/>
              </a:lnSpc>
              <a:spcBef>
                <a:spcPct val="30000"/>
              </a:spcBef>
              <a:buSzPct val="100000"/>
              <a:buNone/>
            </a:pPr>
            <a:endParaRPr lang="en-GB" sz="1600" dirty="0">
              <a:latin typeface="Comic Sans MS" pitchFamily="66" charset="0"/>
            </a:endParaRPr>
          </a:p>
        </p:txBody>
      </p:sp>
      <p:sp>
        <p:nvSpPr>
          <p:cNvPr id="717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17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176"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9"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52</a:t>
            </a:fld>
            <a:endParaRPr lang="en-US" dirty="0"/>
          </a:p>
        </p:txBody>
      </p:sp>
      <p:sp>
        <p:nvSpPr>
          <p:cNvPr id="30"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14338" name="Picture 2" descr="J:\CAS\Ferrari-355-Michel-Duquesnoy-2-volants_09.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6616" y="2268416"/>
            <a:ext cx="4751576" cy="356168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C:\Users\jburnet\AppData\Local\Microsoft\Windows\Temporary Internet Files\Content.IE5\ATW5Z5GF\MC90043475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05286" y="2603152"/>
            <a:ext cx="1446105" cy="144610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7150877" y="3864592"/>
            <a:ext cx="1901483" cy="369332"/>
          </a:xfrm>
          <a:prstGeom prst="rect">
            <a:avLst/>
          </a:prstGeom>
        </p:spPr>
        <p:txBody>
          <a:bodyPr wrap="none">
            <a:spAutoFit/>
          </a:bodyPr>
          <a:lstStyle/>
          <a:p>
            <a:r>
              <a:rPr lang="en-GB" dirty="0" smtClean="0">
                <a:solidFill>
                  <a:srgbClr val="FF0000"/>
                </a:solidFill>
                <a:latin typeface="Comic Sans MS" pitchFamily="66" charset="0"/>
              </a:rPr>
              <a:t>Coupled circuits</a:t>
            </a:r>
            <a:endParaRPr lang="en-US" dirty="0">
              <a:solidFill>
                <a:srgbClr val="FF0000"/>
              </a:solidFill>
            </a:endParaRPr>
          </a:p>
        </p:txBody>
      </p:sp>
    </p:spTree>
    <p:extLst>
      <p:ext uri="{BB962C8B-B14F-4D97-AF65-F5344CB8AC3E}">
        <p14:creationId xmlns:p14="http://schemas.microsoft.com/office/powerpoint/2010/main" val="232499656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Nested circuits</a:t>
            </a:r>
            <a:endParaRPr lang="en-US" sz="3200" dirty="0">
              <a:latin typeface="Comic Sans MS" pitchFamily="66" charset="0"/>
            </a:endParaRPr>
          </a:p>
        </p:txBody>
      </p:sp>
      <p:sp>
        <p:nvSpPr>
          <p:cNvPr id="293" name="Content Placeholder 2"/>
          <p:cNvSpPr>
            <a:spLocks noGrp="1"/>
          </p:cNvSpPr>
          <p:nvPr>
            <p:ph idx="1"/>
          </p:nvPr>
        </p:nvSpPr>
        <p:spPr>
          <a:xfrm>
            <a:off x="180000" y="960872"/>
            <a:ext cx="5169240" cy="5074168"/>
          </a:xfrm>
        </p:spPr>
        <p:txBody>
          <a:bodyPr>
            <a:noAutofit/>
          </a:bodyPr>
          <a:lstStyle/>
          <a:p>
            <a:pPr marL="46111" indent="0" eaLnBrk="0" hangingPunct="0">
              <a:lnSpc>
                <a:spcPct val="90000"/>
              </a:lnSpc>
              <a:spcBef>
                <a:spcPct val="30000"/>
              </a:spcBef>
              <a:buSzPct val="100000"/>
              <a:buNone/>
            </a:pPr>
            <a:r>
              <a:rPr lang="en-GB" sz="1600" dirty="0" smtClean="0">
                <a:latin typeface="Comic Sans MS" pitchFamily="66" charset="0"/>
              </a:rPr>
              <a:t>Very difficult to operate and repair, long MTTR.</a:t>
            </a:r>
          </a:p>
          <a:p>
            <a:pPr marL="46111" indent="0" eaLnBrk="0" hangingPunct="0">
              <a:lnSpc>
                <a:spcPct val="90000"/>
              </a:lnSpc>
              <a:spcBef>
                <a:spcPct val="30000"/>
              </a:spcBef>
              <a:buSzPct val="100000"/>
              <a:buNone/>
            </a:pPr>
            <a:endParaRPr lang="en-GB" sz="1600" dirty="0" smtClean="0">
              <a:latin typeface="Comic Sans MS" pitchFamily="66" charset="0"/>
            </a:endParaRPr>
          </a:p>
          <a:p>
            <a:pPr marL="46111" indent="0" eaLnBrk="0" hangingPunct="0">
              <a:lnSpc>
                <a:spcPct val="90000"/>
              </a:lnSpc>
              <a:spcBef>
                <a:spcPct val="30000"/>
              </a:spcBef>
              <a:buSzPct val="100000"/>
              <a:buNone/>
            </a:pPr>
            <a:r>
              <a:rPr lang="en-GB" sz="1600" dirty="0" smtClean="0">
                <a:latin typeface="Comic Sans MS" pitchFamily="66" charset="0"/>
              </a:rPr>
              <a:t>All converters have to talk each others.</a:t>
            </a:r>
          </a:p>
          <a:p>
            <a:pPr marL="46111" indent="0" eaLnBrk="0" hangingPunct="0">
              <a:lnSpc>
                <a:spcPct val="90000"/>
              </a:lnSpc>
              <a:spcBef>
                <a:spcPct val="30000"/>
              </a:spcBef>
              <a:buSzPct val="100000"/>
              <a:buNone/>
            </a:pPr>
            <a:endParaRPr lang="en-GB" sz="1600" dirty="0">
              <a:latin typeface="Comic Sans MS" pitchFamily="66" charset="0"/>
            </a:endParaRPr>
          </a:p>
          <a:p>
            <a:pPr marL="46111" indent="0" eaLnBrk="0" hangingPunct="0">
              <a:lnSpc>
                <a:spcPct val="90000"/>
              </a:lnSpc>
              <a:spcBef>
                <a:spcPct val="30000"/>
              </a:spcBef>
              <a:buSzPct val="100000"/>
              <a:buNone/>
            </a:pPr>
            <a:r>
              <a:rPr lang="en-GB" sz="1600" dirty="0" smtClean="0">
                <a:latin typeface="Comic Sans MS" pitchFamily="66" charset="0"/>
              </a:rPr>
              <a:t>Need a decoupling control to avoid fight between converters !</a:t>
            </a:r>
          </a:p>
          <a:p>
            <a:pPr marL="46111" indent="0" eaLnBrk="0" hangingPunct="0">
              <a:lnSpc>
                <a:spcPct val="90000"/>
              </a:lnSpc>
              <a:spcBef>
                <a:spcPct val="30000"/>
              </a:spcBef>
              <a:buSzPct val="100000"/>
              <a:buNone/>
            </a:pPr>
            <a:endParaRPr lang="en-GB" sz="1600" dirty="0">
              <a:latin typeface="Comic Sans MS" pitchFamily="66" charset="0"/>
            </a:endParaRPr>
          </a:p>
          <a:p>
            <a:pPr marL="46111" indent="0" eaLnBrk="0" hangingPunct="0">
              <a:lnSpc>
                <a:spcPct val="90000"/>
              </a:lnSpc>
              <a:spcBef>
                <a:spcPct val="30000"/>
              </a:spcBef>
              <a:buSzPct val="100000"/>
              <a:buNone/>
            </a:pPr>
            <a:endParaRPr lang="en-GB" sz="1600" dirty="0" smtClean="0">
              <a:latin typeface="Comic Sans MS" pitchFamily="66" charset="0"/>
            </a:endParaRPr>
          </a:p>
          <a:p>
            <a:pPr marL="46111" indent="0" eaLnBrk="0" hangingPunct="0">
              <a:lnSpc>
                <a:spcPct val="90000"/>
              </a:lnSpc>
              <a:spcBef>
                <a:spcPct val="30000"/>
              </a:spcBef>
              <a:buSzPct val="100000"/>
              <a:buNone/>
            </a:pPr>
            <a:endParaRPr lang="en-GB" sz="1600" dirty="0" smtClean="0">
              <a:latin typeface="Comic Sans MS" pitchFamily="66" charset="0"/>
            </a:endParaRPr>
          </a:p>
          <a:p>
            <a:pPr marL="46111" indent="0" eaLnBrk="0" hangingPunct="0">
              <a:lnSpc>
                <a:spcPct val="90000"/>
              </a:lnSpc>
              <a:spcBef>
                <a:spcPct val="30000"/>
              </a:spcBef>
              <a:buSzPct val="100000"/>
              <a:buNone/>
            </a:pPr>
            <a:endParaRPr lang="en-GB" sz="1600" dirty="0">
              <a:latin typeface="Comic Sans MS" pitchFamily="66" charset="0"/>
            </a:endParaRPr>
          </a:p>
        </p:txBody>
      </p:sp>
      <p:sp>
        <p:nvSpPr>
          <p:cNvPr id="717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17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176"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9"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53</a:t>
            </a:fld>
            <a:endParaRPr lang="en-US" dirty="0"/>
          </a:p>
        </p:txBody>
      </p:sp>
      <p:sp>
        <p:nvSpPr>
          <p:cNvPr id="30"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graphicFrame>
        <p:nvGraphicFramePr>
          <p:cNvPr id="2" name="Object 1"/>
          <p:cNvGraphicFramePr>
            <a:graphicFrameLocks noChangeAspect="1"/>
          </p:cNvGraphicFramePr>
          <p:nvPr>
            <p:extLst>
              <p:ext uri="{D42A27DB-BD31-4B8C-83A1-F6EECF244321}">
                <p14:modId xmlns:p14="http://schemas.microsoft.com/office/powerpoint/2010/main" val="2110446169"/>
              </p:ext>
            </p:extLst>
          </p:nvPr>
        </p:nvGraphicFramePr>
        <p:xfrm>
          <a:off x="5104018" y="2139696"/>
          <a:ext cx="3798720" cy="3729902"/>
        </p:xfrm>
        <a:graphic>
          <a:graphicData uri="http://schemas.openxmlformats.org/presentationml/2006/ole">
            <mc:AlternateContent xmlns:mc="http://schemas.openxmlformats.org/markup-compatibility/2006">
              <mc:Choice xmlns:v="urn:schemas-microsoft-com:vml" Requires="v">
                <p:oleObj spid="_x0000_s21517" name="Visio" r:id="rId3" imgW="9616202" imgH="10310039" progId="Visio.Drawing.11">
                  <p:embed/>
                </p:oleObj>
              </mc:Choice>
              <mc:Fallback>
                <p:oleObj name="Visio" r:id="rId3" imgW="9616202" imgH="10310039"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4018" y="2139696"/>
                        <a:ext cx="3798720" cy="3729902"/>
                      </a:xfrm>
                      <a:prstGeom prst="rect">
                        <a:avLst/>
                      </a:prstGeom>
                      <a:noFill/>
                      <a:ln>
                        <a:noFill/>
                      </a:ln>
                    </p:spPr>
                  </p:pic>
                </p:oleObj>
              </mc:Fallback>
            </mc:AlternateContent>
          </a:graphicData>
        </a:graphic>
      </p:graphicFrame>
      <p:pic>
        <p:nvPicPr>
          <p:cNvPr id="13" name="Picture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3464" y="3138854"/>
            <a:ext cx="3149070" cy="2730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6556292" y="960872"/>
            <a:ext cx="2541941" cy="535531"/>
          </a:xfrm>
          <a:prstGeom prst="rect">
            <a:avLst/>
          </a:prstGeom>
        </p:spPr>
        <p:txBody>
          <a:bodyPr wrap="square">
            <a:spAutoFit/>
          </a:bodyPr>
          <a:lstStyle/>
          <a:p>
            <a:pPr marL="46111" indent="0" eaLnBrk="0" hangingPunct="0">
              <a:lnSpc>
                <a:spcPct val="90000"/>
              </a:lnSpc>
              <a:spcBef>
                <a:spcPct val="30000"/>
              </a:spcBef>
              <a:buSzPct val="100000"/>
              <a:buNone/>
            </a:pPr>
            <a:r>
              <a:rPr lang="en-GB" sz="1600" dirty="0">
                <a:solidFill>
                  <a:srgbClr val="FF0000"/>
                </a:solidFill>
                <a:latin typeface="Comic Sans MS" pitchFamily="66" charset="0"/>
              </a:rPr>
              <a:t>Reduce investment but decrease availability!</a:t>
            </a:r>
          </a:p>
        </p:txBody>
      </p:sp>
      <p:pic>
        <p:nvPicPr>
          <p:cNvPr id="12" name="Picture 4" descr="C:\Users\jburnet\AppData\Local\Microsoft\Windows\Temporary Internet Files\Content.IE5\ATW5Z5GF\MC900434750[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69480" y="8437"/>
            <a:ext cx="1115567" cy="11155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122502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Nested circuits</a:t>
            </a:r>
            <a:endParaRPr lang="en-US" sz="3200" dirty="0">
              <a:latin typeface="Comic Sans MS" pitchFamily="66" charset="0"/>
            </a:endParaRPr>
          </a:p>
        </p:txBody>
      </p:sp>
      <p:sp>
        <p:nvSpPr>
          <p:cNvPr id="293" name="Content Placeholder 2"/>
          <p:cNvSpPr>
            <a:spLocks noGrp="1"/>
          </p:cNvSpPr>
          <p:nvPr>
            <p:ph idx="1"/>
          </p:nvPr>
        </p:nvSpPr>
        <p:spPr>
          <a:xfrm>
            <a:off x="180001" y="960872"/>
            <a:ext cx="8243030" cy="5074168"/>
          </a:xfrm>
        </p:spPr>
        <p:txBody>
          <a:bodyPr>
            <a:noAutofit/>
          </a:bodyPr>
          <a:lstStyle/>
          <a:p>
            <a:pPr marL="46111" indent="0" eaLnBrk="0" hangingPunct="0">
              <a:lnSpc>
                <a:spcPct val="90000"/>
              </a:lnSpc>
              <a:spcBef>
                <a:spcPct val="30000"/>
              </a:spcBef>
              <a:buSzPct val="100000"/>
              <a:buNone/>
            </a:pPr>
            <a:r>
              <a:rPr lang="en-GB" sz="1600" dirty="0" smtClean="0">
                <a:latin typeface="Comic Sans MS" pitchFamily="66" charset="0"/>
              </a:rPr>
              <a:t>Look at the current and voltage of RQX while RTQX2 current is changing!</a:t>
            </a:r>
          </a:p>
          <a:p>
            <a:pPr marL="46111" indent="0" eaLnBrk="0" hangingPunct="0">
              <a:lnSpc>
                <a:spcPct val="90000"/>
              </a:lnSpc>
              <a:spcBef>
                <a:spcPct val="30000"/>
              </a:spcBef>
              <a:buSzPct val="100000"/>
              <a:buNone/>
            </a:pPr>
            <a:endParaRPr lang="en-GB" sz="1600" dirty="0">
              <a:latin typeface="Comic Sans MS" pitchFamily="66" charset="0"/>
            </a:endParaRPr>
          </a:p>
          <a:p>
            <a:pPr marL="46111" indent="0" eaLnBrk="0" hangingPunct="0">
              <a:lnSpc>
                <a:spcPct val="90000"/>
              </a:lnSpc>
              <a:spcBef>
                <a:spcPct val="30000"/>
              </a:spcBef>
              <a:buSzPct val="100000"/>
              <a:buNone/>
            </a:pPr>
            <a:endParaRPr lang="en-GB" sz="1600" dirty="0" smtClean="0">
              <a:latin typeface="Comic Sans MS" pitchFamily="66" charset="0"/>
            </a:endParaRPr>
          </a:p>
          <a:p>
            <a:pPr marL="46111" indent="0" eaLnBrk="0" hangingPunct="0">
              <a:lnSpc>
                <a:spcPct val="90000"/>
              </a:lnSpc>
              <a:spcBef>
                <a:spcPct val="30000"/>
              </a:spcBef>
              <a:buSzPct val="100000"/>
              <a:buNone/>
            </a:pPr>
            <a:endParaRPr lang="en-GB" sz="1600" dirty="0">
              <a:latin typeface="Comic Sans MS" pitchFamily="66" charset="0"/>
            </a:endParaRPr>
          </a:p>
          <a:p>
            <a:pPr marL="46111" indent="0" eaLnBrk="0" hangingPunct="0">
              <a:lnSpc>
                <a:spcPct val="90000"/>
              </a:lnSpc>
              <a:spcBef>
                <a:spcPct val="30000"/>
              </a:spcBef>
              <a:buSzPct val="100000"/>
              <a:buNone/>
            </a:pPr>
            <a:endParaRPr lang="en-GB" sz="1600" dirty="0" smtClean="0">
              <a:latin typeface="Comic Sans MS" pitchFamily="66" charset="0"/>
            </a:endParaRPr>
          </a:p>
          <a:p>
            <a:pPr marL="46111" indent="0" eaLnBrk="0" hangingPunct="0">
              <a:lnSpc>
                <a:spcPct val="90000"/>
              </a:lnSpc>
              <a:spcBef>
                <a:spcPct val="30000"/>
              </a:spcBef>
              <a:buSzPct val="100000"/>
              <a:buNone/>
            </a:pPr>
            <a:endParaRPr lang="en-GB" sz="1600" dirty="0">
              <a:latin typeface="Comic Sans MS" pitchFamily="66" charset="0"/>
            </a:endParaRPr>
          </a:p>
          <a:p>
            <a:pPr marL="46111" indent="0" eaLnBrk="0" hangingPunct="0">
              <a:lnSpc>
                <a:spcPct val="90000"/>
              </a:lnSpc>
              <a:spcBef>
                <a:spcPct val="30000"/>
              </a:spcBef>
              <a:buSzPct val="100000"/>
              <a:buNone/>
            </a:pPr>
            <a:endParaRPr lang="en-GB" sz="1600" dirty="0" smtClean="0">
              <a:latin typeface="Comic Sans MS" pitchFamily="66" charset="0"/>
            </a:endParaRPr>
          </a:p>
          <a:p>
            <a:pPr marL="46111" indent="0" eaLnBrk="0" hangingPunct="0">
              <a:lnSpc>
                <a:spcPct val="90000"/>
              </a:lnSpc>
              <a:spcBef>
                <a:spcPct val="30000"/>
              </a:spcBef>
              <a:buSzPct val="100000"/>
              <a:buNone/>
            </a:pPr>
            <a:endParaRPr lang="en-GB" sz="1600" dirty="0">
              <a:latin typeface="Comic Sans MS" pitchFamily="66" charset="0"/>
            </a:endParaRPr>
          </a:p>
          <a:p>
            <a:pPr marL="46111" indent="0" eaLnBrk="0" hangingPunct="0">
              <a:lnSpc>
                <a:spcPct val="90000"/>
              </a:lnSpc>
              <a:spcBef>
                <a:spcPct val="30000"/>
              </a:spcBef>
              <a:buSzPct val="100000"/>
              <a:buNone/>
            </a:pPr>
            <a:endParaRPr lang="en-GB" sz="1600" dirty="0" smtClean="0">
              <a:latin typeface="Comic Sans MS" pitchFamily="66" charset="0"/>
            </a:endParaRPr>
          </a:p>
          <a:p>
            <a:pPr marL="46111" indent="0" eaLnBrk="0" hangingPunct="0">
              <a:lnSpc>
                <a:spcPct val="90000"/>
              </a:lnSpc>
              <a:spcBef>
                <a:spcPct val="30000"/>
              </a:spcBef>
              <a:buSzPct val="100000"/>
              <a:buNone/>
            </a:pPr>
            <a:endParaRPr lang="en-GB" sz="1600" dirty="0">
              <a:latin typeface="Comic Sans MS" pitchFamily="66" charset="0"/>
            </a:endParaRPr>
          </a:p>
          <a:p>
            <a:pPr marL="46111" indent="0" eaLnBrk="0" hangingPunct="0">
              <a:lnSpc>
                <a:spcPct val="90000"/>
              </a:lnSpc>
              <a:spcBef>
                <a:spcPct val="30000"/>
              </a:spcBef>
              <a:buSzPct val="100000"/>
              <a:buNone/>
            </a:pPr>
            <a:endParaRPr lang="en-GB" sz="1600" dirty="0" smtClean="0">
              <a:latin typeface="Comic Sans MS" pitchFamily="66" charset="0"/>
            </a:endParaRPr>
          </a:p>
          <a:p>
            <a:pPr marL="46111" indent="0" eaLnBrk="0" hangingPunct="0">
              <a:lnSpc>
                <a:spcPct val="90000"/>
              </a:lnSpc>
              <a:spcBef>
                <a:spcPct val="30000"/>
              </a:spcBef>
              <a:buSzPct val="100000"/>
              <a:buNone/>
            </a:pPr>
            <a:endParaRPr lang="en-GB" sz="1600" dirty="0">
              <a:latin typeface="Comic Sans MS" pitchFamily="66" charset="0"/>
            </a:endParaRPr>
          </a:p>
          <a:p>
            <a:pPr marL="46111" indent="0" eaLnBrk="0" hangingPunct="0">
              <a:lnSpc>
                <a:spcPct val="90000"/>
              </a:lnSpc>
              <a:spcBef>
                <a:spcPct val="30000"/>
              </a:spcBef>
              <a:buSzPct val="100000"/>
              <a:buNone/>
            </a:pPr>
            <a:endParaRPr lang="en-GB" sz="1600" dirty="0" smtClean="0">
              <a:latin typeface="Comic Sans MS" pitchFamily="66" charset="0"/>
            </a:endParaRPr>
          </a:p>
          <a:p>
            <a:pPr marL="46111" indent="0" eaLnBrk="0" hangingPunct="0">
              <a:lnSpc>
                <a:spcPct val="90000"/>
              </a:lnSpc>
              <a:spcBef>
                <a:spcPct val="30000"/>
              </a:spcBef>
              <a:buSzPct val="100000"/>
              <a:buNone/>
            </a:pPr>
            <a:endParaRPr lang="en-GB" sz="1600" dirty="0" smtClean="0">
              <a:latin typeface="Comic Sans MS" pitchFamily="66" charset="0"/>
            </a:endParaRPr>
          </a:p>
          <a:p>
            <a:pPr marL="46111" indent="0" eaLnBrk="0" hangingPunct="0">
              <a:lnSpc>
                <a:spcPct val="90000"/>
              </a:lnSpc>
              <a:spcBef>
                <a:spcPct val="30000"/>
              </a:spcBef>
              <a:buSzPct val="100000"/>
              <a:buNone/>
            </a:pPr>
            <a:r>
              <a:rPr lang="en-GB" sz="1600" dirty="0" smtClean="0">
                <a:latin typeface="Comic Sans MS" pitchFamily="66" charset="0"/>
              </a:rPr>
              <a:t>Nested circuits aren’t RECOMMANDED !</a:t>
            </a:r>
          </a:p>
          <a:p>
            <a:pPr marL="46111" indent="0" eaLnBrk="0" hangingPunct="0">
              <a:lnSpc>
                <a:spcPct val="90000"/>
              </a:lnSpc>
              <a:spcBef>
                <a:spcPct val="30000"/>
              </a:spcBef>
              <a:buSzPct val="100000"/>
              <a:buNone/>
            </a:pPr>
            <a:r>
              <a:rPr lang="en-GB" sz="1600" dirty="0" smtClean="0">
                <a:latin typeface="Comic Sans MS" pitchFamily="66" charset="0"/>
              </a:rPr>
              <a:t>LHC inner triplet works perfectly well but MTTR is very high.</a:t>
            </a:r>
          </a:p>
          <a:p>
            <a:pPr marL="46111" indent="0" eaLnBrk="0" hangingPunct="0">
              <a:lnSpc>
                <a:spcPct val="90000"/>
              </a:lnSpc>
              <a:spcBef>
                <a:spcPct val="30000"/>
              </a:spcBef>
              <a:buSzPct val="100000"/>
              <a:buNone/>
            </a:pPr>
            <a:r>
              <a:rPr lang="en-GB" sz="1600" dirty="0" smtClean="0">
                <a:latin typeface="Comic Sans MS" pitchFamily="66" charset="0"/>
              </a:rPr>
              <a:t>RHIC had many difficulties with nested circuits. </a:t>
            </a:r>
          </a:p>
          <a:p>
            <a:pPr marL="46111" indent="0" eaLnBrk="0" hangingPunct="0">
              <a:lnSpc>
                <a:spcPct val="90000"/>
              </a:lnSpc>
              <a:spcBef>
                <a:spcPct val="30000"/>
              </a:spcBef>
              <a:buSzPct val="100000"/>
              <a:buNone/>
            </a:pPr>
            <a:endParaRPr lang="en-GB" sz="1600" dirty="0">
              <a:latin typeface="Comic Sans MS" pitchFamily="66" charset="0"/>
            </a:endParaRPr>
          </a:p>
        </p:txBody>
      </p:sp>
      <p:sp>
        <p:nvSpPr>
          <p:cNvPr id="717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17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176"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9"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54</a:t>
            </a:fld>
            <a:endParaRPr lang="en-US" dirty="0"/>
          </a:p>
        </p:txBody>
      </p:sp>
      <p:sp>
        <p:nvSpPr>
          <p:cNvPr id="30"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14339" name="Picture 3"/>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389793" y="1433146"/>
            <a:ext cx="5229373" cy="2815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029271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Energy management</a:t>
            </a:r>
            <a:endParaRPr lang="en-US" sz="3200" dirty="0">
              <a:latin typeface="Comic Sans MS" pitchFamily="66" charset="0"/>
            </a:endParaRPr>
          </a:p>
        </p:txBody>
      </p:sp>
      <p:sp>
        <p:nvSpPr>
          <p:cNvPr id="293" name="Content Placeholder 2"/>
          <p:cNvSpPr>
            <a:spLocks noGrp="1"/>
          </p:cNvSpPr>
          <p:nvPr>
            <p:ph idx="1"/>
          </p:nvPr>
        </p:nvSpPr>
        <p:spPr>
          <a:xfrm>
            <a:off x="180001" y="837784"/>
            <a:ext cx="8671389" cy="2062591"/>
          </a:xfrm>
        </p:spPr>
        <p:txBody>
          <a:bodyPr>
            <a:noAutofit/>
          </a:bodyPr>
          <a:lstStyle/>
          <a:p>
            <a:pPr marL="46111" indent="0" eaLnBrk="0" hangingPunct="0">
              <a:lnSpc>
                <a:spcPct val="90000"/>
              </a:lnSpc>
              <a:spcBef>
                <a:spcPct val="30000"/>
              </a:spcBef>
              <a:buSzPct val="100000"/>
              <a:buNone/>
            </a:pPr>
            <a:r>
              <a:rPr lang="en-GB" sz="1600" dirty="0">
                <a:latin typeface="Comic Sans MS" pitchFamily="66" charset="0"/>
              </a:rPr>
              <a:t>Magnets need voltage to move their </a:t>
            </a:r>
            <a:r>
              <a:rPr lang="en-GB" sz="1600" dirty="0" smtClean="0">
                <a:latin typeface="Comic Sans MS" pitchFamily="66" charset="0"/>
              </a:rPr>
              <a:t>current:   </a:t>
            </a:r>
          </a:p>
          <a:p>
            <a:pPr marL="46111" indent="0" eaLnBrk="0" hangingPunct="0">
              <a:lnSpc>
                <a:spcPct val="90000"/>
              </a:lnSpc>
              <a:spcBef>
                <a:spcPct val="30000"/>
              </a:spcBef>
              <a:buSzPct val="100000"/>
              <a:buNone/>
            </a:pPr>
            <a:r>
              <a:rPr lang="en-GB" sz="1600" dirty="0" smtClean="0">
                <a:latin typeface="Comic Sans MS" pitchFamily="66" charset="0"/>
              </a:rPr>
              <a:t>  				</a:t>
            </a:r>
            <a:r>
              <a:rPr lang="en-GB" sz="1600" dirty="0" err="1" smtClean="0">
                <a:solidFill>
                  <a:schemeClr val="accent6">
                    <a:lumMod val="50000"/>
                  </a:schemeClr>
                </a:solidFill>
                <a:latin typeface="Comic Sans MS" pitchFamily="66" charset="0"/>
              </a:rPr>
              <a:t>Vmagnet</a:t>
            </a:r>
            <a:r>
              <a:rPr lang="en-GB" sz="1600" dirty="0" smtClean="0">
                <a:solidFill>
                  <a:schemeClr val="accent6">
                    <a:lumMod val="50000"/>
                  </a:schemeClr>
                </a:solidFill>
                <a:latin typeface="Comic Sans MS" pitchFamily="66" charset="0"/>
              </a:rPr>
              <a:t>(t</a:t>
            </a:r>
            <a:r>
              <a:rPr lang="en-GB" sz="1600" dirty="0">
                <a:solidFill>
                  <a:schemeClr val="accent6">
                    <a:lumMod val="50000"/>
                  </a:schemeClr>
                </a:solidFill>
                <a:latin typeface="Comic Sans MS" pitchFamily="66" charset="0"/>
              </a:rPr>
              <a:t>) = </a:t>
            </a:r>
            <a:r>
              <a:rPr lang="en-GB" sz="1600" dirty="0" err="1">
                <a:solidFill>
                  <a:schemeClr val="accent6">
                    <a:lumMod val="50000"/>
                  </a:schemeClr>
                </a:solidFill>
                <a:latin typeface="Comic Sans MS" pitchFamily="66" charset="0"/>
              </a:rPr>
              <a:t>Rmg</a:t>
            </a:r>
            <a:r>
              <a:rPr lang="en-GB" sz="1600" dirty="0">
                <a:solidFill>
                  <a:schemeClr val="accent6">
                    <a:lumMod val="50000"/>
                  </a:schemeClr>
                </a:solidFill>
                <a:latin typeface="Comic Sans MS" pitchFamily="66" charset="0"/>
              </a:rPr>
              <a:t> * </a:t>
            </a:r>
            <a:r>
              <a:rPr lang="en-GB" sz="1600" dirty="0" err="1">
                <a:solidFill>
                  <a:schemeClr val="accent6">
                    <a:lumMod val="50000"/>
                  </a:schemeClr>
                </a:solidFill>
                <a:latin typeface="Comic Sans MS" pitchFamily="66" charset="0"/>
              </a:rPr>
              <a:t>Img</a:t>
            </a:r>
            <a:r>
              <a:rPr lang="en-GB" sz="1600" dirty="0">
                <a:solidFill>
                  <a:schemeClr val="accent6">
                    <a:lumMod val="50000"/>
                  </a:schemeClr>
                </a:solidFill>
                <a:latin typeface="Comic Sans MS" pitchFamily="66" charset="0"/>
              </a:rPr>
              <a:t>(t) + </a:t>
            </a:r>
            <a:r>
              <a:rPr lang="en-GB" sz="1600" dirty="0" err="1">
                <a:solidFill>
                  <a:schemeClr val="accent6">
                    <a:lumMod val="50000"/>
                  </a:schemeClr>
                </a:solidFill>
                <a:latin typeface="Comic Sans MS" pitchFamily="66" charset="0"/>
              </a:rPr>
              <a:t>Lmg</a:t>
            </a:r>
            <a:r>
              <a:rPr lang="en-GB" sz="1600" dirty="0">
                <a:solidFill>
                  <a:schemeClr val="accent6">
                    <a:lumMod val="50000"/>
                  </a:schemeClr>
                </a:solidFill>
                <a:latin typeface="Comic Sans MS" pitchFamily="66" charset="0"/>
              </a:rPr>
              <a:t> * </a:t>
            </a:r>
            <a:r>
              <a:rPr lang="en-GB" sz="1600" dirty="0" err="1" smtClean="0">
                <a:solidFill>
                  <a:schemeClr val="accent6">
                    <a:lumMod val="50000"/>
                  </a:schemeClr>
                </a:solidFill>
                <a:latin typeface="Comic Sans MS" pitchFamily="66" charset="0"/>
              </a:rPr>
              <a:t>dImg</a:t>
            </a:r>
            <a:r>
              <a:rPr lang="en-GB" sz="1600" dirty="0" smtClean="0">
                <a:solidFill>
                  <a:schemeClr val="accent6">
                    <a:lumMod val="50000"/>
                  </a:schemeClr>
                </a:solidFill>
                <a:latin typeface="Comic Sans MS" pitchFamily="66" charset="0"/>
              </a:rPr>
              <a:t>(t)/</a:t>
            </a:r>
            <a:r>
              <a:rPr lang="en-GB" sz="1600" dirty="0" err="1" smtClean="0">
                <a:solidFill>
                  <a:schemeClr val="accent6">
                    <a:lumMod val="50000"/>
                  </a:schemeClr>
                </a:solidFill>
                <a:latin typeface="Comic Sans MS" pitchFamily="66" charset="0"/>
              </a:rPr>
              <a:t>dt</a:t>
            </a:r>
            <a:endParaRPr lang="en-GB" sz="1600" dirty="0" smtClean="0">
              <a:solidFill>
                <a:schemeClr val="accent6">
                  <a:lumMod val="50000"/>
                </a:schemeClr>
              </a:solidFill>
              <a:latin typeface="Comic Sans MS" pitchFamily="66" charset="0"/>
            </a:endParaRPr>
          </a:p>
          <a:p>
            <a:pPr marL="46111" indent="0" eaLnBrk="0" hangingPunct="0">
              <a:lnSpc>
                <a:spcPct val="90000"/>
              </a:lnSpc>
              <a:spcBef>
                <a:spcPct val="30000"/>
              </a:spcBef>
              <a:buSzPct val="100000"/>
              <a:buNone/>
            </a:pPr>
            <a:r>
              <a:rPr lang="en-GB" sz="1600" dirty="0" smtClean="0">
                <a:latin typeface="Comic Sans MS" pitchFamily="66" charset="0"/>
              </a:rPr>
              <a:t>Example with the PS main magnets</a:t>
            </a:r>
            <a:endParaRPr lang="en-GB" sz="1600" dirty="0">
              <a:latin typeface="Comic Sans MS" pitchFamily="66" charset="0"/>
            </a:endParaRPr>
          </a:p>
          <a:p>
            <a:pPr marL="46111" indent="0" eaLnBrk="0" hangingPunct="0">
              <a:lnSpc>
                <a:spcPct val="90000"/>
              </a:lnSpc>
              <a:spcBef>
                <a:spcPct val="30000"/>
              </a:spcBef>
              <a:buSzPct val="100000"/>
              <a:buNone/>
            </a:pPr>
            <a:endParaRPr lang="en-GB" sz="1600" dirty="0" smtClean="0">
              <a:solidFill>
                <a:srgbClr val="00B050"/>
              </a:solidFill>
              <a:latin typeface="Comic Sans MS" pitchFamily="66" charset="0"/>
            </a:endParaRPr>
          </a:p>
          <a:p>
            <a:pPr marL="46111" indent="0" eaLnBrk="0" hangingPunct="0">
              <a:lnSpc>
                <a:spcPct val="90000"/>
              </a:lnSpc>
              <a:spcBef>
                <a:spcPct val="30000"/>
              </a:spcBef>
              <a:buSzPct val="100000"/>
              <a:buNone/>
            </a:pPr>
            <a:endParaRPr lang="en-GB" sz="1600" dirty="0" smtClean="0">
              <a:latin typeface="Comic Sans MS" pitchFamily="66" charset="0"/>
            </a:endParaRPr>
          </a:p>
          <a:p>
            <a:pPr marL="46111" indent="0" eaLnBrk="0" hangingPunct="0">
              <a:lnSpc>
                <a:spcPct val="90000"/>
              </a:lnSpc>
              <a:spcBef>
                <a:spcPct val="30000"/>
              </a:spcBef>
              <a:buSzPct val="100000"/>
              <a:buNone/>
            </a:pPr>
            <a:endParaRPr lang="en-GB" sz="1600" dirty="0">
              <a:latin typeface="Comic Sans MS" pitchFamily="66" charset="0"/>
            </a:endParaRPr>
          </a:p>
          <a:p>
            <a:pPr marL="46111" indent="0" eaLnBrk="0" hangingPunct="0">
              <a:lnSpc>
                <a:spcPct val="90000"/>
              </a:lnSpc>
              <a:spcBef>
                <a:spcPct val="30000"/>
              </a:spcBef>
              <a:buSzPct val="100000"/>
              <a:buNone/>
            </a:pPr>
            <a:endParaRPr lang="en-GB" sz="1600" dirty="0" smtClean="0">
              <a:latin typeface="Comic Sans MS" pitchFamily="66" charset="0"/>
            </a:endParaRPr>
          </a:p>
          <a:p>
            <a:pPr marL="46111" indent="0" eaLnBrk="0" hangingPunct="0">
              <a:lnSpc>
                <a:spcPct val="90000"/>
              </a:lnSpc>
              <a:spcBef>
                <a:spcPct val="30000"/>
              </a:spcBef>
              <a:buSzPct val="100000"/>
              <a:buNone/>
            </a:pPr>
            <a:endParaRPr lang="en-GB" sz="1600" dirty="0">
              <a:latin typeface="Comic Sans MS" pitchFamily="66" charset="0"/>
            </a:endParaRPr>
          </a:p>
        </p:txBody>
      </p:sp>
      <p:sp>
        <p:nvSpPr>
          <p:cNvPr id="717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17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176"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29" name="Picture 6"/>
          <p:cNvPicPr>
            <a:picLocks noChangeAspect="1" noChangeArrowheads="1"/>
          </p:cNvPicPr>
          <p:nvPr/>
        </p:nvPicPr>
        <p:blipFill>
          <a:blip r:embed="rId2" cstate="print"/>
          <a:srcRect/>
          <a:stretch>
            <a:fillRect/>
          </a:stretch>
        </p:blipFill>
        <p:spPr bwMode="auto">
          <a:xfrm>
            <a:off x="511476" y="1940941"/>
            <a:ext cx="3096344" cy="1800200"/>
          </a:xfrm>
          <a:prstGeom prst="rect">
            <a:avLst/>
          </a:prstGeom>
          <a:noFill/>
          <a:ln w="9525">
            <a:noFill/>
            <a:miter lim="800000"/>
            <a:headEnd/>
            <a:tailEnd/>
          </a:ln>
          <a:effectLst/>
        </p:spPr>
      </p:pic>
      <p:sp>
        <p:nvSpPr>
          <p:cNvPr id="30" name="Text Box 8"/>
          <p:cNvSpPr txBox="1">
            <a:spLocks noChangeArrowheads="1"/>
          </p:cNvSpPr>
          <p:nvPr/>
        </p:nvSpPr>
        <p:spPr bwMode="auto">
          <a:xfrm>
            <a:off x="151436" y="3709133"/>
            <a:ext cx="2187971" cy="461665"/>
          </a:xfrm>
          <a:prstGeom prst="rect">
            <a:avLst/>
          </a:prstGeom>
          <a:noFill/>
          <a:ln w="9525">
            <a:noFill/>
            <a:miter lim="800000"/>
            <a:headEnd/>
            <a:tailEnd/>
          </a:ln>
          <a:effectLst/>
        </p:spPr>
        <p:txBody>
          <a:bodyPr wrap="none">
            <a:spAutoFit/>
          </a:bodyPr>
          <a:lstStyle/>
          <a:p>
            <a:pPr>
              <a:lnSpc>
                <a:spcPct val="100000"/>
              </a:lnSpc>
              <a:spcBef>
                <a:spcPct val="0"/>
              </a:spcBef>
              <a:buFontTx/>
              <a:buNone/>
            </a:pPr>
            <a:r>
              <a:rPr lang="en-US" sz="1200" b="1" dirty="0">
                <a:solidFill>
                  <a:srgbClr val="00B0F0"/>
                </a:solidFill>
              </a:rPr>
              <a:t>Blue:</a:t>
            </a:r>
            <a:r>
              <a:rPr lang="en-US" sz="1200" dirty="0"/>
              <a:t> </a:t>
            </a:r>
            <a:r>
              <a:rPr lang="en-US" sz="1200" dirty="0" err="1" smtClean="0"/>
              <a:t>Umagnet</a:t>
            </a:r>
            <a:r>
              <a:rPr lang="en-US" sz="1200" dirty="0" smtClean="0"/>
              <a:t>      1 kV / div</a:t>
            </a:r>
            <a:endParaRPr lang="en-US" sz="1200" dirty="0"/>
          </a:p>
          <a:p>
            <a:pPr>
              <a:lnSpc>
                <a:spcPct val="100000"/>
              </a:lnSpc>
              <a:spcBef>
                <a:spcPct val="0"/>
              </a:spcBef>
              <a:buFontTx/>
              <a:buNone/>
            </a:pPr>
            <a:r>
              <a:rPr lang="en-US" sz="1200" b="1" dirty="0">
                <a:solidFill>
                  <a:srgbClr val="FF3300"/>
                </a:solidFill>
              </a:rPr>
              <a:t>Red:</a:t>
            </a:r>
            <a:r>
              <a:rPr lang="en-US" sz="1200" dirty="0"/>
              <a:t> </a:t>
            </a:r>
            <a:r>
              <a:rPr lang="en-US" sz="1200" dirty="0" err="1" smtClean="0"/>
              <a:t>Imagnet</a:t>
            </a:r>
            <a:r>
              <a:rPr lang="en-US" sz="1200" dirty="0" smtClean="0"/>
              <a:t>         500A / div</a:t>
            </a:r>
            <a:endParaRPr lang="en-US" sz="1200" dirty="0"/>
          </a:p>
        </p:txBody>
      </p:sp>
      <p:sp>
        <p:nvSpPr>
          <p:cNvPr id="31" name="Text Box 69"/>
          <p:cNvSpPr txBox="1">
            <a:spLocks noChangeArrowheads="1"/>
          </p:cNvSpPr>
          <p:nvPr/>
        </p:nvSpPr>
        <p:spPr bwMode="auto">
          <a:xfrm>
            <a:off x="2921574" y="1967783"/>
            <a:ext cx="1372492" cy="261610"/>
          </a:xfrm>
          <a:prstGeom prst="rect">
            <a:avLst/>
          </a:prstGeom>
          <a:solidFill>
            <a:schemeClr val="bg1"/>
          </a:solidFill>
          <a:ln w="57150" algn="ctr">
            <a:noFill/>
            <a:miter lim="800000"/>
            <a:headEnd/>
            <a:tailEnd/>
          </a:ln>
        </p:spPr>
        <p:txBody>
          <a:bodyPr wrap="none">
            <a:spAutoFit/>
          </a:bodyPr>
          <a:lstStyle/>
          <a:p>
            <a:pPr eaLnBrk="0" hangingPunct="0"/>
            <a:r>
              <a:rPr lang="en-US" sz="1100" dirty="0" err="1" smtClean="0">
                <a:solidFill>
                  <a:srgbClr val="FF0000"/>
                </a:solidFill>
                <a:latin typeface="Comic Sans MS" pitchFamily="66" charset="0"/>
              </a:rPr>
              <a:t>Imagnet</a:t>
            </a:r>
            <a:r>
              <a:rPr lang="en-US" sz="1100" baseline="-25000" dirty="0" err="1" smtClean="0">
                <a:solidFill>
                  <a:srgbClr val="FF0000"/>
                </a:solidFill>
                <a:latin typeface="Comic Sans MS" pitchFamily="66" charset="0"/>
              </a:rPr>
              <a:t>max</a:t>
            </a:r>
            <a:r>
              <a:rPr lang="en-US" sz="1100" dirty="0" smtClean="0">
                <a:solidFill>
                  <a:srgbClr val="FF0000"/>
                </a:solidFill>
                <a:latin typeface="Comic Sans MS" pitchFamily="66" charset="0"/>
              </a:rPr>
              <a:t>=5.5kA</a:t>
            </a:r>
            <a:endParaRPr lang="en-US" sz="1100" dirty="0">
              <a:solidFill>
                <a:srgbClr val="FF0000"/>
              </a:solidFill>
              <a:latin typeface="Comic Sans MS" pitchFamily="66" charset="0"/>
            </a:endParaRPr>
          </a:p>
        </p:txBody>
      </p:sp>
      <p:sp>
        <p:nvSpPr>
          <p:cNvPr id="32" name="Text Box 69"/>
          <p:cNvSpPr txBox="1">
            <a:spLocks noChangeArrowheads="1"/>
          </p:cNvSpPr>
          <p:nvPr/>
        </p:nvSpPr>
        <p:spPr bwMode="auto">
          <a:xfrm>
            <a:off x="3250804" y="3139236"/>
            <a:ext cx="1321196" cy="261610"/>
          </a:xfrm>
          <a:prstGeom prst="rect">
            <a:avLst/>
          </a:prstGeom>
          <a:solidFill>
            <a:schemeClr val="bg1"/>
          </a:solidFill>
          <a:ln w="57150" algn="ctr">
            <a:noFill/>
            <a:miter lim="800000"/>
            <a:headEnd/>
            <a:tailEnd/>
          </a:ln>
        </p:spPr>
        <p:txBody>
          <a:bodyPr wrap="none">
            <a:spAutoFit/>
          </a:bodyPr>
          <a:lstStyle/>
          <a:p>
            <a:pPr eaLnBrk="0" hangingPunct="0"/>
            <a:r>
              <a:rPr lang="en-US" sz="1100" dirty="0" err="1" smtClean="0">
                <a:solidFill>
                  <a:srgbClr val="00B0F0"/>
                </a:solidFill>
                <a:latin typeface="Comic Sans MS" pitchFamily="66" charset="0"/>
              </a:rPr>
              <a:t>Vmagnet</a:t>
            </a:r>
            <a:r>
              <a:rPr lang="en-US" sz="1100" baseline="-25000" dirty="0" err="1" smtClean="0">
                <a:solidFill>
                  <a:srgbClr val="00B0F0"/>
                </a:solidFill>
                <a:latin typeface="Comic Sans MS" pitchFamily="66" charset="0"/>
              </a:rPr>
              <a:t>max</a:t>
            </a:r>
            <a:r>
              <a:rPr lang="en-US" sz="1100" dirty="0" smtClean="0">
                <a:solidFill>
                  <a:srgbClr val="00B0F0"/>
                </a:solidFill>
                <a:latin typeface="Comic Sans MS" pitchFamily="66" charset="0"/>
              </a:rPr>
              <a:t>=±9kV</a:t>
            </a:r>
            <a:endParaRPr lang="en-US" sz="1100" dirty="0">
              <a:solidFill>
                <a:srgbClr val="00B0F0"/>
              </a:solidFill>
              <a:latin typeface="Comic Sans MS" pitchFamily="66" charset="0"/>
            </a:endParaRPr>
          </a:p>
        </p:txBody>
      </p:sp>
      <p:cxnSp>
        <p:nvCxnSpPr>
          <p:cNvPr id="33" name="Straight Arrow Connector 32"/>
          <p:cNvCxnSpPr/>
          <p:nvPr/>
        </p:nvCxnSpPr>
        <p:spPr bwMode="auto">
          <a:xfrm>
            <a:off x="511476" y="3453109"/>
            <a:ext cx="3096344" cy="0"/>
          </a:xfrm>
          <a:prstGeom prst="straightConnector1">
            <a:avLst/>
          </a:prstGeom>
          <a:solidFill>
            <a:schemeClr val="accent1"/>
          </a:solidFill>
          <a:ln w="38100" cap="flat" cmpd="sng" algn="ctr">
            <a:solidFill>
              <a:srgbClr val="00B050"/>
            </a:solidFill>
            <a:prstDash val="solid"/>
            <a:round/>
            <a:headEnd type="triangle" w="med" len="med"/>
            <a:tailEnd type="triangle" w="med" len="med"/>
          </a:ln>
          <a:effectLst/>
        </p:spPr>
      </p:cxnSp>
      <p:sp>
        <p:nvSpPr>
          <p:cNvPr id="34" name="Text Box 69"/>
          <p:cNvSpPr txBox="1">
            <a:spLocks noChangeArrowheads="1"/>
          </p:cNvSpPr>
          <p:nvPr/>
        </p:nvSpPr>
        <p:spPr bwMode="auto">
          <a:xfrm>
            <a:off x="1591596" y="3093069"/>
            <a:ext cx="535724" cy="307777"/>
          </a:xfrm>
          <a:prstGeom prst="rect">
            <a:avLst/>
          </a:prstGeom>
          <a:solidFill>
            <a:schemeClr val="bg1"/>
          </a:solidFill>
          <a:ln w="57150" algn="ctr">
            <a:noFill/>
            <a:miter lim="800000"/>
            <a:headEnd/>
            <a:tailEnd/>
          </a:ln>
        </p:spPr>
        <p:txBody>
          <a:bodyPr wrap="none">
            <a:spAutoFit/>
          </a:bodyPr>
          <a:lstStyle/>
          <a:p>
            <a:pPr eaLnBrk="0" hangingPunct="0"/>
            <a:r>
              <a:rPr lang="en-US" sz="1400" dirty="0" smtClean="0">
                <a:solidFill>
                  <a:srgbClr val="00B050"/>
                </a:solidFill>
                <a:latin typeface="Comic Sans MS" pitchFamily="66" charset="0"/>
              </a:rPr>
              <a:t>2.4s</a:t>
            </a:r>
            <a:endParaRPr lang="en-US" sz="1400" dirty="0">
              <a:solidFill>
                <a:srgbClr val="00B050"/>
              </a:solidFill>
              <a:latin typeface="Comic Sans MS" pitchFamily="66" charset="0"/>
            </a:endParaRPr>
          </a:p>
        </p:txBody>
      </p:sp>
      <p:pic>
        <p:nvPicPr>
          <p:cNvPr id="35" name="Picture 5" descr="MPS_cycle_power_modif-1"/>
          <p:cNvPicPr>
            <a:picLocks noChangeAspect="1" noChangeArrowheads="1"/>
          </p:cNvPicPr>
          <p:nvPr/>
        </p:nvPicPr>
        <p:blipFill>
          <a:blip r:embed="rId3" cstate="print"/>
          <a:srcRect/>
          <a:stretch>
            <a:fillRect/>
          </a:stretch>
        </p:blipFill>
        <p:spPr bwMode="auto">
          <a:xfrm>
            <a:off x="5065776" y="1721065"/>
            <a:ext cx="2823936" cy="2259149"/>
          </a:xfrm>
          <a:prstGeom prst="rect">
            <a:avLst/>
          </a:prstGeom>
          <a:noFill/>
        </p:spPr>
      </p:pic>
      <p:sp>
        <p:nvSpPr>
          <p:cNvPr id="36" name="Text Box 69"/>
          <p:cNvSpPr txBox="1">
            <a:spLocks noChangeArrowheads="1"/>
          </p:cNvSpPr>
          <p:nvPr/>
        </p:nvSpPr>
        <p:spPr bwMode="auto">
          <a:xfrm>
            <a:off x="8001330" y="1940941"/>
            <a:ext cx="866303" cy="276999"/>
          </a:xfrm>
          <a:prstGeom prst="rect">
            <a:avLst/>
          </a:prstGeom>
          <a:solidFill>
            <a:srgbClr val="FFFFFF"/>
          </a:solidFill>
          <a:ln w="57150" algn="ctr">
            <a:noFill/>
            <a:miter lim="800000"/>
            <a:headEnd/>
            <a:tailEnd/>
          </a:ln>
        </p:spPr>
        <p:txBody>
          <a:bodyPr wrap="square">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srgbClr val="00B0F0"/>
                </a:solidFill>
                <a:effectLst/>
                <a:uLnTx/>
                <a:uFillTx/>
                <a:latin typeface="Comic Sans MS" pitchFamily="66" charset="0"/>
                <a:ea typeface="ＭＳ Ｐゴシック"/>
              </a:rPr>
              <a:t>+35MW</a:t>
            </a:r>
          </a:p>
        </p:txBody>
      </p:sp>
      <p:sp>
        <p:nvSpPr>
          <p:cNvPr id="37" name="Text Box 69"/>
          <p:cNvSpPr txBox="1">
            <a:spLocks noChangeArrowheads="1"/>
          </p:cNvSpPr>
          <p:nvPr/>
        </p:nvSpPr>
        <p:spPr bwMode="auto">
          <a:xfrm>
            <a:off x="8001330" y="3564198"/>
            <a:ext cx="978078" cy="276999"/>
          </a:xfrm>
          <a:prstGeom prst="rect">
            <a:avLst/>
          </a:prstGeom>
          <a:solidFill>
            <a:srgbClr val="FFFFFF"/>
          </a:solidFill>
          <a:ln w="57150" algn="ctr">
            <a:noFill/>
            <a:miter lim="800000"/>
            <a:headEnd/>
            <a:tailEnd/>
          </a:ln>
        </p:spPr>
        <p:txBody>
          <a:bodyPr wrap="square">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srgbClr val="00B0F0"/>
                </a:solidFill>
                <a:effectLst/>
                <a:uLnTx/>
                <a:uFillTx/>
                <a:latin typeface="Comic Sans MS" pitchFamily="66" charset="0"/>
                <a:ea typeface="ＭＳ Ｐゴシック"/>
              </a:rPr>
              <a:t>-35MW</a:t>
            </a:r>
          </a:p>
        </p:txBody>
      </p:sp>
      <p:sp>
        <p:nvSpPr>
          <p:cNvPr id="38" name="Text Box 8"/>
          <p:cNvSpPr txBox="1">
            <a:spLocks noChangeArrowheads="1"/>
          </p:cNvSpPr>
          <p:nvPr/>
        </p:nvSpPr>
        <p:spPr bwMode="auto">
          <a:xfrm>
            <a:off x="5156888" y="4010943"/>
            <a:ext cx="3529911" cy="276999"/>
          </a:xfrm>
          <a:prstGeom prst="rect">
            <a:avLst/>
          </a:prstGeom>
          <a:noFill/>
          <a:ln w="9525">
            <a:noFill/>
            <a:miter lim="800000"/>
            <a:headEnd/>
            <a:tailEnd/>
          </a:ln>
          <a:effectLst/>
        </p:spPr>
        <p:txBody>
          <a:bodyPr wrap="square">
            <a:spAutoFit/>
          </a:bodyPr>
          <a:lstStyle/>
          <a:p>
            <a:pPr defTabSz="914400" fontAlgn="base">
              <a:spcBef>
                <a:spcPct val="0"/>
              </a:spcBef>
              <a:spcAft>
                <a:spcPct val="0"/>
              </a:spcAft>
            </a:pPr>
            <a:r>
              <a:rPr lang="en-US" sz="1200" dirty="0" smtClean="0">
                <a:solidFill>
                  <a:srgbClr val="00B0F0"/>
                </a:solidFill>
                <a:ea typeface="ＭＳ Ｐゴシック"/>
              </a:rPr>
              <a:t>Light blue: </a:t>
            </a:r>
            <a:r>
              <a:rPr lang="en-US" sz="1200" dirty="0" err="1" smtClean="0">
                <a:solidFill>
                  <a:srgbClr val="00B0F0"/>
                </a:solidFill>
                <a:ea typeface="ＭＳ Ｐゴシック"/>
              </a:rPr>
              <a:t>Power_to_magnet</a:t>
            </a:r>
            <a:r>
              <a:rPr lang="en-US" sz="1200" dirty="0" smtClean="0">
                <a:solidFill>
                  <a:srgbClr val="00B0F0"/>
                </a:solidFill>
                <a:ea typeface="ＭＳ Ｐゴシック"/>
              </a:rPr>
              <a:t>      10 MW / div</a:t>
            </a:r>
            <a:endParaRPr lang="en-US" sz="1200" dirty="0">
              <a:solidFill>
                <a:srgbClr val="00B0F0"/>
              </a:solidFill>
              <a:ea typeface="ＭＳ Ｐゴシック"/>
            </a:endParaRPr>
          </a:p>
        </p:txBody>
      </p:sp>
      <p:cxnSp>
        <p:nvCxnSpPr>
          <p:cNvPr id="39" name="Straight Arrow Connector 38"/>
          <p:cNvCxnSpPr/>
          <p:nvPr/>
        </p:nvCxnSpPr>
        <p:spPr bwMode="auto">
          <a:xfrm>
            <a:off x="5132230" y="2612343"/>
            <a:ext cx="2775834" cy="0"/>
          </a:xfrm>
          <a:prstGeom prst="straightConnector1">
            <a:avLst/>
          </a:prstGeom>
          <a:solidFill>
            <a:srgbClr val="BBE0E3"/>
          </a:solidFill>
          <a:ln w="38100" cap="flat" cmpd="sng" algn="ctr">
            <a:solidFill>
              <a:srgbClr val="00B050"/>
            </a:solidFill>
            <a:prstDash val="solid"/>
            <a:round/>
            <a:headEnd type="none" w="med" len="med"/>
            <a:tailEnd type="none" w="med" len="med"/>
          </a:ln>
          <a:effectLst/>
        </p:spPr>
      </p:cxnSp>
      <p:sp>
        <p:nvSpPr>
          <p:cNvPr id="40" name="Text Box 69"/>
          <p:cNvSpPr txBox="1">
            <a:spLocks noChangeArrowheads="1"/>
          </p:cNvSpPr>
          <p:nvPr/>
        </p:nvSpPr>
        <p:spPr bwMode="auto">
          <a:xfrm>
            <a:off x="5166169" y="2934206"/>
            <a:ext cx="1822496" cy="523220"/>
          </a:xfrm>
          <a:prstGeom prst="rect">
            <a:avLst/>
          </a:prstGeom>
          <a:solidFill>
            <a:srgbClr val="FFFFFF"/>
          </a:solidFill>
          <a:ln w="57150" algn="ctr">
            <a:noFill/>
            <a:miter lim="800000"/>
            <a:headEnd/>
            <a:tailEnd/>
          </a:ln>
        </p:spPr>
        <p:txBody>
          <a:bodyPr wrap="square">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00B050"/>
                </a:solidFill>
                <a:effectLst/>
                <a:uLnTx/>
                <a:uFillTx/>
                <a:latin typeface="Comic Sans MS" pitchFamily="66" charset="0"/>
                <a:ea typeface="ＭＳ Ｐゴシック"/>
              </a:rPr>
              <a:t>average power = 4MW</a:t>
            </a:r>
          </a:p>
        </p:txBody>
      </p:sp>
      <p:sp>
        <p:nvSpPr>
          <p:cNvPr id="41" name="Text Box 7"/>
          <p:cNvSpPr txBox="1">
            <a:spLocks noChangeArrowheads="1"/>
          </p:cNvSpPr>
          <p:nvPr/>
        </p:nvSpPr>
        <p:spPr bwMode="auto">
          <a:xfrm>
            <a:off x="180002" y="4331065"/>
            <a:ext cx="4488729" cy="369332"/>
          </a:xfrm>
          <a:prstGeom prst="rect">
            <a:avLst/>
          </a:prstGeom>
          <a:noFill/>
          <a:ln w="9525">
            <a:noFill/>
            <a:miter lim="800000"/>
            <a:headEnd/>
            <a:tailEnd/>
          </a:ln>
          <a:effectLst/>
        </p:spPr>
        <p:txBody>
          <a:bodyPr wrap="none">
            <a:spAutoFit/>
          </a:bodyPr>
          <a:lstStyle/>
          <a:p>
            <a:pPr>
              <a:lnSpc>
                <a:spcPct val="100000"/>
              </a:lnSpc>
              <a:spcBef>
                <a:spcPct val="0"/>
              </a:spcBef>
              <a:buFontTx/>
              <a:buNone/>
            </a:pPr>
            <a:r>
              <a:rPr lang="en-US" sz="1800" b="1" dirty="0">
                <a:solidFill>
                  <a:srgbClr val="33CCFF"/>
                </a:solidFill>
                <a:latin typeface="Comic Sans MS" panose="030F0702030302020204" pitchFamily="66" charset="0"/>
              </a:rPr>
              <a:t>Power(t) = </a:t>
            </a:r>
            <a:r>
              <a:rPr lang="en-US" sz="1800" b="1" dirty="0" err="1">
                <a:solidFill>
                  <a:srgbClr val="FF0000"/>
                </a:solidFill>
                <a:latin typeface="Comic Sans MS" panose="030F0702030302020204" pitchFamily="66" charset="0"/>
              </a:rPr>
              <a:t>I_magnet</a:t>
            </a:r>
            <a:r>
              <a:rPr lang="en-US" sz="1800" b="1" dirty="0">
                <a:solidFill>
                  <a:srgbClr val="FF0000"/>
                </a:solidFill>
                <a:latin typeface="Comic Sans MS" panose="030F0702030302020204" pitchFamily="66" charset="0"/>
              </a:rPr>
              <a:t>(t)</a:t>
            </a:r>
            <a:r>
              <a:rPr lang="en-US" sz="1800" b="1" dirty="0">
                <a:solidFill>
                  <a:srgbClr val="33CCFF"/>
                </a:solidFill>
                <a:latin typeface="Comic Sans MS" panose="030F0702030302020204" pitchFamily="66" charset="0"/>
              </a:rPr>
              <a:t> </a:t>
            </a:r>
            <a:r>
              <a:rPr lang="en-US" sz="1800" b="1" dirty="0">
                <a:latin typeface="Comic Sans MS" panose="030F0702030302020204" pitchFamily="66" charset="0"/>
                <a:cs typeface="Arial" pitchFamily="34" charset="0"/>
              </a:rPr>
              <a:t>x</a:t>
            </a:r>
            <a:r>
              <a:rPr lang="en-US" sz="1800" b="1" dirty="0">
                <a:solidFill>
                  <a:srgbClr val="33CCFF"/>
                </a:solidFill>
                <a:latin typeface="Comic Sans MS" panose="030F0702030302020204" pitchFamily="66" charset="0"/>
              </a:rPr>
              <a:t> </a:t>
            </a:r>
            <a:r>
              <a:rPr lang="en-US" sz="1800" b="1" dirty="0" err="1">
                <a:solidFill>
                  <a:srgbClr val="3333FF"/>
                </a:solidFill>
                <a:latin typeface="Comic Sans MS" panose="030F0702030302020204" pitchFamily="66" charset="0"/>
              </a:rPr>
              <a:t>V_magnet</a:t>
            </a:r>
            <a:r>
              <a:rPr lang="en-US" sz="1800" b="1" dirty="0">
                <a:solidFill>
                  <a:srgbClr val="3333FF"/>
                </a:solidFill>
                <a:latin typeface="Comic Sans MS" panose="030F0702030302020204" pitchFamily="66" charset="0"/>
              </a:rPr>
              <a:t>(t)</a:t>
            </a:r>
          </a:p>
        </p:txBody>
      </p:sp>
      <p:sp>
        <p:nvSpPr>
          <p:cNvPr id="42" name="Rectangle 3"/>
          <p:cNvSpPr txBox="1">
            <a:spLocks noChangeArrowheads="1"/>
          </p:cNvSpPr>
          <p:nvPr/>
        </p:nvSpPr>
        <p:spPr bwMode="auto">
          <a:xfrm>
            <a:off x="109694" y="4913784"/>
            <a:ext cx="8869714" cy="122184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1600" b="0" i="0" u="none" strike="noStrike" kern="0" cap="none" spc="0" normalizeH="0" baseline="0" noProof="0" dirty="0" smtClean="0">
                <a:ln>
                  <a:noFill/>
                </a:ln>
                <a:solidFill>
                  <a:schemeClr val="tx1"/>
                </a:solidFill>
                <a:effectLst/>
                <a:uLnTx/>
                <a:uFillTx/>
                <a:latin typeface="Comic Sans MS" pitchFamily="66" charset="0"/>
                <a:ea typeface="+mn-ea"/>
                <a:cs typeface="Arial" pitchFamily="34" charset="0"/>
              </a:rPr>
              <a:t>The peak power needed for the</a:t>
            </a:r>
            <a:r>
              <a:rPr lang="en-US" sz="1600" kern="0" dirty="0" smtClean="0">
                <a:latin typeface="Comic Sans MS" pitchFamily="66" charset="0"/>
                <a:ea typeface="+mn-ea"/>
                <a:cs typeface="Arial" pitchFamily="34" charset="0"/>
              </a:rPr>
              <a:t> main magnets </a:t>
            </a:r>
            <a:r>
              <a:rPr kumimoji="0" lang="en-US" sz="1600" b="0" i="0" u="none" strike="noStrike" kern="0" cap="none" spc="0" normalizeH="0" baseline="0" noProof="0" dirty="0" smtClean="0">
                <a:ln>
                  <a:noFill/>
                </a:ln>
                <a:solidFill>
                  <a:schemeClr val="tx1"/>
                </a:solidFill>
                <a:effectLst/>
                <a:uLnTx/>
                <a:uFillTx/>
                <a:latin typeface="Comic Sans MS" pitchFamily="66" charset="0"/>
                <a:ea typeface="+mn-ea"/>
                <a:cs typeface="Arial" pitchFamily="34" charset="0"/>
              </a:rPr>
              <a:t>is ±40MW</a:t>
            </a:r>
            <a:r>
              <a:rPr kumimoji="0" lang="en-US" sz="1600" b="0" i="0" u="none" strike="noStrike" kern="0" cap="none" spc="0" normalizeH="0" noProof="0" dirty="0" smtClean="0">
                <a:ln>
                  <a:noFill/>
                </a:ln>
                <a:solidFill>
                  <a:schemeClr val="tx1"/>
                </a:solidFill>
                <a:effectLst/>
                <a:uLnTx/>
                <a:uFillTx/>
                <a:latin typeface="Comic Sans MS" pitchFamily="66" charset="0"/>
                <a:ea typeface="+mn-ea"/>
                <a:cs typeface="Arial" pitchFamily="34" charset="0"/>
              </a:rPr>
              <a:t> with a dynamic of 1MW/</a:t>
            </a:r>
            <a:r>
              <a:rPr kumimoji="0" lang="en-US" sz="1600" b="0" i="0" u="none" strike="noStrike" kern="0" cap="none" spc="0" normalizeH="0" noProof="0" dirty="0" err="1" smtClean="0">
                <a:ln>
                  <a:noFill/>
                </a:ln>
                <a:solidFill>
                  <a:schemeClr val="tx1"/>
                </a:solidFill>
                <a:effectLst/>
                <a:uLnTx/>
                <a:uFillTx/>
                <a:latin typeface="Comic Sans MS" pitchFamily="66" charset="0"/>
                <a:ea typeface="+mn-ea"/>
                <a:cs typeface="Arial" pitchFamily="34" charset="0"/>
              </a:rPr>
              <a:t>ms</a:t>
            </a:r>
            <a:endParaRPr kumimoji="0" lang="en-US" sz="1600" b="0" i="0" u="none" strike="noStrike" kern="0" cap="none" spc="0" normalizeH="0" noProof="0" dirty="0" smtClean="0">
              <a:ln>
                <a:noFill/>
              </a:ln>
              <a:solidFill>
                <a:schemeClr val="tx1"/>
              </a:solidFill>
              <a:effectLst/>
              <a:uLnTx/>
              <a:uFillTx/>
              <a:latin typeface="Comic Sans MS" pitchFamily="66" charset="0"/>
              <a:ea typeface="+mn-ea"/>
              <a:cs typeface="Arial" pitchFamily="34" charset="0"/>
            </a:endParaRPr>
          </a:p>
          <a:p>
            <a:pPr eaLnBrk="0" hangingPunct="0">
              <a:spcBef>
                <a:spcPct val="20000"/>
              </a:spcBef>
            </a:pPr>
            <a:r>
              <a:rPr kumimoji="0" lang="en-US" sz="1600" b="0" i="0" u="none" strike="noStrike" kern="0" cap="none" spc="0" normalizeH="0" noProof="0" dirty="0" smtClean="0">
                <a:ln>
                  <a:noFill/>
                </a:ln>
                <a:solidFill>
                  <a:schemeClr val="tx1"/>
                </a:solidFill>
                <a:effectLst/>
                <a:uLnTx/>
                <a:uFillTx/>
                <a:latin typeface="Comic Sans MS" pitchFamily="66" charset="0"/>
                <a:ea typeface="+mn-ea"/>
                <a:cs typeface="Arial" pitchFamily="34" charset="0"/>
              </a:rPr>
              <a:t>The average power is only 4MW !!!</a:t>
            </a:r>
            <a:r>
              <a:rPr lang="en-US" sz="1600" kern="0" dirty="0" smtClean="0">
                <a:latin typeface="Comic Sans MS" pitchFamily="66" charset="0"/>
                <a:ea typeface="+mn-ea"/>
                <a:cs typeface="Arial" pitchFamily="34" charset="0"/>
              </a:rPr>
              <a:t> </a:t>
            </a:r>
          </a:p>
          <a:p>
            <a:pPr eaLnBrk="0" hangingPunct="0">
              <a:spcBef>
                <a:spcPct val="20000"/>
              </a:spcBef>
            </a:pPr>
            <a:r>
              <a:rPr lang="en-US" sz="1600" b="1" kern="0" dirty="0" smtClean="0">
                <a:solidFill>
                  <a:srgbClr val="FF6600"/>
                </a:solidFill>
                <a:latin typeface="Comic Sans MS" pitchFamily="66" charset="0"/>
                <a:ea typeface="+mn-ea"/>
                <a:cs typeface="Arial" pitchFamily="34" charset="0"/>
              </a:rPr>
              <a:t>The challenge: Power a machine which needs a peak power 10 times the average power </a:t>
            </a:r>
          </a:p>
          <a:p>
            <a:pPr algn="ctr" eaLnBrk="0" hangingPunct="0">
              <a:spcBef>
                <a:spcPct val="20000"/>
              </a:spcBef>
            </a:pPr>
            <a:r>
              <a:rPr lang="en-US" sz="1600" b="1" kern="0" dirty="0" smtClean="0">
                <a:solidFill>
                  <a:srgbClr val="FF6600"/>
                </a:solidFill>
                <a:latin typeface="Comic Sans MS" pitchFamily="66" charset="0"/>
                <a:ea typeface="+mn-ea"/>
                <a:cs typeface="Arial" pitchFamily="34" charset="0"/>
              </a:rPr>
              <a:t>with a very high dynamic !!!</a:t>
            </a: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1600" b="0" i="0" u="none" strike="noStrike" kern="0" cap="none" spc="0" normalizeH="0" baseline="0" noProof="0" dirty="0" smtClean="0">
              <a:ln>
                <a:noFill/>
              </a:ln>
              <a:solidFill>
                <a:schemeClr val="tx1"/>
              </a:solidFill>
              <a:effectLst/>
              <a:uLnTx/>
              <a:uFillTx/>
              <a:latin typeface="Comic Sans MS" pitchFamily="66" charset="0"/>
              <a:ea typeface="+mn-ea"/>
              <a:cs typeface="Arial" pitchFamily="34" charset="0"/>
            </a:endParaRPr>
          </a:p>
        </p:txBody>
      </p:sp>
      <p:sp>
        <p:nvSpPr>
          <p:cNvPr id="43"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55</a:t>
            </a:fld>
            <a:endParaRPr lang="en-US" dirty="0"/>
          </a:p>
        </p:txBody>
      </p:sp>
      <p:sp>
        <p:nvSpPr>
          <p:cNvPr id="44"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Tree>
    <p:extLst>
      <p:ext uri="{BB962C8B-B14F-4D97-AF65-F5344CB8AC3E}">
        <p14:creationId xmlns:p14="http://schemas.microsoft.com/office/powerpoint/2010/main" val="157951770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Object 2"/>
          <p:cNvGraphicFramePr>
            <a:graphicFrameLocks noChangeAspect="1"/>
          </p:cNvGraphicFramePr>
          <p:nvPr>
            <p:extLst>
              <p:ext uri="{D42A27DB-BD31-4B8C-83A1-F6EECF244321}">
                <p14:modId xmlns:p14="http://schemas.microsoft.com/office/powerpoint/2010/main" val="1650318069"/>
              </p:ext>
            </p:extLst>
          </p:nvPr>
        </p:nvGraphicFramePr>
        <p:xfrm>
          <a:off x="3143250" y="2733331"/>
          <a:ext cx="5857875" cy="3429000"/>
        </p:xfrm>
        <a:graphic>
          <a:graphicData uri="http://schemas.openxmlformats.org/presentationml/2006/ole">
            <mc:AlternateContent xmlns:mc="http://schemas.openxmlformats.org/markup-compatibility/2006">
              <mc:Choice xmlns:v="urn:schemas-microsoft-com:vml" Requires="v">
                <p:oleObj spid="_x0000_s17479" name="Visio" r:id="rId4" imgW="10436733" imgH="6098286" progId="Visio.Drawing.11">
                  <p:embed/>
                </p:oleObj>
              </mc:Choice>
              <mc:Fallback>
                <p:oleObj name="Visio" r:id="rId4" imgW="10436733" imgH="6098286"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43250" y="2733331"/>
                        <a:ext cx="5857875" cy="3429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23" name="Text Box 5"/>
          <p:cNvSpPr txBox="1">
            <a:spLocks noChangeArrowheads="1"/>
          </p:cNvSpPr>
          <p:nvPr/>
        </p:nvSpPr>
        <p:spPr bwMode="auto">
          <a:xfrm>
            <a:off x="180000" y="1732361"/>
            <a:ext cx="8964000" cy="954107"/>
          </a:xfrm>
          <a:prstGeom prst="rect">
            <a:avLst/>
          </a:prstGeom>
          <a:noFill/>
          <a:ln w="12700">
            <a:noFill/>
            <a:miter lim="800000"/>
            <a:headEnd type="none" w="sm" len="sm"/>
            <a:tailEnd type="none" w="sm" len="sm"/>
          </a:ln>
        </p:spPr>
        <p:txBody>
          <a:bodyPr wrap="square">
            <a:spAutoFit/>
          </a:bodyPr>
          <a:lstStyle/>
          <a:p>
            <a:pPr marL="173038" indent="-173038" eaLnBrk="0" hangingPunct="0">
              <a:spcBef>
                <a:spcPct val="20000"/>
              </a:spcBef>
              <a:buClr>
                <a:schemeClr val="tx2"/>
              </a:buClr>
              <a:buFont typeface="Arial" pitchFamily="34" charset="0"/>
              <a:buChar char="•"/>
            </a:pPr>
            <a:r>
              <a:rPr lang="en-GB" sz="1400" dirty="0" smtClean="0">
                <a:solidFill>
                  <a:srgbClr val="7030A0"/>
                </a:solidFill>
                <a:latin typeface="Comic Sans MS" pitchFamily="66" charset="0"/>
                <a:cs typeface="Arial" pitchFamily="34" charset="0"/>
              </a:rPr>
              <a:t>DC/DC </a:t>
            </a:r>
            <a:r>
              <a:rPr lang="en-GB" sz="1400" dirty="0">
                <a:solidFill>
                  <a:srgbClr val="7030A0"/>
                </a:solidFill>
                <a:latin typeface="Comic Sans MS" pitchFamily="66" charset="0"/>
                <a:cs typeface="Arial" pitchFamily="34" charset="0"/>
              </a:rPr>
              <a:t>converters transfer the power from the storage capacitors  to the magnets.</a:t>
            </a:r>
          </a:p>
          <a:p>
            <a:pPr marL="173038" indent="-173038" eaLnBrk="0" hangingPunct="0">
              <a:buFontTx/>
              <a:buChar char="•"/>
            </a:pPr>
            <a:r>
              <a:rPr lang="en-GB" sz="1400" dirty="0">
                <a:solidFill>
                  <a:srgbClr val="0000FF"/>
                </a:solidFill>
                <a:latin typeface="Comic Sans MS" pitchFamily="66" charset="0"/>
                <a:cs typeface="Arial" pitchFamily="34" charset="0"/>
              </a:rPr>
              <a:t>Four flying capacitors banks are not connected directly to the mains. They are charged via the magnets</a:t>
            </a:r>
          </a:p>
          <a:p>
            <a:pPr marL="173038" indent="-173038" eaLnBrk="0" hangingPunct="0">
              <a:buFontTx/>
              <a:buChar char="•"/>
            </a:pPr>
            <a:r>
              <a:rPr lang="en-GB" sz="1400" dirty="0">
                <a:solidFill>
                  <a:srgbClr val="FF0000"/>
                </a:solidFill>
                <a:latin typeface="Comic Sans MS" pitchFamily="66" charset="0"/>
                <a:cs typeface="Arial" pitchFamily="34" charset="0"/>
              </a:rPr>
              <a:t>Only two AC/DC converters (called chargers) are connected to the mains and supply the losses of the </a:t>
            </a:r>
            <a:r>
              <a:rPr lang="en-GB" sz="1400" dirty="0" smtClean="0">
                <a:solidFill>
                  <a:srgbClr val="FF0000"/>
                </a:solidFill>
                <a:latin typeface="Comic Sans MS" pitchFamily="66" charset="0"/>
                <a:cs typeface="Arial" pitchFamily="34" charset="0"/>
              </a:rPr>
              <a:t>system and of the magnets.</a:t>
            </a:r>
            <a:r>
              <a:rPr lang="en-GB" sz="1400" dirty="0" smtClean="0">
                <a:latin typeface="Comic Sans MS" pitchFamily="66" charset="0"/>
                <a:cs typeface="Arial" pitchFamily="34" charset="0"/>
              </a:rPr>
              <a:t> </a:t>
            </a:r>
            <a:endParaRPr lang="en-GB" sz="1400" dirty="0">
              <a:latin typeface="Comic Sans MS" pitchFamily="66" charset="0"/>
              <a:cs typeface="Arial" pitchFamily="34" charset="0"/>
            </a:endParaRPr>
          </a:p>
        </p:txBody>
      </p:sp>
      <p:sp>
        <p:nvSpPr>
          <p:cNvPr id="5124" name="Oval 10"/>
          <p:cNvSpPr>
            <a:spLocks noChangeArrowheads="1"/>
          </p:cNvSpPr>
          <p:nvPr/>
        </p:nvSpPr>
        <p:spPr bwMode="auto">
          <a:xfrm>
            <a:off x="6715125" y="3034956"/>
            <a:ext cx="1643063" cy="912812"/>
          </a:xfrm>
          <a:prstGeom prst="ellipse">
            <a:avLst/>
          </a:prstGeom>
          <a:noFill/>
          <a:ln w="12700">
            <a:solidFill>
              <a:srgbClr val="FF0000"/>
            </a:solidFill>
            <a:round/>
            <a:headEnd type="none" w="sm" len="sm"/>
            <a:tailEnd type="none" w="sm" len="sm"/>
          </a:ln>
        </p:spPr>
        <p:txBody>
          <a:bodyPr wrap="none" anchor="ctr"/>
          <a:lstStyle/>
          <a:p>
            <a:pPr eaLnBrk="0" hangingPunct="0"/>
            <a:endParaRPr lang="en-GB">
              <a:solidFill>
                <a:srgbClr val="FF0000"/>
              </a:solidFill>
            </a:endParaRPr>
          </a:p>
        </p:txBody>
      </p:sp>
      <p:sp>
        <p:nvSpPr>
          <p:cNvPr id="5125" name="Text Box 17"/>
          <p:cNvSpPr txBox="1">
            <a:spLocks noChangeArrowheads="1"/>
          </p:cNvSpPr>
          <p:nvPr/>
        </p:nvSpPr>
        <p:spPr bwMode="auto">
          <a:xfrm>
            <a:off x="7858125" y="2857031"/>
            <a:ext cx="887487" cy="307777"/>
          </a:xfrm>
          <a:prstGeom prst="rect">
            <a:avLst/>
          </a:prstGeom>
          <a:noFill/>
          <a:ln w="12700">
            <a:noFill/>
            <a:miter lim="800000"/>
            <a:headEnd type="none" w="sm" len="sm"/>
            <a:tailEnd type="none" w="sm" len="sm"/>
          </a:ln>
        </p:spPr>
        <p:txBody>
          <a:bodyPr wrap="none">
            <a:spAutoFit/>
          </a:bodyPr>
          <a:lstStyle/>
          <a:p>
            <a:pPr eaLnBrk="0" hangingPunct="0"/>
            <a:r>
              <a:rPr lang="en-GB" sz="1400" dirty="0">
                <a:solidFill>
                  <a:srgbClr val="FF0000"/>
                </a:solidFill>
                <a:latin typeface="Tahoma" pitchFamily="34" charset="0"/>
              </a:rPr>
              <a:t>Chargers</a:t>
            </a:r>
          </a:p>
        </p:txBody>
      </p:sp>
      <p:sp>
        <p:nvSpPr>
          <p:cNvPr id="5126" name="Rectangle 18"/>
          <p:cNvSpPr>
            <a:spLocks noChangeArrowheads="1"/>
          </p:cNvSpPr>
          <p:nvPr/>
        </p:nvSpPr>
        <p:spPr bwMode="auto">
          <a:xfrm>
            <a:off x="180000" y="1080000"/>
            <a:ext cx="8572530" cy="523220"/>
          </a:xfrm>
          <a:prstGeom prst="rect">
            <a:avLst/>
          </a:prstGeom>
          <a:noFill/>
          <a:ln w="57150" algn="ctr">
            <a:noFill/>
            <a:miter lim="800000"/>
            <a:headEnd/>
            <a:tailEnd/>
          </a:ln>
        </p:spPr>
        <p:txBody>
          <a:bodyPr wrap="square">
            <a:spAutoFit/>
          </a:bodyPr>
          <a:lstStyle/>
          <a:p>
            <a:pPr eaLnBrk="0" hangingPunct="0"/>
            <a:r>
              <a:rPr lang="en-GB" sz="1400" dirty="0">
                <a:latin typeface="Comic Sans MS" pitchFamily="66" charset="0"/>
              </a:rPr>
              <a:t>The energy to be transferred to the magnets is stored in </a:t>
            </a:r>
            <a:r>
              <a:rPr lang="en-GB" sz="1400" dirty="0" smtClean="0">
                <a:latin typeface="Comic Sans MS" pitchFamily="66" charset="0"/>
              </a:rPr>
              <a:t>capacitors</a:t>
            </a:r>
          </a:p>
          <a:p>
            <a:pPr eaLnBrk="0" hangingPunct="0"/>
            <a:r>
              <a:rPr lang="en-GB" sz="1400" dirty="0" smtClean="0">
                <a:latin typeface="Comic Sans MS" pitchFamily="66" charset="0"/>
              </a:rPr>
              <a:t>The capacitor banks are integrated in the power converter</a:t>
            </a:r>
            <a:endParaRPr lang="en-GB" sz="1400" dirty="0">
              <a:latin typeface="Comic Sans MS" pitchFamily="66" charset="0"/>
            </a:endParaRPr>
          </a:p>
        </p:txBody>
      </p:sp>
      <p:sp>
        <p:nvSpPr>
          <p:cNvPr id="5128"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eaLnBrk="0" hangingPunct="0"/>
            <a:endParaRPr lang="en-US"/>
          </a:p>
        </p:txBody>
      </p:sp>
      <p:sp>
        <p:nvSpPr>
          <p:cNvPr id="5129" name="Oval 16"/>
          <p:cNvSpPr>
            <a:spLocks noChangeArrowheads="1"/>
          </p:cNvSpPr>
          <p:nvPr/>
        </p:nvSpPr>
        <p:spPr bwMode="auto">
          <a:xfrm>
            <a:off x="3357563" y="5305081"/>
            <a:ext cx="647700" cy="785812"/>
          </a:xfrm>
          <a:prstGeom prst="ellipse">
            <a:avLst/>
          </a:prstGeom>
          <a:noFill/>
          <a:ln w="12700">
            <a:solidFill>
              <a:srgbClr val="0000FF"/>
            </a:solidFill>
            <a:round/>
            <a:headEnd type="none" w="sm" len="sm"/>
            <a:tailEnd type="none" w="sm" len="sm"/>
          </a:ln>
        </p:spPr>
        <p:txBody>
          <a:bodyPr wrap="none" anchor="ctr"/>
          <a:lstStyle/>
          <a:p>
            <a:pPr eaLnBrk="0" hangingPunct="0"/>
            <a:endParaRPr lang="en-GB"/>
          </a:p>
        </p:txBody>
      </p:sp>
      <p:sp>
        <p:nvSpPr>
          <p:cNvPr id="5130" name="Text Box 17"/>
          <p:cNvSpPr txBox="1">
            <a:spLocks noChangeArrowheads="1"/>
          </p:cNvSpPr>
          <p:nvPr/>
        </p:nvSpPr>
        <p:spPr bwMode="auto">
          <a:xfrm>
            <a:off x="1853305" y="5544098"/>
            <a:ext cx="1504258" cy="307777"/>
          </a:xfrm>
          <a:prstGeom prst="rect">
            <a:avLst/>
          </a:prstGeom>
          <a:noFill/>
          <a:ln w="12700">
            <a:noFill/>
            <a:miter lim="800000"/>
            <a:headEnd type="none" w="sm" len="sm"/>
            <a:tailEnd type="none" w="sm" len="sm"/>
          </a:ln>
        </p:spPr>
        <p:txBody>
          <a:bodyPr wrap="none">
            <a:spAutoFit/>
          </a:bodyPr>
          <a:lstStyle/>
          <a:p>
            <a:pPr eaLnBrk="0" hangingPunct="0"/>
            <a:r>
              <a:rPr lang="en-GB" sz="1400" dirty="0">
                <a:solidFill>
                  <a:srgbClr val="0066FF"/>
                </a:solidFill>
                <a:latin typeface="Tahoma" pitchFamily="34" charset="0"/>
              </a:rPr>
              <a:t>Flying capacitors</a:t>
            </a:r>
          </a:p>
        </p:txBody>
      </p:sp>
      <p:sp>
        <p:nvSpPr>
          <p:cNvPr id="5132" name="Rectangle 14"/>
          <p:cNvSpPr>
            <a:spLocks noChangeArrowheads="1"/>
          </p:cNvSpPr>
          <p:nvPr/>
        </p:nvSpPr>
        <p:spPr bwMode="auto">
          <a:xfrm>
            <a:off x="142864" y="3786190"/>
            <a:ext cx="2857500" cy="1046163"/>
          </a:xfrm>
          <a:prstGeom prst="rect">
            <a:avLst/>
          </a:prstGeom>
          <a:noFill/>
          <a:ln w="57150" algn="ctr">
            <a:noFill/>
            <a:miter lim="800000"/>
            <a:headEnd/>
            <a:tailEnd/>
          </a:ln>
        </p:spPr>
        <p:txBody>
          <a:bodyPr anchor="ctr">
            <a:spAutoFit/>
          </a:bodyPr>
          <a:lstStyle/>
          <a:p>
            <a:pPr eaLnBrk="0" hangingPunct="0"/>
            <a:r>
              <a:rPr lang="en-GB" sz="1400" b="1" dirty="0">
                <a:latin typeface="Comic Sans MS" pitchFamily="66" charset="0"/>
              </a:rPr>
              <a:t>Patent</a:t>
            </a:r>
            <a:endParaRPr lang="fr-FR" sz="1400" b="1" dirty="0">
              <a:latin typeface="Comic Sans MS" pitchFamily="66" charset="0"/>
            </a:endParaRPr>
          </a:p>
          <a:p>
            <a:pPr eaLnBrk="0" hangingPunct="0"/>
            <a:r>
              <a:rPr lang="en-GB" sz="1200" dirty="0">
                <a:latin typeface="Comic Sans MS" pitchFamily="66" charset="0"/>
              </a:rPr>
              <a:t>The global system with dedicated control has been filed as a patent application. European Patent Office, Appl. Nr: 06012385.8 (CERN &amp; EPFL)</a:t>
            </a:r>
          </a:p>
        </p:txBody>
      </p:sp>
      <p:sp>
        <p:nvSpPr>
          <p:cNvPr id="16" name="Oval 10"/>
          <p:cNvSpPr>
            <a:spLocks noChangeArrowheads="1"/>
          </p:cNvSpPr>
          <p:nvPr/>
        </p:nvSpPr>
        <p:spPr bwMode="auto">
          <a:xfrm>
            <a:off x="5652120" y="3812880"/>
            <a:ext cx="720080" cy="2232248"/>
          </a:xfrm>
          <a:prstGeom prst="ellipse">
            <a:avLst/>
          </a:prstGeom>
          <a:noFill/>
          <a:ln w="12700">
            <a:solidFill>
              <a:srgbClr val="00B050"/>
            </a:solidFill>
            <a:round/>
            <a:headEnd type="none" w="sm" len="sm"/>
            <a:tailEnd type="none" w="sm" len="sm"/>
          </a:ln>
        </p:spPr>
        <p:txBody>
          <a:bodyPr wrap="none" anchor="ctr"/>
          <a:lstStyle/>
          <a:p>
            <a:pPr eaLnBrk="0" hangingPunct="0"/>
            <a:endParaRPr lang="en-GB">
              <a:solidFill>
                <a:srgbClr val="FF0000"/>
              </a:solidFill>
            </a:endParaRPr>
          </a:p>
        </p:txBody>
      </p:sp>
      <p:sp>
        <p:nvSpPr>
          <p:cNvPr id="17" name="Text Box 17"/>
          <p:cNvSpPr txBox="1">
            <a:spLocks noChangeArrowheads="1"/>
          </p:cNvSpPr>
          <p:nvPr/>
        </p:nvSpPr>
        <p:spPr bwMode="auto">
          <a:xfrm>
            <a:off x="5594295" y="3524848"/>
            <a:ext cx="849913" cy="307777"/>
          </a:xfrm>
          <a:prstGeom prst="rect">
            <a:avLst/>
          </a:prstGeom>
          <a:noFill/>
          <a:ln w="12700">
            <a:noFill/>
            <a:miter lim="800000"/>
            <a:headEnd type="none" w="sm" len="sm"/>
            <a:tailEnd type="none" w="sm" len="sm"/>
          </a:ln>
        </p:spPr>
        <p:txBody>
          <a:bodyPr wrap="none">
            <a:spAutoFit/>
          </a:bodyPr>
          <a:lstStyle/>
          <a:p>
            <a:pPr eaLnBrk="0" hangingPunct="0"/>
            <a:r>
              <a:rPr lang="en-GB" sz="1400" dirty="0" smtClean="0">
                <a:solidFill>
                  <a:srgbClr val="00B050"/>
                </a:solidFill>
                <a:latin typeface="Tahoma" pitchFamily="34" charset="0"/>
              </a:rPr>
              <a:t>Magnets</a:t>
            </a:r>
            <a:endParaRPr lang="en-GB" sz="1400" dirty="0">
              <a:solidFill>
                <a:srgbClr val="00B050"/>
              </a:solidFill>
              <a:latin typeface="Tahoma" pitchFamily="34" charset="0"/>
            </a:endParaRPr>
          </a:p>
        </p:txBody>
      </p:sp>
      <p:sp>
        <p:nvSpPr>
          <p:cNvPr id="18" name="Oval 16"/>
          <p:cNvSpPr>
            <a:spLocks noChangeArrowheads="1"/>
          </p:cNvSpPr>
          <p:nvPr/>
        </p:nvSpPr>
        <p:spPr bwMode="auto">
          <a:xfrm>
            <a:off x="3779912" y="3884888"/>
            <a:ext cx="720080" cy="785812"/>
          </a:xfrm>
          <a:prstGeom prst="ellipse">
            <a:avLst/>
          </a:prstGeom>
          <a:noFill/>
          <a:ln w="19050">
            <a:solidFill>
              <a:srgbClr val="7030A0"/>
            </a:solidFill>
            <a:round/>
            <a:headEnd type="none" w="sm" len="sm"/>
            <a:tailEnd type="none" w="sm" len="sm"/>
          </a:ln>
        </p:spPr>
        <p:txBody>
          <a:bodyPr wrap="none" anchor="ctr"/>
          <a:lstStyle/>
          <a:p>
            <a:pPr eaLnBrk="0" hangingPunct="0"/>
            <a:endParaRPr lang="en-GB"/>
          </a:p>
        </p:txBody>
      </p:sp>
      <p:sp>
        <p:nvSpPr>
          <p:cNvPr id="19" name="Text Box 17"/>
          <p:cNvSpPr txBox="1">
            <a:spLocks noChangeArrowheads="1"/>
          </p:cNvSpPr>
          <p:nvPr/>
        </p:nvSpPr>
        <p:spPr bwMode="auto">
          <a:xfrm>
            <a:off x="4273979" y="3721127"/>
            <a:ext cx="1294137" cy="307777"/>
          </a:xfrm>
          <a:prstGeom prst="rect">
            <a:avLst/>
          </a:prstGeom>
          <a:noFill/>
          <a:ln w="12700">
            <a:noFill/>
            <a:miter lim="800000"/>
            <a:headEnd type="none" w="sm" len="sm"/>
            <a:tailEnd type="none" w="sm" len="sm"/>
          </a:ln>
        </p:spPr>
        <p:txBody>
          <a:bodyPr wrap="none">
            <a:spAutoFit/>
          </a:bodyPr>
          <a:lstStyle/>
          <a:p>
            <a:pPr eaLnBrk="0" hangingPunct="0"/>
            <a:r>
              <a:rPr lang="en-GB" sz="1400" dirty="0" smtClean="0">
                <a:solidFill>
                  <a:srgbClr val="7030A0"/>
                </a:solidFill>
                <a:latin typeface="Tahoma" pitchFamily="34" charset="0"/>
              </a:rPr>
              <a:t>DC converters</a:t>
            </a:r>
            <a:endParaRPr lang="en-GB" sz="1400" dirty="0">
              <a:solidFill>
                <a:srgbClr val="7030A0"/>
              </a:solidFill>
              <a:latin typeface="Tahoma" pitchFamily="34" charset="0"/>
            </a:endParaRPr>
          </a:p>
        </p:txBody>
      </p:sp>
      <p:sp>
        <p:nvSpPr>
          <p:cNvPr id="21"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56</a:t>
            </a:fld>
            <a:endParaRPr lang="en-US" dirty="0"/>
          </a:p>
        </p:txBody>
      </p:sp>
      <p:sp>
        <p:nvSpPr>
          <p:cNvPr id="22"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
        <p:nvSpPr>
          <p:cNvPr id="23" name="Title 1"/>
          <p:cNvSpPr txBox="1">
            <a:spLocks/>
          </p:cNvSpPr>
          <p:nvPr/>
        </p:nvSpPr>
        <p:spPr>
          <a:xfrm>
            <a:off x="283464" y="20429"/>
            <a:ext cx="8567927" cy="940443"/>
          </a:xfrm>
          <a:prstGeom prst="rect">
            <a:avLst/>
          </a:prstGeom>
        </p:spPr>
        <p:txBody>
          <a:bodyPr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914400"/>
            <a:r>
              <a:rPr lang="en-GB" sz="3200" dirty="0" smtClean="0">
                <a:latin typeface="Comic Sans MS" pitchFamily="66" charset="0"/>
              </a:rPr>
              <a:t>New concept for energy management</a:t>
            </a:r>
            <a:endParaRPr lang="en-US" sz="3200" dirty="0">
              <a:latin typeface="Comic Sans MS" pitchFamily="66" charset="0"/>
            </a:endParaRPr>
          </a:p>
        </p:txBody>
      </p:sp>
    </p:spTree>
    <p:extLst>
      <p:ext uri="{BB962C8B-B14F-4D97-AF65-F5344CB8AC3E}">
        <p14:creationId xmlns:p14="http://schemas.microsoft.com/office/powerpoint/2010/main" val="86425637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3"/>
          <p:cNvSpPr txBox="1">
            <a:spLocks noChangeArrowheads="1"/>
          </p:cNvSpPr>
          <p:nvPr/>
        </p:nvSpPr>
        <p:spPr bwMode="auto">
          <a:xfrm>
            <a:off x="222250" y="970465"/>
            <a:ext cx="2909590" cy="315912"/>
          </a:xfrm>
          <a:prstGeom prst="rect">
            <a:avLst/>
          </a:prstGeom>
          <a:noFill/>
          <a:ln w="9525">
            <a:noFill/>
            <a:miter lim="800000"/>
            <a:headEnd/>
            <a:tailEnd/>
          </a:ln>
          <a:effectLst/>
        </p:spPr>
        <p:txBody>
          <a:bodyPr/>
          <a:lstStyle/>
          <a:p>
            <a:pPr marL="342900" indent="-342900">
              <a:lnSpc>
                <a:spcPct val="90000"/>
              </a:lnSpc>
              <a:spcBef>
                <a:spcPct val="20000"/>
              </a:spcBef>
              <a:buClr>
                <a:srgbClr val="0000FF"/>
              </a:buClr>
              <a:buSzPct val="50000"/>
              <a:defRPr/>
            </a:pPr>
            <a:r>
              <a:rPr lang="en-US" sz="1400" kern="0" dirty="0">
                <a:solidFill>
                  <a:schemeClr val="accent6"/>
                </a:solidFill>
                <a:latin typeface="Comic Sans MS" pitchFamily="66" charset="0"/>
                <a:ea typeface="+mn-ea"/>
                <a:cs typeface="+mn-cs"/>
              </a:rPr>
              <a:t>Magnets current and voltage </a:t>
            </a:r>
          </a:p>
        </p:txBody>
      </p:sp>
      <p:pic>
        <p:nvPicPr>
          <p:cNvPr id="6149" name="Picture 6"/>
          <p:cNvPicPr>
            <a:picLocks noChangeAspect="1" noChangeArrowheads="1"/>
          </p:cNvPicPr>
          <p:nvPr/>
        </p:nvPicPr>
        <p:blipFill>
          <a:blip r:embed="rId4" cstate="print"/>
          <a:srcRect/>
          <a:stretch>
            <a:fillRect/>
          </a:stretch>
        </p:blipFill>
        <p:spPr bwMode="auto">
          <a:xfrm>
            <a:off x="107950" y="1221290"/>
            <a:ext cx="2800350" cy="1717675"/>
          </a:xfrm>
          <a:prstGeom prst="rect">
            <a:avLst/>
          </a:prstGeom>
          <a:noFill/>
          <a:ln w="9525">
            <a:noFill/>
            <a:miter lim="800000"/>
            <a:headEnd/>
            <a:tailEnd/>
          </a:ln>
        </p:spPr>
      </p:pic>
      <p:pic>
        <p:nvPicPr>
          <p:cNvPr id="6150" name="Picture 7"/>
          <p:cNvPicPr>
            <a:picLocks noChangeAspect="1" noChangeArrowheads="1"/>
          </p:cNvPicPr>
          <p:nvPr/>
        </p:nvPicPr>
        <p:blipFill>
          <a:blip r:embed="rId5" cstate="print"/>
          <a:srcRect/>
          <a:stretch>
            <a:fillRect/>
          </a:stretch>
        </p:blipFill>
        <p:spPr bwMode="auto">
          <a:xfrm>
            <a:off x="3175" y="3751765"/>
            <a:ext cx="2800350" cy="1717675"/>
          </a:xfrm>
          <a:prstGeom prst="rect">
            <a:avLst/>
          </a:prstGeom>
          <a:noFill/>
          <a:ln w="9525">
            <a:noFill/>
            <a:miter lim="800000"/>
            <a:headEnd/>
            <a:tailEnd/>
          </a:ln>
        </p:spPr>
      </p:pic>
      <p:pic>
        <p:nvPicPr>
          <p:cNvPr id="6151" name="Picture 8"/>
          <p:cNvPicPr>
            <a:picLocks noChangeAspect="1" noChangeArrowheads="1"/>
          </p:cNvPicPr>
          <p:nvPr/>
        </p:nvPicPr>
        <p:blipFill>
          <a:blip r:embed="rId6" cstate="print"/>
          <a:srcRect/>
          <a:stretch>
            <a:fillRect/>
          </a:stretch>
        </p:blipFill>
        <p:spPr bwMode="auto">
          <a:xfrm>
            <a:off x="3281363" y="1221290"/>
            <a:ext cx="2800350" cy="1717675"/>
          </a:xfrm>
          <a:prstGeom prst="rect">
            <a:avLst/>
          </a:prstGeom>
          <a:noFill/>
          <a:ln w="9525">
            <a:noFill/>
            <a:miter lim="800000"/>
            <a:headEnd/>
            <a:tailEnd/>
          </a:ln>
        </p:spPr>
      </p:pic>
      <p:pic>
        <p:nvPicPr>
          <p:cNvPr id="6152" name="Picture 9"/>
          <p:cNvPicPr>
            <a:picLocks noChangeAspect="1" noChangeArrowheads="1"/>
          </p:cNvPicPr>
          <p:nvPr/>
        </p:nvPicPr>
        <p:blipFill>
          <a:blip r:embed="rId7" cstate="print"/>
          <a:srcRect/>
          <a:stretch>
            <a:fillRect/>
          </a:stretch>
        </p:blipFill>
        <p:spPr bwMode="auto">
          <a:xfrm>
            <a:off x="3348038" y="3751765"/>
            <a:ext cx="2800350" cy="1717675"/>
          </a:xfrm>
          <a:prstGeom prst="rect">
            <a:avLst/>
          </a:prstGeom>
          <a:noFill/>
          <a:ln w="9525">
            <a:noFill/>
            <a:miter lim="800000"/>
            <a:headEnd/>
            <a:tailEnd/>
          </a:ln>
        </p:spPr>
      </p:pic>
      <p:pic>
        <p:nvPicPr>
          <p:cNvPr id="6153" name="Picture 10"/>
          <p:cNvPicPr>
            <a:picLocks noChangeAspect="1" noChangeArrowheads="1"/>
          </p:cNvPicPr>
          <p:nvPr/>
        </p:nvPicPr>
        <p:blipFill>
          <a:blip r:embed="rId8" cstate="print"/>
          <a:srcRect/>
          <a:stretch>
            <a:fillRect/>
          </a:stretch>
        </p:blipFill>
        <p:spPr bwMode="auto">
          <a:xfrm>
            <a:off x="6340475" y="3751765"/>
            <a:ext cx="2803525" cy="1719262"/>
          </a:xfrm>
          <a:prstGeom prst="rect">
            <a:avLst/>
          </a:prstGeom>
          <a:noFill/>
          <a:ln w="9525">
            <a:noFill/>
            <a:miter lim="800000"/>
            <a:headEnd/>
            <a:tailEnd/>
          </a:ln>
        </p:spPr>
      </p:pic>
      <p:sp>
        <p:nvSpPr>
          <p:cNvPr id="6154" name="Rectangle 11"/>
          <p:cNvSpPr>
            <a:spLocks noChangeArrowheads="1"/>
          </p:cNvSpPr>
          <p:nvPr/>
        </p:nvSpPr>
        <p:spPr bwMode="auto">
          <a:xfrm>
            <a:off x="223838" y="3391402"/>
            <a:ext cx="2533650" cy="315913"/>
          </a:xfrm>
          <a:prstGeom prst="rect">
            <a:avLst/>
          </a:prstGeom>
          <a:noFill/>
          <a:ln w="9525">
            <a:noFill/>
            <a:miter lim="800000"/>
            <a:headEnd/>
            <a:tailEnd/>
          </a:ln>
        </p:spPr>
        <p:txBody>
          <a:bodyPr/>
          <a:lstStyle/>
          <a:p>
            <a:pPr marL="342900" indent="-342900" eaLnBrk="0" hangingPunct="0">
              <a:lnSpc>
                <a:spcPct val="90000"/>
              </a:lnSpc>
            </a:pPr>
            <a:r>
              <a:rPr lang="en-US" sz="1400" dirty="0" smtClean="0">
                <a:solidFill>
                  <a:schemeClr val="accent6"/>
                </a:solidFill>
                <a:latin typeface="Comic Sans MS" pitchFamily="66" charset="0"/>
              </a:rPr>
              <a:t>Power to the magnets</a:t>
            </a:r>
            <a:endParaRPr lang="en-US" sz="1400" dirty="0">
              <a:solidFill>
                <a:schemeClr val="accent6"/>
              </a:solidFill>
              <a:latin typeface="Comic Sans MS" pitchFamily="66" charset="0"/>
            </a:endParaRPr>
          </a:p>
        </p:txBody>
      </p:sp>
      <p:sp>
        <p:nvSpPr>
          <p:cNvPr id="6155" name="Rectangle 12"/>
          <p:cNvSpPr>
            <a:spLocks noChangeArrowheads="1"/>
          </p:cNvSpPr>
          <p:nvPr/>
        </p:nvSpPr>
        <p:spPr bwMode="auto">
          <a:xfrm>
            <a:off x="3462338" y="970465"/>
            <a:ext cx="2276475" cy="315912"/>
          </a:xfrm>
          <a:prstGeom prst="rect">
            <a:avLst/>
          </a:prstGeom>
          <a:noFill/>
          <a:ln w="9525">
            <a:noFill/>
            <a:miter lim="800000"/>
            <a:headEnd/>
            <a:tailEnd/>
          </a:ln>
        </p:spPr>
        <p:txBody>
          <a:bodyPr/>
          <a:lstStyle/>
          <a:p>
            <a:pPr marL="342900" indent="-342900" eaLnBrk="0" hangingPunct="0">
              <a:lnSpc>
                <a:spcPct val="90000"/>
              </a:lnSpc>
            </a:pPr>
            <a:r>
              <a:rPr lang="en-US" sz="1400" dirty="0">
                <a:solidFill>
                  <a:schemeClr val="accent6"/>
                </a:solidFill>
                <a:latin typeface="Comic Sans MS" pitchFamily="66" charset="0"/>
              </a:rPr>
              <a:t>Stored magnetic energy </a:t>
            </a:r>
          </a:p>
        </p:txBody>
      </p:sp>
      <p:sp>
        <p:nvSpPr>
          <p:cNvPr id="6156" name="Rectangle 13"/>
          <p:cNvSpPr>
            <a:spLocks noChangeArrowheads="1"/>
          </p:cNvSpPr>
          <p:nvPr/>
        </p:nvSpPr>
        <p:spPr bwMode="auto">
          <a:xfrm>
            <a:off x="3462338" y="3391402"/>
            <a:ext cx="2533650" cy="315913"/>
          </a:xfrm>
          <a:prstGeom prst="rect">
            <a:avLst/>
          </a:prstGeom>
          <a:noFill/>
          <a:ln w="9525">
            <a:noFill/>
            <a:miter lim="800000"/>
            <a:headEnd/>
            <a:tailEnd/>
          </a:ln>
        </p:spPr>
        <p:txBody>
          <a:bodyPr/>
          <a:lstStyle/>
          <a:p>
            <a:pPr marL="342900" indent="-342900" eaLnBrk="0" hangingPunct="0">
              <a:lnSpc>
                <a:spcPct val="90000"/>
              </a:lnSpc>
            </a:pPr>
            <a:r>
              <a:rPr lang="en-US" sz="1400">
                <a:solidFill>
                  <a:schemeClr val="accent6"/>
                </a:solidFill>
                <a:latin typeface="Comic Sans MS" pitchFamily="66" charset="0"/>
              </a:rPr>
              <a:t>Capacitor banks voltage</a:t>
            </a:r>
          </a:p>
        </p:txBody>
      </p:sp>
      <p:sp>
        <p:nvSpPr>
          <p:cNvPr id="6157" name="Rectangle 14"/>
          <p:cNvSpPr>
            <a:spLocks noChangeArrowheads="1"/>
          </p:cNvSpPr>
          <p:nvPr/>
        </p:nvSpPr>
        <p:spPr bwMode="auto">
          <a:xfrm>
            <a:off x="6569075" y="3302303"/>
            <a:ext cx="2133600" cy="315913"/>
          </a:xfrm>
          <a:prstGeom prst="rect">
            <a:avLst/>
          </a:prstGeom>
          <a:noFill/>
          <a:ln w="9525">
            <a:noFill/>
            <a:miter lim="800000"/>
            <a:headEnd/>
            <a:tailEnd/>
          </a:ln>
        </p:spPr>
        <p:txBody>
          <a:bodyPr/>
          <a:lstStyle/>
          <a:p>
            <a:pPr marL="342900" indent="-342900" eaLnBrk="0" hangingPunct="0">
              <a:lnSpc>
                <a:spcPct val="90000"/>
              </a:lnSpc>
            </a:pPr>
            <a:r>
              <a:rPr lang="en-US" sz="1400" dirty="0">
                <a:solidFill>
                  <a:schemeClr val="accent6"/>
                </a:solidFill>
                <a:latin typeface="Comic Sans MS" pitchFamily="66" charset="0"/>
              </a:rPr>
              <a:t>Power from the </a:t>
            </a:r>
            <a:r>
              <a:rPr lang="en-US" sz="1400" dirty="0" smtClean="0">
                <a:solidFill>
                  <a:schemeClr val="accent6"/>
                </a:solidFill>
                <a:latin typeface="Comic Sans MS" pitchFamily="66" charset="0"/>
              </a:rPr>
              <a:t>mains =</a:t>
            </a:r>
          </a:p>
          <a:p>
            <a:pPr marL="342900" indent="-342900" eaLnBrk="0" hangingPunct="0">
              <a:lnSpc>
                <a:spcPct val="90000"/>
              </a:lnSpc>
            </a:pPr>
            <a:r>
              <a:rPr lang="en-US" sz="1400" dirty="0" smtClean="0">
                <a:solidFill>
                  <a:schemeClr val="accent6"/>
                </a:solidFill>
                <a:latin typeface="Comic Sans MS" pitchFamily="66" charset="0"/>
              </a:rPr>
              <a:t>Magnet resistive losses </a:t>
            </a:r>
            <a:endParaRPr lang="en-US" sz="1400" dirty="0">
              <a:solidFill>
                <a:schemeClr val="accent6"/>
              </a:solidFill>
              <a:latin typeface="Comic Sans MS" pitchFamily="66" charset="0"/>
            </a:endParaRPr>
          </a:p>
        </p:txBody>
      </p:sp>
      <p:sp>
        <p:nvSpPr>
          <p:cNvPr id="6158" name="Rectangle 15"/>
          <p:cNvSpPr>
            <a:spLocks noChangeArrowheads="1"/>
          </p:cNvSpPr>
          <p:nvPr/>
        </p:nvSpPr>
        <p:spPr bwMode="auto">
          <a:xfrm>
            <a:off x="1462088" y="3980365"/>
            <a:ext cx="1095375" cy="230187"/>
          </a:xfrm>
          <a:prstGeom prst="rect">
            <a:avLst/>
          </a:prstGeom>
          <a:noFill/>
          <a:ln w="9525">
            <a:noFill/>
            <a:miter lim="800000"/>
            <a:headEnd/>
            <a:tailEnd/>
          </a:ln>
        </p:spPr>
        <p:txBody>
          <a:bodyPr/>
          <a:lstStyle/>
          <a:p>
            <a:pPr marL="342900" indent="-342900" eaLnBrk="0" hangingPunct="0">
              <a:lnSpc>
                <a:spcPct val="90000"/>
              </a:lnSpc>
            </a:pPr>
            <a:r>
              <a:rPr lang="en-US" sz="1200">
                <a:solidFill>
                  <a:srgbClr val="FF0000"/>
                </a:solidFill>
              </a:rPr>
              <a:t>+50MW peak </a:t>
            </a:r>
          </a:p>
        </p:txBody>
      </p:sp>
      <p:sp>
        <p:nvSpPr>
          <p:cNvPr id="6159" name="Rectangle 16"/>
          <p:cNvSpPr>
            <a:spLocks noChangeArrowheads="1"/>
          </p:cNvSpPr>
          <p:nvPr/>
        </p:nvSpPr>
        <p:spPr bwMode="auto">
          <a:xfrm>
            <a:off x="4333875" y="3967665"/>
            <a:ext cx="1095375" cy="230187"/>
          </a:xfrm>
          <a:prstGeom prst="rect">
            <a:avLst/>
          </a:prstGeom>
          <a:noFill/>
          <a:ln w="9525">
            <a:noFill/>
            <a:miter lim="800000"/>
            <a:headEnd/>
            <a:tailEnd/>
          </a:ln>
        </p:spPr>
        <p:txBody>
          <a:bodyPr/>
          <a:lstStyle/>
          <a:p>
            <a:pPr marL="342900" indent="-342900" eaLnBrk="0" hangingPunct="0">
              <a:lnSpc>
                <a:spcPct val="90000"/>
              </a:lnSpc>
            </a:pPr>
            <a:r>
              <a:rPr lang="en-US" sz="1200">
                <a:solidFill>
                  <a:srgbClr val="FF0000"/>
                </a:solidFill>
              </a:rPr>
              <a:t>5kV to 2kV</a:t>
            </a:r>
          </a:p>
        </p:txBody>
      </p:sp>
      <p:sp>
        <p:nvSpPr>
          <p:cNvPr id="6160" name="Rectangle 17"/>
          <p:cNvSpPr>
            <a:spLocks noChangeArrowheads="1"/>
          </p:cNvSpPr>
          <p:nvPr/>
        </p:nvSpPr>
        <p:spPr bwMode="auto">
          <a:xfrm>
            <a:off x="5099050" y="1402265"/>
            <a:ext cx="1095375" cy="230187"/>
          </a:xfrm>
          <a:prstGeom prst="rect">
            <a:avLst/>
          </a:prstGeom>
          <a:noFill/>
          <a:ln w="9525">
            <a:noFill/>
            <a:miter lim="800000"/>
            <a:headEnd/>
            <a:tailEnd/>
          </a:ln>
        </p:spPr>
        <p:txBody>
          <a:bodyPr/>
          <a:lstStyle/>
          <a:p>
            <a:pPr marL="342900" indent="-342900" eaLnBrk="0" hangingPunct="0">
              <a:lnSpc>
                <a:spcPct val="90000"/>
              </a:lnSpc>
            </a:pPr>
            <a:r>
              <a:rPr lang="en-US" sz="1200">
                <a:solidFill>
                  <a:srgbClr val="FF0000"/>
                </a:solidFill>
              </a:rPr>
              <a:t>12MJ </a:t>
            </a:r>
          </a:p>
        </p:txBody>
      </p:sp>
      <p:sp>
        <p:nvSpPr>
          <p:cNvPr id="6161" name="Rectangle 18"/>
          <p:cNvSpPr>
            <a:spLocks noChangeArrowheads="1"/>
          </p:cNvSpPr>
          <p:nvPr/>
        </p:nvSpPr>
        <p:spPr bwMode="auto">
          <a:xfrm>
            <a:off x="7899400" y="3969252"/>
            <a:ext cx="1095375" cy="230188"/>
          </a:xfrm>
          <a:prstGeom prst="rect">
            <a:avLst/>
          </a:prstGeom>
          <a:noFill/>
          <a:ln w="9525">
            <a:noFill/>
            <a:miter lim="800000"/>
            <a:headEnd/>
            <a:tailEnd/>
          </a:ln>
        </p:spPr>
        <p:txBody>
          <a:bodyPr/>
          <a:lstStyle/>
          <a:p>
            <a:pPr marL="342900" indent="-342900" eaLnBrk="0" hangingPunct="0">
              <a:lnSpc>
                <a:spcPct val="90000"/>
              </a:lnSpc>
            </a:pPr>
            <a:r>
              <a:rPr lang="en-US" sz="1200">
                <a:solidFill>
                  <a:srgbClr val="FF0000"/>
                </a:solidFill>
              </a:rPr>
              <a:t>10MW </a:t>
            </a:r>
          </a:p>
        </p:txBody>
      </p:sp>
      <p:graphicFrame>
        <p:nvGraphicFramePr>
          <p:cNvPr id="6146" name="Object 2"/>
          <p:cNvGraphicFramePr>
            <a:graphicFrameLocks noChangeAspect="1"/>
          </p:cNvGraphicFramePr>
          <p:nvPr>
            <p:extLst>
              <p:ext uri="{D42A27DB-BD31-4B8C-83A1-F6EECF244321}">
                <p14:modId xmlns:p14="http://schemas.microsoft.com/office/powerpoint/2010/main" val="3843590455"/>
              </p:ext>
            </p:extLst>
          </p:nvPr>
        </p:nvGraphicFramePr>
        <p:xfrm>
          <a:off x="6092825" y="827590"/>
          <a:ext cx="3051175" cy="1785937"/>
        </p:xfrm>
        <a:graphic>
          <a:graphicData uri="http://schemas.openxmlformats.org/presentationml/2006/ole">
            <mc:AlternateContent xmlns:mc="http://schemas.openxmlformats.org/markup-compatibility/2006">
              <mc:Choice xmlns:v="urn:schemas-microsoft-com:vml" Requires="v">
                <p:oleObj spid="_x0000_s18504" name="Visio" r:id="rId9" imgW="10436733" imgH="6098286" progId="Visio.Drawing.11">
                  <p:embed/>
                </p:oleObj>
              </mc:Choice>
              <mc:Fallback>
                <p:oleObj name="Visio" r:id="rId9" imgW="10436733" imgH="6098286" progId="Visio.Drawing.11">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092825" y="827590"/>
                        <a:ext cx="3051175" cy="1785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 name="Rectangle 18"/>
          <p:cNvSpPr>
            <a:spLocks noChangeArrowheads="1"/>
          </p:cNvSpPr>
          <p:nvPr/>
        </p:nvSpPr>
        <p:spPr bwMode="auto">
          <a:xfrm>
            <a:off x="180000" y="5486648"/>
            <a:ext cx="8572530" cy="338554"/>
          </a:xfrm>
          <a:prstGeom prst="rect">
            <a:avLst/>
          </a:prstGeom>
          <a:noFill/>
          <a:ln w="57150" algn="ctr">
            <a:noFill/>
            <a:miter lim="800000"/>
            <a:headEnd/>
            <a:tailEnd/>
          </a:ln>
        </p:spPr>
        <p:txBody>
          <a:bodyPr wrap="square">
            <a:spAutoFit/>
          </a:bodyPr>
          <a:lstStyle/>
          <a:p>
            <a:pPr eaLnBrk="0" hangingPunct="0"/>
            <a:r>
              <a:rPr lang="en-GB" sz="1600" dirty="0" smtClean="0">
                <a:latin typeface="Comic Sans MS" pitchFamily="66" charset="0"/>
                <a:ea typeface="+mj-ea"/>
                <a:cs typeface="+mj-cs"/>
              </a:rPr>
              <a:t>POPS: </a:t>
            </a:r>
            <a:r>
              <a:rPr lang="en-GB" sz="1600" dirty="0" err="1" smtClean="0">
                <a:latin typeface="Comic Sans MS" pitchFamily="66" charset="0"/>
                <a:ea typeface="+mj-ea"/>
                <a:cs typeface="+mj-cs"/>
              </a:rPr>
              <a:t>POwer</a:t>
            </a:r>
            <a:r>
              <a:rPr lang="en-GB" sz="1600" dirty="0" smtClean="0">
                <a:latin typeface="Comic Sans MS" pitchFamily="66" charset="0"/>
                <a:ea typeface="+mj-ea"/>
                <a:cs typeface="+mj-cs"/>
              </a:rPr>
              <a:t> </a:t>
            </a:r>
            <a:r>
              <a:rPr lang="en-GB" sz="1600" dirty="0">
                <a:latin typeface="Comic Sans MS" pitchFamily="66" charset="0"/>
                <a:ea typeface="+mj-ea"/>
                <a:cs typeface="+mj-cs"/>
              </a:rPr>
              <a:t>converter for the PS main magnets.</a:t>
            </a:r>
          </a:p>
        </p:txBody>
      </p:sp>
      <p:sp>
        <p:nvSpPr>
          <p:cNvPr id="20" name="Title 1"/>
          <p:cNvSpPr txBox="1">
            <a:spLocks/>
          </p:cNvSpPr>
          <p:nvPr/>
        </p:nvSpPr>
        <p:spPr>
          <a:xfrm>
            <a:off x="283464" y="20429"/>
            <a:ext cx="8567927" cy="940443"/>
          </a:xfrm>
          <a:prstGeom prst="rect">
            <a:avLst/>
          </a:prstGeom>
        </p:spPr>
        <p:txBody>
          <a:bodyPr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914400"/>
            <a:r>
              <a:rPr lang="en-GB" sz="3200" dirty="0" smtClean="0">
                <a:latin typeface="Comic Sans MS" pitchFamily="66" charset="0"/>
              </a:rPr>
              <a:t>Energy management</a:t>
            </a:r>
            <a:endParaRPr lang="en-US" sz="3200" dirty="0">
              <a:latin typeface="Comic Sans MS" pitchFamily="66" charset="0"/>
            </a:endParaRPr>
          </a:p>
        </p:txBody>
      </p:sp>
      <p:sp>
        <p:nvSpPr>
          <p:cNvPr id="23"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57</a:t>
            </a:fld>
            <a:endParaRPr lang="en-US" dirty="0"/>
          </a:p>
        </p:txBody>
      </p:sp>
      <p:sp>
        <p:nvSpPr>
          <p:cNvPr id="24"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
        <p:nvSpPr>
          <p:cNvPr id="4" name="Curved Right Arrow 3"/>
          <p:cNvSpPr/>
          <p:nvPr/>
        </p:nvSpPr>
        <p:spPr>
          <a:xfrm flipV="1">
            <a:off x="3398330" y="2127492"/>
            <a:ext cx="590550" cy="2483109"/>
          </a:xfrm>
          <a:prstGeom prst="curvedRightArrow">
            <a:avLst/>
          </a:prstGeom>
          <a:gradFill>
            <a:gsLst>
              <a:gs pos="0">
                <a:srgbClr val="FFF200"/>
              </a:gs>
              <a:gs pos="45000">
                <a:srgbClr val="FF7A00"/>
              </a:gs>
              <a:gs pos="70000">
                <a:srgbClr val="FF0300"/>
              </a:gs>
              <a:gs pos="100000">
                <a:srgbClr val="4D0808"/>
              </a:gs>
            </a:gsLst>
            <a:lin ang="54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5" name="Curved Right Arrow 24"/>
          <p:cNvSpPr/>
          <p:nvPr/>
        </p:nvSpPr>
        <p:spPr>
          <a:xfrm rot="10800000" flipV="1">
            <a:off x="5351462" y="2010812"/>
            <a:ext cx="590550" cy="2600584"/>
          </a:xfrm>
          <a:prstGeom prst="curvedRightArrow">
            <a:avLst/>
          </a:prstGeom>
          <a:gradFill>
            <a:gsLst>
              <a:gs pos="0">
                <a:srgbClr val="FFF200"/>
              </a:gs>
              <a:gs pos="45000">
                <a:srgbClr val="FF7A00"/>
              </a:gs>
              <a:gs pos="70000">
                <a:srgbClr val="FF0300"/>
              </a:gs>
              <a:gs pos="100000">
                <a:srgbClr val="4D0808"/>
              </a:gs>
            </a:gsLst>
            <a:lin ang="54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76282971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4018" name="Picture 2" descr="\\cern.ch\dfs\Departments\TE\Groups\EPC\Projects\POPS\POPS_Photos\POPS_30-08-11\DSC_0805.JPG"/>
          <p:cNvPicPr>
            <a:picLocks noChangeAspect="1" noChangeArrowheads="1"/>
          </p:cNvPicPr>
          <p:nvPr/>
        </p:nvPicPr>
        <p:blipFill>
          <a:blip r:embed="rId2" cstate="print"/>
          <a:srcRect/>
          <a:stretch>
            <a:fillRect/>
          </a:stretch>
        </p:blipFill>
        <p:spPr bwMode="auto">
          <a:xfrm>
            <a:off x="212242" y="2204864"/>
            <a:ext cx="8680238" cy="3744416"/>
          </a:xfrm>
          <a:prstGeom prst="rect">
            <a:avLst/>
          </a:prstGeom>
          <a:noFill/>
        </p:spPr>
      </p:pic>
      <p:sp>
        <p:nvSpPr>
          <p:cNvPr id="4" name="Text Box 17"/>
          <p:cNvSpPr txBox="1">
            <a:spLocks noChangeArrowheads="1"/>
          </p:cNvSpPr>
          <p:nvPr/>
        </p:nvSpPr>
        <p:spPr bwMode="auto">
          <a:xfrm>
            <a:off x="7308304" y="1700808"/>
            <a:ext cx="1446550" cy="307777"/>
          </a:xfrm>
          <a:prstGeom prst="rect">
            <a:avLst/>
          </a:prstGeom>
          <a:noFill/>
          <a:ln w="12700">
            <a:noFill/>
            <a:miter lim="800000"/>
            <a:headEnd type="none" w="sm" len="sm"/>
            <a:tailEnd type="none" w="sm" len="sm"/>
          </a:ln>
        </p:spPr>
        <p:txBody>
          <a:bodyPr wrap="none">
            <a:spAutoFit/>
          </a:bodyPr>
          <a:lstStyle/>
          <a:p>
            <a:pPr eaLnBrk="0" hangingPunct="0"/>
            <a:r>
              <a:rPr lang="en-GB" sz="1400" dirty="0" smtClean="0">
                <a:solidFill>
                  <a:srgbClr val="0000FF"/>
                </a:solidFill>
                <a:latin typeface="Tahoma" pitchFamily="34" charset="0"/>
              </a:rPr>
              <a:t>Capacitor banks</a:t>
            </a:r>
            <a:endParaRPr lang="en-GB" sz="1400" dirty="0">
              <a:solidFill>
                <a:srgbClr val="0000FF"/>
              </a:solidFill>
              <a:latin typeface="Tahoma" pitchFamily="34" charset="0"/>
            </a:endParaRPr>
          </a:p>
        </p:txBody>
      </p:sp>
      <p:cxnSp>
        <p:nvCxnSpPr>
          <p:cNvPr id="6" name="Straight Arrow Connector 5"/>
          <p:cNvCxnSpPr>
            <a:stCxn id="4" idx="2"/>
          </p:cNvCxnSpPr>
          <p:nvPr/>
        </p:nvCxnSpPr>
        <p:spPr bwMode="auto">
          <a:xfrm flipH="1">
            <a:off x="7596337" y="2008585"/>
            <a:ext cx="435242" cy="1924471"/>
          </a:xfrm>
          <a:prstGeom prst="straightConnector1">
            <a:avLst/>
          </a:prstGeom>
          <a:solidFill>
            <a:schemeClr val="accent1"/>
          </a:solidFill>
          <a:ln w="38100" cap="flat" cmpd="sng" algn="ctr">
            <a:solidFill>
              <a:srgbClr val="0000FF"/>
            </a:solidFill>
            <a:prstDash val="solid"/>
            <a:round/>
            <a:headEnd type="none" w="med" len="med"/>
            <a:tailEnd type="arrow"/>
          </a:ln>
          <a:effectLst/>
        </p:spPr>
      </p:cxnSp>
      <p:sp>
        <p:nvSpPr>
          <p:cNvPr id="7" name="Text Box 17"/>
          <p:cNvSpPr txBox="1">
            <a:spLocks noChangeArrowheads="1"/>
          </p:cNvSpPr>
          <p:nvPr/>
        </p:nvSpPr>
        <p:spPr bwMode="auto">
          <a:xfrm>
            <a:off x="1763688" y="1700808"/>
            <a:ext cx="1355564" cy="307777"/>
          </a:xfrm>
          <a:prstGeom prst="rect">
            <a:avLst/>
          </a:prstGeom>
          <a:noFill/>
          <a:ln w="12700">
            <a:noFill/>
            <a:miter lim="800000"/>
            <a:headEnd type="none" w="sm" len="sm"/>
            <a:tailEnd type="none" w="sm" len="sm"/>
          </a:ln>
        </p:spPr>
        <p:txBody>
          <a:bodyPr wrap="none">
            <a:spAutoFit/>
          </a:bodyPr>
          <a:lstStyle/>
          <a:p>
            <a:pPr eaLnBrk="0" hangingPunct="0"/>
            <a:r>
              <a:rPr lang="en-GB" sz="1400" dirty="0" smtClean="0">
                <a:solidFill>
                  <a:srgbClr val="0000FF"/>
                </a:solidFill>
                <a:latin typeface="Tahoma" pitchFamily="34" charset="0"/>
              </a:rPr>
              <a:t>Electrical room</a:t>
            </a:r>
            <a:endParaRPr lang="en-GB" sz="1400" dirty="0">
              <a:solidFill>
                <a:srgbClr val="0000FF"/>
              </a:solidFill>
              <a:latin typeface="Tahoma" pitchFamily="34" charset="0"/>
            </a:endParaRPr>
          </a:p>
        </p:txBody>
      </p:sp>
      <p:cxnSp>
        <p:nvCxnSpPr>
          <p:cNvPr id="8" name="Straight Arrow Connector 7"/>
          <p:cNvCxnSpPr>
            <a:stCxn id="7" idx="2"/>
          </p:cNvCxnSpPr>
          <p:nvPr/>
        </p:nvCxnSpPr>
        <p:spPr bwMode="auto">
          <a:xfrm>
            <a:off x="2441470" y="2008585"/>
            <a:ext cx="21149" cy="1178259"/>
          </a:xfrm>
          <a:prstGeom prst="straightConnector1">
            <a:avLst/>
          </a:prstGeom>
          <a:solidFill>
            <a:schemeClr val="accent1"/>
          </a:solidFill>
          <a:ln w="38100" cap="flat" cmpd="sng" algn="ctr">
            <a:solidFill>
              <a:srgbClr val="0000FF"/>
            </a:solidFill>
            <a:prstDash val="solid"/>
            <a:round/>
            <a:headEnd type="none" w="med" len="med"/>
            <a:tailEnd type="arrow"/>
          </a:ln>
          <a:effectLst/>
        </p:spPr>
      </p:cxnSp>
      <p:sp>
        <p:nvSpPr>
          <p:cNvPr id="11" name="Text Box 17"/>
          <p:cNvSpPr txBox="1">
            <a:spLocks noChangeArrowheads="1"/>
          </p:cNvSpPr>
          <p:nvPr/>
        </p:nvSpPr>
        <p:spPr bwMode="auto">
          <a:xfrm>
            <a:off x="3995936" y="1700808"/>
            <a:ext cx="1274901" cy="307777"/>
          </a:xfrm>
          <a:prstGeom prst="rect">
            <a:avLst/>
          </a:prstGeom>
          <a:noFill/>
          <a:ln w="12700">
            <a:noFill/>
            <a:miter lim="800000"/>
            <a:headEnd type="none" w="sm" len="sm"/>
            <a:tailEnd type="none" w="sm" len="sm"/>
          </a:ln>
        </p:spPr>
        <p:txBody>
          <a:bodyPr wrap="none">
            <a:spAutoFit/>
          </a:bodyPr>
          <a:lstStyle/>
          <a:p>
            <a:pPr eaLnBrk="0" hangingPunct="0"/>
            <a:r>
              <a:rPr lang="en-GB" sz="1400" dirty="0" smtClean="0">
                <a:solidFill>
                  <a:srgbClr val="0000FF"/>
                </a:solidFill>
                <a:latin typeface="Tahoma" pitchFamily="34" charset="0"/>
              </a:rPr>
              <a:t>Cooling tower</a:t>
            </a:r>
            <a:endParaRPr lang="en-GB" sz="1400" dirty="0">
              <a:solidFill>
                <a:srgbClr val="0000FF"/>
              </a:solidFill>
              <a:latin typeface="Tahoma" pitchFamily="34" charset="0"/>
            </a:endParaRPr>
          </a:p>
        </p:txBody>
      </p:sp>
      <p:sp>
        <p:nvSpPr>
          <p:cNvPr id="12" name="Text Box 17"/>
          <p:cNvSpPr txBox="1">
            <a:spLocks noChangeArrowheads="1"/>
          </p:cNvSpPr>
          <p:nvPr/>
        </p:nvSpPr>
        <p:spPr bwMode="auto">
          <a:xfrm>
            <a:off x="179512" y="1700808"/>
            <a:ext cx="1216808" cy="307777"/>
          </a:xfrm>
          <a:prstGeom prst="rect">
            <a:avLst/>
          </a:prstGeom>
          <a:noFill/>
          <a:ln w="12700">
            <a:noFill/>
            <a:miter lim="800000"/>
            <a:headEnd type="none" w="sm" len="sm"/>
            <a:tailEnd type="none" w="sm" len="sm"/>
          </a:ln>
        </p:spPr>
        <p:txBody>
          <a:bodyPr wrap="none">
            <a:spAutoFit/>
          </a:bodyPr>
          <a:lstStyle/>
          <a:p>
            <a:pPr eaLnBrk="0" hangingPunct="0"/>
            <a:r>
              <a:rPr lang="en-GB" sz="1400" dirty="0" smtClean="0">
                <a:solidFill>
                  <a:srgbClr val="0000FF"/>
                </a:solidFill>
                <a:latin typeface="Tahoma" pitchFamily="34" charset="0"/>
              </a:rPr>
              <a:t>Control room</a:t>
            </a:r>
            <a:endParaRPr lang="en-GB" sz="1400" dirty="0">
              <a:solidFill>
                <a:srgbClr val="0000FF"/>
              </a:solidFill>
              <a:latin typeface="Tahoma" pitchFamily="34" charset="0"/>
            </a:endParaRPr>
          </a:p>
        </p:txBody>
      </p:sp>
      <p:cxnSp>
        <p:nvCxnSpPr>
          <p:cNvPr id="13" name="Straight Arrow Connector 12"/>
          <p:cNvCxnSpPr>
            <a:stCxn id="11" idx="2"/>
          </p:cNvCxnSpPr>
          <p:nvPr/>
        </p:nvCxnSpPr>
        <p:spPr bwMode="auto">
          <a:xfrm>
            <a:off x="4633387" y="2008585"/>
            <a:ext cx="514677" cy="2572543"/>
          </a:xfrm>
          <a:prstGeom prst="straightConnector1">
            <a:avLst/>
          </a:prstGeom>
          <a:solidFill>
            <a:schemeClr val="accent1"/>
          </a:solidFill>
          <a:ln w="38100" cap="flat" cmpd="sng" algn="ctr">
            <a:solidFill>
              <a:srgbClr val="0000FF"/>
            </a:solidFill>
            <a:prstDash val="solid"/>
            <a:round/>
            <a:headEnd type="none" w="med" len="med"/>
            <a:tailEnd type="arrow"/>
          </a:ln>
          <a:effectLst/>
        </p:spPr>
      </p:cxnSp>
      <p:cxnSp>
        <p:nvCxnSpPr>
          <p:cNvPr id="16" name="Straight Arrow Connector 15"/>
          <p:cNvCxnSpPr>
            <a:stCxn id="12" idx="2"/>
          </p:cNvCxnSpPr>
          <p:nvPr/>
        </p:nvCxnSpPr>
        <p:spPr bwMode="auto">
          <a:xfrm>
            <a:off x="787916" y="2008585"/>
            <a:ext cx="111676" cy="2356519"/>
          </a:xfrm>
          <a:prstGeom prst="straightConnector1">
            <a:avLst/>
          </a:prstGeom>
          <a:solidFill>
            <a:schemeClr val="accent1"/>
          </a:solidFill>
          <a:ln w="38100" cap="flat" cmpd="sng" algn="ctr">
            <a:solidFill>
              <a:srgbClr val="0000FF"/>
            </a:solidFill>
            <a:prstDash val="solid"/>
            <a:round/>
            <a:headEnd type="none" w="med" len="med"/>
            <a:tailEnd type="arrow"/>
          </a:ln>
          <a:effectLst/>
        </p:spPr>
      </p:cxnSp>
      <p:sp>
        <p:nvSpPr>
          <p:cNvPr id="20" name="Text Box 17"/>
          <p:cNvSpPr txBox="1">
            <a:spLocks noChangeArrowheads="1"/>
          </p:cNvSpPr>
          <p:nvPr/>
        </p:nvSpPr>
        <p:spPr bwMode="auto">
          <a:xfrm>
            <a:off x="5516978" y="1700808"/>
            <a:ext cx="1727461" cy="307777"/>
          </a:xfrm>
          <a:prstGeom prst="rect">
            <a:avLst/>
          </a:prstGeom>
          <a:noFill/>
          <a:ln w="12700">
            <a:noFill/>
            <a:miter lim="800000"/>
            <a:headEnd type="none" w="sm" len="sm"/>
            <a:tailEnd type="none" w="sm" len="sm"/>
          </a:ln>
        </p:spPr>
        <p:txBody>
          <a:bodyPr wrap="none">
            <a:spAutoFit/>
          </a:bodyPr>
          <a:lstStyle/>
          <a:p>
            <a:pPr eaLnBrk="0" hangingPunct="0"/>
            <a:r>
              <a:rPr lang="en-GB" sz="1400" dirty="0" smtClean="0">
                <a:solidFill>
                  <a:srgbClr val="0000FF"/>
                </a:solidFill>
                <a:latin typeface="Tahoma" pitchFamily="34" charset="0"/>
              </a:rPr>
              <a:t>Power transformers</a:t>
            </a:r>
            <a:endParaRPr lang="en-GB" sz="1400" dirty="0">
              <a:solidFill>
                <a:srgbClr val="0000FF"/>
              </a:solidFill>
              <a:latin typeface="Tahoma" pitchFamily="34" charset="0"/>
            </a:endParaRPr>
          </a:p>
        </p:txBody>
      </p:sp>
      <p:cxnSp>
        <p:nvCxnSpPr>
          <p:cNvPr id="22" name="Straight Arrow Connector 21"/>
          <p:cNvCxnSpPr>
            <a:stCxn id="20" idx="2"/>
          </p:cNvCxnSpPr>
          <p:nvPr/>
        </p:nvCxnSpPr>
        <p:spPr bwMode="auto">
          <a:xfrm>
            <a:off x="6380709" y="2008585"/>
            <a:ext cx="279523" cy="2428527"/>
          </a:xfrm>
          <a:prstGeom prst="straightConnector1">
            <a:avLst/>
          </a:prstGeom>
          <a:solidFill>
            <a:schemeClr val="accent1"/>
          </a:solidFill>
          <a:ln w="38100" cap="flat" cmpd="sng" algn="ctr">
            <a:solidFill>
              <a:srgbClr val="0000FF"/>
            </a:solidFill>
            <a:prstDash val="solid"/>
            <a:round/>
            <a:headEnd type="none" w="med" len="med"/>
            <a:tailEnd type="arrow"/>
          </a:ln>
          <a:effectLst/>
        </p:spPr>
      </p:cxnSp>
      <p:sp>
        <p:nvSpPr>
          <p:cNvPr id="15" name="Title 1"/>
          <p:cNvSpPr txBox="1">
            <a:spLocks/>
          </p:cNvSpPr>
          <p:nvPr/>
        </p:nvSpPr>
        <p:spPr>
          <a:xfrm>
            <a:off x="283464" y="20429"/>
            <a:ext cx="8567927" cy="940443"/>
          </a:xfrm>
          <a:prstGeom prst="rect">
            <a:avLst/>
          </a:prstGeom>
        </p:spPr>
        <p:txBody>
          <a:bodyPr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914400"/>
            <a:r>
              <a:rPr lang="en-GB" sz="3200" dirty="0" smtClean="0">
                <a:latin typeface="Comic Sans MS" pitchFamily="66" charset="0"/>
              </a:rPr>
              <a:t>Energy management</a:t>
            </a:r>
            <a:endParaRPr lang="en-US" sz="3200" dirty="0">
              <a:latin typeface="Comic Sans MS" pitchFamily="66" charset="0"/>
            </a:endParaRPr>
          </a:p>
        </p:txBody>
      </p:sp>
      <p:sp>
        <p:nvSpPr>
          <p:cNvPr id="17"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58</a:t>
            </a:fld>
            <a:endParaRPr lang="en-US" dirty="0"/>
          </a:p>
        </p:txBody>
      </p:sp>
      <p:sp>
        <p:nvSpPr>
          <p:cNvPr id="18"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
        <p:nvSpPr>
          <p:cNvPr id="19" name="Content Placeholder 2"/>
          <p:cNvSpPr txBox="1">
            <a:spLocks/>
          </p:cNvSpPr>
          <p:nvPr/>
        </p:nvSpPr>
        <p:spPr>
          <a:xfrm>
            <a:off x="180000" y="900000"/>
            <a:ext cx="8901855" cy="4988736"/>
          </a:xfrm>
          <a:prstGeom prst="rect">
            <a:avLst/>
          </a:prstGeom>
        </p:spPr>
        <p:txBody>
          <a:bodyPr>
            <a:noAutofit/>
          </a:bodyPr>
          <a:lstStyle>
            <a:lvl1pPr marL="493308" indent="-456767"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4397" indent="-456767"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1671" indent="-342576"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4000" indent="-342576"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48925" indent="-342576"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699169" indent="-182706"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18413" indent="-182706"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7665"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29506"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41" indent="0" defTabSz="914400">
              <a:buFont typeface="Arial"/>
              <a:buNone/>
            </a:pPr>
            <a:r>
              <a:rPr lang="en-GB" sz="1600" dirty="0" smtClean="0">
                <a:latin typeface="Comic Sans MS" pitchFamily="66" charset="0"/>
              </a:rPr>
              <a:t>Example: POPS 6kA/±10kV</a:t>
            </a:r>
          </a:p>
          <a:p>
            <a:pPr marL="36541" indent="0" defTabSz="914400">
              <a:buFont typeface="Arial"/>
              <a:buNone/>
            </a:pPr>
            <a:endParaRPr lang="en-GB" sz="1600" dirty="0" smtClean="0">
              <a:latin typeface="Comic Sans MS" pitchFamily="66" charset="0"/>
            </a:endParaRPr>
          </a:p>
          <a:p>
            <a:pPr marL="36541" indent="0" defTabSz="914400">
              <a:buFont typeface="Arial"/>
              <a:buNone/>
            </a:pPr>
            <a:r>
              <a:rPr lang="en-GB" sz="1600" dirty="0" smtClean="0">
                <a:latin typeface="Comic Sans MS" pitchFamily="66" charset="0"/>
              </a:rPr>
              <a:t>		</a:t>
            </a:r>
          </a:p>
          <a:p>
            <a:pPr marL="36541" indent="0" defTabSz="914400">
              <a:buFont typeface="Arial"/>
              <a:buNone/>
            </a:pPr>
            <a:endParaRPr lang="en-GB" sz="1600" dirty="0" smtClean="0">
              <a:latin typeface="Comic Sans MS" pitchFamily="66" charset="0"/>
            </a:endParaRPr>
          </a:p>
        </p:txBody>
      </p:sp>
    </p:spTree>
    <p:extLst>
      <p:ext uri="{BB962C8B-B14F-4D97-AF65-F5344CB8AC3E}">
        <p14:creationId xmlns:p14="http://schemas.microsoft.com/office/powerpoint/2010/main" val="308553995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txBox="1">
            <a:spLocks/>
          </p:cNvSpPr>
          <p:nvPr/>
        </p:nvSpPr>
        <p:spPr>
          <a:xfrm>
            <a:off x="283464" y="20429"/>
            <a:ext cx="8567927" cy="940443"/>
          </a:xfrm>
          <a:prstGeom prst="rect">
            <a:avLst/>
          </a:prstGeom>
        </p:spPr>
        <p:txBody>
          <a:bodyPr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914400"/>
            <a:r>
              <a:rPr lang="en-GB" sz="3200" dirty="0" smtClean="0">
                <a:latin typeface="Comic Sans MS" pitchFamily="66" charset="0"/>
              </a:rPr>
              <a:t>Energy management</a:t>
            </a:r>
            <a:endParaRPr lang="en-US" sz="3200" dirty="0">
              <a:latin typeface="Comic Sans MS" pitchFamily="66" charset="0"/>
            </a:endParaRPr>
          </a:p>
        </p:txBody>
      </p:sp>
      <p:sp>
        <p:nvSpPr>
          <p:cNvPr id="17"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59</a:t>
            </a:fld>
            <a:endParaRPr lang="en-US" dirty="0"/>
          </a:p>
        </p:txBody>
      </p:sp>
      <p:sp>
        <p:nvSpPr>
          <p:cNvPr id="18"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
        <p:nvSpPr>
          <p:cNvPr id="19" name="Rectangle 3"/>
          <p:cNvSpPr txBox="1">
            <a:spLocks noChangeArrowheads="1"/>
          </p:cNvSpPr>
          <p:nvPr/>
        </p:nvSpPr>
        <p:spPr bwMode="auto">
          <a:xfrm>
            <a:off x="180000" y="1080000"/>
            <a:ext cx="5256096" cy="41492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marL="493308" indent="-456767"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4397" indent="-456767"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1671" indent="-342576"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4000" indent="-342576"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48925" indent="-342576"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699169" indent="-182706"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18413" indent="-182706"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7665"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29506"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defTabSz="914400"/>
            <a:r>
              <a:rPr lang="en-US" sz="1600" dirty="0" smtClean="0">
                <a:latin typeface="Comic Sans MS" pitchFamily="66" charset="0"/>
                <a:cs typeface="Arial" pitchFamily="34" charset="0"/>
              </a:rPr>
              <a:t>Capacitor banks</a:t>
            </a:r>
          </a:p>
          <a:p>
            <a:pPr lvl="1" defTabSz="914400"/>
            <a:r>
              <a:rPr lang="en-US" sz="1600" dirty="0" smtClean="0">
                <a:latin typeface="Comic Sans MS" pitchFamily="66" charset="0"/>
                <a:cs typeface="Arial" pitchFamily="34" charset="0"/>
              </a:rPr>
              <a:t>5kV Dry capacitors</a:t>
            </a:r>
          </a:p>
          <a:p>
            <a:pPr lvl="1" defTabSz="914400"/>
            <a:r>
              <a:rPr lang="en-US" sz="1600" dirty="0" smtClean="0">
                <a:latin typeface="Comic Sans MS" pitchFamily="66" charset="0"/>
                <a:cs typeface="Arial" pitchFamily="34" charset="0"/>
              </a:rPr>
              <a:t>Polypropylene metalized self healing</a:t>
            </a:r>
          </a:p>
          <a:p>
            <a:pPr lvl="1" defTabSz="914400"/>
            <a:r>
              <a:rPr lang="en-US" sz="1600" dirty="0" smtClean="0">
                <a:latin typeface="Comic Sans MS" pitchFamily="66" charset="0"/>
                <a:cs typeface="Arial" pitchFamily="34" charset="0"/>
              </a:rPr>
              <a:t>Outdoor containers: 2.5m x 12m, 18 tons</a:t>
            </a:r>
          </a:p>
          <a:p>
            <a:pPr lvl="1" defTabSz="914400"/>
            <a:r>
              <a:rPr lang="en-US" sz="1600" dirty="0" smtClean="0">
                <a:latin typeface="Comic Sans MS" pitchFamily="66" charset="0"/>
                <a:cs typeface="Arial" pitchFamily="34" charset="0"/>
              </a:rPr>
              <a:t>0.247F per bank, 126 cans</a:t>
            </a:r>
          </a:p>
          <a:p>
            <a:pPr lvl="1" defTabSz="914400"/>
            <a:r>
              <a:rPr lang="en-US" sz="1600" dirty="0" smtClean="0">
                <a:latin typeface="Comic Sans MS" pitchFamily="66" charset="0"/>
                <a:cs typeface="Arial" pitchFamily="34" charset="0"/>
              </a:rPr>
              <a:t>1 DC fuse</a:t>
            </a:r>
          </a:p>
          <a:p>
            <a:pPr lvl="1" defTabSz="914400"/>
            <a:r>
              <a:rPr lang="en-US" sz="1600" dirty="0" smtClean="0">
                <a:latin typeface="Comic Sans MS" pitchFamily="66" charset="0"/>
                <a:cs typeface="Arial" pitchFamily="34" charset="0"/>
              </a:rPr>
              <a:t>1 </a:t>
            </a:r>
            <a:r>
              <a:rPr lang="en-US" sz="1600" dirty="0" err="1" smtClean="0">
                <a:latin typeface="Comic Sans MS" pitchFamily="66" charset="0"/>
                <a:cs typeface="Arial" pitchFamily="34" charset="0"/>
              </a:rPr>
              <a:t>earthing</a:t>
            </a:r>
            <a:r>
              <a:rPr lang="en-US" sz="1600" dirty="0" smtClean="0">
                <a:latin typeface="Comic Sans MS" pitchFamily="66" charset="0"/>
                <a:cs typeface="Arial" pitchFamily="34" charset="0"/>
              </a:rPr>
              <a:t> switch</a:t>
            </a:r>
          </a:p>
          <a:p>
            <a:pPr lvl="1" defTabSz="914400"/>
            <a:r>
              <a:rPr lang="en-US" sz="1600" dirty="0" smtClean="0">
                <a:latin typeface="Comic Sans MS" pitchFamily="66" charset="0"/>
                <a:cs typeface="Arial" pitchFamily="34" charset="0"/>
              </a:rPr>
              <a:t>3 MJ stored per bank</a:t>
            </a:r>
          </a:p>
          <a:p>
            <a:pPr lvl="1" defTabSz="914400"/>
            <a:endParaRPr lang="en-US" sz="1600" dirty="0" smtClean="0">
              <a:latin typeface="Comic Sans MS" pitchFamily="66" charset="0"/>
              <a:cs typeface="Arial" pitchFamily="34" charset="0"/>
            </a:endParaRPr>
          </a:p>
          <a:p>
            <a:pPr defTabSz="914400"/>
            <a:r>
              <a:rPr lang="en-US" sz="1600" dirty="0" smtClean="0">
                <a:latin typeface="Comic Sans MS" pitchFamily="66" charset="0"/>
                <a:cs typeface="Arial" pitchFamily="34" charset="0"/>
              </a:rPr>
              <a:t>60 tons of capacitors divided in</a:t>
            </a:r>
          </a:p>
          <a:p>
            <a:pPr defTabSz="914400"/>
            <a:r>
              <a:rPr lang="en-US" sz="1600" dirty="0" smtClean="0">
                <a:latin typeface="Comic Sans MS" pitchFamily="66" charset="0"/>
                <a:cs typeface="Arial" pitchFamily="34" charset="0"/>
              </a:rPr>
              <a:t>6 capacitor banks making in total 18.5MJ</a:t>
            </a:r>
          </a:p>
          <a:p>
            <a:pPr defTabSz="914400"/>
            <a:endParaRPr lang="en-US" sz="1600" dirty="0" smtClean="0">
              <a:latin typeface="Comic Sans MS" pitchFamily="66" charset="0"/>
              <a:cs typeface="Arial" pitchFamily="34" charset="0"/>
            </a:endParaRPr>
          </a:p>
          <a:p>
            <a:pPr defTabSz="914400"/>
            <a:r>
              <a:rPr lang="en-US" sz="1600" dirty="0" smtClean="0">
                <a:latin typeface="Comic Sans MS" pitchFamily="66" charset="0"/>
                <a:cs typeface="Arial" pitchFamily="34" charset="0"/>
              </a:rPr>
              <a:t>Up to 14MJ can be extracted during a cycle!</a:t>
            </a:r>
          </a:p>
          <a:p>
            <a:pPr defTabSz="914400"/>
            <a:endParaRPr lang="en-US" sz="1600" dirty="0" smtClean="0">
              <a:latin typeface="Comic Sans MS" pitchFamily="66" charset="0"/>
              <a:cs typeface="Arial" pitchFamily="34" charset="0"/>
            </a:endParaRPr>
          </a:p>
          <a:p>
            <a:pPr defTabSz="914400"/>
            <a:r>
              <a:rPr lang="en-US" sz="1600" dirty="0" smtClean="0">
                <a:latin typeface="Comic Sans MS" pitchFamily="66" charset="0"/>
                <a:cs typeface="Arial" pitchFamily="34" charset="0"/>
              </a:rPr>
              <a:t>The capacitors represent 20% of the total system cost.</a:t>
            </a:r>
          </a:p>
        </p:txBody>
      </p:sp>
      <p:pic>
        <p:nvPicPr>
          <p:cNvPr id="21" name="Picture 1" descr="\\cern.ch\dfs\Departments\TE\Groups\EPC\Projects\POPS\POPS_Photos\POPS_30-08-11\DSC_0878.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4958862" y="802292"/>
            <a:ext cx="3957154" cy="2374292"/>
          </a:xfrm>
          <a:prstGeom prst="rect">
            <a:avLst/>
          </a:prstGeom>
          <a:noFill/>
        </p:spPr>
      </p:pic>
      <p:pic>
        <p:nvPicPr>
          <p:cNvPr id="23" name="Picture 2" descr="\\cern.ch\dfs\Departments\TE\Groups\EPC\Projects\POPS\POPS_Photos\POPS_30-08-11\DSCN1953.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259025" y="3322292"/>
            <a:ext cx="2865067" cy="2787709"/>
          </a:xfrm>
          <a:prstGeom prst="rect">
            <a:avLst/>
          </a:prstGeom>
          <a:noFill/>
        </p:spPr>
      </p:pic>
    </p:spTree>
    <p:extLst>
      <p:ext uri="{BB962C8B-B14F-4D97-AF65-F5344CB8AC3E}">
        <p14:creationId xmlns:p14="http://schemas.microsoft.com/office/powerpoint/2010/main" val="18177485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0000" y="900000"/>
            <a:ext cx="8901855" cy="4302936"/>
          </a:xfrm>
        </p:spPr>
        <p:txBody>
          <a:bodyPr>
            <a:noAutofit/>
          </a:bodyPr>
          <a:lstStyle/>
          <a:p>
            <a:pPr marL="36541" indent="0">
              <a:buNone/>
            </a:pPr>
            <a:r>
              <a:rPr lang="en-GB" sz="1600" dirty="0" smtClean="0">
                <a:latin typeface="Comic Sans MS" pitchFamily="66" charset="0"/>
              </a:rPr>
              <a:t>The relation between the current and B-field isn’t linear due to magnetic hysteresis and eddy currents. </a:t>
            </a:r>
          </a:p>
          <a:p>
            <a:pPr marL="36541" indent="0">
              <a:buNone/>
            </a:pPr>
            <a:endParaRPr lang="en-GB" sz="1600" dirty="0" smtClean="0">
              <a:latin typeface="Comic Sans MS" pitchFamily="66" charset="0"/>
            </a:endParaRPr>
          </a:p>
          <a:p>
            <a:pPr marL="36541" indent="0">
              <a:buNone/>
            </a:pPr>
            <a:r>
              <a:rPr lang="en-GB" sz="1600" dirty="0" smtClean="0">
                <a:latin typeface="Comic Sans MS" pitchFamily="66" charset="0"/>
              </a:rPr>
              <a:t>In reality, 	Beam </a:t>
            </a:r>
            <a:r>
              <a:rPr lang="en-GB" sz="1600" dirty="0">
                <a:latin typeface="Comic Sans MS" pitchFamily="66" charset="0"/>
              </a:rPr>
              <a:t>Energy </a:t>
            </a:r>
            <a:r>
              <a:rPr lang="en-GB" sz="1600" dirty="0" smtClean="0">
                <a:latin typeface="Comic Sans MS" pitchFamily="66" charset="0"/>
              </a:rPr>
              <a:t>= </a:t>
            </a:r>
            <a:r>
              <a:rPr lang="en-GB" sz="1600" dirty="0" err="1" smtClean="0">
                <a:latin typeface="Comic Sans MS" pitchFamily="66" charset="0"/>
              </a:rPr>
              <a:t>kf×Dipole</a:t>
            </a:r>
            <a:r>
              <a:rPr lang="en-GB" sz="1600" dirty="0" smtClean="0">
                <a:latin typeface="Comic Sans MS" pitchFamily="66" charset="0"/>
              </a:rPr>
              <a:t> field ≠ </a:t>
            </a:r>
            <a:r>
              <a:rPr lang="en-GB" sz="1600" dirty="0" err="1" smtClean="0">
                <a:latin typeface="Comic Sans MS" pitchFamily="66" charset="0"/>
              </a:rPr>
              <a:t>ki×Dipole</a:t>
            </a:r>
            <a:r>
              <a:rPr lang="en-GB" sz="1600" dirty="0" smtClean="0">
                <a:latin typeface="Comic Sans MS" pitchFamily="66" charset="0"/>
              </a:rPr>
              <a:t> </a:t>
            </a:r>
            <a:r>
              <a:rPr lang="en-GB" sz="1600" dirty="0">
                <a:latin typeface="Comic Sans MS" pitchFamily="66" charset="0"/>
              </a:rPr>
              <a:t>Current</a:t>
            </a:r>
            <a:endParaRPr lang="en-GB" sz="1600" dirty="0" smtClean="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endParaRPr lang="en-GB" sz="1600" dirty="0">
              <a:latin typeface="Comic Sans MS" pitchFamily="66" charset="0"/>
            </a:endParaRPr>
          </a:p>
          <a:p>
            <a:pPr marL="36541" indent="0">
              <a:buNone/>
            </a:pPr>
            <a:r>
              <a:rPr lang="en-GB" sz="1600" dirty="0">
                <a:latin typeface="Comic Sans MS" pitchFamily="66" charset="0"/>
              </a:rPr>
              <a:t>	</a:t>
            </a:r>
            <a:r>
              <a:rPr lang="en-GB" sz="1600" dirty="0" smtClean="0">
                <a:solidFill>
                  <a:srgbClr val="080808"/>
                </a:solidFill>
                <a:latin typeface="Comic Sans MS" pitchFamily="66" charset="0"/>
              </a:rPr>
              <a:t>Classical iron yoke			</a:t>
            </a:r>
            <a:endParaRPr lang="en-GB" sz="1600" dirty="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endParaRPr lang="en-GB" sz="1600" dirty="0" smtClean="0">
              <a:latin typeface="Comic Sans MS" pitchFamily="66" charset="0"/>
            </a:endParaRPr>
          </a:p>
          <a:p>
            <a:pPr marL="36541" indent="0">
              <a:buNone/>
            </a:pPr>
            <a:endParaRPr lang="en-US" sz="1600" dirty="0" smtClean="0">
              <a:latin typeface="Comic Sans MS" pitchFamily="66" charset="0"/>
            </a:endParaRP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6</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4" name="Picture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915681" y="2383446"/>
            <a:ext cx="3649711" cy="3029802"/>
          </a:xfrm>
          <a:prstGeom prst="rect">
            <a:avLst/>
          </a:prstGeom>
        </p:spPr>
      </p:pic>
      <p:sp>
        <p:nvSpPr>
          <p:cNvPr id="10" name="Title 1"/>
          <p:cNvSpPr>
            <a:spLocks noGrp="1"/>
          </p:cNvSpPr>
          <p:nvPr>
            <p:ph type="title"/>
          </p:nvPr>
        </p:nvSpPr>
        <p:spPr>
          <a:xfrm>
            <a:off x="457201" y="20429"/>
            <a:ext cx="8226854" cy="940443"/>
          </a:xfrm>
        </p:spPr>
        <p:txBody>
          <a:bodyPr>
            <a:normAutofit/>
          </a:bodyPr>
          <a:lstStyle/>
          <a:p>
            <a:pPr algn="ctr"/>
            <a:r>
              <a:rPr lang="en-GB" sz="3200" dirty="0">
                <a:latin typeface="Comic Sans MS" pitchFamily="66" charset="0"/>
              </a:rPr>
              <a:t>What is special for magnet powering ?</a:t>
            </a:r>
            <a:endParaRPr lang="en-US" sz="3200" dirty="0">
              <a:latin typeface="Comic Sans MS" pitchFamily="66" charset="0"/>
            </a:endParaRPr>
          </a:p>
        </p:txBody>
      </p:sp>
      <p:sp>
        <p:nvSpPr>
          <p:cNvPr id="14" name="Rectangle 13"/>
          <p:cNvSpPr/>
          <p:nvPr/>
        </p:nvSpPr>
        <p:spPr>
          <a:xfrm>
            <a:off x="6562647" y="3713681"/>
            <a:ext cx="2121408" cy="338554"/>
          </a:xfrm>
          <a:prstGeom prst="rect">
            <a:avLst/>
          </a:prstGeom>
        </p:spPr>
        <p:txBody>
          <a:bodyPr wrap="square">
            <a:spAutoFit/>
          </a:bodyPr>
          <a:lstStyle/>
          <a:p>
            <a:r>
              <a:rPr lang="en-GB" sz="1600" dirty="0" smtClean="0">
                <a:solidFill>
                  <a:schemeClr val="accent6">
                    <a:lumMod val="50000"/>
                  </a:schemeClr>
                </a:solidFill>
                <a:latin typeface="Comic Sans MS" pitchFamily="66" charset="0"/>
              </a:rPr>
              <a:t>Magnet current</a:t>
            </a:r>
            <a:endParaRPr lang="en-US" sz="1600" dirty="0">
              <a:solidFill>
                <a:schemeClr val="accent6">
                  <a:lumMod val="50000"/>
                </a:schemeClr>
              </a:solidFill>
            </a:endParaRPr>
          </a:p>
        </p:txBody>
      </p:sp>
    </p:spTree>
    <p:extLst>
      <p:ext uri="{BB962C8B-B14F-4D97-AF65-F5344CB8AC3E}">
        <p14:creationId xmlns:p14="http://schemas.microsoft.com/office/powerpoint/2010/main" val="320731998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5" descr="ResistivelossesMode1"/>
          <p:cNvPicPr>
            <a:picLocks noChangeAspect="1" noChangeArrowheads="1"/>
          </p:cNvPicPr>
          <p:nvPr/>
        </p:nvPicPr>
        <p:blipFill>
          <a:blip r:embed="rId3"/>
          <a:srcRect/>
          <a:stretch>
            <a:fillRect/>
          </a:stretch>
        </p:blipFill>
        <p:spPr bwMode="auto">
          <a:xfrm>
            <a:off x="465848" y="1923305"/>
            <a:ext cx="3746112" cy="2630849"/>
          </a:xfrm>
          <a:prstGeom prst="rect">
            <a:avLst/>
          </a:prstGeom>
          <a:noFill/>
          <a:ln w="9525">
            <a:noFill/>
            <a:miter lim="800000"/>
            <a:headEnd/>
            <a:tailEnd/>
          </a:ln>
        </p:spPr>
      </p:pic>
      <p:sp>
        <p:nvSpPr>
          <p:cNvPr id="28" name="Rectangle 27"/>
          <p:cNvSpPr/>
          <p:nvPr/>
        </p:nvSpPr>
        <p:spPr>
          <a:xfrm>
            <a:off x="270194" y="1167888"/>
            <a:ext cx="7483917" cy="338554"/>
          </a:xfrm>
          <a:prstGeom prst="rect">
            <a:avLst/>
          </a:prstGeom>
        </p:spPr>
        <p:txBody>
          <a:bodyPr wrap="square">
            <a:spAutoFit/>
          </a:bodyPr>
          <a:lstStyle/>
          <a:p>
            <a:pPr eaLnBrk="0" hangingPunct="0">
              <a:spcBef>
                <a:spcPct val="20000"/>
              </a:spcBef>
              <a:defRPr/>
            </a:pPr>
            <a:r>
              <a:rPr lang="en-US" sz="1600" kern="0" dirty="0" smtClean="0">
                <a:latin typeface="Comic Sans MS" pitchFamily="66" charset="0"/>
                <a:cs typeface="Arial" pitchFamily="34" charset="0"/>
              </a:rPr>
              <a:t>Best optimization : Max power taken on the mains # magnet average power</a:t>
            </a:r>
            <a:endParaRPr lang="en-US" sz="1600" kern="0" dirty="0">
              <a:latin typeface="Comic Sans MS" pitchFamily="66" charset="0"/>
              <a:cs typeface="Arial" pitchFamily="34" charset="0"/>
            </a:endParaRPr>
          </a:p>
        </p:txBody>
      </p:sp>
      <p:sp>
        <p:nvSpPr>
          <p:cNvPr id="14" name="Text Box 17"/>
          <p:cNvSpPr txBox="1">
            <a:spLocks noChangeArrowheads="1"/>
          </p:cNvSpPr>
          <p:nvPr/>
        </p:nvSpPr>
        <p:spPr bwMode="auto">
          <a:xfrm>
            <a:off x="2555776" y="1633096"/>
            <a:ext cx="2131994" cy="276999"/>
          </a:xfrm>
          <a:prstGeom prst="rect">
            <a:avLst/>
          </a:prstGeom>
          <a:noFill/>
          <a:ln w="12700">
            <a:noFill/>
            <a:miter lim="800000"/>
            <a:headEnd type="none" w="sm" len="sm"/>
            <a:tailEnd type="none" w="sm" len="sm"/>
          </a:ln>
        </p:spPr>
        <p:txBody>
          <a:bodyPr wrap="none">
            <a:spAutoFit/>
          </a:bodyPr>
          <a:lstStyle/>
          <a:p>
            <a:pPr eaLnBrk="0" hangingPunct="0"/>
            <a:r>
              <a:rPr lang="en-GB" sz="1200" dirty="0" smtClean="0">
                <a:solidFill>
                  <a:srgbClr val="FF00FF"/>
                </a:solidFill>
                <a:latin typeface="Tahoma" pitchFamily="34" charset="0"/>
              </a:rPr>
              <a:t>Power demand on the mains</a:t>
            </a:r>
            <a:endParaRPr lang="en-GB" sz="1200" dirty="0">
              <a:solidFill>
                <a:srgbClr val="FF00FF"/>
              </a:solidFill>
              <a:latin typeface="Tahoma" pitchFamily="34" charset="0"/>
            </a:endParaRPr>
          </a:p>
        </p:txBody>
      </p:sp>
      <p:sp>
        <p:nvSpPr>
          <p:cNvPr id="15" name="Text Box 17"/>
          <p:cNvSpPr txBox="1">
            <a:spLocks noChangeArrowheads="1"/>
          </p:cNvSpPr>
          <p:nvPr/>
        </p:nvSpPr>
        <p:spPr bwMode="auto">
          <a:xfrm>
            <a:off x="107504" y="1648659"/>
            <a:ext cx="2312684" cy="276999"/>
          </a:xfrm>
          <a:prstGeom prst="rect">
            <a:avLst/>
          </a:prstGeom>
          <a:noFill/>
          <a:ln w="12700">
            <a:noFill/>
            <a:miter lim="800000"/>
            <a:headEnd type="none" w="sm" len="sm"/>
            <a:tailEnd type="none" w="sm" len="sm"/>
          </a:ln>
        </p:spPr>
        <p:txBody>
          <a:bodyPr wrap="none">
            <a:spAutoFit/>
          </a:bodyPr>
          <a:lstStyle/>
          <a:p>
            <a:pPr eaLnBrk="0" hangingPunct="0"/>
            <a:r>
              <a:rPr lang="en-GB" sz="1200" dirty="0" smtClean="0">
                <a:solidFill>
                  <a:srgbClr val="0000FF"/>
                </a:solidFill>
                <a:latin typeface="Tahoma" pitchFamily="34" charset="0"/>
              </a:rPr>
              <a:t>Resistive losses of the magnets</a:t>
            </a:r>
            <a:endParaRPr lang="en-GB" sz="1200" dirty="0">
              <a:solidFill>
                <a:srgbClr val="0000FF"/>
              </a:solidFill>
              <a:latin typeface="Tahoma" pitchFamily="34" charset="0"/>
            </a:endParaRPr>
          </a:p>
        </p:txBody>
      </p:sp>
      <p:cxnSp>
        <p:nvCxnSpPr>
          <p:cNvPr id="3" name="Straight Arrow Connector 2"/>
          <p:cNvCxnSpPr>
            <a:stCxn id="14" idx="2"/>
          </p:cNvCxnSpPr>
          <p:nvPr/>
        </p:nvCxnSpPr>
        <p:spPr bwMode="auto">
          <a:xfrm flipH="1">
            <a:off x="2948558" y="1910095"/>
            <a:ext cx="673215" cy="1328634"/>
          </a:xfrm>
          <a:prstGeom prst="straightConnector1">
            <a:avLst/>
          </a:prstGeom>
          <a:solidFill>
            <a:schemeClr val="accent1"/>
          </a:solidFill>
          <a:ln w="9525" cap="flat" cmpd="sng" algn="ctr">
            <a:solidFill>
              <a:srgbClr val="FF00FF"/>
            </a:solidFill>
            <a:prstDash val="solid"/>
            <a:round/>
            <a:headEnd type="none" w="med" len="med"/>
            <a:tailEnd type="arrow"/>
          </a:ln>
          <a:effectLst/>
        </p:spPr>
      </p:cxnSp>
      <p:cxnSp>
        <p:nvCxnSpPr>
          <p:cNvPr id="5" name="Straight Arrow Connector 4"/>
          <p:cNvCxnSpPr>
            <a:stCxn id="15" idx="2"/>
          </p:cNvCxnSpPr>
          <p:nvPr/>
        </p:nvCxnSpPr>
        <p:spPr bwMode="auto">
          <a:xfrm>
            <a:off x="1263846" y="1925658"/>
            <a:ext cx="555124" cy="648754"/>
          </a:xfrm>
          <a:prstGeom prst="straightConnector1">
            <a:avLst/>
          </a:prstGeom>
          <a:solidFill>
            <a:schemeClr val="accent1"/>
          </a:solidFill>
          <a:ln w="9525" cap="flat" cmpd="sng" algn="ctr">
            <a:solidFill>
              <a:srgbClr val="0000FF"/>
            </a:solidFill>
            <a:prstDash val="solid"/>
            <a:round/>
            <a:headEnd type="none" w="med" len="med"/>
            <a:tailEnd type="arrow"/>
          </a:ln>
          <a:effectLst/>
        </p:spPr>
      </p:cxnSp>
      <p:cxnSp>
        <p:nvCxnSpPr>
          <p:cNvPr id="7" name="Straight Connector 6"/>
          <p:cNvCxnSpPr/>
          <p:nvPr/>
        </p:nvCxnSpPr>
        <p:spPr bwMode="auto">
          <a:xfrm>
            <a:off x="827584" y="3433296"/>
            <a:ext cx="2664296" cy="0"/>
          </a:xfrm>
          <a:prstGeom prst="line">
            <a:avLst/>
          </a:prstGeom>
          <a:solidFill>
            <a:schemeClr val="accent1"/>
          </a:solidFill>
          <a:ln w="28575" cap="flat" cmpd="sng" algn="ctr">
            <a:solidFill>
              <a:srgbClr val="00B050"/>
            </a:solidFill>
            <a:prstDash val="solid"/>
            <a:round/>
            <a:headEnd type="none" w="med" len="med"/>
            <a:tailEnd type="none" w="med" len="med"/>
          </a:ln>
          <a:effectLst/>
        </p:spPr>
      </p:cxnSp>
      <p:sp>
        <p:nvSpPr>
          <p:cNvPr id="22" name="Text Box 17"/>
          <p:cNvSpPr txBox="1">
            <a:spLocks noChangeArrowheads="1"/>
          </p:cNvSpPr>
          <p:nvPr/>
        </p:nvSpPr>
        <p:spPr bwMode="auto">
          <a:xfrm>
            <a:off x="3694978" y="3649320"/>
            <a:ext cx="1741118" cy="276999"/>
          </a:xfrm>
          <a:prstGeom prst="rect">
            <a:avLst/>
          </a:prstGeom>
          <a:noFill/>
          <a:ln w="12700">
            <a:noFill/>
            <a:miter lim="800000"/>
            <a:headEnd type="none" w="sm" len="sm"/>
            <a:tailEnd type="none" w="sm" len="sm"/>
          </a:ln>
        </p:spPr>
        <p:txBody>
          <a:bodyPr wrap="none">
            <a:spAutoFit/>
          </a:bodyPr>
          <a:lstStyle/>
          <a:p>
            <a:pPr eaLnBrk="0" hangingPunct="0"/>
            <a:r>
              <a:rPr lang="en-GB" sz="1200" dirty="0" smtClean="0">
                <a:solidFill>
                  <a:srgbClr val="00B050"/>
                </a:solidFill>
                <a:latin typeface="Tahoma" pitchFamily="34" charset="0"/>
              </a:rPr>
              <a:t>Magnet average power</a:t>
            </a:r>
            <a:endParaRPr lang="en-GB" sz="1200" dirty="0">
              <a:solidFill>
                <a:srgbClr val="00B050"/>
              </a:solidFill>
              <a:latin typeface="Tahoma" pitchFamily="34" charset="0"/>
            </a:endParaRPr>
          </a:p>
        </p:txBody>
      </p:sp>
      <p:cxnSp>
        <p:nvCxnSpPr>
          <p:cNvPr id="13" name="Straight Arrow Connector 12"/>
          <p:cNvCxnSpPr/>
          <p:nvPr/>
        </p:nvCxnSpPr>
        <p:spPr bwMode="auto">
          <a:xfrm flipH="1" flipV="1">
            <a:off x="3285165" y="3433296"/>
            <a:ext cx="409813" cy="354523"/>
          </a:xfrm>
          <a:prstGeom prst="straightConnector1">
            <a:avLst/>
          </a:prstGeom>
          <a:solidFill>
            <a:schemeClr val="accent1"/>
          </a:solidFill>
          <a:ln w="9525" cap="flat" cmpd="sng" algn="ctr">
            <a:solidFill>
              <a:srgbClr val="00B050"/>
            </a:solidFill>
            <a:prstDash val="solid"/>
            <a:round/>
            <a:headEnd type="none" w="med" len="med"/>
            <a:tailEnd type="arrow"/>
          </a:ln>
          <a:effectLst/>
        </p:spPr>
      </p:cxnSp>
      <p:pic>
        <p:nvPicPr>
          <p:cNvPr id="27" name="Picture 7"/>
          <p:cNvPicPr>
            <a:picLocks noChangeAspect="1" noChangeArrowheads="1"/>
          </p:cNvPicPr>
          <p:nvPr/>
        </p:nvPicPr>
        <p:blipFill>
          <a:blip r:embed="rId4" cstate="print"/>
          <a:srcRect/>
          <a:stretch>
            <a:fillRect/>
          </a:stretch>
        </p:blipFill>
        <p:spPr bwMode="auto">
          <a:xfrm>
            <a:off x="4784420" y="4043851"/>
            <a:ext cx="3964044" cy="2091494"/>
          </a:xfrm>
          <a:prstGeom prst="rect">
            <a:avLst/>
          </a:prstGeom>
          <a:noFill/>
          <a:ln w="9525">
            <a:noFill/>
            <a:miter lim="800000"/>
            <a:headEnd/>
            <a:tailEnd/>
          </a:ln>
          <a:effectLst/>
        </p:spPr>
      </p:pic>
      <p:sp>
        <p:nvSpPr>
          <p:cNvPr id="30" name="Rectangle 29"/>
          <p:cNvSpPr/>
          <p:nvPr/>
        </p:nvSpPr>
        <p:spPr>
          <a:xfrm>
            <a:off x="6240328" y="3655498"/>
            <a:ext cx="2508136" cy="307777"/>
          </a:xfrm>
          <a:prstGeom prst="rect">
            <a:avLst/>
          </a:prstGeom>
        </p:spPr>
        <p:txBody>
          <a:bodyPr wrap="square">
            <a:spAutoFit/>
          </a:bodyPr>
          <a:lstStyle/>
          <a:p>
            <a:pPr eaLnBrk="0" hangingPunct="0">
              <a:spcBef>
                <a:spcPct val="20000"/>
              </a:spcBef>
              <a:defRPr/>
            </a:pPr>
            <a:r>
              <a:rPr lang="en-US" sz="1400" kern="0" dirty="0" smtClean="0">
                <a:latin typeface="Comic Sans MS" pitchFamily="66" charset="0"/>
                <a:cs typeface="Arial" pitchFamily="34" charset="0"/>
              </a:rPr>
              <a:t>POPS energy management </a:t>
            </a:r>
            <a:endParaRPr lang="en-US" sz="1400" kern="0" dirty="0">
              <a:latin typeface="Comic Sans MS" pitchFamily="66" charset="0"/>
              <a:cs typeface="Arial" pitchFamily="34" charset="0"/>
            </a:endParaRPr>
          </a:p>
        </p:txBody>
      </p:sp>
      <p:sp>
        <p:nvSpPr>
          <p:cNvPr id="31" name="Title 1"/>
          <p:cNvSpPr txBox="1">
            <a:spLocks/>
          </p:cNvSpPr>
          <p:nvPr/>
        </p:nvSpPr>
        <p:spPr>
          <a:xfrm>
            <a:off x="283464" y="20429"/>
            <a:ext cx="8567927" cy="940443"/>
          </a:xfrm>
          <a:prstGeom prst="rect">
            <a:avLst/>
          </a:prstGeom>
        </p:spPr>
        <p:txBody>
          <a:bodyPr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914400"/>
            <a:r>
              <a:rPr lang="en-GB" sz="3200" dirty="0" smtClean="0">
                <a:latin typeface="Comic Sans MS" pitchFamily="66" charset="0"/>
              </a:rPr>
              <a:t>Energy management</a:t>
            </a:r>
            <a:endParaRPr lang="en-US" sz="3200" dirty="0">
              <a:latin typeface="Comic Sans MS" pitchFamily="66" charset="0"/>
            </a:endParaRPr>
          </a:p>
        </p:txBody>
      </p:sp>
      <p:sp>
        <p:nvSpPr>
          <p:cNvPr id="32"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60</a:t>
            </a:fld>
            <a:endParaRPr lang="en-US" dirty="0"/>
          </a:p>
        </p:txBody>
      </p:sp>
      <p:sp>
        <p:nvSpPr>
          <p:cNvPr id="33"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Tree>
    <p:extLst>
      <p:ext uri="{BB962C8B-B14F-4D97-AF65-F5344CB8AC3E}">
        <p14:creationId xmlns:p14="http://schemas.microsoft.com/office/powerpoint/2010/main" val="82603984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112"/>
          <p:cNvGrpSpPr>
            <a:grpSpLocks/>
          </p:cNvGrpSpPr>
          <p:nvPr/>
        </p:nvGrpSpPr>
        <p:grpSpPr bwMode="auto">
          <a:xfrm>
            <a:off x="659547" y="4192833"/>
            <a:ext cx="2232025" cy="1152525"/>
            <a:chOff x="3243" y="1752"/>
            <a:chExt cx="1406" cy="726"/>
          </a:xfrm>
        </p:grpSpPr>
        <p:grpSp>
          <p:nvGrpSpPr>
            <p:cNvPr id="6" name="Group 99"/>
            <p:cNvGrpSpPr>
              <a:grpSpLocks/>
            </p:cNvGrpSpPr>
            <p:nvPr/>
          </p:nvGrpSpPr>
          <p:grpSpPr bwMode="auto">
            <a:xfrm>
              <a:off x="3243" y="1752"/>
              <a:ext cx="227" cy="726"/>
              <a:chOff x="411" y="1752"/>
              <a:chExt cx="2048" cy="726"/>
            </a:xfrm>
          </p:grpSpPr>
          <p:sp>
            <p:nvSpPr>
              <p:cNvPr id="14" name="Line 100"/>
              <p:cNvSpPr>
                <a:spLocks noChangeShapeType="1"/>
              </p:cNvSpPr>
              <p:nvPr/>
            </p:nvSpPr>
            <p:spPr bwMode="auto">
              <a:xfrm flipV="1">
                <a:off x="703" y="1752"/>
                <a:ext cx="363" cy="726"/>
              </a:xfrm>
              <a:prstGeom prst="line">
                <a:avLst/>
              </a:prstGeom>
              <a:noFill/>
              <a:ln w="38100">
                <a:solidFill>
                  <a:srgbClr val="0000FF"/>
                </a:solidFill>
                <a:round/>
                <a:headEnd/>
                <a:tailEnd/>
              </a:ln>
            </p:spPr>
            <p:txBody>
              <a:bodyPr/>
              <a:lstStyle/>
              <a:p>
                <a:endParaRPr lang="fr-FR"/>
              </a:p>
            </p:txBody>
          </p:sp>
          <p:sp>
            <p:nvSpPr>
              <p:cNvPr id="15" name="Line 101"/>
              <p:cNvSpPr>
                <a:spLocks noChangeShapeType="1"/>
              </p:cNvSpPr>
              <p:nvPr/>
            </p:nvSpPr>
            <p:spPr bwMode="auto">
              <a:xfrm>
                <a:off x="1066" y="1752"/>
                <a:ext cx="816" cy="0"/>
              </a:xfrm>
              <a:prstGeom prst="line">
                <a:avLst/>
              </a:prstGeom>
              <a:noFill/>
              <a:ln w="38100">
                <a:solidFill>
                  <a:srgbClr val="0000FF"/>
                </a:solidFill>
                <a:round/>
                <a:headEnd/>
                <a:tailEnd/>
              </a:ln>
            </p:spPr>
            <p:txBody>
              <a:bodyPr/>
              <a:lstStyle/>
              <a:p>
                <a:endParaRPr lang="fr-FR"/>
              </a:p>
            </p:txBody>
          </p:sp>
          <p:sp>
            <p:nvSpPr>
              <p:cNvPr id="16" name="Line 102"/>
              <p:cNvSpPr>
                <a:spLocks noChangeShapeType="1"/>
              </p:cNvSpPr>
              <p:nvPr/>
            </p:nvSpPr>
            <p:spPr bwMode="auto">
              <a:xfrm>
                <a:off x="1883" y="1758"/>
                <a:ext cx="295" cy="708"/>
              </a:xfrm>
              <a:prstGeom prst="line">
                <a:avLst/>
              </a:prstGeom>
              <a:noFill/>
              <a:ln w="38100">
                <a:solidFill>
                  <a:srgbClr val="0000FF"/>
                </a:solidFill>
                <a:round/>
                <a:headEnd/>
                <a:tailEnd/>
              </a:ln>
            </p:spPr>
            <p:txBody>
              <a:bodyPr/>
              <a:lstStyle/>
              <a:p>
                <a:endParaRPr lang="fr-FR"/>
              </a:p>
            </p:txBody>
          </p:sp>
          <p:sp>
            <p:nvSpPr>
              <p:cNvPr id="17" name="Line 103"/>
              <p:cNvSpPr>
                <a:spLocks noChangeShapeType="1"/>
              </p:cNvSpPr>
              <p:nvPr/>
            </p:nvSpPr>
            <p:spPr bwMode="auto">
              <a:xfrm>
                <a:off x="2171" y="2466"/>
                <a:ext cx="288" cy="0"/>
              </a:xfrm>
              <a:prstGeom prst="line">
                <a:avLst/>
              </a:prstGeom>
              <a:noFill/>
              <a:ln w="38100">
                <a:solidFill>
                  <a:srgbClr val="0000FF"/>
                </a:solidFill>
                <a:round/>
                <a:headEnd/>
                <a:tailEnd/>
              </a:ln>
            </p:spPr>
            <p:txBody>
              <a:bodyPr/>
              <a:lstStyle/>
              <a:p>
                <a:endParaRPr lang="fr-FR"/>
              </a:p>
            </p:txBody>
          </p:sp>
          <p:sp>
            <p:nvSpPr>
              <p:cNvPr id="18" name="Line 104"/>
              <p:cNvSpPr>
                <a:spLocks noChangeShapeType="1"/>
              </p:cNvSpPr>
              <p:nvPr/>
            </p:nvSpPr>
            <p:spPr bwMode="auto">
              <a:xfrm flipH="1">
                <a:off x="411" y="2474"/>
                <a:ext cx="280" cy="0"/>
              </a:xfrm>
              <a:prstGeom prst="line">
                <a:avLst/>
              </a:prstGeom>
              <a:noFill/>
              <a:ln w="38100">
                <a:solidFill>
                  <a:srgbClr val="0000FF"/>
                </a:solidFill>
                <a:round/>
                <a:headEnd/>
                <a:tailEnd/>
              </a:ln>
            </p:spPr>
            <p:txBody>
              <a:bodyPr/>
              <a:lstStyle/>
              <a:p>
                <a:endParaRPr lang="fr-FR"/>
              </a:p>
            </p:txBody>
          </p:sp>
        </p:grpSp>
        <p:sp>
          <p:nvSpPr>
            <p:cNvPr id="7" name="Line 105"/>
            <p:cNvSpPr>
              <a:spLocks noChangeShapeType="1"/>
            </p:cNvSpPr>
            <p:nvPr/>
          </p:nvSpPr>
          <p:spPr bwMode="auto">
            <a:xfrm>
              <a:off x="3424" y="2478"/>
              <a:ext cx="998" cy="0"/>
            </a:xfrm>
            <a:prstGeom prst="line">
              <a:avLst/>
            </a:prstGeom>
            <a:noFill/>
            <a:ln w="38100">
              <a:solidFill>
                <a:srgbClr val="0000FF"/>
              </a:solidFill>
              <a:round/>
              <a:headEnd/>
              <a:tailEnd/>
            </a:ln>
          </p:spPr>
          <p:txBody>
            <a:bodyPr/>
            <a:lstStyle/>
            <a:p>
              <a:endParaRPr lang="fr-FR"/>
            </a:p>
          </p:txBody>
        </p:sp>
        <p:grpSp>
          <p:nvGrpSpPr>
            <p:cNvPr id="8" name="Group 106"/>
            <p:cNvGrpSpPr>
              <a:grpSpLocks/>
            </p:cNvGrpSpPr>
            <p:nvPr/>
          </p:nvGrpSpPr>
          <p:grpSpPr bwMode="auto">
            <a:xfrm>
              <a:off x="4422" y="1752"/>
              <a:ext cx="227" cy="726"/>
              <a:chOff x="411" y="1752"/>
              <a:chExt cx="2048" cy="726"/>
            </a:xfrm>
          </p:grpSpPr>
          <p:sp>
            <p:nvSpPr>
              <p:cNvPr id="9" name="Line 107"/>
              <p:cNvSpPr>
                <a:spLocks noChangeShapeType="1"/>
              </p:cNvSpPr>
              <p:nvPr/>
            </p:nvSpPr>
            <p:spPr bwMode="auto">
              <a:xfrm flipV="1">
                <a:off x="703" y="1752"/>
                <a:ext cx="363" cy="726"/>
              </a:xfrm>
              <a:prstGeom prst="line">
                <a:avLst/>
              </a:prstGeom>
              <a:noFill/>
              <a:ln w="38100">
                <a:solidFill>
                  <a:srgbClr val="0000FF"/>
                </a:solidFill>
                <a:round/>
                <a:headEnd/>
                <a:tailEnd/>
              </a:ln>
            </p:spPr>
            <p:txBody>
              <a:bodyPr/>
              <a:lstStyle/>
              <a:p>
                <a:endParaRPr lang="fr-FR"/>
              </a:p>
            </p:txBody>
          </p:sp>
          <p:sp>
            <p:nvSpPr>
              <p:cNvPr id="10" name="Line 108"/>
              <p:cNvSpPr>
                <a:spLocks noChangeShapeType="1"/>
              </p:cNvSpPr>
              <p:nvPr/>
            </p:nvSpPr>
            <p:spPr bwMode="auto">
              <a:xfrm>
                <a:off x="1066" y="1752"/>
                <a:ext cx="816" cy="0"/>
              </a:xfrm>
              <a:prstGeom prst="line">
                <a:avLst/>
              </a:prstGeom>
              <a:noFill/>
              <a:ln w="38100">
                <a:solidFill>
                  <a:srgbClr val="0000FF"/>
                </a:solidFill>
                <a:round/>
                <a:headEnd/>
                <a:tailEnd/>
              </a:ln>
            </p:spPr>
            <p:txBody>
              <a:bodyPr/>
              <a:lstStyle/>
              <a:p>
                <a:endParaRPr lang="fr-FR"/>
              </a:p>
            </p:txBody>
          </p:sp>
          <p:sp>
            <p:nvSpPr>
              <p:cNvPr id="11" name="Line 109"/>
              <p:cNvSpPr>
                <a:spLocks noChangeShapeType="1"/>
              </p:cNvSpPr>
              <p:nvPr/>
            </p:nvSpPr>
            <p:spPr bwMode="auto">
              <a:xfrm>
                <a:off x="1883" y="1758"/>
                <a:ext cx="295" cy="708"/>
              </a:xfrm>
              <a:prstGeom prst="line">
                <a:avLst/>
              </a:prstGeom>
              <a:noFill/>
              <a:ln w="38100">
                <a:solidFill>
                  <a:srgbClr val="0000FF"/>
                </a:solidFill>
                <a:round/>
                <a:headEnd/>
                <a:tailEnd/>
              </a:ln>
            </p:spPr>
            <p:txBody>
              <a:bodyPr/>
              <a:lstStyle/>
              <a:p>
                <a:endParaRPr lang="fr-FR"/>
              </a:p>
            </p:txBody>
          </p:sp>
          <p:sp>
            <p:nvSpPr>
              <p:cNvPr id="12" name="Line 110"/>
              <p:cNvSpPr>
                <a:spLocks noChangeShapeType="1"/>
              </p:cNvSpPr>
              <p:nvPr/>
            </p:nvSpPr>
            <p:spPr bwMode="auto">
              <a:xfrm>
                <a:off x="2171" y="2466"/>
                <a:ext cx="288" cy="0"/>
              </a:xfrm>
              <a:prstGeom prst="line">
                <a:avLst/>
              </a:prstGeom>
              <a:noFill/>
              <a:ln w="38100">
                <a:solidFill>
                  <a:srgbClr val="0000FF"/>
                </a:solidFill>
                <a:round/>
                <a:headEnd/>
                <a:tailEnd/>
              </a:ln>
            </p:spPr>
            <p:txBody>
              <a:bodyPr/>
              <a:lstStyle/>
              <a:p>
                <a:endParaRPr lang="fr-FR"/>
              </a:p>
            </p:txBody>
          </p:sp>
          <p:sp>
            <p:nvSpPr>
              <p:cNvPr id="13" name="Line 111"/>
              <p:cNvSpPr>
                <a:spLocks noChangeShapeType="1"/>
              </p:cNvSpPr>
              <p:nvPr/>
            </p:nvSpPr>
            <p:spPr bwMode="auto">
              <a:xfrm flipH="1">
                <a:off x="411" y="2474"/>
                <a:ext cx="280" cy="0"/>
              </a:xfrm>
              <a:prstGeom prst="line">
                <a:avLst/>
              </a:prstGeom>
              <a:noFill/>
              <a:ln w="38100">
                <a:solidFill>
                  <a:srgbClr val="0000FF"/>
                </a:solidFill>
                <a:round/>
                <a:headEnd/>
                <a:tailEnd/>
              </a:ln>
            </p:spPr>
            <p:txBody>
              <a:bodyPr/>
              <a:lstStyle/>
              <a:p>
                <a:endParaRPr lang="fr-FR"/>
              </a:p>
            </p:txBody>
          </p:sp>
        </p:grpSp>
      </p:grpSp>
      <p:sp>
        <p:nvSpPr>
          <p:cNvPr id="19" name="Text Box 119"/>
          <p:cNvSpPr txBox="1">
            <a:spLocks noChangeArrowheads="1"/>
          </p:cNvSpPr>
          <p:nvPr/>
        </p:nvSpPr>
        <p:spPr bwMode="auto">
          <a:xfrm>
            <a:off x="480175" y="5495804"/>
            <a:ext cx="2722219" cy="338554"/>
          </a:xfrm>
          <a:prstGeom prst="rect">
            <a:avLst/>
          </a:prstGeom>
          <a:noFill/>
          <a:ln w="9525">
            <a:noFill/>
            <a:miter lim="800000"/>
            <a:headEnd/>
            <a:tailEnd/>
          </a:ln>
        </p:spPr>
        <p:txBody>
          <a:bodyPr wrap="none">
            <a:spAutoFit/>
          </a:bodyPr>
          <a:lstStyle/>
          <a:p>
            <a:pPr algn="ctr"/>
            <a:r>
              <a:rPr lang="en-GB" sz="1600" dirty="0">
                <a:latin typeface="Comic Sans MS" panose="030F0702030302020204" pitchFamily="66" charset="0"/>
              </a:rPr>
              <a:t>Rise and fall time &lt; few </a:t>
            </a:r>
            <a:r>
              <a:rPr lang="en-GB" sz="1600" dirty="0" err="1" smtClean="0">
                <a:latin typeface="Comic Sans MS" panose="030F0702030302020204" pitchFamily="66" charset="0"/>
              </a:rPr>
              <a:t>ms</a:t>
            </a:r>
            <a:endParaRPr lang="en-GB" sz="1600" dirty="0">
              <a:latin typeface="Comic Sans MS" panose="030F0702030302020204" pitchFamily="66" charset="0"/>
            </a:endParaRPr>
          </a:p>
        </p:txBody>
      </p:sp>
      <p:sp>
        <p:nvSpPr>
          <p:cNvPr id="20" name="Text Box 39"/>
          <p:cNvSpPr txBox="1">
            <a:spLocks noChangeArrowheads="1"/>
          </p:cNvSpPr>
          <p:nvPr/>
        </p:nvSpPr>
        <p:spPr bwMode="auto">
          <a:xfrm>
            <a:off x="4787900" y="981075"/>
            <a:ext cx="2584362" cy="338554"/>
          </a:xfrm>
          <a:prstGeom prst="rect">
            <a:avLst/>
          </a:prstGeom>
          <a:noFill/>
          <a:ln w="9525" algn="ctr">
            <a:noFill/>
            <a:miter lim="800000"/>
            <a:headEnd/>
            <a:tailEnd/>
          </a:ln>
        </p:spPr>
        <p:txBody>
          <a:bodyPr wrap="none">
            <a:spAutoFit/>
          </a:bodyPr>
          <a:lstStyle/>
          <a:p>
            <a:pPr marL="457200" indent="-457200" eaLnBrk="0" hangingPunct="0">
              <a:spcBef>
                <a:spcPct val="20000"/>
              </a:spcBef>
            </a:pPr>
            <a:r>
              <a:rPr lang="en-US" sz="1600" u="sng" dirty="0" err="1">
                <a:latin typeface="Comic Sans MS" panose="030F0702030302020204" pitchFamily="66" charset="0"/>
              </a:rPr>
              <a:t>Linac’s</a:t>
            </a:r>
            <a:r>
              <a:rPr lang="en-US" sz="1600" u="sng" dirty="0">
                <a:latin typeface="Comic Sans MS" panose="030F0702030302020204" pitchFamily="66" charset="0"/>
              </a:rPr>
              <a:t> and transfer lines</a:t>
            </a:r>
          </a:p>
        </p:txBody>
      </p:sp>
      <p:sp>
        <p:nvSpPr>
          <p:cNvPr id="21" name="Text Box 43"/>
          <p:cNvSpPr txBox="1">
            <a:spLocks noChangeArrowheads="1"/>
          </p:cNvSpPr>
          <p:nvPr/>
        </p:nvSpPr>
        <p:spPr bwMode="auto">
          <a:xfrm>
            <a:off x="283342" y="1438275"/>
            <a:ext cx="4191000" cy="584775"/>
          </a:xfrm>
          <a:prstGeom prst="rect">
            <a:avLst/>
          </a:prstGeom>
          <a:noFill/>
          <a:ln w="9525" algn="ctr">
            <a:noFill/>
            <a:miter lim="800000"/>
            <a:headEnd/>
            <a:tailEnd/>
          </a:ln>
        </p:spPr>
        <p:txBody>
          <a:bodyPr>
            <a:spAutoFit/>
          </a:bodyPr>
          <a:lstStyle/>
          <a:p>
            <a:pPr marL="4763" eaLnBrk="0" hangingPunct="0">
              <a:spcBef>
                <a:spcPct val="20000"/>
              </a:spcBef>
            </a:pPr>
            <a:r>
              <a:rPr lang="en-US" sz="1600" b="0" dirty="0" smtClean="0">
                <a:latin typeface="Comic Sans MS" panose="030F0702030302020204" pitchFamily="66" charset="0"/>
              </a:rPr>
              <a:t>Beam </a:t>
            </a:r>
            <a:r>
              <a:rPr lang="en-US" sz="1600" b="0" dirty="0">
                <a:latin typeface="Comic Sans MS" panose="030F0702030302020204" pitchFamily="66" charset="0"/>
              </a:rPr>
              <a:t>is injected, accelerated and extracted in several </a:t>
            </a:r>
            <a:r>
              <a:rPr lang="en-US" sz="1600" b="0" dirty="0" smtClean="0">
                <a:latin typeface="Comic Sans MS" panose="030F0702030302020204" pitchFamily="66" charset="0"/>
              </a:rPr>
              <a:t>turns</a:t>
            </a:r>
            <a:endParaRPr lang="en-US" sz="1600" b="0" dirty="0">
              <a:latin typeface="Comic Sans MS" panose="030F0702030302020204" pitchFamily="66" charset="0"/>
            </a:endParaRPr>
          </a:p>
        </p:txBody>
      </p:sp>
      <p:sp>
        <p:nvSpPr>
          <p:cNvPr id="22" name="Text Box 45"/>
          <p:cNvSpPr txBox="1">
            <a:spLocks noChangeArrowheads="1"/>
          </p:cNvSpPr>
          <p:nvPr/>
        </p:nvSpPr>
        <p:spPr bwMode="auto">
          <a:xfrm>
            <a:off x="4787900" y="1438275"/>
            <a:ext cx="4103688" cy="584775"/>
          </a:xfrm>
          <a:prstGeom prst="rect">
            <a:avLst/>
          </a:prstGeom>
          <a:noFill/>
          <a:ln w="9525" algn="ctr">
            <a:noFill/>
            <a:miter lim="800000"/>
            <a:headEnd/>
            <a:tailEnd/>
          </a:ln>
        </p:spPr>
        <p:txBody>
          <a:bodyPr>
            <a:spAutoFit/>
          </a:bodyPr>
          <a:lstStyle/>
          <a:p>
            <a:pPr marL="4763" eaLnBrk="0" hangingPunct="0">
              <a:spcBef>
                <a:spcPct val="20000"/>
              </a:spcBef>
            </a:pPr>
            <a:r>
              <a:rPr lang="en-US" sz="1600" b="0" dirty="0" smtClean="0">
                <a:latin typeface="Comic Sans MS" panose="030F0702030302020204" pitchFamily="66" charset="0"/>
              </a:rPr>
              <a:t>Beam </a:t>
            </a:r>
            <a:r>
              <a:rPr lang="en-US" sz="1600" b="0" dirty="0">
                <a:latin typeface="Comic Sans MS" panose="030F0702030302020204" pitchFamily="66" charset="0"/>
              </a:rPr>
              <a:t>is passing through in one shot, with a given time period;</a:t>
            </a:r>
          </a:p>
        </p:txBody>
      </p:sp>
      <p:grpSp>
        <p:nvGrpSpPr>
          <p:cNvPr id="23" name="Group 11"/>
          <p:cNvGrpSpPr>
            <a:grpSpLocks/>
          </p:cNvGrpSpPr>
          <p:nvPr/>
        </p:nvGrpSpPr>
        <p:grpSpPr bwMode="auto">
          <a:xfrm>
            <a:off x="228600" y="2114550"/>
            <a:ext cx="3124200" cy="1741488"/>
            <a:chOff x="144" y="1332"/>
            <a:chExt cx="1968" cy="1097"/>
          </a:xfrm>
        </p:grpSpPr>
        <p:sp>
          <p:nvSpPr>
            <p:cNvPr id="24" name="Freeform 12"/>
            <p:cNvSpPr>
              <a:spLocks/>
            </p:cNvSpPr>
            <p:nvPr/>
          </p:nvSpPr>
          <p:spPr bwMode="auto">
            <a:xfrm>
              <a:off x="303" y="1625"/>
              <a:ext cx="331" cy="447"/>
            </a:xfrm>
            <a:custGeom>
              <a:avLst/>
              <a:gdLst>
                <a:gd name="T0" fmla="*/ 0 w 576"/>
                <a:gd name="T1" fmla="*/ 414 h 456"/>
                <a:gd name="T2" fmla="*/ 16 w 576"/>
                <a:gd name="T3" fmla="*/ 369 h 456"/>
                <a:gd name="T4" fmla="*/ 42 w 576"/>
                <a:gd name="T5" fmla="*/ 104 h 456"/>
                <a:gd name="T6" fmla="*/ 57 w 576"/>
                <a:gd name="T7" fmla="*/ 16 h 456"/>
                <a:gd name="T8" fmla="*/ 63 w 576"/>
                <a:gd name="T9" fmla="*/ 16 h 456"/>
                <a:gd name="T10" fmla="*/ 0 60000 65536"/>
                <a:gd name="T11" fmla="*/ 0 60000 65536"/>
                <a:gd name="T12" fmla="*/ 0 60000 65536"/>
                <a:gd name="T13" fmla="*/ 0 60000 65536"/>
                <a:gd name="T14" fmla="*/ 0 60000 65536"/>
                <a:gd name="T15" fmla="*/ 0 w 576"/>
                <a:gd name="T16" fmla="*/ 0 h 456"/>
                <a:gd name="T17" fmla="*/ 576 w 576"/>
                <a:gd name="T18" fmla="*/ 456 h 456"/>
              </a:gdLst>
              <a:ahLst/>
              <a:cxnLst>
                <a:cxn ang="T10">
                  <a:pos x="T0" y="T1"/>
                </a:cxn>
                <a:cxn ang="T11">
                  <a:pos x="T2" y="T3"/>
                </a:cxn>
                <a:cxn ang="T12">
                  <a:pos x="T4" y="T5"/>
                </a:cxn>
                <a:cxn ang="T13">
                  <a:pos x="T6" y="T7"/>
                </a:cxn>
                <a:cxn ang="T14">
                  <a:pos x="T8" y="T9"/>
                </a:cxn>
              </a:cxnLst>
              <a:rect l="T15" t="T16" r="T17" b="T18"/>
              <a:pathLst>
                <a:path w="576" h="456">
                  <a:moveTo>
                    <a:pt x="0" y="448"/>
                  </a:moveTo>
                  <a:cubicBezTo>
                    <a:pt x="40" y="452"/>
                    <a:pt x="80" y="456"/>
                    <a:pt x="144" y="400"/>
                  </a:cubicBezTo>
                  <a:cubicBezTo>
                    <a:pt x="208" y="344"/>
                    <a:pt x="320" y="176"/>
                    <a:pt x="384" y="112"/>
                  </a:cubicBezTo>
                  <a:cubicBezTo>
                    <a:pt x="448" y="48"/>
                    <a:pt x="496" y="32"/>
                    <a:pt x="528" y="16"/>
                  </a:cubicBezTo>
                  <a:cubicBezTo>
                    <a:pt x="560" y="0"/>
                    <a:pt x="568" y="8"/>
                    <a:pt x="576" y="16"/>
                  </a:cubicBezTo>
                </a:path>
              </a:pathLst>
            </a:custGeom>
            <a:noFill/>
            <a:ln w="25400">
              <a:solidFill>
                <a:srgbClr val="FF0000"/>
              </a:solidFill>
              <a:round/>
              <a:headEnd/>
              <a:tailEnd/>
            </a:ln>
          </p:spPr>
          <p:txBody>
            <a:bodyPr>
              <a:spAutoFit/>
            </a:bodyPr>
            <a:lstStyle/>
            <a:p>
              <a:endParaRPr lang="fr-FR"/>
            </a:p>
          </p:txBody>
        </p:sp>
        <p:sp>
          <p:nvSpPr>
            <p:cNvPr id="25" name="Freeform 13"/>
            <p:cNvSpPr>
              <a:spLocks/>
            </p:cNvSpPr>
            <p:nvPr/>
          </p:nvSpPr>
          <p:spPr bwMode="auto">
            <a:xfrm flipH="1">
              <a:off x="839" y="1628"/>
              <a:ext cx="187" cy="447"/>
            </a:xfrm>
            <a:custGeom>
              <a:avLst/>
              <a:gdLst>
                <a:gd name="T0" fmla="*/ 0 w 576"/>
                <a:gd name="T1" fmla="*/ 414 h 456"/>
                <a:gd name="T2" fmla="*/ 2 w 576"/>
                <a:gd name="T3" fmla="*/ 369 h 456"/>
                <a:gd name="T4" fmla="*/ 4 w 576"/>
                <a:gd name="T5" fmla="*/ 104 h 456"/>
                <a:gd name="T6" fmla="*/ 6 w 576"/>
                <a:gd name="T7" fmla="*/ 16 h 456"/>
                <a:gd name="T8" fmla="*/ 6 w 576"/>
                <a:gd name="T9" fmla="*/ 16 h 456"/>
                <a:gd name="T10" fmla="*/ 0 60000 65536"/>
                <a:gd name="T11" fmla="*/ 0 60000 65536"/>
                <a:gd name="T12" fmla="*/ 0 60000 65536"/>
                <a:gd name="T13" fmla="*/ 0 60000 65536"/>
                <a:gd name="T14" fmla="*/ 0 60000 65536"/>
                <a:gd name="T15" fmla="*/ 0 w 576"/>
                <a:gd name="T16" fmla="*/ 0 h 456"/>
                <a:gd name="T17" fmla="*/ 576 w 576"/>
                <a:gd name="T18" fmla="*/ 456 h 456"/>
              </a:gdLst>
              <a:ahLst/>
              <a:cxnLst>
                <a:cxn ang="T10">
                  <a:pos x="T0" y="T1"/>
                </a:cxn>
                <a:cxn ang="T11">
                  <a:pos x="T2" y="T3"/>
                </a:cxn>
                <a:cxn ang="T12">
                  <a:pos x="T4" y="T5"/>
                </a:cxn>
                <a:cxn ang="T13">
                  <a:pos x="T6" y="T7"/>
                </a:cxn>
                <a:cxn ang="T14">
                  <a:pos x="T8" y="T9"/>
                </a:cxn>
              </a:cxnLst>
              <a:rect l="T15" t="T16" r="T17" b="T18"/>
              <a:pathLst>
                <a:path w="576" h="456">
                  <a:moveTo>
                    <a:pt x="0" y="448"/>
                  </a:moveTo>
                  <a:cubicBezTo>
                    <a:pt x="40" y="452"/>
                    <a:pt x="80" y="456"/>
                    <a:pt x="144" y="400"/>
                  </a:cubicBezTo>
                  <a:cubicBezTo>
                    <a:pt x="208" y="344"/>
                    <a:pt x="320" y="176"/>
                    <a:pt x="384" y="112"/>
                  </a:cubicBezTo>
                  <a:cubicBezTo>
                    <a:pt x="448" y="48"/>
                    <a:pt x="496" y="32"/>
                    <a:pt x="528" y="16"/>
                  </a:cubicBezTo>
                  <a:cubicBezTo>
                    <a:pt x="560" y="0"/>
                    <a:pt x="568" y="8"/>
                    <a:pt x="576" y="16"/>
                  </a:cubicBezTo>
                </a:path>
              </a:pathLst>
            </a:custGeom>
            <a:noFill/>
            <a:ln w="25400">
              <a:solidFill>
                <a:schemeClr val="tx2"/>
              </a:solidFill>
              <a:round/>
              <a:headEnd/>
              <a:tailEnd/>
            </a:ln>
          </p:spPr>
          <p:txBody>
            <a:bodyPr>
              <a:spAutoFit/>
            </a:bodyPr>
            <a:lstStyle/>
            <a:p>
              <a:endParaRPr lang="fr-FR"/>
            </a:p>
          </p:txBody>
        </p:sp>
        <p:sp>
          <p:nvSpPr>
            <p:cNvPr id="26" name="Line 14"/>
            <p:cNvSpPr>
              <a:spLocks noChangeShapeType="1"/>
            </p:cNvSpPr>
            <p:nvPr/>
          </p:nvSpPr>
          <p:spPr bwMode="auto">
            <a:xfrm flipV="1">
              <a:off x="240" y="1392"/>
              <a:ext cx="0" cy="864"/>
            </a:xfrm>
            <a:prstGeom prst="line">
              <a:avLst/>
            </a:prstGeom>
            <a:noFill/>
            <a:ln w="9525">
              <a:solidFill>
                <a:schemeClr val="tx2"/>
              </a:solidFill>
              <a:round/>
              <a:headEnd/>
              <a:tailEnd type="triangle" w="med" len="med"/>
            </a:ln>
          </p:spPr>
          <p:txBody>
            <a:bodyPr>
              <a:spAutoFit/>
            </a:bodyPr>
            <a:lstStyle/>
            <a:p>
              <a:endParaRPr lang="fr-FR"/>
            </a:p>
          </p:txBody>
        </p:sp>
        <p:sp>
          <p:nvSpPr>
            <p:cNvPr id="27" name="Text Box 15"/>
            <p:cNvSpPr txBox="1">
              <a:spLocks noChangeArrowheads="1"/>
            </p:cNvSpPr>
            <p:nvPr/>
          </p:nvSpPr>
          <p:spPr bwMode="auto">
            <a:xfrm>
              <a:off x="1824" y="2131"/>
              <a:ext cx="268" cy="173"/>
            </a:xfrm>
            <a:prstGeom prst="rect">
              <a:avLst/>
            </a:prstGeom>
            <a:noFill/>
            <a:ln w="9525" algn="ctr">
              <a:noFill/>
              <a:miter lim="800000"/>
              <a:headEnd/>
              <a:tailEnd/>
            </a:ln>
          </p:spPr>
          <p:txBody>
            <a:bodyPr wrap="none">
              <a:spAutoFit/>
            </a:bodyPr>
            <a:lstStyle/>
            <a:p>
              <a:pPr marL="457200" indent="-457200" eaLnBrk="0" hangingPunct="0">
                <a:spcBef>
                  <a:spcPct val="20000"/>
                </a:spcBef>
              </a:pPr>
              <a:r>
                <a:rPr lang="en-US" sz="1200" b="0" i="1">
                  <a:solidFill>
                    <a:schemeClr val="tx2"/>
                  </a:solidFill>
                  <a:latin typeface="Times New Roman" pitchFamily="18" charset="0"/>
                </a:rPr>
                <a:t>t (s)</a:t>
              </a:r>
            </a:p>
          </p:txBody>
        </p:sp>
        <p:sp>
          <p:nvSpPr>
            <p:cNvPr id="28" name="Text Box 16"/>
            <p:cNvSpPr txBox="1">
              <a:spLocks noChangeArrowheads="1"/>
            </p:cNvSpPr>
            <p:nvPr/>
          </p:nvSpPr>
          <p:spPr bwMode="auto">
            <a:xfrm>
              <a:off x="219" y="1344"/>
              <a:ext cx="340" cy="311"/>
            </a:xfrm>
            <a:prstGeom prst="rect">
              <a:avLst/>
            </a:prstGeom>
            <a:noFill/>
            <a:ln w="9525" algn="ctr">
              <a:noFill/>
              <a:miter lim="800000"/>
              <a:headEnd/>
              <a:tailEnd/>
            </a:ln>
          </p:spPr>
          <p:txBody>
            <a:bodyPr wrap="none">
              <a:spAutoFit/>
            </a:bodyPr>
            <a:lstStyle/>
            <a:p>
              <a:pPr marL="457200" indent="-457200" eaLnBrk="0" hangingPunct="0">
                <a:spcBef>
                  <a:spcPct val="20000"/>
                </a:spcBef>
              </a:pPr>
              <a:r>
                <a:rPr lang="en-US" sz="1200" b="0" i="1">
                  <a:solidFill>
                    <a:schemeClr val="tx2"/>
                  </a:solidFill>
                  <a:latin typeface="Times New Roman" pitchFamily="18" charset="0"/>
                </a:rPr>
                <a:t>B (T),</a:t>
              </a:r>
            </a:p>
            <a:p>
              <a:pPr marL="457200" indent="-457200" eaLnBrk="0" hangingPunct="0">
                <a:spcBef>
                  <a:spcPct val="20000"/>
                </a:spcBef>
              </a:pPr>
              <a:r>
                <a:rPr lang="en-US" sz="1200" b="0" i="1">
                  <a:solidFill>
                    <a:schemeClr val="tx2"/>
                  </a:solidFill>
                  <a:latin typeface="Times New Roman" pitchFamily="18" charset="0"/>
                </a:rPr>
                <a:t>I (A)</a:t>
              </a:r>
            </a:p>
          </p:txBody>
        </p:sp>
        <p:grpSp>
          <p:nvGrpSpPr>
            <p:cNvPr id="29" name="Group 17"/>
            <p:cNvGrpSpPr>
              <a:grpSpLocks/>
            </p:cNvGrpSpPr>
            <p:nvPr/>
          </p:nvGrpSpPr>
          <p:grpSpPr bwMode="auto">
            <a:xfrm>
              <a:off x="144" y="1632"/>
              <a:ext cx="1968" cy="528"/>
              <a:chOff x="144" y="1632"/>
              <a:chExt cx="1968" cy="528"/>
            </a:xfrm>
          </p:grpSpPr>
          <p:sp>
            <p:nvSpPr>
              <p:cNvPr id="47" name="Line 18"/>
              <p:cNvSpPr>
                <a:spLocks noChangeShapeType="1"/>
              </p:cNvSpPr>
              <p:nvPr/>
            </p:nvSpPr>
            <p:spPr bwMode="auto">
              <a:xfrm>
                <a:off x="1539" y="1639"/>
                <a:ext cx="200" cy="0"/>
              </a:xfrm>
              <a:prstGeom prst="line">
                <a:avLst/>
              </a:prstGeom>
              <a:noFill/>
              <a:ln w="25400">
                <a:solidFill>
                  <a:srgbClr val="000000"/>
                </a:solidFill>
                <a:round/>
                <a:headEnd/>
                <a:tailEnd type="oval" w="med" len="med"/>
              </a:ln>
            </p:spPr>
            <p:txBody>
              <a:bodyPr>
                <a:spAutoFit/>
              </a:bodyPr>
              <a:lstStyle/>
              <a:p>
                <a:endParaRPr lang="fr-FR"/>
              </a:p>
            </p:txBody>
          </p:sp>
          <p:sp>
            <p:nvSpPr>
              <p:cNvPr id="48" name="Line 19"/>
              <p:cNvSpPr>
                <a:spLocks noChangeShapeType="1"/>
              </p:cNvSpPr>
              <p:nvPr/>
            </p:nvSpPr>
            <p:spPr bwMode="auto">
              <a:xfrm>
                <a:off x="1104" y="2071"/>
                <a:ext cx="143" cy="0"/>
              </a:xfrm>
              <a:prstGeom prst="line">
                <a:avLst/>
              </a:prstGeom>
              <a:noFill/>
              <a:ln w="25400">
                <a:solidFill>
                  <a:srgbClr val="00FF00"/>
                </a:solidFill>
                <a:round/>
                <a:headEnd type="oval" w="med" len="med"/>
                <a:tailEnd/>
              </a:ln>
            </p:spPr>
            <p:txBody>
              <a:bodyPr>
                <a:spAutoFit/>
              </a:bodyPr>
              <a:lstStyle/>
              <a:p>
                <a:endParaRPr lang="fr-FR"/>
              </a:p>
            </p:txBody>
          </p:sp>
          <p:sp>
            <p:nvSpPr>
              <p:cNvPr id="49" name="Freeform 20"/>
              <p:cNvSpPr>
                <a:spLocks/>
              </p:cNvSpPr>
              <p:nvPr/>
            </p:nvSpPr>
            <p:spPr bwMode="auto">
              <a:xfrm>
                <a:off x="1215" y="1632"/>
                <a:ext cx="331" cy="447"/>
              </a:xfrm>
              <a:custGeom>
                <a:avLst/>
                <a:gdLst>
                  <a:gd name="T0" fmla="*/ 0 w 576"/>
                  <a:gd name="T1" fmla="*/ 414 h 456"/>
                  <a:gd name="T2" fmla="*/ 16 w 576"/>
                  <a:gd name="T3" fmla="*/ 369 h 456"/>
                  <a:gd name="T4" fmla="*/ 42 w 576"/>
                  <a:gd name="T5" fmla="*/ 104 h 456"/>
                  <a:gd name="T6" fmla="*/ 57 w 576"/>
                  <a:gd name="T7" fmla="*/ 16 h 456"/>
                  <a:gd name="T8" fmla="*/ 63 w 576"/>
                  <a:gd name="T9" fmla="*/ 16 h 456"/>
                  <a:gd name="T10" fmla="*/ 0 60000 65536"/>
                  <a:gd name="T11" fmla="*/ 0 60000 65536"/>
                  <a:gd name="T12" fmla="*/ 0 60000 65536"/>
                  <a:gd name="T13" fmla="*/ 0 60000 65536"/>
                  <a:gd name="T14" fmla="*/ 0 60000 65536"/>
                  <a:gd name="T15" fmla="*/ 0 w 576"/>
                  <a:gd name="T16" fmla="*/ 0 h 456"/>
                  <a:gd name="T17" fmla="*/ 576 w 576"/>
                  <a:gd name="T18" fmla="*/ 456 h 456"/>
                </a:gdLst>
                <a:ahLst/>
                <a:cxnLst>
                  <a:cxn ang="T10">
                    <a:pos x="T0" y="T1"/>
                  </a:cxn>
                  <a:cxn ang="T11">
                    <a:pos x="T2" y="T3"/>
                  </a:cxn>
                  <a:cxn ang="T12">
                    <a:pos x="T4" y="T5"/>
                  </a:cxn>
                  <a:cxn ang="T13">
                    <a:pos x="T6" y="T7"/>
                  </a:cxn>
                  <a:cxn ang="T14">
                    <a:pos x="T8" y="T9"/>
                  </a:cxn>
                </a:cxnLst>
                <a:rect l="T15" t="T16" r="T17" b="T18"/>
                <a:pathLst>
                  <a:path w="576" h="456">
                    <a:moveTo>
                      <a:pt x="0" y="448"/>
                    </a:moveTo>
                    <a:cubicBezTo>
                      <a:pt x="40" y="452"/>
                      <a:pt x="80" y="456"/>
                      <a:pt x="144" y="400"/>
                    </a:cubicBezTo>
                    <a:cubicBezTo>
                      <a:pt x="208" y="344"/>
                      <a:pt x="320" y="176"/>
                      <a:pt x="384" y="112"/>
                    </a:cubicBezTo>
                    <a:cubicBezTo>
                      <a:pt x="448" y="48"/>
                      <a:pt x="496" y="32"/>
                      <a:pt x="528" y="16"/>
                    </a:cubicBezTo>
                    <a:cubicBezTo>
                      <a:pt x="560" y="0"/>
                      <a:pt x="568" y="8"/>
                      <a:pt x="576" y="16"/>
                    </a:cubicBezTo>
                  </a:path>
                </a:pathLst>
              </a:custGeom>
              <a:noFill/>
              <a:ln w="25400">
                <a:solidFill>
                  <a:srgbClr val="FF0000"/>
                </a:solidFill>
                <a:round/>
                <a:headEnd/>
                <a:tailEnd/>
              </a:ln>
            </p:spPr>
            <p:txBody>
              <a:bodyPr>
                <a:spAutoFit/>
              </a:bodyPr>
              <a:lstStyle/>
              <a:p>
                <a:endParaRPr lang="fr-FR"/>
              </a:p>
            </p:txBody>
          </p:sp>
          <p:sp>
            <p:nvSpPr>
              <p:cNvPr id="50" name="Line 21"/>
              <p:cNvSpPr>
                <a:spLocks noChangeShapeType="1"/>
              </p:cNvSpPr>
              <p:nvPr/>
            </p:nvSpPr>
            <p:spPr bwMode="auto">
              <a:xfrm>
                <a:off x="192" y="2064"/>
                <a:ext cx="143" cy="0"/>
              </a:xfrm>
              <a:prstGeom prst="line">
                <a:avLst/>
              </a:prstGeom>
              <a:noFill/>
              <a:ln w="25400">
                <a:solidFill>
                  <a:srgbClr val="00FF00"/>
                </a:solidFill>
                <a:round/>
                <a:headEnd type="oval" w="med" len="med"/>
                <a:tailEnd/>
              </a:ln>
            </p:spPr>
            <p:txBody>
              <a:bodyPr>
                <a:spAutoFit/>
              </a:bodyPr>
              <a:lstStyle/>
              <a:p>
                <a:endParaRPr lang="fr-FR"/>
              </a:p>
            </p:txBody>
          </p:sp>
          <p:sp>
            <p:nvSpPr>
              <p:cNvPr id="51" name="Line 22"/>
              <p:cNvSpPr>
                <a:spLocks noChangeShapeType="1"/>
              </p:cNvSpPr>
              <p:nvPr/>
            </p:nvSpPr>
            <p:spPr bwMode="auto">
              <a:xfrm flipV="1">
                <a:off x="144" y="2160"/>
                <a:ext cx="1968" cy="0"/>
              </a:xfrm>
              <a:prstGeom prst="line">
                <a:avLst/>
              </a:prstGeom>
              <a:noFill/>
              <a:ln w="9525">
                <a:solidFill>
                  <a:schemeClr val="tx2"/>
                </a:solidFill>
                <a:round/>
                <a:headEnd/>
                <a:tailEnd type="triangle" w="med" len="med"/>
              </a:ln>
            </p:spPr>
            <p:txBody>
              <a:bodyPr>
                <a:spAutoFit/>
              </a:bodyPr>
              <a:lstStyle/>
              <a:p>
                <a:endParaRPr lang="fr-FR"/>
              </a:p>
            </p:txBody>
          </p:sp>
          <p:sp>
            <p:nvSpPr>
              <p:cNvPr id="52" name="Freeform 23"/>
              <p:cNvSpPr>
                <a:spLocks/>
              </p:cNvSpPr>
              <p:nvPr/>
            </p:nvSpPr>
            <p:spPr bwMode="auto">
              <a:xfrm flipH="1">
                <a:off x="1751" y="1635"/>
                <a:ext cx="187" cy="447"/>
              </a:xfrm>
              <a:custGeom>
                <a:avLst/>
                <a:gdLst>
                  <a:gd name="T0" fmla="*/ 0 w 576"/>
                  <a:gd name="T1" fmla="*/ 414 h 456"/>
                  <a:gd name="T2" fmla="*/ 2 w 576"/>
                  <a:gd name="T3" fmla="*/ 369 h 456"/>
                  <a:gd name="T4" fmla="*/ 4 w 576"/>
                  <a:gd name="T5" fmla="*/ 104 h 456"/>
                  <a:gd name="T6" fmla="*/ 6 w 576"/>
                  <a:gd name="T7" fmla="*/ 16 h 456"/>
                  <a:gd name="T8" fmla="*/ 6 w 576"/>
                  <a:gd name="T9" fmla="*/ 16 h 456"/>
                  <a:gd name="T10" fmla="*/ 0 60000 65536"/>
                  <a:gd name="T11" fmla="*/ 0 60000 65536"/>
                  <a:gd name="T12" fmla="*/ 0 60000 65536"/>
                  <a:gd name="T13" fmla="*/ 0 60000 65536"/>
                  <a:gd name="T14" fmla="*/ 0 60000 65536"/>
                  <a:gd name="T15" fmla="*/ 0 w 576"/>
                  <a:gd name="T16" fmla="*/ 0 h 456"/>
                  <a:gd name="T17" fmla="*/ 576 w 576"/>
                  <a:gd name="T18" fmla="*/ 456 h 456"/>
                </a:gdLst>
                <a:ahLst/>
                <a:cxnLst>
                  <a:cxn ang="T10">
                    <a:pos x="T0" y="T1"/>
                  </a:cxn>
                  <a:cxn ang="T11">
                    <a:pos x="T2" y="T3"/>
                  </a:cxn>
                  <a:cxn ang="T12">
                    <a:pos x="T4" y="T5"/>
                  </a:cxn>
                  <a:cxn ang="T13">
                    <a:pos x="T6" y="T7"/>
                  </a:cxn>
                  <a:cxn ang="T14">
                    <a:pos x="T8" y="T9"/>
                  </a:cxn>
                </a:cxnLst>
                <a:rect l="T15" t="T16" r="T17" b="T18"/>
                <a:pathLst>
                  <a:path w="576" h="456">
                    <a:moveTo>
                      <a:pt x="0" y="448"/>
                    </a:moveTo>
                    <a:cubicBezTo>
                      <a:pt x="40" y="452"/>
                      <a:pt x="80" y="456"/>
                      <a:pt x="144" y="400"/>
                    </a:cubicBezTo>
                    <a:cubicBezTo>
                      <a:pt x="208" y="344"/>
                      <a:pt x="320" y="176"/>
                      <a:pt x="384" y="112"/>
                    </a:cubicBezTo>
                    <a:cubicBezTo>
                      <a:pt x="448" y="48"/>
                      <a:pt x="496" y="32"/>
                      <a:pt x="528" y="16"/>
                    </a:cubicBezTo>
                    <a:cubicBezTo>
                      <a:pt x="560" y="0"/>
                      <a:pt x="568" y="8"/>
                      <a:pt x="576" y="16"/>
                    </a:cubicBezTo>
                  </a:path>
                </a:pathLst>
              </a:custGeom>
              <a:noFill/>
              <a:ln w="25400">
                <a:solidFill>
                  <a:schemeClr val="tx2"/>
                </a:solidFill>
                <a:round/>
                <a:headEnd/>
                <a:tailEnd/>
              </a:ln>
            </p:spPr>
            <p:txBody>
              <a:bodyPr>
                <a:spAutoFit/>
              </a:bodyPr>
              <a:lstStyle/>
              <a:p>
                <a:endParaRPr lang="fr-FR"/>
              </a:p>
            </p:txBody>
          </p:sp>
          <p:sp>
            <p:nvSpPr>
              <p:cNvPr id="53" name="Line 24"/>
              <p:cNvSpPr>
                <a:spLocks noChangeShapeType="1"/>
              </p:cNvSpPr>
              <p:nvPr/>
            </p:nvSpPr>
            <p:spPr bwMode="auto">
              <a:xfrm>
                <a:off x="1921" y="2074"/>
                <a:ext cx="143" cy="0"/>
              </a:xfrm>
              <a:prstGeom prst="line">
                <a:avLst/>
              </a:prstGeom>
              <a:noFill/>
              <a:ln w="25400">
                <a:solidFill>
                  <a:schemeClr val="tx2"/>
                </a:solidFill>
                <a:round/>
                <a:headEnd/>
                <a:tailEnd/>
              </a:ln>
            </p:spPr>
            <p:txBody>
              <a:bodyPr>
                <a:spAutoFit/>
              </a:bodyPr>
              <a:lstStyle/>
              <a:p>
                <a:endParaRPr lang="fr-FR"/>
              </a:p>
            </p:txBody>
          </p:sp>
        </p:grpSp>
        <p:grpSp>
          <p:nvGrpSpPr>
            <p:cNvPr id="30" name="Group 25"/>
            <p:cNvGrpSpPr>
              <a:grpSpLocks/>
            </p:cNvGrpSpPr>
            <p:nvPr/>
          </p:nvGrpSpPr>
          <p:grpSpPr bwMode="auto">
            <a:xfrm>
              <a:off x="998" y="2016"/>
              <a:ext cx="126" cy="110"/>
              <a:chOff x="2448" y="1776"/>
              <a:chExt cx="126" cy="110"/>
            </a:xfrm>
          </p:grpSpPr>
          <p:grpSp>
            <p:nvGrpSpPr>
              <p:cNvPr id="41" name="Group 26"/>
              <p:cNvGrpSpPr>
                <a:grpSpLocks/>
              </p:cNvGrpSpPr>
              <p:nvPr/>
            </p:nvGrpSpPr>
            <p:grpSpPr bwMode="auto">
              <a:xfrm>
                <a:off x="2448" y="1776"/>
                <a:ext cx="96" cy="96"/>
                <a:chOff x="2352" y="2160"/>
                <a:chExt cx="288" cy="369"/>
              </a:xfrm>
            </p:grpSpPr>
            <p:sp>
              <p:nvSpPr>
                <p:cNvPr id="45" name="Freeform 27"/>
                <p:cNvSpPr>
                  <a:spLocks/>
                </p:cNvSpPr>
                <p:nvPr/>
              </p:nvSpPr>
              <p:spPr bwMode="auto">
                <a:xfrm>
                  <a:off x="2496" y="2160"/>
                  <a:ext cx="144" cy="192"/>
                </a:xfrm>
                <a:custGeom>
                  <a:avLst/>
                  <a:gdLst>
                    <a:gd name="T0" fmla="*/ 144 w 144"/>
                    <a:gd name="T1" fmla="*/ 0 h 192"/>
                    <a:gd name="T2" fmla="*/ 48 w 144"/>
                    <a:gd name="T3" fmla="*/ 48 h 192"/>
                    <a:gd name="T4" fmla="*/ 0 w 144"/>
                    <a:gd name="T5" fmla="*/ 192 h 192"/>
                    <a:gd name="T6" fmla="*/ 0 60000 65536"/>
                    <a:gd name="T7" fmla="*/ 0 60000 65536"/>
                    <a:gd name="T8" fmla="*/ 0 60000 65536"/>
                    <a:gd name="T9" fmla="*/ 0 w 144"/>
                    <a:gd name="T10" fmla="*/ 0 h 192"/>
                    <a:gd name="T11" fmla="*/ 144 w 144"/>
                    <a:gd name="T12" fmla="*/ 192 h 192"/>
                  </a:gdLst>
                  <a:ahLst/>
                  <a:cxnLst>
                    <a:cxn ang="T6">
                      <a:pos x="T0" y="T1"/>
                    </a:cxn>
                    <a:cxn ang="T7">
                      <a:pos x="T2" y="T3"/>
                    </a:cxn>
                    <a:cxn ang="T8">
                      <a:pos x="T4" y="T5"/>
                    </a:cxn>
                  </a:cxnLst>
                  <a:rect l="T9" t="T10" r="T11" b="T12"/>
                  <a:pathLst>
                    <a:path w="144" h="192">
                      <a:moveTo>
                        <a:pt x="144" y="0"/>
                      </a:moveTo>
                      <a:cubicBezTo>
                        <a:pt x="108" y="8"/>
                        <a:pt x="72" y="16"/>
                        <a:pt x="48" y="48"/>
                      </a:cubicBezTo>
                      <a:cubicBezTo>
                        <a:pt x="24" y="80"/>
                        <a:pt x="8" y="168"/>
                        <a:pt x="0" y="192"/>
                      </a:cubicBezTo>
                    </a:path>
                  </a:pathLst>
                </a:custGeom>
                <a:noFill/>
                <a:ln w="9525">
                  <a:solidFill>
                    <a:schemeClr val="tx2"/>
                  </a:solidFill>
                  <a:round/>
                  <a:headEnd/>
                  <a:tailEnd/>
                </a:ln>
              </p:spPr>
              <p:txBody>
                <a:bodyPr>
                  <a:spAutoFit/>
                </a:bodyPr>
                <a:lstStyle/>
                <a:p>
                  <a:endParaRPr lang="fr-FR"/>
                </a:p>
              </p:txBody>
            </p:sp>
            <p:sp>
              <p:nvSpPr>
                <p:cNvPr id="46" name="Freeform 28"/>
                <p:cNvSpPr>
                  <a:spLocks/>
                </p:cNvSpPr>
                <p:nvPr/>
              </p:nvSpPr>
              <p:spPr bwMode="auto">
                <a:xfrm rot="10800000">
                  <a:off x="2352" y="2337"/>
                  <a:ext cx="144" cy="192"/>
                </a:xfrm>
                <a:custGeom>
                  <a:avLst/>
                  <a:gdLst>
                    <a:gd name="T0" fmla="*/ 144 w 144"/>
                    <a:gd name="T1" fmla="*/ 0 h 192"/>
                    <a:gd name="T2" fmla="*/ 48 w 144"/>
                    <a:gd name="T3" fmla="*/ 48 h 192"/>
                    <a:gd name="T4" fmla="*/ 0 w 144"/>
                    <a:gd name="T5" fmla="*/ 192 h 192"/>
                    <a:gd name="T6" fmla="*/ 0 60000 65536"/>
                    <a:gd name="T7" fmla="*/ 0 60000 65536"/>
                    <a:gd name="T8" fmla="*/ 0 60000 65536"/>
                    <a:gd name="T9" fmla="*/ 0 w 144"/>
                    <a:gd name="T10" fmla="*/ 0 h 192"/>
                    <a:gd name="T11" fmla="*/ 144 w 144"/>
                    <a:gd name="T12" fmla="*/ 192 h 192"/>
                  </a:gdLst>
                  <a:ahLst/>
                  <a:cxnLst>
                    <a:cxn ang="T6">
                      <a:pos x="T0" y="T1"/>
                    </a:cxn>
                    <a:cxn ang="T7">
                      <a:pos x="T2" y="T3"/>
                    </a:cxn>
                    <a:cxn ang="T8">
                      <a:pos x="T4" y="T5"/>
                    </a:cxn>
                  </a:cxnLst>
                  <a:rect l="T9" t="T10" r="T11" b="T12"/>
                  <a:pathLst>
                    <a:path w="144" h="192">
                      <a:moveTo>
                        <a:pt x="144" y="0"/>
                      </a:moveTo>
                      <a:cubicBezTo>
                        <a:pt x="108" y="8"/>
                        <a:pt x="72" y="16"/>
                        <a:pt x="48" y="48"/>
                      </a:cubicBezTo>
                      <a:cubicBezTo>
                        <a:pt x="24" y="80"/>
                        <a:pt x="8" y="168"/>
                        <a:pt x="0" y="192"/>
                      </a:cubicBezTo>
                    </a:path>
                  </a:pathLst>
                </a:custGeom>
                <a:noFill/>
                <a:ln w="9525">
                  <a:solidFill>
                    <a:schemeClr val="tx2"/>
                  </a:solidFill>
                  <a:round/>
                  <a:headEnd/>
                  <a:tailEnd/>
                </a:ln>
              </p:spPr>
              <p:txBody>
                <a:bodyPr>
                  <a:spAutoFit/>
                </a:bodyPr>
                <a:lstStyle/>
                <a:p>
                  <a:endParaRPr lang="fr-FR"/>
                </a:p>
              </p:txBody>
            </p:sp>
          </p:grpSp>
          <p:grpSp>
            <p:nvGrpSpPr>
              <p:cNvPr id="42" name="Group 29"/>
              <p:cNvGrpSpPr>
                <a:grpSpLocks/>
              </p:cNvGrpSpPr>
              <p:nvPr/>
            </p:nvGrpSpPr>
            <p:grpSpPr bwMode="auto">
              <a:xfrm>
                <a:off x="2478" y="1790"/>
                <a:ext cx="96" cy="96"/>
                <a:chOff x="2352" y="2160"/>
                <a:chExt cx="288" cy="369"/>
              </a:xfrm>
            </p:grpSpPr>
            <p:sp>
              <p:nvSpPr>
                <p:cNvPr id="43" name="Freeform 30"/>
                <p:cNvSpPr>
                  <a:spLocks/>
                </p:cNvSpPr>
                <p:nvPr/>
              </p:nvSpPr>
              <p:spPr bwMode="auto">
                <a:xfrm>
                  <a:off x="2496" y="2160"/>
                  <a:ext cx="144" cy="192"/>
                </a:xfrm>
                <a:custGeom>
                  <a:avLst/>
                  <a:gdLst>
                    <a:gd name="T0" fmla="*/ 144 w 144"/>
                    <a:gd name="T1" fmla="*/ 0 h 192"/>
                    <a:gd name="T2" fmla="*/ 48 w 144"/>
                    <a:gd name="T3" fmla="*/ 48 h 192"/>
                    <a:gd name="T4" fmla="*/ 0 w 144"/>
                    <a:gd name="T5" fmla="*/ 192 h 192"/>
                    <a:gd name="T6" fmla="*/ 0 60000 65536"/>
                    <a:gd name="T7" fmla="*/ 0 60000 65536"/>
                    <a:gd name="T8" fmla="*/ 0 60000 65536"/>
                    <a:gd name="T9" fmla="*/ 0 w 144"/>
                    <a:gd name="T10" fmla="*/ 0 h 192"/>
                    <a:gd name="T11" fmla="*/ 144 w 144"/>
                    <a:gd name="T12" fmla="*/ 192 h 192"/>
                  </a:gdLst>
                  <a:ahLst/>
                  <a:cxnLst>
                    <a:cxn ang="T6">
                      <a:pos x="T0" y="T1"/>
                    </a:cxn>
                    <a:cxn ang="T7">
                      <a:pos x="T2" y="T3"/>
                    </a:cxn>
                    <a:cxn ang="T8">
                      <a:pos x="T4" y="T5"/>
                    </a:cxn>
                  </a:cxnLst>
                  <a:rect l="T9" t="T10" r="T11" b="T12"/>
                  <a:pathLst>
                    <a:path w="144" h="192">
                      <a:moveTo>
                        <a:pt x="144" y="0"/>
                      </a:moveTo>
                      <a:cubicBezTo>
                        <a:pt x="108" y="8"/>
                        <a:pt x="72" y="16"/>
                        <a:pt x="48" y="48"/>
                      </a:cubicBezTo>
                      <a:cubicBezTo>
                        <a:pt x="24" y="80"/>
                        <a:pt x="8" y="168"/>
                        <a:pt x="0" y="192"/>
                      </a:cubicBezTo>
                    </a:path>
                  </a:pathLst>
                </a:custGeom>
                <a:noFill/>
                <a:ln w="9525">
                  <a:solidFill>
                    <a:schemeClr val="tx2"/>
                  </a:solidFill>
                  <a:round/>
                  <a:headEnd/>
                  <a:tailEnd/>
                </a:ln>
              </p:spPr>
              <p:txBody>
                <a:bodyPr>
                  <a:spAutoFit/>
                </a:bodyPr>
                <a:lstStyle/>
                <a:p>
                  <a:endParaRPr lang="fr-FR"/>
                </a:p>
              </p:txBody>
            </p:sp>
            <p:sp>
              <p:nvSpPr>
                <p:cNvPr id="44" name="Freeform 31"/>
                <p:cNvSpPr>
                  <a:spLocks/>
                </p:cNvSpPr>
                <p:nvPr/>
              </p:nvSpPr>
              <p:spPr bwMode="auto">
                <a:xfrm rot="10800000">
                  <a:off x="2352" y="2337"/>
                  <a:ext cx="144" cy="192"/>
                </a:xfrm>
                <a:custGeom>
                  <a:avLst/>
                  <a:gdLst>
                    <a:gd name="T0" fmla="*/ 144 w 144"/>
                    <a:gd name="T1" fmla="*/ 0 h 192"/>
                    <a:gd name="T2" fmla="*/ 48 w 144"/>
                    <a:gd name="T3" fmla="*/ 48 h 192"/>
                    <a:gd name="T4" fmla="*/ 0 w 144"/>
                    <a:gd name="T5" fmla="*/ 192 h 192"/>
                    <a:gd name="T6" fmla="*/ 0 60000 65536"/>
                    <a:gd name="T7" fmla="*/ 0 60000 65536"/>
                    <a:gd name="T8" fmla="*/ 0 60000 65536"/>
                    <a:gd name="T9" fmla="*/ 0 w 144"/>
                    <a:gd name="T10" fmla="*/ 0 h 192"/>
                    <a:gd name="T11" fmla="*/ 144 w 144"/>
                    <a:gd name="T12" fmla="*/ 192 h 192"/>
                  </a:gdLst>
                  <a:ahLst/>
                  <a:cxnLst>
                    <a:cxn ang="T6">
                      <a:pos x="T0" y="T1"/>
                    </a:cxn>
                    <a:cxn ang="T7">
                      <a:pos x="T2" y="T3"/>
                    </a:cxn>
                    <a:cxn ang="T8">
                      <a:pos x="T4" y="T5"/>
                    </a:cxn>
                  </a:cxnLst>
                  <a:rect l="T9" t="T10" r="T11" b="T12"/>
                  <a:pathLst>
                    <a:path w="144" h="192">
                      <a:moveTo>
                        <a:pt x="144" y="0"/>
                      </a:moveTo>
                      <a:cubicBezTo>
                        <a:pt x="108" y="8"/>
                        <a:pt x="72" y="16"/>
                        <a:pt x="48" y="48"/>
                      </a:cubicBezTo>
                      <a:cubicBezTo>
                        <a:pt x="24" y="80"/>
                        <a:pt x="8" y="168"/>
                        <a:pt x="0" y="192"/>
                      </a:cubicBezTo>
                    </a:path>
                  </a:pathLst>
                </a:custGeom>
                <a:noFill/>
                <a:ln w="9525">
                  <a:solidFill>
                    <a:schemeClr val="tx2"/>
                  </a:solidFill>
                  <a:round/>
                  <a:headEnd/>
                  <a:tailEnd/>
                </a:ln>
              </p:spPr>
              <p:txBody>
                <a:bodyPr>
                  <a:spAutoFit/>
                </a:bodyPr>
                <a:lstStyle/>
                <a:p>
                  <a:endParaRPr lang="fr-FR"/>
                </a:p>
              </p:txBody>
            </p:sp>
          </p:grpSp>
        </p:grpSp>
        <p:sp>
          <p:nvSpPr>
            <p:cNvPr id="31" name="Text Box 32"/>
            <p:cNvSpPr txBox="1">
              <a:spLocks noChangeArrowheads="1"/>
            </p:cNvSpPr>
            <p:nvPr/>
          </p:nvSpPr>
          <p:spPr bwMode="auto">
            <a:xfrm>
              <a:off x="288" y="2256"/>
              <a:ext cx="474" cy="173"/>
            </a:xfrm>
            <a:prstGeom prst="rect">
              <a:avLst/>
            </a:prstGeom>
            <a:noFill/>
            <a:ln w="9525" algn="ctr">
              <a:noFill/>
              <a:miter lim="800000"/>
              <a:headEnd/>
              <a:tailEnd/>
            </a:ln>
          </p:spPr>
          <p:txBody>
            <a:bodyPr wrap="none">
              <a:spAutoFit/>
            </a:bodyPr>
            <a:lstStyle/>
            <a:p>
              <a:pPr marL="457200" indent="-457200" eaLnBrk="0" hangingPunct="0">
                <a:spcBef>
                  <a:spcPct val="20000"/>
                </a:spcBef>
              </a:pPr>
              <a:r>
                <a:rPr lang="en-US" sz="1200">
                  <a:solidFill>
                    <a:srgbClr val="66FF33"/>
                  </a:solidFill>
                  <a:latin typeface="Times New Roman" pitchFamily="18" charset="0"/>
                </a:rPr>
                <a:t>injection</a:t>
              </a:r>
            </a:p>
          </p:txBody>
        </p:sp>
        <p:sp>
          <p:nvSpPr>
            <p:cNvPr id="32" name="Line 33"/>
            <p:cNvSpPr>
              <a:spLocks noChangeShapeType="1"/>
            </p:cNvSpPr>
            <p:nvPr/>
          </p:nvSpPr>
          <p:spPr bwMode="auto">
            <a:xfrm flipH="1" flipV="1">
              <a:off x="198" y="2100"/>
              <a:ext cx="186" cy="204"/>
            </a:xfrm>
            <a:prstGeom prst="line">
              <a:avLst/>
            </a:prstGeom>
            <a:noFill/>
            <a:ln w="12700">
              <a:solidFill>
                <a:srgbClr val="66FF33"/>
              </a:solidFill>
              <a:round/>
              <a:headEnd/>
              <a:tailEnd type="triangle" w="med" len="med"/>
            </a:ln>
          </p:spPr>
          <p:txBody>
            <a:bodyPr>
              <a:spAutoFit/>
            </a:bodyPr>
            <a:lstStyle/>
            <a:p>
              <a:endParaRPr lang="fr-FR"/>
            </a:p>
          </p:txBody>
        </p:sp>
        <p:sp>
          <p:nvSpPr>
            <p:cNvPr id="33" name="Text Box 34"/>
            <p:cNvSpPr txBox="1">
              <a:spLocks noChangeArrowheads="1"/>
            </p:cNvSpPr>
            <p:nvPr/>
          </p:nvSpPr>
          <p:spPr bwMode="auto">
            <a:xfrm>
              <a:off x="387" y="1926"/>
              <a:ext cx="614" cy="173"/>
            </a:xfrm>
            <a:prstGeom prst="rect">
              <a:avLst/>
            </a:prstGeom>
            <a:noFill/>
            <a:ln w="9525" algn="ctr">
              <a:noFill/>
              <a:miter lim="800000"/>
              <a:headEnd/>
              <a:tailEnd/>
            </a:ln>
          </p:spPr>
          <p:txBody>
            <a:bodyPr wrap="none">
              <a:spAutoFit/>
            </a:bodyPr>
            <a:lstStyle/>
            <a:p>
              <a:pPr marL="457200" indent="-457200" eaLnBrk="0" hangingPunct="0">
                <a:spcBef>
                  <a:spcPct val="20000"/>
                </a:spcBef>
              </a:pPr>
              <a:r>
                <a:rPr lang="en-US" sz="1200">
                  <a:solidFill>
                    <a:srgbClr val="FF0000"/>
                  </a:solidFill>
                  <a:latin typeface="Times New Roman" pitchFamily="18" charset="0"/>
                </a:rPr>
                <a:t>acceleration</a:t>
              </a:r>
            </a:p>
          </p:txBody>
        </p:sp>
        <p:sp>
          <p:nvSpPr>
            <p:cNvPr id="34" name="Text Box 35"/>
            <p:cNvSpPr txBox="1">
              <a:spLocks noChangeArrowheads="1"/>
            </p:cNvSpPr>
            <p:nvPr/>
          </p:nvSpPr>
          <p:spPr bwMode="auto">
            <a:xfrm>
              <a:off x="996" y="1332"/>
              <a:ext cx="533" cy="173"/>
            </a:xfrm>
            <a:prstGeom prst="rect">
              <a:avLst/>
            </a:prstGeom>
            <a:noFill/>
            <a:ln w="9525" algn="ctr">
              <a:noFill/>
              <a:miter lim="800000"/>
              <a:headEnd/>
              <a:tailEnd/>
            </a:ln>
          </p:spPr>
          <p:txBody>
            <a:bodyPr wrap="none">
              <a:spAutoFit/>
            </a:bodyPr>
            <a:lstStyle/>
            <a:p>
              <a:pPr marL="457200" indent="-457200" eaLnBrk="0" hangingPunct="0">
                <a:spcBef>
                  <a:spcPct val="20000"/>
                </a:spcBef>
              </a:pPr>
              <a:r>
                <a:rPr lang="en-US" sz="1200">
                  <a:solidFill>
                    <a:srgbClr val="000000"/>
                  </a:solidFill>
                  <a:latin typeface="Times New Roman" pitchFamily="18" charset="0"/>
                </a:rPr>
                <a:t>extraction</a:t>
              </a:r>
            </a:p>
          </p:txBody>
        </p:sp>
        <p:sp>
          <p:nvSpPr>
            <p:cNvPr id="35" name="Line 36"/>
            <p:cNvSpPr>
              <a:spLocks noChangeShapeType="1"/>
            </p:cNvSpPr>
            <p:nvPr/>
          </p:nvSpPr>
          <p:spPr bwMode="auto">
            <a:xfrm flipH="1">
              <a:off x="846" y="1470"/>
              <a:ext cx="303" cy="132"/>
            </a:xfrm>
            <a:prstGeom prst="line">
              <a:avLst/>
            </a:prstGeom>
            <a:noFill/>
            <a:ln w="12700">
              <a:solidFill>
                <a:srgbClr val="000000"/>
              </a:solidFill>
              <a:round/>
              <a:headEnd/>
              <a:tailEnd type="triangle" w="med" len="med"/>
            </a:ln>
          </p:spPr>
          <p:txBody>
            <a:bodyPr>
              <a:spAutoFit/>
            </a:bodyPr>
            <a:lstStyle/>
            <a:p>
              <a:endParaRPr lang="fr-FR"/>
            </a:p>
          </p:txBody>
        </p:sp>
        <p:sp>
          <p:nvSpPr>
            <p:cNvPr id="36" name="Line 37"/>
            <p:cNvSpPr>
              <a:spLocks noChangeShapeType="1"/>
            </p:cNvSpPr>
            <p:nvPr/>
          </p:nvSpPr>
          <p:spPr bwMode="auto">
            <a:xfrm>
              <a:off x="627" y="1632"/>
              <a:ext cx="200" cy="0"/>
            </a:xfrm>
            <a:prstGeom prst="line">
              <a:avLst/>
            </a:prstGeom>
            <a:noFill/>
            <a:ln w="25400">
              <a:solidFill>
                <a:srgbClr val="000000"/>
              </a:solidFill>
              <a:round/>
              <a:headEnd/>
              <a:tailEnd type="oval" w="med" len="med"/>
            </a:ln>
          </p:spPr>
          <p:txBody>
            <a:bodyPr>
              <a:spAutoFit/>
            </a:bodyPr>
            <a:lstStyle/>
            <a:p>
              <a:endParaRPr lang="fr-FR"/>
            </a:p>
          </p:txBody>
        </p:sp>
        <p:sp>
          <p:nvSpPr>
            <p:cNvPr id="37" name="Line 38"/>
            <p:cNvSpPr>
              <a:spLocks noChangeShapeType="1"/>
            </p:cNvSpPr>
            <p:nvPr/>
          </p:nvSpPr>
          <p:spPr bwMode="auto">
            <a:xfrm>
              <a:off x="1353" y="1473"/>
              <a:ext cx="354" cy="126"/>
            </a:xfrm>
            <a:prstGeom prst="line">
              <a:avLst/>
            </a:prstGeom>
            <a:noFill/>
            <a:ln w="12700">
              <a:solidFill>
                <a:srgbClr val="000000"/>
              </a:solidFill>
              <a:round/>
              <a:headEnd/>
              <a:tailEnd type="triangle" w="med" len="med"/>
            </a:ln>
          </p:spPr>
          <p:txBody>
            <a:bodyPr>
              <a:spAutoFit/>
            </a:bodyPr>
            <a:lstStyle/>
            <a:p>
              <a:endParaRPr lang="fr-FR"/>
            </a:p>
          </p:txBody>
        </p:sp>
        <p:sp>
          <p:nvSpPr>
            <p:cNvPr id="38" name="Line 39"/>
            <p:cNvSpPr>
              <a:spLocks noChangeShapeType="1"/>
            </p:cNvSpPr>
            <p:nvPr/>
          </p:nvSpPr>
          <p:spPr bwMode="auto">
            <a:xfrm flipV="1">
              <a:off x="672" y="2106"/>
              <a:ext cx="411" cy="198"/>
            </a:xfrm>
            <a:prstGeom prst="line">
              <a:avLst/>
            </a:prstGeom>
            <a:noFill/>
            <a:ln w="12700">
              <a:solidFill>
                <a:srgbClr val="66FF33"/>
              </a:solidFill>
              <a:round/>
              <a:headEnd/>
              <a:tailEnd type="triangle" w="med" len="med"/>
            </a:ln>
          </p:spPr>
          <p:txBody>
            <a:bodyPr>
              <a:spAutoFit/>
            </a:bodyPr>
            <a:lstStyle/>
            <a:p>
              <a:endParaRPr lang="fr-FR"/>
            </a:p>
          </p:txBody>
        </p:sp>
        <p:sp>
          <p:nvSpPr>
            <p:cNvPr id="39" name="Line 40"/>
            <p:cNvSpPr>
              <a:spLocks noChangeShapeType="1"/>
            </p:cNvSpPr>
            <p:nvPr/>
          </p:nvSpPr>
          <p:spPr bwMode="auto">
            <a:xfrm flipH="1" flipV="1">
              <a:off x="528" y="1776"/>
              <a:ext cx="60" cy="201"/>
            </a:xfrm>
            <a:prstGeom prst="line">
              <a:avLst/>
            </a:prstGeom>
            <a:noFill/>
            <a:ln w="12700">
              <a:solidFill>
                <a:srgbClr val="FF0000"/>
              </a:solidFill>
              <a:round/>
              <a:headEnd/>
              <a:tailEnd type="triangle" w="med" len="med"/>
            </a:ln>
          </p:spPr>
          <p:txBody>
            <a:bodyPr>
              <a:spAutoFit/>
            </a:bodyPr>
            <a:lstStyle/>
            <a:p>
              <a:endParaRPr lang="fr-FR"/>
            </a:p>
          </p:txBody>
        </p:sp>
        <p:sp>
          <p:nvSpPr>
            <p:cNvPr id="40" name="Line 41"/>
            <p:cNvSpPr>
              <a:spLocks noChangeShapeType="1"/>
            </p:cNvSpPr>
            <p:nvPr/>
          </p:nvSpPr>
          <p:spPr bwMode="auto">
            <a:xfrm flipV="1">
              <a:off x="861" y="1779"/>
              <a:ext cx="522" cy="183"/>
            </a:xfrm>
            <a:prstGeom prst="line">
              <a:avLst/>
            </a:prstGeom>
            <a:noFill/>
            <a:ln w="12700">
              <a:solidFill>
                <a:srgbClr val="FF0000"/>
              </a:solidFill>
              <a:round/>
              <a:headEnd/>
              <a:tailEnd type="triangle" w="med" len="med"/>
            </a:ln>
          </p:spPr>
          <p:txBody>
            <a:bodyPr>
              <a:spAutoFit/>
            </a:bodyPr>
            <a:lstStyle/>
            <a:p>
              <a:endParaRPr lang="fr-FR"/>
            </a:p>
          </p:txBody>
        </p:sp>
      </p:grpSp>
      <p:grpSp>
        <p:nvGrpSpPr>
          <p:cNvPr id="54" name="Group 42"/>
          <p:cNvGrpSpPr>
            <a:grpSpLocks/>
          </p:cNvGrpSpPr>
          <p:nvPr/>
        </p:nvGrpSpPr>
        <p:grpSpPr bwMode="auto">
          <a:xfrm>
            <a:off x="4876800" y="2133600"/>
            <a:ext cx="3124200" cy="1524000"/>
            <a:chOff x="3072" y="1344"/>
            <a:chExt cx="1968" cy="960"/>
          </a:xfrm>
        </p:grpSpPr>
        <p:sp>
          <p:nvSpPr>
            <p:cNvPr id="55" name="Line 43"/>
            <p:cNvSpPr>
              <a:spLocks noChangeShapeType="1"/>
            </p:cNvSpPr>
            <p:nvPr/>
          </p:nvSpPr>
          <p:spPr bwMode="auto">
            <a:xfrm flipV="1">
              <a:off x="3168" y="1392"/>
              <a:ext cx="0" cy="864"/>
            </a:xfrm>
            <a:prstGeom prst="line">
              <a:avLst/>
            </a:prstGeom>
            <a:noFill/>
            <a:ln w="9525">
              <a:solidFill>
                <a:schemeClr val="tx2"/>
              </a:solidFill>
              <a:round/>
              <a:headEnd/>
              <a:tailEnd type="triangle" w="med" len="med"/>
            </a:ln>
          </p:spPr>
          <p:txBody>
            <a:bodyPr>
              <a:spAutoFit/>
            </a:bodyPr>
            <a:lstStyle/>
            <a:p>
              <a:endParaRPr lang="fr-FR"/>
            </a:p>
          </p:txBody>
        </p:sp>
        <p:sp>
          <p:nvSpPr>
            <p:cNvPr id="56" name="Line 44"/>
            <p:cNvSpPr>
              <a:spLocks noChangeShapeType="1"/>
            </p:cNvSpPr>
            <p:nvPr/>
          </p:nvSpPr>
          <p:spPr bwMode="auto">
            <a:xfrm flipV="1">
              <a:off x="3072" y="2160"/>
              <a:ext cx="1968" cy="0"/>
            </a:xfrm>
            <a:prstGeom prst="line">
              <a:avLst/>
            </a:prstGeom>
            <a:noFill/>
            <a:ln w="9525">
              <a:solidFill>
                <a:schemeClr val="tx2"/>
              </a:solidFill>
              <a:round/>
              <a:headEnd/>
              <a:tailEnd type="triangle" w="med" len="med"/>
            </a:ln>
          </p:spPr>
          <p:txBody>
            <a:bodyPr>
              <a:spAutoFit/>
            </a:bodyPr>
            <a:lstStyle/>
            <a:p>
              <a:endParaRPr lang="fr-FR"/>
            </a:p>
          </p:txBody>
        </p:sp>
        <p:sp>
          <p:nvSpPr>
            <p:cNvPr id="57" name="Text Box 45"/>
            <p:cNvSpPr txBox="1">
              <a:spLocks noChangeArrowheads="1"/>
            </p:cNvSpPr>
            <p:nvPr/>
          </p:nvSpPr>
          <p:spPr bwMode="auto">
            <a:xfrm>
              <a:off x="4752" y="2131"/>
              <a:ext cx="268" cy="173"/>
            </a:xfrm>
            <a:prstGeom prst="rect">
              <a:avLst/>
            </a:prstGeom>
            <a:noFill/>
            <a:ln w="9525" algn="ctr">
              <a:noFill/>
              <a:miter lim="800000"/>
              <a:headEnd/>
              <a:tailEnd/>
            </a:ln>
          </p:spPr>
          <p:txBody>
            <a:bodyPr wrap="none">
              <a:spAutoFit/>
            </a:bodyPr>
            <a:lstStyle/>
            <a:p>
              <a:pPr marL="457200" indent="-457200" eaLnBrk="0" hangingPunct="0">
                <a:spcBef>
                  <a:spcPct val="20000"/>
                </a:spcBef>
              </a:pPr>
              <a:r>
                <a:rPr lang="en-US" sz="1200" b="0" i="1">
                  <a:solidFill>
                    <a:schemeClr val="tx2"/>
                  </a:solidFill>
                  <a:latin typeface="Times New Roman" pitchFamily="18" charset="0"/>
                </a:rPr>
                <a:t>t (s)</a:t>
              </a:r>
            </a:p>
          </p:txBody>
        </p:sp>
        <p:sp>
          <p:nvSpPr>
            <p:cNvPr id="58" name="Text Box 46"/>
            <p:cNvSpPr txBox="1">
              <a:spLocks noChangeArrowheads="1"/>
            </p:cNvSpPr>
            <p:nvPr/>
          </p:nvSpPr>
          <p:spPr bwMode="auto">
            <a:xfrm>
              <a:off x="3147" y="1344"/>
              <a:ext cx="340" cy="311"/>
            </a:xfrm>
            <a:prstGeom prst="rect">
              <a:avLst/>
            </a:prstGeom>
            <a:noFill/>
            <a:ln w="9525" algn="ctr">
              <a:noFill/>
              <a:miter lim="800000"/>
              <a:headEnd/>
              <a:tailEnd/>
            </a:ln>
          </p:spPr>
          <p:txBody>
            <a:bodyPr wrap="none">
              <a:spAutoFit/>
            </a:bodyPr>
            <a:lstStyle/>
            <a:p>
              <a:pPr marL="457200" indent="-457200" eaLnBrk="0" hangingPunct="0">
                <a:spcBef>
                  <a:spcPct val="20000"/>
                </a:spcBef>
              </a:pPr>
              <a:r>
                <a:rPr lang="en-US" sz="1200" b="0" i="1">
                  <a:solidFill>
                    <a:schemeClr val="tx2"/>
                  </a:solidFill>
                  <a:latin typeface="Times New Roman" pitchFamily="18" charset="0"/>
                </a:rPr>
                <a:t>B (T),</a:t>
              </a:r>
            </a:p>
            <a:p>
              <a:pPr marL="457200" indent="-457200" eaLnBrk="0" hangingPunct="0">
                <a:spcBef>
                  <a:spcPct val="20000"/>
                </a:spcBef>
              </a:pPr>
              <a:r>
                <a:rPr lang="en-US" sz="1200" b="0" i="1">
                  <a:solidFill>
                    <a:schemeClr val="tx2"/>
                  </a:solidFill>
                  <a:latin typeface="Times New Roman" pitchFamily="18" charset="0"/>
                </a:rPr>
                <a:t>I (A)</a:t>
              </a:r>
            </a:p>
          </p:txBody>
        </p:sp>
        <p:grpSp>
          <p:nvGrpSpPr>
            <p:cNvPr id="59" name="Group 47"/>
            <p:cNvGrpSpPr>
              <a:grpSpLocks/>
            </p:cNvGrpSpPr>
            <p:nvPr/>
          </p:nvGrpSpPr>
          <p:grpSpPr bwMode="auto">
            <a:xfrm>
              <a:off x="4032" y="2103"/>
              <a:ext cx="126" cy="110"/>
              <a:chOff x="2448" y="1776"/>
              <a:chExt cx="126" cy="110"/>
            </a:xfrm>
          </p:grpSpPr>
          <p:grpSp>
            <p:nvGrpSpPr>
              <p:cNvPr id="73" name="Group 48"/>
              <p:cNvGrpSpPr>
                <a:grpSpLocks/>
              </p:cNvGrpSpPr>
              <p:nvPr/>
            </p:nvGrpSpPr>
            <p:grpSpPr bwMode="auto">
              <a:xfrm>
                <a:off x="2448" y="1776"/>
                <a:ext cx="96" cy="96"/>
                <a:chOff x="2352" y="2160"/>
                <a:chExt cx="288" cy="369"/>
              </a:xfrm>
            </p:grpSpPr>
            <p:sp>
              <p:nvSpPr>
                <p:cNvPr id="77" name="Freeform 49"/>
                <p:cNvSpPr>
                  <a:spLocks/>
                </p:cNvSpPr>
                <p:nvPr/>
              </p:nvSpPr>
              <p:spPr bwMode="auto">
                <a:xfrm>
                  <a:off x="2496" y="2160"/>
                  <a:ext cx="144" cy="192"/>
                </a:xfrm>
                <a:custGeom>
                  <a:avLst/>
                  <a:gdLst>
                    <a:gd name="T0" fmla="*/ 144 w 144"/>
                    <a:gd name="T1" fmla="*/ 0 h 192"/>
                    <a:gd name="T2" fmla="*/ 48 w 144"/>
                    <a:gd name="T3" fmla="*/ 48 h 192"/>
                    <a:gd name="T4" fmla="*/ 0 w 144"/>
                    <a:gd name="T5" fmla="*/ 192 h 192"/>
                    <a:gd name="T6" fmla="*/ 0 60000 65536"/>
                    <a:gd name="T7" fmla="*/ 0 60000 65536"/>
                    <a:gd name="T8" fmla="*/ 0 60000 65536"/>
                    <a:gd name="T9" fmla="*/ 0 w 144"/>
                    <a:gd name="T10" fmla="*/ 0 h 192"/>
                    <a:gd name="T11" fmla="*/ 144 w 144"/>
                    <a:gd name="T12" fmla="*/ 192 h 192"/>
                  </a:gdLst>
                  <a:ahLst/>
                  <a:cxnLst>
                    <a:cxn ang="T6">
                      <a:pos x="T0" y="T1"/>
                    </a:cxn>
                    <a:cxn ang="T7">
                      <a:pos x="T2" y="T3"/>
                    </a:cxn>
                    <a:cxn ang="T8">
                      <a:pos x="T4" y="T5"/>
                    </a:cxn>
                  </a:cxnLst>
                  <a:rect l="T9" t="T10" r="T11" b="T12"/>
                  <a:pathLst>
                    <a:path w="144" h="192">
                      <a:moveTo>
                        <a:pt x="144" y="0"/>
                      </a:moveTo>
                      <a:cubicBezTo>
                        <a:pt x="108" y="8"/>
                        <a:pt x="72" y="16"/>
                        <a:pt x="48" y="48"/>
                      </a:cubicBezTo>
                      <a:cubicBezTo>
                        <a:pt x="24" y="80"/>
                        <a:pt x="8" y="168"/>
                        <a:pt x="0" y="192"/>
                      </a:cubicBezTo>
                    </a:path>
                  </a:pathLst>
                </a:custGeom>
                <a:noFill/>
                <a:ln w="9525">
                  <a:solidFill>
                    <a:schemeClr val="tx2"/>
                  </a:solidFill>
                  <a:round/>
                  <a:headEnd/>
                  <a:tailEnd/>
                </a:ln>
              </p:spPr>
              <p:txBody>
                <a:bodyPr>
                  <a:spAutoFit/>
                </a:bodyPr>
                <a:lstStyle/>
                <a:p>
                  <a:endParaRPr lang="fr-FR"/>
                </a:p>
              </p:txBody>
            </p:sp>
            <p:sp>
              <p:nvSpPr>
                <p:cNvPr id="78" name="Freeform 50"/>
                <p:cNvSpPr>
                  <a:spLocks/>
                </p:cNvSpPr>
                <p:nvPr/>
              </p:nvSpPr>
              <p:spPr bwMode="auto">
                <a:xfrm rot="10800000">
                  <a:off x="2352" y="2337"/>
                  <a:ext cx="144" cy="192"/>
                </a:xfrm>
                <a:custGeom>
                  <a:avLst/>
                  <a:gdLst>
                    <a:gd name="T0" fmla="*/ 144 w 144"/>
                    <a:gd name="T1" fmla="*/ 0 h 192"/>
                    <a:gd name="T2" fmla="*/ 48 w 144"/>
                    <a:gd name="T3" fmla="*/ 48 h 192"/>
                    <a:gd name="T4" fmla="*/ 0 w 144"/>
                    <a:gd name="T5" fmla="*/ 192 h 192"/>
                    <a:gd name="T6" fmla="*/ 0 60000 65536"/>
                    <a:gd name="T7" fmla="*/ 0 60000 65536"/>
                    <a:gd name="T8" fmla="*/ 0 60000 65536"/>
                    <a:gd name="T9" fmla="*/ 0 w 144"/>
                    <a:gd name="T10" fmla="*/ 0 h 192"/>
                    <a:gd name="T11" fmla="*/ 144 w 144"/>
                    <a:gd name="T12" fmla="*/ 192 h 192"/>
                  </a:gdLst>
                  <a:ahLst/>
                  <a:cxnLst>
                    <a:cxn ang="T6">
                      <a:pos x="T0" y="T1"/>
                    </a:cxn>
                    <a:cxn ang="T7">
                      <a:pos x="T2" y="T3"/>
                    </a:cxn>
                    <a:cxn ang="T8">
                      <a:pos x="T4" y="T5"/>
                    </a:cxn>
                  </a:cxnLst>
                  <a:rect l="T9" t="T10" r="T11" b="T12"/>
                  <a:pathLst>
                    <a:path w="144" h="192">
                      <a:moveTo>
                        <a:pt x="144" y="0"/>
                      </a:moveTo>
                      <a:cubicBezTo>
                        <a:pt x="108" y="8"/>
                        <a:pt x="72" y="16"/>
                        <a:pt x="48" y="48"/>
                      </a:cubicBezTo>
                      <a:cubicBezTo>
                        <a:pt x="24" y="80"/>
                        <a:pt x="8" y="168"/>
                        <a:pt x="0" y="192"/>
                      </a:cubicBezTo>
                    </a:path>
                  </a:pathLst>
                </a:custGeom>
                <a:noFill/>
                <a:ln w="9525">
                  <a:solidFill>
                    <a:schemeClr val="tx2"/>
                  </a:solidFill>
                  <a:round/>
                  <a:headEnd/>
                  <a:tailEnd/>
                </a:ln>
              </p:spPr>
              <p:txBody>
                <a:bodyPr>
                  <a:spAutoFit/>
                </a:bodyPr>
                <a:lstStyle/>
                <a:p>
                  <a:endParaRPr lang="fr-FR"/>
                </a:p>
              </p:txBody>
            </p:sp>
          </p:grpSp>
          <p:grpSp>
            <p:nvGrpSpPr>
              <p:cNvPr id="74" name="Group 51"/>
              <p:cNvGrpSpPr>
                <a:grpSpLocks/>
              </p:cNvGrpSpPr>
              <p:nvPr/>
            </p:nvGrpSpPr>
            <p:grpSpPr bwMode="auto">
              <a:xfrm>
                <a:off x="2478" y="1790"/>
                <a:ext cx="96" cy="96"/>
                <a:chOff x="2352" y="2160"/>
                <a:chExt cx="288" cy="369"/>
              </a:xfrm>
            </p:grpSpPr>
            <p:sp>
              <p:nvSpPr>
                <p:cNvPr id="75" name="Freeform 52"/>
                <p:cNvSpPr>
                  <a:spLocks/>
                </p:cNvSpPr>
                <p:nvPr/>
              </p:nvSpPr>
              <p:spPr bwMode="auto">
                <a:xfrm>
                  <a:off x="2496" y="2160"/>
                  <a:ext cx="144" cy="192"/>
                </a:xfrm>
                <a:custGeom>
                  <a:avLst/>
                  <a:gdLst>
                    <a:gd name="T0" fmla="*/ 144 w 144"/>
                    <a:gd name="T1" fmla="*/ 0 h 192"/>
                    <a:gd name="T2" fmla="*/ 48 w 144"/>
                    <a:gd name="T3" fmla="*/ 48 h 192"/>
                    <a:gd name="T4" fmla="*/ 0 w 144"/>
                    <a:gd name="T5" fmla="*/ 192 h 192"/>
                    <a:gd name="T6" fmla="*/ 0 60000 65536"/>
                    <a:gd name="T7" fmla="*/ 0 60000 65536"/>
                    <a:gd name="T8" fmla="*/ 0 60000 65536"/>
                    <a:gd name="T9" fmla="*/ 0 w 144"/>
                    <a:gd name="T10" fmla="*/ 0 h 192"/>
                    <a:gd name="T11" fmla="*/ 144 w 144"/>
                    <a:gd name="T12" fmla="*/ 192 h 192"/>
                  </a:gdLst>
                  <a:ahLst/>
                  <a:cxnLst>
                    <a:cxn ang="T6">
                      <a:pos x="T0" y="T1"/>
                    </a:cxn>
                    <a:cxn ang="T7">
                      <a:pos x="T2" y="T3"/>
                    </a:cxn>
                    <a:cxn ang="T8">
                      <a:pos x="T4" y="T5"/>
                    </a:cxn>
                  </a:cxnLst>
                  <a:rect l="T9" t="T10" r="T11" b="T12"/>
                  <a:pathLst>
                    <a:path w="144" h="192">
                      <a:moveTo>
                        <a:pt x="144" y="0"/>
                      </a:moveTo>
                      <a:cubicBezTo>
                        <a:pt x="108" y="8"/>
                        <a:pt x="72" y="16"/>
                        <a:pt x="48" y="48"/>
                      </a:cubicBezTo>
                      <a:cubicBezTo>
                        <a:pt x="24" y="80"/>
                        <a:pt x="8" y="168"/>
                        <a:pt x="0" y="192"/>
                      </a:cubicBezTo>
                    </a:path>
                  </a:pathLst>
                </a:custGeom>
                <a:noFill/>
                <a:ln w="9525">
                  <a:solidFill>
                    <a:schemeClr val="tx2"/>
                  </a:solidFill>
                  <a:round/>
                  <a:headEnd/>
                  <a:tailEnd/>
                </a:ln>
              </p:spPr>
              <p:txBody>
                <a:bodyPr>
                  <a:spAutoFit/>
                </a:bodyPr>
                <a:lstStyle/>
                <a:p>
                  <a:endParaRPr lang="fr-FR"/>
                </a:p>
              </p:txBody>
            </p:sp>
            <p:sp>
              <p:nvSpPr>
                <p:cNvPr id="76" name="Freeform 53"/>
                <p:cNvSpPr>
                  <a:spLocks/>
                </p:cNvSpPr>
                <p:nvPr/>
              </p:nvSpPr>
              <p:spPr bwMode="auto">
                <a:xfrm rot="10800000">
                  <a:off x="2352" y="2337"/>
                  <a:ext cx="144" cy="192"/>
                </a:xfrm>
                <a:custGeom>
                  <a:avLst/>
                  <a:gdLst>
                    <a:gd name="T0" fmla="*/ 144 w 144"/>
                    <a:gd name="T1" fmla="*/ 0 h 192"/>
                    <a:gd name="T2" fmla="*/ 48 w 144"/>
                    <a:gd name="T3" fmla="*/ 48 h 192"/>
                    <a:gd name="T4" fmla="*/ 0 w 144"/>
                    <a:gd name="T5" fmla="*/ 192 h 192"/>
                    <a:gd name="T6" fmla="*/ 0 60000 65536"/>
                    <a:gd name="T7" fmla="*/ 0 60000 65536"/>
                    <a:gd name="T8" fmla="*/ 0 60000 65536"/>
                    <a:gd name="T9" fmla="*/ 0 w 144"/>
                    <a:gd name="T10" fmla="*/ 0 h 192"/>
                    <a:gd name="T11" fmla="*/ 144 w 144"/>
                    <a:gd name="T12" fmla="*/ 192 h 192"/>
                  </a:gdLst>
                  <a:ahLst/>
                  <a:cxnLst>
                    <a:cxn ang="T6">
                      <a:pos x="T0" y="T1"/>
                    </a:cxn>
                    <a:cxn ang="T7">
                      <a:pos x="T2" y="T3"/>
                    </a:cxn>
                    <a:cxn ang="T8">
                      <a:pos x="T4" y="T5"/>
                    </a:cxn>
                  </a:cxnLst>
                  <a:rect l="T9" t="T10" r="T11" b="T12"/>
                  <a:pathLst>
                    <a:path w="144" h="192">
                      <a:moveTo>
                        <a:pt x="144" y="0"/>
                      </a:moveTo>
                      <a:cubicBezTo>
                        <a:pt x="108" y="8"/>
                        <a:pt x="72" y="16"/>
                        <a:pt x="48" y="48"/>
                      </a:cubicBezTo>
                      <a:cubicBezTo>
                        <a:pt x="24" y="80"/>
                        <a:pt x="8" y="168"/>
                        <a:pt x="0" y="192"/>
                      </a:cubicBezTo>
                    </a:path>
                  </a:pathLst>
                </a:custGeom>
                <a:noFill/>
                <a:ln w="9525">
                  <a:solidFill>
                    <a:schemeClr val="tx2"/>
                  </a:solidFill>
                  <a:round/>
                  <a:headEnd/>
                  <a:tailEnd/>
                </a:ln>
              </p:spPr>
              <p:txBody>
                <a:bodyPr>
                  <a:spAutoFit/>
                </a:bodyPr>
                <a:lstStyle/>
                <a:p>
                  <a:endParaRPr lang="fr-FR"/>
                </a:p>
              </p:txBody>
            </p:sp>
          </p:grpSp>
        </p:grpSp>
        <p:sp>
          <p:nvSpPr>
            <p:cNvPr id="60" name="Text Box 54"/>
            <p:cNvSpPr txBox="1">
              <a:spLocks noChangeArrowheads="1"/>
            </p:cNvSpPr>
            <p:nvPr/>
          </p:nvSpPr>
          <p:spPr bwMode="auto">
            <a:xfrm>
              <a:off x="3744" y="1344"/>
              <a:ext cx="689" cy="173"/>
            </a:xfrm>
            <a:prstGeom prst="rect">
              <a:avLst/>
            </a:prstGeom>
            <a:noFill/>
            <a:ln w="9525" algn="ctr">
              <a:noFill/>
              <a:miter lim="800000"/>
              <a:headEnd/>
              <a:tailEnd/>
            </a:ln>
          </p:spPr>
          <p:txBody>
            <a:bodyPr wrap="none">
              <a:spAutoFit/>
            </a:bodyPr>
            <a:lstStyle/>
            <a:p>
              <a:pPr marL="457200" indent="-457200" eaLnBrk="0" hangingPunct="0">
                <a:spcBef>
                  <a:spcPct val="20000"/>
                </a:spcBef>
              </a:pPr>
              <a:r>
                <a:rPr lang="en-US" sz="1200">
                  <a:solidFill>
                    <a:srgbClr val="000000"/>
                  </a:solidFill>
                  <a:latin typeface="Times New Roman" pitchFamily="18" charset="0"/>
                </a:rPr>
                <a:t>Beam passage</a:t>
              </a:r>
            </a:p>
          </p:txBody>
        </p:sp>
        <p:sp>
          <p:nvSpPr>
            <p:cNvPr id="61" name="Line 55"/>
            <p:cNvSpPr>
              <a:spLocks noChangeShapeType="1"/>
            </p:cNvSpPr>
            <p:nvPr/>
          </p:nvSpPr>
          <p:spPr bwMode="auto">
            <a:xfrm flipH="1">
              <a:off x="3735" y="1488"/>
              <a:ext cx="153" cy="117"/>
            </a:xfrm>
            <a:prstGeom prst="line">
              <a:avLst/>
            </a:prstGeom>
            <a:noFill/>
            <a:ln w="12700">
              <a:solidFill>
                <a:srgbClr val="000000"/>
              </a:solidFill>
              <a:round/>
              <a:headEnd/>
              <a:tailEnd type="triangle" w="med" len="med"/>
            </a:ln>
          </p:spPr>
          <p:txBody>
            <a:bodyPr>
              <a:spAutoFit/>
            </a:bodyPr>
            <a:lstStyle/>
            <a:p>
              <a:endParaRPr lang="fr-FR"/>
            </a:p>
          </p:txBody>
        </p:sp>
        <p:grpSp>
          <p:nvGrpSpPr>
            <p:cNvPr id="62" name="Group 56"/>
            <p:cNvGrpSpPr>
              <a:grpSpLocks/>
            </p:cNvGrpSpPr>
            <p:nvPr/>
          </p:nvGrpSpPr>
          <p:grpSpPr bwMode="auto">
            <a:xfrm>
              <a:off x="3504" y="1625"/>
              <a:ext cx="384" cy="544"/>
              <a:chOff x="3504" y="1625"/>
              <a:chExt cx="384" cy="544"/>
            </a:xfrm>
          </p:grpSpPr>
          <p:sp>
            <p:nvSpPr>
              <p:cNvPr id="69" name="Freeform 57"/>
              <p:cNvSpPr>
                <a:spLocks/>
              </p:cNvSpPr>
              <p:nvPr/>
            </p:nvSpPr>
            <p:spPr bwMode="auto">
              <a:xfrm flipH="1">
                <a:off x="3767" y="1628"/>
                <a:ext cx="121" cy="537"/>
              </a:xfrm>
              <a:custGeom>
                <a:avLst/>
                <a:gdLst>
                  <a:gd name="T0" fmla="*/ 0 w 576"/>
                  <a:gd name="T1" fmla="*/ 862 h 456"/>
                  <a:gd name="T2" fmla="*/ 0 w 576"/>
                  <a:gd name="T3" fmla="*/ 770 h 456"/>
                  <a:gd name="T4" fmla="*/ 1 w 576"/>
                  <a:gd name="T5" fmla="*/ 216 h 456"/>
                  <a:gd name="T6" fmla="*/ 1 w 576"/>
                  <a:gd name="T7" fmla="*/ 31 h 456"/>
                  <a:gd name="T8" fmla="*/ 1 w 576"/>
                  <a:gd name="T9" fmla="*/ 31 h 456"/>
                  <a:gd name="T10" fmla="*/ 0 60000 65536"/>
                  <a:gd name="T11" fmla="*/ 0 60000 65536"/>
                  <a:gd name="T12" fmla="*/ 0 60000 65536"/>
                  <a:gd name="T13" fmla="*/ 0 60000 65536"/>
                  <a:gd name="T14" fmla="*/ 0 60000 65536"/>
                  <a:gd name="T15" fmla="*/ 0 w 576"/>
                  <a:gd name="T16" fmla="*/ 0 h 456"/>
                  <a:gd name="T17" fmla="*/ 576 w 576"/>
                  <a:gd name="T18" fmla="*/ 456 h 456"/>
                </a:gdLst>
                <a:ahLst/>
                <a:cxnLst>
                  <a:cxn ang="T10">
                    <a:pos x="T0" y="T1"/>
                  </a:cxn>
                  <a:cxn ang="T11">
                    <a:pos x="T2" y="T3"/>
                  </a:cxn>
                  <a:cxn ang="T12">
                    <a:pos x="T4" y="T5"/>
                  </a:cxn>
                  <a:cxn ang="T13">
                    <a:pos x="T6" y="T7"/>
                  </a:cxn>
                  <a:cxn ang="T14">
                    <a:pos x="T8" y="T9"/>
                  </a:cxn>
                </a:cxnLst>
                <a:rect l="T15" t="T16" r="T17" b="T18"/>
                <a:pathLst>
                  <a:path w="576" h="456">
                    <a:moveTo>
                      <a:pt x="0" y="448"/>
                    </a:moveTo>
                    <a:cubicBezTo>
                      <a:pt x="40" y="452"/>
                      <a:pt x="80" y="456"/>
                      <a:pt x="144" y="400"/>
                    </a:cubicBezTo>
                    <a:cubicBezTo>
                      <a:pt x="208" y="344"/>
                      <a:pt x="320" y="176"/>
                      <a:pt x="384" y="112"/>
                    </a:cubicBezTo>
                    <a:cubicBezTo>
                      <a:pt x="448" y="48"/>
                      <a:pt x="496" y="32"/>
                      <a:pt x="528" y="16"/>
                    </a:cubicBezTo>
                    <a:cubicBezTo>
                      <a:pt x="560" y="0"/>
                      <a:pt x="568" y="8"/>
                      <a:pt x="576" y="16"/>
                    </a:cubicBezTo>
                  </a:path>
                </a:pathLst>
              </a:custGeom>
              <a:noFill/>
              <a:ln w="25400">
                <a:solidFill>
                  <a:schemeClr val="tx2"/>
                </a:solidFill>
                <a:round/>
                <a:headEnd/>
                <a:tailEnd/>
              </a:ln>
            </p:spPr>
            <p:txBody>
              <a:bodyPr>
                <a:spAutoFit/>
              </a:bodyPr>
              <a:lstStyle/>
              <a:p>
                <a:endParaRPr lang="fr-FR"/>
              </a:p>
            </p:txBody>
          </p:sp>
          <p:sp>
            <p:nvSpPr>
              <p:cNvPr id="70" name="Line 58"/>
              <p:cNvSpPr>
                <a:spLocks noChangeShapeType="1"/>
              </p:cNvSpPr>
              <p:nvPr/>
            </p:nvSpPr>
            <p:spPr bwMode="auto">
              <a:xfrm>
                <a:off x="3696" y="1632"/>
                <a:ext cx="83" cy="0"/>
              </a:xfrm>
              <a:prstGeom prst="line">
                <a:avLst/>
              </a:prstGeom>
              <a:noFill/>
              <a:ln w="25400">
                <a:solidFill>
                  <a:srgbClr val="000000"/>
                </a:solidFill>
                <a:round/>
                <a:headEnd/>
                <a:tailEnd/>
              </a:ln>
            </p:spPr>
            <p:txBody>
              <a:bodyPr>
                <a:spAutoFit/>
              </a:bodyPr>
              <a:lstStyle/>
              <a:p>
                <a:endParaRPr lang="fr-FR"/>
              </a:p>
            </p:txBody>
          </p:sp>
          <p:sp>
            <p:nvSpPr>
              <p:cNvPr id="71" name="Freeform 59"/>
              <p:cNvSpPr>
                <a:spLocks/>
              </p:cNvSpPr>
              <p:nvPr/>
            </p:nvSpPr>
            <p:spPr bwMode="auto">
              <a:xfrm>
                <a:off x="3504" y="1625"/>
                <a:ext cx="144" cy="544"/>
              </a:xfrm>
              <a:custGeom>
                <a:avLst/>
                <a:gdLst>
                  <a:gd name="T0" fmla="*/ 0 w 576"/>
                  <a:gd name="T1" fmla="*/ 907 h 456"/>
                  <a:gd name="T2" fmla="*/ 1 w 576"/>
                  <a:gd name="T3" fmla="*/ 810 h 456"/>
                  <a:gd name="T4" fmla="*/ 1 w 576"/>
                  <a:gd name="T5" fmla="*/ 228 h 456"/>
                  <a:gd name="T6" fmla="*/ 2 w 576"/>
                  <a:gd name="T7" fmla="*/ 32 h 456"/>
                  <a:gd name="T8" fmla="*/ 2 w 576"/>
                  <a:gd name="T9" fmla="*/ 32 h 456"/>
                  <a:gd name="T10" fmla="*/ 0 60000 65536"/>
                  <a:gd name="T11" fmla="*/ 0 60000 65536"/>
                  <a:gd name="T12" fmla="*/ 0 60000 65536"/>
                  <a:gd name="T13" fmla="*/ 0 60000 65536"/>
                  <a:gd name="T14" fmla="*/ 0 60000 65536"/>
                  <a:gd name="T15" fmla="*/ 0 w 576"/>
                  <a:gd name="T16" fmla="*/ 0 h 456"/>
                  <a:gd name="T17" fmla="*/ 576 w 576"/>
                  <a:gd name="T18" fmla="*/ 456 h 456"/>
                </a:gdLst>
                <a:ahLst/>
                <a:cxnLst>
                  <a:cxn ang="T10">
                    <a:pos x="T0" y="T1"/>
                  </a:cxn>
                  <a:cxn ang="T11">
                    <a:pos x="T2" y="T3"/>
                  </a:cxn>
                  <a:cxn ang="T12">
                    <a:pos x="T4" y="T5"/>
                  </a:cxn>
                  <a:cxn ang="T13">
                    <a:pos x="T6" y="T7"/>
                  </a:cxn>
                  <a:cxn ang="T14">
                    <a:pos x="T8" y="T9"/>
                  </a:cxn>
                </a:cxnLst>
                <a:rect l="T15" t="T16" r="T17" b="T18"/>
                <a:pathLst>
                  <a:path w="576" h="456">
                    <a:moveTo>
                      <a:pt x="0" y="448"/>
                    </a:moveTo>
                    <a:cubicBezTo>
                      <a:pt x="40" y="452"/>
                      <a:pt x="80" y="456"/>
                      <a:pt x="144" y="400"/>
                    </a:cubicBezTo>
                    <a:cubicBezTo>
                      <a:pt x="208" y="344"/>
                      <a:pt x="320" y="176"/>
                      <a:pt x="384" y="112"/>
                    </a:cubicBezTo>
                    <a:cubicBezTo>
                      <a:pt x="448" y="48"/>
                      <a:pt x="496" y="32"/>
                      <a:pt x="528" y="16"/>
                    </a:cubicBezTo>
                    <a:cubicBezTo>
                      <a:pt x="560" y="0"/>
                      <a:pt x="568" y="8"/>
                      <a:pt x="576" y="16"/>
                    </a:cubicBezTo>
                  </a:path>
                </a:pathLst>
              </a:custGeom>
              <a:noFill/>
              <a:ln w="25400">
                <a:solidFill>
                  <a:schemeClr val="tx2"/>
                </a:solidFill>
                <a:round/>
                <a:headEnd/>
                <a:tailEnd/>
              </a:ln>
            </p:spPr>
            <p:txBody>
              <a:bodyPr>
                <a:spAutoFit/>
              </a:bodyPr>
              <a:lstStyle/>
              <a:p>
                <a:endParaRPr lang="fr-FR"/>
              </a:p>
            </p:txBody>
          </p:sp>
          <p:sp>
            <p:nvSpPr>
              <p:cNvPr id="72" name="Line 60"/>
              <p:cNvSpPr>
                <a:spLocks noChangeShapeType="1"/>
              </p:cNvSpPr>
              <p:nvPr/>
            </p:nvSpPr>
            <p:spPr bwMode="auto">
              <a:xfrm>
                <a:off x="3645" y="1632"/>
                <a:ext cx="62" cy="0"/>
              </a:xfrm>
              <a:prstGeom prst="line">
                <a:avLst/>
              </a:prstGeom>
              <a:noFill/>
              <a:ln w="25400">
                <a:solidFill>
                  <a:schemeClr val="tx2"/>
                </a:solidFill>
                <a:round/>
                <a:headEnd/>
                <a:tailEnd/>
              </a:ln>
            </p:spPr>
            <p:txBody>
              <a:bodyPr>
                <a:spAutoFit/>
              </a:bodyPr>
              <a:lstStyle/>
              <a:p>
                <a:endParaRPr lang="fr-FR"/>
              </a:p>
            </p:txBody>
          </p:sp>
        </p:grpSp>
        <p:sp>
          <p:nvSpPr>
            <p:cNvPr id="63" name="Line 61"/>
            <p:cNvSpPr>
              <a:spLocks noChangeShapeType="1"/>
            </p:cNvSpPr>
            <p:nvPr/>
          </p:nvSpPr>
          <p:spPr bwMode="auto">
            <a:xfrm>
              <a:off x="4380" y="1479"/>
              <a:ext cx="255" cy="123"/>
            </a:xfrm>
            <a:prstGeom prst="line">
              <a:avLst/>
            </a:prstGeom>
            <a:noFill/>
            <a:ln w="12700">
              <a:solidFill>
                <a:srgbClr val="000000"/>
              </a:solidFill>
              <a:round/>
              <a:headEnd/>
              <a:tailEnd type="triangle" w="med" len="med"/>
            </a:ln>
          </p:spPr>
          <p:txBody>
            <a:bodyPr>
              <a:spAutoFit/>
            </a:bodyPr>
            <a:lstStyle/>
            <a:p>
              <a:endParaRPr lang="fr-FR"/>
            </a:p>
          </p:txBody>
        </p:sp>
        <p:grpSp>
          <p:nvGrpSpPr>
            <p:cNvPr id="64" name="Group 62"/>
            <p:cNvGrpSpPr>
              <a:grpSpLocks/>
            </p:cNvGrpSpPr>
            <p:nvPr/>
          </p:nvGrpSpPr>
          <p:grpSpPr bwMode="auto">
            <a:xfrm>
              <a:off x="4416" y="1616"/>
              <a:ext cx="384" cy="544"/>
              <a:chOff x="3504" y="1625"/>
              <a:chExt cx="384" cy="544"/>
            </a:xfrm>
          </p:grpSpPr>
          <p:sp>
            <p:nvSpPr>
              <p:cNvPr id="65" name="Freeform 63"/>
              <p:cNvSpPr>
                <a:spLocks/>
              </p:cNvSpPr>
              <p:nvPr/>
            </p:nvSpPr>
            <p:spPr bwMode="auto">
              <a:xfrm flipH="1">
                <a:off x="3767" y="1628"/>
                <a:ext cx="121" cy="537"/>
              </a:xfrm>
              <a:custGeom>
                <a:avLst/>
                <a:gdLst>
                  <a:gd name="T0" fmla="*/ 0 w 576"/>
                  <a:gd name="T1" fmla="*/ 862 h 456"/>
                  <a:gd name="T2" fmla="*/ 0 w 576"/>
                  <a:gd name="T3" fmla="*/ 770 h 456"/>
                  <a:gd name="T4" fmla="*/ 1 w 576"/>
                  <a:gd name="T5" fmla="*/ 216 h 456"/>
                  <a:gd name="T6" fmla="*/ 1 w 576"/>
                  <a:gd name="T7" fmla="*/ 31 h 456"/>
                  <a:gd name="T8" fmla="*/ 1 w 576"/>
                  <a:gd name="T9" fmla="*/ 31 h 456"/>
                  <a:gd name="T10" fmla="*/ 0 60000 65536"/>
                  <a:gd name="T11" fmla="*/ 0 60000 65536"/>
                  <a:gd name="T12" fmla="*/ 0 60000 65536"/>
                  <a:gd name="T13" fmla="*/ 0 60000 65536"/>
                  <a:gd name="T14" fmla="*/ 0 60000 65536"/>
                  <a:gd name="T15" fmla="*/ 0 w 576"/>
                  <a:gd name="T16" fmla="*/ 0 h 456"/>
                  <a:gd name="T17" fmla="*/ 576 w 576"/>
                  <a:gd name="T18" fmla="*/ 456 h 456"/>
                </a:gdLst>
                <a:ahLst/>
                <a:cxnLst>
                  <a:cxn ang="T10">
                    <a:pos x="T0" y="T1"/>
                  </a:cxn>
                  <a:cxn ang="T11">
                    <a:pos x="T2" y="T3"/>
                  </a:cxn>
                  <a:cxn ang="T12">
                    <a:pos x="T4" y="T5"/>
                  </a:cxn>
                  <a:cxn ang="T13">
                    <a:pos x="T6" y="T7"/>
                  </a:cxn>
                  <a:cxn ang="T14">
                    <a:pos x="T8" y="T9"/>
                  </a:cxn>
                </a:cxnLst>
                <a:rect l="T15" t="T16" r="T17" b="T18"/>
                <a:pathLst>
                  <a:path w="576" h="456">
                    <a:moveTo>
                      <a:pt x="0" y="448"/>
                    </a:moveTo>
                    <a:cubicBezTo>
                      <a:pt x="40" y="452"/>
                      <a:pt x="80" y="456"/>
                      <a:pt x="144" y="400"/>
                    </a:cubicBezTo>
                    <a:cubicBezTo>
                      <a:pt x="208" y="344"/>
                      <a:pt x="320" y="176"/>
                      <a:pt x="384" y="112"/>
                    </a:cubicBezTo>
                    <a:cubicBezTo>
                      <a:pt x="448" y="48"/>
                      <a:pt x="496" y="32"/>
                      <a:pt x="528" y="16"/>
                    </a:cubicBezTo>
                    <a:cubicBezTo>
                      <a:pt x="560" y="0"/>
                      <a:pt x="568" y="8"/>
                      <a:pt x="576" y="16"/>
                    </a:cubicBezTo>
                  </a:path>
                </a:pathLst>
              </a:custGeom>
              <a:noFill/>
              <a:ln w="25400">
                <a:solidFill>
                  <a:schemeClr val="tx2"/>
                </a:solidFill>
                <a:round/>
                <a:headEnd/>
                <a:tailEnd/>
              </a:ln>
            </p:spPr>
            <p:txBody>
              <a:bodyPr>
                <a:spAutoFit/>
              </a:bodyPr>
              <a:lstStyle/>
              <a:p>
                <a:endParaRPr lang="fr-FR"/>
              </a:p>
            </p:txBody>
          </p:sp>
          <p:sp>
            <p:nvSpPr>
              <p:cNvPr id="66" name="Line 64"/>
              <p:cNvSpPr>
                <a:spLocks noChangeShapeType="1"/>
              </p:cNvSpPr>
              <p:nvPr/>
            </p:nvSpPr>
            <p:spPr bwMode="auto">
              <a:xfrm>
                <a:off x="3696" y="1632"/>
                <a:ext cx="83" cy="0"/>
              </a:xfrm>
              <a:prstGeom prst="line">
                <a:avLst/>
              </a:prstGeom>
              <a:noFill/>
              <a:ln w="25400">
                <a:solidFill>
                  <a:srgbClr val="000000"/>
                </a:solidFill>
                <a:round/>
                <a:headEnd/>
                <a:tailEnd/>
              </a:ln>
            </p:spPr>
            <p:txBody>
              <a:bodyPr>
                <a:spAutoFit/>
              </a:bodyPr>
              <a:lstStyle/>
              <a:p>
                <a:endParaRPr lang="fr-FR"/>
              </a:p>
            </p:txBody>
          </p:sp>
          <p:sp>
            <p:nvSpPr>
              <p:cNvPr id="67" name="Freeform 65"/>
              <p:cNvSpPr>
                <a:spLocks/>
              </p:cNvSpPr>
              <p:nvPr/>
            </p:nvSpPr>
            <p:spPr bwMode="auto">
              <a:xfrm>
                <a:off x="3504" y="1625"/>
                <a:ext cx="144" cy="544"/>
              </a:xfrm>
              <a:custGeom>
                <a:avLst/>
                <a:gdLst>
                  <a:gd name="T0" fmla="*/ 0 w 576"/>
                  <a:gd name="T1" fmla="*/ 907 h 456"/>
                  <a:gd name="T2" fmla="*/ 1 w 576"/>
                  <a:gd name="T3" fmla="*/ 810 h 456"/>
                  <a:gd name="T4" fmla="*/ 1 w 576"/>
                  <a:gd name="T5" fmla="*/ 228 h 456"/>
                  <a:gd name="T6" fmla="*/ 2 w 576"/>
                  <a:gd name="T7" fmla="*/ 32 h 456"/>
                  <a:gd name="T8" fmla="*/ 2 w 576"/>
                  <a:gd name="T9" fmla="*/ 32 h 456"/>
                  <a:gd name="T10" fmla="*/ 0 60000 65536"/>
                  <a:gd name="T11" fmla="*/ 0 60000 65536"/>
                  <a:gd name="T12" fmla="*/ 0 60000 65536"/>
                  <a:gd name="T13" fmla="*/ 0 60000 65536"/>
                  <a:gd name="T14" fmla="*/ 0 60000 65536"/>
                  <a:gd name="T15" fmla="*/ 0 w 576"/>
                  <a:gd name="T16" fmla="*/ 0 h 456"/>
                  <a:gd name="T17" fmla="*/ 576 w 576"/>
                  <a:gd name="T18" fmla="*/ 456 h 456"/>
                </a:gdLst>
                <a:ahLst/>
                <a:cxnLst>
                  <a:cxn ang="T10">
                    <a:pos x="T0" y="T1"/>
                  </a:cxn>
                  <a:cxn ang="T11">
                    <a:pos x="T2" y="T3"/>
                  </a:cxn>
                  <a:cxn ang="T12">
                    <a:pos x="T4" y="T5"/>
                  </a:cxn>
                  <a:cxn ang="T13">
                    <a:pos x="T6" y="T7"/>
                  </a:cxn>
                  <a:cxn ang="T14">
                    <a:pos x="T8" y="T9"/>
                  </a:cxn>
                </a:cxnLst>
                <a:rect l="T15" t="T16" r="T17" b="T18"/>
                <a:pathLst>
                  <a:path w="576" h="456">
                    <a:moveTo>
                      <a:pt x="0" y="448"/>
                    </a:moveTo>
                    <a:cubicBezTo>
                      <a:pt x="40" y="452"/>
                      <a:pt x="80" y="456"/>
                      <a:pt x="144" y="400"/>
                    </a:cubicBezTo>
                    <a:cubicBezTo>
                      <a:pt x="208" y="344"/>
                      <a:pt x="320" y="176"/>
                      <a:pt x="384" y="112"/>
                    </a:cubicBezTo>
                    <a:cubicBezTo>
                      <a:pt x="448" y="48"/>
                      <a:pt x="496" y="32"/>
                      <a:pt x="528" y="16"/>
                    </a:cubicBezTo>
                    <a:cubicBezTo>
                      <a:pt x="560" y="0"/>
                      <a:pt x="568" y="8"/>
                      <a:pt x="576" y="16"/>
                    </a:cubicBezTo>
                  </a:path>
                </a:pathLst>
              </a:custGeom>
              <a:noFill/>
              <a:ln w="25400">
                <a:solidFill>
                  <a:schemeClr val="tx2"/>
                </a:solidFill>
                <a:round/>
                <a:headEnd/>
                <a:tailEnd/>
              </a:ln>
            </p:spPr>
            <p:txBody>
              <a:bodyPr>
                <a:spAutoFit/>
              </a:bodyPr>
              <a:lstStyle/>
              <a:p>
                <a:endParaRPr lang="fr-FR"/>
              </a:p>
            </p:txBody>
          </p:sp>
          <p:sp>
            <p:nvSpPr>
              <p:cNvPr id="68" name="Line 66"/>
              <p:cNvSpPr>
                <a:spLocks noChangeShapeType="1"/>
              </p:cNvSpPr>
              <p:nvPr/>
            </p:nvSpPr>
            <p:spPr bwMode="auto">
              <a:xfrm>
                <a:off x="3645" y="1632"/>
                <a:ext cx="62" cy="0"/>
              </a:xfrm>
              <a:prstGeom prst="line">
                <a:avLst/>
              </a:prstGeom>
              <a:noFill/>
              <a:ln w="25400">
                <a:solidFill>
                  <a:schemeClr val="tx2"/>
                </a:solidFill>
                <a:round/>
                <a:headEnd/>
                <a:tailEnd/>
              </a:ln>
            </p:spPr>
            <p:txBody>
              <a:bodyPr>
                <a:spAutoFit/>
              </a:bodyPr>
              <a:lstStyle/>
              <a:p>
                <a:endParaRPr lang="fr-FR"/>
              </a:p>
            </p:txBody>
          </p:sp>
        </p:grpSp>
      </p:grpSp>
      <p:sp>
        <p:nvSpPr>
          <p:cNvPr id="79" name="Title 1"/>
          <p:cNvSpPr txBox="1">
            <a:spLocks/>
          </p:cNvSpPr>
          <p:nvPr/>
        </p:nvSpPr>
        <p:spPr>
          <a:xfrm>
            <a:off x="283464" y="20429"/>
            <a:ext cx="8567927" cy="940443"/>
          </a:xfrm>
          <a:prstGeom prst="rect">
            <a:avLst/>
          </a:prstGeom>
        </p:spPr>
        <p:txBody>
          <a:bodyPr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914400"/>
            <a:r>
              <a:rPr lang="en-GB" sz="3200" dirty="0" smtClean="0">
                <a:latin typeface="Comic Sans MS" pitchFamily="66" charset="0"/>
              </a:rPr>
              <a:t>Discharged converter</a:t>
            </a:r>
            <a:endParaRPr lang="en-US" sz="3200" dirty="0">
              <a:latin typeface="Comic Sans MS" pitchFamily="66" charset="0"/>
            </a:endParaRPr>
          </a:p>
        </p:txBody>
      </p:sp>
      <p:sp>
        <p:nvSpPr>
          <p:cNvPr id="80" name="Rectangle 79"/>
          <p:cNvSpPr/>
          <p:nvPr/>
        </p:nvSpPr>
        <p:spPr>
          <a:xfrm>
            <a:off x="3867150" y="4750415"/>
            <a:ext cx="5143500" cy="1107996"/>
          </a:xfrm>
          <a:prstGeom prst="rect">
            <a:avLst/>
          </a:prstGeom>
        </p:spPr>
        <p:txBody>
          <a:bodyPr wrap="square">
            <a:spAutoFit/>
          </a:bodyPr>
          <a:lstStyle/>
          <a:p>
            <a:r>
              <a:rPr lang="en-GB" sz="1600" dirty="0" smtClean="0">
                <a:latin typeface="Comic Sans MS" panose="030F0702030302020204" pitchFamily="66" charset="0"/>
              </a:rPr>
              <a:t>Direct </a:t>
            </a:r>
            <a:r>
              <a:rPr lang="en-GB" sz="1600" dirty="0">
                <a:latin typeface="Comic Sans MS" panose="030F0702030302020204" pitchFamily="66" charset="0"/>
              </a:rPr>
              <a:t>Energy transfer </a:t>
            </a:r>
            <a:r>
              <a:rPr lang="en-GB" sz="1600" dirty="0" smtClean="0">
                <a:latin typeface="Comic Sans MS" panose="030F0702030302020204" pitchFamily="66" charset="0"/>
              </a:rPr>
              <a:t>from </a:t>
            </a:r>
            <a:r>
              <a:rPr lang="en-GB" sz="1600" dirty="0">
                <a:latin typeface="Comic Sans MS" panose="030F0702030302020204" pitchFamily="66" charset="0"/>
              </a:rPr>
              <a:t>mains is </a:t>
            </a:r>
            <a:r>
              <a:rPr lang="en-GB" sz="1600" dirty="0" smtClean="0">
                <a:latin typeface="Comic Sans MS" panose="030F0702030302020204" pitchFamily="66" charset="0"/>
              </a:rPr>
              <a:t>not possible</a:t>
            </a:r>
            <a:r>
              <a:rPr lang="en-GB" sz="1600" dirty="0">
                <a:latin typeface="Comic Sans MS" panose="030F0702030302020204" pitchFamily="66" charset="0"/>
              </a:rPr>
              <a:t>:</a:t>
            </a:r>
          </a:p>
          <a:p>
            <a:r>
              <a:rPr lang="en-GB" sz="1600" dirty="0">
                <a:solidFill>
                  <a:schemeClr val="hlink"/>
                </a:solidFill>
                <a:latin typeface="Comic Sans MS" panose="030F0702030302020204" pitchFamily="66" charset="0"/>
              </a:rPr>
              <a:t>Intermediate storage of energy </a:t>
            </a:r>
            <a:endParaRPr lang="en-GB" sz="1600" dirty="0" smtClean="0">
              <a:solidFill>
                <a:schemeClr val="hlink"/>
              </a:solidFill>
              <a:latin typeface="Comic Sans MS" panose="030F0702030302020204" pitchFamily="66" charset="0"/>
            </a:endParaRPr>
          </a:p>
          <a:p>
            <a:r>
              <a:rPr lang="en-GB" sz="1600" dirty="0" smtClean="0">
                <a:solidFill>
                  <a:schemeClr val="hlink"/>
                </a:solidFill>
                <a:latin typeface="Comic Sans MS" panose="030F0702030302020204" pitchFamily="66" charset="0"/>
              </a:rPr>
              <a:t>Peak </a:t>
            </a:r>
            <a:r>
              <a:rPr lang="en-GB" sz="1600" dirty="0">
                <a:solidFill>
                  <a:schemeClr val="hlink"/>
                </a:solidFill>
                <a:latin typeface="Comic Sans MS" panose="030F0702030302020204" pitchFamily="66" charset="0"/>
              </a:rPr>
              <a:t>power : could be &gt; MW </a:t>
            </a:r>
            <a:endParaRPr lang="en-GB" sz="1600" dirty="0" smtClean="0">
              <a:solidFill>
                <a:schemeClr val="hlink"/>
              </a:solidFill>
              <a:latin typeface="Comic Sans MS" panose="030F0702030302020204" pitchFamily="66" charset="0"/>
            </a:endParaRPr>
          </a:p>
          <a:p>
            <a:r>
              <a:rPr lang="en-GB" sz="1600" dirty="0" smtClean="0">
                <a:solidFill>
                  <a:schemeClr val="hlink"/>
                </a:solidFill>
                <a:latin typeface="Comic Sans MS" panose="030F0702030302020204" pitchFamily="66" charset="0"/>
              </a:rPr>
              <a:t>Average </a:t>
            </a:r>
            <a:r>
              <a:rPr lang="en-GB" sz="1600" dirty="0">
                <a:solidFill>
                  <a:schemeClr val="hlink"/>
                </a:solidFill>
                <a:latin typeface="Comic Sans MS" panose="030F0702030302020204" pitchFamily="66" charset="0"/>
              </a:rPr>
              <a:t>power </a:t>
            </a:r>
            <a:r>
              <a:rPr lang="en-GB" sz="1600" dirty="0" smtClean="0">
                <a:solidFill>
                  <a:schemeClr val="hlink"/>
                </a:solidFill>
                <a:latin typeface="Comic Sans MS" panose="030F0702030302020204" pitchFamily="66" charset="0"/>
              </a:rPr>
              <a:t>kW</a:t>
            </a:r>
            <a:endParaRPr lang="en-GB" sz="1600" dirty="0">
              <a:solidFill>
                <a:schemeClr val="hlink"/>
              </a:solidFill>
              <a:latin typeface="Comic Sans MS" panose="030F0702030302020204" pitchFamily="66" charset="0"/>
            </a:endParaRPr>
          </a:p>
        </p:txBody>
      </p:sp>
      <p:sp>
        <p:nvSpPr>
          <p:cNvPr id="81" name="Text Box 39"/>
          <p:cNvSpPr txBox="1">
            <a:spLocks noChangeArrowheads="1"/>
          </p:cNvSpPr>
          <p:nvPr/>
        </p:nvSpPr>
        <p:spPr bwMode="auto">
          <a:xfrm>
            <a:off x="228600" y="960872"/>
            <a:ext cx="1483098" cy="338554"/>
          </a:xfrm>
          <a:prstGeom prst="rect">
            <a:avLst/>
          </a:prstGeom>
          <a:noFill/>
          <a:ln w="9525" algn="ctr">
            <a:noFill/>
            <a:miter lim="800000"/>
            <a:headEnd/>
            <a:tailEnd/>
          </a:ln>
        </p:spPr>
        <p:txBody>
          <a:bodyPr wrap="none">
            <a:spAutoFit/>
          </a:bodyPr>
          <a:lstStyle/>
          <a:p>
            <a:pPr marL="457200" indent="-457200" eaLnBrk="0" hangingPunct="0">
              <a:spcBef>
                <a:spcPct val="20000"/>
              </a:spcBef>
            </a:pPr>
            <a:r>
              <a:rPr lang="en-US" sz="1600" u="sng" dirty="0" smtClean="0">
                <a:latin typeface="Comic Sans MS" panose="030F0702030302020204" pitchFamily="66" charset="0"/>
              </a:rPr>
              <a:t>Synchrotrons</a:t>
            </a:r>
            <a:endParaRPr lang="en-US" sz="1600" u="sng" dirty="0">
              <a:latin typeface="Comic Sans MS" panose="030F0702030302020204" pitchFamily="66" charset="0"/>
            </a:endParaRPr>
          </a:p>
        </p:txBody>
      </p:sp>
      <p:sp>
        <p:nvSpPr>
          <p:cNvPr id="82"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61</a:t>
            </a:fld>
            <a:endParaRPr lang="en-US" dirty="0"/>
          </a:p>
        </p:txBody>
      </p:sp>
      <p:sp>
        <p:nvSpPr>
          <p:cNvPr id="83"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Tree>
    <p:extLst>
      <p:ext uri="{BB962C8B-B14F-4D97-AF65-F5344CB8AC3E}">
        <p14:creationId xmlns:p14="http://schemas.microsoft.com/office/powerpoint/2010/main" val="414824020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Title 1"/>
          <p:cNvSpPr txBox="1">
            <a:spLocks/>
          </p:cNvSpPr>
          <p:nvPr/>
        </p:nvSpPr>
        <p:spPr>
          <a:xfrm>
            <a:off x="283464" y="20429"/>
            <a:ext cx="8567927" cy="940443"/>
          </a:xfrm>
          <a:prstGeom prst="rect">
            <a:avLst/>
          </a:prstGeom>
        </p:spPr>
        <p:txBody>
          <a:bodyPr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914400"/>
            <a:r>
              <a:rPr lang="en-GB" sz="3200" dirty="0" smtClean="0">
                <a:latin typeface="Comic Sans MS" pitchFamily="66" charset="0"/>
              </a:rPr>
              <a:t>Discharged converter</a:t>
            </a:r>
            <a:endParaRPr lang="en-US" sz="3200" dirty="0">
              <a:latin typeface="Comic Sans MS" pitchFamily="66" charset="0"/>
            </a:endParaRPr>
          </a:p>
        </p:txBody>
      </p:sp>
      <p:graphicFrame>
        <p:nvGraphicFramePr>
          <p:cNvPr id="82" name="Object 4"/>
          <p:cNvGraphicFramePr>
            <a:graphicFrameLocks noChangeAspect="1"/>
          </p:cNvGraphicFramePr>
          <p:nvPr>
            <p:extLst>
              <p:ext uri="{D42A27DB-BD31-4B8C-83A1-F6EECF244321}">
                <p14:modId xmlns:p14="http://schemas.microsoft.com/office/powerpoint/2010/main" val="871862895"/>
              </p:ext>
            </p:extLst>
          </p:nvPr>
        </p:nvGraphicFramePr>
        <p:xfrm>
          <a:off x="1871816" y="868679"/>
          <a:ext cx="5725907" cy="5293597"/>
        </p:xfrm>
        <a:graphic>
          <a:graphicData uri="http://schemas.openxmlformats.org/presentationml/2006/ole">
            <mc:AlternateContent xmlns:mc="http://schemas.openxmlformats.org/markup-compatibility/2006">
              <mc:Choice xmlns:v="urn:schemas-microsoft-com:vml" Requires="v">
                <p:oleObj spid="_x0000_s19528" name="Visio" r:id="rId3" imgW="8703805" imgH="8391672" progId="">
                  <p:embed/>
                </p:oleObj>
              </mc:Choice>
              <mc:Fallback>
                <p:oleObj name="Visio" r:id="rId3" imgW="8703805" imgH="8391672"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71816" y="868679"/>
                        <a:ext cx="5725907" cy="5293597"/>
                      </a:xfrm>
                      <a:prstGeom prst="rect">
                        <a:avLst/>
                      </a:prstGeom>
                      <a:noFill/>
                      <a:ln>
                        <a:noFill/>
                      </a:ln>
                      <a:extLst/>
                    </p:spPr>
                  </p:pic>
                </p:oleObj>
              </mc:Fallback>
            </mc:AlternateContent>
          </a:graphicData>
        </a:graphic>
      </p:graphicFrame>
      <p:grpSp>
        <p:nvGrpSpPr>
          <p:cNvPr id="83" name="Group 112"/>
          <p:cNvGrpSpPr>
            <a:grpSpLocks/>
          </p:cNvGrpSpPr>
          <p:nvPr/>
        </p:nvGrpSpPr>
        <p:grpSpPr bwMode="auto">
          <a:xfrm>
            <a:off x="560779" y="4572384"/>
            <a:ext cx="2232025" cy="1152525"/>
            <a:chOff x="3243" y="1752"/>
            <a:chExt cx="1406" cy="726"/>
          </a:xfrm>
        </p:grpSpPr>
        <p:grpSp>
          <p:nvGrpSpPr>
            <p:cNvPr id="84" name="Group 99"/>
            <p:cNvGrpSpPr>
              <a:grpSpLocks/>
            </p:cNvGrpSpPr>
            <p:nvPr/>
          </p:nvGrpSpPr>
          <p:grpSpPr bwMode="auto">
            <a:xfrm>
              <a:off x="3243" y="1752"/>
              <a:ext cx="227" cy="726"/>
              <a:chOff x="411" y="1752"/>
              <a:chExt cx="2048" cy="726"/>
            </a:xfrm>
          </p:grpSpPr>
          <p:sp>
            <p:nvSpPr>
              <p:cNvPr id="92" name="Line 100"/>
              <p:cNvSpPr>
                <a:spLocks noChangeShapeType="1"/>
              </p:cNvSpPr>
              <p:nvPr/>
            </p:nvSpPr>
            <p:spPr bwMode="auto">
              <a:xfrm flipV="1">
                <a:off x="703" y="1752"/>
                <a:ext cx="363" cy="726"/>
              </a:xfrm>
              <a:prstGeom prst="line">
                <a:avLst/>
              </a:prstGeom>
              <a:noFill/>
              <a:ln w="38100">
                <a:solidFill>
                  <a:srgbClr val="0000FF"/>
                </a:solidFill>
                <a:round/>
                <a:headEnd/>
                <a:tailEnd/>
              </a:ln>
            </p:spPr>
            <p:txBody>
              <a:bodyPr/>
              <a:lstStyle/>
              <a:p>
                <a:endParaRPr lang="fr-FR"/>
              </a:p>
            </p:txBody>
          </p:sp>
          <p:sp>
            <p:nvSpPr>
              <p:cNvPr id="93" name="Line 101"/>
              <p:cNvSpPr>
                <a:spLocks noChangeShapeType="1"/>
              </p:cNvSpPr>
              <p:nvPr/>
            </p:nvSpPr>
            <p:spPr bwMode="auto">
              <a:xfrm>
                <a:off x="1066" y="1752"/>
                <a:ext cx="816" cy="0"/>
              </a:xfrm>
              <a:prstGeom prst="line">
                <a:avLst/>
              </a:prstGeom>
              <a:noFill/>
              <a:ln w="38100">
                <a:solidFill>
                  <a:srgbClr val="0000FF"/>
                </a:solidFill>
                <a:round/>
                <a:headEnd/>
                <a:tailEnd/>
              </a:ln>
            </p:spPr>
            <p:txBody>
              <a:bodyPr/>
              <a:lstStyle/>
              <a:p>
                <a:endParaRPr lang="fr-FR"/>
              </a:p>
            </p:txBody>
          </p:sp>
          <p:sp>
            <p:nvSpPr>
              <p:cNvPr id="94" name="Line 102"/>
              <p:cNvSpPr>
                <a:spLocks noChangeShapeType="1"/>
              </p:cNvSpPr>
              <p:nvPr/>
            </p:nvSpPr>
            <p:spPr bwMode="auto">
              <a:xfrm>
                <a:off x="1883" y="1758"/>
                <a:ext cx="295" cy="708"/>
              </a:xfrm>
              <a:prstGeom prst="line">
                <a:avLst/>
              </a:prstGeom>
              <a:noFill/>
              <a:ln w="38100">
                <a:solidFill>
                  <a:srgbClr val="0000FF"/>
                </a:solidFill>
                <a:round/>
                <a:headEnd/>
                <a:tailEnd/>
              </a:ln>
            </p:spPr>
            <p:txBody>
              <a:bodyPr/>
              <a:lstStyle/>
              <a:p>
                <a:endParaRPr lang="fr-FR"/>
              </a:p>
            </p:txBody>
          </p:sp>
          <p:sp>
            <p:nvSpPr>
              <p:cNvPr id="95" name="Line 103"/>
              <p:cNvSpPr>
                <a:spLocks noChangeShapeType="1"/>
              </p:cNvSpPr>
              <p:nvPr/>
            </p:nvSpPr>
            <p:spPr bwMode="auto">
              <a:xfrm>
                <a:off x="2171" y="2466"/>
                <a:ext cx="288" cy="0"/>
              </a:xfrm>
              <a:prstGeom prst="line">
                <a:avLst/>
              </a:prstGeom>
              <a:noFill/>
              <a:ln w="38100">
                <a:solidFill>
                  <a:srgbClr val="0000FF"/>
                </a:solidFill>
                <a:round/>
                <a:headEnd/>
                <a:tailEnd/>
              </a:ln>
            </p:spPr>
            <p:txBody>
              <a:bodyPr/>
              <a:lstStyle/>
              <a:p>
                <a:endParaRPr lang="fr-FR"/>
              </a:p>
            </p:txBody>
          </p:sp>
          <p:sp>
            <p:nvSpPr>
              <p:cNvPr id="96" name="Line 104"/>
              <p:cNvSpPr>
                <a:spLocks noChangeShapeType="1"/>
              </p:cNvSpPr>
              <p:nvPr/>
            </p:nvSpPr>
            <p:spPr bwMode="auto">
              <a:xfrm flipH="1">
                <a:off x="411" y="2474"/>
                <a:ext cx="280" cy="0"/>
              </a:xfrm>
              <a:prstGeom prst="line">
                <a:avLst/>
              </a:prstGeom>
              <a:noFill/>
              <a:ln w="38100">
                <a:solidFill>
                  <a:srgbClr val="0000FF"/>
                </a:solidFill>
                <a:round/>
                <a:headEnd/>
                <a:tailEnd/>
              </a:ln>
            </p:spPr>
            <p:txBody>
              <a:bodyPr/>
              <a:lstStyle/>
              <a:p>
                <a:endParaRPr lang="fr-FR"/>
              </a:p>
            </p:txBody>
          </p:sp>
        </p:grpSp>
        <p:sp>
          <p:nvSpPr>
            <p:cNvPr id="85" name="Line 105"/>
            <p:cNvSpPr>
              <a:spLocks noChangeShapeType="1"/>
            </p:cNvSpPr>
            <p:nvPr/>
          </p:nvSpPr>
          <p:spPr bwMode="auto">
            <a:xfrm>
              <a:off x="3424" y="2478"/>
              <a:ext cx="998" cy="0"/>
            </a:xfrm>
            <a:prstGeom prst="line">
              <a:avLst/>
            </a:prstGeom>
            <a:noFill/>
            <a:ln w="38100">
              <a:solidFill>
                <a:srgbClr val="0000FF"/>
              </a:solidFill>
              <a:round/>
              <a:headEnd/>
              <a:tailEnd/>
            </a:ln>
          </p:spPr>
          <p:txBody>
            <a:bodyPr/>
            <a:lstStyle/>
            <a:p>
              <a:endParaRPr lang="fr-FR"/>
            </a:p>
          </p:txBody>
        </p:sp>
        <p:grpSp>
          <p:nvGrpSpPr>
            <p:cNvPr id="86" name="Group 106"/>
            <p:cNvGrpSpPr>
              <a:grpSpLocks/>
            </p:cNvGrpSpPr>
            <p:nvPr/>
          </p:nvGrpSpPr>
          <p:grpSpPr bwMode="auto">
            <a:xfrm>
              <a:off x="4422" y="1752"/>
              <a:ext cx="227" cy="726"/>
              <a:chOff x="411" y="1752"/>
              <a:chExt cx="2048" cy="726"/>
            </a:xfrm>
          </p:grpSpPr>
          <p:sp>
            <p:nvSpPr>
              <p:cNvPr id="87" name="Line 107"/>
              <p:cNvSpPr>
                <a:spLocks noChangeShapeType="1"/>
              </p:cNvSpPr>
              <p:nvPr/>
            </p:nvSpPr>
            <p:spPr bwMode="auto">
              <a:xfrm flipV="1">
                <a:off x="703" y="1752"/>
                <a:ext cx="363" cy="726"/>
              </a:xfrm>
              <a:prstGeom prst="line">
                <a:avLst/>
              </a:prstGeom>
              <a:noFill/>
              <a:ln w="38100">
                <a:solidFill>
                  <a:srgbClr val="0000FF"/>
                </a:solidFill>
                <a:round/>
                <a:headEnd/>
                <a:tailEnd/>
              </a:ln>
            </p:spPr>
            <p:txBody>
              <a:bodyPr/>
              <a:lstStyle/>
              <a:p>
                <a:endParaRPr lang="fr-FR"/>
              </a:p>
            </p:txBody>
          </p:sp>
          <p:sp>
            <p:nvSpPr>
              <p:cNvPr id="88" name="Line 108"/>
              <p:cNvSpPr>
                <a:spLocks noChangeShapeType="1"/>
              </p:cNvSpPr>
              <p:nvPr/>
            </p:nvSpPr>
            <p:spPr bwMode="auto">
              <a:xfrm>
                <a:off x="1066" y="1752"/>
                <a:ext cx="816" cy="0"/>
              </a:xfrm>
              <a:prstGeom prst="line">
                <a:avLst/>
              </a:prstGeom>
              <a:noFill/>
              <a:ln w="38100">
                <a:solidFill>
                  <a:srgbClr val="0000FF"/>
                </a:solidFill>
                <a:round/>
                <a:headEnd/>
                <a:tailEnd/>
              </a:ln>
            </p:spPr>
            <p:txBody>
              <a:bodyPr/>
              <a:lstStyle/>
              <a:p>
                <a:endParaRPr lang="fr-FR"/>
              </a:p>
            </p:txBody>
          </p:sp>
          <p:sp>
            <p:nvSpPr>
              <p:cNvPr id="89" name="Line 109"/>
              <p:cNvSpPr>
                <a:spLocks noChangeShapeType="1"/>
              </p:cNvSpPr>
              <p:nvPr/>
            </p:nvSpPr>
            <p:spPr bwMode="auto">
              <a:xfrm>
                <a:off x="1883" y="1758"/>
                <a:ext cx="295" cy="708"/>
              </a:xfrm>
              <a:prstGeom prst="line">
                <a:avLst/>
              </a:prstGeom>
              <a:noFill/>
              <a:ln w="38100">
                <a:solidFill>
                  <a:srgbClr val="0000FF"/>
                </a:solidFill>
                <a:round/>
                <a:headEnd/>
                <a:tailEnd/>
              </a:ln>
            </p:spPr>
            <p:txBody>
              <a:bodyPr/>
              <a:lstStyle/>
              <a:p>
                <a:endParaRPr lang="fr-FR"/>
              </a:p>
            </p:txBody>
          </p:sp>
          <p:sp>
            <p:nvSpPr>
              <p:cNvPr id="90" name="Line 110"/>
              <p:cNvSpPr>
                <a:spLocks noChangeShapeType="1"/>
              </p:cNvSpPr>
              <p:nvPr/>
            </p:nvSpPr>
            <p:spPr bwMode="auto">
              <a:xfrm>
                <a:off x="2171" y="2466"/>
                <a:ext cx="288" cy="0"/>
              </a:xfrm>
              <a:prstGeom prst="line">
                <a:avLst/>
              </a:prstGeom>
              <a:noFill/>
              <a:ln w="38100">
                <a:solidFill>
                  <a:srgbClr val="0000FF"/>
                </a:solidFill>
                <a:round/>
                <a:headEnd/>
                <a:tailEnd/>
              </a:ln>
            </p:spPr>
            <p:txBody>
              <a:bodyPr/>
              <a:lstStyle/>
              <a:p>
                <a:endParaRPr lang="fr-FR"/>
              </a:p>
            </p:txBody>
          </p:sp>
          <p:sp>
            <p:nvSpPr>
              <p:cNvPr id="91" name="Line 111"/>
              <p:cNvSpPr>
                <a:spLocks noChangeShapeType="1"/>
              </p:cNvSpPr>
              <p:nvPr/>
            </p:nvSpPr>
            <p:spPr bwMode="auto">
              <a:xfrm flipH="1">
                <a:off x="411" y="2474"/>
                <a:ext cx="280" cy="0"/>
              </a:xfrm>
              <a:prstGeom prst="line">
                <a:avLst/>
              </a:prstGeom>
              <a:noFill/>
              <a:ln w="38100">
                <a:solidFill>
                  <a:srgbClr val="0000FF"/>
                </a:solidFill>
                <a:round/>
                <a:headEnd/>
                <a:tailEnd/>
              </a:ln>
            </p:spPr>
            <p:txBody>
              <a:bodyPr/>
              <a:lstStyle/>
              <a:p>
                <a:endParaRPr lang="fr-FR"/>
              </a:p>
            </p:txBody>
          </p:sp>
        </p:grpSp>
      </p:grpSp>
      <p:sp>
        <p:nvSpPr>
          <p:cNvPr id="97" name="TextBox 96"/>
          <p:cNvSpPr txBox="1"/>
          <p:nvPr/>
        </p:nvSpPr>
        <p:spPr>
          <a:xfrm>
            <a:off x="1206293" y="5400227"/>
            <a:ext cx="856325" cy="338554"/>
          </a:xfrm>
          <a:prstGeom prst="rect">
            <a:avLst/>
          </a:prstGeom>
          <a:noFill/>
        </p:spPr>
        <p:txBody>
          <a:bodyPr wrap="none" rtlCol="0">
            <a:spAutoFit/>
          </a:bodyPr>
          <a:lstStyle/>
          <a:p>
            <a:r>
              <a:rPr lang="en-GB" sz="1600" dirty="0" smtClean="0">
                <a:latin typeface="Comic Sans MS" panose="030F0702030302020204" pitchFamily="66" charset="0"/>
              </a:rPr>
              <a:t>Charge</a:t>
            </a:r>
            <a:endParaRPr lang="en-GB" sz="1600" dirty="0">
              <a:latin typeface="Comic Sans MS" panose="030F0702030302020204" pitchFamily="66" charset="0"/>
            </a:endParaRPr>
          </a:p>
        </p:txBody>
      </p:sp>
      <p:sp>
        <p:nvSpPr>
          <p:cNvPr id="98" name="TextBox 97"/>
          <p:cNvSpPr txBox="1"/>
          <p:nvPr/>
        </p:nvSpPr>
        <p:spPr>
          <a:xfrm>
            <a:off x="2218574" y="5775226"/>
            <a:ext cx="1140056" cy="338554"/>
          </a:xfrm>
          <a:prstGeom prst="rect">
            <a:avLst/>
          </a:prstGeom>
          <a:noFill/>
        </p:spPr>
        <p:txBody>
          <a:bodyPr wrap="none" rtlCol="0">
            <a:spAutoFit/>
          </a:bodyPr>
          <a:lstStyle/>
          <a:p>
            <a:r>
              <a:rPr lang="en-GB" sz="1600" dirty="0" smtClean="0">
                <a:latin typeface="Comic Sans MS" panose="030F0702030302020204" pitchFamily="66" charset="0"/>
              </a:rPr>
              <a:t>Discharge</a:t>
            </a:r>
            <a:endParaRPr lang="en-GB" sz="1600" dirty="0">
              <a:latin typeface="Comic Sans MS" panose="030F0702030302020204" pitchFamily="66" charset="0"/>
            </a:endParaRPr>
          </a:p>
        </p:txBody>
      </p:sp>
      <p:sp>
        <p:nvSpPr>
          <p:cNvPr id="99"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62</a:t>
            </a:fld>
            <a:endParaRPr lang="en-US" dirty="0"/>
          </a:p>
        </p:txBody>
      </p:sp>
      <p:sp>
        <p:nvSpPr>
          <p:cNvPr id="100"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Tree>
    <p:extLst>
      <p:ext uri="{BB962C8B-B14F-4D97-AF65-F5344CB8AC3E}">
        <p14:creationId xmlns:p14="http://schemas.microsoft.com/office/powerpoint/2010/main" val="378248310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Title 1"/>
          <p:cNvSpPr txBox="1">
            <a:spLocks/>
          </p:cNvSpPr>
          <p:nvPr/>
        </p:nvSpPr>
        <p:spPr>
          <a:xfrm>
            <a:off x="283464" y="20429"/>
            <a:ext cx="8567927" cy="940443"/>
          </a:xfrm>
          <a:prstGeom prst="rect">
            <a:avLst/>
          </a:prstGeom>
        </p:spPr>
        <p:txBody>
          <a:bodyPr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914400"/>
            <a:r>
              <a:rPr lang="en-GB" sz="3200" dirty="0" smtClean="0">
                <a:latin typeface="Comic Sans MS" pitchFamily="66" charset="0"/>
              </a:rPr>
              <a:t>Example of LINAC4 Klystron modulator</a:t>
            </a:r>
            <a:endParaRPr lang="en-US" sz="3200" dirty="0">
              <a:latin typeface="Comic Sans MS" pitchFamily="66" charset="0"/>
            </a:endParaRPr>
          </a:p>
        </p:txBody>
      </p:sp>
      <p:sp>
        <p:nvSpPr>
          <p:cNvPr id="99"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63</a:t>
            </a:fld>
            <a:endParaRPr lang="en-US" dirty="0"/>
          </a:p>
        </p:txBody>
      </p:sp>
      <p:sp>
        <p:nvSpPr>
          <p:cNvPr id="100"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22" name="Picture 2" descr="G:\Departments\TE\Groups\EPC\Projects\LINAC4\KlystronModulators\Photos\Modulateur\DSC_09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892512" y="866808"/>
            <a:ext cx="3794288" cy="25200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9" name="Table 28"/>
          <p:cNvGraphicFramePr>
            <a:graphicFrameLocks noGrp="1"/>
          </p:cNvGraphicFramePr>
          <p:nvPr>
            <p:extLst>
              <p:ext uri="{D42A27DB-BD31-4B8C-83A1-F6EECF244321}">
                <p14:modId xmlns:p14="http://schemas.microsoft.com/office/powerpoint/2010/main" val="1980915090"/>
              </p:ext>
            </p:extLst>
          </p:nvPr>
        </p:nvGraphicFramePr>
        <p:xfrm>
          <a:off x="178525" y="951702"/>
          <a:ext cx="4248472" cy="1828800"/>
        </p:xfrm>
        <a:graphic>
          <a:graphicData uri="http://schemas.openxmlformats.org/drawingml/2006/table">
            <a:tbl>
              <a:tblPr firstRow="1" bandRow="1">
                <a:tableStyleId>{8EC20E35-A176-4012-BC5E-935CFFF8708E}</a:tableStyleId>
              </a:tblPr>
              <a:tblGrid>
                <a:gridCol w="1584176"/>
                <a:gridCol w="1368152"/>
                <a:gridCol w="720080"/>
                <a:gridCol w="576064"/>
              </a:tblGrid>
              <a:tr h="211479">
                <a:tc>
                  <a:txBody>
                    <a:bodyPr/>
                    <a:lstStyle/>
                    <a:p>
                      <a:r>
                        <a:rPr lang="en-GB" sz="1400" dirty="0" smtClean="0"/>
                        <a:t>Specification</a:t>
                      </a:r>
                      <a:endParaRPr lang="en-GB" sz="1400" dirty="0"/>
                    </a:p>
                  </a:txBody>
                  <a:tcPr/>
                </a:tc>
                <a:tc>
                  <a:txBody>
                    <a:bodyPr/>
                    <a:lstStyle/>
                    <a:p>
                      <a:pPr algn="ctr"/>
                      <a:r>
                        <a:rPr lang="en-GB" sz="1400" dirty="0" smtClean="0"/>
                        <a:t>symbol</a:t>
                      </a:r>
                      <a:endParaRPr lang="en-GB" sz="1400" dirty="0"/>
                    </a:p>
                  </a:txBody>
                  <a:tcPr/>
                </a:tc>
                <a:tc>
                  <a:txBody>
                    <a:bodyPr/>
                    <a:lstStyle/>
                    <a:p>
                      <a:pPr algn="r"/>
                      <a:r>
                        <a:rPr lang="en-GB" sz="1400" dirty="0" smtClean="0"/>
                        <a:t>Value</a:t>
                      </a:r>
                      <a:endParaRPr lang="en-GB" sz="1400" dirty="0"/>
                    </a:p>
                  </a:txBody>
                  <a:tcPr/>
                </a:tc>
                <a:tc>
                  <a:txBody>
                    <a:bodyPr/>
                    <a:lstStyle/>
                    <a:p>
                      <a:r>
                        <a:rPr lang="en-GB" sz="1400" dirty="0" smtClean="0"/>
                        <a:t>unit</a:t>
                      </a:r>
                      <a:endParaRPr lang="en-GB" sz="1400" dirty="0"/>
                    </a:p>
                  </a:txBody>
                  <a:tcPr/>
                </a:tc>
              </a:tr>
              <a:tr h="274439">
                <a:tc>
                  <a:txBody>
                    <a:bodyPr/>
                    <a:lstStyle/>
                    <a:p>
                      <a:r>
                        <a:rPr lang="en-GB" sz="1400" dirty="0" smtClean="0"/>
                        <a:t>Output voltage </a:t>
                      </a:r>
                      <a:endParaRPr lang="en-GB" sz="1400" dirty="0"/>
                    </a:p>
                  </a:txBody>
                  <a:tcPr/>
                </a:tc>
                <a:tc>
                  <a:txBody>
                    <a:bodyPr/>
                    <a:lstStyle/>
                    <a:p>
                      <a:pPr algn="ctr"/>
                      <a:r>
                        <a:rPr lang="en-GB" sz="1400" i="1" dirty="0" err="1" smtClean="0"/>
                        <a:t>V</a:t>
                      </a:r>
                      <a:r>
                        <a:rPr lang="en-GB" sz="1400" i="1" baseline="-25000" dirty="0" err="1" smtClean="0"/>
                        <a:t>kn</a:t>
                      </a:r>
                      <a:endParaRPr lang="en-GB" sz="1400" i="1" baseline="-25000" dirty="0"/>
                    </a:p>
                  </a:txBody>
                  <a:tcPr/>
                </a:tc>
                <a:tc>
                  <a:txBody>
                    <a:bodyPr/>
                    <a:lstStyle/>
                    <a:p>
                      <a:pPr algn="r"/>
                      <a:r>
                        <a:rPr lang="en-GB" sz="1400" dirty="0" smtClean="0"/>
                        <a:t>110</a:t>
                      </a:r>
                      <a:endParaRPr lang="en-GB" sz="1400" dirty="0"/>
                    </a:p>
                  </a:txBody>
                  <a:tcPr/>
                </a:tc>
                <a:tc>
                  <a:txBody>
                    <a:bodyPr/>
                    <a:lstStyle/>
                    <a:p>
                      <a:r>
                        <a:rPr lang="en-GB" sz="1400" i="1" dirty="0" smtClean="0"/>
                        <a:t>kV</a:t>
                      </a:r>
                      <a:endParaRPr lang="en-GB" sz="1400" i="1" dirty="0"/>
                    </a:p>
                  </a:txBody>
                  <a:tcPr/>
                </a:tc>
              </a:tr>
              <a:tr h="299199">
                <a:tc>
                  <a:txBody>
                    <a:bodyPr/>
                    <a:lstStyle/>
                    <a:p>
                      <a:r>
                        <a:rPr lang="en-GB" sz="1400" dirty="0" smtClean="0"/>
                        <a:t>Output current </a:t>
                      </a:r>
                      <a:endParaRPr lang="en-GB" sz="1400" dirty="0"/>
                    </a:p>
                  </a:txBody>
                  <a:tcPr/>
                </a:tc>
                <a:tc>
                  <a:txBody>
                    <a:bodyPr/>
                    <a:lstStyle/>
                    <a:p>
                      <a:pPr algn="ctr"/>
                      <a:r>
                        <a:rPr lang="en-GB" sz="1400" i="1" dirty="0" err="1" smtClean="0"/>
                        <a:t>I</a:t>
                      </a:r>
                      <a:r>
                        <a:rPr lang="en-GB" sz="1400" i="1" baseline="-25000" dirty="0" err="1" smtClean="0"/>
                        <a:t>out</a:t>
                      </a:r>
                      <a:endParaRPr lang="en-GB" sz="1400" i="1" baseline="-25000" dirty="0"/>
                    </a:p>
                  </a:txBody>
                  <a:tcPr/>
                </a:tc>
                <a:tc>
                  <a:txBody>
                    <a:bodyPr/>
                    <a:lstStyle/>
                    <a:p>
                      <a:pPr algn="r"/>
                      <a:r>
                        <a:rPr lang="en-GB" sz="1400" dirty="0" smtClean="0"/>
                        <a:t>50</a:t>
                      </a:r>
                      <a:endParaRPr lang="en-GB" sz="1400" dirty="0"/>
                    </a:p>
                  </a:txBody>
                  <a:tcPr/>
                </a:tc>
                <a:tc>
                  <a:txBody>
                    <a:bodyPr/>
                    <a:lstStyle/>
                    <a:p>
                      <a:r>
                        <a:rPr lang="en-GB" sz="1400" i="1" dirty="0" smtClean="0"/>
                        <a:t>A</a:t>
                      </a:r>
                      <a:endParaRPr lang="en-GB" sz="1400" i="1" dirty="0"/>
                    </a:p>
                  </a:txBody>
                  <a:tcPr/>
                </a:tc>
              </a:tr>
              <a:tr h="251951">
                <a:tc>
                  <a:txBody>
                    <a:bodyPr/>
                    <a:lstStyle/>
                    <a:p>
                      <a:r>
                        <a:rPr lang="en-GB" sz="1400" dirty="0" smtClean="0"/>
                        <a:t>Pulse length </a:t>
                      </a:r>
                      <a:endParaRPr lang="en-GB" sz="1400" dirty="0"/>
                    </a:p>
                  </a:txBody>
                  <a:tcPr/>
                </a:tc>
                <a:tc>
                  <a:txBody>
                    <a:bodyPr/>
                    <a:lstStyle/>
                    <a:p>
                      <a:pPr algn="ctr"/>
                      <a:r>
                        <a:rPr lang="en-GB" sz="1200" i="1" dirty="0" err="1" smtClean="0"/>
                        <a:t>t</a:t>
                      </a:r>
                      <a:r>
                        <a:rPr lang="en-GB" sz="1200" i="1" baseline="-25000" dirty="0" err="1" smtClean="0"/>
                        <a:t>rise</a:t>
                      </a:r>
                      <a:r>
                        <a:rPr lang="en-GB" sz="1200" i="1" dirty="0" err="1" smtClean="0"/>
                        <a:t>+t</a:t>
                      </a:r>
                      <a:r>
                        <a:rPr lang="en-GB" sz="1200" i="1" baseline="-25000" dirty="0" err="1" smtClean="0"/>
                        <a:t>set</a:t>
                      </a:r>
                      <a:r>
                        <a:rPr lang="en-GB" sz="1200" i="1" dirty="0" err="1" smtClean="0"/>
                        <a:t>+t</a:t>
                      </a:r>
                      <a:r>
                        <a:rPr lang="en-GB" sz="1200" i="1" baseline="-25000" dirty="0" err="1" smtClean="0"/>
                        <a:t>flat</a:t>
                      </a:r>
                      <a:r>
                        <a:rPr lang="en-GB" sz="1200" i="1" dirty="0" err="1" smtClean="0"/>
                        <a:t>+t</a:t>
                      </a:r>
                      <a:r>
                        <a:rPr lang="en-GB" sz="1200" i="1" baseline="-25000" dirty="0" err="1" smtClean="0"/>
                        <a:t>fall</a:t>
                      </a:r>
                      <a:endParaRPr lang="en-GB" sz="1200" i="1" baseline="-25000" dirty="0"/>
                    </a:p>
                  </a:txBody>
                  <a:tcPr/>
                </a:tc>
                <a:tc>
                  <a:txBody>
                    <a:bodyPr/>
                    <a:lstStyle/>
                    <a:p>
                      <a:pPr algn="r"/>
                      <a:r>
                        <a:rPr lang="en-GB" sz="1400" dirty="0" smtClean="0"/>
                        <a:t>1.8</a:t>
                      </a:r>
                      <a:endParaRPr lang="en-GB" sz="1400" dirty="0"/>
                    </a:p>
                  </a:txBody>
                  <a:tcPr/>
                </a:tc>
                <a:tc>
                  <a:txBody>
                    <a:bodyPr/>
                    <a:lstStyle/>
                    <a:p>
                      <a:r>
                        <a:rPr lang="en-GB" sz="1400" i="1" dirty="0" err="1" smtClean="0"/>
                        <a:t>ms</a:t>
                      </a:r>
                      <a:endParaRPr lang="en-GB" sz="1400" i="1" dirty="0"/>
                    </a:p>
                  </a:txBody>
                  <a:tcPr/>
                </a:tc>
              </a:tr>
              <a:tr h="132695">
                <a:tc>
                  <a:txBody>
                    <a:bodyPr/>
                    <a:lstStyle/>
                    <a:p>
                      <a:r>
                        <a:rPr lang="en-GB" sz="1400" dirty="0" smtClean="0"/>
                        <a:t>Flat-Top stability </a:t>
                      </a:r>
                      <a:endParaRPr lang="en-GB" sz="1400" dirty="0"/>
                    </a:p>
                  </a:txBody>
                  <a:tcPr/>
                </a:tc>
                <a:tc>
                  <a:txBody>
                    <a:bodyPr/>
                    <a:lstStyle/>
                    <a:p>
                      <a:pPr algn="ctr"/>
                      <a:r>
                        <a:rPr lang="en-GB" sz="1400" i="1" dirty="0" smtClean="0"/>
                        <a:t>FTS</a:t>
                      </a:r>
                      <a:endParaRPr lang="en-GB" sz="1400" i="1" dirty="0"/>
                    </a:p>
                  </a:txBody>
                  <a:tcPr/>
                </a:tc>
                <a:tc>
                  <a:txBody>
                    <a:bodyPr/>
                    <a:lstStyle/>
                    <a:p>
                      <a:pPr algn="r"/>
                      <a:r>
                        <a:rPr lang="en-GB" sz="1400" dirty="0" smtClean="0"/>
                        <a:t>&lt;1</a:t>
                      </a:r>
                      <a:endParaRPr lang="en-GB" sz="1400" dirty="0"/>
                    </a:p>
                  </a:txBody>
                  <a:tcPr/>
                </a:tc>
                <a:tc>
                  <a:txBody>
                    <a:bodyPr/>
                    <a:lstStyle/>
                    <a:p>
                      <a:r>
                        <a:rPr lang="en-GB" sz="1400" i="1" dirty="0" smtClean="0"/>
                        <a:t>5</a:t>
                      </a:r>
                      <a:endParaRPr lang="en-GB" sz="1400" i="1" dirty="0"/>
                    </a:p>
                  </a:txBody>
                  <a:tcPr/>
                </a:tc>
              </a:tr>
              <a:tr h="229463">
                <a:tc>
                  <a:txBody>
                    <a:bodyPr/>
                    <a:lstStyle/>
                    <a:p>
                      <a:r>
                        <a:rPr lang="en-GB" sz="1400" dirty="0" smtClean="0"/>
                        <a:t>Repetition rate </a:t>
                      </a:r>
                      <a:endParaRPr lang="en-GB" sz="1400" dirty="0"/>
                    </a:p>
                  </a:txBody>
                  <a:tcPr/>
                </a:tc>
                <a:tc>
                  <a:txBody>
                    <a:bodyPr/>
                    <a:lstStyle/>
                    <a:p>
                      <a:pPr algn="ctr"/>
                      <a:r>
                        <a:rPr lang="en-GB" sz="1400" i="1" dirty="0" smtClean="0"/>
                        <a:t>1/</a:t>
                      </a:r>
                      <a:r>
                        <a:rPr lang="en-GB" sz="1400" i="1" dirty="0" err="1" smtClean="0"/>
                        <a:t>T</a:t>
                      </a:r>
                      <a:r>
                        <a:rPr lang="en-GB" sz="1400" i="1" baseline="-25000" dirty="0" err="1" smtClean="0"/>
                        <a:t>rep</a:t>
                      </a:r>
                      <a:endParaRPr lang="en-GB" sz="1400" i="1" baseline="-25000" dirty="0"/>
                    </a:p>
                  </a:txBody>
                  <a:tcPr/>
                </a:tc>
                <a:tc>
                  <a:txBody>
                    <a:bodyPr/>
                    <a:lstStyle/>
                    <a:p>
                      <a:pPr algn="r"/>
                      <a:r>
                        <a:rPr lang="en-GB" sz="1400" dirty="0" smtClean="0"/>
                        <a:t>2</a:t>
                      </a:r>
                      <a:endParaRPr lang="en-GB" sz="1400" dirty="0"/>
                    </a:p>
                  </a:txBody>
                  <a:tcPr/>
                </a:tc>
                <a:tc>
                  <a:txBody>
                    <a:bodyPr/>
                    <a:lstStyle/>
                    <a:p>
                      <a:r>
                        <a:rPr lang="en-GB" sz="1400" i="1" dirty="0" smtClean="0"/>
                        <a:t>Hz</a:t>
                      </a:r>
                      <a:endParaRPr lang="en-GB" sz="1400" i="1" dirty="0"/>
                    </a:p>
                  </a:txBody>
                  <a:tcPr/>
                </a:tc>
              </a:tr>
            </a:tbl>
          </a:graphicData>
        </a:graphic>
      </p:graphicFrame>
      <p:grpSp>
        <p:nvGrpSpPr>
          <p:cNvPr id="30" name="Group 8"/>
          <p:cNvGrpSpPr>
            <a:grpSpLocks/>
          </p:cNvGrpSpPr>
          <p:nvPr/>
        </p:nvGrpSpPr>
        <p:grpSpPr bwMode="auto">
          <a:xfrm>
            <a:off x="406857" y="3386808"/>
            <a:ext cx="3733095" cy="1949559"/>
            <a:chOff x="3600" y="2706"/>
            <a:chExt cx="2131" cy="1422"/>
          </a:xfrm>
        </p:grpSpPr>
        <p:pic>
          <p:nvPicPr>
            <p:cNvPr id="31" name="Picture 32"/>
            <p:cNvPicPr>
              <a:picLocks noChangeAspect="1" noChangeArrowheads="1"/>
            </p:cNvPicPr>
            <p:nvPr/>
          </p:nvPicPr>
          <p:blipFill>
            <a:blip r:embed="rId3" cstate="email">
              <a:extLst>
                <a:ext uri="{28A0092B-C50C-407E-A947-70E740481C1C}">
                  <a14:useLocalDpi xmlns:a14="http://schemas.microsoft.com/office/drawing/2010/main"/>
                </a:ext>
              </a:extLst>
            </a:blip>
            <a:srcRect b="50356"/>
            <a:stretch>
              <a:fillRect/>
            </a:stretch>
          </p:blipFill>
          <p:spPr bwMode="auto">
            <a:xfrm>
              <a:off x="3600" y="2706"/>
              <a:ext cx="2131" cy="1422"/>
            </a:xfrm>
            <a:prstGeom prst="rect">
              <a:avLst/>
            </a:prstGeom>
            <a:noFill/>
            <a:ln w="9525">
              <a:noFill/>
              <a:miter lim="800000"/>
              <a:headEnd/>
              <a:tailEnd/>
            </a:ln>
          </p:spPr>
        </p:pic>
        <p:sp>
          <p:nvSpPr>
            <p:cNvPr id="32" name="Line 11"/>
            <p:cNvSpPr>
              <a:spLocks noChangeShapeType="1"/>
            </p:cNvSpPr>
            <p:nvPr/>
          </p:nvSpPr>
          <p:spPr bwMode="auto">
            <a:xfrm>
              <a:off x="4296" y="3696"/>
              <a:ext cx="904" cy="0"/>
            </a:xfrm>
            <a:prstGeom prst="line">
              <a:avLst/>
            </a:prstGeom>
            <a:noFill/>
            <a:ln w="25400">
              <a:solidFill>
                <a:srgbClr val="FF0000"/>
              </a:solidFill>
              <a:round/>
              <a:headEnd type="triangle" w="med" len="med"/>
              <a:tailEnd type="triangle" w="med" len="med"/>
            </a:ln>
          </p:spPr>
          <p:txBody>
            <a:bodyPr>
              <a:spAutoFit/>
            </a:bodyPr>
            <a:lstStyle/>
            <a:p>
              <a:endParaRPr lang="fr-FR">
                <a:latin typeface="Comic Sans MS" panose="030F0702030302020204" pitchFamily="66" charset="0"/>
              </a:endParaRPr>
            </a:p>
          </p:txBody>
        </p:sp>
        <p:sp>
          <p:nvSpPr>
            <p:cNvPr id="33" name="Text Box 12"/>
            <p:cNvSpPr txBox="1">
              <a:spLocks noChangeArrowheads="1"/>
            </p:cNvSpPr>
            <p:nvPr/>
          </p:nvSpPr>
          <p:spPr bwMode="auto">
            <a:xfrm>
              <a:off x="4528" y="3480"/>
              <a:ext cx="491" cy="247"/>
            </a:xfrm>
            <a:prstGeom prst="rect">
              <a:avLst/>
            </a:prstGeom>
            <a:noFill/>
            <a:ln w="9525" algn="ctr">
              <a:noFill/>
              <a:miter lim="800000"/>
              <a:headEnd/>
              <a:tailEnd/>
            </a:ln>
          </p:spPr>
          <p:txBody>
            <a:bodyPr wrap="none">
              <a:spAutoFit/>
            </a:bodyPr>
            <a:lstStyle/>
            <a:p>
              <a:pPr marL="457200" indent="-457200" eaLnBrk="0" hangingPunct="0">
                <a:spcBef>
                  <a:spcPct val="20000"/>
                </a:spcBef>
              </a:pPr>
              <a:r>
                <a:rPr lang="en-GB" sz="1600" b="0" dirty="0" smtClean="0">
                  <a:solidFill>
                    <a:srgbClr val="FF0000"/>
                  </a:solidFill>
                  <a:latin typeface="Comic Sans MS" panose="030F0702030302020204" pitchFamily="66" charset="0"/>
                  <a:cs typeface="Times New Roman" pitchFamily="18" charset="0"/>
                </a:rPr>
                <a:t>1800µs</a:t>
              </a:r>
              <a:endParaRPr lang="en-GB" sz="1600" b="0" dirty="0">
                <a:solidFill>
                  <a:srgbClr val="FF0000"/>
                </a:solidFill>
                <a:latin typeface="Comic Sans MS" panose="030F0702030302020204" pitchFamily="66" charset="0"/>
                <a:cs typeface="Times New Roman" pitchFamily="18" charset="0"/>
              </a:endParaRPr>
            </a:p>
          </p:txBody>
        </p:sp>
        <p:sp>
          <p:nvSpPr>
            <p:cNvPr id="34" name="Rectangle 28"/>
            <p:cNvSpPr>
              <a:spLocks noChangeArrowheads="1"/>
            </p:cNvSpPr>
            <p:nvPr/>
          </p:nvSpPr>
          <p:spPr bwMode="auto">
            <a:xfrm>
              <a:off x="5184" y="3168"/>
              <a:ext cx="528" cy="355"/>
            </a:xfrm>
            <a:prstGeom prst="rect">
              <a:avLst/>
            </a:prstGeom>
            <a:noFill/>
            <a:ln w="9525" algn="ctr">
              <a:noFill/>
              <a:miter lim="800000"/>
              <a:headEnd/>
              <a:tailEnd/>
            </a:ln>
          </p:spPr>
          <p:txBody>
            <a:bodyPr>
              <a:spAutoFit/>
            </a:bodyPr>
            <a:lstStyle/>
            <a:p>
              <a:pPr indent="4763" eaLnBrk="0" hangingPunct="0">
                <a:lnSpc>
                  <a:spcPct val="80000"/>
                </a:lnSpc>
                <a:spcBef>
                  <a:spcPct val="20000"/>
                </a:spcBef>
              </a:pPr>
              <a:r>
                <a:rPr lang="en-US" sz="1600" b="0">
                  <a:solidFill>
                    <a:srgbClr val="FF0000"/>
                  </a:solidFill>
                  <a:latin typeface="Comic Sans MS" panose="030F0702030302020204" pitchFamily="66" charset="0"/>
                </a:rPr>
                <a:t>Beam passage</a:t>
              </a:r>
            </a:p>
          </p:txBody>
        </p:sp>
        <p:sp>
          <p:nvSpPr>
            <p:cNvPr id="35" name="Line 30"/>
            <p:cNvSpPr>
              <a:spLocks noChangeShapeType="1"/>
            </p:cNvSpPr>
            <p:nvPr/>
          </p:nvSpPr>
          <p:spPr bwMode="auto">
            <a:xfrm flipH="1" flipV="1">
              <a:off x="4932" y="3156"/>
              <a:ext cx="314" cy="174"/>
            </a:xfrm>
            <a:prstGeom prst="line">
              <a:avLst/>
            </a:prstGeom>
            <a:noFill/>
            <a:ln w="9525">
              <a:solidFill>
                <a:srgbClr val="FF0000"/>
              </a:solidFill>
              <a:round/>
              <a:headEnd/>
              <a:tailEnd type="triangle" w="med" len="med"/>
            </a:ln>
          </p:spPr>
          <p:txBody>
            <a:bodyPr>
              <a:spAutoFit/>
            </a:bodyPr>
            <a:lstStyle/>
            <a:p>
              <a:endParaRPr lang="fr-FR">
                <a:latin typeface="Comic Sans MS" panose="030F0702030302020204" pitchFamily="66" charset="0"/>
              </a:endParaRPr>
            </a:p>
          </p:txBody>
        </p:sp>
        <p:sp>
          <p:nvSpPr>
            <p:cNvPr id="36" name="Oval 14"/>
            <p:cNvSpPr>
              <a:spLocks noChangeArrowheads="1"/>
            </p:cNvSpPr>
            <p:nvPr/>
          </p:nvSpPr>
          <p:spPr bwMode="auto">
            <a:xfrm>
              <a:off x="4750" y="3004"/>
              <a:ext cx="363" cy="189"/>
            </a:xfrm>
            <a:prstGeom prst="ellipse">
              <a:avLst/>
            </a:prstGeom>
            <a:solidFill>
              <a:srgbClr val="FF0000"/>
            </a:solidFill>
            <a:ln w="9525" algn="ctr">
              <a:solidFill>
                <a:srgbClr val="FF0000"/>
              </a:solidFill>
              <a:round/>
              <a:headEnd/>
              <a:tailEnd/>
            </a:ln>
          </p:spPr>
          <p:txBody>
            <a:bodyPr wrap="square" anchor="ctr">
              <a:spAutoFit/>
            </a:bodyPr>
            <a:lstStyle/>
            <a:p>
              <a:endParaRPr lang="fr-FR">
                <a:latin typeface="Comic Sans MS" panose="030F0702030302020204" pitchFamily="66" charset="0"/>
              </a:endParaRPr>
            </a:p>
          </p:txBody>
        </p:sp>
      </p:grpSp>
      <p:pic>
        <p:nvPicPr>
          <p:cNvPr id="37" name="Picture 2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010912" y="3424699"/>
            <a:ext cx="3675888" cy="2669424"/>
          </a:xfrm>
          <a:prstGeom prst="rect">
            <a:avLst/>
          </a:prstGeom>
          <a:solidFill>
            <a:srgbClr val="FFFFCC"/>
          </a:solidFill>
          <a:ln w="9525">
            <a:noFill/>
            <a:miter lim="800000"/>
            <a:headEnd/>
            <a:tailEnd/>
          </a:ln>
        </p:spPr>
      </p:pic>
      <p:sp>
        <p:nvSpPr>
          <p:cNvPr id="38" name="TextBox 37"/>
          <p:cNvSpPr txBox="1"/>
          <p:nvPr/>
        </p:nvSpPr>
        <p:spPr>
          <a:xfrm>
            <a:off x="406857" y="5510663"/>
            <a:ext cx="2299027" cy="584775"/>
          </a:xfrm>
          <a:prstGeom prst="rect">
            <a:avLst/>
          </a:prstGeom>
          <a:noFill/>
        </p:spPr>
        <p:txBody>
          <a:bodyPr wrap="none" rtlCol="0">
            <a:spAutoFit/>
          </a:bodyPr>
          <a:lstStyle/>
          <a:p>
            <a:r>
              <a:rPr lang="en-GB" sz="1600" dirty="0" smtClean="0">
                <a:solidFill>
                  <a:srgbClr val="00B050"/>
                </a:solidFill>
                <a:latin typeface="Comic Sans MS" panose="030F0702030302020204" pitchFamily="66" charset="0"/>
              </a:rPr>
              <a:t>Peak power : 5.5MW</a:t>
            </a:r>
          </a:p>
          <a:p>
            <a:r>
              <a:rPr lang="en-GB" sz="1600" dirty="0" smtClean="0">
                <a:solidFill>
                  <a:srgbClr val="00B050"/>
                </a:solidFill>
                <a:latin typeface="Comic Sans MS" panose="030F0702030302020204" pitchFamily="66" charset="0"/>
              </a:rPr>
              <a:t>Average power: 20kW</a:t>
            </a:r>
            <a:endParaRPr lang="en-GB" sz="1600" dirty="0">
              <a:solidFill>
                <a:srgbClr val="00B050"/>
              </a:solidFill>
              <a:latin typeface="Comic Sans MS" panose="030F0702030302020204" pitchFamily="66" charset="0"/>
            </a:endParaRPr>
          </a:p>
        </p:txBody>
      </p:sp>
    </p:spTree>
    <p:extLst>
      <p:ext uri="{BB962C8B-B14F-4D97-AF65-F5344CB8AC3E}">
        <p14:creationId xmlns:p14="http://schemas.microsoft.com/office/powerpoint/2010/main" val="291140201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Power supply control</a:t>
            </a:r>
            <a:endParaRPr lang="en-US" sz="3200" dirty="0">
              <a:latin typeface="Comic Sans MS" pitchFamily="66" charset="0"/>
            </a:endParaRP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64</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
        <p:nvSpPr>
          <p:cNvPr id="9" name="TextBox 36"/>
          <p:cNvSpPr txBox="1">
            <a:spLocks noChangeArrowheads="1"/>
          </p:cNvSpPr>
          <p:nvPr/>
        </p:nvSpPr>
        <p:spPr bwMode="auto">
          <a:xfrm>
            <a:off x="6443663" y="4084281"/>
            <a:ext cx="2232025" cy="1314450"/>
          </a:xfrm>
          <a:prstGeom prst="rect">
            <a:avLst/>
          </a:prstGeom>
          <a:noFill/>
          <a:ln w="9525">
            <a:noFill/>
            <a:miter lim="800000"/>
            <a:headEnd/>
            <a:tailEnd/>
          </a:ln>
        </p:spPr>
        <p:txBody>
          <a:bodyPr>
            <a:spAutoFit/>
          </a:bodyPr>
          <a:lstStyle/>
          <a:p>
            <a:pPr algn="ctr"/>
            <a:r>
              <a:rPr lang="en-GB" sz="1600" dirty="0">
                <a:solidFill>
                  <a:schemeClr val="tx2"/>
                </a:solidFill>
                <a:latin typeface="Comic Sans MS" panose="030F0702030302020204" pitchFamily="66" charset="0"/>
              </a:rPr>
              <a:t>Load characteristics are vital.</a:t>
            </a:r>
          </a:p>
          <a:p>
            <a:pPr algn="ctr"/>
            <a:endParaRPr lang="en-GB" sz="1600" dirty="0">
              <a:solidFill>
                <a:schemeClr val="tx2"/>
              </a:solidFill>
              <a:latin typeface="Comic Sans MS" panose="030F0702030302020204" pitchFamily="66" charset="0"/>
            </a:endParaRPr>
          </a:p>
          <a:p>
            <a:pPr algn="ctr"/>
            <a:r>
              <a:rPr lang="en-GB" sz="1600" dirty="0">
                <a:solidFill>
                  <a:schemeClr val="tx2"/>
                </a:solidFill>
                <a:latin typeface="Comic Sans MS" panose="030F0702030302020204" pitchFamily="66" charset="0"/>
              </a:rPr>
              <a:t>Transfer function is a</a:t>
            </a:r>
            <a:r>
              <a:rPr lang="en-GB" sz="1600" dirty="0" smtClean="0">
                <a:solidFill>
                  <a:schemeClr val="tx2"/>
                </a:solidFill>
                <a:latin typeface="Comic Sans MS" panose="030F0702030302020204" pitchFamily="66" charset="0"/>
              </a:rPr>
              <a:t> </a:t>
            </a:r>
            <a:r>
              <a:rPr lang="en-GB" sz="1600" dirty="0">
                <a:solidFill>
                  <a:schemeClr val="tx2"/>
                </a:solidFill>
                <a:latin typeface="Comic Sans MS" panose="030F0702030302020204" pitchFamily="66" charset="0"/>
              </a:rPr>
              <a:t>must ! </a:t>
            </a:r>
          </a:p>
        </p:txBody>
      </p:sp>
      <p:sp>
        <p:nvSpPr>
          <p:cNvPr id="10" name="Rectangle 3"/>
          <p:cNvSpPr>
            <a:spLocks noChangeArrowheads="1"/>
          </p:cNvSpPr>
          <p:nvPr/>
        </p:nvSpPr>
        <p:spPr bwMode="auto">
          <a:xfrm>
            <a:off x="1638300" y="1360131"/>
            <a:ext cx="4495800" cy="4038600"/>
          </a:xfrm>
          <a:prstGeom prst="rect">
            <a:avLst/>
          </a:prstGeom>
          <a:solidFill>
            <a:srgbClr val="FFFFCC"/>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latin typeface="Comic Sans MS" panose="030F0702030302020204" pitchFamily="66" charset="0"/>
            </a:endParaRPr>
          </a:p>
        </p:txBody>
      </p:sp>
      <p:grpSp>
        <p:nvGrpSpPr>
          <p:cNvPr id="11" name="Group 14"/>
          <p:cNvGrpSpPr>
            <a:grpSpLocks/>
          </p:cNvGrpSpPr>
          <p:nvPr/>
        </p:nvGrpSpPr>
        <p:grpSpPr bwMode="auto">
          <a:xfrm>
            <a:off x="6819900" y="1904644"/>
            <a:ext cx="609600" cy="1752600"/>
            <a:chOff x="4848" y="1248"/>
            <a:chExt cx="384" cy="1104"/>
          </a:xfrm>
        </p:grpSpPr>
        <p:sp>
          <p:nvSpPr>
            <p:cNvPr id="12" name="Rectangle 15"/>
            <p:cNvSpPr>
              <a:spLocks noChangeArrowheads="1"/>
            </p:cNvSpPr>
            <p:nvPr/>
          </p:nvSpPr>
          <p:spPr bwMode="auto">
            <a:xfrm>
              <a:off x="4848" y="1440"/>
              <a:ext cx="384" cy="720"/>
            </a:xfrm>
            <a:prstGeom prst="rect">
              <a:avLst/>
            </a:prstGeom>
            <a:noFill/>
            <a:ln w="28575">
              <a:solidFill>
                <a:schemeClr val="tx1"/>
              </a:solidFill>
              <a:miter lim="800000"/>
              <a:headEnd/>
              <a:tailEnd/>
            </a:ln>
          </p:spPr>
          <p:txBody>
            <a:bodyPr wrap="none" anchor="ctr"/>
            <a:lstStyle/>
            <a:p>
              <a:endParaRPr lang="en-US">
                <a:latin typeface="Comic Sans MS" panose="030F0702030302020204" pitchFamily="66" charset="0"/>
              </a:endParaRPr>
            </a:p>
          </p:txBody>
        </p:sp>
        <p:grpSp>
          <p:nvGrpSpPr>
            <p:cNvPr id="13" name="Group 16"/>
            <p:cNvGrpSpPr>
              <a:grpSpLocks/>
            </p:cNvGrpSpPr>
            <p:nvPr/>
          </p:nvGrpSpPr>
          <p:grpSpPr bwMode="auto">
            <a:xfrm>
              <a:off x="4924" y="1248"/>
              <a:ext cx="212" cy="1104"/>
              <a:chOff x="4924" y="1248"/>
              <a:chExt cx="212" cy="1104"/>
            </a:xfrm>
          </p:grpSpPr>
          <p:sp>
            <p:nvSpPr>
              <p:cNvPr id="14" name="Line 17"/>
              <p:cNvSpPr>
                <a:spLocks noChangeShapeType="1"/>
              </p:cNvSpPr>
              <p:nvPr/>
            </p:nvSpPr>
            <p:spPr bwMode="auto">
              <a:xfrm>
                <a:off x="5040" y="1248"/>
                <a:ext cx="0" cy="192"/>
              </a:xfrm>
              <a:prstGeom prst="line">
                <a:avLst/>
              </a:prstGeom>
              <a:noFill/>
              <a:ln w="57150">
                <a:solidFill>
                  <a:schemeClr val="tx1"/>
                </a:solidFill>
                <a:round/>
                <a:headEnd/>
                <a:tailEnd/>
              </a:ln>
            </p:spPr>
            <p:txBody>
              <a:bodyPr/>
              <a:lstStyle/>
              <a:p>
                <a:endParaRPr lang="fr-FR">
                  <a:latin typeface="Comic Sans MS" panose="030F0702030302020204" pitchFamily="66" charset="0"/>
                </a:endParaRPr>
              </a:p>
            </p:txBody>
          </p:sp>
          <p:sp>
            <p:nvSpPr>
              <p:cNvPr id="15" name="Line 18"/>
              <p:cNvSpPr>
                <a:spLocks noChangeShapeType="1"/>
              </p:cNvSpPr>
              <p:nvPr/>
            </p:nvSpPr>
            <p:spPr bwMode="auto">
              <a:xfrm>
                <a:off x="5040" y="2160"/>
                <a:ext cx="0" cy="192"/>
              </a:xfrm>
              <a:prstGeom prst="line">
                <a:avLst/>
              </a:prstGeom>
              <a:noFill/>
              <a:ln w="57150">
                <a:solidFill>
                  <a:schemeClr val="tx1"/>
                </a:solidFill>
                <a:round/>
                <a:headEnd/>
                <a:tailEnd/>
              </a:ln>
            </p:spPr>
            <p:txBody>
              <a:bodyPr/>
              <a:lstStyle/>
              <a:p>
                <a:endParaRPr lang="fr-FR">
                  <a:latin typeface="Comic Sans MS" panose="030F0702030302020204" pitchFamily="66" charset="0"/>
                </a:endParaRPr>
              </a:p>
            </p:txBody>
          </p:sp>
          <p:sp>
            <p:nvSpPr>
              <p:cNvPr id="16" name="Text Box 19"/>
              <p:cNvSpPr txBox="1">
                <a:spLocks noChangeArrowheads="1"/>
              </p:cNvSpPr>
              <p:nvPr/>
            </p:nvSpPr>
            <p:spPr bwMode="auto">
              <a:xfrm rot="-5400000">
                <a:off x="4702" y="1675"/>
                <a:ext cx="656" cy="212"/>
              </a:xfrm>
              <a:prstGeom prst="rect">
                <a:avLst/>
              </a:prstGeom>
              <a:noFill/>
              <a:ln w="9525">
                <a:noFill/>
                <a:miter lim="800000"/>
                <a:headEnd/>
                <a:tailEnd/>
              </a:ln>
            </p:spPr>
            <p:txBody>
              <a:bodyPr>
                <a:spAutoFit/>
              </a:bodyPr>
              <a:lstStyle/>
              <a:p>
                <a:pPr algn="ctr"/>
                <a:r>
                  <a:rPr lang="en-US" sz="1600" b="0">
                    <a:latin typeface="Comic Sans MS" panose="030F0702030302020204" pitchFamily="66" charset="0"/>
                  </a:rPr>
                  <a:t>Load</a:t>
                </a:r>
              </a:p>
            </p:txBody>
          </p:sp>
        </p:grpSp>
      </p:grpSp>
      <p:grpSp>
        <p:nvGrpSpPr>
          <p:cNvPr id="17" name="Group 20"/>
          <p:cNvGrpSpPr>
            <a:grpSpLocks/>
          </p:cNvGrpSpPr>
          <p:nvPr/>
        </p:nvGrpSpPr>
        <p:grpSpPr bwMode="auto">
          <a:xfrm>
            <a:off x="574675" y="1599844"/>
            <a:ext cx="6550025" cy="2362200"/>
            <a:chOff x="914" y="1056"/>
            <a:chExt cx="4126" cy="1488"/>
          </a:xfrm>
        </p:grpSpPr>
        <p:grpSp>
          <p:nvGrpSpPr>
            <p:cNvPr id="18" name="Group 21"/>
            <p:cNvGrpSpPr>
              <a:grpSpLocks/>
            </p:cNvGrpSpPr>
            <p:nvPr/>
          </p:nvGrpSpPr>
          <p:grpSpPr bwMode="auto">
            <a:xfrm>
              <a:off x="2016" y="1056"/>
              <a:ext cx="3024" cy="1488"/>
              <a:chOff x="2016" y="1056"/>
              <a:chExt cx="3024" cy="1488"/>
            </a:xfrm>
          </p:grpSpPr>
          <p:sp>
            <p:nvSpPr>
              <p:cNvPr id="22" name="Rectangle 22"/>
              <p:cNvSpPr>
                <a:spLocks noChangeArrowheads="1"/>
              </p:cNvSpPr>
              <p:nvPr/>
            </p:nvSpPr>
            <p:spPr bwMode="auto">
              <a:xfrm>
                <a:off x="2016" y="1056"/>
                <a:ext cx="1824" cy="1488"/>
              </a:xfrm>
              <a:prstGeom prst="rect">
                <a:avLst/>
              </a:prstGeom>
              <a:solidFill>
                <a:srgbClr val="FFFF99"/>
              </a:solidFill>
              <a:ln w="9525">
                <a:solidFill>
                  <a:schemeClr val="tx1"/>
                </a:solidFill>
                <a:miter lim="800000"/>
                <a:headEnd/>
                <a:tailEnd/>
              </a:ln>
            </p:spPr>
            <p:txBody>
              <a:bodyPr wrap="none" anchor="ctr"/>
              <a:lstStyle/>
              <a:p>
                <a:pPr algn="ctr"/>
                <a:r>
                  <a:rPr lang="en-US" sz="3200" b="0" dirty="0">
                    <a:latin typeface="Comic Sans MS" panose="030F0702030302020204" pitchFamily="66" charset="0"/>
                  </a:rPr>
                  <a:t>Power Part</a:t>
                </a:r>
              </a:p>
            </p:txBody>
          </p:sp>
          <p:sp>
            <p:nvSpPr>
              <p:cNvPr id="23" name="Line 23"/>
              <p:cNvSpPr>
                <a:spLocks noChangeShapeType="1"/>
              </p:cNvSpPr>
              <p:nvPr/>
            </p:nvSpPr>
            <p:spPr bwMode="auto">
              <a:xfrm>
                <a:off x="3840" y="1248"/>
                <a:ext cx="1200" cy="0"/>
              </a:xfrm>
              <a:prstGeom prst="line">
                <a:avLst/>
              </a:prstGeom>
              <a:noFill/>
              <a:ln w="57150">
                <a:solidFill>
                  <a:schemeClr val="tx1"/>
                </a:solidFill>
                <a:round/>
                <a:headEnd/>
                <a:tailEnd/>
              </a:ln>
            </p:spPr>
            <p:txBody>
              <a:bodyPr/>
              <a:lstStyle/>
              <a:p>
                <a:endParaRPr lang="fr-FR">
                  <a:latin typeface="Comic Sans MS" panose="030F0702030302020204" pitchFamily="66" charset="0"/>
                </a:endParaRPr>
              </a:p>
            </p:txBody>
          </p:sp>
          <p:sp>
            <p:nvSpPr>
              <p:cNvPr id="24" name="Line 24"/>
              <p:cNvSpPr>
                <a:spLocks noChangeShapeType="1"/>
              </p:cNvSpPr>
              <p:nvPr/>
            </p:nvSpPr>
            <p:spPr bwMode="auto">
              <a:xfrm>
                <a:off x="3840" y="2352"/>
                <a:ext cx="1200" cy="0"/>
              </a:xfrm>
              <a:prstGeom prst="line">
                <a:avLst/>
              </a:prstGeom>
              <a:noFill/>
              <a:ln w="57150">
                <a:solidFill>
                  <a:schemeClr val="tx1"/>
                </a:solidFill>
                <a:round/>
                <a:headEnd/>
                <a:tailEnd/>
              </a:ln>
            </p:spPr>
            <p:txBody>
              <a:bodyPr/>
              <a:lstStyle/>
              <a:p>
                <a:endParaRPr lang="fr-FR">
                  <a:latin typeface="Comic Sans MS" panose="030F0702030302020204" pitchFamily="66" charset="0"/>
                </a:endParaRPr>
              </a:p>
            </p:txBody>
          </p:sp>
        </p:grpSp>
        <p:grpSp>
          <p:nvGrpSpPr>
            <p:cNvPr id="19" name="Group 25"/>
            <p:cNvGrpSpPr>
              <a:grpSpLocks/>
            </p:cNvGrpSpPr>
            <p:nvPr/>
          </p:nvGrpSpPr>
          <p:grpSpPr bwMode="auto">
            <a:xfrm>
              <a:off x="914" y="1511"/>
              <a:ext cx="1086" cy="366"/>
              <a:chOff x="914" y="1511"/>
              <a:chExt cx="1086" cy="366"/>
            </a:xfrm>
          </p:grpSpPr>
          <p:sp>
            <p:nvSpPr>
              <p:cNvPr id="20" name="AutoShape 27"/>
              <p:cNvSpPr>
                <a:spLocks noChangeArrowheads="1"/>
              </p:cNvSpPr>
              <p:nvPr/>
            </p:nvSpPr>
            <p:spPr bwMode="auto">
              <a:xfrm>
                <a:off x="1448" y="1531"/>
                <a:ext cx="552" cy="160"/>
              </a:xfrm>
              <a:prstGeom prst="rightArrow">
                <a:avLst>
                  <a:gd name="adj1" fmla="val 50000"/>
                  <a:gd name="adj2" fmla="val 37503"/>
                </a:avLst>
              </a:prstGeom>
              <a:solidFill>
                <a:schemeClr val="tx1"/>
              </a:solidFill>
              <a:ln w="9525">
                <a:noFill/>
                <a:miter lim="800000"/>
                <a:headEnd/>
                <a:tailEnd/>
              </a:ln>
            </p:spPr>
            <p:txBody>
              <a:bodyPr wrap="none" anchor="ctr"/>
              <a:lstStyle/>
              <a:p>
                <a:endParaRPr lang="en-US">
                  <a:latin typeface="Comic Sans MS" panose="030F0702030302020204" pitchFamily="66" charset="0"/>
                </a:endParaRPr>
              </a:p>
            </p:txBody>
          </p:sp>
          <p:sp>
            <p:nvSpPr>
              <p:cNvPr id="21" name="Text Box 29"/>
              <p:cNvSpPr txBox="1">
                <a:spLocks noChangeArrowheads="1"/>
              </p:cNvSpPr>
              <p:nvPr/>
            </p:nvSpPr>
            <p:spPr bwMode="auto">
              <a:xfrm>
                <a:off x="914" y="1511"/>
                <a:ext cx="510" cy="366"/>
              </a:xfrm>
              <a:prstGeom prst="rect">
                <a:avLst/>
              </a:prstGeom>
              <a:noFill/>
              <a:ln w="9525">
                <a:noFill/>
                <a:miter lim="800000"/>
                <a:headEnd/>
                <a:tailEnd/>
              </a:ln>
            </p:spPr>
            <p:txBody>
              <a:bodyPr wrap="none">
                <a:spAutoFit/>
              </a:bodyPr>
              <a:lstStyle/>
              <a:p>
                <a:pPr algn="ctr"/>
                <a:r>
                  <a:rPr lang="en-US" sz="1600" b="0">
                    <a:latin typeface="Comic Sans MS" pitchFamily="66" charset="0"/>
                  </a:rPr>
                  <a:t>AC </a:t>
                </a:r>
              </a:p>
              <a:p>
                <a:pPr algn="ctr"/>
                <a:r>
                  <a:rPr lang="en-US" sz="1600" b="0">
                    <a:latin typeface="Comic Sans MS" pitchFamily="66" charset="0"/>
                  </a:rPr>
                  <a:t>Supply</a:t>
                </a:r>
              </a:p>
            </p:txBody>
          </p:sp>
        </p:grpSp>
      </p:grpSp>
      <p:grpSp>
        <p:nvGrpSpPr>
          <p:cNvPr id="25" name="Group 24"/>
          <p:cNvGrpSpPr/>
          <p:nvPr/>
        </p:nvGrpSpPr>
        <p:grpSpPr>
          <a:xfrm>
            <a:off x="334963" y="3395306"/>
            <a:ext cx="5570537" cy="1709738"/>
            <a:chOff x="334963" y="3676650"/>
            <a:chExt cx="5570537" cy="1709738"/>
          </a:xfrm>
        </p:grpSpPr>
        <p:grpSp>
          <p:nvGrpSpPr>
            <p:cNvPr id="26" name="Group 4"/>
            <p:cNvGrpSpPr>
              <a:grpSpLocks/>
            </p:cNvGrpSpPr>
            <p:nvPr/>
          </p:nvGrpSpPr>
          <p:grpSpPr bwMode="auto">
            <a:xfrm>
              <a:off x="3543300" y="3786188"/>
              <a:ext cx="2362200" cy="1600200"/>
              <a:chOff x="2784" y="2256"/>
              <a:chExt cx="1488" cy="1008"/>
            </a:xfrm>
          </p:grpSpPr>
          <p:sp>
            <p:nvSpPr>
              <p:cNvPr id="34" name="Rectangle 5"/>
              <p:cNvSpPr>
                <a:spLocks noChangeArrowheads="1"/>
              </p:cNvSpPr>
              <p:nvPr/>
            </p:nvSpPr>
            <p:spPr bwMode="auto">
              <a:xfrm>
                <a:off x="3072" y="2784"/>
                <a:ext cx="768" cy="480"/>
              </a:xfrm>
              <a:prstGeom prst="rect">
                <a:avLst/>
              </a:prstGeom>
              <a:solidFill>
                <a:srgbClr val="FF9933"/>
              </a:solidFill>
              <a:ln w="9525">
                <a:solidFill>
                  <a:schemeClr val="tx1"/>
                </a:solidFill>
                <a:miter lim="800000"/>
                <a:headEnd/>
                <a:tailEnd/>
              </a:ln>
            </p:spPr>
            <p:txBody>
              <a:bodyPr wrap="none" anchor="ctr"/>
              <a:lstStyle/>
              <a:p>
                <a:pPr algn="ctr"/>
                <a:r>
                  <a:rPr lang="en-US" sz="1600" b="0" dirty="0">
                    <a:latin typeface="Comic Sans MS" panose="030F0702030302020204" pitchFamily="66" charset="0"/>
                  </a:rPr>
                  <a:t>Transducer</a:t>
                </a:r>
              </a:p>
            </p:txBody>
          </p:sp>
          <p:sp>
            <p:nvSpPr>
              <p:cNvPr id="35" name="Oval 6"/>
              <p:cNvSpPr>
                <a:spLocks noChangeArrowheads="1"/>
              </p:cNvSpPr>
              <p:nvPr/>
            </p:nvSpPr>
            <p:spPr bwMode="auto">
              <a:xfrm>
                <a:off x="4176" y="2256"/>
                <a:ext cx="96" cy="192"/>
              </a:xfrm>
              <a:prstGeom prst="ellipse">
                <a:avLst/>
              </a:prstGeom>
              <a:noFill/>
              <a:ln w="19050">
                <a:solidFill>
                  <a:schemeClr val="tx1"/>
                </a:solidFill>
                <a:round/>
                <a:headEnd/>
                <a:tailEnd/>
              </a:ln>
            </p:spPr>
            <p:txBody>
              <a:bodyPr wrap="none" anchor="ctr"/>
              <a:lstStyle/>
              <a:p>
                <a:endParaRPr lang="en-US">
                  <a:latin typeface="Comic Sans MS" panose="030F0702030302020204" pitchFamily="66" charset="0"/>
                </a:endParaRPr>
              </a:p>
            </p:txBody>
          </p:sp>
          <p:sp>
            <p:nvSpPr>
              <p:cNvPr id="36" name="Line 7"/>
              <p:cNvSpPr>
                <a:spLocks noChangeShapeType="1"/>
              </p:cNvSpPr>
              <p:nvPr/>
            </p:nvSpPr>
            <p:spPr bwMode="auto">
              <a:xfrm>
                <a:off x="4224" y="2448"/>
                <a:ext cx="0" cy="576"/>
              </a:xfrm>
              <a:prstGeom prst="line">
                <a:avLst/>
              </a:prstGeom>
              <a:noFill/>
              <a:ln w="28575">
                <a:solidFill>
                  <a:schemeClr val="tx1"/>
                </a:solidFill>
                <a:round/>
                <a:headEnd/>
                <a:tailEnd/>
              </a:ln>
            </p:spPr>
            <p:txBody>
              <a:bodyPr/>
              <a:lstStyle/>
              <a:p>
                <a:endParaRPr lang="fr-FR">
                  <a:latin typeface="Comic Sans MS" panose="030F0702030302020204" pitchFamily="66" charset="0"/>
                </a:endParaRPr>
              </a:p>
            </p:txBody>
          </p:sp>
          <p:sp>
            <p:nvSpPr>
              <p:cNvPr id="37" name="Line 8"/>
              <p:cNvSpPr>
                <a:spLocks noChangeShapeType="1"/>
              </p:cNvSpPr>
              <p:nvPr/>
            </p:nvSpPr>
            <p:spPr bwMode="auto">
              <a:xfrm flipH="1">
                <a:off x="3840" y="3024"/>
                <a:ext cx="384" cy="0"/>
              </a:xfrm>
              <a:prstGeom prst="line">
                <a:avLst/>
              </a:prstGeom>
              <a:noFill/>
              <a:ln w="28575">
                <a:solidFill>
                  <a:schemeClr val="tx1"/>
                </a:solidFill>
                <a:round/>
                <a:headEnd/>
                <a:tailEnd type="triangle" w="med" len="med"/>
              </a:ln>
            </p:spPr>
            <p:txBody>
              <a:bodyPr/>
              <a:lstStyle/>
              <a:p>
                <a:endParaRPr lang="fr-FR">
                  <a:latin typeface="Comic Sans MS" panose="030F0702030302020204" pitchFamily="66" charset="0"/>
                </a:endParaRPr>
              </a:p>
            </p:txBody>
          </p:sp>
          <p:sp>
            <p:nvSpPr>
              <p:cNvPr id="38" name="Line 9"/>
              <p:cNvSpPr>
                <a:spLocks noChangeShapeType="1"/>
              </p:cNvSpPr>
              <p:nvPr/>
            </p:nvSpPr>
            <p:spPr bwMode="auto">
              <a:xfrm flipH="1">
                <a:off x="2784" y="3024"/>
                <a:ext cx="288" cy="0"/>
              </a:xfrm>
              <a:prstGeom prst="line">
                <a:avLst/>
              </a:prstGeom>
              <a:noFill/>
              <a:ln w="28575">
                <a:solidFill>
                  <a:schemeClr val="tx1"/>
                </a:solidFill>
                <a:round/>
                <a:headEnd/>
                <a:tailEnd type="triangle" w="med" len="med"/>
              </a:ln>
            </p:spPr>
            <p:txBody>
              <a:bodyPr/>
              <a:lstStyle/>
              <a:p>
                <a:endParaRPr lang="fr-FR">
                  <a:latin typeface="Comic Sans MS" panose="030F0702030302020204" pitchFamily="66" charset="0"/>
                </a:endParaRPr>
              </a:p>
            </p:txBody>
          </p:sp>
        </p:grpSp>
        <p:grpSp>
          <p:nvGrpSpPr>
            <p:cNvPr id="27" name="Group 10"/>
            <p:cNvGrpSpPr>
              <a:grpSpLocks/>
            </p:cNvGrpSpPr>
            <p:nvPr/>
          </p:nvGrpSpPr>
          <p:grpSpPr bwMode="auto">
            <a:xfrm>
              <a:off x="2324100" y="4243388"/>
              <a:ext cx="1219200" cy="1143000"/>
              <a:chOff x="2016" y="2544"/>
              <a:chExt cx="768" cy="720"/>
            </a:xfrm>
          </p:grpSpPr>
          <p:sp>
            <p:nvSpPr>
              <p:cNvPr id="31" name="Rectangle 11"/>
              <p:cNvSpPr>
                <a:spLocks noChangeArrowheads="1"/>
              </p:cNvSpPr>
              <p:nvPr/>
            </p:nvSpPr>
            <p:spPr bwMode="auto">
              <a:xfrm>
                <a:off x="2016" y="2784"/>
                <a:ext cx="768" cy="480"/>
              </a:xfrm>
              <a:prstGeom prst="rect">
                <a:avLst/>
              </a:prstGeom>
              <a:solidFill>
                <a:srgbClr val="FF9933"/>
              </a:solidFill>
              <a:ln w="9525">
                <a:solidFill>
                  <a:schemeClr val="tx1"/>
                </a:solidFill>
                <a:miter lim="800000"/>
                <a:headEnd/>
                <a:tailEnd/>
              </a:ln>
            </p:spPr>
            <p:txBody>
              <a:bodyPr wrap="none" anchor="ctr"/>
              <a:lstStyle/>
              <a:p>
                <a:pPr algn="ctr"/>
                <a:r>
                  <a:rPr lang="en-US" sz="1600" b="0">
                    <a:latin typeface="Comic Sans MS" panose="030F0702030302020204" pitchFamily="66" charset="0"/>
                  </a:rPr>
                  <a:t>Control</a:t>
                </a:r>
              </a:p>
            </p:txBody>
          </p:sp>
          <p:sp>
            <p:nvSpPr>
              <p:cNvPr id="32" name="Line 12"/>
              <p:cNvSpPr>
                <a:spLocks noChangeShapeType="1"/>
              </p:cNvSpPr>
              <p:nvPr/>
            </p:nvSpPr>
            <p:spPr bwMode="auto">
              <a:xfrm flipV="1">
                <a:off x="2400" y="2544"/>
                <a:ext cx="0" cy="240"/>
              </a:xfrm>
              <a:prstGeom prst="line">
                <a:avLst/>
              </a:prstGeom>
              <a:noFill/>
              <a:ln w="28575">
                <a:solidFill>
                  <a:schemeClr val="tx1"/>
                </a:solidFill>
                <a:round/>
                <a:headEnd/>
                <a:tailEnd type="triangle" w="med" len="med"/>
              </a:ln>
            </p:spPr>
            <p:txBody>
              <a:bodyPr/>
              <a:lstStyle/>
              <a:p>
                <a:endParaRPr lang="fr-FR">
                  <a:latin typeface="Comic Sans MS" panose="030F0702030302020204" pitchFamily="66" charset="0"/>
                </a:endParaRPr>
              </a:p>
            </p:txBody>
          </p:sp>
          <p:sp>
            <p:nvSpPr>
              <p:cNvPr id="33" name="Text Box 13"/>
              <p:cNvSpPr txBox="1">
                <a:spLocks noChangeArrowheads="1"/>
              </p:cNvSpPr>
              <p:nvPr/>
            </p:nvSpPr>
            <p:spPr bwMode="auto">
              <a:xfrm>
                <a:off x="2539" y="2592"/>
                <a:ext cx="116" cy="212"/>
              </a:xfrm>
              <a:prstGeom prst="rect">
                <a:avLst/>
              </a:prstGeom>
              <a:noFill/>
              <a:ln w="9525">
                <a:noFill/>
                <a:miter lim="800000"/>
                <a:headEnd/>
                <a:tailEnd/>
              </a:ln>
            </p:spPr>
            <p:txBody>
              <a:bodyPr wrap="none">
                <a:spAutoFit/>
              </a:bodyPr>
              <a:lstStyle/>
              <a:p>
                <a:pPr algn="ctr"/>
                <a:endParaRPr lang="en-US" sz="1600" b="0">
                  <a:latin typeface="Comic Sans MS" panose="030F0702030302020204" pitchFamily="66" charset="0"/>
                </a:endParaRPr>
              </a:p>
            </p:txBody>
          </p:sp>
        </p:grpSp>
        <p:sp>
          <p:nvSpPr>
            <p:cNvPr id="28" name="AutoShape 32"/>
            <p:cNvSpPr>
              <a:spLocks noChangeArrowheads="1"/>
            </p:cNvSpPr>
            <p:nvPr/>
          </p:nvSpPr>
          <p:spPr bwMode="auto">
            <a:xfrm>
              <a:off x="1465263" y="4897438"/>
              <a:ext cx="869950" cy="290513"/>
            </a:xfrm>
            <a:prstGeom prst="rightArrow">
              <a:avLst>
                <a:gd name="adj1" fmla="val 50000"/>
                <a:gd name="adj2" fmla="val 74863"/>
              </a:avLst>
            </a:prstGeom>
            <a:solidFill>
              <a:srgbClr val="FF9900"/>
            </a:solidFill>
            <a:ln w="9525">
              <a:noFill/>
              <a:miter lim="800000"/>
              <a:headEnd/>
              <a:tailEnd/>
            </a:ln>
          </p:spPr>
          <p:txBody>
            <a:bodyPr wrap="none" anchor="ctr"/>
            <a:lstStyle/>
            <a:p>
              <a:endParaRPr lang="en-US">
                <a:latin typeface="Comic Sans MS" panose="030F0702030302020204" pitchFamily="66" charset="0"/>
              </a:endParaRPr>
            </a:p>
          </p:txBody>
        </p:sp>
        <p:sp>
          <p:nvSpPr>
            <p:cNvPr id="29" name="Text Box 43"/>
            <p:cNvSpPr txBox="1">
              <a:spLocks noChangeArrowheads="1"/>
            </p:cNvSpPr>
            <p:nvPr/>
          </p:nvSpPr>
          <p:spPr bwMode="auto">
            <a:xfrm>
              <a:off x="334963" y="4846638"/>
              <a:ext cx="1168400" cy="336550"/>
            </a:xfrm>
            <a:prstGeom prst="rect">
              <a:avLst/>
            </a:prstGeom>
            <a:noFill/>
            <a:ln w="9525">
              <a:noFill/>
              <a:miter lim="800000"/>
              <a:headEnd/>
              <a:tailEnd/>
            </a:ln>
          </p:spPr>
          <p:txBody>
            <a:bodyPr wrap="none">
              <a:spAutoFit/>
            </a:bodyPr>
            <a:lstStyle/>
            <a:p>
              <a:pPr algn="ctr"/>
              <a:r>
                <a:rPr lang="en-US" sz="1600" b="0">
                  <a:latin typeface="Comic Sans MS" panose="030F0702030302020204" pitchFamily="66" charset="0"/>
                </a:rPr>
                <a:t>Reference</a:t>
              </a:r>
            </a:p>
          </p:txBody>
        </p:sp>
        <p:sp>
          <p:nvSpPr>
            <p:cNvPr id="30" name="Rectangle 38"/>
            <p:cNvSpPr>
              <a:spLocks noChangeArrowheads="1"/>
            </p:cNvSpPr>
            <p:nvPr/>
          </p:nvSpPr>
          <p:spPr bwMode="auto">
            <a:xfrm>
              <a:off x="2312988" y="3676650"/>
              <a:ext cx="2908300" cy="576263"/>
            </a:xfrm>
            <a:prstGeom prst="rect">
              <a:avLst/>
            </a:prstGeom>
            <a:solidFill>
              <a:schemeClr val="accent1"/>
            </a:solidFill>
            <a:ln w="9525">
              <a:solidFill>
                <a:schemeClr val="tx1"/>
              </a:solidFill>
              <a:miter lim="800000"/>
              <a:headEnd/>
              <a:tailEnd/>
            </a:ln>
          </p:spPr>
          <p:txBody>
            <a:bodyPr wrap="none" anchor="ctr"/>
            <a:lstStyle/>
            <a:p>
              <a:pPr algn="ctr"/>
              <a:r>
                <a:rPr lang="en-GB" sz="1800" b="0">
                  <a:latin typeface="Comic Sans MS" panose="030F0702030302020204" pitchFamily="66" charset="0"/>
                </a:rPr>
                <a:t>Local control</a:t>
              </a:r>
            </a:p>
          </p:txBody>
        </p:sp>
      </p:grpSp>
    </p:spTree>
    <p:extLst>
      <p:ext uri="{BB962C8B-B14F-4D97-AF65-F5344CB8AC3E}">
        <p14:creationId xmlns:p14="http://schemas.microsoft.com/office/powerpoint/2010/main" val="174183875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Power supply control</a:t>
            </a:r>
            <a:endParaRPr lang="en-US" sz="3200" dirty="0">
              <a:latin typeface="Comic Sans MS" pitchFamily="66" charset="0"/>
            </a:endParaRP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65</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39"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779" y="3299453"/>
            <a:ext cx="8890441" cy="26527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 name="Content Placeholder 2"/>
          <p:cNvSpPr>
            <a:spLocks noGrp="1"/>
          </p:cNvSpPr>
          <p:nvPr>
            <p:ph idx="1"/>
          </p:nvPr>
        </p:nvSpPr>
        <p:spPr>
          <a:xfrm>
            <a:off x="180000" y="900000"/>
            <a:ext cx="8901855" cy="5133672"/>
          </a:xfrm>
        </p:spPr>
        <p:txBody>
          <a:bodyPr>
            <a:noAutofit/>
          </a:bodyPr>
          <a:lstStyle/>
          <a:p>
            <a:pPr marL="36541" indent="0">
              <a:buNone/>
            </a:pPr>
            <a:r>
              <a:rPr lang="en-GB" sz="1600" dirty="0" smtClean="0">
                <a:latin typeface="Comic Sans MS" pitchFamily="66" charset="0"/>
              </a:rPr>
              <a:t>The power supply are controlled by the global control system.</a:t>
            </a:r>
          </a:p>
          <a:p>
            <a:pPr marL="36541" indent="0">
              <a:buNone/>
            </a:pPr>
            <a:r>
              <a:rPr lang="en-GB" sz="1600" dirty="0" smtClean="0">
                <a:latin typeface="Comic Sans MS" pitchFamily="66" charset="0"/>
              </a:rPr>
              <a:t>They need to be synchronized 	=&gt;	Timing</a:t>
            </a:r>
          </a:p>
          <a:p>
            <a:pPr marL="36541" indent="0">
              <a:buNone/>
            </a:pPr>
            <a:r>
              <a:rPr lang="en-GB" sz="1600" dirty="0" smtClean="0">
                <a:latin typeface="Comic Sans MS" pitchFamily="66" charset="0"/>
              </a:rPr>
              <a:t>Locally, a fieldbus (must be deterministic) is used to communicate with a gateway,</a:t>
            </a:r>
          </a:p>
          <a:p>
            <a:pPr marL="36541" indent="0">
              <a:buNone/>
            </a:pPr>
            <a:r>
              <a:rPr lang="en-GB" sz="1600" dirty="0" smtClean="0">
                <a:latin typeface="Comic Sans MS" pitchFamily="66" charset="0"/>
              </a:rPr>
              <a:t>WORLDFIP in the LHC</a:t>
            </a:r>
          </a:p>
          <a:p>
            <a:pPr marL="36541" indent="0">
              <a:buNone/>
            </a:pPr>
            <a:r>
              <a:rPr lang="en-GB" sz="1600" dirty="0" smtClean="0">
                <a:latin typeface="Comic Sans MS" pitchFamily="66" charset="0"/>
              </a:rPr>
              <a:t>ETHERNET for LINAC4</a:t>
            </a:r>
          </a:p>
          <a:p>
            <a:pPr marL="36541" indent="0">
              <a:buNone/>
            </a:pPr>
            <a:r>
              <a:rPr lang="en-GB" sz="1600" dirty="0" smtClean="0">
                <a:latin typeface="Comic Sans MS" pitchFamily="66" charset="0"/>
              </a:rPr>
              <a:t>In each power supply, an electronic box (FGC) manages the communication, the state machine and do the current control. </a:t>
            </a:r>
          </a:p>
          <a:p>
            <a:pPr marL="36541" indent="0">
              <a:buNone/>
            </a:pPr>
            <a:r>
              <a:rPr lang="en-GB" sz="1600" dirty="0" smtClean="0">
                <a:latin typeface="Comic Sans MS" pitchFamily="66" charset="0"/>
              </a:rPr>
              <a:t>Real time software is implemented.</a:t>
            </a:r>
          </a:p>
        </p:txBody>
      </p:sp>
    </p:spTree>
    <p:extLst>
      <p:ext uri="{BB962C8B-B14F-4D97-AF65-F5344CB8AC3E}">
        <p14:creationId xmlns:p14="http://schemas.microsoft.com/office/powerpoint/2010/main" val="391331743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 name="Line 101"/>
          <p:cNvSpPr>
            <a:spLocks noChangeShapeType="1"/>
          </p:cNvSpPr>
          <p:nvPr/>
        </p:nvSpPr>
        <p:spPr bwMode="auto">
          <a:xfrm flipH="1">
            <a:off x="2625725" y="3071813"/>
            <a:ext cx="263525" cy="0"/>
          </a:xfrm>
          <a:prstGeom prst="line">
            <a:avLst/>
          </a:prstGeom>
          <a:noFill/>
          <a:ln w="12700">
            <a:solidFill>
              <a:schemeClr val="tx1"/>
            </a:solidFill>
            <a:round/>
            <a:headEnd/>
            <a:tailEnd/>
          </a:ln>
        </p:spPr>
        <p:txBody>
          <a:bodyPr/>
          <a:lstStyle/>
          <a:p>
            <a:endParaRPr lang="fr-FR">
              <a:latin typeface="Comic Sans MS" panose="030F0702030302020204" pitchFamily="66" charset="0"/>
            </a:endParaRPr>
          </a:p>
        </p:txBody>
      </p:sp>
      <p:grpSp>
        <p:nvGrpSpPr>
          <p:cNvPr id="216" name="Group 5"/>
          <p:cNvGrpSpPr>
            <a:grpSpLocks/>
          </p:cNvGrpSpPr>
          <p:nvPr/>
        </p:nvGrpSpPr>
        <p:grpSpPr bwMode="auto">
          <a:xfrm>
            <a:off x="3559175" y="3221038"/>
            <a:ext cx="3378200" cy="2165350"/>
            <a:chOff x="1536" y="1680"/>
            <a:chExt cx="2304" cy="1364"/>
          </a:xfrm>
        </p:grpSpPr>
        <p:sp>
          <p:nvSpPr>
            <p:cNvPr id="218" name="Line 6"/>
            <p:cNvSpPr>
              <a:spLocks noChangeShapeType="1"/>
            </p:cNvSpPr>
            <p:nvPr/>
          </p:nvSpPr>
          <p:spPr bwMode="auto">
            <a:xfrm flipH="1">
              <a:off x="1632" y="3043"/>
              <a:ext cx="2187" cy="0"/>
            </a:xfrm>
            <a:prstGeom prst="line">
              <a:avLst/>
            </a:prstGeom>
            <a:noFill/>
            <a:ln w="9525">
              <a:solidFill>
                <a:schemeClr val="tx1"/>
              </a:solidFill>
              <a:round/>
              <a:headEnd/>
              <a:tailEnd type="triangle" w="med" len="med"/>
            </a:ln>
          </p:spPr>
          <p:txBody>
            <a:bodyPr wrap="none" anchor="ctr"/>
            <a:lstStyle/>
            <a:p>
              <a:endParaRPr lang="fr-FR">
                <a:latin typeface="Comic Sans MS" panose="030F0702030302020204" pitchFamily="66" charset="0"/>
              </a:endParaRPr>
            </a:p>
          </p:txBody>
        </p:sp>
        <p:sp>
          <p:nvSpPr>
            <p:cNvPr id="219" name="Oval 7"/>
            <p:cNvSpPr>
              <a:spLocks noChangeArrowheads="1"/>
            </p:cNvSpPr>
            <p:nvPr/>
          </p:nvSpPr>
          <p:spPr bwMode="auto">
            <a:xfrm>
              <a:off x="3792" y="1680"/>
              <a:ext cx="48" cy="96"/>
            </a:xfrm>
            <a:prstGeom prst="ellipse">
              <a:avLst/>
            </a:prstGeom>
            <a:noFill/>
            <a:ln w="9525">
              <a:solidFill>
                <a:schemeClr val="tx1"/>
              </a:solidFill>
              <a:round/>
              <a:headEnd/>
              <a:tailEnd/>
            </a:ln>
          </p:spPr>
          <p:txBody>
            <a:bodyPr wrap="none" anchor="ctr"/>
            <a:lstStyle/>
            <a:p>
              <a:endParaRPr lang="fr-FR">
                <a:latin typeface="Comic Sans MS" panose="030F0702030302020204" pitchFamily="66" charset="0"/>
              </a:endParaRPr>
            </a:p>
          </p:txBody>
        </p:sp>
        <p:sp>
          <p:nvSpPr>
            <p:cNvPr id="220" name="Line 8"/>
            <p:cNvSpPr>
              <a:spLocks noChangeShapeType="1"/>
            </p:cNvSpPr>
            <p:nvPr/>
          </p:nvSpPr>
          <p:spPr bwMode="auto">
            <a:xfrm>
              <a:off x="3822" y="1785"/>
              <a:ext cx="0" cy="1259"/>
            </a:xfrm>
            <a:prstGeom prst="line">
              <a:avLst/>
            </a:prstGeom>
            <a:noFill/>
            <a:ln w="9525">
              <a:solidFill>
                <a:schemeClr val="tx1"/>
              </a:solidFill>
              <a:round/>
              <a:headEnd/>
              <a:tailEnd/>
            </a:ln>
          </p:spPr>
          <p:txBody>
            <a:bodyPr wrap="none" anchor="ctr"/>
            <a:lstStyle/>
            <a:p>
              <a:endParaRPr lang="fr-FR">
                <a:latin typeface="Comic Sans MS" panose="030F0702030302020204" pitchFamily="66" charset="0"/>
              </a:endParaRPr>
            </a:p>
          </p:txBody>
        </p:sp>
        <p:sp>
          <p:nvSpPr>
            <p:cNvPr id="221" name="Text Box 9"/>
            <p:cNvSpPr txBox="1">
              <a:spLocks noChangeArrowheads="1"/>
            </p:cNvSpPr>
            <p:nvPr/>
          </p:nvSpPr>
          <p:spPr bwMode="auto">
            <a:xfrm>
              <a:off x="1536" y="2640"/>
              <a:ext cx="681" cy="233"/>
            </a:xfrm>
            <a:prstGeom prst="rect">
              <a:avLst/>
            </a:prstGeom>
            <a:noFill/>
            <a:ln w="9525">
              <a:noFill/>
              <a:miter lim="800000"/>
              <a:headEnd/>
              <a:tailEnd/>
            </a:ln>
          </p:spPr>
          <p:txBody>
            <a:bodyPr wrap="none">
              <a:spAutoFit/>
            </a:bodyPr>
            <a:lstStyle/>
            <a:p>
              <a:r>
                <a:rPr lang="en-GB">
                  <a:latin typeface="Comic Sans MS" panose="030F0702030302020204" pitchFamily="66" charset="0"/>
                </a:rPr>
                <a:t>I</a:t>
              </a:r>
              <a:r>
                <a:rPr lang="en-GB" baseline="-25000">
                  <a:latin typeface="Comic Sans MS" panose="030F0702030302020204" pitchFamily="66" charset="0"/>
                </a:rPr>
                <a:t>measured</a:t>
              </a:r>
              <a:endParaRPr lang="en-GB">
                <a:latin typeface="Comic Sans MS" panose="030F0702030302020204" pitchFamily="66" charset="0"/>
              </a:endParaRPr>
            </a:p>
          </p:txBody>
        </p:sp>
      </p:grpSp>
      <p:sp>
        <p:nvSpPr>
          <p:cNvPr id="222" name="Text Box 17"/>
          <p:cNvSpPr txBox="1">
            <a:spLocks noChangeArrowheads="1"/>
          </p:cNvSpPr>
          <p:nvPr/>
        </p:nvSpPr>
        <p:spPr bwMode="auto">
          <a:xfrm>
            <a:off x="468313" y="2627313"/>
            <a:ext cx="665567" cy="369332"/>
          </a:xfrm>
          <a:prstGeom prst="rect">
            <a:avLst/>
          </a:prstGeom>
          <a:noFill/>
          <a:ln w="9525">
            <a:noFill/>
            <a:miter lim="800000"/>
            <a:headEnd/>
            <a:tailEnd/>
          </a:ln>
        </p:spPr>
        <p:txBody>
          <a:bodyPr wrap="none">
            <a:spAutoFit/>
          </a:bodyPr>
          <a:lstStyle/>
          <a:p>
            <a:r>
              <a:rPr lang="en-GB">
                <a:latin typeface="Comic Sans MS" panose="030F0702030302020204" pitchFamily="66" charset="0"/>
              </a:rPr>
              <a:t>Iref</a:t>
            </a:r>
          </a:p>
        </p:txBody>
      </p:sp>
      <p:grpSp>
        <p:nvGrpSpPr>
          <p:cNvPr id="223" name="Group 97"/>
          <p:cNvGrpSpPr>
            <a:grpSpLocks/>
          </p:cNvGrpSpPr>
          <p:nvPr/>
        </p:nvGrpSpPr>
        <p:grpSpPr bwMode="auto">
          <a:xfrm>
            <a:off x="909903" y="1285875"/>
            <a:ext cx="2295859" cy="1020763"/>
            <a:chOff x="589" y="475"/>
            <a:chExt cx="1567" cy="643"/>
          </a:xfrm>
        </p:grpSpPr>
        <p:sp>
          <p:nvSpPr>
            <p:cNvPr id="224" name="AutoShape 58"/>
            <p:cNvSpPr>
              <a:spLocks/>
            </p:cNvSpPr>
            <p:nvPr/>
          </p:nvSpPr>
          <p:spPr bwMode="auto">
            <a:xfrm rot="5400000">
              <a:off x="1293" y="302"/>
              <a:ext cx="192" cy="1440"/>
            </a:xfrm>
            <a:prstGeom prst="leftBrace">
              <a:avLst>
                <a:gd name="adj1" fmla="val 62500"/>
                <a:gd name="adj2" fmla="val 50000"/>
              </a:avLst>
            </a:prstGeom>
            <a:noFill/>
            <a:ln w="9525">
              <a:solidFill>
                <a:schemeClr val="tx1"/>
              </a:solidFill>
              <a:round/>
              <a:headEnd/>
              <a:tailEnd/>
            </a:ln>
          </p:spPr>
          <p:txBody>
            <a:bodyPr wrap="none" anchor="ctr"/>
            <a:lstStyle/>
            <a:p>
              <a:endParaRPr lang="fr-FR">
                <a:latin typeface="Comic Sans MS" panose="030F0702030302020204" pitchFamily="66" charset="0"/>
              </a:endParaRPr>
            </a:p>
          </p:txBody>
        </p:sp>
        <p:sp>
          <p:nvSpPr>
            <p:cNvPr id="225" name="Text Box 60"/>
            <p:cNvSpPr txBox="1">
              <a:spLocks noChangeArrowheads="1"/>
            </p:cNvSpPr>
            <p:nvPr/>
          </p:nvSpPr>
          <p:spPr bwMode="auto">
            <a:xfrm>
              <a:off x="589" y="475"/>
              <a:ext cx="1567" cy="233"/>
            </a:xfrm>
            <a:prstGeom prst="rect">
              <a:avLst/>
            </a:prstGeom>
            <a:noFill/>
            <a:ln w="9525">
              <a:noFill/>
              <a:miter lim="800000"/>
              <a:headEnd/>
              <a:tailEnd/>
            </a:ln>
          </p:spPr>
          <p:txBody>
            <a:bodyPr wrap="none">
              <a:spAutoFit/>
            </a:bodyPr>
            <a:lstStyle/>
            <a:p>
              <a:pPr algn="ctr"/>
              <a:r>
                <a:rPr lang="en-GB" dirty="0" smtClean="0">
                  <a:solidFill>
                    <a:srgbClr val="FF0000"/>
                  </a:solidFill>
                  <a:latin typeface="Comic Sans MS" panose="030F0702030302020204" pitchFamily="66" charset="0"/>
                </a:rPr>
                <a:t>Digital Current </a:t>
              </a:r>
              <a:r>
                <a:rPr lang="en-GB" dirty="0">
                  <a:solidFill>
                    <a:srgbClr val="FF0000"/>
                  </a:solidFill>
                  <a:latin typeface="Comic Sans MS" panose="030F0702030302020204" pitchFamily="66" charset="0"/>
                </a:rPr>
                <a:t>loop</a:t>
              </a:r>
            </a:p>
          </p:txBody>
        </p:sp>
      </p:grpSp>
      <p:grpSp>
        <p:nvGrpSpPr>
          <p:cNvPr id="226" name="Group 106"/>
          <p:cNvGrpSpPr>
            <a:grpSpLocks/>
          </p:cNvGrpSpPr>
          <p:nvPr/>
        </p:nvGrpSpPr>
        <p:grpSpPr bwMode="auto">
          <a:xfrm>
            <a:off x="3630613" y="1143000"/>
            <a:ext cx="2884487" cy="782638"/>
            <a:chOff x="2445" y="385"/>
            <a:chExt cx="1968" cy="493"/>
          </a:xfrm>
        </p:grpSpPr>
        <p:sp>
          <p:nvSpPr>
            <p:cNvPr id="227" name="AutoShape 59"/>
            <p:cNvSpPr>
              <a:spLocks/>
            </p:cNvSpPr>
            <p:nvPr/>
          </p:nvSpPr>
          <p:spPr bwMode="auto">
            <a:xfrm rot="5400000">
              <a:off x="3333" y="-202"/>
              <a:ext cx="192" cy="1968"/>
            </a:xfrm>
            <a:prstGeom prst="leftBrace">
              <a:avLst>
                <a:gd name="adj1" fmla="val 85417"/>
                <a:gd name="adj2" fmla="val 50000"/>
              </a:avLst>
            </a:prstGeom>
            <a:noFill/>
            <a:ln w="9525">
              <a:solidFill>
                <a:schemeClr val="tx1"/>
              </a:solidFill>
              <a:round/>
              <a:headEnd/>
              <a:tailEnd/>
            </a:ln>
          </p:spPr>
          <p:txBody>
            <a:bodyPr wrap="none" anchor="ctr"/>
            <a:lstStyle/>
            <a:p>
              <a:endParaRPr lang="fr-FR">
                <a:latin typeface="Comic Sans MS" panose="030F0702030302020204" pitchFamily="66" charset="0"/>
              </a:endParaRPr>
            </a:p>
          </p:txBody>
        </p:sp>
        <p:sp>
          <p:nvSpPr>
            <p:cNvPr id="228" name="Text Box 61"/>
            <p:cNvSpPr txBox="1">
              <a:spLocks noChangeArrowheads="1"/>
            </p:cNvSpPr>
            <p:nvPr/>
          </p:nvSpPr>
          <p:spPr bwMode="auto">
            <a:xfrm>
              <a:off x="2698" y="385"/>
              <a:ext cx="1536" cy="233"/>
            </a:xfrm>
            <a:prstGeom prst="rect">
              <a:avLst/>
            </a:prstGeom>
            <a:noFill/>
            <a:ln w="9525">
              <a:noFill/>
              <a:miter lim="800000"/>
              <a:headEnd/>
              <a:tailEnd/>
            </a:ln>
          </p:spPr>
          <p:txBody>
            <a:bodyPr>
              <a:spAutoFit/>
            </a:bodyPr>
            <a:lstStyle/>
            <a:p>
              <a:pPr algn="ctr"/>
              <a:r>
                <a:rPr lang="en-GB">
                  <a:solidFill>
                    <a:srgbClr val="0000FF"/>
                  </a:solidFill>
                  <a:latin typeface="Comic Sans MS" panose="030F0702030302020204" pitchFamily="66" charset="0"/>
                </a:rPr>
                <a:t>Voltage loop</a:t>
              </a:r>
            </a:p>
          </p:txBody>
        </p:sp>
      </p:grpSp>
      <p:grpSp>
        <p:nvGrpSpPr>
          <p:cNvPr id="229" name="Group 63"/>
          <p:cNvGrpSpPr>
            <a:grpSpLocks/>
          </p:cNvGrpSpPr>
          <p:nvPr/>
        </p:nvGrpSpPr>
        <p:grpSpPr bwMode="auto">
          <a:xfrm>
            <a:off x="2857500" y="2000250"/>
            <a:ext cx="5962899" cy="2133600"/>
            <a:chOff x="1411" y="1652"/>
            <a:chExt cx="4068" cy="1344"/>
          </a:xfrm>
        </p:grpSpPr>
        <p:sp>
          <p:nvSpPr>
            <p:cNvPr id="230" name="Line 64"/>
            <p:cNvSpPr>
              <a:spLocks noChangeShapeType="1"/>
            </p:cNvSpPr>
            <p:nvPr/>
          </p:nvSpPr>
          <p:spPr bwMode="auto">
            <a:xfrm>
              <a:off x="1411" y="2324"/>
              <a:ext cx="1058" cy="0"/>
            </a:xfrm>
            <a:prstGeom prst="line">
              <a:avLst/>
            </a:prstGeom>
            <a:noFill/>
            <a:ln w="9525">
              <a:solidFill>
                <a:schemeClr val="tx1"/>
              </a:solidFill>
              <a:round/>
              <a:headEnd/>
              <a:tailEnd type="triangle" w="med" len="med"/>
            </a:ln>
          </p:spPr>
          <p:txBody>
            <a:bodyPr wrap="none" anchor="ctr"/>
            <a:lstStyle/>
            <a:p>
              <a:endParaRPr lang="fr-FR">
                <a:latin typeface="Comic Sans MS" panose="030F0702030302020204" pitchFamily="66" charset="0"/>
              </a:endParaRPr>
            </a:p>
          </p:txBody>
        </p:sp>
        <p:sp>
          <p:nvSpPr>
            <p:cNvPr id="232" name="Line 66"/>
            <p:cNvSpPr>
              <a:spLocks noChangeShapeType="1"/>
            </p:cNvSpPr>
            <p:nvPr/>
          </p:nvSpPr>
          <p:spPr bwMode="auto">
            <a:xfrm>
              <a:off x="3525" y="2084"/>
              <a:ext cx="864" cy="0"/>
            </a:xfrm>
            <a:prstGeom prst="line">
              <a:avLst/>
            </a:prstGeom>
            <a:noFill/>
            <a:ln w="9525">
              <a:solidFill>
                <a:schemeClr val="tx1"/>
              </a:solidFill>
              <a:round/>
              <a:headEnd/>
              <a:tailEnd/>
            </a:ln>
          </p:spPr>
          <p:txBody>
            <a:bodyPr wrap="none" anchor="ctr"/>
            <a:lstStyle/>
            <a:p>
              <a:endParaRPr lang="fr-FR">
                <a:latin typeface="Comic Sans MS" panose="030F0702030302020204" pitchFamily="66" charset="0"/>
              </a:endParaRPr>
            </a:p>
          </p:txBody>
        </p:sp>
        <p:sp>
          <p:nvSpPr>
            <p:cNvPr id="233" name="Line 67"/>
            <p:cNvSpPr>
              <a:spLocks noChangeShapeType="1"/>
            </p:cNvSpPr>
            <p:nvPr/>
          </p:nvSpPr>
          <p:spPr bwMode="auto">
            <a:xfrm>
              <a:off x="3525" y="2468"/>
              <a:ext cx="864" cy="0"/>
            </a:xfrm>
            <a:prstGeom prst="line">
              <a:avLst/>
            </a:prstGeom>
            <a:noFill/>
            <a:ln w="9525">
              <a:solidFill>
                <a:schemeClr val="tx1"/>
              </a:solidFill>
              <a:round/>
              <a:headEnd/>
              <a:tailEnd/>
            </a:ln>
          </p:spPr>
          <p:txBody>
            <a:bodyPr wrap="none" anchor="ctr"/>
            <a:lstStyle/>
            <a:p>
              <a:endParaRPr lang="fr-FR">
                <a:latin typeface="Comic Sans MS" panose="030F0702030302020204" pitchFamily="66" charset="0"/>
              </a:endParaRPr>
            </a:p>
          </p:txBody>
        </p:sp>
        <p:sp>
          <p:nvSpPr>
            <p:cNvPr id="234" name="Line 68"/>
            <p:cNvSpPr>
              <a:spLocks noChangeShapeType="1"/>
            </p:cNvSpPr>
            <p:nvPr/>
          </p:nvSpPr>
          <p:spPr bwMode="auto">
            <a:xfrm>
              <a:off x="3861" y="2084"/>
              <a:ext cx="0" cy="384"/>
            </a:xfrm>
            <a:prstGeom prst="line">
              <a:avLst/>
            </a:prstGeom>
            <a:noFill/>
            <a:ln w="9525">
              <a:solidFill>
                <a:schemeClr val="tx1"/>
              </a:solidFill>
              <a:round/>
              <a:headEnd type="triangle" w="med" len="med"/>
              <a:tailEnd/>
            </a:ln>
          </p:spPr>
          <p:txBody>
            <a:bodyPr wrap="none" anchor="ctr"/>
            <a:lstStyle/>
            <a:p>
              <a:endParaRPr lang="fr-FR">
                <a:latin typeface="Comic Sans MS" panose="030F0702030302020204" pitchFamily="66" charset="0"/>
              </a:endParaRPr>
            </a:p>
          </p:txBody>
        </p:sp>
        <p:sp>
          <p:nvSpPr>
            <p:cNvPr id="235" name="Text Box 69"/>
            <p:cNvSpPr txBox="1">
              <a:spLocks noChangeArrowheads="1"/>
            </p:cNvSpPr>
            <p:nvPr/>
          </p:nvSpPr>
          <p:spPr bwMode="auto">
            <a:xfrm>
              <a:off x="3813" y="2132"/>
              <a:ext cx="229" cy="233"/>
            </a:xfrm>
            <a:prstGeom prst="rect">
              <a:avLst/>
            </a:prstGeom>
            <a:noFill/>
            <a:ln w="9525">
              <a:noFill/>
              <a:miter lim="800000"/>
              <a:headEnd/>
              <a:tailEnd/>
            </a:ln>
          </p:spPr>
          <p:txBody>
            <a:bodyPr wrap="none">
              <a:spAutoFit/>
            </a:bodyPr>
            <a:lstStyle/>
            <a:p>
              <a:r>
                <a:rPr lang="en-US">
                  <a:latin typeface="Comic Sans MS" panose="030F0702030302020204" pitchFamily="66" charset="0"/>
                </a:rPr>
                <a:t>V</a:t>
              </a:r>
            </a:p>
          </p:txBody>
        </p:sp>
        <p:sp>
          <p:nvSpPr>
            <p:cNvPr id="236" name="Line 70"/>
            <p:cNvSpPr>
              <a:spLocks noChangeShapeType="1"/>
            </p:cNvSpPr>
            <p:nvPr/>
          </p:nvSpPr>
          <p:spPr bwMode="auto">
            <a:xfrm>
              <a:off x="4053" y="1988"/>
              <a:ext cx="192" cy="0"/>
            </a:xfrm>
            <a:prstGeom prst="line">
              <a:avLst/>
            </a:prstGeom>
            <a:noFill/>
            <a:ln w="9525">
              <a:solidFill>
                <a:schemeClr val="tx1"/>
              </a:solidFill>
              <a:round/>
              <a:headEnd/>
              <a:tailEnd type="triangle" w="med" len="med"/>
            </a:ln>
          </p:spPr>
          <p:txBody>
            <a:bodyPr wrap="none" anchor="ctr"/>
            <a:lstStyle/>
            <a:p>
              <a:endParaRPr lang="fr-FR">
                <a:latin typeface="Comic Sans MS" panose="030F0702030302020204" pitchFamily="66" charset="0"/>
              </a:endParaRPr>
            </a:p>
          </p:txBody>
        </p:sp>
        <p:sp>
          <p:nvSpPr>
            <p:cNvPr id="237" name="Text Box 71"/>
            <p:cNvSpPr txBox="1">
              <a:spLocks noChangeArrowheads="1"/>
            </p:cNvSpPr>
            <p:nvPr/>
          </p:nvSpPr>
          <p:spPr bwMode="auto">
            <a:xfrm>
              <a:off x="4053" y="1652"/>
              <a:ext cx="212" cy="233"/>
            </a:xfrm>
            <a:prstGeom prst="rect">
              <a:avLst/>
            </a:prstGeom>
            <a:noFill/>
            <a:ln w="9525">
              <a:noFill/>
              <a:miter lim="800000"/>
              <a:headEnd/>
              <a:tailEnd/>
            </a:ln>
          </p:spPr>
          <p:txBody>
            <a:bodyPr wrap="none">
              <a:spAutoFit/>
            </a:bodyPr>
            <a:lstStyle/>
            <a:p>
              <a:r>
                <a:rPr lang="en-US">
                  <a:latin typeface="Comic Sans MS" panose="030F0702030302020204" pitchFamily="66" charset="0"/>
                </a:rPr>
                <a:t>I</a:t>
              </a:r>
            </a:p>
          </p:txBody>
        </p:sp>
        <p:sp>
          <p:nvSpPr>
            <p:cNvPr id="238" name="Line 72"/>
            <p:cNvSpPr>
              <a:spLocks noChangeShapeType="1"/>
            </p:cNvSpPr>
            <p:nvPr/>
          </p:nvSpPr>
          <p:spPr bwMode="auto">
            <a:xfrm>
              <a:off x="5205" y="2276"/>
              <a:ext cx="240" cy="0"/>
            </a:xfrm>
            <a:prstGeom prst="line">
              <a:avLst/>
            </a:prstGeom>
            <a:noFill/>
            <a:ln w="9525">
              <a:solidFill>
                <a:schemeClr val="tx1"/>
              </a:solidFill>
              <a:round/>
              <a:headEnd/>
              <a:tailEnd type="triangle" w="med" len="med"/>
            </a:ln>
          </p:spPr>
          <p:txBody>
            <a:bodyPr wrap="none" anchor="ctr"/>
            <a:lstStyle/>
            <a:p>
              <a:endParaRPr lang="fr-FR">
                <a:latin typeface="Comic Sans MS" panose="030F0702030302020204" pitchFamily="66" charset="0"/>
              </a:endParaRPr>
            </a:p>
          </p:txBody>
        </p:sp>
        <p:sp>
          <p:nvSpPr>
            <p:cNvPr id="239" name="Text Box 73"/>
            <p:cNvSpPr txBox="1">
              <a:spLocks noChangeArrowheads="1"/>
            </p:cNvSpPr>
            <p:nvPr/>
          </p:nvSpPr>
          <p:spPr bwMode="auto">
            <a:xfrm>
              <a:off x="5253" y="1796"/>
              <a:ext cx="226" cy="233"/>
            </a:xfrm>
            <a:prstGeom prst="rect">
              <a:avLst/>
            </a:prstGeom>
            <a:noFill/>
            <a:ln w="9525">
              <a:noFill/>
              <a:miter lim="800000"/>
              <a:headEnd/>
              <a:tailEnd/>
            </a:ln>
          </p:spPr>
          <p:txBody>
            <a:bodyPr wrap="none">
              <a:spAutoFit/>
            </a:bodyPr>
            <a:lstStyle/>
            <a:p>
              <a:r>
                <a:rPr lang="en-US">
                  <a:latin typeface="Comic Sans MS" panose="030F0702030302020204" pitchFamily="66" charset="0"/>
                </a:rPr>
                <a:t>B</a:t>
              </a:r>
            </a:p>
          </p:txBody>
        </p:sp>
        <p:pic>
          <p:nvPicPr>
            <p:cNvPr id="240" name="Picture 74" descr="Kempower 2"/>
            <p:cNvPicPr>
              <a:picLocks noChangeAspect="1" noChangeArrowheads="1"/>
            </p:cNvPicPr>
            <p:nvPr/>
          </p:nvPicPr>
          <p:blipFill>
            <a:blip r:embed="rId2" cstate="email"/>
            <a:srcRect/>
            <a:stretch>
              <a:fillRect/>
            </a:stretch>
          </p:blipFill>
          <p:spPr bwMode="auto">
            <a:xfrm>
              <a:off x="2463" y="1777"/>
              <a:ext cx="1134" cy="1075"/>
            </a:xfrm>
            <a:prstGeom prst="rect">
              <a:avLst/>
            </a:prstGeom>
            <a:noFill/>
            <a:ln w="9525">
              <a:noFill/>
              <a:miter lim="800000"/>
              <a:headEnd/>
              <a:tailEnd/>
            </a:ln>
          </p:spPr>
        </p:pic>
        <p:grpSp>
          <p:nvGrpSpPr>
            <p:cNvPr id="241" name="Group 75"/>
            <p:cNvGrpSpPr>
              <a:grpSpLocks/>
            </p:cNvGrpSpPr>
            <p:nvPr/>
          </p:nvGrpSpPr>
          <p:grpSpPr bwMode="auto">
            <a:xfrm>
              <a:off x="1413" y="1923"/>
              <a:ext cx="2640" cy="1073"/>
              <a:chOff x="1413" y="1923"/>
              <a:chExt cx="2640" cy="1073"/>
            </a:xfrm>
          </p:grpSpPr>
          <p:grpSp>
            <p:nvGrpSpPr>
              <p:cNvPr id="242" name="Group 76"/>
              <p:cNvGrpSpPr>
                <a:grpSpLocks/>
              </p:cNvGrpSpPr>
              <p:nvPr/>
            </p:nvGrpSpPr>
            <p:grpSpPr bwMode="auto">
              <a:xfrm>
                <a:off x="1509" y="1923"/>
                <a:ext cx="2544" cy="1073"/>
                <a:chOff x="1509" y="1923"/>
                <a:chExt cx="2544" cy="1073"/>
              </a:xfrm>
            </p:grpSpPr>
            <p:grpSp>
              <p:nvGrpSpPr>
                <p:cNvPr id="244" name="Group 77"/>
                <p:cNvGrpSpPr>
                  <a:grpSpLocks/>
                </p:cNvGrpSpPr>
                <p:nvPr/>
              </p:nvGrpSpPr>
              <p:grpSpPr bwMode="auto">
                <a:xfrm>
                  <a:off x="1509" y="1923"/>
                  <a:ext cx="2544" cy="1073"/>
                  <a:chOff x="1509" y="1923"/>
                  <a:chExt cx="2544" cy="1073"/>
                </a:xfrm>
              </p:grpSpPr>
              <p:grpSp>
                <p:nvGrpSpPr>
                  <p:cNvPr id="246" name="Group 78"/>
                  <p:cNvGrpSpPr>
                    <a:grpSpLocks/>
                  </p:cNvGrpSpPr>
                  <p:nvPr/>
                </p:nvGrpSpPr>
                <p:grpSpPr bwMode="auto">
                  <a:xfrm>
                    <a:off x="1509" y="1923"/>
                    <a:ext cx="2544" cy="1073"/>
                    <a:chOff x="1509" y="1923"/>
                    <a:chExt cx="2544" cy="1073"/>
                  </a:xfrm>
                </p:grpSpPr>
                <p:sp>
                  <p:nvSpPr>
                    <p:cNvPr id="248" name="Line 79"/>
                    <p:cNvSpPr>
                      <a:spLocks noChangeShapeType="1"/>
                    </p:cNvSpPr>
                    <p:nvPr/>
                  </p:nvSpPr>
                  <p:spPr bwMode="auto">
                    <a:xfrm>
                      <a:off x="1893" y="2324"/>
                      <a:ext cx="576" cy="0"/>
                    </a:xfrm>
                    <a:prstGeom prst="line">
                      <a:avLst/>
                    </a:prstGeom>
                    <a:noFill/>
                    <a:ln w="9525">
                      <a:solidFill>
                        <a:schemeClr val="tx1"/>
                      </a:solidFill>
                      <a:round/>
                      <a:headEnd/>
                      <a:tailEnd/>
                    </a:ln>
                  </p:spPr>
                  <p:txBody>
                    <a:bodyPr wrap="none" anchor="ctr"/>
                    <a:lstStyle/>
                    <a:p>
                      <a:endParaRPr lang="fr-FR">
                        <a:latin typeface="Comic Sans MS" panose="030F0702030302020204" pitchFamily="66" charset="0"/>
                      </a:endParaRPr>
                    </a:p>
                  </p:txBody>
                </p:sp>
                <p:grpSp>
                  <p:nvGrpSpPr>
                    <p:cNvPr id="249" name="Group 80"/>
                    <p:cNvGrpSpPr>
                      <a:grpSpLocks noChangeAspect="1"/>
                    </p:cNvGrpSpPr>
                    <p:nvPr/>
                  </p:nvGrpSpPr>
                  <p:grpSpPr bwMode="auto">
                    <a:xfrm>
                      <a:off x="1797" y="2276"/>
                      <a:ext cx="87" cy="96"/>
                      <a:chOff x="1056" y="3168"/>
                      <a:chExt cx="87" cy="96"/>
                    </a:xfrm>
                  </p:grpSpPr>
                  <p:sp>
                    <p:nvSpPr>
                      <p:cNvPr id="260" name="Oval 81"/>
                      <p:cNvSpPr>
                        <a:spLocks noChangeAspect="1" noChangeArrowheads="1"/>
                      </p:cNvSpPr>
                      <p:nvPr/>
                    </p:nvSpPr>
                    <p:spPr bwMode="auto">
                      <a:xfrm>
                        <a:off x="1056" y="3168"/>
                        <a:ext cx="87" cy="96"/>
                      </a:xfrm>
                      <a:prstGeom prst="ellipse">
                        <a:avLst/>
                      </a:prstGeom>
                      <a:solidFill>
                        <a:schemeClr val="bg1"/>
                      </a:solidFill>
                      <a:ln w="19050">
                        <a:solidFill>
                          <a:schemeClr val="tx1"/>
                        </a:solidFill>
                        <a:round/>
                        <a:headEnd/>
                        <a:tailEnd/>
                      </a:ln>
                    </p:spPr>
                    <p:txBody>
                      <a:bodyPr wrap="none" anchor="ctr"/>
                      <a:lstStyle/>
                      <a:p>
                        <a:endParaRPr lang="fr-FR">
                          <a:latin typeface="Comic Sans MS" panose="030F0702030302020204" pitchFamily="66" charset="0"/>
                        </a:endParaRPr>
                      </a:p>
                    </p:txBody>
                  </p:sp>
                  <p:sp>
                    <p:nvSpPr>
                      <p:cNvPr id="261" name="Line 82"/>
                      <p:cNvSpPr>
                        <a:spLocks noChangeAspect="1" noChangeShapeType="1"/>
                      </p:cNvSpPr>
                      <p:nvPr/>
                    </p:nvSpPr>
                    <p:spPr bwMode="auto">
                      <a:xfrm flipV="1">
                        <a:off x="1071" y="3182"/>
                        <a:ext cx="55" cy="70"/>
                      </a:xfrm>
                      <a:prstGeom prst="line">
                        <a:avLst/>
                      </a:prstGeom>
                      <a:noFill/>
                      <a:ln w="19050">
                        <a:solidFill>
                          <a:schemeClr val="tx1"/>
                        </a:solidFill>
                        <a:round/>
                        <a:headEnd/>
                        <a:tailEnd/>
                      </a:ln>
                    </p:spPr>
                    <p:txBody>
                      <a:bodyPr wrap="none" anchor="ctr"/>
                      <a:lstStyle/>
                      <a:p>
                        <a:endParaRPr lang="fr-FR">
                          <a:latin typeface="Comic Sans MS" panose="030F0702030302020204" pitchFamily="66" charset="0"/>
                        </a:endParaRPr>
                      </a:p>
                    </p:txBody>
                  </p:sp>
                  <p:sp>
                    <p:nvSpPr>
                      <p:cNvPr id="262" name="Line 83"/>
                      <p:cNvSpPr>
                        <a:spLocks noChangeAspect="1" noChangeShapeType="1"/>
                      </p:cNvSpPr>
                      <p:nvPr/>
                    </p:nvSpPr>
                    <p:spPr bwMode="auto">
                      <a:xfrm flipH="1" flipV="1">
                        <a:off x="1070" y="3182"/>
                        <a:ext cx="55" cy="70"/>
                      </a:xfrm>
                      <a:prstGeom prst="line">
                        <a:avLst/>
                      </a:prstGeom>
                      <a:noFill/>
                      <a:ln w="19050">
                        <a:solidFill>
                          <a:schemeClr val="tx1"/>
                        </a:solidFill>
                        <a:round/>
                        <a:headEnd/>
                        <a:tailEnd/>
                      </a:ln>
                    </p:spPr>
                    <p:txBody>
                      <a:bodyPr wrap="none" anchor="ctr"/>
                      <a:lstStyle/>
                      <a:p>
                        <a:endParaRPr lang="fr-FR">
                          <a:latin typeface="Comic Sans MS" panose="030F0702030302020204" pitchFamily="66" charset="0"/>
                        </a:endParaRPr>
                      </a:p>
                    </p:txBody>
                  </p:sp>
                </p:grpSp>
                <p:grpSp>
                  <p:nvGrpSpPr>
                    <p:cNvPr id="250" name="Group 84"/>
                    <p:cNvGrpSpPr>
                      <a:grpSpLocks/>
                    </p:cNvGrpSpPr>
                    <p:nvPr/>
                  </p:nvGrpSpPr>
                  <p:grpSpPr bwMode="auto">
                    <a:xfrm>
                      <a:off x="1845" y="2324"/>
                      <a:ext cx="2208" cy="672"/>
                      <a:chOff x="1920" y="1584"/>
                      <a:chExt cx="2208" cy="672"/>
                    </a:xfrm>
                  </p:grpSpPr>
                  <p:sp>
                    <p:nvSpPr>
                      <p:cNvPr id="253" name="Line 85"/>
                      <p:cNvSpPr>
                        <a:spLocks noChangeShapeType="1"/>
                      </p:cNvSpPr>
                      <p:nvPr/>
                    </p:nvSpPr>
                    <p:spPr bwMode="auto">
                      <a:xfrm>
                        <a:off x="1920" y="1632"/>
                        <a:ext cx="0" cy="624"/>
                      </a:xfrm>
                      <a:prstGeom prst="line">
                        <a:avLst/>
                      </a:prstGeom>
                      <a:noFill/>
                      <a:ln w="9525">
                        <a:solidFill>
                          <a:schemeClr val="tx1"/>
                        </a:solidFill>
                        <a:round/>
                        <a:headEnd type="triangle" w="med" len="med"/>
                        <a:tailEnd/>
                      </a:ln>
                    </p:spPr>
                    <p:txBody>
                      <a:bodyPr wrap="none" anchor="ctr"/>
                      <a:lstStyle/>
                      <a:p>
                        <a:endParaRPr lang="fr-FR">
                          <a:latin typeface="Comic Sans MS" panose="030F0702030302020204" pitchFamily="66" charset="0"/>
                        </a:endParaRPr>
                      </a:p>
                    </p:txBody>
                  </p:sp>
                  <p:sp>
                    <p:nvSpPr>
                      <p:cNvPr id="254" name="Line 86"/>
                      <p:cNvSpPr>
                        <a:spLocks noChangeShapeType="1"/>
                      </p:cNvSpPr>
                      <p:nvPr/>
                    </p:nvSpPr>
                    <p:spPr bwMode="auto">
                      <a:xfrm>
                        <a:off x="1920" y="2256"/>
                        <a:ext cx="2160" cy="0"/>
                      </a:xfrm>
                      <a:prstGeom prst="line">
                        <a:avLst/>
                      </a:prstGeom>
                      <a:noFill/>
                      <a:ln w="9525">
                        <a:solidFill>
                          <a:schemeClr val="tx1"/>
                        </a:solidFill>
                        <a:round/>
                        <a:headEnd/>
                        <a:tailEnd/>
                      </a:ln>
                    </p:spPr>
                    <p:txBody>
                      <a:bodyPr wrap="none" anchor="ctr"/>
                      <a:lstStyle/>
                      <a:p>
                        <a:endParaRPr lang="fr-FR">
                          <a:latin typeface="Comic Sans MS" panose="030F0702030302020204" pitchFamily="66" charset="0"/>
                        </a:endParaRPr>
                      </a:p>
                    </p:txBody>
                  </p:sp>
                  <p:grpSp>
                    <p:nvGrpSpPr>
                      <p:cNvPr id="255" name="Group 87"/>
                      <p:cNvGrpSpPr>
                        <a:grpSpLocks/>
                      </p:cNvGrpSpPr>
                      <p:nvPr/>
                    </p:nvGrpSpPr>
                    <p:grpSpPr bwMode="auto">
                      <a:xfrm>
                        <a:off x="4080" y="1584"/>
                        <a:ext cx="48" cy="672"/>
                        <a:chOff x="4080" y="1584"/>
                        <a:chExt cx="48" cy="672"/>
                      </a:xfrm>
                    </p:grpSpPr>
                    <p:sp>
                      <p:nvSpPr>
                        <p:cNvPr id="256" name="Line 88"/>
                        <p:cNvSpPr>
                          <a:spLocks noChangeShapeType="1"/>
                        </p:cNvSpPr>
                        <p:nvPr/>
                      </p:nvSpPr>
                      <p:spPr bwMode="auto">
                        <a:xfrm flipV="1">
                          <a:off x="4080" y="1776"/>
                          <a:ext cx="0" cy="480"/>
                        </a:xfrm>
                        <a:prstGeom prst="line">
                          <a:avLst/>
                        </a:prstGeom>
                        <a:noFill/>
                        <a:ln w="9525">
                          <a:solidFill>
                            <a:schemeClr val="tx1"/>
                          </a:solidFill>
                          <a:round/>
                          <a:headEnd/>
                          <a:tailEnd/>
                        </a:ln>
                      </p:spPr>
                      <p:txBody>
                        <a:bodyPr wrap="none" anchor="ctr"/>
                        <a:lstStyle/>
                        <a:p>
                          <a:endParaRPr lang="fr-FR">
                            <a:latin typeface="Comic Sans MS" panose="030F0702030302020204" pitchFamily="66" charset="0"/>
                          </a:endParaRPr>
                        </a:p>
                      </p:txBody>
                    </p:sp>
                    <p:sp>
                      <p:nvSpPr>
                        <p:cNvPr id="257" name="Line 89"/>
                        <p:cNvSpPr>
                          <a:spLocks noChangeShapeType="1"/>
                        </p:cNvSpPr>
                        <p:nvPr/>
                      </p:nvSpPr>
                      <p:spPr bwMode="auto">
                        <a:xfrm>
                          <a:off x="4080" y="1776"/>
                          <a:ext cx="48" cy="0"/>
                        </a:xfrm>
                        <a:prstGeom prst="line">
                          <a:avLst/>
                        </a:prstGeom>
                        <a:noFill/>
                        <a:ln w="9525">
                          <a:solidFill>
                            <a:schemeClr val="tx1"/>
                          </a:solidFill>
                          <a:round/>
                          <a:headEnd/>
                          <a:tailEnd/>
                        </a:ln>
                      </p:spPr>
                      <p:txBody>
                        <a:bodyPr wrap="none" anchor="ctr"/>
                        <a:lstStyle/>
                        <a:p>
                          <a:endParaRPr lang="fr-FR">
                            <a:latin typeface="Comic Sans MS" panose="030F0702030302020204" pitchFamily="66" charset="0"/>
                          </a:endParaRPr>
                        </a:p>
                      </p:txBody>
                    </p:sp>
                    <p:sp>
                      <p:nvSpPr>
                        <p:cNvPr id="258" name="Line 90"/>
                        <p:cNvSpPr>
                          <a:spLocks noChangeShapeType="1"/>
                        </p:cNvSpPr>
                        <p:nvPr/>
                      </p:nvSpPr>
                      <p:spPr bwMode="auto">
                        <a:xfrm flipV="1">
                          <a:off x="4128" y="1680"/>
                          <a:ext cx="0" cy="96"/>
                        </a:xfrm>
                        <a:prstGeom prst="line">
                          <a:avLst/>
                        </a:prstGeom>
                        <a:noFill/>
                        <a:ln w="9525">
                          <a:solidFill>
                            <a:schemeClr val="tx1"/>
                          </a:solidFill>
                          <a:round/>
                          <a:headEnd/>
                          <a:tailEnd/>
                        </a:ln>
                      </p:spPr>
                      <p:txBody>
                        <a:bodyPr wrap="none" anchor="ctr"/>
                        <a:lstStyle/>
                        <a:p>
                          <a:endParaRPr lang="fr-FR">
                            <a:latin typeface="Comic Sans MS" panose="030F0702030302020204" pitchFamily="66" charset="0"/>
                          </a:endParaRPr>
                        </a:p>
                      </p:txBody>
                    </p:sp>
                    <p:sp>
                      <p:nvSpPr>
                        <p:cNvPr id="259" name="Line 91"/>
                        <p:cNvSpPr>
                          <a:spLocks noChangeShapeType="1"/>
                        </p:cNvSpPr>
                        <p:nvPr/>
                      </p:nvSpPr>
                      <p:spPr bwMode="auto">
                        <a:xfrm flipV="1">
                          <a:off x="4080" y="1584"/>
                          <a:ext cx="0" cy="96"/>
                        </a:xfrm>
                        <a:prstGeom prst="line">
                          <a:avLst/>
                        </a:prstGeom>
                        <a:noFill/>
                        <a:ln w="9525">
                          <a:solidFill>
                            <a:schemeClr val="tx1"/>
                          </a:solidFill>
                          <a:round/>
                          <a:headEnd/>
                          <a:tailEnd/>
                        </a:ln>
                      </p:spPr>
                      <p:txBody>
                        <a:bodyPr wrap="none" anchor="ctr"/>
                        <a:lstStyle/>
                        <a:p>
                          <a:endParaRPr lang="fr-FR">
                            <a:latin typeface="Comic Sans MS" panose="030F0702030302020204" pitchFamily="66" charset="0"/>
                          </a:endParaRPr>
                        </a:p>
                      </p:txBody>
                    </p:sp>
                  </p:grpSp>
                </p:grpSp>
                <p:sp>
                  <p:nvSpPr>
                    <p:cNvPr id="251" name="Text Box 92"/>
                    <p:cNvSpPr txBox="1">
                      <a:spLocks noChangeArrowheads="1"/>
                    </p:cNvSpPr>
                    <p:nvPr/>
                  </p:nvSpPr>
                  <p:spPr bwMode="auto">
                    <a:xfrm>
                      <a:off x="1509" y="1923"/>
                      <a:ext cx="509" cy="252"/>
                    </a:xfrm>
                    <a:prstGeom prst="rect">
                      <a:avLst/>
                    </a:prstGeom>
                    <a:noFill/>
                    <a:ln w="9525">
                      <a:noFill/>
                      <a:miter lim="800000"/>
                      <a:headEnd/>
                      <a:tailEnd/>
                    </a:ln>
                  </p:spPr>
                  <p:txBody>
                    <a:bodyPr wrap="none">
                      <a:spAutoFit/>
                    </a:bodyPr>
                    <a:lstStyle/>
                    <a:p>
                      <a:r>
                        <a:rPr lang="en-US" sz="2000">
                          <a:latin typeface="Comic Sans MS" panose="030F0702030302020204" pitchFamily="66" charset="0"/>
                        </a:rPr>
                        <a:t>Vref</a:t>
                      </a:r>
                    </a:p>
                  </p:txBody>
                </p:sp>
                <p:sp>
                  <p:nvSpPr>
                    <p:cNvPr id="252" name="Text Box 93"/>
                    <p:cNvSpPr txBox="1">
                      <a:spLocks noChangeArrowheads="1"/>
                    </p:cNvSpPr>
                    <p:nvPr/>
                  </p:nvSpPr>
                  <p:spPr bwMode="auto">
                    <a:xfrm>
                      <a:off x="1845" y="2372"/>
                      <a:ext cx="384" cy="233"/>
                    </a:xfrm>
                    <a:prstGeom prst="rect">
                      <a:avLst/>
                    </a:prstGeom>
                    <a:noFill/>
                    <a:ln w="9525">
                      <a:noFill/>
                      <a:miter lim="800000"/>
                      <a:headEnd/>
                      <a:tailEnd/>
                    </a:ln>
                  </p:spPr>
                  <p:txBody>
                    <a:bodyPr>
                      <a:spAutoFit/>
                    </a:bodyPr>
                    <a:lstStyle/>
                    <a:p>
                      <a:r>
                        <a:rPr lang="en-US">
                          <a:latin typeface="Comic Sans MS" panose="030F0702030302020204" pitchFamily="66" charset="0"/>
                        </a:rPr>
                        <a:t>e</a:t>
                      </a:r>
                      <a:r>
                        <a:rPr lang="en-US" baseline="-25000">
                          <a:latin typeface="Comic Sans MS" panose="030F0702030302020204" pitchFamily="66" charset="0"/>
                        </a:rPr>
                        <a:t>V</a:t>
                      </a:r>
                      <a:endParaRPr lang="en-US">
                        <a:latin typeface="Comic Sans MS" panose="030F0702030302020204" pitchFamily="66" charset="0"/>
                      </a:endParaRPr>
                    </a:p>
                  </p:txBody>
                </p:sp>
              </p:grpSp>
              <p:sp>
                <p:nvSpPr>
                  <p:cNvPr id="247" name="Rectangle 94"/>
                  <p:cNvSpPr>
                    <a:spLocks noChangeArrowheads="1"/>
                  </p:cNvSpPr>
                  <p:nvPr/>
                </p:nvSpPr>
                <p:spPr bwMode="auto">
                  <a:xfrm>
                    <a:off x="2037" y="2228"/>
                    <a:ext cx="288" cy="192"/>
                  </a:xfrm>
                  <a:prstGeom prst="rect">
                    <a:avLst/>
                  </a:prstGeom>
                  <a:solidFill>
                    <a:srgbClr val="FFFFCC"/>
                  </a:solidFill>
                  <a:ln w="9525">
                    <a:solidFill>
                      <a:schemeClr val="tx1"/>
                    </a:solidFill>
                    <a:miter lim="800000"/>
                    <a:headEnd/>
                    <a:tailEnd/>
                  </a:ln>
                </p:spPr>
                <p:txBody>
                  <a:bodyPr wrap="none" anchor="ctr"/>
                  <a:lstStyle/>
                  <a:p>
                    <a:pPr algn="ctr"/>
                    <a:r>
                      <a:rPr lang="en-US" sz="1600">
                        <a:latin typeface="Comic Sans MS" panose="030F0702030302020204" pitchFamily="66" charset="0"/>
                      </a:rPr>
                      <a:t>G(s)</a:t>
                    </a:r>
                    <a:endParaRPr lang="en-US">
                      <a:latin typeface="Comic Sans MS" panose="030F0702030302020204" pitchFamily="66" charset="0"/>
                    </a:endParaRPr>
                  </a:p>
                </p:txBody>
              </p:sp>
            </p:grpSp>
            <p:sp>
              <p:nvSpPr>
                <p:cNvPr id="245" name="Line 95"/>
                <p:cNvSpPr>
                  <a:spLocks noChangeShapeType="1"/>
                </p:cNvSpPr>
                <p:nvPr/>
              </p:nvSpPr>
              <p:spPr bwMode="auto">
                <a:xfrm flipH="1">
                  <a:off x="4005" y="2420"/>
                  <a:ext cx="48" cy="0"/>
                </a:xfrm>
                <a:prstGeom prst="line">
                  <a:avLst/>
                </a:prstGeom>
                <a:noFill/>
                <a:ln w="9525">
                  <a:solidFill>
                    <a:schemeClr val="tx1"/>
                  </a:solidFill>
                  <a:round/>
                  <a:headEnd/>
                  <a:tailEnd/>
                </a:ln>
              </p:spPr>
              <p:txBody>
                <a:bodyPr wrap="none" anchor="ctr"/>
                <a:lstStyle/>
                <a:p>
                  <a:endParaRPr lang="fr-FR">
                    <a:latin typeface="Comic Sans MS" panose="030F0702030302020204" pitchFamily="66" charset="0"/>
                  </a:endParaRPr>
                </a:p>
              </p:txBody>
            </p:sp>
          </p:grpSp>
          <p:sp>
            <p:nvSpPr>
              <p:cNvPr id="243" name="Line 96"/>
              <p:cNvSpPr>
                <a:spLocks noChangeShapeType="1"/>
              </p:cNvSpPr>
              <p:nvPr/>
            </p:nvSpPr>
            <p:spPr bwMode="auto">
              <a:xfrm>
                <a:off x="1413" y="2322"/>
                <a:ext cx="379" cy="0"/>
              </a:xfrm>
              <a:prstGeom prst="line">
                <a:avLst/>
              </a:prstGeom>
              <a:noFill/>
              <a:ln w="9525">
                <a:solidFill>
                  <a:schemeClr val="tx1"/>
                </a:solidFill>
                <a:round/>
                <a:headEnd/>
                <a:tailEnd type="triangle" w="med" len="med"/>
              </a:ln>
            </p:spPr>
            <p:txBody>
              <a:bodyPr/>
              <a:lstStyle/>
              <a:p>
                <a:endParaRPr lang="fr-FR">
                  <a:latin typeface="Comic Sans MS" panose="030F0702030302020204" pitchFamily="66" charset="0"/>
                </a:endParaRPr>
              </a:p>
            </p:txBody>
          </p:sp>
        </p:grpSp>
      </p:grpSp>
      <p:grpSp>
        <p:nvGrpSpPr>
          <p:cNvPr id="263" name="Group 107"/>
          <p:cNvGrpSpPr>
            <a:grpSpLocks/>
          </p:cNvGrpSpPr>
          <p:nvPr/>
        </p:nvGrpSpPr>
        <p:grpSpPr bwMode="auto">
          <a:xfrm>
            <a:off x="674688" y="2611438"/>
            <a:ext cx="3025775" cy="2771775"/>
            <a:chOff x="429" y="1310"/>
            <a:chExt cx="2064" cy="1746"/>
          </a:xfrm>
        </p:grpSpPr>
        <p:grpSp>
          <p:nvGrpSpPr>
            <p:cNvPr id="264" name="Group 105"/>
            <p:cNvGrpSpPr>
              <a:grpSpLocks/>
            </p:cNvGrpSpPr>
            <p:nvPr/>
          </p:nvGrpSpPr>
          <p:grpSpPr bwMode="auto">
            <a:xfrm>
              <a:off x="429" y="1310"/>
              <a:ext cx="2064" cy="1746"/>
              <a:chOff x="429" y="1310"/>
              <a:chExt cx="2064" cy="1746"/>
            </a:xfrm>
          </p:grpSpPr>
          <p:grpSp>
            <p:nvGrpSpPr>
              <p:cNvPr id="267" name="Group 103"/>
              <p:cNvGrpSpPr>
                <a:grpSpLocks/>
              </p:cNvGrpSpPr>
              <p:nvPr/>
            </p:nvGrpSpPr>
            <p:grpSpPr bwMode="auto">
              <a:xfrm>
                <a:off x="429" y="1310"/>
                <a:ext cx="1356" cy="643"/>
                <a:chOff x="429" y="1310"/>
                <a:chExt cx="1356" cy="643"/>
              </a:xfrm>
            </p:grpSpPr>
            <p:sp>
              <p:nvSpPr>
                <p:cNvPr id="271" name="Text Box 22"/>
                <p:cNvSpPr txBox="1">
                  <a:spLocks noChangeArrowheads="1"/>
                </p:cNvSpPr>
                <p:nvPr/>
              </p:nvSpPr>
              <p:spPr bwMode="auto">
                <a:xfrm>
                  <a:off x="957" y="1310"/>
                  <a:ext cx="269" cy="233"/>
                </a:xfrm>
                <a:prstGeom prst="rect">
                  <a:avLst/>
                </a:prstGeom>
                <a:noFill/>
                <a:ln w="9525">
                  <a:noFill/>
                  <a:miter lim="800000"/>
                  <a:headEnd/>
                  <a:tailEnd/>
                </a:ln>
              </p:spPr>
              <p:txBody>
                <a:bodyPr wrap="none">
                  <a:spAutoFit/>
                </a:bodyPr>
                <a:lstStyle/>
                <a:p>
                  <a:r>
                    <a:rPr lang="en-GB">
                      <a:latin typeface="Comic Sans MS" panose="030F0702030302020204" pitchFamily="66" charset="0"/>
                    </a:rPr>
                    <a:t>e</a:t>
                  </a:r>
                  <a:r>
                    <a:rPr lang="en-GB" baseline="-25000">
                      <a:latin typeface="Comic Sans MS" panose="030F0702030302020204" pitchFamily="66" charset="0"/>
                    </a:rPr>
                    <a:t>I</a:t>
                  </a:r>
                  <a:endParaRPr lang="en-GB">
                    <a:latin typeface="Comic Sans MS" panose="030F0702030302020204" pitchFamily="66" charset="0"/>
                  </a:endParaRPr>
                </a:p>
              </p:txBody>
            </p:sp>
            <p:sp>
              <p:nvSpPr>
                <p:cNvPr id="272" name="Text Box 23"/>
                <p:cNvSpPr txBox="1">
                  <a:spLocks noChangeArrowheads="1"/>
                </p:cNvSpPr>
                <p:nvPr/>
              </p:nvSpPr>
              <p:spPr bwMode="auto">
                <a:xfrm>
                  <a:off x="621" y="1358"/>
                  <a:ext cx="201" cy="233"/>
                </a:xfrm>
                <a:prstGeom prst="rect">
                  <a:avLst/>
                </a:prstGeom>
                <a:noFill/>
                <a:ln w="9525">
                  <a:noFill/>
                  <a:miter lim="800000"/>
                  <a:headEnd/>
                  <a:tailEnd/>
                </a:ln>
              </p:spPr>
              <p:txBody>
                <a:bodyPr wrap="none">
                  <a:spAutoFit/>
                </a:bodyPr>
                <a:lstStyle/>
                <a:p>
                  <a:r>
                    <a:rPr lang="en-GB">
                      <a:latin typeface="Comic Sans MS" panose="030F0702030302020204" pitchFamily="66" charset="0"/>
                    </a:rPr>
                    <a:t>+</a:t>
                  </a:r>
                </a:p>
              </p:txBody>
            </p:sp>
            <p:grpSp>
              <p:nvGrpSpPr>
                <p:cNvPr id="273" name="Group 102"/>
                <p:cNvGrpSpPr>
                  <a:grpSpLocks/>
                </p:cNvGrpSpPr>
                <p:nvPr/>
              </p:nvGrpSpPr>
              <p:grpSpPr bwMode="auto">
                <a:xfrm>
                  <a:off x="429" y="1454"/>
                  <a:ext cx="1356" cy="499"/>
                  <a:chOff x="429" y="1454"/>
                  <a:chExt cx="1356" cy="499"/>
                </a:xfrm>
              </p:grpSpPr>
              <p:sp>
                <p:nvSpPr>
                  <p:cNvPr id="274" name="Rectangle 25"/>
                  <p:cNvSpPr>
                    <a:spLocks noChangeArrowheads="1"/>
                  </p:cNvSpPr>
                  <p:nvPr/>
                </p:nvSpPr>
                <p:spPr bwMode="auto">
                  <a:xfrm>
                    <a:off x="1245" y="1454"/>
                    <a:ext cx="540" cy="288"/>
                  </a:xfrm>
                  <a:prstGeom prst="rect">
                    <a:avLst/>
                  </a:prstGeom>
                  <a:solidFill>
                    <a:srgbClr val="CCFFCC"/>
                  </a:solidFill>
                  <a:ln w="9525">
                    <a:solidFill>
                      <a:schemeClr val="tx1"/>
                    </a:solidFill>
                    <a:miter lim="800000"/>
                    <a:headEnd/>
                    <a:tailEnd/>
                  </a:ln>
                </p:spPr>
                <p:txBody>
                  <a:bodyPr wrap="none" anchor="ctr"/>
                  <a:lstStyle/>
                  <a:p>
                    <a:pPr algn="ctr"/>
                    <a:r>
                      <a:rPr lang="en-GB">
                        <a:latin typeface="Comic Sans MS" panose="030F0702030302020204" pitchFamily="66" charset="0"/>
                      </a:rPr>
                      <a:t>Reg.</a:t>
                    </a:r>
                  </a:p>
                </p:txBody>
              </p:sp>
              <p:grpSp>
                <p:nvGrpSpPr>
                  <p:cNvPr id="275" name="Group 26"/>
                  <p:cNvGrpSpPr>
                    <a:grpSpLocks noChangeAspect="1"/>
                  </p:cNvGrpSpPr>
                  <p:nvPr/>
                </p:nvGrpSpPr>
                <p:grpSpPr bwMode="auto">
                  <a:xfrm>
                    <a:off x="813" y="1550"/>
                    <a:ext cx="87" cy="96"/>
                    <a:chOff x="1056" y="3168"/>
                    <a:chExt cx="87" cy="96"/>
                  </a:xfrm>
                </p:grpSpPr>
                <p:sp>
                  <p:nvSpPr>
                    <p:cNvPr id="280" name="Oval 27"/>
                    <p:cNvSpPr>
                      <a:spLocks noChangeAspect="1" noChangeArrowheads="1"/>
                    </p:cNvSpPr>
                    <p:nvPr/>
                  </p:nvSpPr>
                  <p:spPr bwMode="auto">
                    <a:xfrm>
                      <a:off x="1056" y="3168"/>
                      <a:ext cx="87" cy="96"/>
                    </a:xfrm>
                    <a:prstGeom prst="ellipse">
                      <a:avLst/>
                    </a:prstGeom>
                    <a:noFill/>
                    <a:ln w="19050">
                      <a:solidFill>
                        <a:schemeClr val="tx1"/>
                      </a:solidFill>
                      <a:round/>
                      <a:headEnd/>
                      <a:tailEnd/>
                    </a:ln>
                  </p:spPr>
                  <p:txBody>
                    <a:bodyPr wrap="none" anchor="ctr"/>
                    <a:lstStyle/>
                    <a:p>
                      <a:endParaRPr lang="fr-FR">
                        <a:latin typeface="Comic Sans MS" panose="030F0702030302020204" pitchFamily="66" charset="0"/>
                      </a:endParaRPr>
                    </a:p>
                  </p:txBody>
                </p:sp>
                <p:sp>
                  <p:nvSpPr>
                    <p:cNvPr id="281" name="Line 28"/>
                    <p:cNvSpPr>
                      <a:spLocks noChangeAspect="1" noChangeShapeType="1"/>
                    </p:cNvSpPr>
                    <p:nvPr/>
                  </p:nvSpPr>
                  <p:spPr bwMode="auto">
                    <a:xfrm flipV="1">
                      <a:off x="1071" y="3182"/>
                      <a:ext cx="55" cy="70"/>
                    </a:xfrm>
                    <a:prstGeom prst="line">
                      <a:avLst/>
                    </a:prstGeom>
                    <a:noFill/>
                    <a:ln w="19050">
                      <a:solidFill>
                        <a:schemeClr val="tx1"/>
                      </a:solidFill>
                      <a:round/>
                      <a:headEnd/>
                      <a:tailEnd/>
                    </a:ln>
                  </p:spPr>
                  <p:txBody>
                    <a:bodyPr wrap="none" anchor="ctr"/>
                    <a:lstStyle/>
                    <a:p>
                      <a:endParaRPr lang="fr-FR">
                        <a:latin typeface="Comic Sans MS" panose="030F0702030302020204" pitchFamily="66" charset="0"/>
                      </a:endParaRPr>
                    </a:p>
                  </p:txBody>
                </p:sp>
                <p:sp>
                  <p:nvSpPr>
                    <p:cNvPr id="282" name="Line 29"/>
                    <p:cNvSpPr>
                      <a:spLocks noChangeAspect="1" noChangeShapeType="1"/>
                    </p:cNvSpPr>
                    <p:nvPr/>
                  </p:nvSpPr>
                  <p:spPr bwMode="auto">
                    <a:xfrm flipH="1" flipV="1">
                      <a:off x="1070" y="3182"/>
                      <a:ext cx="55" cy="70"/>
                    </a:xfrm>
                    <a:prstGeom prst="line">
                      <a:avLst/>
                    </a:prstGeom>
                    <a:noFill/>
                    <a:ln w="19050">
                      <a:solidFill>
                        <a:schemeClr val="tx1"/>
                      </a:solidFill>
                      <a:round/>
                      <a:headEnd/>
                      <a:tailEnd/>
                    </a:ln>
                  </p:spPr>
                  <p:txBody>
                    <a:bodyPr wrap="none" anchor="ctr"/>
                    <a:lstStyle/>
                    <a:p>
                      <a:endParaRPr lang="fr-FR">
                        <a:latin typeface="Comic Sans MS" panose="030F0702030302020204" pitchFamily="66" charset="0"/>
                      </a:endParaRPr>
                    </a:p>
                  </p:txBody>
                </p:sp>
              </p:grpSp>
              <p:sp>
                <p:nvSpPr>
                  <p:cNvPr id="276" name="Line 30"/>
                  <p:cNvSpPr>
                    <a:spLocks noChangeShapeType="1"/>
                  </p:cNvSpPr>
                  <p:nvPr/>
                </p:nvSpPr>
                <p:spPr bwMode="auto">
                  <a:xfrm>
                    <a:off x="429" y="1598"/>
                    <a:ext cx="384" cy="0"/>
                  </a:xfrm>
                  <a:prstGeom prst="line">
                    <a:avLst/>
                  </a:prstGeom>
                  <a:noFill/>
                  <a:ln w="9525">
                    <a:solidFill>
                      <a:schemeClr val="tx1"/>
                    </a:solidFill>
                    <a:round/>
                    <a:headEnd/>
                    <a:tailEnd type="triangle" w="med" len="med"/>
                  </a:ln>
                </p:spPr>
                <p:txBody>
                  <a:bodyPr wrap="none" anchor="ctr"/>
                  <a:lstStyle/>
                  <a:p>
                    <a:endParaRPr lang="fr-FR">
                      <a:latin typeface="Comic Sans MS" panose="030F0702030302020204" pitchFamily="66" charset="0"/>
                    </a:endParaRPr>
                  </a:p>
                </p:txBody>
              </p:sp>
              <p:sp>
                <p:nvSpPr>
                  <p:cNvPr id="277" name="Line 31"/>
                  <p:cNvSpPr>
                    <a:spLocks noChangeShapeType="1"/>
                  </p:cNvSpPr>
                  <p:nvPr/>
                </p:nvSpPr>
                <p:spPr bwMode="auto">
                  <a:xfrm>
                    <a:off x="909" y="1598"/>
                    <a:ext cx="336" cy="0"/>
                  </a:xfrm>
                  <a:prstGeom prst="line">
                    <a:avLst/>
                  </a:prstGeom>
                  <a:noFill/>
                  <a:ln w="9525">
                    <a:solidFill>
                      <a:schemeClr val="tx1"/>
                    </a:solidFill>
                    <a:round/>
                    <a:headEnd/>
                    <a:tailEnd type="triangle" w="med" len="med"/>
                  </a:ln>
                </p:spPr>
                <p:txBody>
                  <a:bodyPr wrap="none" anchor="ctr"/>
                  <a:lstStyle/>
                  <a:p>
                    <a:endParaRPr lang="fr-FR">
                      <a:latin typeface="Comic Sans MS" panose="030F0702030302020204" pitchFamily="66" charset="0"/>
                    </a:endParaRPr>
                  </a:p>
                </p:txBody>
              </p:sp>
              <p:sp>
                <p:nvSpPr>
                  <p:cNvPr id="278" name="Text Box 32"/>
                  <p:cNvSpPr txBox="1">
                    <a:spLocks noChangeArrowheads="1"/>
                  </p:cNvSpPr>
                  <p:nvPr/>
                </p:nvSpPr>
                <p:spPr bwMode="auto">
                  <a:xfrm>
                    <a:off x="1331" y="1720"/>
                    <a:ext cx="414" cy="233"/>
                  </a:xfrm>
                  <a:prstGeom prst="rect">
                    <a:avLst/>
                  </a:prstGeom>
                  <a:noFill/>
                  <a:ln w="9525">
                    <a:noFill/>
                    <a:miter lim="800000"/>
                    <a:headEnd/>
                    <a:tailEnd/>
                  </a:ln>
                </p:spPr>
                <p:txBody>
                  <a:bodyPr wrap="none">
                    <a:spAutoFit/>
                  </a:bodyPr>
                  <a:lstStyle/>
                  <a:p>
                    <a:r>
                      <a:rPr lang="en-GB">
                        <a:latin typeface="Comic Sans MS" panose="030F0702030302020204" pitchFamily="66" charset="0"/>
                      </a:rPr>
                      <a:t>F(s)</a:t>
                    </a:r>
                  </a:p>
                </p:txBody>
              </p:sp>
              <p:sp>
                <p:nvSpPr>
                  <p:cNvPr id="279" name="Text Box 33"/>
                  <p:cNvSpPr txBox="1">
                    <a:spLocks noChangeArrowheads="1"/>
                  </p:cNvSpPr>
                  <p:nvPr/>
                </p:nvSpPr>
                <p:spPr bwMode="auto">
                  <a:xfrm>
                    <a:off x="717" y="1598"/>
                    <a:ext cx="192" cy="233"/>
                  </a:xfrm>
                  <a:prstGeom prst="rect">
                    <a:avLst/>
                  </a:prstGeom>
                  <a:noFill/>
                  <a:ln w="9525">
                    <a:noFill/>
                    <a:miter lim="800000"/>
                    <a:headEnd/>
                    <a:tailEnd/>
                  </a:ln>
                </p:spPr>
                <p:txBody>
                  <a:bodyPr wrap="none">
                    <a:spAutoFit/>
                  </a:bodyPr>
                  <a:lstStyle/>
                  <a:p>
                    <a:r>
                      <a:rPr lang="en-GB">
                        <a:latin typeface="Comic Sans MS" panose="030F0702030302020204" pitchFamily="66" charset="0"/>
                      </a:rPr>
                      <a:t>-</a:t>
                    </a:r>
                  </a:p>
                </p:txBody>
              </p:sp>
            </p:grpSp>
          </p:grpSp>
          <p:grpSp>
            <p:nvGrpSpPr>
              <p:cNvPr id="268" name="Group 104"/>
              <p:cNvGrpSpPr>
                <a:grpSpLocks/>
              </p:cNvGrpSpPr>
              <p:nvPr/>
            </p:nvGrpSpPr>
            <p:grpSpPr bwMode="auto">
              <a:xfrm>
                <a:off x="855" y="1646"/>
                <a:ext cx="1638" cy="1410"/>
                <a:chOff x="855" y="1646"/>
                <a:chExt cx="1638" cy="1410"/>
              </a:xfrm>
            </p:grpSpPr>
            <p:sp>
              <p:nvSpPr>
                <p:cNvPr id="269" name="Line 35"/>
                <p:cNvSpPr>
                  <a:spLocks noChangeShapeType="1"/>
                </p:cNvSpPr>
                <p:nvPr/>
              </p:nvSpPr>
              <p:spPr bwMode="auto">
                <a:xfrm>
                  <a:off x="861" y="1646"/>
                  <a:ext cx="0" cy="1410"/>
                </a:xfrm>
                <a:prstGeom prst="line">
                  <a:avLst/>
                </a:prstGeom>
                <a:noFill/>
                <a:ln w="9525">
                  <a:solidFill>
                    <a:schemeClr val="tx1"/>
                  </a:solidFill>
                  <a:round/>
                  <a:headEnd type="triangle" w="med" len="med"/>
                  <a:tailEnd/>
                </a:ln>
              </p:spPr>
              <p:txBody>
                <a:bodyPr wrap="none" anchor="ctr"/>
                <a:lstStyle/>
                <a:p>
                  <a:endParaRPr lang="fr-FR">
                    <a:latin typeface="Comic Sans MS" panose="030F0702030302020204" pitchFamily="66" charset="0"/>
                  </a:endParaRPr>
                </a:p>
              </p:txBody>
            </p:sp>
            <p:sp>
              <p:nvSpPr>
                <p:cNvPr id="270" name="Line 36"/>
                <p:cNvSpPr>
                  <a:spLocks noChangeShapeType="1"/>
                </p:cNvSpPr>
                <p:nvPr/>
              </p:nvSpPr>
              <p:spPr bwMode="auto">
                <a:xfrm flipH="1">
                  <a:off x="855" y="3056"/>
                  <a:ext cx="1638" cy="0"/>
                </a:xfrm>
                <a:prstGeom prst="line">
                  <a:avLst/>
                </a:prstGeom>
                <a:noFill/>
                <a:ln w="9525">
                  <a:solidFill>
                    <a:schemeClr val="tx1"/>
                  </a:solidFill>
                  <a:round/>
                  <a:headEnd/>
                  <a:tailEnd/>
                </a:ln>
              </p:spPr>
              <p:txBody>
                <a:bodyPr wrap="none" anchor="ctr"/>
                <a:lstStyle/>
                <a:p>
                  <a:endParaRPr lang="fr-FR">
                    <a:latin typeface="Comic Sans MS" panose="030F0702030302020204" pitchFamily="66" charset="0"/>
                  </a:endParaRPr>
                </a:p>
              </p:txBody>
            </p:sp>
          </p:grpSp>
        </p:grpSp>
        <p:sp>
          <p:nvSpPr>
            <p:cNvPr id="266" name="AutoShape 100"/>
            <p:cNvSpPr>
              <a:spLocks noChangeAspect="1" noChangeArrowheads="1"/>
            </p:cNvSpPr>
            <p:nvPr/>
          </p:nvSpPr>
          <p:spPr bwMode="auto">
            <a:xfrm>
              <a:off x="1896" y="1527"/>
              <a:ext cx="311" cy="132"/>
            </a:xfrm>
            <a:prstGeom prst="homePlate">
              <a:avLst>
                <a:gd name="adj" fmla="val 58902"/>
              </a:avLst>
            </a:prstGeom>
            <a:solidFill>
              <a:srgbClr val="0000FF"/>
            </a:solidFill>
            <a:ln w="9525">
              <a:solidFill>
                <a:schemeClr val="tx1"/>
              </a:solidFill>
              <a:miter lim="800000"/>
              <a:headEnd/>
              <a:tailEnd/>
            </a:ln>
          </p:spPr>
          <p:txBody>
            <a:bodyPr wrap="none" anchor="ctr"/>
            <a:lstStyle/>
            <a:p>
              <a:pPr algn="ctr"/>
              <a:r>
                <a:rPr lang="en-GB" sz="1200">
                  <a:solidFill>
                    <a:srgbClr val="FFFF00"/>
                  </a:solidFill>
                  <a:latin typeface="Comic Sans MS" panose="030F0702030302020204" pitchFamily="66" charset="0"/>
                </a:rPr>
                <a:t>DAC</a:t>
              </a:r>
              <a:endParaRPr lang="en-GB">
                <a:solidFill>
                  <a:srgbClr val="FFFF00"/>
                </a:solidFill>
                <a:latin typeface="Comic Sans MS" panose="030F0702030302020204" pitchFamily="66" charset="0"/>
              </a:endParaRPr>
            </a:p>
          </p:txBody>
        </p:sp>
      </p:grpSp>
      <p:pic>
        <p:nvPicPr>
          <p:cNvPr id="283" name="Picture 2"/>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7250102" y="2206261"/>
            <a:ext cx="1123107" cy="170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4"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Power supply control</a:t>
            </a:r>
            <a:endParaRPr lang="en-US" sz="3200" dirty="0">
              <a:latin typeface="Comic Sans MS" pitchFamily="66" charset="0"/>
            </a:endParaRPr>
          </a:p>
        </p:txBody>
      </p:sp>
      <p:pic>
        <p:nvPicPr>
          <p:cNvPr id="285" name="Picture 2" descr="\\cern.ch\dfs\Departments\TE\Groups\EPC\Sections\HPM\Photos\DCCTs\4 to 13kA DCCTs in Power Converters\P1010008.JP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168925" y="4387057"/>
            <a:ext cx="1279800" cy="1706400"/>
          </a:xfrm>
          <a:prstGeom prst="rect">
            <a:avLst/>
          </a:prstGeom>
          <a:noFill/>
        </p:spPr>
      </p:pic>
      <p:pic>
        <p:nvPicPr>
          <p:cNvPr id="74" name="Picture 73" descr="DS22.jpg"/>
          <p:cNvPicPr>
            <a:picLocks noChangeAspect="1"/>
          </p:cNvPicPr>
          <p:nvPr/>
        </p:nvPicPr>
        <p:blipFill>
          <a:blip r:embed="rId5" cstate="print"/>
          <a:stretch>
            <a:fillRect/>
          </a:stretch>
        </p:blipFill>
        <p:spPr>
          <a:xfrm>
            <a:off x="1734028" y="4745038"/>
            <a:ext cx="1661972" cy="1247137"/>
          </a:xfrm>
          <a:prstGeom prst="rect">
            <a:avLst/>
          </a:prstGeom>
        </p:spPr>
      </p:pic>
      <p:sp>
        <p:nvSpPr>
          <p:cNvPr id="75"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66</a:t>
            </a:fld>
            <a:endParaRPr lang="en-US" dirty="0"/>
          </a:p>
        </p:txBody>
      </p:sp>
      <p:sp>
        <p:nvSpPr>
          <p:cNvPr id="76"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Tree>
    <p:extLst>
      <p:ext uri="{BB962C8B-B14F-4D97-AF65-F5344CB8AC3E}">
        <p14:creationId xmlns:p14="http://schemas.microsoft.com/office/powerpoint/2010/main" val="184747932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High-precision definition</a:t>
            </a:r>
            <a:endParaRPr lang="en-US" sz="3200" dirty="0">
              <a:latin typeface="Comic Sans MS" pitchFamily="66" charset="0"/>
            </a:endParaRPr>
          </a:p>
        </p:txBody>
      </p:sp>
      <p:grpSp>
        <p:nvGrpSpPr>
          <p:cNvPr id="286" name="Group 68"/>
          <p:cNvGrpSpPr>
            <a:grpSpLocks/>
          </p:cNvGrpSpPr>
          <p:nvPr/>
        </p:nvGrpSpPr>
        <p:grpSpPr bwMode="auto">
          <a:xfrm>
            <a:off x="436034" y="4612686"/>
            <a:ext cx="3956430" cy="1422354"/>
            <a:chOff x="2426" y="618"/>
            <a:chExt cx="3085" cy="1313"/>
          </a:xfrm>
        </p:grpSpPr>
        <p:pic>
          <p:nvPicPr>
            <p:cNvPr id="287" name="Picture 66"/>
            <p:cNvPicPr>
              <a:picLocks noChangeAspect="1" noChangeArrowheads="1"/>
            </p:cNvPicPr>
            <p:nvPr/>
          </p:nvPicPr>
          <p:blipFill>
            <a:blip r:embed="rId3" cstate="email"/>
            <a:srcRect/>
            <a:stretch>
              <a:fillRect/>
            </a:stretch>
          </p:blipFill>
          <p:spPr bwMode="auto">
            <a:xfrm>
              <a:off x="2426" y="618"/>
              <a:ext cx="3085" cy="1313"/>
            </a:xfrm>
            <a:prstGeom prst="rect">
              <a:avLst/>
            </a:prstGeom>
            <a:noFill/>
            <a:ln w="12700">
              <a:noFill/>
              <a:miter lim="800000"/>
              <a:headEnd/>
              <a:tailEnd/>
            </a:ln>
          </p:spPr>
        </p:pic>
        <p:sp>
          <p:nvSpPr>
            <p:cNvPr id="288" name="Rectangle 67"/>
            <p:cNvSpPr>
              <a:spLocks noChangeArrowheads="1"/>
            </p:cNvSpPr>
            <p:nvPr/>
          </p:nvSpPr>
          <p:spPr bwMode="auto">
            <a:xfrm>
              <a:off x="3651" y="1616"/>
              <a:ext cx="1633" cy="272"/>
            </a:xfrm>
            <a:prstGeom prst="rect">
              <a:avLst/>
            </a:prstGeom>
            <a:solidFill>
              <a:schemeClr val="bg1"/>
            </a:solidFill>
            <a:ln w="12700">
              <a:noFill/>
              <a:miter lim="800000"/>
              <a:headEnd/>
              <a:tailEnd/>
            </a:ln>
          </p:spPr>
          <p:txBody>
            <a:bodyPr wrap="none" anchor="ctr"/>
            <a:lstStyle/>
            <a:p>
              <a:pPr eaLnBrk="0" hangingPunct="0"/>
              <a:endParaRPr lang="fr-FR"/>
            </a:p>
          </p:txBody>
        </p:sp>
      </p:grpSp>
      <p:sp>
        <p:nvSpPr>
          <p:cNvPr id="293" name="Content Placeholder 2"/>
          <p:cNvSpPr>
            <a:spLocks noGrp="1"/>
          </p:cNvSpPr>
          <p:nvPr>
            <p:ph idx="1"/>
          </p:nvPr>
        </p:nvSpPr>
        <p:spPr>
          <a:xfrm>
            <a:off x="180002" y="960872"/>
            <a:ext cx="4684606" cy="5074168"/>
          </a:xfrm>
        </p:spPr>
        <p:txBody>
          <a:bodyPr>
            <a:noAutofit/>
          </a:bodyPr>
          <a:lstStyle/>
          <a:p>
            <a:pPr marL="46111" indent="0" eaLnBrk="0" hangingPunct="0">
              <a:lnSpc>
                <a:spcPct val="90000"/>
              </a:lnSpc>
              <a:spcBef>
                <a:spcPct val="30000"/>
              </a:spcBef>
              <a:buSzPct val="100000"/>
              <a:buNone/>
            </a:pPr>
            <a:r>
              <a:rPr lang="en-GB" sz="1400" dirty="0" smtClean="0">
                <a:solidFill>
                  <a:srgbClr val="00B050"/>
                </a:solidFill>
                <a:latin typeface="Comic Sans MS" panose="030F0702030302020204" pitchFamily="66" charset="0"/>
              </a:rPr>
              <a:t>Accuracy</a:t>
            </a:r>
            <a:r>
              <a:rPr lang="en-GB" sz="1400" dirty="0" smtClean="0">
                <a:latin typeface="Comic Sans MS" pitchFamily="66" charset="0"/>
              </a:rPr>
              <a:t> </a:t>
            </a:r>
            <a:endParaRPr lang="en-GB" sz="1400" dirty="0">
              <a:latin typeface="Comic Sans MS" pitchFamily="66" charset="0"/>
            </a:endParaRPr>
          </a:p>
          <a:p>
            <a:pPr marL="36541" indent="0">
              <a:buNone/>
            </a:pPr>
            <a:r>
              <a:rPr lang="en-GB" sz="1400" dirty="0">
                <a:latin typeface="Comic Sans MS" pitchFamily="66" charset="0"/>
              </a:rPr>
              <a:t>The closeness of agreement between a test result and the accepted reference value. (ISO)</a:t>
            </a:r>
          </a:p>
          <a:p>
            <a:pPr marL="46111" indent="0" eaLnBrk="0" hangingPunct="0">
              <a:lnSpc>
                <a:spcPct val="90000"/>
              </a:lnSpc>
              <a:spcBef>
                <a:spcPct val="30000"/>
              </a:spcBef>
              <a:buSzPct val="100000"/>
              <a:buNone/>
            </a:pPr>
            <a:endParaRPr lang="en-GB" sz="1400" dirty="0">
              <a:latin typeface="Comic Sans MS" pitchFamily="66" charset="0"/>
            </a:endParaRPr>
          </a:p>
          <a:p>
            <a:pPr marL="46111" indent="0" eaLnBrk="0" hangingPunct="0">
              <a:lnSpc>
                <a:spcPct val="90000"/>
              </a:lnSpc>
              <a:spcBef>
                <a:spcPct val="30000"/>
              </a:spcBef>
              <a:buSzPct val="100000"/>
              <a:buNone/>
            </a:pPr>
            <a:r>
              <a:rPr lang="en-GB" sz="1400" dirty="0">
                <a:solidFill>
                  <a:srgbClr val="7030A0"/>
                </a:solidFill>
                <a:latin typeface="Comic Sans MS" pitchFamily="66" charset="0"/>
              </a:rPr>
              <a:t>Reproducibility</a:t>
            </a:r>
          </a:p>
          <a:p>
            <a:pPr marL="46111" indent="0" eaLnBrk="0" hangingPunct="0">
              <a:lnSpc>
                <a:spcPct val="90000"/>
              </a:lnSpc>
              <a:spcBef>
                <a:spcPct val="30000"/>
              </a:spcBef>
              <a:buSzPct val="100000"/>
              <a:buNone/>
            </a:pPr>
            <a:r>
              <a:rPr lang="en-GB" sz="1400" dirty="0" smtClean="0">
                <a:latin typeface="Comic Sans MS" pitchFamily="66" charset="0"/>
              </a:rPr>
              <a:t>Uncertainty when </a:t>
            </a:r>
            <a:r>
              <a:rPr lang="en-GB" sz="1400" dirty="0">
                <a:latin typeface="Comic Sans MS" pitchFamily="66" charset="0"/>
              </a:rPr>
              <a:t>returning to a set of previous working values from cycle to cycle of the machine.</a:t>
            </a:r>
          </a:p>
          <a:p>
            <a:pPr marL="46111" indent="0" eaLnBrk="0" hangingPunct="0">
              <a:lnSpc>
                <a:spcPct val="90000"/>
              </a:lnSpc>
              <a:spcBef>
                <a:spcPct val="30000"/>
              </a:spcBef>
              <a:buSzPct val="100000"/>
              <a:buNone/>
            </a:pPr>
            <a:endParaRPr lang="en-GB" sz="1400" dirty="0" smtClean="0">
              <a:latin typeface="Comic Sans MS" pitchFamily="66" charset="0"/>
            </a:endParaRPr>
          </a:p>
          <a:p>
            <a:pPr marL="46111" indent="0" eaLnBrk="0" hangingPunct="0">
              <a:lnSpc>
                <a:spcPct val="90000"/>
              </a:lnSpc>
              <a:spcBef>
                <a:spcPct val="30000"/>
              </a:spcBef>
              <a:buSzPct val="100000"/>
              <a:buNone/>
            </a:pPr>
            <a:endParaRPr lang="en-GB" sz="1400" dirty="0">
              <a:latin typeface="Comic Sans MS" pitchFamily="66" charset="0"/>
            </a:endParaRPr>
          </a:p>
          <a:p>
            <a:pPr marL="46111" indent="0" eaLnBrk="0" hangingPunct="0">
              <a:lnSpc>
                <a:spcPct val="90000"/>
              </a:lnSpc>
              <a:spcBef>
                <a:spcPct val="30000"/>
              </a:spcBef>
              <a:buSzPct val="100000"/>
              <a:buNone/>
            </a:pPr>
            <a:endParaRPr lang="en-GB" sz="1400" dirty="0" smtClean="0">
              <a:latin typeface="Comic Sans MS" pitchFamily="66" charset="0"/>
            </a:endParaRPr>
          </a:p>
          <a:p>
            <a:pPr marL="46111" indent="0" eaLnBrk="0" hangingPunct="0">
              <a:lnSpc>
                <a:spcPct val="90000"/>
              </a:lnSpc>
              <a:spcBef>
                <a:spcPct val="30000"/>
              </a:spcBef>
              <a:buSzPct val="100000"/>
              <a:buNone/>
            </a:pPr>
            <a:endParaRPr lang="en-GB" sz="1400" dirty="0">
              <a:latin typeface="Comic Sans MS" pitchFamily="66" charset="0"/>
            </a:endParaRPr>
          </a:p>
          <a:p>
            <a:pPr marL="46111" indent="0" eaLnBrk="0" hangingPunct="0">
              <a:lnSpc>
                <a:spcPct val="90000"/>
              </a:lnSpc>
              <a:spcBef>
                <a:spcPct val="30000"/>
              </a:spcBef>
              <a:buSzPct val="100000"/>
              <a:buNone/>
            </a:pPr>
            <a:endParaRPr lang="en-GB" sz="1400" dirty="0" smtClean="0">
              <a:solidFill>
                <a:srgbClr val="FF0000"/>
              </a:solidFill>
              <a:latin typeface="Comic Sans MS" pitchFamily="66" charset="0"/>
            </a:endParaRPr>
          </a:p>
          <a:p>
            <a:pPr marL="46111" indent="0" eaLnBrk="0" hangingPunct="0">
              <a:lnSpc>
                <a:spcPct val="90000"/>
              </a:lnSpc>
              <a:spcBef>
                <a:spcPct val="30000"/>
              </a:spcBef>
              <a:buSzPct val="100000"/>
              <a:buNone/>
            </a:pPr>
            <a:r>
              <a:rPr lang="en-GB" sz="1400" dirty="0" smtClean="0">
                <a:solidFill>
                  <a:srgbClr val="FF0000"/>
                </a:solidFill>
                <a:latin typeface="Comic Sans MS" pitchFamily="66" charset="0"/>
              </a:rPr>
              <a:t>Stability</a:t>
            </a:r>
            <a:endParaRPr lang="en-GB" sz="1400" dirty="0">
              <a:solidFill>
                <a:srgbClr val="FF0000"/>
              </a:solidFill>
              <a:latin typeface="Comic Sans MS" pitchFamily="66" charset="0"/>
            </a:endParaRPr>
          </a:p>
          <a:p>
            <a:pPr marL="46111" indent="0" eaLnBrk="0" hangingPunct="0">
              <a:lnSpc>
                <a:spcPct val="90000"/>
              </a:lnSpc>
              <a:spcBef>
                <a:spcPct val="30000"/>
              </a:spcBef>
              <a:buSzPct val="100000"/>
              <a:buNone/>
            </a:pPr>
            <a:r>
              <a:rPr lang="en-GB" sz="1400" dirty="0" smtClean="0">
                <a:latin typeface="Comic Sans MS" pitchFamily="66" charset="0"/>
              </a:rPr>
              <a:t>Maximum </a:t>
            </a:r>
            <a:r>
              <a:rPr lang="en-GB" sz="1400" dirty="0">
                <a:latin typeface="Comic Sans MS" pitchFamily="66" charset="0"/>
              </a:rPr>
              <a:t>deviation over a period with no changes in operating conditions.</a:t>
            </a:r>
          </a:p>
          <a:p>
            <a:pPr marL="46111" indent="0" eaLnBrk="0" hangingPunct="0">
              <a:lnSpc>
                <a:spcPct val="90000"/>
              </a:lnSpc>
              <a:spcBef>
                <a:spcPct val="30000"/>
              </a:spcBef>
              <a:buSzPct val="100000"/>
              <a:buNone/>
            </a:pPr>
            <a:endParaRPr lang="en-GB" sz="1400" dirty="0">
              <a:latin typeface="Comic Sans MS" pitchFamily="66" charset="0"/>
            </a:endParaRPr>
          </a:p>
        </p:txBody>
      </p:sp>
      <p:sp>
        <p:nvSpPr>
          <p:cNvPr id="717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17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7175" name="Picture 717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25391" y="1161714"/>
            <a:ext cx="4333263" cy="2331294"/>
          </a:xfrm>
          <a:prstGeom prst="rect">
            <a:avLst/>
          </a:prstGeom>
        </p:spPr>
      </p:pic>
      <p:sp>
        <p:nvSpPr>
          <p:cNvPr id="7176"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179" name="Object 7178"/>
          <p:cNvGraphicFramePr>
            <a:graphicFrameLocks noChangeAspect="1"/>
          </p:cNvGraphicFramePr>
          <p:nvPr>
            <p:extLst>
              <p:ext uri="{D42A27DB-BD31-4B8C-83A1-F6EECF244321}">
                <p14:modId xmlns:p14="http://schemas.microsoft.com/office/powerpoint/2010/main" val="2181568011"/>
              </p:ext>
            </p:extLst>
          </p:nvPr>
        </p:nvGraphicFramePr>
        <p:xfrm>
          <a:off x="1714456" y="2723018"/>
          <a:ext cx="2857544" cy="1411963"/>
        </p:xfrm>
        <a:graphic>
          <a:graphicData uri="http://schemas.openxmlformats.org/presentationml/2006/ole">
            <mc:AlternateContent xmlns:mc="http://schemas.openxmlformats.org/markup-compatibility/2006">
              <mc:Choice xmlns:v="urn:schemas-microsoft-com:vml" Requires="v">
                <p:oleObj spid="_x0000_s7292" name="Visio" r:id="rId5" imgW="4871675" imgH="2385174" progId="Visio.Drawing.11">
                  <p:embed/>
                </p:oleObj>
              </mc:Choice>
              <mc:Fallback>
                <p:oleObj name="Visio" r:id="rId5" imgW="4871675" imgH="2385174" progId="Visio.Drawing.11">
                  <p:embed/>
                  <p:pic>
                    <p:nvPicPr>
                      <p:cNvPr id="0" name="Object 11"/>
                      <p:cNvPicPr>
                        <a:picLocks noChangeAspect="1" noChangeArrowheads="1"/>
                      </p:cNvPicPr>
                      <p:nvPr/>
                    </p:nvPicPr>
                    <p:blipFill>
                      <a:blip r:embed="rId6"/>
                      <a:srcRect/>
                      <a:stretch>
                        <a:fillRect/>
                      </a:stretch>
                    </p:blipFill>
                    <p:spPr bwMode="auto">
                      <a:xfrm>
                        <a:off x="1714456" y="2723018"/>
                        <a:ext cx="2857544" cy="1411963"/>
                      </a:xfrm>
                      <a:prstGeom prst="rect">
                        <a:avLst/>
                      </a:prstGeom>
                      <a:noFill/>
                    </p:spPr>
                  </p:pic>
                </p:oleObj>
              </mc:Fallback>
            </mc:AlternateContent>
          </a:graphicData>
        </a:graphic>
      </p:graphicFrame>
      <p:sp>
        <p:nvSpPr>
          <p:cNvPr id="29"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67</a:t>
            </a:fld>
            <a:endParaRPr lang="en-US" dirty="0"/>
          </a:p>
        </p:txBody>
      </p:sp>
      <p:sp>
        <p:nvSpPr>
          <p:cNvPr id="30"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
        <p:nvSpPr>
          <p:cNvPr id="3" name="Rectangle 2"/>
          <p:cNvSpPr/>
          <p:nvPr/>
        </p:nvSpPr>
        <p:spPr>
          <a:xfrm>
            <a:off x="6556248" y="1463792"/>
            <a:ext cx="1027594" cy="37415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Rectangle 1"/>
          <p:cNvSpPr/>
          <p:nvPr/>
        </p:nvSpPr>
        <p:spPr>
          <a:xfrm>
            <a:off x="6660766" y="1560945"/>
            <a:ext cx="818557" cy="276999"/>
          </a:xfrm>
          <a:prstGeom prst="rect">
            <a:avLst/>
          </a:prstGeom>
        </p:spPr>
        <p:txBody>
          <a:bodyPr wrap="none">
            <a:spAutoFit/>
          </a:bodyPr>
          <a:lstStyle/>
          <a:p>
            <a:r>
              <a:rPr lang="en-GB" sz="1200" dirty="0" smtClean="0">
                <a:solidFill>
                  <a:srgbClr val="00B050"/>
                </a:solidFill>
                <a:latin typeface="+mj-lt"/>
              </a:rPr>
              <a:t>Trueness</a:t>
            </a:r>
            <a:endParaRPr lang="en-US" sz="1200" dirty="0">
              <a:latin typeface="+mj-lt"/>
            </a:endParaRPr>
          </a:p>
        </p:txBody>
      </p:sp>
      <p:pic>
        <p:nvPicPr>
          <p:cNvPr id="4" name="Picture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39716" y="3621024"/>
            <a:ext cx="2442100" cy="2449828"/>
          </a:xfrm>
          <a:prstGeom prst="rect">
            <a:avLst/>
          </a:prstGeom>
        </p:spPr>
      </p:pic>
      <p:sp>
        <p:nvSpPr>
          <p:cNvPr id="5" name="Rectangle 4"/>
          <p:cNvSpPr/>
          <p:nvPr/>
        </p:nvSpPr>
        <p:spPr>
          <a:xfrm>
            <a:off x="6902138" y="772308"/>
            <a:ext cx="2151551" cy="261610"/>
          </a:xfrm>
          <a:prstGeom prst="rect">
            <a:avLst/>
          </a:prstGeom>
        </p:spPr>
        <p:txBody>
          <a:bodyPr wrap="none">
            <a:spAutoFit/>
          </a:bodyPr>
          <a:lstStyle/>
          <a:p>
            <a:r>
              <a:rPr lang="en-GB" sz="1100" dirty="0" smtClean="0">
                <a:solidFill>
                  <a:srgbClr val="00B050"/>
                </a:solidFill>
                <a:latin typeface="Comic Sans MS" panose="030F0702030302020204" pitchFamily="66" charset="0"/>
              </a:rPr>
              <a:t>Nee calibration to reference</a:t>
            </a:r>
            <a:endParaRPr lang="en-US" sz="1100" dirty="0"/>
          </a:p>
        </p:txBody>
      </p:sp>
      <p:cxnSp>
        <p:nvCxnSpPr>
          <p:cNvPr id="32" name="Straight Arrow Connector 31"/>
          <p:cNvCxnSpPr/>
          <p:nvPr/>
        </p:nvCxnSpPr>
        <p:spPr>
          <a:xfrm flipV="1">
            <a:off x="7324344" y="1033919"/>
            <a:ext cx="861032" cy="527026"/>
          </a:xfrm>
          <a:prstGeom prst="straightConnector1">
            <a:avLst/>
          </a:prstGeom>
          <a:ln w="28575">
            <a:solidFill>
              <a:srgbClr val="92D050"/>
            </a:solidFill>
            <a:tailEnd type="arrow"/>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360378053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Accuracy characterisation</a:t>
            </a:r>
            <a:endParaRPr lang="en-US" sz="3200" dirty="0">
              <a:latin typeface="Comic Sans MS" pitchFamily="66" charset="0"/>
            </a:endParaRPr>
          </a:p>
        </p:txBody>
      </p:sp>
      <p:sp>
        <p:nvSpPr>
          <p:cNvPr id="288" name="Rectangle 67"/>
          <p:cNvSpPr>
            <a:spLocks noChangeArrowheads="1"/>
          </p:cNvSpPr>
          <p:nvPr/>
        </p:nvSpPr>
        <p:spPr bwMode="auto">
          <a:xfrm>
            <a:off x="6042025" y="2579688"/>
            <a:ext cx="2592387" cy="431800"/>
          </a:xfrm>
          <a:prstGeom prst="rect">
            <a:avLst/>
          </a:prstGeom>
          <a:solidFill>
            <a:schemeClr val="bg1"/>
          </a:solidFill>
          <a:ln w="12700">
            <a:noFill/>
            <a:miter lim="800000"/>
            <a:headEnd/>
            <a:tailEnd/>
          </a:ln>
        </p:spPr>
        <p:txBody>
          <a:bodyPr wrap="none" anchor="ctr"/>
          <a:lstStyle/>
          <a:p>
            <a:pPr eaLnBrk="0" hangingPunct="0"/>
            <a:endParaRPr lang="fr-F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68</a:t>
            </a:fld>
            <a:endParaRPr lang="en-US" dirty="0"/>
          </a:p>
        </p:txBody>
      </p:sp>
      <p:sp>
        <p:nvSpPr>
          <p:cNvPr id="9"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17176" y="2118283"/>
            <a:ext cx="3501104" cy="3255264"/>
          </a:xfrm>
          <a:prstGeom prst="rect">
            <a:avLst/>
          </a:prstGeom>
        </p:spPr>
      </p:pic>
      <p:sp>
        <p:nvSpPr>
          <p:cNvPr id="10" name="Content Placeholder 2"/>
          <p:cNvSpPr>
            <a:spLocks noGrp="1"/>
          </p:cNvSpPr>
          <p:nvPr>
            <p:ph idx="1"/>
          </p:nvPr>
        </p:nvSpPr>
        <p:spPr>
          <a:xfrm>
            <a:off x="180002" y="1931856"/>
            <a:ext cx="4684606" cy="4606104"/>
          </a:xfrm>
        </p:spPr>
        <p:txBody>
          <a:bodyPr>
            <a:noAutofit/>
          </a:bodyPr>
          <a:lstStyle/>
          <a:p>
            <a:pPr marL="46111" indent="0" eaLnBrk="0" hangingPunct="0">
              <a:lnSpc>
                <a:spcPct val="90000"/>
              </a:lnSpc>
              <a:spcBef>
                <a:spcPct val="30000"/>
              </a:spcBef>
              <a:buSzPct val="100000"/>
              <a:buNone/>
            </a:pPr>
            <a:r>
              <a:rPr lang="en-GB" sz="1400" dirty="0" smtClean="0">
                <a:solidFill>
                  <a:srgbClr val="00B050"/>
                </a:solidFill>
                <a:latin typeface="Comic Sans MS" panose="030F0702030302020204" pitchFamily="66" charset="0"/>
              </a:rPr>
              <a:t>Linearity:</a:t>
            </a:r>
            <a:r>
              <a:rPr lang="en-GB" sz="1400" dirty="0" smtClean="0">
                <a:latin typeface="Comic Sans MS" pitchFamily="66" charset="0"/>
              </a:rPr>
              <a:t> </a:t>
            </a:r>
            <a:endParaRPr lang="en-GB" sz="1400" dirty="0">
              <a:latin typeface="Comic Sans MS" pitchFamily="66" charset="0"/>
            </a:endParaRPr>
          </a:p>
          <a:p>
            <a:pPr marL="36541" indent="0">
              <a:buNone/>
            </a:pPr>
            <a:r>
              <a:rPr lang="en-GB" sz="1400" dirty="0">
                <a:latin typeface="Comic Sans MS" pitchFamily="66" charset="0"/>
              </a:rPr>
              <a:t>Difference in the systematic error of a measuring device, throughout its range.</a:t>
            </a:r>
          </a:p>
          <a:p>
            <a:pPr marL="46111" indent="0" eaLnBrk="0" hangingPunct="0">
              <a:lnSpc>
                <a:spcPct val="90000"/>
              </a:lnSpc>
              <a:spcBef>
                <a:spcPct val="30000"/>
              </a:spcBef>
              <a:buSzPct val="100000"/>
              <a:buNone/>
            </a:pPr>
            <a:endParaRPr lang="en-GB" sz="1400" dirty="0">
              <a:latin typeface="Comic Sans MS" pitchFamily="66" charset="0"/>
            </a:endParaRPr>
          </a:p>
          <a:p>
            <a:pPr marL="36541" indent="0">
              <a:buNone/>
            </a:pPr>
            <a:r>
              <a:rPr lang="en-GB" sz="1400" dirty="0">
                <a:solidFill>
                  <a:srgbClr val="7030A0"/>
                </a:solidFill>
                <a:latin typeface="Comic Sans MS" panose="030F0702030302020204" pitchFamily="66" charset="0"/>
              </a:rPr>
              <a:t>Gain and Offset </a:t>
            </a:r>
            <a:r>
              <a:rPr lang="en-GB" sz="1400" dirty="0" smtClean="0">
                <a:solidFill>
                  <a:srgbClr val="7030A0"/>
                </a:solidFill>
                <a:latin typeface="Comic Sans MS" panose="030F0702030302020204" pitchFamily="66" charset="0"/>
              </a:rPr>
              <a:t>errors:</a:t>
            </a:r>
          </a:p>
          <a:p>
            <a:pPr marL="36541" indent="0">
              <a:buNone/>
            </a:pPr>
            <a:r>
              <a:rPr lang="en-GB" sz="1400" dirty="0" smtClean="0">
                <a:latin typeface="Comic Sans MS" panose="030F0702030302020204" pitchFamily="66" charset="0"/>
              </a:rPr>
              <a:t>They </a:t>
            </a:r>
            <a:r>
              <a:rPr lang="en-GB" sz="1400" dirty="0">
                <a:latin typeface="Comic Sans MS" panose="030F0702030302020204" pitchFamily="66" charset="0"/>
              </a:rPr>
              <a:t>are systematic errors that relate to the trueness of a </a:t>
            </a:r>
            <a:r>
              <a:rPr lang="en-GB" sz="1400" dirty="0" smtClean="0">
                <a:latin typeface="Comic Sans MS" panose="030F0702030302020204" pitchFamily="66" charset="0"/>
              </a:rPr>
              <a:t>measurement.</a:t>
            </a:r>
          </a:p>
          <a:p>
            <a:pPr marL="36541" indent="0">
              <a:buNone/>
            </a:pPr>
            <a:r>
              <a:rPr lang="en-GB" sz="1400" dirty="0" smtClean="0">
                <a:latin typeface="Comic Sans MS" panose="030F0702030302020204" pitchFamily="66" charset="0"/>
              </a:rPr>
              <a:t>The </a:t>
            </a:r>
            <a:r>
              <a:rPr lang="en-GB" sz="1400" dirty="0">
                <a:latin typeface="Comic Sans MS" panose="030F0702030302020204" pitchFamily="66" charset="0"/>
              </a:rPr>
              <a:t>offset error refers to the systematic error at zero and the gain error to the systematic error at full scale</a:t>
            </a:r>
            <a:r>
              <a:rPr lang="en-GB" sz="1400" dirty="0" smtClean="0">
                <a:latin typeface="Comic Sans MS" panose="030F0702030302020204" pitchFamily="66" charset="0"/>
              </a:rPr>
              <a:t>.</a:t>
            </a:r>
          </a:p>
          <a:p>
            <a:pPr marL="36541" indent="0">
              <a:buNone/>
            </a:pPr>
            <a:r>
              <a:rPr lang="en-GB" sz="1400" b="1" dirty="0" smtClean="0">
                <a:solidFill>
                  <a:srgbClr val="FFC000"/>
                </a:solidFill>
                <a:latin typeface="Comic Sans MS" panose="030F0702030302020204" pitchFamily="66" charset="0"/>
              </a:rPr>
              <a:t>Stability:</a:t>
            </a:r>
          </a:p>
          <a:p>
            <a:pPr marL="36541" indent="0">
              <a:buNone/>
            </a:pPr>
            <a:r>
              <a:rPr lang="en-GB" sz="1400" dirty="0" smtClean="0">
                <a:latin typeface="Comic Sans MS" panose="030F0702030302020204" pitchFamily="66" charset="0"/>
              </a:rPr>
              <a:t>Measurement </a:t>
            </a:r>
            <a:r>
              <a:rPr lang="en-GB" sz="1400" dirty="0">
                <a:latin typeface="Comic Sans MS" panose="030F0702030302020204" pitchFamily="66" charset="0"/>
              </a:rPr>
              <a:t>of the change in a measurement system’s Systematic errors with time. We can more specifically refer to Gain Stability or Offset </a:t>
            </a:r>
            <a:r>
              <a:rPr lang="en-GB" sz="1400" dirty="0" smtClean="0">
                <a:latin typeface="Comic Sans MS" panose="030F0702030302020204" pitchFamily="66" charset="0"/>
              </a:rPr>
              <a:t>Stability.</a:t>
            </a:r>
          </a:p>
          <a:p>
            <a:pPr marL="36541" indent="0">
              <a:buNone/>
            </a:pPr>
            <a:r>
              <a:rPr lang="en-GB" sz="1400" dirty="0" smtClean="0">
                <a:latin typeface="Comic Sans MS" panose="030F0702030302020204" pitchFamily="66" charset="0"/>
              </a:rPr>
              <a:t>Noise </a:t>
            </a:r>
            <a:r>
              <a:rPr lang="en-GB" sz="1400" dirty="0">
                <a:latin typeface="Comic Sans MS" panose="030F0702030302020204" pitchFamily="66" charset="0"/>
              </a:rPr>
              <a:t>can also be seen as a measurement of a device’s stability, although normally the term stability is used only for the low frequency range (≤Hz).</a:t>
            </a:r>
          </a:p>
          <a:p>
            <a:pPr marL="36541" indent="0">
              <a:buNone/>
            </a:pPr>
            <a:endParaRPr lang="en-GB" sz="1400" dirty="0">
              <a:latin typeface="Comic Sans MS" panose="030F0702030302020204" pitchFamily="66" charset="0"/>
            </a:endParaRPr>
          </a:p>
        </p:txBody>
      </p:sp>
      <p:sp>
        <p:nvSpPr>
          <p:cNvPr id="4" name="Rectangle 3"/>
          <p:cNvSpPr/>
          <p:nvPr/>
        </p:nvSpPr>
        <p:spPr>
          <a:xfrm>
            <a:off x="180002" y="873991"/>
            <a:ext cx="8771974" cy="1077218"/>
          </a:xfrm>
          <a:prstGeom prst="rect">
            <a:avLst/>
          </a:prstGeom>
        </p:spPr>
        <p:txBody>
          <a:bodyPr wrap="square">
            <a:spAutoFit/>
          </a:bodyPr>
          <a:lstStyle/>
          <a:p>
            <a:r>
              <a:rPr lang="en-GB" sz="1600" dirty="0">
                <a:latin typeface="Comic Sans MS" panose="030F0702030302020204" pitchFamily="66" charset="0"/>
              </a:rPr>
              <a:t>The term Accuracy is a qualitative concept, used to describe the quality of a measurement. At CERN (and elsewhere) a measurement’s systems capability is often characterized in terms of Gain and Offset errors, Linearity, </a:t>
            </a:r>
            <a:r>
              <a:rPr lang="en-GB" sz="1600" dirty="0" smtClean="0">
                <a:latin typeface="Comic Sans MS" panose="030F0702030302020204" pitchFamily="66" charset="0"/>
              </a:rPr>
              <a:t>Repeatability, </a:t>
            </a:r>
            <a:r>
              <a:rPr lang="en-GB" sz="1600" dirty="0">
                <a:latin typeface="Comic Sans MS" panose="030F0702030302020204" pitchFamily="66" charset="0"/>
              </a:rPr>
              <a:t>Reproducibility and Stability.</a:t>
            </a:r>
            <a:endParaRPr lang="en-US" sz="1600" dirty="0">
              <a:latin typeface="Comic Sans MS" panose="030F0702030302020204" pitchFamily="66" charset="0"/>
            </a:endParaRPr>
          </a:p>
        </p:txBody>
      </p:sp>
      <p:sp>
        <p:nvSpPr>
          <p:cNvPr id="5" name="Rectangle 4"/>
          <p:cNvSpPr/>
          <p:nvPr/>
        </p:nvSpPr>
        <p:spPr>
          <a:xfrm>
            <a:off x="4983480" y="5373547"/>
            <a:ext cx="3968496" cy="646331"/>
          </a:xfrm>
          <a:prstGeom prst="rect">
            <a:avLst/>
          </a:prstGeom>
        </p:spPr>
        <p:txBody>
          <a:bodyPr wrap="square">
            <a:spAutoFit/>
          </a:bodyPr>
          <a:lstStyle/>
          <a:p>
            <a:r>
              <a:rPr lang="en-GB" dirty="0">
                <a:hlinkClick r:id="rId3"/>
              </a:rPr>
              <a:t>http://te-epc-lpc.web.cern.ch/te-epc-lpc/sensors/definitions.stm</a:t>
            </a:r>
            <a:endParaRPr lang="en-US" dirty="0"/>
          </a:p>
        </p:txBody>
      </p:sp>
    </p:spTree>
    <p:extLst>
      <p:ext uri="{BB962C8B-B14F-4D97-AF65-F5344CB8AC3E}">
        <p14:creationId xmlns:p14="http://schemas.microsoft.com/office/powerpoint/2010/main" val="166122587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Title 1"/>
          <p:cNvSpPr>
            <a:spLocks noGrp="1"/>
          </p:cNvSpPr>
          <p:nvPr>
            <p:ph type="title"/>
          </p:nvPr>
        </p:nvSpPr>
        <p:spPr>
          <a:xfrm>
            <a:off x="283464" y="20429"/>
            <a:ext cx="8567927" cy="940443"/>
          </a:xfrm>
        </p:spPr>
        <p:txBody>
          <a:bodyPr>
            <a:normAutofit/>
          </a:bodyPr>
          <a:lstStyle/>
          <a:p>
            <a:pPr algn="ctr"/>
            <a:r>
              <a:rPr lang="en-GB" sz="3200" dirty="0">
                <a:latin typeface="Comic Sans MS" pitchFamily="66" charset="0"/>
              </a:rPr>
              <a:t>C</a:t>
            </a:r>
            <a:r>
              <a:rPr lang="en-GB" sz="3200" dirty="0" smtClean="0">
                <a:latin typeface="Comic Sans MS" pitchFamily="66" charset="0"/>
              </a:rPr>
              <a:t>urrent measurement technologies</a:t>
            </a:r>
            <a:endParaRPr lang="en-US" sz="3200" dirty="0">
              <a:latin typeface="Comic Sans MS" pitchFamily="66" charset="0"/>
            </a:endParaRP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2244" y="886143"/>
            <a:ext cx="7779512" cy="5260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ounded Rectangle 1"/>
          <p:cNvSpPr/>
          <p:nvPr/>
        </p:nvSpPr>
        <p:spPr>
          <a:xfrm>
            <a:off x="1755648" y="813816"/>
            <a:ext cx="1527048" cy="5332650"/>
          </a:xfrm>
          <a:prstGeom prst="roundRect">
            <a:avLst/>
          </a:prstGeom>
          <a:noFill/>
          <a:ln w="28575">
            <a:solidFill>
              <a:srgbClr val="FF006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69</a:t>
            </a:fld>
            <a:endParaRPr lang="en-US" dirty="0"/>
          </a:p>
        </p:txBody>
      </p:sp>
      <p:sp>
        <p:nvSpPr>
          <p:cNvPr id="9"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Tree>
    <p:extLst>
      <p:ext uri="{BB962C8B-B14F-4D97-AF65-F5344CB8AC3E}">
        <p14:creationId xmlns:p14="http://schemas.microsoft.com/office/powerpoint/2010/main" val="12292405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0000" y="900000"/>
            <a:ext cx="8901855" cy="4302936"/>
          </a:xfrm>
        </p:spPr>
        <p:txBody>
          <a:bodyPr>
            <a:noAutofit/>
          </a:bodyPr>
          <a:lstStyle/>
          <a:p>
            <a:pPr marL="36541" indent="0">
              <a:buNone/>
            </a:pPr>
            <a:r>
              <a:rPr lang="en-GB" sz="1600" dirty="0" smtClean="0">
                <a:latin typeface="Comic Sans MS" pitchFamily="66" charset="0"/>
              </a:rPr>
              <a:t>For superconducting magnet, </a:t>
            </a:r>
            <a:r>
              <a:rPr lang="en-GB" sz="1600" dirty="0">
                <a:latin typeface="Comic Sans MS" pitchFamily="66" charset="0"/>
              </a:rPr>
              <a:t>t</a:t>
            </a:r>
            <a:r>
              <a:rPr lang="en-GB" sz="1600" dirty="0" smtClean="0">
                <a:latin typeface="Comic Sans MS" pitchFamily="66" charset="0"/>
              </a:rPr>
              <a:t>he field errors (due to eddy currents) can have dynamic effects. </a:t>
            </a: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endParaRPr lang="en-GB" sz="1600" dirty="0" smtClean="0">
              <a:latin typeface="Comic Sans MS" pitchFamily="66" charset="0"/>
            </a:endParaRPr>
          </a:p>
          <a:p>
            <a:pPr>
              <a:buFontTx/>
              <a:buChar char="-"/>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r>
              <a:rPr lang="en-GB" sz="1600" dirty="0" smtClean="0">
                <a:latin typeface="Comic Sans MS" pitchFamily="66" charset="0"/>
              </a:rPr>
              <a:t> </a:t>
            </a:r>
            <a:endParaRPr lang="en-US" sz="1600" dirty="0" smtClean="0">
              <a:latin typeface="Comic Sans MS" pitchFamily="66" charset="0"/>
            </a:endParaRP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7</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
        <p:nvSpPr>
          <p:cNvPr id="10" name="Title 1"/>
          <p:cNvSpPr>
            <a:spLocks noGrp="1"/>
          </p:cNvSpPr>
          <p:nvPr>
            <p:ph type="title"/>
          </p:nvPr>
        </p:nvSpPr>
        <p:spPr>
          <a:xfrm>
            <a:off x="457201" y="20429"/>
            <a:ext cx="8226854" cy="940443"/>
          </a:xfrm>
        </p:spPr>
        <p:txBody>
          <a:bodyPr>
            <a:normAutofit/>
          </a:bodyPr>
          <a:lstStyle/>
          <a:p>
            <a:pPr algn="ctr"/>
            <a:r>
              <a:rPr lang="en-GB" sz="3200" dirty="0">
                <a:latin typeface="Comic Sans MS" pitchFamily="66" charset="0"/>
              </a:rPr>
              <a:t>What is special for magnet powering ?</a:t>
            </a:r>
            <a:endParaRPr lang="en-US" sz="3200" dirty="0">
              <a:latin typeface="Comic Sans MS" pitchFamily="66" charset="0"/>
            </a:endParaRPr>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6976" y="1606922"/>
            <a:ext cx="3158400" cy="252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4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627" y="3983053"/>
            <a:ext cx="2941769" cy="21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48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3272" y="1606922"/>
            <a:ext cx="3972845" cy="9757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262296" y="2968405"/>
            <a:ext cx="4114799" cy="2893100"/>
          </a:xfrm>
          <a:prstGeom prst="rect">
            <a:avLst/>
          </a:prstGeom>
        </p:spPr>
        <p:txBody>
          <a:bodyPr wrap="square">
            <a:spAutoFit/>
          </a:bodyPr>
          <a:lstStyle/>
          <a:p>
            <a:r>
              <a:rPr lang="en-GB" sz="1400" dirty="0">
                <a:solidFill>
                  <a:schemeClr val="accent6">
                    <a:lumMod val="50000"/>
                  </a:schemeClr>
                </a:solidFill>
                <a:latin typeface="Comic Sans MS" panose="030F0702030302020204" pitchFamily="66" charset="0"/>
              </a:rPr>
              <a:t>Decay is characterised by a significant drift of </a:t>
            </a:r>
            <a:r>
              <a:rPr lang="en-GB" sz="1400" dirty="0" smtClean="0">
                <a:solidFill>
                  <a:schemeClr val="accent6">
                    <a:lumMod val="50000"/>
                  </a:schemeClr>
                </a:solidFill>
                <a:latin typeface="Comic Sans MS" panose="030F0702030302020204" pitchFamily="66" charset="0"/>
              </a:rPr>
              <a:t>the </a:t>
            </a:r>
            <a:r>
              <a:rPr lang="en-GB" sz="1400" dirty="0" err="1" smtClean="0">
                <a:solidFill>
                  <a:schemeClr val="accent6">
                    <a:lumMod val="50000"/>
                  </a:schemeClr>
                </a:solidFill>
                <a:latin typeface="Comic Sans MS" panose="030F0702030302020204" pitchFamily="66" charset="0"/>
              </a:rPr>
              <a:t>multipole</a:t>
            </a:r>
            <a:r>
              <a:rPr lang="en-GB" sz="1400" dirty="0" smtClean="0">
                <a:solidFill>
                  <a:schemeClr val="accent6">
                    <a:lumMod val="50000"/>
                  </a:schemeClr>
                </a:solidFill>
                <a:latin typeface="Comic Sans MS" panose="030F0702030302020204" pitchFamily="66" charset="0"/>
              </a:rPr>
              <a:t> </a:t>
            </a:r>
            <a:r>
              <a:rPr lang="en-GB" sz="1400" dirty="0">
                <a:solidFill>
                  <a:schemeClr val="accent6">
                    <a:lumMod val="50000"/>
                  </a:schemeClr>
                </a:solidFill>
                <a:latin typeface="Comic Sans MS" panose="030F0702030302020204" pitchFamily="66" charset="0"/>
              </a:rPr>
              <a:t>errors when the current in a magnet is </a:t>
            </a:r>
            <a:r>
              <a:rPr lang="en-GB" sz="1400" dirty="0" smtClean="0">
                <a:solidFill>
                  <a:schemeClr val="accent6">
                    <a:lumMod val="50000"/>
                  </a:schemeClr>
                </a:solidFill>
                <a:latin typeface="Comic Sans MS" panose="030F0702030302020204" pitchFamily="66" charset="0"/>
              </a:rPr>
              <a:t>held constant</a:t>
            </a:r>
            <a:r>
              <a:rPr lang="en-GB" sz="1400" dirty="0">
                <a:solidFill>
                  <a:schemeClr val="accent6">
                    <a:lumMod val="50000"/>
                  </a:schemeClr>
                </a:solidFill>
                <a:latin typeface="Comic Sans MS" panose="030F0702030302020204" pitchFamily="66" charset="0"/>
              </a:rPr>
              <a:t>, for example during the injection plateau. </a:t>
            </a:r>
            <a:r>
              <a:rPr lang="en-GB" sz="1400" dirty="0" smtClean="0">
                <a:solidFill>
                  <a:schemeClr val="accent6">
                    <a:lumMod val="50000"/>
                  </a:schemeClr>
                </a:solidFill>
                <a:latin typeface="Comic Sans MS" panose="030F0702030302020204" pitchFamily="66" charset="0"/>
              </a:rPr>
              <a:t>When the </a:t>
            </a:r>
            <a:r>
              <a:rPr lang="en-GB" sz="1400" dirty="0">
                <a:solidFill>
                  <a:schemeClr val="accent6">
                    <a:lumMod val="50000"/>
                  </a:schemeClr>
                </a:solidFill>
                <a:latin typeface="Comic Sans MS" panose="030F0702030302020204" pitchFamily="66" charset="0"/>
              </a:rPr>
              <a:t>current in a magnet is increased again (for example, </a:t>
            </a:r>
            <a:r>
              <a:rPr lang="en-GB" sz="1400" dirty="0" smtClean="0">
                <a:solidFill>
                  <a:schemeClr val="accent6">
                    <a:lumMod val="50000"/>
                  </a:schemeClr>
                </a:solidFill>
                <a:latin typeface="Comic Sans MS" panose="030F0702030302020204" pitchFamily="66" charset="0"/>
              </a:rPr>
              <a:t>at the </a:t>
            </a:r>
            <a:r>
              <a:rPr lang="en-GB" sz="1400" dirty="0">
                <a:solidFill>
                  <a:schemeClr val="accent6">
                    <a:lumMod val="50000"/>
                  </a:schemeClr>
                </a:solidFill>
                <a:latin typeface="Comic Sans MS" panose="030F0702030302020204" pitchFamily="66" charset="0"/>
              </a:rPr>
              <a:t>start of the energy ramp), the </a:t>
            </a:r>
            <a:r>
              <a:rPr lang="en-GB" sz="1400" dirty="0" err="1">
                <a:solidFill>
                  <a:schemeClr val="accent6">
                    <a:lumMod val="50000"/>
                  </a:schemeClr>
                </a:solidFill>
                <a:latin typeface="Comic Sans MS" panose="030F0702030302020204" pitchFamily="66" charset="0"/>
              </a:rPr>
              <a:t>multipole</a:t>
            </a:r>
            <a:r>
              <a:rPr lang="en-GB" sz="1400" dirty="0">
                <a:solidFill>
                  <a:schemeClr val="accent6">
                    <a:lumMod val="50000"/>
                  </a:schemeClr>
                </a:solidFill>
                <a:latin typeface="Comic Sans MS" panose="030F0702030302020204" pitchFamily="66" charset="0"/>
              </a:rPr>
              <a:t> errors </a:t>
            </a:r>
            <a:r>
              <a:rPr lang="en-GB" sz="1400" dirty="0" smtClean="0">
                <a:solidFill>
                  <a:schemeClr val="accent6">
                    <a:lumMod val="50000"/>
                  </a:schemeClr>
                </a:solidFill>
                <a:latin typeface="Comic Sans MS" panose="030F0702030302020204" pitchFamily="66" charset="0"/>
              </a:rPr>
              <a:t>bounce back </a:t>
            </a:r>
            <a:r>
              <a:rPr lang="en-GB" sz="1400" dirty="0">
                <a:solidFill>
                  <a:schemeClr val="accent6">
                    <a:lumMod val="50000"/>
                  </a:schemeClr>
                </a:solidFill>
                <a:latin typeface="Comic Sans MS" panose="030F0702030302020204" pitchFamily="66" charset="0"/>
              </a:rPr>
              <a:t>("snap back") to their pre-decay level following </a:t>
            </a:r>
            <a:r>
              <a:rPr lang="en-GB" sz="1400" dirty="0" smtClean="0">
                <a:solidFill>
                  <a:schemeClr val="accent6">
                    <a:lumMod val="50000"/>
                  </a:schemeClr>
                </a:solidFill>
                <a:latin typeface="Comic Sans MS" panose="030F0702030302020204" pitchFamily="66" charset="0"/>
              </a:rPr>
              <a:t>an increase </a:t>
            </a:r>
            <a:r>
              <a:rPr lang="en-GB" sz="1400" dirty="0">
                <a:solidFill>
                  <a:schemeClr val="accent6">
                    <a:lumMod val="50000"/>
                  </a:schemeClr>
                </a:solidFill>
                <a:latin typeface="Comic Sans MS" panose="030F0702030302020204" pitchFamily="66" charset="0"/>
              </a:rPr>
              <a:t>of the operating current by approximately 20 A.</a:t>
            </a:r>
          </a:p>
          <a:p>
            <a:r>
              <a:rPr lang="en-GB" sz="1400" dirty="0">
                <a:solidFill>
                  <a:schemeClr val="accent6">
                    <a:lumMod val="50000"/>
                  </a:schemeClr>
                </a:solidFill>
                <a:latin typeface="Comic Sans MS" panose="030F0702030302020204" pitchFamily="66" charset="0"/>
              </a:rPr>
              <a:t>For the energy ramp such as described in [3], the </a:t>
            </a:r>
            <a:r>
              <a:rPr lang="en-GB" sz="1400" dirty="0" smtClean="0">
                <a:solidFill>
                  <a:schemeClr val="accent6">
                    <a:lumMod val="50000"/>
                  </a:schemeClr>
                </a:solidFill>
                <a:latin typeface="Comic Sans MS" panose="030F0702030302020204" pitchFamily="66" charset="0"/>
              </a:rPr>
              <a:t>snapback </a:t>
            </a:r>
            <a:r>
              <a:rPr lang="en-GB" sz="1400" dirty="0">
                <a:solidFill>
                  <a:schemeClr val="accent6">
                    <a:lumMod val="50000"/>
                  </a:schemeClr>
                </a:solidFill>
                <a:latin typeface="Comic Sans MS" panose="030F0702030302020204" pitchFamily="66" charset="0"/>
              </a:rPr>
              <a:t>takes 50-80 seconds but this can vary if, </a:t>
            </a:r>
            <a:r>
              <a:rPr lang="en-GB" sz="1400" dirty="0" smtClean="0">
                <a:solidFill>
                  <a:schemeClr val="accent6">
                    <a:lumMod val="50000"/>
                  </a:schemeClr>
                </a:solidFill>
                <a:latin typeface="Comic Sans MS" panose="030F0702030302020204" pitchFamily="66" charset="0"/>
              </a:rPr>
              <a:t>for example</a:t>
            </a:r>
            <a:r>
              <a:rPr lang="en-GB" sz="1400" dirty="0">
                <a:solidFill>
                  <a:schemeClr val="accent6">
                    <a:lumMod val="50000"/>
                  </a:schemeClr>
                </a:solidFill>
                <a:latin typeface="Comic Sans MS" panose="030F0702030302020204" pitchFamily="66" charset="0"/>
              </a:rPr>
              <a:t>, the rate of change of current in the magnet </a:t>
            </a:r>
            <a:r>
              <a:rPr lang="en-GB" sz="1400" dirty="0" smtClean="0">
                <a:solidFill>
                  <a:schemeClr val="accent6">
                    <a:lumMod val="50000"/>
                  </a:schemeClr>
                </a:solidFill>
                <a:latin typeface="Comic Sans MS" panose="030F0702030302020204" pitchFamily="66" charset="0"/>
              </a:rPr>
              <a:t>is </a:t>
            </a:r>
            <a:r>
              <a:rPr lang="en-US" sz="1400" dirty="0" smtClean="0">
                <a:solidFill>
                  <a:schemeClr val="accent6">
                    <a:lumMod val="50000"/>
                  </a:schemeClr>
                </a:solidFill>
                <a:latin typeface="Comic Sans MS" panose="030F0702030302020204" pitchFamily="66" charset="0"/>
              </a:rPr>
              <a:t>changed</a:t>
            </a:r>
            <a:r>
              <a:rPr lang="en-US" sz="1400" dirty="0">
                <a:solidFill>
                  <a:schemeClr val="accent6">
                    <a:lumMod val="50000"/>
                  </a:schemeClr>
                </a:solidFill>
                <a:latin typeface="Comic Sans MS" panose="030F0702030302020204" pitchFamily="66" charset="0"/>
              </a:rPr>
              <a:t>.</a:t>
            </a:r>
          </a:p>
        </p:txBody>
      </p:sp>
      <p:sp>
        <p:nvSpPr>
          <p:cNvPr id="2" name="Rectangle 1"/>
          <p:cNvSpPr/>
          <p:nvPr/>
        </p:nvSpPr>
        <p:spPr>
          <a:xfrm>
            <a:off x="262296" y="5853564"/>
            <a:ext cx="7227480" cy="307777"/>
          </a:xfrm>
          <a:prstGeom prst="rect">
            <a:avLst/>
          </a:prstGeom>
        </p:spPr>
        <p:txBody>
          <a:bodyPr wrap="square">
            <a:spAutoFit/>
          </a:bodyPr>
          <a:lstStyle/>
          <a:p>
            <a:r>
              <a:rPr lang="en-GB" sz="1400" dirty="0">
                <a:solidFill>
                  <a:srgbClr val="7030A0"/>
                </a:solidFill>
                <a:hlinkClick r:id="rId5"/>
              </a:rPr>
              <a:t>http://accelconf.web.cern.ch/accelconf/e00/PAPERS/MOP7B03.pdf</a:t>
            </a:r>
            <a:endParaRPr lang="en-US" sz="1400" dirty="0">
              <a:solidFill>
                <a:srgbClr val="7030A0"/>
              </a:solidFill>
            </a:endParaRPr>
          </a:p>
        </p:txBody>
      </p:sp>
      <p:sp>
        <p:nvSpPr>
          <p:cNvPr id="12" name="Rectangle 11"/>
          <p:cNvSpPr/>
          <p:nvPr/>
        </p:nvSpPr>
        <p:spPr>
          <a:xfrm>
            <a:off x="6190488" y="1299145"/>
            <a:ext cx="2392008" cy="307777"/>
          </a:xfrm>
          <a:prstGeom prst="rect">
            <a:avLst/>
          </a:prstGeom>
        </p:spPr>
        <p:txBody>
          <a:bodyPr wrap="square">
            <a:spAutoFit/>
          </a:bodyPr>
          <a:lstStyle/>
          <a:p>
            <a:r>
              <a:rPr lang="en-GB" sz="1400" dirty="0" smtClean="0">
                <a:solidFill>
                  <a:srgbClr val="7030A0"/>
                </a:solidFill>
                <a:latin typeface="Comic Sans MS" pitchFamily="66" charset="0"/>
              </a:rPr>
              <a:t>Decay   </a:t>
            </a:r>
            <a:r>
              <a:rPr lang="en-GB" sz="1200" dirty="0" smtClean="0">
                <a:solidFill>
                  <a:srgbClr val="7030A0"/>
                </a:solidFill>
                <a:latin typeface="Comic Sans MS" pitchFamily="66" charset="0"/>
              </a:rPr>
              <a:t>Snapback</a:t>
            </a:r>
            <a:endParaRPr lang="en-US" sz="1400" dirty="0">
              <a:solidFill>
                <a:srgbClr val="7030A0"/>
              </a:solidFill>
            </a:endParaRPr>
          </a:p>
        </p:txBody>
      </p:sp>
      <p:cxnSp>
        <p:nvCxnSpPr>
          <p:cNvPr id="13" name="Straight Arrow Connector 12"/>
          <p:cNvCxnSpPr/>
          <p:nvPr/>
        </p:nvCxnSpPr>
        <p:spPr>
          <a:xfrm>
            <a:off x="6606176" y="1606922"/>
            <a:ext cx="0" cy="852814"/>
          </a:xfrm>
          <a:prstGeom prst="straightConnector1">
            <a:avLst/>
          </a:prstGeom>
          <a:ln w="28575">
            <a:solidFill>
              <a:srgbClr val="7030A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7141464" y="1606922"/>
            <a:ext cx="245028" cy="852814"/>
          </a:xfrm>
          <a:prstGeom prst="straightConnector1">
            <a:avLst/>
          </a:prstGeom>
          <a:ln w="28575">
            <a:solidFill>
              <a:srgbClr val="7030A0"/>
            </a:solidFil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9450849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High-precision Current measurement chain</a:t>
            </a:r>
            <a:endParaRPr lang="en-US" sz="3200" dirty="0">
              <a:latin typeface="Comic Sans MS" pitchFamily="66"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465" y="1266825"/>
            <a:ext cx="4041648" cy="21059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3364" y="1606360"/>
            <a:ext cx="4029075" cy="159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356616" y="3931506"/>
            <a:ext cx="3382011" cy="19164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7" name="Picture 2"/>
          <p:cNvPicPr>
            <a:picLocks noChangeAspect="1" noChangeArrowheads="1"/>
          </p:cNvPicPr>
          <p:nvPr/>
        </p:nvPicPr>
        <p:blipFill>
          <a:blip r:embed="rId5" cstate="print"/>
          <a:srcRect/>
          <a:stretch>
            <a:fillRect/>
          </a:stretch>
        </p:blipFill>
        <p:spPr bwMode="auto">
          <a:xfrm>
            <a:off x="4803364" y="3931506"/>
            <a:ext cx="2880000" cy="2082989"/>
          </a:xfrm>
          <a:prstGeom prst="rect">
            <a:avLst/>
          </a:prstGeom>
          <a:noFill/>
          <a:ln w="9525">
            <a:noFill/>
            <a:miter lim="800000"/>
            <a:headEnd/>
            <a:tailEnd/>
          </a:ln>
        </p:spPr>
      </p:pic>
      <p:sp>
        <p:nvSpPr>
          <p:cNvPr id="478" name="Rectangle 477"/>
          <p:cNvSpPr/>
          <p:nvPr/>
        </p:nvSpPr>
        <p:spPr>
          <a:xfrm>
            <a:off x="4803364" y="1082159"/>
            <a:ext cx="3441968" cy="369332"/>
          </a:xfrm>
          <a:prstGeom prst="rect">
            <a:avLst/>
          </a:prstGeom>
        </p:spPr>
        <p:txBody>
          <a:bodyPr wrap="none">
            <a:spAutoFit/>
          </a:bodyPr>
          <a:lstStyle/>
          <a:p>
            <a:r>
              <a:rPr lang="en-GB" dirty="0" smtClean="0">
                <a:latin typeface="Comic Sans MS" pitchFamily="66" charset="0"/>
              </a:rPr>
              <a:t>Precision amplifier and burden</a:t>
            </a:r>
            <a:endParaRPr lang="en-US" dirty="0"/>
          </a:p>
        </p:txBody>
      </p:sp>
      <p:sp>
        <p:nvSpPr>
          <p:cNvPr id="479" name="Rectangle 478"/>
          <p:cNvSpPr/>
          <p:nvPr/>
        </p:nvSpPr>
        <p:spPr>
          <a:xfrm>
            <a:off x="4803364" y="3559190"/>
            <a:ext cx="2390398" cy="369332"/>
          </a:xfrm>
          <a:prstGeom prst="rect">
            <a:avLst/>
          </a:prstGeom>
        </p:spPr>
        <p:txBody>
          <a:bodyPr wrap="none">
            <a:spAutoFit/>
          </a:bodyPr>
          <a:lstStyle/>
          <a:p>
            <a:r>
              <a:rPr lang="en-GB" dirty="0" smtClean="0">
                <a:latin typeface="Comic Sans MS" pitchFamily="66" charset="0"/>
              </a:rPr>
              <a:t>High-resolution ADC</a:t>
            </a:r>
            <a:endParaRPr lang="en-US" dirty="0"/>
          </a:p>
        </p:txBody>
      </p:sp>
      <p:sp>
        <p:nvSpPr>
          <p:cNvPr id="480" name="Rectangle 479"/>
          <p:cNvSpPr/>
          <p:nvPr/>
        </p:nvSpPr>
        <p:spPr>
          <a:xfrm>
            <a:off x="283464" y="3529622"/>
            <a:ext cx="3712876" cy="369332"/>
          </a:xfrm>
          <a:prstGeom prst="rect">
            <a:avLst/>
          </a:prstGeom>
        </p:spPr>
        <p:txBody>
          <a:bodyPr wrap="none">
            <a:spAutoFit/>
          </a:bodyPr>
          <a:lstStyle/>
          <a:p>
            <a:r>
              <a:rPr lang="en-GB" dirty="0" smtClean="0">
                <a:latin typeface="Comic Sans MS" pitchFamily="66" charset="0"/>
              </a:rPr>
              <a:t>Signal conditioning and filtering</a:t>
            </a:r>
            <a:endParaRPr lang="en-US" dirty="0"/>
          </a:p>
        </p:txBody>
      </p:sp>
      <p:sp>
        <p:nvSpPr>
          <p:cNvPr id="13"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70</a:t>
            </a:fld>
            <a:endParaRPr lang="en-US" dirty="0"/>
          </a:p>
        </p:txBody>
      </p:sp>
      <p:sp>
        <p:nvSpPr>
          <p:cNvPr id="14"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Tree>
    <p:extLst>
      <p:ext uri="{BB962C8B-B14F-4D97-AF65-F5344CB8AC3E}">
        <p14:creationId xmlns:p14="http://schemas.microsoft.com/office/powerpoint/2010/main" val="405073958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LHC class specification</a:t>
            </a:r>
            <a:endParaRPr lang="en-US" sz="3200" dirty="0">
              <a:latin typeface="Comic Sans MS" pitchFamily="66" charset="0"/>
            </a:endParaRPr>
          </a:p>
        </p:txBody>
      </p:sp>
      <p:sp>
        <p:nvSpPr>
          <p:cNvPr id="288" name="Rectangle 67"/>
          <p:cNvSpPr>
            <a:spLocks noChangeArrowheads="1"/>
          </p:cNvSpPr>
          <p:nvPr/>
        </p:nvSpPr>
        <p:spPr bwMode="auto">
          <a:xfrm>
            <a:off x="6042025" y="2579688"/>
            <a:ext cx="2592387" cy="431800"/>
          </a:xfrm>
          <a:prstGeom prst="rect">
            <a:avLst/>
          </a:prstGeom>
          <a:solidFill>
            <a:schemeClr val="bg1"/>
          </a:solidFill>
          <a:ln w="12700">
            <a:noFill/>
            <a:miter lim="800000"/>
            <a:headEnd/>
            <a:tailEnd/>
          </a:ln>
        </p:spPr>
        <p:txBody>
          <a:bodyPr wrap="none" anchor="ctr"/>
          <a:lstStyle/>
          <a:p>
            <a:pPr eaLnBrk="0" hangingPunct="0"/>
            <a:endParaRPr lang="fr-F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5532" y="1364773"/>
            <a:ext cx="8392936" cy="3838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71</a:t>
            </a:fld>
            <a:endParaRPr lang="en-US" dirty="0"/>
          </a:p>
        </p:txBody>
      </p:sp>
      <p:sp>
        <p:nvSpPr>
          <p:cNvPr id="9"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Tree>
    <p:extLst>
      <p:ext uri="{BB962C8B-B14F-4D97-AF65-F5344CB8AC3E}">
        <p14:creationId xmlns:p14="http://schemas.microsoft.com/office/powerpoint/2010/main" val="210605599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4-7kA DCCT Head.pn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534739" y="951561"/>
            <a:ext cx="1795776" cy="1178041"/>
          </a:xfrm>
          <a:prstGeom prst="rect">
            <a:avLst/>
          </a:prstGeom>
          <a:noFill/>
          <a:ln w="9525">
            <a:noFill/>
            <a:miter lim="800000"/>
            <a:headEnd/>
            <a:tailEnd/>
          </a:ln>
        </p:spPr>
      </p:pic>
      <p:sp>
        <p:nvSpPr>
          <p:cNvPr id="8" name="TextBox 7"/>
          <p:cNvSpPr txBox="1">
            <a:spLocks noChangeArrowheads="1"/>
          </p:cNvSpPr>
          <p:nvPr/>
        </p:nvSpPr>
        <p:spPr bwMode="auto">
          <a:xfrm>
            <a:off x="1044208" y="2185157"/>
            <a:ext cx="1112797" cy="400110"/>
          </a:xfrm>
          <a:prstGeom prst="rect">
            <a:avLst/>
          </a:prstGeom>
          <a:noFill/>
          <a:ln w="9525">
            <a:noFill/>
            <a:miter lim="800000"/>
            <a:headEnd/>
            <a:tailEnd/>
          </a:ln>
        </p:spPr>
        <p:txBody>
          <a:bodyPr wrap="square">
            <a:spAutoFit/>
          </a:bodyPr>
          <a:lstStyle/>
          <a:p>
            <a:r>
              <a:rPr lang="en-US" sz="1000" b="1" i="1" dirty="0" smtClean="0">
                <a:latin typeface="Trebuchet MS" pitchFamily="34" charset="0"/>
              </a:rPr>
              <a:t>13kA DCCT </a:t>
            </a:r>
          </a:p>
          <a:p>
            <a:pPr algn="ctr"/>
            <a:r>
              <a:rPr lang="en-US" sz="1000" b="1" i="1" dirty="0" smtClean="0">
                <a:latin typeface="Trebuchet MS" pitchFamily="34" charset="0"/>
              </a:rPr>
              <a:t>Magnetic </a:t>
            </a:r>
            <a:r>
              <a:rPr lang="en-US" sz="1000" b="1" i="1" dirty="0">
                <a:latin typeface="Trebuchet MS" pitchFamily="34" charset="0"/>
              </a:rPr>
              <a:t>Head</a:t>
            </a:r>
          </a:p>
        </p:txBody>
      </p:sp>
      <p:pic>
        <p:nvPicPr>
          <p:cNvPr id="9" name="Picture 8" descr="4-7kA DCCT En Chassis.pn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436880" y="2828373"/>
            <a:ext cx="1621475" cy="1391222"/>
          </a:xfrm>
          <a:prstGeom prst="rect">
            <a:avLst/>
          </a:prstGeom>
          <a:noFill/>
          <a:ln w="9525">
            <a:noFill/>
            <a:miter lim="800000"/>
            <a:headEnd/>
            <a:tailEnd/>
          </a:ln>
        </p:spPr>
      </p:pic>
      <p:sp>
        <p:nvSpPr>
          <p:cNvPr id="10" name="TextBox 11"/>
          <p:cNvSpPr txBox="1">
            <a:spLocks noChangeArrowheads="1"/>
          </p:cNvSpPr>
          <p:nvPr/>
        </p:nvSpPr>
        <p:spPr bwMode="auto">
          <a:xfrm>
            <a:off x="1083235" y="4354925"/>
            <a:ext cx="886781" cy="400110"/>
          </a:xfrm>
          <a:prstGeom prst="rect">
            <a:avLst/>
          </a:prstGeom>
          <a:noFill/>
          <a:ln w="9525">
            <a:noFill/>
            <a:miter lim="800000"/>
            <a:headEnd/>
            <a:tailEnd/>
          </a:ln>
        </p:spPr>
        <p:txBody>
          <a:bodyPr wrap="none">
            <a:spAutoFit/>
          </a:bodyPr>
          <a:lstStyle/>
          <a:p>
            <a:pPr algn="ctr"/>
            <a:r>
              <a:rPr lang="en-US" sz="1000" b="1" i="1" dirty="0" smtClean="0">
                <a:latin typeface="Trebuchet MS" pitchFamily="34" charset="0"/>
              </a:rPr>
              <a:t>13kA DCCT </a:t>
            </a:r>
          </a:p>
          <a:p>
            <a:r>
              <a:rPr lang="en-US" sz="1000" b="1" i="1" dirty="0" smtClean="0">
                <a:latin typeface="Trebuchet MS" pitchFamily="34" charset="0"/>
              </a:rPr>
              <a:t>Electronics</a:t>
            </a:r>
            <a:endParaRPr lang="en-US" sz="1000" b="1" i="1" dirty="0">
              <a:latin typeface="Trebuchet MS" pitchFamily="34" charset="0"/>
            </a:endParaRPr>
          </a:p>
        </p:txBody>
      </p:sp>
      <p:graphicFrame>
        <p:nvGraphicFramePr>
          <p:cNvPr id="12" name="Chart 11"/>
          <p:cNvGraphicFramePr/>
          <p:nvPr>
            <p:extLst>
              <p:ext uri="{D42A27DB-BD31-4B8C-83A1-F6EECF244321}">
                <p14:modId xmlns:p14="http://schemas.microsoft.com/office/powerpoint/2010/main" val="1202485158"/>
              </p:ext>
            </p:extLst>
          </p:nvPr>
        </p:nvGraphicFramePr>
        <p:xfrm>
          <a:off x="4391726" y="3585035"/>
          <a:ext cx="4598670" cy="2340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1659671413"/>
              </p:ext>
            </p:extLst>
          </p:nvPr>
        </p:nvGraphicFramePr>
        <p:xfrm>
          <a:off x="436880" y="4833918"/>
          <a:ext cx="2702560" cy="1112520"/>
        </p:xfrm>
        <a:graphic>
          <a:graphicData uri="http://schemas.openxmlformats.org/drawingml/2006/table">
            <a:tbl>
              <a:tblPr firstRow="1" bandRow="1">
                <a:tableStyleId>{5C22544A-7EE6-4342-B048-85BDC9FD1C3A}</a:tableStyleId>
              </a:tblPr>
              <a:tblGrid>
                <a:gridCol w="1595120"/>
                <a:gridCol w="1107440"/>
              </a:tblGrid>
              <a:tr h="370840">
                <a:tc gridSpan="2">
                  <a:txBody>
                    <a:bodyPr/>
                    <a:lstStyle/>
                    <a:p>
                      <a:r>
                        <a:rPr lang="en-GB" sz="1400" dirty="0" smtClean="0"/>
                        <a:t>DCCT</a:t>
                      </a:r>
                      <a:r>
                        <a:rPr lang="en-GB" sz="1400" baseline="0" dirty="0" smtClean="0"/>
                        <a:t> specification</a:t>
                      </a:r>
                      <a:endParaRPr lang="en-US" sz="1400" dirty="0"/>
                    </a:p>
                  </a:txBody>
                  <a:tcPr/>
                </a:tc>
                <a:tc hMerge="1">
                  <a:txBody>
                    <a:bodyPr/>
                    <a:lstStyle/>
                    <a:p>
                      <a:endParaRPr lang="en-US" dirty="0"/>
                    </a:p>
                  </a:txBody>
                  <a:tcPr/>
                </a:tc>
              </a:tr>
              <a:tr h="370840">
                <a:tc>
                  <a:txBody>
                    <a:bodyPr/>
                    <a:lstStyle/>
                    <a:p>
                      <a:r>
                        <a:rPr lang="en-GB" sz="1400" dirty="0" smtClean="0"/>
                        <a:t>Gain drift 1 year</a:t>
                      </a:r>
                      <a:endParaRPr lang="en-US" sz="1400" dirty="0"/>
                    </a:p>
                  </a:txBody>
                  <a:tcPr/>
                </a:tc>
                <a:tc>
                  <a:txBody>
                    <a:bodyPr/>
                    <a:lstStyle/>
                    <a:p>
                      <a:r>
                        <a:rPr lang="en-GB" sz="1400" dirty="0" smtClean="0"/>
                        <a:t>5 </a:t>
                      </a:r>
                      <a:r>
                        <a:rPr lang="en-GB" sz="1400" dirty="0" err="1" smtClean="0"/>
                        <a:t>ppm</a:t>
                      </a:r>
                      <a:endParaRPr lang="en-US" sz="14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Offset drift 1 year</a:t>
                      </a:r>
                      <a:endParaRPr lang="en-US" sz="1400" dirty="0"/>
                    </a:p>
                  </a:txBody>
                  <a:tcPr/>
                </a:tc>
                <a:tc>
                  <a:txBody>
                    <a:bodyPr/>
                    <a:lstStyle/>
                    <a:p>
                      <a:r>
                        <a:rPr lang="en-GB" sz="1400" dirty="0" smtClean="0"/>
                        <a:t>5 </a:t>
                      </a:r>
                      <a:r>
                        <a:rPr lang="en-GB" sz="1400" dirty="0" err="1" smtClean="0"/>
                        <a:t>ppm</a:t>
                      </a:r>
                      <a:endParaRPr lang="en-US" sz="1400" dirty="0"/>
                    </a:p>
                  </a:txBody>
                  <a:tcPr/>
                </a:tc>
              </a:tr>
            </a:tbl>
          </a:graphicData>
        </a:graphic>
      </p:graphicFrame>
      <p:graphicFrame>
        <p:nvGraphicFramePr>
          <p:cNvPr id="15" name="Chart 14"/>
          <p:cNvGraphicFramePr/>
          <p:nvPr>
            <p:extLst>
              <p:ext uri="{D42A27DB-BD31-4B8C-83A1-F6EECF244321}">
                <p14:modId xmlns:p14="http://schemas.microsoft.com/office/powerpoint/2010/main" val="3072775733"/>
              </p:ext>
            </p:extLst>
          </p:nvPr>
        </p:nvGraphicFramePr>
        <p:xfrm>
          <a:off x="4378327" y="859018"/>
          <a:ext cx="4638675" cy="2340000"/>
        </p:xfrm>
        <a:graphic>
          <a:graphicData uri="http://schemas.openxmlformats.org/drawingml/2006/chart">
            <c:chart xmlns:c="http://schemas.openxmlformats.org/drawingml/2006/chart" xmlns:r="http://schemas.openxmlformats.org/officeDocument/2006/relationships" r:id="rId5"/>
          </a:graphicData>
        </a:graphic>
      </p:graphicFrame>
      <p:sp>
        <p:nvSpPr>
          <p:cNvPr id="16"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LHC class 1 DCCT</a:t>
            </a:r>
            <a:endParaRPr lang="en-US" sz="3200" dirty="0">
              <a:latin typeface="Comic Sans MS" pitchFamily="66" charset="0"/>
            </a:endParaRPr>
          </a:p>
        </p:txBody>
      </p:sp>
      <p:sp>
        <p:nvSpPr>
          <p:cNvPr id="11"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72</a:t>
            </a:fld>
            <a:endParaRPr lang="en-US" dirty="0"/>
          </a:p>
        </p:txBody>
      </p:sp>
      <p:sp>
        <p:nvSpPr>
          <p:cNvPr id="14"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Tree>
    <p:extLst>
      <p:ext uri="{BB962C8B-B14F-4D97-AF65-F5344CB8AC3E}">
        <p14:creationId xmlns:p14="http://schemas.microsoft.com/office/powerpoint/2010/main" val="244420793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p:nvPr>
            <p:extLst>
              <p:ext uri="{D42A27DB-BD31-4B8C-83A1-F6EECF244321}">
                <p14:modId xmlns:p14="http://schemas.microsoft.com/office/powerpoint/2010/main" val="3090279151"/>
              </p:ext>
            </p:extLst>
          </p:nvPr>
        </p:nvGraphicFramePr>
        <p:xfrm>
          <a:off x="4750055" y="960872"/>
          <a:ext cx="4124834" cy="2340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p:cNvGraphicFramePr/>
          <p:nvPr>
            <p:extLst>
              <p:ext uri="{D42A27DB-BD31-4B8C-83A1-F6EECF244321}">
                <p14:modId xmlns:p14="http://schemas.microsoft.com/office/powerpoint/2010/main" val="1190946825"/>
              </p:ext>
            </p:extLst>
          </p:nvPr>
        </p:nvGraphicFramePr>
        <p:xfrm>
          <a:off x="4764410" y="3612312"/>
          <a:ext cx="4036437" cy="2340000"/>
        </p:xfrm>
        <a:graphic>
          <a:graphicData uri="http://schemas.openxmlformats.org/drawingml/2006/chart">
            <c:chart xmlns:c="http://schemas.openxmlformats.org/drawingml/2006/chart" xmlns:r="http://schemas.openxmlformats.org/officeDocument/2006/relationships" r:id="rId3"/>
          </a:graphicData>
        </a:graphic>
      </p:graphicFrame>
      <p:pic>
        <p:nvPicPr>
          <p:cNvPr id="9" name="Picture 8" descr="DS22.jpg"/>
          <p:cNvPicPr>
            <a:picLocks noChangeAspect="1"/>
          </p:cNvPicPr>
          <p:nvPr/>
        </p:nvPicPr>
        <p:blipFill>
          <a:blip r:embed="rId4" cstate="print"/>
          <a:stretch>
            <a:fillRect/>
          </a:stretch>
        </p:blipFill>
        <p:spPr>
          <a:xfrm>
            <a:off x="525371" y="1995320"/>
            <a:ext cx="2311380" cy="1734450"/>
          </a:xfrm>
          <a:prstGeom prst="rect">
            <a:avLst/>
          </a:prstGeom>
        </p:spPr>
      </p:pic>
      <p:sp>
        <p:nvSpPr>
          <p:cNvPr id="10" name="TextBox 10"/>
          <p:cNvSpPr txBox="1">
            <a:spLocks noChangeArrowheads="1"/>
          </p:cNvSpPr>
          <p:nvPr/>
        </p:nvSpPr>
        <p:spPr bwMode="auto">
          <a:xfrm>
            <a:off x="1169657" y="3844821"/>
            <a:ext cx="1062266" cy="553998"/>
          </a:xfrm>
          <a:prstGeom prst="rect">
            <a:avLst/>
          </a:prstGeom>
          <a:noFill/>
          <a:ln w="9525">
            <a:noFill/>
            <a:miter lim="800000"/>
            <a:headEnd/>
            <a:tailEnd/>
          </a:ln>
        </p:spPr>
        <p:txBody>
          <a:bodyPr wrap="square">
            <a:spAutoFit/>
          </a:bodyPr>
          <a:lstStyle/>
          <a:p>
            <a:r>
              <a:rPr lang="en-US" sz="1000" b="1" i="1" dirty="0" smtClean="0">
                <a:latin typeface="Trebuchet MS" pitchFamily="34" charset="0"/>
              </a:rPr>
              <a:t>The </a:t>
            </a:r>
            <a:r>
              <a:rPr lang="en-GB" sz="1000" b="1" i="1" dirty="0" smtClean="0">
                <a:latin typeface="Trebuchet MS" pitchFamily="34" charset="0"/>
              </a:rPr>
              <a:t>CERN 22 bit Delta Sigma ADC</a:t>
            </a:r>
            <a:endParaRPr lang="en-US" sz="1000" b="1" i="1" dirty="0">
              <a:latin typeface="Trebuchet MS"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493186877"/>
              </p:ext>
            </p:extLst>
          </p:nvPr>
        </p:nvGraphicFramePr>
        <p:xfrm>
          <a:off x="436880" y="4782312"/>
          <a:ext cx="2702560" cy="1112520"/>
        </p:xfrm>
        <a:graphic>
          <a:graphicData uri="http://schemas.openxmlformats.org/drawingml/2006/table">
            <a:tbl>
              <a:tblPr firstRow="1" bandRow="1">
                <a:tableStyleId>{5C22544A-7EE6-4342-B048-85BDC9FD1C3A}</a:tableStyleId>
              </a:tblPr>
              <a:tblGrid>
                <a:gridCol w="1595120"/>
                <a:gridCol w="1107440"/>
              </a:tblGrid>
              <a:tr h="370840">
                <a:tc gridSpan="2">
                  <a:txBody>
                    <a:bodyPr/>
                    <a:lstStyle/>
                    <a:p>
                      <a:r>
                        <a:rPr lang="en-GB" sz="1400" dirty="0" smtClean="0"/>
                        <a:t>DS22</a:t>
                      </a:r>
                      <a:r>
                        <a:rPr lang="en-GB" sz="1400" baseline="0" dirty="0" smtClean="0"/>
                        <a:t> specification</a:t>
                      </a:r>
                      <a:endParaRPr lang="en-US" sz="1400" dirty="0"/>
                    </a:p>
                  </a:txBody>
                  <a:tcPr/>
                </a:tc>
                <a:tc hMerge="1">
                  <a:txBody>
                    <a:bodyPr/>
                    <a:lstStyle/>
                    <a:p>
                      <a:endParaRPr lang="en-US" dirty="0"/>
                    </a:p>
                  </a:txBody>
                  <a:tcPr/>
                </a:tc>
              </a:tr>
              <a:tr h="370840">
                <a:tc>
                  <a:txBody>
                    <a:bodyPr/>
                    <a:lstStyle/>
                    <a:p>
                      <a:r>
                        <a:rPr lang="en-GB" sz="1400" dirty="0" smtClean="0"/>
                        <a:t>Gain drift 1 year</a:t>
                      </a:r>
                      <a:endParaRPr lang="en-US" sz="1400" dirty="0"/>
                    </a:p>
                  </a:txBody>
                  <a:tcPr/>
                </a:tc>
                <a:tc>
                  <a:txBody>
                    <a:bodyPr/>
                    <a:lstStyle/>
                    <a:p>
                      <a:r>
                        <a:rPr lang="en-GB" sz="1400" dirty="0" smtClean="0"/>
                        <a:t>20 </a:t>
                      </a:r>
                      <a:r>
                        <a:rPr lang="en-GB" sz="1400" dirty="0" err="1" smtClean="0"/>
                        <a:t>ppm</a:t>
                      </a:r>
                      <a:endParaRPr lang="en-US" sz="14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Offset drift 1 year</a:t>
                      </a:r>
                      <a:endParaRPr lang="en-US" sz="1400" dirty="0"/>
                    </a:p>
                  </a:txBody>
                  <a:tcPr/>
                </a:tc>
                <a:tc>
                  <a:txBody>
                    <a:bodyPr/>
                    <a:lstStyle/>
                    <a:p>
                      <a:r>
                        <a:rPr lang="en-GB" sz="1400" dirty="0" smtClean="0"/>
                        <a:t>10 </a:t>
                      </a:r>
                      <a:r>
                        <a:rPr lang="en-GB" sz="1400" dirty="0" err="1" smtClean="0"/>
                        <a:t>ppm</a:t>
                      </a:r>
                      <a:endParaRPr lang="en-US" sz="1400" dirty="0"/>
                    </a:p>
                  </a:txBody>
                  <a:tcPr/>
                </a:tc>
              </a:tr>
            </a:tbl>
          </a:graphicData>
        </a:graphic>
      </p:graphicFrame>
      <p:sp>
        <p:nvSpPr>
          <p:cNvPr id="12"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LHC class 1 ADC</a:t>
            </a:r>
            <a:endParaRPr lang="en-US" sz="3200" dirty="0">
              <a:latin typeface="Comic Sans MS" pitchFamily="66" charset="0"/>
            </a:endParaRPr>
          </a:p>
        </p:txBody>
      </p:sp>
      <p:sp>
        <p:nvSpPr>
          <p:cNvPr id="13"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73</a:t>
            </a:fld>
            <a:endParaRPr lang="en-US" dirty="0"/>
          </a:p>
        </p:txBody>
      </p:sp>
      <p:sp>
        <p:nvSpPr>
          <p:cNvPr id="14"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Tree>
    <p:extLst>
      <p:ext uri="{BB962C8B-B14F-4D97-AF65-F5344CB8AC3E}">
        <p14:creationId xmlns:p14="http://schemas.microsoft.com/office/powerpoint/2010/main" val="4201815826"/>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LHC class 1 global accuracy</a:t>
            </a:r>
            <a:endParaRPr lang="en-US" sz="3200" dirty="0">
              <a:latin typeface="Comic Sans MS" pitchFamily="66" charset="0"/>
            </a:endParaRPr>
          </a:p>
        </p:txBody>
      </p:sp>
      <p:sp>
        <p:nvSpPr>
          <p:cNvPr id="13"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74</a:t>
            </a:fld>
            <a:endParaRPr lang="en-US" dirty="0"/>
          </a:p>
        </p:txBody>
      </p:sp>
      <p:sp>
        <p:nvSpPr>
          <p:cNvPr id="14"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graphicFrame>
        <p:nvGraphicFramePr>
          <p:cNvPr id="15" name="Chart 14"/>
          <p:cNvGraphicFramePr>
            <a:graphicFrameLocks noChangeAspect="1"/>
          </p:cNvGraphicFramePr>
          <p:nvPr>
            <p:extLst>
              <p:ext uri="{D42A27DB-BD31-4B8C-83A1-F6EECF244321}">
                <p14:modId xmlns:p14="http://schemas.microsoft.com/office/powerpoint/2010/main" val="532916595"/>
              </p:ext>
            </p:extLst>
          </p:nvPr>
        </p:nvGraphicFramePr>
        <p:xfrm>
          <a:off x="4366691" y="960872"/>
          <a:ext cx="3647594" cy="2520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6" name="Chart 15"/>
          <p:cNvGraphicFramePr>
            <a:graphicFrameLocks noChangeAspect="1"/>
          </p:cNvGraphicFramePr>
          <p:nvPr>
            <p:extLst>
              <p:ext uri="{D42A27DB-BD31-4B8C-83A1-F6EECF244321}">
                <p14:modId xmlns:p14="http://schemas.microsoft.com/office/powerpoint/2010/main" val="967052941"/>
              </p:ext>
            </p:extLst>
          </p:nvPr>
        </p:nvGraphicFramePr>
        <p:xfrm>
          <a:off x="4262301" y="3431776"/>
          <a:ext cx="4268660" cy="252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3395841620"/>
              </p:ext>
            </p:extLst>
          </p:nvPr>
        </p:nvGraphicFramePr>
        <p:xfrm>
          <a:off x="206281" y="1136795"/>
          <a:ext cx="3954239" cy="581623"/>
        </p:xfrm>
        <a:graphic>
          <a:graphicData uri="http://schemas.openxmlformats.org/drawingml/2006/table">
            <a:tbl>
              <a:tblPr firstRow="1" bandRow="1"/>
              <a:tblGrid>
                <a:gridCol w="1429681"/>
                <a:gridCol w="1124564"/>
                <a:gridCol w="1399994"/>
              </a:tblGrid>
              <a:tr h="276225">
                <a:tc>
                  <a:txBody>
                    <a:bodyPr/>
                    <a:lstStyle>
                      <a:lvl1pPr marL="0" algn="l" rtl="0" eaLnBrk="1" latinLnBrk="0" hangingPunct="1">
                        <a:defRPr kumimoji="0" b="1" kern="1200">
                          <a:solidFill>
                            <a:schemeClr val="lt1"/>
                          </a:solidFill>
                          <a:latin typeface="Calibri"/>
                          <a:ea typeface=""/>
                          <a:cs typeface=""/>
                        </a:defRPr>
                      </a:lvl1pPr>
                      <a:lvl2pPr marL="456767" algn="l" rtl="0" eaLnBrk="1" latinLnBrk="0" hangingPunct="1">
                        <a:defRPr kumimoji="0" b="1" kern="1200">
                          <a:solidFill>
                            <a:schemeClr val="lt1"/>
                          </a:solidFill>
                          <a:latin typeface="Calibri"/>
                          <a:ea typeface=""/>
                          <a:cs typeface=""/>
                        </a:defRPr>
                      </a:lvl2pPr>
                      <a:lvl3pPr marL="913532" algn="l" rtl="0" eaLnBrk="1" latinLnBrk="0" hangingPunct="1">
                        <a:defRPr kumimoji="0" b="1" kern="1200">
                          <a:solidFill>
                            <a:schemeClr val="lt1"/>
                          </a:solidFill>
                          <a:latin typeface="Calibri"/>
                          <a:ea typeface=""/>
                          <a:cs typeface=""/>
                        </a:defRPr>
                      </a:lvl3pPr>
                      <a:lvl4pPr marL="1370301" algn="l" rtl="0" eaLnBrk="1" latinLnBrk="0" hangingPunct="1">
                        <a:defRPr kumimoji="0" b="1" kern="1200">
                          <a:solidFill>
                            <a:schemeClr val="lt1"/>
                          </a:solidFill>
                          <a:latin typeface="Calibri"/>
                          <a:ea typeface=""/>
                          <a:cs typeface=""/>
                        </a:defRPr>
                      </a:lvl4pPr>
                      <a:lvl5pPr marL="1827063" algn="l" rtl="0" eaLnBrk="1" latinLnBrk="0" hangingPunct="1">
                        <a:defRPr kumimoji="0" b="1" kern="1200">
                          <a:solidFill>
                            <a:schemeClr val="lt1"/>
                          </a:solidFill>
                          <a:latin typeface="Calibri"/>
                          <a:ea typeface=""/>
                          <a:cs typeface=""/>
                        </a:defRPr>
                      </a:lvl5pPr>
                      <a:lvl6pPr marL="2283831" algn="l" rtl="0" eaLnBrk="1" latinLnBrk="0" hangingPunct="1">
                        <a:defRPr kumimoji="0" b="1" kern="1200">
                          <a:solidFill>
                            <a:schemeClr val="lt1"/>
                          </a:solidFill>
                          <a:latin typeface="Calibri"/>
                          <a:ea typeface=""/>
                          <a:cs typeface=""/>
                        </a:defRPr>
                      </a:lvl6pPr>
                      <a:lvl7pPr marL="2740596" algn="l" rtl="0" eaLnBrk="1" latinLnBrk="0" hangingPunct="1">
                        <a:defRPr kumimoji="0" b="1" kern="1200">
                          <a:solidFill>
                            <a:schemeClr val="lt1"/>
                          </a:solidFill>
                          <a:latin typeface="Calibri"/>
                          <a:ea typeface=""/>
                          <a:cs typeface=""/>
                        </a:defRPr>
                      </a:lvl7pPr>
                      <a:lvl8pPr marL="3197361" algn="l" rtl="0" eaLnBrk="1" latinLnBrk="0" hangingPunct="1">
                        <a:defRPr kumimoji="0" b="1" kern="1200">
                          <a:solidFill>
                            <a:schemeClr val="lt1"/>
                          </a:solidFill>
                          <a:latin typeface="Calibri"/>
                          <a:ea typeface=""/>
                          <a:cs typeface=""/>
                        </a:defRPr>
                      </a:lvl8pPr>
                      <a:lvl9pPr marL="3654127" algn="l" rtl="0" eaLnBrk="1" latinLnBrk="0" hangingPunct="1">
                        <a:defRPr kumimoji="0" b="1" kern="1200">
                          <a:solidFill>
                            <a:schemeClr val="lt1"/>
                          </a:solidFill>
                          <a:latin typeface="Calibri"/>
                          <a:ea typeface=""/>
                          <a:cs typeface=""/>
                        </a:defRPr>
                      </a:lvl9pPr>
                    </a:lstStyle>
                    <a:p>
                      <a:r>
                        <a:rPr lang="en-GB" sz="1200" dirty="0" smtClean="0"/>
                        <a:t>Converter category</a:t>
                      </a:r>
                      <a:endParaRPr lang="en-US" sz="1200" dirty="0"/>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rtl="0" eaLnBrk="1" latinLnBrk="0" hangingPunct="1">
                        <a:defRPr kumimoji="0" b="1" kern="1200">
                          <a:solidFill>
                            <a:schemeClr val="lt1"/>
                          </a:solidFill>
                          <a:latin typeface="Calibri"/>
                          <a:ea typeface=""/>
                          <a:cs typeface=""/>
                        </a:defRPr>
                      </a:lvl1pPr>
                      <a:lvl2pPr marL="456767" algn="l" rtl="0" eaLnBrk="1" latinLnBrk="0" hangingPunct="1">
                        <a:defRPr kumimoji="0" b="1" kern="1200">
                          <a:solidFill>
                            <a:schemeClr val="lt1"/>
                          </a:solidFill>
                          <a:latin typeface="Calibri"/>
                          <a:ea typeface=""/>
                          <a:cs typeface=""/>
                        </a:defRPr>
                      </a:lvl2pPr>
                      <a:lvl3pPr marL="913532" algn="l" rtl="0" eaLnBrk="1" latinLnBrk="0" hangingPunct="1">
                        <a:defRPr kumimoji="0" b="1" kern="1200">
                          <a:solidFill>
                            <a:schemeClr val="lt1"/>
                          </a:solidFill>
                          <a:latin typeface="Calibri"/>
                          <a:ea typeface=""/>
                          <a:cs typeface=""/>
                        </a:defRPr>
                      </a:lvl3pPr>
                      <a:lvl4pPr marL="1370301" algn="l" rtl="0" eaLnBrk="1" latinLnBrk="0" hangingPunct="1">
                        <a:defRPr kumimoji="0" b="1" kern="1200">
                          <a:solidFill>
                            <a:schemeClr val="lt1"/>
                          </a:solidFill>
                          <a:latin typeface="Calibri"/>
                          <a:ea typeface=""/>
                          <a:cs typeface=""/>
                        </a:defRPr>
                      </a:lvl4pPr>
                      <a:lvl5pPr marL="1827063" algn="l" rtl="0" eaLnBrk="1" latinLnBrk="0" hangingPunct="1">
                        <a:defRPr kumimoji="0" b="1" kern="1200">
                          <a:solidFill>
                            <a:schemeClr val="lt1"/>
                          </a:solidFill>
                          <a:latin typeface="Calibri"/>
                          <a:ea typeface=""/>
                          <a:cs typeface=""/>
                        </a:defRPr>
                      </a:lvl5pPr>
                      <a:lvl6pPr marL="2283831" algn="l" rtl="0" eaLnBrk="1" latinLnBrk="0" hangingPunct="1">
                        <a:defRPr kumimoji="0" b="1" kern="1200">
                          <a:solidFill>
                            <a:schemeClr val="lt1"/>
                          </a:solidFill>
                          <a:latin typeface="Calibri"/>
                          <a:ea typeface=""/>
                          <a:cs typeface=""/>
                        </a:defRPr>
                      </a:lvl6pPr>
                      <a:lvl7pPr marL="2740596" algn="l" rtl="0" eaLnBrk="1" latinLnBrk="0" hangingPunct="1">
                        <a:defRPr kumimoji="0" b="1" kern="1200">
                          <a:solidFill>
                            <a:schemeClr val="lt1"/>
                          </a:solidFill>
                          <a:latin typeface="Calibri"/>
                          <a:ea typeface=""/>
                          <a:cs typeface=""/>
                        </a:defRPr>
                      </a:lvl7pPr>
                      <a:lvl8pPr marL="3197361" algn="l" rtl="0" eaLnBrk="1" latinLnBrk="0" hangingPunct="1">
                        <a:defRPr kumimoji="0" b="1" kern="1200">
                          <a:solidFill>
                            <a:schemeClr val="lt1"/>
                          </a:solidFill>
                          <a:latin typeface="Calibri"/>
                          <a:ea typeface=""/>
                          <a:cs typeface=""/>
                        </a:defRPr>
                      </a:lvl8pPr>
                      <a:lvl9pPr marL="3654127" algn="l" rtl="0" eaLnBrk="1" latinLnBrk="0" hangingPunct="1">
                        <a:defRPr kumimoji="0" b="1" kern="1200">
                          <a:solidFill>
                            <a:schemeClr val="lt1"/>
                          </a:solidFill>
                          <a:latin typeface="Calibri"/>
                          <a:ea typeface=""/>
                          <a:cs typeface=""/>
                        </a:defRPr>
                      </a:lvl9pPr>
                    </a:lstStyle>
                    <a:p>
                      <a:r>
                        <a:rPr lang="en-GB" sz="1200" dirty="0" smtClean="0"/>
                        <a:t>Accuracy Class</a:t>
                      </a:r>
                      <a:endParaRPr lang="en-US" sz="1200" dirty="0"/>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rtl="0" eaLnBrk="1" latinLnBrk="0" hangingPunct="1">
                        <a:defRPr kumimoji="0" b="1" kern="1200">
                          <a:solidFill>
                            <a:schemeClr val="lt1"/>
                          </a:solidFill>
                          <a:latin typeface="Calibri"/>
                          <a:ea typeface=""/>
                          <a:cs typeface=""/>
                        </a:defRPr>
                      </a:lvl1pPr>
                      <a:lvl2pPr marL="456767" algn="l" rtl="0" eaLnBrk="1" latinLnBrk="0" hangingPunct="1">
                        <a:defRPr kumimoji="0" b="1" kern="1200">
                          <a:solidFill>
                            <a:schemeClr val="lt1"/>
                          </a:solidFill>
                          <a:latin typeface="Calibri"/>
                          <a:ea typeface=""/>
                          <a:cs typeface=""/>
                        </a:defRPr>
                      </a:lvl2pPr>
                      <a:lvl3pPr marL="913532" algn="l" rtl="0" eaLnBrk="1" latinLnBrk="0" hangingPunct="1">
                        <a:defRPr kumimoji="0" b="1" kern="1200">
                          <a:solidFill>
                            <a:schemeClr val="lt1"/>
                          </a:solidFill>
                          <a:latin typeface="Calibri"/>
                          <a:ea typeface=""/>
                          <a:cs typeface=""/>
                        </a:defRPr>
                      </a:lvl3pPr>
                      <a:lvl4pPr marL="1370301" algn="l" rtl="0" eaLnBrk="1" latinLnBrk="0" hangingPunct="1">
                        <a:defRPr kumimoji="0" b="1" kern="1200">
                          <a:solidFill>
                            <a:schemeClr val="lt1"/>
                          </a:solidFill>
                          <a:latin typeface="Calibri"/>
                          <a:ea typeface=""/>
                          <a:cs typeface=""/>
                        </a:defRPr>
                      </a:lvl4pPr>
                      <a:lvl5pPr marL="1827063" algn="l" rtl="0" eaLnBrk="1" latinLnBrk="0" hangingPunct="1">
                        <a:defRPr kumimoji="0" b="1" kern="1200">
                          <a:solidFill>
                            <a:schemeClr val="lt1"/>
                          </a:solidFill>
                          <a:latin typeface="Calibri"/>
                          <a:ea typeface=""/>
                          <a:cs typeface=""/>
                        </a:defRPr>
                      </a:lvl5pPr>
                      <a:lvl6pPr marL="2283831" algn="l" rtl="0" eaLnBrk="1" latinLnBrk="0" hangingPunct="1">
                        <a:defRPr kumimoji="0" b="1" kern="1200">
                          <a:solidFill>
                            <a:schemeClr val="lt1"/>
                          </a:solidFill>
                          <a:latin typeface="Calibri"/>
                          <a:ea typeface=""/>
                          <a:cs typeface=""/>
                        </a:defRPr>
                      </a:lvl6pPr>
                      <a:lvl7pPr marL="2740596" algn="l" rtl="0" eaLnBrk="1" latinLnBrk="0" hangingPunct="1">
                        <a:defRPr kumimoji="0" b="1" kern="1200">
                          <a:solidFill>
                            <a:schemeClr val="lt1"/>
                          </a:solidFill>
                          <a:latin typeface="Calibri"/>
                          <a:ea typeface=""/>
                          <a:cs typeface=""/>
                        </a:defRPr>
                      </a:lvl7pPr>
                      <a:lvl8pPr marL="3197361" algn="l" rtl="0" eaLnBrk="1" latinLnBrk="0" hangingPunct="1">
                        <a:defRPr kumimoji="0" b="1" kern="1200">
                          <a:solidFill>
                            <a:schemeClr val="lt1"/>
                          </a:solidFill>
                          <a:latin typeface="Calibri"/>
                          <a:ea typeface=""/>
                          <a:cs typeface=""/>
                        </a:defRPr>
                      </a:lvl8pPr>
                      <a:lvl9pPr marL="3654127" algn="l" rtl="0" eaLnBrk="1" latinLnBrk="0" hangingPunct="1">
                        <a:defRPr kumimoji="0" b="1" kern="1200">
                          <a:solidFill>
                            <a:schemeClr val="lt1"/>
                          </a:solidFill>
                          <a:latin typeface="Calibri"/>
                          <a:ea typeface=""/>
                          <a:cs typeface=""/>
                        </a:defRPr>
                      </a:lvl9pPr>
                    </a:lstStyle>
                    <a:p>
                      <a:r>
                        <a:rPr lang="en-GB" sz="1200" dirty="0" smtClean="0"/>
                        <a:t>1 year stability</a:t>
                      </a:r>
                      <a:endParaRPr lang="en-US" sz="1200" dirty="0"/>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r>
              <a:tr h="305398">
                <a:tc>
                  <a:txBody>
                    <a:bodyPr/>
                    <a:lstStyle>
                      <a:lvl1pPr marL="0" algn="l" rtl="0" eaLnBrk="1" latinLnBrk="0" hangingPunct="1">
                        <a:defRPr kumimoji="0" kern="1200">
                          <a:solidFill>
                            <a:schemeClr val="dk1"/>
                          </a:solidFill>
                          <a:latin typeface="Calibri"/>
                          <a:ea typeface=""/>
                          <a:cs typeface=""/>
                        </a:defRPr>
                      </a:lvl1pPr>
                      <a:lvl2pPr marL="456767" algn="l" rtl="0" eaLnBrk="1" latinLnBrk="0" hangingPunct="1">
                        <a:defRPr kumimoji="0" kern="1200">
                          <a:solidFill>
                            <a:schemeClr val="dk1"/>
                          </a:solidFill>
                          <a:latin typeface="Calibri"/>
                          <a:ea typeface=""/>
                          <a:cs typeface=""/>
                        </a:defRPr>
                      </a:lvl2pPr>
                      <a:lvl3pPr marL="913532" algn="l" rtl="0" eaLnBrk="1" latinLnBrk="0" hangingPunct="1">
                        <a:defRPr kumimoji="0" kern="1200">
                          <a:solidFill>
                            <a:schemeClr val="dk1"/>
                          </a:solidFill>
                          <a:latin typeface="Calibri"/>
                          <a:ea typeface=""/>
                          <a:cs typeface=""/>
                        </a:defRPr>
                      </a:lvl3pPr>
                      <a:lvl4pPr marL="1370301" algn="l" rtl="0" eaLnBrk="1" latinLnBrk="0" hangingPunct="1">
                        <a:defRPr kumimoji="0" kern="1200">
                          <a:solidFill>
                            <a:schemeClr val="dk1"/>
                          </a:solidFill>
                          <a:latin typeface="Calibri"/>
                          <a:ea typeface=""/>
                          <a:cs typeface=""/>
                        </a:defRPr>
                      </a:lvl4pPr>
                      <a:lvl5pPr marL="1827063" algn="l" rtl="0" eaLnBrk="1" latinLnBrk="0" hangingPunct="1">
                        <a:defRPr kumimoji="0" kern="1200">
                          <a:solidFill>
                            <a:schemeClr val="dk1"/>
                          </a:solidFill>
                          <a:latin typeface="Calibri"/>
                          <a:ea typeface=""/>
                          <a:cs typeface=""/>
                        </a:defRPr>
                      </a:lvl5pPr>
                      <a:lvl6pPr marL="2283831" algn="l" rtl="0" eaLnBrk="1" latinLnBrk="0" hangingPunct="1">
                        <a:defRPr kumimoji="0" kern="1200">
                          <a:solidFill>
                            <a:schemeClr val="dk1"/>
                          </a:solidFill>
                          <a:latin typeface="Calibri"/>
                          <a:ea typeface=""/>
                          <a:cs typeface=""/>
                        </a:defRPr>
                      </a:lvl6pPr>
                      <a:lvl7pPr marL="2740596" algn="l" rtl="0" eaLnBrk="1" latinLnBrk="0" hangingPunct="1">
                        <a:defRPr kumimoji="0" kern="1200">
                          <a:solidFill>
                            <a:schemeClr val="dk1"/>
                          </a:solidFill>
                          <a:latin typeface="Calibri"/>
                          <a:ea typeface=""/>
                          <a:cs typeface=""/>
                        </a:defRPr>
                      </a:lvl7pPr>
                      <a:lvl8pPr marL="3197361" algn="l" rtl="0" eaLnBrk="1" latinLnBrk="0" hangingPunct="1">
                        <a:defRPr kumimoji="0" kern="1200">
                          <a:solidFill>
                            <a:schemeClr val="dk1"/>
                          </a:solidFill>
                          <a:latin typeface="Calibri"/>
                          <a:ea typeface=""/>
                          <a:cs typeface=""/>
                        </a:defRPr>
                      </a:lvl8pPr>
                      <a:lvl9pPr marL="3654127" algn="l" rtl="0" eaLnBrk="1" latinLnBrk="0" hangingPunct="1">
                        <a:defRPr kumimoji="0" kern="1200">
                          <a:solidFill>
                            <a:schemeClr val="dk1"/>
                          </a:solidFill>
                          <a:latin typeface="Calibri"/>
                          <a:ea typeface=""/>
                          <a:cs typeface=""/>
                        </a:defRPr>
                      </a:lvl9pPr>
                    </a:lstStyle>
                    <a:p>
                      <a:r>
                        <a:rPr lang="en-GB" sz="1200" b="1" dirty="0" smtClean="0"/>
                        <a:t>Main Dipoles</a:t>
                      </a: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456767" algn="l" rtl="0" eaLnBrk="1" latinLnBrk="0" hangingPunct="1">
                        <a:defRPr kumimoji="0" kern="1200">
                          <a:solidFill>
                            <a:schemeClr val="dk1"/>
                          </a:solidFill>
                          <a:latin typeface="Calibri"/>
                          <a:ea typeface=""/>
                          <a:cs typeface=""/>
                        </a:defRPr>
                      </a:lvl2pPr>
                      <a:lvl3pPr marL="913532" algn="l" rtl="0" eaLnBrk="1" latinLnBrk="0" hangingPunct="1">
                        <a:defRPr kumimoji="0" kern="1200">
                          <a:solidFill>
                            <a:schemeClr val="dk1"/>
                          </a:solidFill>
                          <a:latin typeface="Calibri"/>
                          <a:ea typeface=""/>
                          <a:cs typeface=""/>
                        </a:defRPr>
                      </a:lvl3pPr>
                      <a:lvl4pPr marL="1370301" algn="l" rtl="0" eaLnBrk="1" latinLnBrk="0" hangingPunct="1">
                        <a:defRPr kumimoji="0" kern="1200">
                          <a:solidFill>
                            <a:schemeClr val="dk1"/>
                          </a:solidFill>
                          <a:latin typeface="Calibri"/>
                          <a:ea typeface=""/>
                          <a:cs typeface=""/>
                        </a:defRPr>
                      </a:lvl4pPr>
                      <a:lvl5pPr marL="1827063" algn="l" rtl="0" eaLnBrk="1" latinLnBrk="0" hangingPunct="1">
                        <a:defRPr kumimoji="0" kern="1200">
                          <a:solidFill>
                            <a:schemeClr val="dk1"/>
                          </a:solidFill>
                          <a:latin typeface="Calibri"/>
                          <a:ea typeface=""/>
                          <a:cs typeface=""/>
                        </a:defRPr>
                      </a:lvl5pPr>
                      <a:lvl6pPr marL="2283831" algn="l" rtl="0" eaLnBrk="1" latinLnBrk="0" hangingPunct="1">
                        <a:defRPr kumimoji="0" kern="1200">
                          <a:solidFill>
                            <a:schemeClr val="dk1"/>
                          </a:solidFill>
                          <a:latin typeface="Calibri"/>
                          <a:ea typeface=""/>
                          <a:cs typeface=""/>
                        </a:defRPr>
                      </a:lvl6pPr>
                      <a:lvl7pPr marL="2740596" algn="l" rtl="0" eaLnBrk="1" latinLnBrk="0" hangingPunct="1">
                        <a:defRPr kumimoji="0" kern="1200">
                          <a:solidFill>
                            <a:schemeClr val="dk1"/>
                          </a:solidFill>
                          <a:latin typeface="Calibri"/>
                          <a:ea typeface=""/>
                          <a:cs typeface=""/>
                        </a:defRPr>
                      </a:lvl7pPr>
                      <a:lvl8pPr marL="3197361" algn="l" rtl="0" eaLnBrk="1" latinLnBrk="0" hangingPunct="1">
                        <a:defRPr kumimoji="0" kern="1200">
                          <a:solidFill>
                            <a:schemeClr val="dk1"/>
                          </a:solidFill>
                          <a:latin typeface="Calibri"/>
                          <a:ea typeface=""/>
                          <a:cs typeface=""/>
                        </a:defRPr>
                      </a:lvl8pPr>
                      <a:lvl9pPr marL="3654127" algn="l" rtl="0" eaLnBrk="1" latinLnBrk="0" hangingPunct="1">
                        <a:defRPr kumimoji="0" kern="1200">
                          <a:solidFill>
                            <a:schemeClr val="dk1"/>
                          </a:solidFill>
                          <a:latin typeface="Calibri"/>
                          <a:ea typeface=""/>
                          <a:cs typeface=""/>
                        </a:defRPr>
                      </a:lvl9pPr>
                    </a:lstStyle>
                    <a:p>
                      <a:pPr algn="ctr"/>
                      <a:r>
                        <a:rPr lang="en-GB" sz="1200" dirty="0" smtClean="0"/>
                        <a:t>Class 1</a:t>
                      </a:r>
                      <a:endParaRPr lang="en-US" sz="1200" dirty="0"/>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456767" algn="l" rtl="0" eaLnBrk="1" latinLnBrk="0" hangingPunct="1">
                        <a:defRPr kumimoji="0" kern="1200">
                          <a:solidFill>
                            <a:schemeClr val="dk1"/>
                          </a:solidFill>
                          <a:latin typeface="Calibri"/>
                          <a:ea typeface=""/>
                          <a:cs typeface=""/>
                        </a:defRPr>
                      </a:lvl2pPr>
                      <a:lvl3pPr marL="913532" algn="l" rtl="0" eaLnBrk="1" latinLnBrk="0" hangingPunct="1">
                        <a:defRPr kumimoji="0" kern="1200">
                          <a:solidFill>
                            <a:schemeClr val="dk1"/>
                          </a:solidFill>
                          <a:latin typeface="Calibri"/>
                          <a:ea typeface=""/>
                          <a:cs typeface=""/>
                        </a:defRPr>
                      </a:lvl3pPr>
                      <a:lvl4pPr marL="1370301" algn="l" rtl="0" eaLnBrk="1" latinLnBrk="0" hangingPunct="1">
                        <a:defRPr kumimoji="0" kern="1200">
                          <a:solidFill>
                            <a:schemeClr val="dk1"/>
                          </a:solidFill>
                          <a:latin typeface="Calibri"/>
                          <a:ea typeface=""/>
                          <a:cs typeface=""/>
                        </a:defRPr>
                      </a:lvl4pPr>
                      <a:lvl5pPr marL="1827063" algn="l" rtl="0" eaLnBrk="1" latinLnBrk="0" hangingPunct="1">
                        <a:defRPr kumimoji="0" kern="1200">
                          <a:solidFill>
                            <a:schemeClr val="dk1"/>
                          </a:solidFill>
                          <a:latin typeface="Calibri"/>
                          <a:ea typeface=""/>
                          <a:cs typeface=""/>
                        </a:defRPr>
                      </a:lvl5pPr>
                      <a:lvl6pPr marL="2283831" algn="l" rtl="0" eaLnBrk="1" latinLnBrk="0" hangingPunct="1">
                        <a:defRPr kumimoji="0" kern="1200">
                          <a:solidFill>
                            <a:schemeClr val="dk1"/>
                          </a:solidFill>
                          <a:latin typeface="Calibri"/>
                          <a:ea typeface=""/>
                          <a:cs typeface=""/>
                        </a:defRPr>
                      </a:lvl6pPr>
                      <a:lvl7pPr marL="2740596" algn="l" rtl="0" eaLnBrk="1" latinLnBrk="0" hangingPunct="1">
                        <a:defRPr kumimoji="0" kern="1200">
                          <a:solidFill>
                            <a:schemeClr val="dk1"/>
                          </a:solidFill>
                          <a:latin typeface="Calibri"/>
                          <a:ea typeface=""/>
                          <a:cs typeface=""/>
                        </a:defRPr>
                      </a:lvl7pPr>
                      <a:lvl8pPr marL="3197361" algn="l" rtl="0" eaLnBrk="1" latinLnBrk="0" hangingPunct="1">
                        <a:defRPr kumimoji="0" kern="1200">
                          <a:solidFill>
                            <a:schemeClr val="dk1"/>
                          </a:solidFill>
                          <a:latin typeface="Calibri"/>
                          <a:ea typeface=""/>
                          <a:cs typeface=""/>
                        </a:defRPr>
                      </a:lvl8pPr>
                      <a:lvl9pPr marL="3654127" algn="l" rtl="0" eaLnBrk="1" latinLnBrk="0" hangingPunct="1">
                        <a:defRPr kumimoji="0" kern="1200">
                          <a:solidFill>
                            <a:schemeClr val="dk1"/>
                          </a:solidFill>
                          <a:latin typeface="Calibri"/>
                          <a:ea typeface=""/>
                          <a:cs typeface=""/>
                        </a:defRPr>
                      </a:lvl9pPr>
                    </a:lstStyle>
                    <a:p>
                      <a:pPr algn="ctr"/>
                      <a:r>
                        <a:rPr lang="en-GB" sz="1200" dirty="0" smtClean="0"/>
                        <a:t>50</a:t>
                      </a:r>
                      <a:endParaRPr lang="en-US" sz="1200" dirty="0"/>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bl>
          </a:graphicData>
        </a:graphic>
      </p:graphicFrame>
      <p:sp>
        <p:nvSpPr>
          <p:cNvPr id="20" name="Content Placeholder 2"/>
          <p:cNvSpPr>
            <a:spLocks noGrp="1"/>
          </p:cNvSpPr>
          <p:nvPr>
            <p:ph idx="1"/>
          </p:nvPr>
        </p:nvSpPr>
        <p:spPr>
          <a:xfrm>
            <a:off x="180002" y="2003288"/>
            <a:ext cx="4684606" cy="3318520"/>
          </a:xfrm>
        </p:spPr>
        <p:txBody>
          <a:bodyPr>
            <a:noAutofit/>
          </a:bodyPr>
          <a:lstStyle/>
          <a:p>
            <a:pPr marL="46111" indent="0" eaLnBrk="0" hangingPunct="0">
              <a:lnSpc>
                <a:spcPct val="90000"/>
              </a:lnSpc>
              <a:spcBef>
                <a:spcPct val="30000"/>
              </a:spcBef>
              <a:buSzPct val="100000"/>
              <a:buNone/>
            </a:pPr>
            <a:r>
              <a:rPr lang="en-GB" sz="1600" dirty="0" smtClean="0">
                <a:solidFill>
                  <a:srgbClr val="C00000"/>
                </a:solidFill>
                <a:latin typeface="Comic Sans MS" panose="030F0702030302020204" pitchFamily="66" charset="0"/>
              </a:rPr>
              <a:t>LHC specification </a:t>
            </a:r>
            <a:endParaRPr lang="en-GB" sz="1600" dirty="0">
              <a:solidFill>
                <a:srgbClr val="C00000"/>
              </a:solidFill>
              <a:latin typeface="Comic Sans MS" pitchFamily="66" charset="0"/>
            </a:endParaRPr>
          </a:p>
          <a:p>
            <a:pPr marL="36541" indent="0">
              <a:buNone/>
            </a:pPr>
            <a:r>
              <a:rPr lang="en-GB" sz="1600" dirty="0" smtClean="0">
                <a:latin typeface="Comic Sans MS" panose="030F0702030302020204" pitchFamily="66" charset="0"/>
              </a:rPr>
              <a:t>50ppm/year</a:t>
            </a:r>
            <a:endParaRPr lang="en-GB" sz="1600" dirty="0">
              <a:latin typeface="Comic Sans MS" panose="030F0702030302020204" pitchFamily="66" charset="0"/>
            </a:endParaRPr>
          </a:p>
          <a:p>
            <a:pPr marL="46111" indent="0" eaLnBrk="0" hangingPunct="0">
              <a:lnSpc>
                <a:spcPct val="90000"/>
              </a:lnSpc>
              <a:spcBef>
                <a:spcPct val="30000"/>
              </a:spcBef>
              <a:buSzPct val="100000"/>
              <a:buNone/>
            </a:pPr>
            <a:endParaRPr lang="en-GB" sz="1600" dirty="0">
              <a:latin typeface="Comic Sans MS" panose="030F0702030302020204" pitchFamily="66" charset="0"/>
            </a:endParaRPr>
          </a:p>
          <a:p>
            <a:pPr marL="36541" indent="0">
              <a:buNone/>
            </a:pPr>
            <a:r>
              <a:rPr lang="en-GB" sz="1600" dirty="0" smtClean="0">
                <a:solidFill>
                  <a:srgbClr val="7030A0"/>
                </a:solidFill>
                <a:latin typeface="Comic Sans MS" panose="030F0702030302020204" pitchFamily="66" charset="0"/>
              </a:rPr>
              <a:t>LHC result</a:t>
            </a:r>
          </a:p>
          <a:p>
            <a:pPr marL="36541" indent="0">
              <a:buNone/>
            </a:pPr>
            <a:r>
              <a:rPr lang="en-GB" sz="1600" dirty="0" smtClean="0">
                <a:latin typeface="Comic Sans MS" panose="030F0702030302020204" pitchFamily="66" charset="0"/>
              </a:rPr>
              <a:t>&lt; 10ppm/year with annual calibration</a:t>
            </a:r>
          </a:p>
          <a:p>
            <a:pPr marL="36541" indent="0">
              <a:buNone/>
            </a:pPr>
            <a:endParaRPr lang="en-GB" sz="1600" dirty="0">
              <a:latin typeface="Comic Sans MS" panose="030F0702030302020204" pitchFamily="66" charset="0"/>
            </a:endParaRPr>
          </a:p>
          <a:p>
            <a:pPr marL="36541" indent="0">
              <a:buNone/>
            </a:pPr>
            <a:r>
              <a:rPr lang="en-GB" sz="1600" dirty="0" smtClean="0">
                <a:solidFill>
                  <a:srgbClr val="00B050"/>
                </a:solidFill>
                <a:latin typeface="Comic Sans MS" panose="030F0702030302020204" pitchFamily="66" charset="0"/>
              </a:rPr>
              <a:t>Possible improvement</a:t>
            </a:r>
          </a:p>
          <a:p>
            <a:pPr marL="36541" indent="0">
              <a:buNone/>
            </a:pPr>
            <a:r>
              <a:rPr lang="en-GB" sz="1600" dirty="0" smtClean="0">
                <a:latin typeface="Comic Sans MS" panose="030F0702030302020204" pitchFamily="66" charset="0"/>
              </a:rPr>
              <a:t>&lt; 2ppm/year with monthly calibration</a:t>
            </a:r>
            <a:endParaRPr lang="en-GB" sz="1600" dirty="0">
              <a:latin typeface="Comic Sans MS" panose="030F0702030302020204" pitchFamily="66" charset="0"/>
            </a:endParaRPr>
          </a:p>
        </p:txBody>
      </p:sp>
      <p:pic>
        <p:nvPicPr>
          <p:cNvPr id="23555" name="Picture 3" descr="\\cern.ch\dfs\Departments\TE\Groups\EPC\Administration\Conference\EPE_2015\EPC_POSTER\2e Poster\4. High Precision 1.jpe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283464" y="4471238"/>
            <a:ext cx="2414019" cy="15731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905150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LHC resolution</a:t>
            </a:r>
            <a:endParaRPr lang="en-US" sz="3200" dirty="0">
              <a:latin typeface="Comic Sans MS" pitchFamily="66" charset="0"/>
            </a:endParaRPr>
          </a:p>
        </p:txBody>
      </p:sp>
      <p:sp>
        <p:nvSpPr>
          <p:cNvPr id="7"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75</a:t>
            </a:fld>
            <a:endParaRPr lang="en-US" dirty="0"/>
          </a:p>
        </p:txBody>
      </p:sp>
      <p:sp>
        <p:nvSpPr>
          <p:cNvPr id="8"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
        <p:nvSpPr>
          <p:cNvPr id="9" name="Rectangle 3"/>
          <p:cNvSpPr>
            <a:spLocks noChangeArrowheads="1"/>
          </p:cNvSpPr>
          <p:nvPr/>
        </p:nvSpPr>
        <p:spPr bwMode="auto">
          <a:xfrm>
            <a:off x="283464" y="1859573"/>
            <a:ext cx="6574536" cy="584775"/>
          </a:xfrm>
          <a:prstGeom prst="rect">
            <a:avLst/>
          </a:prstGeom>
          <a:noFill/>
          <a:ln w="9525">
            <a:noFill/>
            <a:miter lim="800000"/>
            <a:headEnd/>
            <a:tailEnd/>
          </a:ln>
        </p:spPr>
        <p:txBody>
          <a:bodyPr wrap="square">
            <a:spAutoFit/>
          </a:bodyPr>
          <a:lstStyle/>
          <a:p>
            <a:pPr eaLnBrk="0" hangingPunct="0"/>
            <a:r>
              <a:rPr lang="en-US" sz="1600" dirty="0">
                <a:solidFill>
                  <a:srgbClr val="FF0000"/>
                </a:solidFill>
                <a:latin typeface="Comic Sans MS" panose="030F0702030302020204" pitchFamily="66" charset="0"/>
              </a:rPr>
              <a:t>The resolution is expressed in ppm of m</a:t>
            </a:r>
            <a:r>
              <a:rPr lang="en-US" sz="1600" dirty="0" smtClean="0">
                <a:solidFill>
                  <a:srgbClr val="FF0000"/>
                </a:solidFill>
                <a:latin typeface="Comic Sans MS" panose="030F0702030302020204" pitchFamily="66" charset="0"/>
              </a:rPr>
              <a:t>aximum DCCT current.</a:t>
            </a:r>
            <a:endParaRPr lang="en-US" sz="1600" dirty="0">
              <a:solidFill>
                <a:srgbClr val="FF0000"/>
              </a:solidFill>
              <a:latin typeface="Comic Sans MS" panose="030F0702030302020204" pitchFamily="66" charset="0"/>
            </a:endParaRPr>
          </a:p>
          <a:p>
            <a:pPr eaLnBrk="0" hangingPunct="0"/>
            <a:r>
              <a:rPr lang="en-US" sz="1600" dirty="0">
                <a:solidFill>
                  <a:srgbClr val="FF0000"/>
                </a:solidFill>
                <a:latin typeface="Comic Sans MS" panose="030F0702030302020204" pitchFamily="66" charset="0"/>
              </a:rPr>
              <a:t>Resolution is directly linked to A/D </a:t>
            </a:r>
            <a:r>
              <a:rPr lang="en-US" sz="1600" dirty="0" smtClean="0">
                <a:solidFill>
                  <a:srgbClr val="FF0000"/>
                </a:solidFill>
                <a:latin typeface="Comic Sans MS" panose="030F0702030302020204" pitchFamily="66" charset="0"/>
              </a:rPr>
              <a:t>system.</a:t>
            </a:r>
            <a:endParaRPr lang="fr-FR" sz="1600" dirty="0">
              <a:solidFill>
                <a:srgbClr val="FF0000"/>
              </a:solidFill>
              <a:latin typeface="Comic Sans MS" panose="030F0702030302020204" pitchFamily="66" charset="0"/>
            </a:endParaRPr>
          </a:p>
        </p:txBody>
      </p:sp>
      <p:sp>
        <p:nvSpPr>
          <p:cNvPr id="10" name="AutoShape 4"/>
          <p:cNvSpPr>
            <a:spLocks noChangeArrowheads="1"/>
          </p:cNvSpPr>
          <p:nvPr/>
        </p:nvSpPr>
        <p:spPr bwMode="auto">
          <a:xfrm>
            <a:off x="4357688" y="960872"/>
            <a:ext cx="4575175" cy="715089"/>
          </a:xfrm>
          <a:prstGeom prst="wedgeRoundRectCallout">
            <a:avLst>
              <a:gd name="adj1" fmla="val -18723"/>
              <a:gd name="adj2" fmla="val -65641"/>
              <a:gd name="adj3" fmla="val 16667"/>
            </a:avLst>
          </a:prstGeom>
          <a:solidFill>
            <a:srgbClr val="92D050"/>
          </a:solidFill>
          <a:ln w="9525">
            <a:noFill/>
            <a:miter lim="800000"/>
            <a:headEnd/>
            <a:tailEnd/>
          </a:ln>
        </p:spPr>
        <p:txBody>
          <a:bodyPr>
            <a:spAutoFit/>
          </a:bodyPr>
          <a:lstStyle/>
          <a:p>
            <a:pPr algn="ctr" eaLnBrk="0" hangingPunct="0"/>
            <a:r>
              <a:rPr lang="en-US" dirty="0">
                <a:solidFill>
                  <a:srgbClr val="000099"/>
                </a:solidFill>
                <a:latin typeface="Comic Sans MS" panose="030F0702030302020204" pitchFamily="66" charset="0"/>
              </a:rPr>
              <a:t>Smallest increment that can be induced or discerned.</a:t>
            </a:r>
            <a:endParaRPr lang="fr-FR" dirty="0">
              <a:solidFill>
                <a:srgbClr val="000099"/>
              </a:solidFill>
              <a:latin typeface="Comic Sans MS" panose="030F0702030302020204" pitchFamily="66" charset="0"/>
            </a:endParaRPr>
          </a:p>
        </p:txBody>
      </p:sp>
      <p:sp>
        <p:nvSpPr>
          <p:cNvPr id="11" name="Rectangle 5"/>
          <p:cNvSpPr>
            <a:spLocks noChangeArrowheads="1"/>
          </p:cNvSpPr>
          <p:nvPr/>
        </p:nvSpPr>
        <p:spPr bwMode="auto">
          <a:xfrm>
            <a:off x="1066800" y="5079024"/>
            <a:ext cx="5257800" cy="990600"/>
          </a:xfrm>
          <a:prstGeom prst="rect">
            <a:avLst/>
          </a:prstGeom>
          <a:solidFill>
            <a:srgbClr val="FFFFCC"/>
          </a:solidFill>
          <a:ln w="9525">
            <a:noFill/>
            <a:miter lim="800000"/>
            <a:headEnd/>
            <a:tailEnd/>
          </a:ln>
          <a:effectLst>
            <a:outerShdw dist="107763" dir="2700000" algn="ctr" rotWithShape="0">
              <a:schemeClr val="bg2"/>
            </a:outerShdw>
          </a:effectLst>
        </p:spPr>
        <p:txBody>
          <a:bodyPr wrap="none" anchor="ctr"/>
          <a:lstStyle/>
          <a:p>
            <a:pPr eaLnBrk="0" hangingPunct="0">
              <a:defRPr/>
            </a:pPr>
            <a:endParaRPr lang="en-GB">
              <a:latin typeface="Arial" pitchFamily="34" charset="0"/>
            </a:endParaRPr>
          </a:p>
        </p:txBody>
      </p:sp>
      <p:sp>
        <p:nvSpPr>
          <p:cNvPr id="12" name="Line 6"/>
          <p:cNvSpPr>
            <a:spLocks noChangeShapeType="1"/>
          </p:cNvSpPr>
          <p:nvPr/>
        </p:nvSpPr>
        <p:spPr bwMode="auto">
          <a:xfrm flipH="1">
            <a:off x="838200" y="5612424"/>
            <a:ext cx="5986463" cy="0"/>
          </a:xfrm>
          <a:prstGeom prst="line">
            <a:avLst/>
          </a:prstGeom>
          <a:noFill/>
          <a:ln w="9525">
            <a:solidFill>
              <a:schemeClr val="tx1"/>
            </a:solidFill>
            <a:round/>
            <a:headEnd/>
            <a:tailEnd type="triangle" w="med" len="med"/>
          </a:ln>
        </p:spPr>
        <p:txBody>
          <a:bodyPr wrap="none" anchor="ctr"/>
          <a:lstStyle/>
          <a:p>
            <a:endParaRPr lang="fr-FR"/>
          </a:p>
        </p:txBody>
      </p:sp>
      <p:sp>
        <p:nvSpPr>
          <p:cNvPr id="13" name="AutoShape 9"/>
          <p:cNvSpPr>
            <a:spLocks noChangeAspect="1" noChangeArrowheads="1"/>
          </p:cNvSpPr>
          <p:nvPr/>
        </p:nvSpPr>
        <p:spPr bwMode="auto">
          <a:xfrm flipH="1">
            <a:off x="1219200" y="5383824"/>
            <a:ext cx="1066800" cy="428625"/>
          </a:xfrm>
          <a:prstGeom prst="homePlate">
            <a:avLst>
              <a:gd name="adj" fmla="val 62222"/>
            </a:avLst>
          </a:prstGeom>
          <a:solidFill>
            <a:srgbClr val="0000FF"/>
          </a:solidFill>
          <a:ln w="9525">
            <a:solidFill>
              <a:schemeClr val="tx1"/>
            </a:solidFill>
            <a:miter lim="800000"/>
            <a:headEnd/>
            <a:tailEnd/>
          </a:ln>
        </p:spPr>
        <p:txBody>
          <a:bodyPr wrap="none" anchor="ctr"/>
          <a:lstStyle/>
          <a:p>
            <a:pPr algn="ctr" eaLnBrk="0" hangingPunct="0"/>
            <a:r>
              <a:rPr lang="en-GB" sz="2000" b="0">
                <a:solidFill>
                  <a:srgbClr val="FFFF00"/>
                </a:solidFill>
                <a:latin typeface="Times New Roman" pitchFamily="18" charset="0"/>
              </a:rPr>
              <a:t>ADC</a:t>
            </a:r>
            <a:endParaRPr lang="en-GB" sz="2400" b="0">
              <a:latin typeface="Times New Roman" pitchFamily="18" charset="0"/>
            </a:endParaRPr>
          </a:p>
        </p:txBody>
      </p:sp>
      <p:grpSp>
        <p:nvGrpSpPr>
          <p:cNvPr id="14" name="Group 10"/>
          <p:cNvGrpSpPr>
            <a:grpSpLocks/>
          </p:cNvGrpSpPr>
          <p:nvPr/>
        </p:nvGrpSpPr>
        <p:grpSpPr bwMode="auto">
          <a:xfrm>
            <a:off x="685800" y="3734412"/>
            <a:ext cx="1746250" cy="366712"/>
            <a:chOff x="196" y="2688"/>
            <a:chExt cx="1100" cy="231"/>
          </a:xfrm>
        </p:grpSpPr>
        <p:sp>
          <p:nvSpPr>
            <p:cNvPr id="15" name="Line 11"/>
            <p:cNvSpPr>
              <a:spLocks noChangeAspect="1" noChangeShapeType="1"/>
            </p:cNvSpPr>
            <p:nvPr/>
          </p:nvSpPr>
          <p:spPr bwMode="auto">
            <a:xfrm>
              <a:off x="196" y="2804"/>
              <a:ext cx="524" cy="0"/>
            </a:xfrm>
            <a:prstGeom prst="line">
              <a:avLst/>
            </a:prstGeom>
            <a:noFill/>
            <a:ln w="9525">
              <a:solidFill>
                <a:schemeClr val="tx1"/>
              </a:solidFill>
              <a:round/>
              <a:headEnd/>
              <a:tailEnd type="triangle" w="med" len="med"/>
            </a:ln>
          </p:spPr>
          <p:txBody>
            <a:bodyPr wrap="none" anchor="ctr"/>
            <a:lstStyle/>
            <a:p>
              <a:endParaRPr lang="fr-FR"/>
            </a:p>
          </p:txBody>
        </p:sp>
        <p:sp>
          <p:nvSpPr>
            <p:cNvPr id="16" name="AutoShape 12"/>
            <p:cNvSpPr>
              <a:spLocks noChangeAspect="1" noChangeArrowheads="1"/>
            </p:cNvSpPr>
            <p:nvPr/>
          </p:nvSpPr>
          <p:spPr bwMode="auto">
            <a:xfrm>
              <a:off x="720" y="2688"/>
              <a:ext cx="576" cy="231"/>
            </a:xfrm>
            <a:prstGeom prst="homePlate">
              <a:avLst>
                <a:gd name="adj" fmla="val 62338"/>
              </a:avLst>
            </a:prstGeom>
            <a:solidFill>
              <a:srgbClr val="0000FF"/>
            </a:solidFill>
            <a:ln w="9525">
              <a:solidFill>
                <a:schemeClr val="tx1"/>
              </a:solidFill>
              <a:miter lim="800000"/>
              <a:headEnd/>
              <a:tailEnd/>
            </a:ln>
          </p:spPr>
          <p:txBody>
            <a:bodyPr wrap="none" anchor="ctr"/>
            <a:lstStyle/>
            <a:p>
              <a:pPr algn="ctr" eaLnBrk="0" hangingPunct="0"/>
              <a:r>
                <a:rPr lang="en-GB" sz="2000" b="0">
                  <a:solidFill>
                    <a:srgbClr val="FFFF00"/>
                  </a:solidFill>
                  <a:latin typeface="Times New Roman" pitchFamily="18" charset="0"/>
                </a:rPr>
                <a:t>DAC</a:t>
              </a:r>
              <a:endParaRPr lang="en-GB" sz="2400" b="0">
                <a:solidFill>
                  <a:srgbClr val="FFFF00"/>
                </a:solidFill>
                <a:latin typeface="Times New Roman" pitchFamily="18" charset="0"/>
              </a:endParaRPr>
            </a:p>
          </p:txBody>
        </p:sp>
      </p:grpSp>
      <p:sp>
        <p:nvSpPr>
          <p:cNvPr id="18" name="Oval 14"/>
          <p:cNvSpPr>
            <a:spLocks noChangeArrowheads="1"/>
          </p:cNvSpPr>
          <p:nvPr/>
        </p:nvSpPr>
        <p:spPr bwMode="auto">
          <a:xfrm>
            <a:off x="6781800" y="4088424"/>
            <a:ext cx="76200" cy="152400"/>
          </a:xfrm>
          <a:prstGeom prst="ellipse">
            <a:avLst/>
          </a:prstGeom>
          <a:noFill/>
          <a:ln w="9525">
            <a:solidFill>
              <a:schemeClr val="tx1"/>
            </a:solidFill>
            <a:round/>
            <a:headEnd/>
            <a:tailEnd/>
          </a:ln>
        </p:spPr>
        <p:txBody>
          <a:bodyPr wrap="none" anchor="ctr"/>
          <a:lstStyle/>
          <a:p>
            <a:pPr eaLnBrk="0" hangingPunct="0"/>
            <a:endParaRPr lang="fr-FR"/>
          </a:p>
        </p:txBody>
      </p:sp>
      <p:sp>
        <p:nvSpPr>
          <p:cNvPr id="19" name="Line 15"/>
          <p:cNvSpPr>
            <a:spLocks noChangeShapeType="1"/>
          </p:cNvSpPr>
          <p:nvPr/>
        </p:nvSpPr>
        <p:spPr bwMode="auto">
          <a:xfrm>
            <a:off x="6819900" y="4245587"/>
            <a:ext cx="0" cy="1357312"/>
          </a:xfrm>
          <a:prstGeom prst="line">
            <a:avLst/>
          </a:prstGeom>
          <a:noFill/>
          <a:ln w="9525">
            <a:solidFill>
              <a:schemeClr val="tx1"/>
            </a:solidFill>
            <a:round/>
            <a:headEnd/>
            <a:tailEnd/>
          </a:ln>
        </p:spPr>
        <p:txBody>
          <a:bodyPr wrap="none" anchor="ctr"/>
          <a:lstStyle/>
          <a:p>
            <a:endParaRPr lang="fr-FR"/>
          </a:p>
        </p:txBody>
      </p:sp>
      <p:sp>
        <p:nvSpPr>
          <p:cNvPr id="20" name="Text Box 16"/>
          <p:cNvSpPr txBox="1">
            <a:spLocks noChangeArrowheads="1"/>
          </p:cNvSpPr>
          <p:nvPr/>
        </p:nvSpPr>
        <p:spPr bwMode="auto">
          <a:xfrm>
            <a:off x="2971800" y="5002824"/>
            <a:ext cx="1543050" cy="519113"/>
          </a:xfrm>
          <a:prstGeom prst="rect">
            <a:avLst/>
          </a:prstGeom>
          <a:noFill/>
          <a:ln w="9525">
            <a:noFill/>
            <a:miter lim="800000"/>
            <a:headEnd/>
            <a:tailEnd/>
          </a:ln>
        </p:spPr>
        <p:txBody>
          <a:bodyPr wrap="none">
            <a:spAutoFit/>
          </a:bodyPr>
          <a:lstStyle/>
          <a:p>
            <a:pPr eaLnBrk="0" hangingPunct="0"/>
            <a:r>
              <a:rPr lang="en-GB" sz="2800" b="0">
                <a:latin typeface="Times New Roman" pitchFamily="18" charset="0"/>
              </a:rPr>
              <a:t>I</a:t>
            </a:r>
            <a:r>
              <a:rPr lang="en-GB" sz="2800" b="0" baseline="-25000">
                <a:latin typeface="Times New Roman" pitchFamily="18" charset="0"/>
              </a:rPr>
              <a:t>meas </a:t>
            </a:r>
            <a:r>
              <a:rPr lang="en-GB" sz="2800" b="0">
                <a:latin typeface="Times New Roman" pitchFamily="18" charset="0"/>
              </a:rPr>
              <a:t>+ </a:t>
            </a:r>
            <a:r>
              <a:rPr lang="en-GB" sz="2800" b="0">
                <a:latin typeface="Symbol" pitchFamily="18" charset="2"/>
              </a:rPr>
              <a:t>D</a:t>
            </a:r>
            <a:r>
              <a:rPr lang="en-GB" sz="2800" b="0">
                <a:latin typeface="Times New Roman" pitchFamily="18" charset="0"/>
              </a:rPr>
              <a:t>I</a:t>
            </a:r>
            <a:r>
              <a:rPr lang="en-GB" sz="2800" b="0" baseline="-25000">
                <a:latin typeface="Times New Roman" pitchFamily="18" charset="0"/>
              </a:rPr>
              <a:t>.</a:t>
            </a:r>
            <a:endParaRPr lang="en-GB" sz="2400" b="0">
              <a:latin typeface="Times New Roman" pitchFamily="18" charset="0"/>
            </a:endParaRPr>
          </a:p>
        </p:txBody>
      </p:sp>
      <p:pic>
        <p:nvPicPr>
          <p:cNvPr id="21" name="Picture 17" descr="DCCT13KA"/>
          <p:cNvPicPr>
            <a:picLocks noChangeAspect="1" noChangeArrowheads="1"/>
          </p:cNvPicPr>
          <p:nvPr/>
        </p:nvPicPr>
        <p:blipFill>
          <a:blip r:embed="rId2" cstate="email">
            <a:lum bright="24000" contrast="12000"/>
          </a:blip>
          <a:srcRect/>
          <a:stretch>
            <a:fillRect/>
          </a:stretch>
        </p:blipFill>
        <p:spPr bwMode="auto">
          <a:xfrm>
            <a:off x="4857750" y="5269524"/>
            <a:ext cx="1219200" cy="669925"/>
          </a:xfrm>
          <a:prstGeom prst="rect">
            <a:avLst/>
          </a:prstGeom>
          <a:noFill/>
          <a:ln w="9525">
            <a:noFill/>
            <a:miter lim="800000"/>
            <a:headEnd/>
            <a:tailEnd/>
          </a:ln>
        </p:spPr>
      </p:pic>
      <p:sp>
        <p:nvSpPr>
          <p:cNvPr id="22" name="Line 18"/>
          <p:cNvSpPr>
            <a:spLocks noChangeShapeType="1"/>
          </p:cNvSpPr>
          <p:nvPr/>
        </p:nvSpPr>
        <p:spPr bwMode="auto">
          <a:xfrm>
            <a:off x="5638800" y="3555024"/>
            <a:ext cx="1371600" cy="0"/>
          </a:xfrm>
          <a:prstGeom prst="line">
            <a:avLst/>
          </a:prstGeom>
          <a:noFill/>
          <a:ln w="9525">
            <a:solidFill>
              <a:schemeClr val="tx1"/>
            </a:solidFill>
            <a:round/>
            <a:headEnd/>
            <a:tailEnd/>
          </a:ln>
        </p:spPr>
        <p:txBody>
          <a:bodyPr wrap="none" anchor="ctr"/>
          <a:lstStyle/>
          <a:p>
            <a:endParaRPr lang="fr-FR"/>
          </a:p>
        </p:txBody>
      </p:sp>
      <p:sp>
        <p:nvSpPr>
          <p:cNvPr id="23" name="Line 19"/>
          <p:cNvSpPr>
            <a:spLocks noChangeShapeType="1"/>
          </p:cNvSpPr>
          <p:nvPr/>
        </p:nvSpPr>
        <p:spPr bwMode="auto">
          <a:xfrm>
            <a:off x="5638800" y="4164624"/>
            <a:ext cx="1371600" cy="0"/>
          </a:xfrm>
          <a:prstGeom prst="line">
            <a:avLst/>
          </a:prstGeom>
          <a:noFill/>
          <a:ln w="9525">
            <a:solidFill>
              <a:schemeClr val="tx1"/>
            </a:solidFill>
            <a:round/>
            <a:headEnd/>
            <a:tailEnd/>
          </a:ln>
        </p:spPr>
        <p:txBody>
          <a:bodyPr wrap="none" anchor="ctr"/>
          <a:lstStyle/>
          <a:p>
            <a:endParaRPr lang="fr-FR"/>
          </a:p>
        </p:txBody>
      </p:sp>
      <p:sp>
        <p:nvSpPr>
          <p:cNvPr id="24" name="Line 20"/>
          <p:cNvSpPr>
            <a:spLocks noChangeShapeType="1"/>
          </p:cNvSpPr>
          <p:nvPr/>
        </p:nvSpPr>
        <p:spPr bwMode="auto">
          <a:xfrm>
            <a:off x="6172200" y="3555024"/>
            <a:ext cx="0" cy="609600"/>
          </a:xfrm>
          <a:prstGeom prst="line">
            <a:avLst/>
          </a:prstGeom>
          <a:noFill/>
          <a:ln w="9525">
            <a:solidFill>
              <a:schemeClr val="tx1"/>
            </a:solidFill>
            <a:round/>
            <a:headEnd type="triangle" w="med" len="med"/>
            <a:tailEnd/>
          </a:ln>
        </p:spPr>
        <p:txBody>
          <a:bodyPr wrap="none" anchor="ctr"/>
          <a:lstStyle/>
          <a:p>
            <a:endParaRPr lang="fr-FR"/>
          </a:p>
        </p:txBody>
      </p:sp>
      <p:sp>
        <p:nvSpPr>
          <p:cNvPr id="25" name="Text Box 21"/>
          <p:cNvSpPr txBox="1">
            <a:spLocks noChangeArrowheads="1"/>
          </p:cNvSpPr>
          <p:nvPr/>
        </p:nvSpPr>
        <p:spPr bwMode="auto">
          <a:xfrm>
            <a:off x="6096000" y="3631224"/>
            <a:ext cx="404813" cy="457200"/>
          </a:xfrm>
          <a:prstGeom prst="rect">
            <a:avLst/>
          </a:prstGeom>
          <a:noFill/>
          <a:ln w="9525">
            <a:noFill/>
            <a:miter lim="800000"/>
            <a:headEnd/>
            <a:tailEnd/>
          </a:ln>
        </p:spPr>
        <p:txBody>
          <a:bodyPr wrap="none">
            <a:spAutoFit/>
          </a:bodyPr>
          <a:lstStyle/>
          <a:p>
            <a:pPr eaLnBrk="0" hangingPunct="0"/>
            <a:r>
              <a:rPr lang="en-GB" sz="2400" b="0">
                <a:latin typeface="Times New Roman" pitchFamily="18" charset="0"/>
              </a:rPr>
              <a:t>V</a:t>
            </a:r>
          </a:p>
        </p:txBody>
      </p:sp>
      <p:sp>
        <p:nvSpPr>
          <p:cNvPr id="26" name="Line 22"/>
          <p:cNvSpPr>
            <a:spLocks noChangeShapeType="1"/>
          </p:cNvSpPr>
          <p:nvPr/>
        </p:nvSpPr>
        <p:spPr bwMode="auto">
          <a:xfrm>
            <a:off x="6477000" y="3402624"/>
            <a:ext cx="304800" cy="0"/>
          </a:xfrm>
          <a:prstGeom prst="line">
            <a:avLst/>
          </a:prstGeom>
          <a:noFill/>
          <a:ln w="9525">
            <a:solidFill>
              <a:schemeClr val="tx1"/>
            </a:solidFill>
            <a:round/>
            <a:headEnd/>
            <a:tailEnd type="triangle" w="med" len="med"/>
          </a:ln>
        </p:spPr>
        <p:txBody>
          <a:bodyPr wrap="none" anchor="ctr"/>
          <a:lstStyle/>
          <a:p>
            <a:endParaRPr lang="fr-FR"/>
          </a:p>
        </p:txBody>
      </p:sp>
      <p:sp>
        <p:nvSpPr>
          <p:cNvPr id="27" name="Text Box 23"/>
          <p:cNvSpPr txBox="1">
            <a:spLocks noChangeArrowheads="1"/>
          </p:cNvSpPr>
          <p:nvPr/>
        </p:nvSpPr>
        <p:spPr bwMode="auto">
          <a:xfrm>
            <a:off x="6477000" y="2869224"/>
            <a:ext cx="285750" cy="457200"/>
          </a:xfrm>
          <a:prstGeom prst="rect">
            <a:avLst/>
          </a:prstGeom>
          <a:noFill/>
          <a:ln w="9525">
            <a:noFill/>
            <a:miter lim="800000"/>
            <a:headEnd/>
            <a:tailEnd/>
          </a:ln>
        </p:spPr>
        <p:txBody>
          <a:bodyPr wrap="none">
            <a:spAutoFit/>
          </a:bodyPr>
          <a:lstStyle/>
          <a:p>
            <a:pPr eaLnBrk="0" hangingPunct="0"/>
            <a:r>
              <a:rPr lang="en-GB" sz="2400" b="0">
                <a:latin typeface="Times New Roman" pitchFamily="18" charset="0"/>
              </a:rPr>
              <a:t>I</a:t>
            </a:r>
          </a:p>
        </p:txBody>
      </p:sp>
      <p:sp>
        <p:nvSpPr>
          <p:cNvPr id="28" name="Line 24"/>
          <p:cNvSpPr>
            <a:spLocks noChangeShapeType="1"/>
          </p:cNvSpPr>
          <p:nvPr/>
        </p:nvSpPr>
        <p:spPr bwMode="auto">
          <a:xfrm>
            <a:off x="8173822" y="3859824"/>
            <a:ext cx="381000" cy="0"/>
          </a:xfrm>
          <a:prstGeom prst="line">
            <a:avLst/>
          </a:prstGeom>
          <a:noFill/>
          <a:ln w="9525">
            <a:solidFill>
              <a:schemeClr val="tx1"/>
            </a:solidFill>
            <a:round/>
            <a:headEnd/>
            <a:tailEnd type="triangle" w="med" len="med"/>
          </a:ln>
        </p:spPr>
        <p:txBody>
          <a:bodyPr wrap="none" anchor="ctr"/>
          <a:lstStyle/>
          <a:p>
            <a:endParaRPr lang="fr-FR"/>
          </a:p>
        </p:txBody>
      </p:sp>
      <p:sp>
        <p:nvSpPr>
          <p:cNvPr id="29" name="Text Box 25"/>
          <p:cNvSpPr txBox="1">
            <a:spLocks noChangeArrowheads="1"/>
          </p:cNvSpPr>
          <p:nvPr/>
        </p:nvSpPr>
        <p:spPr bwMode="auto">
          <a:xfrm>
            <a:off x="8250022" y="3097824"/>
            <a:ext cx="387350" cy="457200"/>
          </a:xfrm>
          <a:prstGeom prst="rect">
            <a:avLst/>
          </a:prstGeom>
          <a:noFill/>
          <a:ln w="9525">
            <a:noFill/>
            <a:miter lim="800000"/>
            <a:headEnd/>
            <a:tailEnd/>
          </a:ln>
        </p:spPr>
        <p:txBody>
          <a:bodyPr wrap="none">
            <a:spAutoFit/>
          </a:bodyPr>
          <a:lstStyle/>
          <a:p>
            <a:pPr eaLnBrk="0" hangingPunct="0"/>
            <a:r>
              <a:rPr lang="en-GB" sz="2400" b="0">
                <a:latin typeface="Times New Roman" pitchFamily="18" charset="0"/>
              </a:rPr>
              <a:t>B</a:t>
            </a:r>
          </a:p>
        </p:txBody>
      </p:sp>
      <p:pic>
        <p:nvPicPr>
          <p:cNvPr id="30" name="Picture 26" descr="Module"/>
          <p:cNvPicPr>
            <a:picLocks noChangeAspect="1" noChangeArrowheads="1"/>
          </p:cNvPicPr>
          <p:nvPr/>
        </p:nvPicPr>
        <p:blipFill>
          <a:blip r:embed="rId3" cstate="email">
            <a:lum bright="18000"/>
          </a:blip>
          <a:srcRect/>
          <a:stretch>
            <a:fillRect/>
          </a:stretch>
        </p:blipFill>
        <p:spPr bwMode="auto">
          <a:xfrm>
            <a:off x="3962400" y="3174024"/>
            <a:ext cx="1981200" cy="1485900"/>
          </a:xfrm>
          <a:prstGeom prst="rect">
            <a:avLst/>
          </a:prstGeom>
          <a:noFill/>
          <a:ln w="9525">
            <a:noFill/>
            <a:miter lim="800000"/>
            <a:headEnd/>
            <a:tailEnd/>
          </a:ln>
        </p:spPr>
      </p:pic>
      <p:sp>
        <p:nvSpPr>
          <p:cNvPr id="31" name="Line 27"/>
          <p:cNvSpPr>
            <a:spLocks noChangeShapeType="1"/>
          </p:cNvSpPr>
          <p:nvPr/>
        </p:nvSpPr>
        <p:spPr bwMode="auto">
          <a:xfrm flipH="1">
            <a:off x="6400800" y="4088424"/>
            <a:ext cx="76200" cy="0"/>
          </a:xfrm>
          <a:prstGeom prst="line">
            <a:avLst/>
          </a:prstGeom>
          <a:noFill/>
          <a:ln w="9525">
            <a:solidFill>
              <a:schemeClr val="tx1"/>
            </a:solidFill>
            <a:round/>
            <a:headEnd/>
            <a:tailEnd/>
          </a:ln>
        </p:spPr>
        <p:txBody>
          <a:bodyPr wrap="none" anchor="ctr"/>
          <a:lstStyle/>
          <a:p>
            <a:endParaRPr lang="fr-FR"/>
          </a:p>
        </p:txBody>
      </p:sp>
      <p:sp>
        <p:nvSpPr>
          <p:cNvPr id="32" name="Line 29"/>
          <p:cNvSpPr>
            <a:spLocks noChangeShapeType="1"/>
          </p:cNvSpPr>
          <p:nvPr/>
        </p:nvSpPr>
        <p:spPr bwMode="auto">
          <a:xfrm>
            <a:off x="2438400" y="3916974"/>
            <a:ext cx="1524000" cy="0"/>
          </a:xfrm>
          <a:prstGeom prst="line">
            <a:avLst/>
          </a:prstGeom>
          <a:noFill/>
          <a:ln w="9525">
            <a:solidFill>
              <a:schemeClr val="tx1"/>
            </a:solidFill>
            <a:round/>
            <a:headEnd/>
            <a:tailEnd/>
          </a:ln>
        </p:spPr>
        <p:txBody>
          <a:bodyPr wrap="none" anchor="ctr"/>
          <a:lstStyle/>
          <a:p>
            <a:endParaRPr lang="fr-FR"/>
          </a:p>
        </p:txBody>
      </p:sp>
      <p:sp>
        <p:nvSpPr>
          <p:cNvPr id="33" name="Text Box 8"/>
          <p:cNvSpPr txBox="1">
            <a:spLocks noChangeAspect="1" noChangeArrowheads="1"/>
          </p:cNvSpPr>
          <p:nvPr/>
        </p:nvSpPr>
        <p:spPr bwMode="auto">
          <a:xfrm>
            <a:off x="304800" y="2793024"/>
            <a:ext cx="1905000" cy="519113"/>
          </a:xfrm>
          <a:prstGeom prst="rect">
            <a:avLst/>
          </a:prstGeom>
          <a:noFill/>
          <a:ln w="9525">
            <a:noFill/>
            <a:miter lim="800000"/>
            <a:headEnd/>
            <a:tailEnd/>
          </a:ln>
        </p:spPr>
        <p:txBody>
          <a:bodyPr wrap="none">
            <a:spAutoFit/>
          </a:bodyPr>
          <a:lstStyle/>
          <a:p>
            <a:pPr eaLnBrk="0" hangingPunct="0"/>
            <a:r>
              <a:rPr lang="en-GB" sz="2800" b="0" dirty="0">
                <a:latin typeface="Times New Roman" pitchFamily="18" charset="0"/>
              </a:rPr>
              <a:t>I*</a:t>
            </a:r>
            <a:r>
              <a:rPr lang="en-GB" sz="2800" b="0" baseline="-25000" dirty="0">
                <a:latin typeface="Times New Roman" pitchFamily="18" charset="0"/>
              </a:rPr>
              <a:t>ref</a:t>
            </a:r>
            <a:r>
              <a:rPr lang="en-GB" sz="2800" b="0" dirty="0">
                <a:latin typeface="Times New Roman" pitchFamily="18" charset="0"/>
              </a:rPr>
              <a:t> ± </a:t>
            </a:r>
            <a:r>
              <a:rPr lang="en-GB" sz="2800" b="0" dirty="0">
                <a:latin typeface="Symbol" pitchFamily="18" charset="2"/>
              </a:rPr>
              <a:t>D</a:t>
            </a:r>
            <a:r>
              <a:rPr lang="en-GB" sz="2800" b="0" dirty="0">
                <a:latin typeface="Times New Roman" pitchFamily="18" charset="0"/>
              </a:rPr>
              <a:t>I*</a:t>
            </a:r>
            <a:r>
              <a:rPr lang="en-GB" sz="2800" b="0" baseline="-25000" dirty="0">
                <a:latin typeface="Times New Roman" pitchFamily="18" charset="0"/>
              </a:rPr>
              <a:t>ref</a:t>
            </a:r>
            <a:endParaRPr lang="en-GB" sz="2400" b="0" dirty="0">
              <a:latin typeface="Times New Roman" pitchFamily="18" charset="0"/>
            </a:endParaRPr>
          </a:p>
        </p:txBody>
      </p:sp>
      <p:sp>
        <p:nvSpPr>
          <p:cNvPr id="34" name="Text Box 28"/>
          <p:cNvSpPr txBox="1">
            <a:spLocks noChangeArrowheads="1"/>
          </p:cNvSpPr>
          <p:nvPr/>
        </p:nvSpPr>
        <p:spPr bwMode="auto">
          <a:xfrm>
            <a:off x="304800" y="4469424"/>
            <a:ext cx="1893888" cy="519113"/>
          </a:xfrm>
          <a:prstGeom prst="rect">
            <a:avLst/>
          </a:prstGeom>
          <a:noFill/>
          <a:ln w="9525">
            <a:noFill/>
            <a:miter lim="800000"/>
            <a:headEnd/>
            <a:tailEnd/>
          </a:ln>
        </p:spPr>
        <p:txBody>
          <a:bodyPr wrap="none">
            <a:spAutoFit/>
          </a:bodyPr>
          <a:lstStyle/>
          <a:p>
            <a:pPr eaLnBrk="0" hangingPunct="0"/>
            <a:r>
              <a:rPr lang="en-GB" sz="2800" b="0">
                <a:latin typeface="Times New Roman" pitchFamily="18" charset="0"/>
              </a:rPr>
              <a:t>I*</a:t>
            </a:r>
            <a:r>
              <a:rPr lang="en-GB" sz="2800" b="0" baseline="-25000">
                <a:latin typeface="Times New Roman" pitchFamily="18" charset="0"/>
              </a:rPr>
              <a:t>meas. </a:t>
            </a:r>
            <a:r>
              <a:rPr lang="en-GB" sz="2800" b="0">
                <a:latin typeface="Times New Roman" pitchFamily="18" charset="0"/>
              </a:rPr>
              <a:t>± </a:t>
            </a:r>
            <a:r>
              <a:rPr lang="en-GB" sz="2800" b="0">
                <a:latin typeface="Symbol" pitchFamily="18" charset="2"/>
              </a:rPr>
              <a:t>D</a:t>
            </a:r>
            <a:r>
              <a:rPr lang="en-GB" sz="2800" b="0">
                <a:latin typeface="Times New Roman" pitchFamily="18" charset="0"/>
              </a:rPr>
              <a:t>I*</a:t>
            </a:r>
          </a:p>
        </p:txBody>
      </p:sp>
      <p:pic>
        <p:nvPicPr>
          <p:cNvPr id="35" name="Picture 2"/>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7033988" y="2953524"/>
            <a:ext cx="1123107" cy="170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47862647"/>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LHC resolution</a:t>
            </a:r>
            <a:endParaRPr lang="en-US" sz="3200" dirty="0">
              <a:latin typeface="Comic Sans MS" pitchFamily="66" charset="0"/>
            </a:endParaRPr>
          </a:p>
        </p:txBody>
      </p:sp>
      <p:sp>
        <p:nvSpPr>
          <p:cNvPr id="7"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76</a:t>
            </a:fld>
            <a:endParaRPr lang="en-US" dirty="0"/>
          </a:p>
        </p:txBody>
      </p:sp>
      <p:sp>
        <p:nvSpPr>
          <p:cNvPr id="8"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grpSp>
        <p:nvGrpSpPr>
          <p:cNvPr id="35" name="Group 2"/>
          <p:cNvGrpSpPr>
            <a:grpSpLocks/>
          </p:cNvGrpSpPr>
          <p:nvPr/>
        </p:nvGrpSpPr>
        <p:grpSpPr bwMode="auto">
          <a:xfrm>
            <a:off x="1156717" y="1478402"/>
            <a:ext cx="6648450" cy="4416425"/>
            <a:chOff x="766" y="1082"/>
            <a:chExt cx="4188" cy="2782"/>
          </a:xfrm>
        </p:grpSpPr>
        <p:sp>
          <p:nvSpPr>
            <p:cNvPr id="36" name="Freeform 3"/>
            <p:cNvSpPr>
              <a:spLocks noChangeAspect="1"/>
            </p:cNvSpPr>
            <p:nvPr/>
          </p:nvSpPr>
          <p:spPr bwMode="auto">
            <a:xfrm>
              <a:off x="1189" y="1321"/>
              <a:ext cx="3406" cy="1911"/>
            </a:xfrm>
            <a:custGeom>
              <a:avLst/>
              <a:gdLst>
                <a:gd name="T0" fmla="*/ 0 w 15424"/>
                <a:gd name="T1" fmla="*/ 4 h 9178"/>
                <a:gd name="T2" fmla="*/ 1 w 15424"/>
                <a:gd name="T3" fmla="*/ 4 h 9178"/>
                <a:gd name="T4" fmla="*/ 1 w 15424"/>
                <a:gd name="T5" fmla="*/ 3 h 9178"/>
                <a:gd name="T6" fmla="*/ 3 w 15424"/>
                <a:gd name="T7" fmla="*/ 3 h 9178"/>
                <a:gd name="T8" fmla="*/ 3 w 15424"/>
                <a:gd name="T9" fmla="*/ 2 h 9178"/>
                <a:gd name="T10" fmla="*/ 5 w 15424"/>
                <a:gd name="T11" fmla="*/ 2 h 9178"/>
                <a:gd name="T12" fmla="*/ 5 w 15424"/>
                <a:gd name="T13" fmla="*/ 1 h 9178"/>
                <a:gd name="T14" fmla="*/ 7 w 15424"/>
                <a:gd name="T15" fmla="*/ 1 h 9178"/>
                <a:gd name="T16" fmla="*/ 7 w 15424"/>
                <a:gd name="T17" fmla="*/ 0 h 9178"/>
                <a:gd name="T18" fmla="*/ 8 w 15424"/>
                <a:gd name="T19" fmla="*/ 0 h 917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424"/>
                <a:gd name="T31" fmla="*/ 0 h 9178"/>
                <a:gd name="T32" fmla="*/ 15424 w 15424"/>
                <a:gd name="T33" fmla="*/ 9178 h 917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424" h="9178">
                  <a:moveTo>
                    <a:pt x="0" y="9178"/>
                  </a:moveTo>
                  <a:lnTo>
                    <a:pt x="1928" y="9178"/>
                  </a:lnTo>
                  <a:lnTo>
                    <a:pt x="1928" y="6884"/>
                  </a:lnTo>
                  <a:lnTo>
                    <a:pt x="5784" y="6884"/>
                  </a:lnTo>
                  <a:lnTo>
                    <a:pt x="5784" y="4589"/>
                  </a:lnTo>
                  <a:lnTo>
                    <a:pt x="9640" y="4589"/>
                  </a:lnTo>
                  <a:lnTo>
                    <a:pt x="9640" y="2295"/>
                  </a:lnTo>
                  <a:lnTo>
                    <a:pt x="13496" y="2295"/>
                  </a:lnTo>
                  <a:lnTo>
                    <a:pt x="13496" y="0"/>
                  </a:lnTo>
                  <a:lnTo>
                    <a:pt x="15424" y="0"/>
                  </a:lnTo>
                </a:path>
              </a:pathLst>
            </a:custGeom>
            <a:noFill/>
            <a:ln w="28575">
              <a:solidFill>
                <a:srgbClr val="0000FF"/>
              </a:solidFill>
              <a:round/>
              <a:headEnd/>
              <a:tailEnd/>
            </a:ln>
          </p:spPr>
          <p:txBody>
            <a:bodyPr/>
            <a:lstStyle/>
            <a:p>
              <a:pPr eaLnBrk="0" hangingPunct="0"/>
              <a:endParaRPr lang="fr-FR"/>
            </a:p>
          </p:txBody>
        </p:sp>
        <p:sp>
          <p:nvSpPr>
            <p:cNvPr id="37" name="Rectangle 4"/>
            <p:cNvSpPr>
              <a:spLocks noChangeAspect="1" noChangeArrowheads="1"/>
            </p:cNvSpPr>
            <p:nvPr/>
          </p:nvSpPr>
          <p:spPr bwMode="auto">
            <a:xfrm>
              <a:off x="1090" y="3163"/>
              <a:ext cx="51" cy="134"/>
            </a:xfrm>
            <a:prstGeom prst="rect">
              <a:avLst/>
            </a:prstGeom>
            <a:noFill/>
            <a:ln w="9525">
              <a:noFill/>
              <a:miter lim="800000"/>
              <a:headEnd/>
              <a:tailEnd/>
            </a:ln>
          </p:spPr>
          <p:txBody>
            <a:bodyPr wrap="none" lIns="0" tIns="0" rIns="0" bIns="0">
              <a:spAutoFit/>
            </a:bodyPr>
            <a:lstStyle/>
            <a:p>
              <a:pPr defTabSz="936625" eaLnBrk="0" hangingPunct="0"/>
              <a:r>
                <a:rPr lang="en-US">
                  <a:solidFill>
                    <a:srgbClr val="000000"/>
                  </a:solidFill>
                  <a:latin typeface="Arial Narrow" pitchFamily="34" charset="0"/>
                </a:rPr>
                <a:t>0</a:t>
              </a:r>
              <a:endParaRPr lang="en-US" b="0">
                <a:latin typeface="Arial Narrow" pitchFamily="34" charset="0"/>
              </a:endParaRPr>
            </a:p>
          </p:txBody>
        </p:sp>
        <p:sp>
          <p:nvSpPr>
            <p:cNvPr id="38" name="Rectangle 5"/>
            <p:cNvSpPr>
              <a:spLocks noChangeAspect="1" noChangeArrowheads="1"/>
            </p:cNvSpPr>
            <p:nvPr/>
          </p:nvSpPr>
          <p:spPr bwMode="auto">
            <a:xfrm>
              <a:off x="1042" y="2684"/>
              <a:ext cx="102" cy="134"/>
            </a:xfrm>
            <a:prstGeom prst="rect">
              <a:avLst/>
            </a:prstGeom>
            <a:noFill/>
            <a:ln w="9525">
              <a:noFill/>
              <a:miter lim="800000"/>
              <a:headEnd/>
              <a:tailEnd/>
            </a:ln>
          </p:spPr>
          <p:txBody>
            <a:bodyPr wrap="none" lIns="0" tIns="0" rIns="0" bIns="0">
              <a:spAutoFit/>
            </a:bodyPr>
            <a:lstStyle/>
            <a:p>
              <a:pPr defTabSz="936625" eaLnBrk="0" hangingPunct="0"/>
              <a:r>
                <a:rPr lang="en-US">
                  <a:solidFill>
                    <a:srgbClr val="000000"/>
                  </a:solidFill>
                  <a:latin typeface="Arial Narrow" pitchFamily="34" charset="0"/>
                </a:rPr>
                <a:t>20</a:t>
              </a:r>
              <a:endParaRPr lang="en-US" b="0">
                <a:latin typeface="Arial Narrow" pitchFamily="34" charset="0"/>
              </a:endParaRPr>
            </a:p>
          </p:txBody>
        </p:sp>
        <p:sp>
          <p:nvSpPr>
            <p:cNvPr id="39" name="Rectangle 6"/>
            <p:cNvSpPr>
              <a:spLocks noChangeAspect="1" noChangeArrowheads="1"/>
            </p:cNvSpPr>
            <p:nvPr/>
          </p:nvSpPr>
          <p:spPr bwMode="auto">
            <a:xfrm>
              <a:off x="1042" y="2207"/>
              <a:ext cx="102" cy="134"/>
            </a:xfrm>
            <a:prstGeom prst="rect">
              <a:avLst/>
            </a:prstGeom>
            <a:noFill/>
            <a:ln w="9525">
              <a:noFill/>
              <a:miter lim="800000"/>
              <a:headEnd/>
              <a:tailEnd/>
            </a:ln>
          </p:spPr>
          <p:txBody>
            <a:bodyPr wrap="none" lIns="0" tIns="0" rIns="0" bIns="0">
              <a:spAutoFit/>
            </a:bodyPr>
            <a:lstStyle/>
            <a:p>
              <a:pPr defTabSz="936625" eaLnBrk="0" hangingPunct="0"/>
              <a:r>
                <a:rPr lang="en-US">
                  <a:solidFill>
                    <a:srgbClr val="000000"/>
                  </a:solidFill>
                  <a:latin typeface="Arial Narrow" pitchFamily="34" charset="0"/>
                </a:rPr>
                <a:t>40</a:t>
              </a:r>
              <a:endParaRPr lang="en-US" b="0">
                <a:latin typeface="Arial Narrow" pitchFamily="34" charset="0"/>
              </a:endParaRPr>
            </a:p>
          </p:txBody>
        </p:sp>
        <p:sp>
          <p:nvSpPr>
            <p:cNvPr id="40" name="Rectangle 7"/>
            <p:cNvSpPr>
              <a:spLocks noChangeAspect="1" noChangeArrowheads="1"/>
            </p:cNvSpPr>
            <p:nvPr/>
          </p:nvSpPr>
          <p:spPr bwMode="auto">
            <a:xfrm>
              <a:off x="1042" y="1730"/>
              <a:ext cx="102" cy="134"/>
            </a:xfrm>
            <a:prstGeom prst="rect">
              <a:avLst/>
            </a:prstGeom>
            <a:noFill/>
            <a:ln w="9525">
              <a:noFill/>
              <a:miter lim="800000"/>
              <a:headEnd/>
              <a:tailEnd/>
            </a:ln>
          </p:spPr>
          <p:txBody>
            <a:bodyPr wrap="none" lIns="0" tIns="0" rIns="0" bIns="0">
              <a:spAutoFit/>
            </a:bodyPr>
            <a:lstStyle/>
            <a:p>
              <a:pPr defTabSz="936625" eaLnBrk="0" hangingPunct="0"/>
              <a:r>
                <a:rPr lang="en-US">
                  <a:solidFill>
                    <a:srgbClr val="000000"/>
                  </a:solidFill>
                  <a:latin typeface="Arial Narrow" pitchFamily="34" charset="0"/>
                </a:rPr>
                <a:t>60</a:t>
              </a:r>
              <a:endParaRPr lang="en-US" b="0">
                <a:latin typeface="Arial Narrow" pitchFamily="34" charset="0"/>
              </a:endParaRPr>
            </a:p>
          </p:txBody>
        </p:sp>
        <p:sp>
          <p:nvSpPr>
            <p:cNvPr id="41" name="Rectangle 8"/>
            <p:cNvSpPr>
              <a:spLocks noChangeAspect="1" noChangeArrowheads="1"/>
            </p:cNvSpPr>
            <p:nvPr/>
          </p:nvSpPr>
          <p:spPr bwMode="auto">
            <a:xfrm>
              <a:off x="1042" y="1251"/>
              <a:ext cx="102" cy="134"/>
            </a:xfrm>
            <a:prstGeom prst="rect">
              <a:avLst/>
            </a:prstGeom>
            <a:noFill/>
            <a:ln w="9525">
              <a:noFill/>
              <a:miter lim="800000"/>
              <a:headEnd/>
              <a:tailEnd/>
            </a:ln>
          </p:spPr>
          <p:txBody>
            <a:bodyPr wrap="none" lIns="0" tIns="0" rIns="0" bIns="0">
              <a:spAutoFit/>
            </a:bodyPr>
            <a:lstStyle/>
            <a:p>
              <a:pPr defTabSz="936625" eaLnBrk="0" hangingPunct="0"/>
              <a:r>
                <a:rPr lang="en-US">
                  <a:solidFill>
                    <a:srgbClr val="000000"/>
                  </a:solidFill>
                  <a:latin typeface="Arial Narrow" pitchFamily="34" charset="0"/>
                </a:rPr>
                <a:t>80</a:t>
              </a:r>
              <a:endParaRPr lang="en-US" b="0">
                <a:latin typeface="Arial Narrow" pitchFamily="34" charset="0"/>
              </a:endParaRPr>
            </a:p>
          </p:txBody>
        </p:sp>
        <p:sp>
          <p:nvSpPr>
            <p:cNvPr id="42" name="Rectangle 9"/>
            <p:cNvSpPr>
              <a:spLocks noChangeAspect="1" noChangeArrowheads="1"/>
            </p:cNvSpPr>
            <p:nvPr/>
          </p:nvSpPr>
          <p:spPr bwMode="auto">
            <a:xfrm>
              <a:off x="1156" y="3512"/>
              <a:ext cx="51" cy="134"/>
            </a:xfrm>
            <a:prstGeom prst="rect">
              <a:avLst/>
            </a:prstGeom>
            <a:noFill/>
            <a:ln w="9525">
              <a:noFill/>
              <a:miter lim="800000"/>
              <a:headEnd/>
              <a:tailEnd/>
            </a:ln>
          </p:spPr>
          <p:txBody>
            <a:bodyPr wrap="none" lIns="0" tIns="0" rIns="0" bIns="0">
              <a:spAutoFit/>
            </a:bodyPr>
            <a:lstStyle/>
            <a:p>
              <a:pPr defTabSz="936625" eaLnBrk="0" hangingPunct="0"/>
              <a:r>
                <a:rPr lang="en-US">
                  <a:solidFill>
                    <a:srgbClr val="000000"/>
                  </a:solidFill>
                  <a:latin typeface="Arial Narrow" pitchFamily="34" charset="0"/>
                </a:rPr>
                <a:t>0</a:t>
              </a:r>
              <a:endParaRPr lang="en-US" b="0">
                <a:latin typeface="Arial Narrow" pitchFamily="34" charset="0"/>
              </a:endParaRPr>
            </a:p>
          </p:txBody>
        </p:sp>
        <p:sp>
          <p:nvSpPr>
            <p:cNvPr id="43" name="Rectangle 10"/>
            <p:cNvSpPr>
              <a:spLocks noChangeAspect="1" noChangeArrowheads="1"/>
            </p:cNvSpPr>
            <p:nvPr/>
          </p:nvSpPr>
          <p:spPr bwMode="auto">
            <a:xfrm>
              <a:off x="1581" y="3512"/>
              <a:ext cx="51" cy="134"/>
            </a:xfrm>
            <a:prstGeom prst="rect">
              <a:avLst/>
            </a:prstGeom>
            <a:noFill/>
            <a:ln w="9525">
              <a:noFill/>
              <a:miter lim="800000"/>
              <a:headEnd/>
              <a:tailEnd/>
            </a:ln>
          </p:spPr>
          <p:txBody>
            <a:bodyPr wrap="none" lIns="0" tIns="0" rIns="0" bIns="0">
              <a:spAutoFit/>
            </a:bodyPr>
            <a:lstStyle/>
            <a:p>
              <a:pPr defTabSz="936625" eaLnBrk="0" hangingPunct="0"/>
              <a:r>
                <a:rPr lang="en-US">
                  <a:solidFill>
                    <a:srgbClr val="000000"/>
                  </a:solidFill>
                  <a:latin typeface="Arial Narrow" pitchFamily="34" charset="0"/>
                </a:rPr>
                <a:t>1</a:t>
              </a:r>
              <a:endParaRPr lang="en-US" b="0">
                <a:latin typeface="Arial Narrow" pitchFamily="34" charset="0"/>
              </a:endParaRPr>
            </a:p>
          </p:txBody>
        </p:sp>
        <p:sp>
          <p:nvSpPr>
            <p:cNvPr id="44" name="Rectangle 11"/>
            <p:cNvSpPr>
              <a:spLocks noChangeAspect="1" noChangeArrowheads="1"/>
            </p:cNvSpPr>
            <p:nvPr/>
          </p:nvSpPr>
          <p:spPr bwMode="auto">
            <a:xfrm>
              <a:off x="2008" y="3512"/>
              <a:ext cx="51" cy="134"/>
            </a:xfrm>
            <a:prstGeom prst="rect">
              <a:avLst/>
            </a:prstGeom>
            <a:noFill/>
            <a:ln w="9525">
              <a:noFill/>
              <a:miter lim="800000"/>
              <a:headEnd/>
              <a:tailEnd/>
            </a:ln>
          </p:spPr>
          <p:txBody>
            <a:bodyPr wrap="none" lIns="0" tIns="0" rIns="0" bIns="0">
              <a:spAutoFit/>
            </a:bodyPr>
            <a:lstStyle/>
            <a:p>
              <a:pPr defTabSz="936625" eaLnBrk="0" hangingPunct="0"/>
              <a:r>
                <a:rPr lang="en-US">
                  <a:solidFill>
                    <a:srgbClr val="000000"/>
                  </a:solidFill>
                  <a:latin typeface="Arial Narrow" pitchFamily="34" charset="0"/>
                </a:rPr>
                <a:t>2</a:t>
              </a:r>
              <a:endParaRPr lang="en-US" b="0">
                <a:latin typeface="Arial Narrow" pitchFamily="34" charset="0"/>
              </a:endParaRPr>
            </a:p>
          </p:txBody>
        </p:sp>
        <p:sp>
          <p:nvSpPr>
            <p:cNvPr id="45" name="Rectangle 12"/>
            <p:cNvSpPr>
              <a:spLocks noChangeAspect="1" noChangeArrowheads="1"/>
            </p:cNvSpPr>
            <p:nvPr/>
          </p:nvSpPr>
          <p:spPr bwMode="auto">
            <a:xfrm>
              <a:off x="2435" y="3512"/>
              <a:ext cx="51" cy="134"/>
            </a:xfrm>
            <a:prstGeom prst="rect">
              <a:avLst/>
            </a:prstGeom>
            <a:noFill/>
            <a:ln w="9525">
              <a:noFill/>
              <a:miter lim="800000"/>
              <a:headEnd/>
              <a:tailEnd/>
            </a:ln>
          </p:spPr>
          <p:txBody>
            <a:bodyPr wrap="none" lIns="0" tIns="0" rIns="0" bIns="0">
              <a:spAutoFit/>
            </a:bodyPr>
            <a:lstStyle/>
            <a:p>
              <a:pPr defTabSz="936625" eaLnBrk="0" hangingPunct="0"/>
              <a:r>
                <a:rPr lang="en-US">
                  <a:solidFill>
                    <a:srgbClr val="000000"/>
                  </a:solidFill>
                  <a:latin typeface="Arial Narrow" pitchFamily="34" charset="0"/>
                </a:rPr>
                <a:t>3</a:t>
              </a:r>
              <a:endParaRPr lang="en-US" b="0">
                <a:latin typeface="Arial Narrow" pitchFamily="34" charset="0"/>
              </a:endParaRPr>
            </a:p>
          </p:txBody>
        </p:sp>
        <p:sp>
          <p:nvSpPr>
            <p:cNvPr id="46" name="Rectangle 13"/>
            <p:cNvSpPr>
              <a:spLocks noChangeAspect="1" noChangeArrowheads="1"/>
            </p:cNvSpPr>
            <p:nvPr/>
          </p:nvSpPr>
          <p:spPr bwMode="auto">
            <a:xfrm>
              <a:off x="2861" y="3512"/>
              <a:ext cx="51" cy="134"/>
            </a:xfrm>
            <a:prstGeom prst="rect">
              <a:avLst/>
            </a:prstGeom>
            <a:noFill/>
            <a:ln w="9525">
              <a:noFill/>
              <a:miter lim="800000"/>
              <a:headEnd/>
              <a:tailEnd/>
            </a:ln>
          </p:spPr>
          <p:txBody>
            <a:bodyPr wrap="none" lIns="0" tIns="0" rIns="0" bIns="0">
              <a:spAutoFit/>
            </a:bodyPr>
            <a:lstStyle/>
            <a:p>
              <a:pPr defTabSz="936625" eaLnBrk="0" hangingPunct="0"/>
              <a:r>
                <a:rPr lang="en-US">
                  <a:solidFill>
                    <a:srgbClr val="000000"/>
                  </a:solidFill>
                  <a:latin typeface="Arial Narrow" pitchFamily="34" charset="0"/>
                </a:rPr>
                <a:t>4</a:t>
              </a:r>
              <a:endParaRPr lang="en-US" b="0">
                <a:latin typeface="Arial Narrow" pitchFamily="34" charset="0"/>
              </a:endParaRPr>
            </a:p>
          </p:txBody>
        </p:sp>
        <p:sp>
          <p:nvSpPr>
            <p:cNvPr id="47" name="Rectangle 14"/>
            <p:cNvSpPr>
              <a:spLocks noChangeAspect="1" noChangeArrowheads="1"/>
            </p:cNvSpPr>
            <p:nvPr/>
          </p:nvSpPr>
          <p:spPr bwMode="auto">
            <a:xfrm>
              <a:off x="3287" y="3512"/>
              <a:ext cx="51" cy="134"/>
            </a:xfrm>
            <a:prstGeom prst="rect">
              <a:avLst/>
            </a:prstGeom>
            <a:noFill/>
            <a:ln w="9525">
              <a:noFill/>
              <a:miter lim="800000"/>
              <a:headEnd/>
              <a:tailEnd/>
            </a:ln>
          </p:spPr>
          <p:txBody>
            <a:bodyPr wrap="none" lIns="0" tIns="0" rIns="0" bIns="0">
              <a:spAutoFit/>
            </a:bodyPr>
            <a:lstStyle/>
            <a:p>
              <a:pPr defTabSz="936625" eaLnBrk="0" hangingPunct="0"/>
              <a:r>
                <a:rPr lang="en-US">
                  <a:solidFill>
                    <a:srgbClr val="000000"/>
                  </a:solidFill>
                  <a:latin typeface="Arial Narrow" pitchFamily="34" charset="0"/>
                </a:rPr>
                <a:t>5</a:t>
              </a:r>
              <a:endParaRPr lang="en-US" b="0">
                <a:latin typeface="Arial Narrow" pitchFamily="34" charset="0"/>
              </a:endParaRPr>
            </a:p>
          </p:txBody>
        </p:sp>
        <p:sp>
          <p:nvSpPr>
            <p:cNvPr id="48" name="Rectangle 15"/>
            <p:cNvSpPr>
              <a:spLocks noChangeAspect="1" noChangeArrowheads="1"/>
            </p:cNvSpPr>
            <p:nvPr/>
          </p:nvSpPr>
          <p:spPr bwMode="auto">
            <a:xfrm>
              <a:off x="3712" y="3512"/>
              <a:ext cx="51" cy="134"/>
            </a:xfrm>
            <a:prstGeom prst="rect">
              <a:avLst/>
            </a:prstGeom>
            <a:noFill/>
            <a:ln w="9525">
              <a:noFill/>
              <a:miter lim="800000"/>
              <a:headEnd/>
              <a:tailEnd/>
            </a:ln>
          </p:spPr>
          <p:txBody>
            <a:bodyPr wrap="none" lIns="0" tIns="0" rIns="0" bIns="0">
              <a:spAutoFit/>
            </a:bodyPr>
            <a:lstStyle/>
            <a:p>
              <a:pPr defTabSz="936625" eaLnBrk="0" hangingPunct="0"/>
              <a:r>
                <a:rPr lang="en-US">
                  <a:solidFill>
                    <a:srgbClr val="000000"/>
                  </a:solidFill>
                  <a:latin typeface="Arial Narrow" pitchFamily="34" charset="0"/>
                </a:rPr>
                <a:t>6</a:t>
              </a:r>
              <a:endParaRPr lang="en-US" b="0">
                <a:latin typeface="Arial Narrow" pitchFamily="34" charset="0"/>
              </a:endParaRPr>
            </a:p>
          </p:txBody>
        </p:sp>
        <p:sp>
          <p:nvSpPr>
            <p:cNvPr id="49" name="Rectangle 16"/>
            <p:cNvSpPr>
              <a:spLocks noChangeAspect="1" noChangeArrowheads="1"/>
            </p:cNvSpPr>
            <p:nvPr/>
          </p:nvSpPr>
          <p:spPr bwMode="auto">
            <a:xfrm>
              <a:off x="4138" y="3512"/>
              <a:ext cx="51" cy="134"/>
            </a:xfrm>
            <a:prstGeom prst="rect">
              <a:avLst/>
            </a:prstGeom>
            <a:noFill/>
            <a:ln w="9525">
              <a:noFill/>
              <a:miter lim="800000"/>
              <a:headEnd/>
              <a:tailEnd/>
            </a:ln>
          </p:spPr>
          <p:txBody>
            <a:bodyPr wrap="none" lIns="0" tIns="0" rIns="0" bIns="0">
              <a:spAutoFit/>
            </a:bodyPr>
            <a:lstStyle/>
            <a:p>
              <a:pPr defTabSz="936625" eaLnBrk="0" hangingPunct="0"/>
              <a:r>
                <a:rPr lang="en-US">
                  <a:solidFill>
                    <a:srgbClr val="000000"/>
                  </a:solidFill>
                  <a:latin typeface="Arial Narrow" pitchFamily="34" charset="0"/>
                </a:rPr>
                <a:t>7</a:t>
              </a:r>
              <a:endParaRPr lang="en-US" b="0">
                <a:latin typeface="Arial Narrow" pitchFamily="34" charset="0"/>
              </a:endParaRPr>
            </a:p>
          </p:txBody>
        </p:sp>
        <p:sp>
          <p:nvSpPr>
            <p:cNvPr id="50" name="Rectangle 17"/>
            <p:cNvSpPr>
              <a:spLocks noChangeAspect="1" noChangeArrowheads="1"/>
            </p:cNvSpPr>
            <p:nvPr/>
          </p:nvSpPr>
          <p:spPr bwMode="auto">
            <a:xfrm>
              <a:off x="4563" y="3512"/>
              <a:ext cx="51" cy="134"/>
            </a:xfrm>
            <a:prstGeom prst="rect">
              <a:avLst/>
            </a:prstGeom>
            <a:noFill/>
            <a:ln w="9525">
              <a:noFill/>
              <a:miter lim="800000"/>
              <a:headEnd/>
              <a:tailEnd/>
            </a:ln>
          </p:spPr>
          <p:txBody>
            <a:bodyPr wrap="none" lIns="0" tIns="0" rIns="0" bIns="0">
              <a:spAutoFit/>
            </a:bodyPr>
            <a:lstStyle/>
            <a:p>
              <a:pPr defTabSz="936625" eaLnBrk="0" hangingPunct="0"/>
              <a:r>
                <a:rPr lang="en-US">
                  <a:solidFill>
                    <a:srgbClr val="000000"/>
                  </a:solidFill>
                  <a:latin typeface="Arial Narrow" pitchFamily="34" charset="0"/>
                </a:rPr>
                <a:t>8</a:t>
              </a:r>
              <a:endParaRPr lang="en-US" b="0">
                <a:latin typeface="Arial Narrow" pitchFamily="34" charset="0"/>
              </a:endParaRPr>
            </a:p>
          </p:txBody>
        </p:sp>
        <p:sp>
          <p:nvSpPr>
            <p:cNvPr id="51" name="Rectangle 18"/>
            <p:cNvSpPr>
              <a:spLocks noChangeAspect="1" noChangeArrowheads="1"/>
            </p:cNvSpPr>
            <p:nvPr/>
          </p:nvSpPr>
          <p:spPr bwMode="auto">
            <a:xfrm>
              <a:off x="4635" y="3168"/>
              <a:ext cx="51" cy="134"/>
            </a:xfrm>
            <a:prstGeom prst="rect">
              <a:avLst/>
            </a:prstGeom>
            <a:noFill/>
            <a:ln w="9525">
              <a:noFill/>
              <a:miter lim="800000"/>
              <a:headEnd/>
              <a:tailEnd/>
            </a:ln>
          </p:spPr>
          <p:txBody>
            <a:bodyPr wrap="none" lIns="0" tIns="0" rIns="0" bIns="0">
              <a:spAutoFit/>
            </a:bodyPr>
            <a:lstStyle/>
            <a:p>
              <a:pPr defTabSz="936625" eaLnBrk="0" hangingPunct="0"/>
              <a:r>
                <a:rPr lang="en-US">
                  <a:solidFill>
                    <a:srgbClr val="000000"/>
                  </a:solidFill>
                  <a:latin typeface="Arial Narrow" pitchFamily="34" charset="0"/>
                </a:rPr>
                <a:t>0</a:t>
              </a:r>
              <a:endParaRPr lang="en-US" b="0">
                <a:latin typeface="Arial Narrow" pitchFamily="34" charset="0"/>
              </a:endParaRPr>
            </a:p>
          </p:txBody>
        </p:sp>
        <p:sp>
          <p:nvSpPr>
            <p:cNvPr id="52" name="Rectangle 19"/>
            <p:cNvSpPr>
              <a:spLocks noChangeAspect="1" noChangeArrowheads="1"/>
            </p:cNvSpPr>
            <p:nvPr/>
          </p:nvSpPr>
          <p:spPr bwMode="auto">
            <a:xfrm>
              <a:off x="4635" y="2690"/>
              <a:ext cx="51" cy="134"/>
            </a:xfrm>
            <a:prstGeom prst="rect">
              <a:avLst/>
            </a:prstGeom>
            <a:noFill/>
            <a:ln w="9525">
              <a:noFill/>
              <a:miter lim="800000"/>
              <a:headEnd/>
              <a:tailEnd/>
            </a:ln>
          </p:spPr>
          <p:txBody>
            <a:bodyPr wrap="none" lIns="0" tIns="0" rIns="0" bIns="0">
              <a:spAutoFit/>
            </a:bodyPr>
            <a:lstStyle/>
            <a:p>
              <a:pPr defTabSz="936625" eaLnBrk="0" hangingPunct="0"/>
              <a:r>
                <a:rPr lang="en-US">
                  <a:solidFill>
                    <a:srgbClr val="000000"/>
                  </a:solidFill>
                  <a:latin typeface="Arial Narrow" pitchFamily="34" charset="0"/>
                </a:rPr>
                <a:t>1</a:t>
              </a:r>
              <a:endParaRPr lang="en-US" b="0">
                <a:latin typeface="Arial Narrow" pitchFamily="34" charset="0"/>
              </a:endParaRPr>
            </a:p>
          </p:txBody>
        </p:sp>
        <p:sp>
          <p:nvSpPr>
            <p:cNvPr id="53" name="Rectangle 20"/>
            <p:cNvSpPr>
              <a:spLocks noChangeAspect="1" noChangeArrowheads="1"/>
            </p:cNvSpPr>
            <p:nvPr/>
          </p:nvSpPr>
          <p:spPr bwMode="auto">
            <a:xfrm>
              <a:off x="4635" y="2212"/>
              <a:ext cx="51" cy="134"/>
            </a:xfrm>
            <a:prstGeom prst="rect">
              <a:avLst/>
            </a:prstGeom>
            <a:noFill/>
            <a:ln w="9525">
              <a:noFill/>
              <a:miter lim="800000"/>
              <a:headEnd/>
              <a:tailEnd/>
            </a:ln>
          </p:spPr>
          <p:txBody>
            <a:bodyPr wrap="none" lIns="0" tIns="0" rIns="0" bIns="0">
              <a:spAutoFit/>
            </a:bodyPr>
            <a:lstStyle/>
            <a:p>
              <a:pPr defTabSz="936625" eaLnBrk="0" hangingPunct="0"/>
              <a:r>
                <a:rPr lang="en-US">
                  <a:solidFill>
                    <a:srgbClr val="000000"/>
                  </a:solidFill>
                  <a:latin typeface="Arial Narrow" pitchFamily="34" charset="0"/>
                </a:rPr>
                <a:t>2</a:t>
              </a:r>
              <a:endParaRPr lang="en-US" b="0">
                <a:latin typeface="Arial Narrow" pitchFamily="34" charset="0"/>
              </a:endParaRPr>
            </a:p>
          </p:txBody>
        </p:sp>
        <p:sp>
          <p:nvSpPr>
            <p:cNvPr id="54" name="Rectangle 21"/>
            <p:cNvSpPr>
              <a:spLocks noChangeAspect="1" noChangeArrowheads="1"/>
            </p:cNvSpPr>
            <p:nvPr/>
          </p:nvSpPr>
          <p:spPr bwMode="auto">
            <a:xfrm>
              <a:off x="4635" y="1735"/>
              <a:ext cx="51" cy="134"/>
            </a:xfrm>
            <a:prstGeom prst="rect">
              <a:avLst/>
            </a:prstGeom>
            <a:noFill/>
            <a:ln w="9525">
              <a:noFill/>
              <a:miter lim="800000"/>
              <a:headEnd/>
              <a:tailEnd/>
            </a:ln>
          </p:spPr>
          <p:txBody>
            <a:bodyPr wrap="none" lIns="0" tIns="0" rIns="0" bIns="0">
              <a:spAutoFit/>
            </a:bodyPr>
            <a:lstStyle/>
            <a:p>
              <a:pPr defTabSz="936625" eaLnBrk="0" hangingPunct="0"/>
              <a:r>
                <a:rPr lang="en-US">
                  <a:solidFill>
                    <a:srgbClr val="000000"/>
                  </a:solidFill>
                  <a:latin typeface="Arial Narrow" pitchFamily="34" charset="0"/>
                </a:rPr>
                <a:t>3</a:t>
              </a:r>
              <a:endParaRPr lang="en-US" b="0">
                <a:latin typeface="Arial Narrow" pitchFamily="34" charset="0"/>
              </a:endParaRPr>
            </a:p>
          </p:txBody>
        </p:sp>
        <p:sp>
          <p:nvSpPr>
            <p:cNvPr id="55" name="Rectangle 22"/>
            <p:cNvSpPr>
              <a:spLocks noChangeAspect="1" noChangeArrowheads="1"/>
            </p:cNvSpPr>
            <p:nvPr/>
          </p:nvSpPr>
          <p:spPr bwMode="auto">
            <a:xfrm>
              <a:off x="4635" y="1257"/>
              <a:ext cx="51" cy="134"/>
            </a:xfrm>
            <a:prstGeom prst="rect">
              <a:avLst/>
            </a:prstGeom>
            <a:noFill/>
            <a:ln w="9525">
              <a:noFill/>
              <a:miter lim="800000"/>
              <a:headEnd/>
              <a:tailEnd/>
            </a:ln>
          </p:spPr>
          <p:txBody>
            <a:bodyPr wrap="none" lIns="0" tIns="0" rIns="0" bIns="0">
              <a:spAutoFit/>
            </a:bodyPr>
            <a:lstStyle/>
            <a:p>
              <a:pPr defTabSz="936625" eaLnBrk="0" hangingPunct="0"/>
              <a:r>
                <a:rPr lang="en-US">
                  <a:solidFill>
                    <a:srgbClr val="000000"/>
                  </a:solidFill>
                  <a:latin typeface="Arial Narrow" pitchFamily="34" charset="0"/>
                </a:rPr>
                <a:t>4</a:t>
              </a:r>
              <a:endParaRPr lang="en-US" b="0">
                <a:latin typeface="Arial Narrow" pitchFamily="34" charset="0"/>
              </a:endParaRPr>
            </a:p>
          </p:txBody>
        </p:sp>
        <p:sp>
          <p:nvSpPr>
            <p:cNvPr id="56" name="Rectangle 23"/>
            <p:cNvSpPr>
              <a:spLocks noChangeAspect="1" noChangeArrowheads="1"/>
            </p:cNvSpPr>
            <p:nvPr/>
          </p:nvSpPr>
          <p:spPr bwMode="auto">
            <a:xfrm rot="-5400000">
              <a:off x="108" y="2186"/>
              <a:ext cx="1490" cy="173"/>
            </a:xfrm>
            <a:prstGeom prst="rect">
              <a:avLst/>
            </a:prstGeom>
            <a:noFill/>
            <a:ln w="9525">
              <a:noFill/>
              <a:miter lim="800000"/>
              <a:headEnd/>
              <a:tailEnd/>
            </a:ln>
          </p:spPr>
          <p:txBody>
            <a:bodyPr wrap="none" lIns="0" tIns="0" rIns="0" bIns="0">
              <a:spAutoFit/>
            </a:bodyPr>
            <a:lstStyle/>
            <a:p>
              <a:pPr defTabSz="936625" eaLnBrk="0" hangingPunct="0"/>
              <a:r>
                <a:rPr lang="en-US" sz="1800">
                  <a:solidFill>
                    <a:srgbClr val="000000"/>
                  </a:solidFill>
                  <a:latin typeface="Arial Narrow" pitchFamily="34" charset="0"/>
                </a:rPr>
                <a:t>Current offset in Milliamps</a:t>
              </a:r>
              <a:endParaRPr lang="en-US" sz="1800" b="0">
                <a:latin typeface="Arial Narrow" pitchFamily="34" charset="0"/>
              </a:endParaRPr>
            </a:p>
          </p:txBody>
        </p:sp>
        <p:sp>
          <p:nvSpPr>
            <p:cNvPr id="57" name="Rectangle 24"/>
            <p:cNvSpPr>
              <a:spLocks noChangeAspect="1" noChangeArrowheads="1"/>
            </p:cNvSpPr>
            <p:nvPr/>
          </p:nvSpPr>
          <p:spPr bwMode="auto">
            <a:xfrm rot="-5400000">
              <a:off x="4021" y="2210"/>
              <a:ext cx="1693" cy="173"/>
            </a:xfrm>
            <a:prstGeom prst="rect">
              <a:avLst/>
            </a:prstGeom>
            <a:noFill/>
            <a:ln w="9525">
              <a:noFill/>
              <a:miter lim="800000"/>
              <a:headEnd/>
              <a:tailEnd/>
            </a:ln>
          </p:spPr>
          <p:txBody>
            <a:bodyPr wrap="none" lIns="0" tIns="0" rIns="0" bIns="0">
              <a:spAutoFit/>
            </a:bodyPr>
            <a:lstStyle/>
            <a:p>
              <a:pPr defTabSz="936625" eaLnBrk="0" hangingPunct="0"/>
              <a:r>
                <a:rPr lang="en-US" sz="1800">
                  <a:solidFill>
                    <a:srgbClr val="000000"/>
                  </a:solidFill>
                  <a:latin typeface="Arial Narrow" pitchFamily="34" charset="0"/>
                </a:rPr>
                <a:t>Current offset in ppm of 20 kA</a:t>
              </a:r>
              <a:endParaRPr lang="en-US" sz="1800" b="0">
                <a:latin typeface="Arial Narrow" pitchFamily="34" charset="0"/>
              </a:endParaRPr>
            </a:p>
          </p:txBody>
        </p:sp>
        <p:sp>
          <p:nvSpPr>
            <p:cNvPr id="58" name="Rectangle 25"/>
            <p:cNvSpPr>
              <a:spLocks noChangeAspect="1" noChangeArrowheads="1"/>
            </p:cNvSpPr>
            <p:nvPr/>
          </p:nvSpPr>
          <p:spPr bwMode="auto">
            <a:xfrm>
              <a:off x="2453" y="3730"/>
              <a:ext cx="887" cy="134"/>
            </a:xfrm>
            <a:prstGeom prst="rect">
              <a:avLst/>
            </a:prstGeom>
            <a:noFill/>
            <a:ln w="9525">
              <a:noFill/>
              <a:miter lim="800000"/>
              <a:headEnd/>
              <a:tailEnd/>
            </a:ln>
          </p:spPr>
          <p:txBody>
            <a:bodyPr wrap="none" lIns="0" tIns="0" rIns="0" bIns="0">
              <a:spAutoFit/>
            </a:bodyPr>
            <a:lstStyle/>
            <a:p>
              <a:pPr defTabSz="936625" eaLnBrk="0" hangingPunct="0"/>
              <a:r>
                <a:rPr lang="en-US">
                  <a:solidFill>
                    <a:srgbClr val="000000"/>
                  </a:solidFill>
                </a:rPr>
                <a:t>Time in Seconds</a:t>
              </a:r>
              <a:endParaRPr lang="en-US" b="0"/>
            </a:p>
          </p:txBody>
        </p:sp>
        <p:sp>
          <p:nvSpPr>
            <p:cNvPr id="59" name="Rectangle 26"/>
            <p:cNvSpPr>
              <a:spLocks noChangeAspect="1" noChangeArrowheads="1"/>
            </p:cNvSpPr>
            <p:nvPr/>
          </p:nvSpPr>
          <p:spPr bwMode="auto">
            <a:xfrm>
              <a:off x="1297" y="1183"/>
              <a:ext cx="1293" cy="134"/>
            </a:xfrm>
            <a:prstGeom prst="rect">
              <a:avLst/>
            </a:prstGeom>
            <a:noFill/>
            <a:ln w="12700">
              <a:noFill/>
              <a:miter lim="800000"/>
              <a:headEnd/>
              <a:tailEnd/>
            </a:ln>
          </p:spPr>
          <p:txBody>
            <a:bodyPr lIns="0" tIns="0" rIns="0" bIns="0">
              <a:spAutoFit/>
            </a:bodyPr>
            <a:lstStyle/>
            <a:p>
              <a:pPr defTabSz="936625" eaLnBrk="0" hangingPunct="0"/>
              <a:r>
                <a:rPr lang="en-US">
                  <a:solidFill>
                    <a:srgbClr val="000000"/>
                  </a:solidFill>
                </a:rPr>
                <a:t>I</a:t>
              </a:r>
              <a:r>
                <a:rPr lang="en-US" baseline="-25000">
                  <a:solidFill>
                    <a:srgbClr val="000000"/>
                  </a:solidFill>
                </a:rPr>
                <a:t>0</a:t>
              </a:r>
              <a:r>
                <a:rPr lang="en-US">
                  <a:solidFill>
                    <a:srgbClr val="000000"/>
                  </a:solidFill>
                </a:rPr>
                <a:t> = 1019.9 Amps</a:t>
              </a:r>
            </a:p>
          </p:txBody>
        </p:sp>
        <p:sp>
          <p:nvSpPr>
            <p:cNvPr id="60" name="Rectangle 27"/>
            <p:cNvSpPr>
              <a:spLocks noChangeAspect="1" noChangeArrowheads="1"/>
            </p:cNvSpPr>
            <p:nvPr/>
          </p:nvSpPr>
          <p:spPr bwMode="auto">
            <a:xfrm>
              <a:off x="3956" y="2935"/>
              <a:ext cx="540" cy="134"/>
            </a:xfrm>
            <a:prstGeom prst="rect">
              <a:avLst/>
            </a:prstGeom>
            <a:noFill/>
            <a:ln w="12700">
              <a:noFill/>
              <a:miter lim="800000"/>
              <a:headEnd/>
              <a:tailEnd/>
            </a:ln>
          </p:spPr>
          <p:txBody>
            <a:bodyPr wrap="none" lIns="0" tIns="0" rIns="0" bIns="0">
              <a:spAutoFit/>
            </a:bodyPr>
            <a:lstStyle/>
            <a:p>
              <a:pPr defTabSz="936625" eaLnBrk="0" hangingPunct="0"/>
              <a:r>
                <a:rPr lang="en-US">
                  <a:solidFill>
                    <a:srgbClr val="000000"/>
                  </a:solidFill>
                </a:rPr>
                <a:t>Reference</a:t>
              </a:r>
              <a:endParaRPr lang="en-US" b="0"/>
            </a:p>
          </p:txBody>
        </p:sp>
        <p:sp>
          <p:nvSpPr>
            <p:cNvPr id="61" name="Rectangle 28"/>
            <p:cNvSpPr>
              <a:spLocks noChangeAspect="1" noChangeArrowheads="1"/>
            </p:cNvSpPr>
            <p:nvPr/>
          </p:nvSpPr>
          <p:spPr bwMode="auto">
            <a:xfrm>
              <a:off x="3956" y="3173"/>
              <a:ext cx="521" cy="134"/>
            </a:xfrm>
            <a:prstGeom prst="rect">
              <a:avLst/>
            </a:prstGeom>
            <a:noFill/>
            <a:ln w="12700">
              <a:noFill/>
              <a:miter lim="800000"/>
              <a:headEnd/>
              <a:tailEnd/>
            </a:ln>
          </p:spPr>
          <p:txBody>
            <a:bodyPr wrap="none" lIns="0" tIns="0" rIns="0" bIns="0">
              <a:spAutoFit/>
            </a:bodyPr>
            <a:lstStyle/>
            <a:p>
              <a:pPr defTabSz="936625" eaLnBrk="0" hangingPunct="0"/>
              <a:r>
                <a:rPr lang="en-US">
                  <a:solidFill>
                    <a:srgbClr val="000000"/>
                  </a:solidFill>
                </a:rPr>
                <a:t>Measured</a:t>
              </a:r>
              <a:endParaRPr lang="en-US" b="0"/>
            </a:p>
          </p:txBody>
        </p:sp>
        <p:sp>
          <p:nvSpPr>
            <p:cNvPr id="62" name="Line 29"/>
            <p:cNvSpPr>
              <a:spLocks noChangeAspect="1" noChangeShapeType="1"/>
            </p:cNvSpPr>
            <p:nvPr/>
          </p:nvSpPr>
          <p:spPr bwMode="auto">
            <a:xfrm>
              <a:off x="3580" y="3000"/>
              <a:ext cx="340" cy="1"/>
            </a:xfrm>
            <a:prstGeom prst="line">
              <a:avLst/>
            </a:prstGeom>
            <a:noFill/>
            <a:ln w="28575">
              <a:solidFill>
                <a:srgbClr val="0000FF"/>
              </a:solidFill>
              <a:round/>
              <a:headEnd/>
              <a:tailEnd/>
            </a:ln>
          </p:spPr>
          <p:txBody>
            <a:bodyPr/>
            <a:lstStyle/>
            <a:p>
              <a:endParaRPr lang="fr-FR"/>
            </a:p>
          </p:txBody>
        </p:sp>
        <p:sp>
          <p:nvSpPr>
            <p:cNvPr id="63" name="Line 30"/>
            <p:cNvSpPr>
              <a:spLocks noChangeAspect="1" noChangeShapeType="1"/>
            </p:cNvSpPr>
            <p:nvPr/>
          </p:nvSpPr>
          <p:spPr bwMode="auto">
            <a:xfrm>
              <a:off x="3580" y="3239"/>
              <a:ext cx="340" cy="0"/>
            </a:xfrm>
            <a:prstGeom prst="line">
              <a:avLst/>
            </a:prstGeom>
            <a:noFill/>
            <a:ln w="28575">
              <a:solidFill>
                <a:srgbClr val="FF0000"/>
              </a:solidFill>
              <a:round/>
              <a:headEnd/>
              <a:tailEnd/>
            </a:ln>
          </p:spPr>
          <p:txBody>
            <a:bodyPr/>
            <a:lstStyle/>
            <a:p>
              <a:endParaRPr lang="fr-FR"/>
            </a:p>
          </p:txBody>
        </p:sp>
        <p:grpSp>
          <p:nvGrpSpPr>
            <p:cNvPr id="64" name="Group 31"/>
            <p:cNvGrpSpPr>
              <a:grpSpLocks noChangeAspect="1"/>
            </p:cNvGrpSpPr>
            <p:nvPr/>
          </p:nvGrpSpPr>
          <p:grpSpPr bwMode="auto">
            <a:xfrm>
              <a:off x="1194" y="1202"/>
              <a:ext cx="3401" cy="2105"/>
              <a:chOff x="2408" y="11888"/>
              <a:chExt cx="3851" cy="2527"/>
            </a:xfrm>
          </p:grpSpPr>
          <p:sp>
            <p:nvSpPr>
              <p:cNvPr id="95" name="Freeform 32"/>
              <p:cNvSpPr>
                <a:spLocks noChangeAspect="1"/>
              </p:cNvSpPr>
              <p:nvPr/>
            </p:nvSpPr>
            <p:spPr bwMode="auto">
              <a:xfrm>
                <a:off x="2408" y="14244"/>
                <a:ext cx="246" cy="142"/>
              </a:xfrm>
              <a:custGeom>
                <a:avLst/>
                <a:gdLst>
                  <a:gd name="T0" fmla="*/ 0 w 983"/>
                  <a:gd name="T1" fmla="*/ 1 h 566"/>
                  <a:gd name="T2" fmla="*/ 0 w 983"/>
                  <a:gd name="T3" fmla="*/ 1 h 566"/>
                  <a:gd name="T4" fmla="*/ 0 w 983"/>
                  <a:gd name="T5" fmla="*/ 1 h 566"/>
                  <a:gd name="T6" fmla="*/ 0 w 983"/>
                  <a:gd name="T7" fmla="*/ 0 h 566"/>
                  <a:gd name="T8" fmla="*/ 0 w 983"/>
                  <a:gd name="T9" fmla="*/ 0 h 566"/>
                  <a:gd name="T10" fmla="*/ 0 w 983"/>
                  <a:gd name="T11" fmla="*/ 0 h 566"/>
                  <a:gd name="T12" fmla="*/ 0 w 983"/>
                  <a:gd name="T13" fmla="*/ 0 h 566"/>
                  <a:gd name="T14" fmla="*/ 0 w 983"/>
                  <a:gd name="T15" fmla="*/ 0 h 566"/>
                  <a:gd name="T16" fmla="*/ 0 w 983"/>
                  <a:gd name="T17" fmla="*/ 0 h 566"/>
                  <a:gd name="T18" fmla="*/ 0 w 983"/>
                  <a:gd name="T19" fmla="*/ 0 h 566"/>
                  <a:gd name="T20" fmla="*/ 0 w 983"/>
                  <a:gd name="T21" fmla="*/ 0 h 566"/>
                  <a:gd name="T22" fmla="*/ 0 w 983"/>
                  <a:gd name="T23" fmla="*/ 0 h 566"/>
                  <a:gd name="T24" fmla="*/ 0 w 983"/>
                  <a:gd name="T25" fmla="*/ 0 h 566"/>
                  <a:gd name="T26" fmla="*/ 0 w 983"/>
                  <a:gd name="T27" fmla="*/ 0 h 566"/>
                  <a:gd name="T28" fmla="*/ 0 w 983"/>
                  <a:gd name="T29" fmla="*/ 0 h 566"/>
                  <a:gd name="T30" fmla="*/ 0 w 983"/>
                  <a:gd name="T31" fmla="*/ 0 h 566"/>
                  <a:gd name="T32" fmla="*/ 0 w 983"/>
                  <a:gd name="T33" fmla="*/ 0 h 566"/>
                  <a:gd name="T34" fmla="*/ 0 w 983"/>
                  <a:gd name="T35" fmla="*/ 0 h 566"/>
                  <a:gd name="T36" fmla="*/ 1 w 983"/>
                  <a:gd name="T37" fmla="*/ 0 h 566"/>
                  <a:gd name="T38" fmla="*/ 1 w 983"/>
                  <a:gd name="T39" fmla="*/ 0 h 566"/>
                  <a:gd name="T40" fmla="*/ 1 w 983"/>
                  <a:gd name="T41" fmla="*/ 0 h 566"/>
                  <a:gd name="T42" fmla="*/ 1 w 983"/>
                  <a:gd name="T43" fmla="*/ 1 h 566"/>
                  <a:gd name="T44" fmla="*/ 1 w 983"/>
                  <a:gd name="T45" fmla="*/ 1 h 566"/>
                  <a:gd name="T46" fmla="*/ 1 w 983"/>
                  <a:gd name="T47" fmla="*/ 1 h 566"/>
                  <a:gd name="T48" fmla="*/ 1 w 983"/>
                  <a:gd name="T49" fmla="*/ 1 h 566"/>
                  <a:gd name="T50" fmla="*/ 1 w 983"/>
                  <a:gd name="T51" fmla="*/ 1 h 566"/>
                  <a:gd name="T52" fmla="*/ 1 w 983"/>
                  <a:gd name="T53" fmla="*/ 1 h 566"/>
                  <a:gd name="T54" fmla="*/ 1 w 983"/>
                  <a:gd name="T55" fmla="*/ 0 h 566"/>
                  <a:gd name="T56" fmla="*/ 1 w 983"/>
                  <a:gd name="T57" fmla="*/ 0 h 566"/>
                  <a:gd name="T58" fmla="*/ 1 w 983"/>
                  <a:gd name="T59" fmla="*/ 0 h 566"/>
                  <a:gd name="T60" fmla="*/ 1 w 983"/>
                  <a:gd name="T61" fmla="*/ 0 h 566"/>
                  <a:gd name="T62" fmla="*/ 1 w 983"/>
                  <a:gd name="T63" fmla="*/ 0 h 566"/>
                  <a:gd name="T64" fmla="*/ 1 w 983"/>
                  <a:gd name="T65" fmla="*/ 0 h 566"/>
                  <a:gd name="T66" fmla="*/ 1 w 983"/>
                  <a:gd name="T67" fmla="*/ 0 h 566"/>
                  <a:gd name="T68" fmla="*/ 1 w 983"/>
                  <a:gd name="T69" fmla="*/ 0 h 566"/>
                  <a:gd name="T70" fmla="*/ 1 w 983"/>
                  <a:gd name="T71" fmla="*/ 0 h 566"/>
                  <a:gd name="T72" fmla="*/ 1 w 983"/>
                  <a:gd name="T73" fmla="*/ 0 h 566"/>
                  <a:gd name="T74" fmla="*/ 1 w 983"/>
                  <a:gd name="T75" fmla="*/ 1 h 566"/>
                  <a:gd name="T76" fmla="*/ 1 w 983"/>
                  <a:gd name="T77" fmla="*/ 1 h 566"/>
                  <a:gd name="T78" fmla="*/ 1 w 983"/>
                  <a:gd name="T79" fmla="*/ 1 h 566"/>
                  <a:gd name="T80" fmla="*/ 1 w 983"/>
                  <a:gd name="T81" fmla="*/ 1 h 566"/>
                  <a:gd name="T82" fmla="*/ 1 w 983"/>
                  <a:gd name="T83" fmla="*/ 1 h 566"/>
                  <a:gd name="T84" fmla="*/ 1 w 983"/>
                  <a:gd name="T85" fmla="*/ 1 h 566"/>
                  <a:gd name="T86" fmla="*/ 1 w 983"/>
                  <a:gd name="T87" fmla="*/ 1 h 566"/>
                  <a:gd name="T88" fmla="*/ 1 w 983"/>
                  <a:gd name="T89" fmla="*/ 0 h 566"/>
                  <a:gd name="T90" fmla="*/ 1 w 983"/>
                  <a:gd name="T91" fmla="*/ 0 h 566"/>
                  <a:gd name="T92" fmla="*/ 1 w 983"/>
                  <a:gd name="T93" fmla="*/ 0 h 566"/>
                  <a:gd name="T94" fmla="*/ 1 w 983"/>
                  <a:gd name="T95" fmla="*/ 0 h 566"/>
                  <a:gd name="T96" fmla="*/ 1 w 983"/>
                  <a:gd name="T97" fmla="*/ 0 h 566"/>
                  <a:gd name="T98" fmla="*/ 1 w 983"/>
                  <a:gd name="T99" fmla="*/ 0 h 566"/>
                  <a:gd name="T100" fmla="*/ 1 w 983"/>
                  <a:gd name="T101" fmla="*/ 0 h 566"/>
                  <a:gd name="T102" fmla="*/ 1 w 983"/>
                  <a:gd name="T103" fmla="*/ 0 h 56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983"/>
                  <a:gd name="T157" fmla="*/ 0 h 566"/>
                  <a:gd name="T158" fmla="*/ 983 w 983"/>
                  <a:gd name="T159" fmla="*/ 566 h 56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983" h="566">
                    <a:moveTo>
                      <a:pt x="0" y="566"/>
                    </a:moveTo>
                    <a:lnTo>
                      <a:pt x="20" y="417"/>
                    </a:lnTo>
                    <a:lnTo>
                      <a:pt x="39" y="367"/>
                    </a:lnTo>
                    <a:lnTo>
                      <a:pt x="59" y="292"/>
                    </a:lnTo>
                    <a:lnTo>
                      <a:pt x="78" y="178"/>
                    </a:lnTo>
                    <a:lnTo>
                      <a:pt x="97" y="94"/>
                    </a:lnTo>
                    <a:lnTo>
                      <a:pt x="116" y="17"/>
                    </a:lnTo>
                    <a:lnTo>
                      <a:pt x="135" y="17"/>
                    </a:lnTo>
                    <a:lnTo>
                      <a:pt x="155" y="107"/>
                    </a:lnTo>
                    <a:lnTo>
                      <a:pt x="174" y="217"/>
                    </a:lnTo>
                    <a:lnTo>
                      <a:pt x="194" y="193"/>
                    </a:lnTo>
                    <a:lnTo>
                      <a:pt x="213" y="116"/>
                    </a:lnTo>
                    <a:lnTo>
                      <a:pt x="232" y="103"/>
                    </a:lnTo>
                    <a:lnTo>
                      <a:pt x="251" y="142"/>
                    </a:lnTo>
                    <a:lnTo>
                      <a:pt x="270" y="206"/>
                    </a:lnTo>
                    <a:lnTo>
                      <a:pt x="289" y="147"/>
                    </a:lnTo>
                    <a:lnTo>
                      <a:pt x="309" y="63"/>
                    </a:lnTo>
                    <a:lnTo>
                      <a:pt x="329" y="38"/>
                    </a:lnTo>
                    <a:lnTo>
                      <a:pt x="348" y="82"/>
                    </a:lnTo>
                    <a:lnTo>
                      <a:pt x="367" y="210"/>
                    </a:lnTo>
                    <a:lnTo>
                      <a:pt x="386" y="328"/>
                    </a:lnTo>
                    <a:lnTo>
                      <a:pt x="405" y="387"/>
                    </a:lnTo>
                    <a:lnTo>
                      <a:pt x="424" y="345"/>
                    </a:lnTo>
                    <a:lnTo>
                      <a:pt x="444" y="360"/>
                    </a:lnTo>
                    <a:lnTo>
                      <a:pt x="464" y="471"/>
                    </a:lnTo>
                    <a:lnTo>
                      <a:pt x="483" y="498"/>
                    </a:lnTo>
                    <a:lnTo>
                      <a:pt x="502" y="410"/>
                    </a:lnTo>
                    <a:lnTo>
                      <a:pt x="521" y="289"/>
                    </a:lnTo>
                    <a:lnTo>
                      <a:pt x="540" y="208"/>
                    </a:lnTo>
                    <a:lnTo>
                      <a:pt x="559" y="190"/>
                    </a:lnTo>
                    <a:lnTo>
                      <a:pt x="579" y="194"/>
                    </a:lnTo>
                    <a:lnTo>
                      <a:pt x="599" y="174"/>
                    </a:lnTo>
                    <a:lnTo>
                      <a:pt x="618" y="77"/>
                    </a:lnTo>
                    <a:lnTo>
                      <a:pt x="637" y="0"/>
                    </a:lnTo>
                    <a:lnTo>
                      <a:pt x="656" y="50"/>
                    </a:lnTo>
                    <a:lnTo>
                      <a:pt x="675" y="170"/>
                    </a:lnTo>
                    <a:lnTo>
                      <a:pt x="694" y="293"/>
                    </a:lnTo>
                    <a:lnTo>
                      <a:pt x="714" y="356"/>
                    </a:lnTo>
                    <a:lnTo>
                      <a:pt x="734" y="377"/>
                    </a:lnTo>
                    <a:lnTo>
                      <a:pt x="753" y="362"/>
                    </a:lnTo>
                    <a:lnTo>
                      <a:pt x="772" y="352"/>
                    </a:lnTo>
                    <a:lnTo>
                      <a:pt x="791" y="409"/>
                    </a:lnTo>
                    <a:lnTo>
                      <a:pt x="810" y="418"/>
                    </a:lnTo>
                    <a:lnTo>
                      <a:pt x="829" y="369"/>
                    </a:lnTo>
                    <a:lnTo>
                      <a:pt x="849" y="310"/>
                    </a:lnTo>
                    <a:lnTo>
                      <a:pt x="868" y="287"/>
                    </a:lnTo>
                    <a:lnTo>
                      <a:pt x="888" y="293"/>
                    </a:lnTo>
                    <a:lnTo>
                      <a:pt x="907" y="277"/>
                    </a:lnTo>
                    <a:lnTo>
                      <a:pt x="926" y="256"/>
                    </a:lnTo>
                    <a:lnTo>
                      <a:pt x="945" y="270"/>
                    </a:lnTo>
                    <a:lnTo>
                      <a:pt x="964" y="297"/>
                    </a:lnTo>
                    <a:lnTo>
                      <a:pt x="983" y="280"/>
                    </a:lnTo>
                  </a:path>
                </a:pathLst>
              </a:custGeom>
              <a:noFill/>
              <a:ln w="28575">
                <a:solidFill>
                  <a:srgbClr val="FF0000"/>
                </a:solidFill>
                <a:round/>
                <a:headEnd/>
                <a:tailEnd/>
              </a:ln>
            </p:spPr>
            <p:txBody>
              <a:bodyPr/>
              <a:lstStyle/>
              <a:p>
                <a:pPr eaLnBrk="0" hangingPunct="0"/>
                <a:endParaRPr lang="fr-FR"/>
              </a:p>
            </p:txBody>
          </p:sp>
          <p:sp>
            <p:nvSpPr>
              <p:cNvPr id="96" name="Freeform 33"/>
              <p:cNvSpPr>
                <a:spLocks noChangeAspect="1"/>
              </p:cNvSpPr>
              <p:nvPr/>
            </p:nvSpPr>
            <p:spPr bwMode="auto">
              <a:xfrm>
                <a:off x="2654" y="14150"/>
                <a:ext cx="246" cy="265"/>
              </a:xfrm>
              <a:custGeom>
                <a:avLst/>
                <a:gdLst>
                  <a:gd name="T0" fmla="*/ 0 w 984"/>
                  <a:gd name="T1" fmla="*/ 0 h 1062"/>
                  <a:gd name="T2" fmla="*/ 0 w 984"/>
                  <a:gd name="T3" fmla="*/ 0 h 1062"/>
                  <a:gd name="T4" fmla="*/ 0 w 984"/>
                  <a:gd name="T5" fmla="*/ 0 h 1062"/>
                  <a:gd name="T6" fmla="*/ 0 w 984"/>
                  <a:gd name="T7" fmla="*/ 0 h 1062"/>
                  <a:gd name="T8" fmla="*/ 0 w 984"/>
                  <a:gd name="T9" fmla="*/ 0 h 1062"/>
                  <a:gd name="T10" fmla="*/ 0 w 984"/>
                  <a:gd name="T11" fmla="*/ 0 h 1062"/>
                  <a:gd name="T12" fmla="*/ 0 w 984"/>
                  <a:gd name="T13" fmla="*/ 0 h 1062"/>
                  <a:gd name="T14" fmla="*/ 0 w 984"/>
                  <a:gd name="T15" fmla="*/ 0 h 1062"/>
                  <a:gd name="T16" fmla="*/ 0 w 984"/>
                  <a:gd name="T17" fmla="*/ 0 h 1062"/>
                  <a:gd name="T18" fmla="*/ 0 w 984"/>
                  <a:gd name="T19" fmla="*/ 0 h 1062"/>
                  <a:gd name="T20" fmla="*/ 0 w 984"/>
                  <a:gd name="T21" fmla="*/ 0 h 1062"/>
                  <a:gd name="T22" fmla="*/ 0 w 984"/>
                  <a:gd name="T23" fmla="*/ 0 h 1062"/>
                  <a:gd name="T24" fmla="*/ 0 w 984"/>
                  <a:gd name="T25" fmla="*/ 0 h 1062"/>
                  <a:gd name="T26" fmla="*/ 0 w 984"/>
                  <a:gd name="T27" fmla="*/ 0 h 1062"/>
                  <a:gd name="T28" fmla="*/ 0 w 984"/>
                  <a:gd name="T29" fmla="*/ 0 h 1062"/>
                  <a:gd name="T30" fmla="*/ 0 w 984"/>
                  <a:gd name="T31" fmla="*/ 0 h 1062"/>
                  <a:gd name="T32" fmla="*/ 0 w 984"/>
                  <a:gd name="T33" fmla="*/ 0 h 1062"/>
                  <a:gd name="T34" fmla="*/ 0 w 984"/>
                  <a:gd name="T35" fmla="*/ 0 h 1062"/>
                  <a:gd name="T36" fmla="*/ 1 w 984"/>
                  <a:gd name="T37" fmla="*/ 0 h 1062"/>
                  <a:gd name="T38" fmla="*/ 1 w 984"/>
                  <a:gd name="T39" fmla="*/ 0 h 1062"/>
                  <a:gd name="T40" fmla="*/ 1 w 984"/>
                  <a:gd name="T41" fmla="*/ 1 h 1062"/>
                  <a:gd name="T42" fmla="*/ 1 w 984"/>
                  <a:gd name="T43" fmla="*/ 1 h 1062"/>
                  <a:gd name="T44" fmla="*/ 1 w 984"/>
                  <a:gd name="T45" fmla="*/ 0 h 1062"/>
                  <a:gd name="T46" fmla="*/ 1 w 984"/>
                  <a:gd name="T47" fmla="*/ 1 h 1062"/>
                  <a:gd name="T48" fmla="*/ 1 w 984"/>
                  <a:gd name="T49" fmla="*/ 0 h 1062"/>
                  <a:gd name="T50" fmla="*/ 1 w 984"/>
                  <a:gd name="T51" fmla="*/ 0 h 1062"/>
                  <a:gd name="T52" fmla="*/ 1 w 984"/>
                  <a:gd name="T53" fmla="*/ 0 h 1062"/>
                  <a:gd name="T54" fmla="*/ 1 w 984"/>
                  <a:gd name="T55" fmla="*/ 0 h 1062"/>
                  <a:gd name="T56" fmla="*/ 1 w 984"/>
                  <a:gd name="T57" fmla="*/ 0 h 1062"/>
                  <a:gd name="T58" fmla="*/ 1 w 984"/>
                  <a:gd name="T59" fmla="*/ 0 h 1062"/>
                  <a:gd name="T60" fmla="*/ 1 w 984"/>
                  <a:gd name="T61" fmla="*/ 0 h 1062"/>
                  <a:gd name="T62" fmla="*/ 1 w 984"/>
                  <a:gd name="T63" fmla="*/ 0 h 1062"/>
                  <a:gd name="T64" fmla="*/ 1 w 984"/>
                  <a:gd name="T65" fmla="*/ 0 h 1062"/>
                  <a:gd name="T66" fmla="*/ 1 w 984"/>
                  <a:gd name="T67" fmla="*/ 0 h 1062"/>
                  <a:gd name="T68" fmla="*/ 1 w 984"/>
                  <a:gd name="T69" fmla="*/ 0 h 1062"/>
                  <a:gd name="T70" fmla="*/ 1 w 984"/>
                  <a:gd name="T71" fmla="*/ 0 h 1062"/>
                  <a:gd name="T72" fmla="*/ 1 w 984"/>
                  <a:gd name="T73" fmla="*/ 0 h 1062"/>
                  <a:gd name="T74" fmla="*/ 1 w 984"/>
                  <a:gd name="T75" fmla="*/ 0 h 1062"/>
                  <a:gd name="T76" fmla="*/ 1 w 984"/>
                  <a:gd name="T77" fmla="*/ 0 h 1062"/>
                  <a:gd name="T78" fmla="*/ 1 w 984"/>
                  <a:gd name="T79" fmla="*/ 0 h 1062"/>
                  <a:gd name="T80" fmla="*/ 1 w 984"/>
                  <a:gd name="T81" fmla="*/ 0 h 1062"/>
                  <a:gd name="T82" fmla="*/ 1 w 984"/>
                  <a:gd name="T83" fmla="*/ 0 h 1062"/>
                  <a:gd name="T84" fmla="*/ 1 w 984"/>
                  <a:gd name="T85" fmla="*/ 0 h 1062"/>
                  <a:gd name="T86" fmla="*/ 1 w 984"/>
                  <a:gd name="T87" fmla="*/ 1 h 1062"/>
                  <a:gd name="T88" fmla="*/ 1 w 984"/>
                  <a:gd name="T89" fmla="*/ 1 h 1062"/>
                  <a:gd name="T90" fmla="*/ 1 w 984"/>
                  <a:gd name="T91" fmla="*/ 1 h 1062"/>
                  <a:gd name="T92" fmla="*/ 1 w 984"/>
                  <a:gd name="T93" fmla="*/ 1 h 1062"/>
                  <a:gd name="T94" fmla="*/ 1 w 984"/>
                  <a:gd name="T95" fmla="*/ 1 h 1062"/>
                  <a:gd name="T96" fmla="*/ 1 w 984"/>
                  <a:gd name="T97" fmla="*/ 1 h 1062"/>
                  <a:gd name="T98" fmla="*/ 1 w 984"/>
                  <a:gd name="T99" fmla="*/ 1 h 1062"/>
                  <a:gd name="T100" fmla="*/ 1 w 984"/>
                  <a:gd name="T101" fmla="*/ 1 h 1062"/>
                  <a:gd name="T102" fmla="*/ 1 w 984"/>
                  <a:gd name="T103" fmla="*/ 1 h 106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984"/>
                  <a:gd name="T157" fmla="*/ 0 h 1062"/>
                  <a:gd name="T158" fmla="*/ 984 w 984"/>
                  <a:gd name="T159" fmla="*/ 1062 h 106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984" h="1062">
                    <a:moveTo>
                      <a:pt x="0" y="658"/>
                    </a:moveTo>
                    <a:lnTo>
                      <a:pt x="20" y="631"/>
                    </a:lnTo>
                    <a:lnTo>
                      <a:pt x="40" y="607"/>
                    </a:lnTo>
                    <a:lnTo>
                      <a:pt x="59" y="595"/>
                    </a:lnTo>
                    <a:lnTo>
                      <a:pt x="78" y="590"/>
                    </a:lnTo>
                    <a:lnTo>
                      <a:pt x="97" y="571"/>
                    </a:lnTo>
                    <a:lnTo>
                      <a:pt x="116" y="518"/>
                    </a:lnTo>
                    <a:lnTo>
                      <a:pt x="135" y="490"/>
                    </a:lnTo>
                    <a:lnTo>
                      <a:pt x="155" y="489"/>
                    </a:lnTo>
                    <a:lnTo>
                      <a:pt x="175" y="400"/>
                    </a:lnTo>
                    <a:lnTo>
                      <a:pt x="194" y="293"/>
                    </a:lnTo>
                    <a:lnTo>
                      <a:pt x="213" y="217"/>
                    </a:lnTo>
                    <a:lnTo>
                      <a:pt x="232" y="211"/>
                    </a:lnTo>
                    <a:lnTo>
                      <a:pt x="251" y="279"/>
                    </a:lnTo>
                    <a:lnTo>
                      <a:pt x="270" y="319"/>
                    </a:lnTo>
                    <a:lnTo>
                      <a:pt x="290" y="299"/>
                    </a:lnTo>
                    <a:lnTo>
                      <a:pt x="310" y="310"/>
                    </a:lnTo>
                    <a:lnTo>
                      <a:pt x="329" y="428"/>
                    </a:lnTo>
                    <a:lnTo>
                      <a:pt x="348" y="551"/>
                    </a:lnTo>
                    <a:lnTo>
                      <a:pt x="367" y="641"/>
                    </a:lnTo>
                    <a:lnTo>
                      <a:pt x="386" y="729"/>
                    </a:lnTo>
                    <a:lnTo>
                      <a:pt x="405" y="720"/>
                    </a:lnTo>
                    <a:lnTo>
                      <a:pt x="425" y="680"/>
                    </a:lnTo>
                    <a:lnTo>
                      <a:pt x="445" y="691"/>
                    </a:lnTo>
                    <a:lnTo>
                      <a:pt x="464" y="639"/>
                    </a:lnTo>
                    <a:lnTo>
                      <a:pt x="483" y="535"/>
                    </a:lnTo>
                    <a:lnTo>
                      <a:pt x="502" y="425"/>
                    </a:lnTo>
                    <a:lnTo>
                      <a:pt x="521" y="368"/>
                    </a:lnTo>
                    <a:lnTo>
                      <a:pt x="540" y="326"/>
                    </a:lnTo>
                    <a:lnTo>
                      <a:pt x="560" y="288"/>
                    </a:lnTo>
                    <a:lnTo>
                      <a:pt x="580" y="268"/>
                    </a:lnTo>
                    <a:lnTo>
                      <a:pt x="599" y="233"/>
                    </a:lnTo>
                    <a:lnTo>
                      <a:pt x="618" y="220"/>
                    </a:lnTo>
                    <a:lnTo>
                      <a:pt x="637" y="220"/>
                    </a:lnTo>
                    <a:lnTo>
                      <a:pt x="656" y="188"/>
                    </a:lnTo>
                    <a:lnTo>
                      <a:pt x="675" y="110"/>
                    </a:lnTo>
                    <a:lnTo>
                      <a:pt x="695" y="16"/>
                    </a:lnTo>
                    <a:lnTo>
                      <a:pt x="714" y="0"/>
                    </a:lnTo>
                    <a:lnTo>
                      <a:pt x="734" y="49"/>
                    </a:lnTo>
                    <a:lnTo>
                      <a:pt x="753" y="172"/>
                    </a:lnTo>
                    <a:lnTo>
                      <a:pt x="772" y="300"/>
                    </a:lnTo>
                    <a:lnTo>
                      <a:pt x="791" y="424"/>
                    </a:lnTo>
                    <a:lnTo>
                      <a:pt x="810" y="620"/>
                    </a:lnTo>
                    <a:lnTo>
                      <a:pt x="829" y="752"/>
                    </a:lnTo>
                    <a:lnTo>
                      <a:pt x="849" y="877"/>
                    </a:lnTo>
                    <a:lnTo>
                      <a:pt x="869" y="1017"/>
                    </a:lnTo>
                    <a:lnTo>
                      <a:pt x="888" y="1062"/>
                    </a:lnTo>
                    <a:lnTo>
                      <a:pt x="907" y="1041"/>
                    </a:lnTo>
                    <a:lnTo>
                      <a:pt x="926" y="1050"/>
                    </a:lnTo>
                    <a:lnTo>
                      <a:pt x="945" y="994"/>
                    </a:lnTo>
                    <a:lnTo>
                      <a:pt x="964" y="864"/>
                    </a:lnTo>
                    <a:lnTo>
                      <a:pt x="984" y="854"/>
                    </a:lnTo>
                  </a:path>
                </a:pathLst>
              </a:custGeom>
              <a:noFill/>
              <a:ln w="28575">
                <a:solidFill>
                  <a:srgbClr val="FF0000"/>
                </a:solidFill>
                <a:round/>
                <a:headEnd/>
                <a:tailEnd/>
              </a:ln>
            </p:spPr>
            <p:txBody>
              <a:bodyPr/>
              <a:lstStyle/>
              <a:p>
                <a:pPr eaLnBrk="0" hangingPunct="0"/>
                <a:endParaRPr lang="fr-FR"/>
              </a:p>
            </p:txBody>
          </p:sp>
          <p:sp>
            <p:nvSpPr>
              <p:cNvPr id="97" name="Freeform 34"/>
              <p:cNvSpPr>
                <a:spLocks noChangeAspect="1"/>
              </p:cNvSpPr>
              <p:nvPr/>
            </p:nvSpPr>
            <p:spPr bwMode="auto">
              <a:xfrm>
                <a:off x="2900" y="13555"/>
                <a:ext cx="245" cy="808"/>
              </a:xfrm>
              <a:custGeom>
                <a:avLst/>
                <a:gdLst>
                  <a:gd name="T0" fmla="*/ 0 w 984"/>
                  <a:gd name="T1" fmla="*/ 3 h 3233"/>
                  <a:gd name="T2" fmla="*/ 0 w 984"/>
                  <a:gd name="T3" fmla="*/ 3 h 3233"/>
                  <a:gd name="T4" fmla="*/ 0 w 984"/>
                  <a:gd name="T5" fmla="*/ 3 h 3233"/>
                  <a:gd name="T6" fmla="*/ 0 w 984"/>
                  <a:gd name="T7" fmla="*/ 3 h 3233"/>
                  <a:gd name="T8" fmla="*/ 0 w 984"/>
                  <a:gd name="T9" fmla="*/ 3 h 3233"/>
                  <a:gd name="T10" fmla="*/ 0 w 984"/>
                  <a:gd name="T11" fmla="*/ 3 h 3233"/>
                  <a:gd name="T12" fmla="*/ 0 w 984"/>
                  <a:gd name="T13" fmla="*/ 2 h 3233"/>
                  <a:gd name="T14" fmla="*/ 0 w 984"/>
                  <a:gd name="T15" fmla="*/ 2 h 3233"/>
                  <a:gd name="T16" fmla="*/ 0 w 984"/>
                  <a:gd name="T17" fmla="*/ 2 h 3233"/>
                  <a:gd name="T18" fmla="*/ 0 w 984"/>
                  <a:gd name="T19" fmla="*/ 2 h 3233"/>
                  <a:gd name="T20" fmla="*/ 0 w 984"/>
                  <a:gd name="T21" fmla="*/ 2 h 3233"/>
                  <a:gd name="T22" fmla="*/ 0 w 984"/>
                  <a:gd name="T23" fmla="*/ 2 h 3233"/>
                  <a:gd name="T24" fmla="*/ 0 w 984"/>
                  <a:gd name="T25" fmla="*/ 2 h 3233"/>
                  <a:gd name="T26" fmla="*/ 0 w 984"/>
                  <a:gd name="T27" fmla="*/ 2 h 3233"/>
                  <a:gd name="T28" fmla="*/ 0 w 984"/>
                  <a:gd name="T29" fmla="*/ 2 h 3233"/>
                  <a:gd name="T30" fmla="*/ 0 w 984"/>
                  <a:gd name="T31" fmla="*/ 2 h 3233"/>
                  <a:gd name="T32" fmla="*/ 0 w 984"/>
                  <a:gd name="T33" fmla="*/ 2 h 3233"/>
                  <a:gd name="T34" fmla="*/ 0 w 984"/>
                  <a:gd name="T35" fmla="*/ 2 h 3233"/>
                  <a:gd name="T36" fmla="*/ 0 w 984"/>
                  <a:gd name="T37" fmla="*/ 1 h 3233"/>
                  <a:gd name="T38" fmla="*/ 0 w 984"/>
                  <a:gd name="T39" fmla="*/ 1 h 3233"/>
                  <a:gd name="T40" fmla="*/ 0 w 984"/>
                  <a:gd name="T41" fmla="*/ 1 h 3233"/>
                  <a:gd name="T42" fmla="*/ 0 w 984"/>
                  <a:gd name="T43" fmla="*/ 1 h 3233"/>
                  <a:gd name="T44" fmla="*/ 0 w 984"/>
                  <a:gd name="T45" fmla="*/ 1 h 3233"/>
                  <a:gd name="T46" fmla="*/ 0 w 984"/>
                  <a:gd name="T47" fmla="*/ 1 h 3233"/>
                  <a:gd name="T48" fmla="*/ 0 w 984"/>
                  <a:gd name="T49" fmla="*/ 1 h 3233"/>
                  <a:gd name="T50" fmla="*/ 0 w 984"/>
                  <a:gd name="T51" fmla="*/ 1 h 3233"/>
                  <a:gd name="T52" fmla="*/ 0 w 984"/>
                  <a:gd name="T53" fmla="*/ 1 h 3233"/>
                  <a:gd name="T54" fmla="*/ 0 w 984"/>
                  <a:gd name="T55" fmla="*/ 1 h 3233"/>
                  <a:gd name="T56" fmla="*/ 0 w 984"/>
                  <a:gd name="T57" fmla="*/ 1 h 3233"/>
                  <a:gd name="T58" fmla="*/ 0 w 984"/>
                  <a:gd name="T59" fmla="*/ 1 h 3233"/>
                  <a:gd name="T60" fmla="*/ 0 w 984"/>
                  <a:gd name="T61" fmla="*/ 1 h 3233"/>
                  <a:gd name="T62" fmla="*/ 0 w 984"/>
                  <a:gd name="T63" fmla="*/ 1 h 3233"/>
                  <a:gd name="T64" fmla="*/ 0 w 984"/>
                  <a:gd name="T65" fmla="*/ 1 h 3233"/>
                  <a:gd name="T66" fmla="*/ 0 w 984"/>
                  <a:gd name="T67" fmla="*/ 0 h 3233"/>
                  <a:gd name="T68" fmla="*/ 0 w 984"/>
                  <a:gd name="T69" fmla="*/ 0 h 3233"/>
                  <a:gd name="T70" fmla="*/ 0 w 984"/>
                  <a:gd name="T71" fmla="*/ 0 h 3233"/>
                  <a:gd name="T72" fmla="*/ 1 w 984"/>
                  <a:gd name="T73" fmla="*/ 0 h 3233"/>
                  <a:gd name="T74" fmla="*/ 1 w 984"/>
                  <a:gd name="T75" fmla="*/ 0 h 3233"/>
                  <a:gd name="T76" fmla="*/ 1 w 984"/>
                  <a:gd name="T77" fmla="*/ 0 h 3233"/>
                  <a:gd name="T78" fmla="*/ 1 w 984"/>
                  <a:gd name="T79" fmla="*/ 0 h 3233"/>
                  <a:gd name="T80" fmla="*/ 1 w 984"/>
                  <a:gd name="T81" fmla="*/ 0 h 3233"/>
                  <a:gd name="T82" fmla="*/ 1 w 984"/>
                  <a:gd name="T83" fmla="*/ 0 h 3233"/>
                  <a:gd name="T84" fmla="*/ 1 w 984"/>
                  <a:gd name="T85" fmla="*/ 0 h 3233"/>
                  <a:gd name="T86" fmla="*/ 1 w 984"/>
                  <a:gd name="T87" fmla="*/ 0 h 3233"/>
                  <a:gd name="T88" fmla="*/ 1 w 984"/>
                  <a:gd name="T89" fmla="*/ 0 h 3233"/>
                  <a:gd name="T90" fmla="*/ 1 w 984"/>
                  <a:gd name="T91" fmla="*/ 0 h 3233"/>
                  <a:gd name="T92" fmla="*/ 1 w 984"/>
                  <a:gd name="T93" fmla="*/ 0 h 3233"/>
                  <a:gd name="T94" fmla="*/ 1 w 984"/>
                  <a:gd name="T95" fmla="*/ 0 h 3233"/>
                  <a:gd name="T96" fmla="*/ 1 w 984"/>
                  <a:gd name="T97" fmla="*/ 0 h 3233"/>
                  <a:gd name="T98" fmla="*/ 1 w 984"/>
                  <a:gd name="T99" fmla="*/ 0 h 3233"/>
                  <a:gd name="T100" fmla="*/ 1 w 984"/>
                  <a:gd name="T101" fmla="*/ 0 h 3233"/>
                  <a:gd name="T102" fmla="*/ 1 w 984"/>
                  <a:gd name="T103" fmla="*/ 0 h 323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984"/>
                  <a:gd name="T157" fmla="*/ 0 h 3233"/>
                  <a:gd name="T158" fmla="*/ 984 w 984"/>
                  <a:gd name="T159" fmla="*/ 3233 h 323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984" h="3233">
                    <a:moveTo>
                      <a:pt x="0" y="3233"/>
                    </a:moveTo>
                    <a:lnTo>
                      <a:pt x="20" y="3199"/>
                    </a:lnTo>
                    <a:lnTo>
                      <a:pt x="39" y="3075"/>
                    </a:lnTo>
                    <a:lnTo>
                      <a:pt x="58" y="2987"/>
                    </a:lnTo>
                    <a:lnTo>
                      <a:pt x="77" y="2882"/>
                    </a:lnTo>
                    <a:lnTo>
                      <a:pt x="96" y="2739"/>
                    </a:lnTo>
                    <a:lnTo>
                      <a:pt x="115" y="2659"/>
                    </a:lnTo>
                    <a:lnTo>
                      <a:pt x="135" y="2609"/>
                    </a:lnTo>
                    <a:lnTo>
                      <a:pt x="155" y="2512"/>
                    </a:lnTo>
                    <a:lnTo>
                      <a:pt x="174" y="2415"/>
                    </a:lnTo>
                    <a:lnTo>
                      <a:pt x="193" y="2263"/>
                    </a:lnTo>
                    <a:lnTo>
                      <a:pt x="212" y="2112"/>
                    </a:lnTo>
                    <a:lnTo>
                      <a:pt x="231" y="2080"/>
                    </a:lnTo>
                    <a:lnTo>
                      <a:pt x="250" y="2073"/>
                    </a:lnTo>
                    <a:lnTo>
                      <a:pt x="270" y="2038"/>
                    </a:lnTo>
                    <a:lnTo>
                      <a:pt x="290" y="1966"/>
                    </a:lnTo>
                    <a:lnTo>
                      <a:pt x="309" y="1828"/>
                    </a:lnTo>
                    <a:lnTo>
                      <a:pt x="328" y="1718"/>
                    </a:lnTo>
                    <a:lnTo>
                      <a:pt x="347" y="1704"/>
                    </a:lnTo>
                    <a:lnTo>
                      <a:pt x="366" y="1621"/>
                    </a:lnTo>
                    <a:lnTo>
                      <a:pt x="385" y="1435"/>
                    </a:lnTo>
                    <a:lnTo>
                      <a:pt x="405" y="1227"/>
                    </a:lnTo>
                    <a:lnTo>
                      <a:pt x="425" y="1011"/>
                    </a:lnTo>
                    <a:lnTo>
                      <a:pt x="444" y="878"/>
                    </a:lnTo>
                    <a:lnTo>
                      <a:pt x="463" y="887"/>
                    </a:lnTo>
                    <a:lnTo>
                      <a:pt x="482" y="866"/>
                    </a:lnTo>
                    <a:lnTo>
                      <a:pt x="501" y="783"/>
                    </a:lnTo>
                    <a:lnTo>
                      <a:pt x="520" y="762"/>
                    </a:lnTo>
                    <a:lnTo>
                      <a:pt x="540" y="715"/>
                    </a:lnTo>
                    <a:lnTo>
                      <a:pt x="559" y="698"/>
                    </a:lnTo>
                    <a:lnTo>
                      <a:pt x="579" y="753"/>
                    </a:lnTo>
                    <a:lnTo>
                      <a:pt x="598" y="761"/>
                    </a:lnTo>
                    <a:lnTo>
                      <a:pt x="617" y="690"/>
                    </a:lnTo>
                    <a:lnTo>
                      <a:pt x="636" y="618"/>
                    </a:lnTo>
                    <a:lnTo>
                      <a:pt x="655" y="621"/>
                    </a:lnTo>
                    <a:lnTo>
                      <a:pt x="674" y="634"/>
                    </a:lnTo>
                    <a:lnTo>
                      <a:pt x="694" y="605"/>
                    </a:lnTo>
                    <a:lnTo>
                      <a:pt x="714" y="564"/>
                    </a:lnTo>
                    <a:lnTo>
                      <a:pt x="733" y="491"/>
                    </a:lnTo>
                    <a:lnTo>
                      <a:pt x="752" y="392"/>
                    </a:lnTo>
                    <a:lnTo>
                      <a:pt x="771" y="342"/>
                    </a:lnTo>
                    <a:lnTo>
                      <a:pt x="790" y="315"/>
                    </a:lnTo>
                    <a:lnTo>
                      <a:pt x="809" y="223"/>
                    </a:lnTo>
                    <a:lnTo>
                      <a:pt x="829" y="106"/>
                    </a:lnTo>
                    <a:lnTo>
                      <a:pt x="849" y="64"/>
                    </a:lnTo>
                    <a:lnTo>
                      <a:pt x="868" y="33"/>
                    </a:lnTo>
                    <a:lnTo>
                      <a:pt x="887" y="50"/>
                    </a:lnTo>
                    <a:lnTo>
                      <a:pt x="906" y="119"/>
                    </a:lnTo>
                    <a:lnTo>
                      <a:pt x="925" y="67"/>
                    </a:lnTo>
                    <a:lnTo>
                      <a:pt x="944" y="0"/>
                    </a:lnTo>
                    <a:lnTo>
                      <a:pt x="964" y="66"/>
                    </a:lnTo>
                    <a:lnTo>
                      <a:pt x="984" y="156"/>
                    </a:lnTo>
                  </a:path>
                </a:pathLst>
              </a:custGeom>
              <a:noFill/>
              <a:ln w="28575">
                <a:solidFill>
                  <a:srgbClr val="FF0000"/>
                </a:solidFill>
                <a:round/>
                <a:headEnd/>
                <a:tailEnd/>
              </a:ln>
            </p:spPr>
            <p:txBody>
              <a:bodyPr/>
              <a:lstStyle/>
              <a:p>
                <a:pPr eaLnBrk="0" hangingPunct="0"/>
                <a:endParaRPr lang="fr-FR"/>
              </a:p>
            </p:txBody>
          </p:sp>
          <p:sp>
            <p:nvSpPr>
              <p:cNvPr id="98" name="Freeform 35"/>
              <p:cNvSpPr>
                <a:spLocks noChangeAspect="1"/>
              </p:cNvSpPr>
              <p:nvPr/>
            </p:nvSpPr>
            <p:spPr bwMode="auto">
              <a:xfrm>
                <a:off x="3145" y="13575"/>
                <a:ext cx="246" cy="132"/>
              </a:xfrm>
              <a:custGeom>
                <a:avLst/>
                <a:gdLst>
                  <a:gd name="T0" fmla="*/ 0 w 983"/>
                  <a:gd name="T1" fmla="*/ 0 h 530"/>
                  <a:gd name="T2" fmla="*/ 0 w 983"/>
                  <a:gd name="T3" fmla="*/ 0 h 530"/>
                  <a:gd name="T4" fmla="*/ 0 w 983"/>
                  <a:gd name="T5" fmla="*/ 0 h 530"/>
                  <a:gd name="T6" fmla="*/ 0 w 983"/>
                  <a:gd name="T7" fmla="*/ 0 h 530"/>
                  <a:gd name="T8" fmla="*/ 0 w 983"/>
                  <a:gd name="T9" fmla="*/ 0 h 530"/>
                  <a:gd name="T10" fmla="*/ 0 w 983"/>
                  <a:gd name="T11" fmla="*/ 0 h 530"/>
                  <a:gd name="T12" fmla="*/ 0 w 983"/>
                  <a:gd name="T13" fmla="*/ 0 h 530"/>
                  <a:gd name="T14" fmla="*/ 0 w 983"/>
                  <a:gd name="T15" fmla="*/ 0 h 530"/>
                  <a:gd name="T16" fmla="*/ 0 w 983"/>
                  <a:gd name="T17" fmla="*/ 0 h 530"/>
                  <a:gd name="T18" fmla="*/ 0 w 983"/>
                  <a:gd name="T19" fmla="*/ 0 h 530"/>
                  <a:gd name="T20" fmla="*/ 0 w 983"/>
                  <a:gd name="T21" fmla="*/ 0 h 530"/>
                  <a:gd name="T22" fmla="*/ 0 w 983"/>
                  <a:gd name="T23" fmla="*/ 0 h 530"/>
                  <a:gd name="T24" fmla="*/ 0 w 983"/>
                  <a:gd name="T25" fmla="*/ 0 h 530"/>
                  <a:gd name="T26" fmla="*/ 0 w 983"/>
                  <a:gd name="T27" fmla="*/ 0 h 530"/>
                  <a:gd name="T28" fmla="*/ 0 w 983"/>
                  <a:gd name="T29" fmla="*/ 0 h 530"/>
                  <a:gd name="T30" fmla="*/ 0 w 983"/>
                  <a:gd name="T31" fmla="*/ 0 h 530"/>
                  <a:gd name="T32" fmla="*/ 0 w 983"/>
                  <a:gd name="T33" fmla="*/ 0 h 530"/>
                  <a:gd name="T34" fmla="*/ 0 w 983"/>
                  <a:gd name="T35" fmla="*/ 0 h 530"/>
                  <a:gd name="T36" fmla="*/ 1 w 983"/>
                  <a:gd name="T37" fmla="*/ 0 h 530"/>
                  <a:gd name="T38" fmla="*/ 1 w 983"/>
                  <a:gd name="T39" fmla="*/ 0 h 530"/>
                  <a:gd name="T40" fmla="*/ 1 w 983"/>
                  <a:gd name="T41" fmla="*/ 0 h 530"/>
                  <a:gd name="T42" fmla="*/ 1 w 983"/>
                  <a:gd name="T43" fmla="*/ 0 h 530"/>
                  <a:gd name="T44" fmla="*/ 1 w 983"/>
                  <a:gd name="T45" fmla="*/ 0 h 530"/>
                  <a:gd name="T46" fmla="*/ 1 w 983"/>
                  <a:gd name="T47" fmla="*/ 0 h 530"/>
                  <a:gd name="T48" fmla="*/ 1 w 983"/>
                  <a:gd name="T49" fmla="*/ 0 h 530"/>
                  <a:gd name="T50" fmla="*/ 1 w 983"/>
                  <a:gd name="T51" fmla="*/ 0 h 530"/>
                  <a:gd name="T52" fmla="*/ 1 w 983"/>
                  <a:gd name="T53" fmla="*/ 0 h 530"/>
                  <a:gd name="T54" fmla="*/ 1 w 983"/>
                  <a:gd name="T55" fmla="*/ 0 h 530"/>
                  <a:gd name="T56" fmla="*/ 1 w 983"/>
                  <a:gd name="T57" fmla="*/ 0 h 530"/>
                  <a:gd name="T58" fmla="*/ 1 w 983"/>
                  <a:gd name="T59" fmla="*/ 0 h 530"/>
                  <a:gd name="T60" fmla="*/ 1 w 983"/>
                  <a:gd name="T61" fmla="*/ 0 h 530"/>
                  <a:gd name="T62" fmla="*/ 1 w 983"/>
                  <a:gd name="T63" fmla="*/ 0 h 530"/>
                  <a:gd name="T64" fmla="*/ 1 w 983"/>
                  <a:gd name="T65" fmla="*/ 0 h 530"/>
                  <a:gd name="T66" fmla="*/ 1 w 983"/>
                  <a:gd name="T67" fmla="*/ 0 h 530"/>
                  <a:gd name="T68" fmla="*/ 1 w 983"/>
                  <a:gd name="T69" fmla="*/ 0 h 530"/>
                  <a:gd name="T70" fmla="*/ 1 w 983"/>
                  <a:gd name="T71" fmla="*/ 0 h 530"/>
                  <a:gd name="T72" fmla="*/ 1 w 983"/>
                  <a:gd name="T73" fmla="*/ 0 h 530"/>
                  <a:gd name="T74" fmla="*/ 1 w 983"/>
                  <a:gd name="T75" fmla="*/ 0 h 530"/>
                  <a:gd name="T76" fmla="*/ 1 w 983"/>
                  <a:gd name="T77" fmla="*/ 0 h 530"/>
                  <a:gd name="T78" fmla="*/ 1 w 983"/>
                  <a:gd name="T79" fmla="*/ 0 h 530"/>
                  <a:gd name="T80" fmla="*/ 1 w 983"/>
                  <a:gd name="T81" fmla="*/ 0 h 530"/>
                  <a:gd name="T82" fmla="*/ 1 w 983"/>
                  <a:gd name="T83" fmla="*/ 0 h 530"/>
                  <a:gd name="T84" fmla="*/ 1 w 983"/>
                  <a:gd name="T85" fmla="*/ 0 h 530"/>
                  <a:gd name="T86" fmla="*/ 1 w 983"/>
                  <a:gd name="T87" fmla="*/ 0 h 530"/>
                  <a:gd name="T88" fmla="*/ 1 w 983"/>
                  <a:gd name="T89" fmla="*/ 0 h 530"/>
                  <a:gd name="T90" fmla="*/ 1 w 983"/>
                  <a:gd name="T91" fmla="*/ 0 h 530"/>
                  <a:gd name="T92" fmla="*/ 1 w 983"/>
                  <a:gd name="T93" fmla="*/ 0 h 530"/>
                  <a:gd name="T94" fmla="*/ 1 w 983"/>
                  <a:gd name="T95" fmla="*/ 0 h 530"/>
                  <a:gd name="T96" fmla="*/ 1 w 983"/>
                  <a:gd name="T97" fmla="*/ 0 h 530"/>
                  <a:gd name="T98" fmla="*/ 1 w 983"/>
                  <a:gd name="T99" fmla="*/ 0 h 530"/>
                  <a:gd name="T100" fmla="*/ 1 w 983"/>
                  <a:gd name="T101" fmla="*/ 0 h 530"/>
                  <a:gd name="T102" fmla="*/ 1 w 983"/>
                  <a:gd name="T103" fmla="*/ 0 h 53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983"/>
                  <a:gd name="T157" fmla="*/ 0 h 530"/>
                  <a:gd name="T158" fmla="*/ 983 w 983"/>
                  <a:gd name="T159" fmla="*/ 530 h 53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983" h="530">
                    <a:moveTo>
                      <a:pt x="0" y="79"/>
                    </a:moveTo>
                    <a:lnTo>
                      <a:pt x="19" y="117"/>
                    </a:lnTo>
                    <a:lnTo>
                      <a:pt x="38" y="154"/>
                    </a:lnTo>
                    <a:lnTo>
                      <a:pt x="57" y="185"/>
                    </a:lnTo>
                    <a:lnTo>
                      <a:pt x="76" y="198"/>
                    </a:lnTo>
                    <a:lnTo>
                      <a:pt x="95" y="214"/>
                    </a:lnTo>
                    <a:lnTo>
                      <a:pt x="115" y="205"/>
                    </a:lnTo>
                    <a:lnTo>
                      <a:pt x="135" y="167"/>
                    </a:lnTo>
                    <a:lnTo>
                      <a:pt x="154" y="150"/>
                    </a:lnTo>
                    <a:lnTo>
                      <a:pt x="173" y="153"/>
                    </a:lnTo>
                    <a:lnTo>
                      <a:pt x="192" y="124"/>
                    </a:lnTo>
                    <a:lnTo>
                      <a:pt x="211" y="67"/>
                    </a:lnTo>
                    <a:lnTo>
                      <a:pt x="230" y="38"/>
                    </a:lnTo>
                    <a:lnTo>
                      <a:pt x="250" y="98"/>
                    </a:lnTo>
                    <a:lnTo>
                      <a:pt x="269" y="169"/>
                    </a:lnTo>
                    <a:lnTo>
                      <a:pt x="289" y="207"/>
                    </a:lnTo>
                    <a:lnTo>
                      <a:pt x="308" y="253"/>
                    </a:lnTo>
                    <a:lnTo>
                      <a:pt x="327" y="311"/>
                    </a:lnTo>
                    <a:lnTo>
                      <a:pt x="346" y="334"/>
                    </a:lnTo>
                    <a:lnTo>
                      <a:pt x="365" y="298"/>
                    </a:lnTo>
                    <a:lnTo>
                      <a:pt x="385" y="239"/>
                    </a:lnTo>
                    <a:lnTo>
                      <a:pt x="404" y="232"/>
                    </a:lnTo>
                    <a:lnTo>
                      <a:pt x="424" y="308"/>
                    </a:lnTo>
                    <a:lnTo>
                      <a:pt x="443" y="343"/>
                    </a:lnTo>
                    <a:lnTo>
                      <a:pt x="462" y="334"/>
                    </a:lnTo>
                    <a:lnTo>
                      <a:pt x="481" y="333"/>
                    </a:lnTo>
                    <a:lnTo>
                      <a:pt x="500" y="361"/>
                    </a:lnTo>
                    <a:lnTo>
                      <a:pt x="519" y="414"/>
                    </a:lnTo>
                    <a:lnTo>
                      <a:pt x="539" y="439"/>
                    </a:lnTo>
                    <a:lnTo>
                      <a:pt x="559" y="445"/>
                    </a:lnTo>
                    <a:lnTo>
                      <a:pt x="578" y="439"/>
                    </a:lnTo>
                    <a:lnTo>
                      <a:pt x="597" y="414"/>
                    </a:lnTo>
                    <a:lnTo>
                      <a:pt x="616" y="374"/>
                    </a:lnTo>
                    <a:lnTo>
                      <a:pt x="635" y="339"/>
                    </a:lnTo>
                    <a:lnTo>
                      <a:pt x="654" y="351"/>
                    </a:lnTo>
                    <a:lnTo>
                      <a:pt x="674" y="442"/>
                    </a:lnTo>
                    <a:lnTo>
                      <a:pt x="694" y="530"/>
                    </a:lnTo>
                    <a:lnTo>
                      <a:pt x="713" y="494"/>
                    </a:lnTo>
                    <a:lnTo>
                      <a:pt x="732" y="409"/>
                    </a:lnTo>
                    <a:lnTo>
                      <a:pt x="751" y="367"/>
                    </a:lnTo>
                    <a:lnTo>
                      <a:pt x="770" y="387"/>
                    </a:lnTo>
                    <a:lnTo>
                      <a:pt x="789" y="443"/>
                    </a:lnTo>
                    <a:lnTo>
                      <a:pt x="809" y="427"/>
                    </a:lnTo>
                    <a:lnTo>
                      <a:pt x="829" y="290"/>
                    </a:lnTo>
                    <a:lnTo>
                      <a:pt x="848" y="145"/>
                    </a:lnTo>
                    <a:lnTo>
                      <a:pt x="867" y="92"/>
                    </a:lnTo>
                    <a:lnTo>
                      <a:pt x="886" y="49"/>
                    </a:lnTo>
                    <a:lnTo>
                      <a:pt x="905" y="17"/>
                    </a:lnTo>
                    <a:lnTo>
                      <a:pt x="924" y="27"/>
                    </a:lnTo>
                    <a:lnTo>
                      <a:pt x="944" y="9"/>
                    </a:lnTo>
                    <a:lnTo>
                      <a:pt x="964" y="0"/>
                    </a:lnTo>
                    <a:lnTo>
                      <a:pt x="983" y="46"/>
                    </a:lnTo>
                  </a:path>
                </a:pathLst>
              </a:custGeom>
              <a:noFill/>
              <a:ln w="28575">
                <a:solidFill>
                  <a:srgbClr val="FF0000"/>
                </a:solidFill>
                <a:round/>
                <a:headEnd/>
                <a:tailEnd/>
              </a:ln>
            </p:spPr>
            <p:txBody>
              <a:bodyPr/>
              <a:lstStyle/>
              <a:p>
                <a:pPr eaLnBrk="0" hangingPunct="0"/>
                <a:endParaRPr lang="fr-FR"/>
              </a:p>
            </p:txBody>
          </p:sp>
          <p:sp>
            <p:nvSpPr>
              <p:cNvPr id="99" name="Freeform 36"/>
              <p:cNvSpPr>
                <a:spLocks noChangeAspect="1"/>
              </p:cNvSpPr>
              <p:nvPr/>
            </p:nvSpPr>
            <p:spPr bwMode="auto">
              <a:xfrm>
                <a:off x="3391" y="13586"/>
                <a:ext cx="246" cy="252"/>
              </a:xfrm>
              <a:custGeom>
                <a:avLst/>
                <a:gdLst>
                  <a:gd name="T0" fmla="*/ 0 w 983"/>
                  <a:gd name="T1" fmla="*/ 0 h 1008"/>
                  <a:gd name="T2" fmla="*/ 0 w 983"/>
                  <a:gd name="T3" fmla="*/ 0 h 1008"/>
                  <a:gd name="T4" fmla="*/ 0 w 983"/>
                  <a:gd name="T5" fmla="*/ 0 h 1008"/>
                  <a:gd name="T6" fmla="*/ 0 w 983"/>
                  <a:gd name="T7" fmla="*/ 0 h 1008"/>
                  <a:gd name="T8" fmla="*/ 0 w 983"/>
                  <a:gd name="T9" fmla="*/ 1 h 1008"/>
                  <a:gd name="T10" fmla="*/ 0 w 983"/>
                  <a:gd name="T11" fmla="*/ 1 h 1008"/>
                  <a:gd name="T12" fmla="*/ 0 w 983"/>
                  <a:gd name="T13" fmla="*/ 1 h 1008"/>
                  <a:gd name="T14" fmla="*/ 0 w 983"/>
                  <a:gd name="T15" fmla="*/ 1 h 1008"/>
                  <a:gd name="T16" fmla="*/ 0 w 983"/>
                  <a:gd name="T17" fmla="*/ 1 h 1008"/>
                  <a:gd name="T18" fmla="*/ 0 w 983"/>
                  <a:gd name="T19" fmla="*/ 1 h 1008"/>
                  <a:gd name="T20" fmla="*/ 0 w 983"/>
                  <a:gd name="T21" fmla="*/ 1 h 1008"/>
                  <a:gd name="T22" fmla="*/ 0 w 983"/>
                  <a:gd name="T23" fmla="*/ 0 h 1008"/>
                  <a:gd name="T24" fmla="*/ 0 w 983"/>
                  <a:gd name="T25" fmla="*/ 0 h 1008"/>
                  <a:gd name="T26" fmla="*/ 0 w 983"/>
                  <a:gd name="T27" fmla="*/ 0 h 1008"/>
                  <a:gd name="T28" fmla="*/ 0 w 983"/>
                  <a:gd name="T29" fmla="*/ 0 h 1008"/>
                  <a:gd name="T30" fmla="*/ 0 w 983"/>
                  <a:gd name="T31" fmla="*/ 0 h 1008"/>
                  <a:gd name="T32" fmla="*/ 0 w 983"/>
                  <a:gd name="T33" fmla="*/ 0 h 1008"/>
                  <a:gd name="T34" fmla="*/ 0 w 983"/>
                  <a:gd name="T35" fmla="*/ 1 h 1008"/>
                  <a:gd name="T36" fmla="*/ 1 w 983"/>
                  <a:gd name="T37" fmla="*/ 1 h 1008"/>
                  <a:gd name="T38" fmla="*/ 1 w 983"/>
                  <a:gd name="T39" fmla="*/ 1 h 1008"/>
                  <a:gd name="T40" fmla="*/ 1 w 983"/>
                  <a:gd name="T41" fmla="*/ 1 h 1008"/>
                  <a:gd name="T42" fmla="*/ 1 w 983"/>
                  <a:gd name="T43" fmla="*/ 1 h 1008"/>
                  <a:gd name="T44" fmla="*/ 1 w 983"/>
                  <a:gd name="T45" fmla="*/ 1 h 1008"/>
                  <a:gd name="T46" fmla="*/ 1 w 983"/>
                  <a:gd name="T47" fmla="*/ 1 h 1008"/>
                  <a:gd name="T48" fmla="*/ 1 w 983"/>
                  <a:gd name="T49" fmla="*/ 1 h 1008"/>
                  <a:gd name="T50" fmla="*/ 1 w 983"/>
                  <a:gd name="T51" fmla="*/ 1 h 1008"/>
                  <a:gd name="T52" fmla="*/ 1 w 983"/>
                  <a:gd name="T53" fmla="*/ 1 h 1008"/>
                  <a:gd name="T54" fmla="*/ 1 w 983"/>
                  <a:gd name="T55" fmla="*/ 1 h 1008"/>
                  <a:gd name="T56" fmla="*/ 1 w 983"/>
                  <a:gd name="T57" fmla="*/ 1 h 1008"/>
                  <a:gd name="T58" fmla="*/ 1 w 983"/>
                  <a:gd name="T59" fmla="*/ 1 h 1008"/>
                  <a:gd name="T60" fmla="*/ 1 w 983"/>
                  <a:gd name="T61" fmla="*/ 1 h 1008"/>
                  <a:gd name="T62" fmla="*/ 1 w 983"/>
                  <a:gd name="T63" fmla="*/ 1 h 1008"/>
                  <a:gd name="T64" fmla="*/ 1 w 983"/>
                  <a:gd name="T65" fmla="*/ 1 h 1008"/>
                  <a:gd name="T66" fmla="*/ 1 w 983"/>
                  <a:gd name="T67" fmla="*/ 1 h 1008"/>
                  <a:gd name="T68" fmla="*/ 1 w 983"/>
                  <a:gd name="T69" fmla="*/ 1 h 1008"/>
                  <a:gd name="T70" fmla="*/ 1 w 983"/>
                  <a:gd name="T71" fmla="*/ 1 h 1008"/>
                  <a:gd name="T72" fmla="*/ 1 w 983"/>
                  <a:gd name="T73" fmla="*/ 1 h 1008"/>
                  <a:gd name="T74" fmla="*/ 1 w 983"/>
                  <a:gd name="T75" fmla="*/ 1 h 1008"/>
                  <a:gd name="T76" fmla="*/ 1 w 983"/>
                  <a:gd name="T77" fmla="*/ 1 h 1008"/>
                  <a:gd name="T78" fmla="*/ 1 w 983"/>
                  <a:gd name="T79" fmla="*/ 1 h 1008"/>
                  <a:gd name="T80" fmla="*/ 1 w 983"/>
                  <a:gd name="T81" fmla="*/ 1 h 1008"/>
                  <a:gd name="T82" fmla="*/ 1 w 983"/>
                  <a:gd name="T83" fmla="*/ 1 h 1008"/>
                  <a:gd name="T84" fmla="*/ 1 w 983"/>
                  <a:gd name="T85" fmla="*/ 1 h 1008"/>
                  <a:gd name="T86" fmla="*/ 1 w 983"/>
                  <a:gd name="T87" fmla="*/ 1 h 1008"/>
                  <a:gd name="T88" fmla="*/ 1 w 983"/>
                  <a:gd name="T89" fmla="*/ 0 h 1008"/>
                  <a:gd name="T90" fmla="*/ 1 w 983"/>
                  <a:gd name="T91" fmla="*/ 0 h 1008"/>
                  <a:gd name="T92" fmla="*/ 1 w 983"/>
                  <a:gd name="T93" fmla="*/ 0 h 1008"/>
                  <a:gd name="T94" fmla="*/ 1 w 983"/>
                  <a:gd name="T95" fmla="*/ 1 h 1008"/>
                  <a:gd name="T96" fmla="*/ 1 w 983"/>
                  <a:gd name="T97" fmla="*/ 1 h 1008"/>
                  <a:gd name="T98" fmla="*/ 1 w 983"/>
                  <a:gd name="T99" fmla="*/ 1 h 1008"/>
                  <a:gd name="T100" fmla="*/ 1 w 983"/>
                  <a:gd name="T101" fmla="*/ 1 h 1008"/>
                  <a:gd name="T102" fmla="*/ 1 w 983"/>
                  <a:gd name="T103" fmla="*/ 1 h 100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983"/>
                  <a:gd name="T157" fmla="*/ 0 h 1008"/>
                  <a:gd name="T158" fmla="*/ 983 w 983"/>
                  <a:gd name="T159" fmla="*/ 1008 h 100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983" h="1008">
                    <a:moveTo>
                      <a:pt x="0" y="0"/>
                    </a:moveTo>
                    <a:lnTo>
                      <a:pt x="19" y="72"/>
                    </a:lnTo>
                    <a:lnTo>
                      <a:pt x="38" y="169"/>
                    </a:lnTo>
                    <a:lnTo>
                      <a:pt x="57" y="311"/>
                    </a:lnTo>
                    <a:lnTo>
                      <a:pt x="76" y="383"/>
                    </a:lnTo>
                    <a:lnTo>
                      <a:pt x="96" y="370"/>
                    </a:lnTo>
                    <a:lnTo>
                      <a:pt x="115" y="386"/>
                    </a:lnTo>
                    <a:lnTo>
                      <a:pt x="135" y="411"/>
                    </a:lnTo>
                    <a:lnTo>
                      <a:pt x="154" y="446"/>
                    </a:lnTo>
                    <a:lnTo>
                      <a:pt x="173" y="460"/>
                    </a:lnTo>
                    <a:lnTo>
                      <a:pt x="192" y="393"/>
                    </a:lnTo>
                    <a:lnTo>
                      <a:pt x="211" y="261"/>
                    </a:lnTo>
                    <a:lnTo>
                      <a:pt x="230" y="257"/>
                    </a:lnTo>
                    <a:lnTo>
                      <a:pt x="250" y="286"/>
                    </a:lnTo>
                    <a:lnTo>
                      <a:pt x="270" y="212"/>
                    </a:lnTo>
                    <a:lnTo>
                      <a:pt x="289" y="224"/>
                    </a:lnTo>
                    <a:lnTo>
                      <a:pt x="308" y="305"/>
                    </a:lnTo>
                    <a:lnTo>
                      <a:pt x="327" y="368"/>
                    </a:lnTo>
                    <a:lnTo>
                      <a:pt x="346" y="395"/>
                    </a:lnTo>
                    <a:lnTo>
                      <a:pt x="365" y="427"/>
                    </a:lnTo>
                    <a:lnTo>
                      <a:pt x="385" y="450"/>
                    </a:lnTo>
                    <a:lnTo>
                      <a:pt x="405" y="527"/>
                    </a:lnTo>
                    <a:lnTo>
                      <a:pt x="424" y="710"/>
                    </a:lnTo>
                    <a:lnTo>
                      <a:pt x="443" y="811"/>
                    </a:lnTo>
                    <a:lnTo>
                      <a:pt x="462" y="811"/>
                    </a:lnTo>
                    <a:lnTo>
                      <a:pt x="481" y="811"/>
                    </a:lnTo>
                    <a:lnTo>
                      <a:pt x="500" y="876"/>
                    </a:lnTo>
                    <a:lnTo>
                      <a:pt x="520" y="946"/>
                    </a:lnTo>
                    <a:lnTo>
                      <a:pt x="540" y="985"/>
                    </a:lnTo>
                    <a:lnTo>
                      <a:pt x="559" y="1008"/>
                    </a:lnTo>
                    <a:lnTo>
                      <a:pt x="578" y="921"/>
                    </a:lnTo>
                    <a:lnTo>
                      <a:pt x="597" y="764"/>
                    </a:lnTo>
                    <a:lnTo>
                      <a:pt x="616" y="647"/>
                    </a:lnTo>
                    <a:lnTo>
                      <a:pt x="635" y="617"/>
                    </a:lnTo>
                    <a:lnTo>
                      <a:pt x="655" y="577"/>
                    </a:lnTo>
                    <a:lnTo>
                      <a:pt x="675" y="572"/>
                    </a:lnTo>
                    <a:lnTo>
                      <a:pt x="694" y="583"/>
                    </a:lnTo>
                    <a:lnTo>
                      <a:pt x="713" y="498"/>
                    </a:lnTo>
                    <a:lnTo>
                      <a:pt x="732" y="448"/>
                    </a:lnTo>
                    <a:lnTo>
                      <a:pt x="751" y="467"/>
                    </a:lnTo>
                    <a:lnTo>
                      <a:pt x="770" y="458"/>
                    </a:lnTo>
                    <a:lnTo>
                      <a:pt x="790" y="409"/>
                    </a:lnTo>
                    <a:lnTo>
                      <a:pt x="810" y="384"/>
                    </a:lnTo>
                    <a:lnTo>
                      <a:pt x="829" y="358"/>
                    </a:lnTo>
                    <a:lnTo>
                      <a:pt x="848" y="269"/>
                    </a:lnTo>
                    <a:lnTo>
                      <a:pt x="867" y="225"/>
                    </a:lnTo>
                    <a:lnTo>
                      <a:pt x="886" y="295"/>
                    </a:lnTo>
                    <a:lnTo>
                      <a:pt x="905" y="354"/>
                    </a:lnTo>
                    <a:lnTo>
                      <a:pt x="925" y="379"/>
                    </a:lnTo>
                    <a:lnTo>
                      <a:pt x="944" y="422"/>
                    </a:lnTo>
                    <a:lnTo>
                      <a:pt x="964" y="484"/>
                    </a:lnTo>
                    <a:lnTo>
                      <a:pt x="983" y="532"/>
                    </a:lnTo>
                  </a:path>
                </a:pathLst>
              </a:custGeom>
              <a:noFill/>
              <a:ln w="28575">
                <a:solidFill>
                  <a:srgbClr val="FF0000"/>
                </a:solidFill>
                <a:round/>
                <a:headEnd/>
                <a:tailEnd/>
              </a:ln>
            </p:spPr>
            <p:txBody>
              <a:bodyPr/>
              <a:lstStyle/>
              <a:p>
                <a:pPr eaLnBrk="0" hangingPunct="0"/>
                <a:endParaRPr lang="fr-FR"/>
              </a:p>
            </p:txBody>
          </p:sp>
          <p:sp>
            <p:nvSpPr>
              <p:cNvPr id="100" name="Freeform 37"/>
              <p:cNvSpPr>
                <a:spLocks noChangeAspect="1"/>
              </p:cNvSpPr>
              <p:nvPr/>
            </p:nvSpPr>
            <p:spPr bwMode="auto">
              <a:xfrm>
                <a:off x="3637" y="13609"/>
                <a:ext cx="246" cy="202"/>
              </a:xfrm>
              <a:custGeom>
                <a:avLst/>
                <a:gdLst>
                  <a:gd name="T0" fmla="*/ 0 w 983"/>
                  <a:gd name="T1" fmla="*/ 1 h 806"/>
                  <a:gd name="T2" fmla="*/ 0 w 983"/>
                  <a:gd name="T3" fmla="*/ 1 h 806"/>
                  <a:gd name="T4" fmla="*/ 0 w 983"/>
                  <a:gd name="T5" fmla="*/ 1 h 806"/>
                  <a:gd name="T6" fmla="*/ 0 w 983"/>
                  <a:gd name="T7" fmla="*/ 1 h 806"/>
                  <a:gd name="T8" fmla="*/ 0 w 983"/>
                  <a:gd name="T9" fmla="*/ 1 h 806"/>
                  <a:gd name="T10" fmla="*/ 0 w 983"/>
                  <a:gd name="T11" fmla="*/ 1 h 806"/>
                  <a:gd name="T12" fmla="*/ 0 w 983"/>
                  <a:gd name="T13" fmla="*/ 1 h 806"/>
                  <a:gd name="T14" fmla="*/ 0 w 983"/>
                  <a:gd name="T15" fmla="*/ 1 h 806"/>
                  <a:gd name="T16" fmla="*/ 0 w 983"/>
                  <a:gd name="T17" fmla="*/ 1 h 806"/>
                  <a:gd name="T18" fmla="*/ 0 w 983"/>
                  <a:gd name="T19" fmla="*/ 1 h 806"/>
                  <a:gd name="T20" fmla="*/ 0 w 983"/>
                  <a:gd name="T21" fmla="*/ 1 h 806"/>
                  <a:gd name="T22" fmla="*/ 0 w 983"/>
                  <a:gd name="T23" fmla="*/ 1 h 806"/>
                  <a:gd name="T24" fmla="*/ 0 w 983"/>
                  <a:gd name="T25" fmla="*/ 1 h 806"/>
                  <a:gd name="T26" fmla="*/ 0 w 983"/>
                  <a:gd name="T27" fmla="*/ 1 h 806"/>
                  <a:gd name="T28" fmla="*/ 0 w 983"/>
                  <a:gd name="T29" fmla="*/ 1 h 806"/>
                  <a:gd name="T30" fmla="*/ 0 w 983"/>
                  <a:gd name="T31" fmla="*/ 1 h 806"/>
                  <a:gd name="T32" fmla="*/ 0 w 983"/>
                  <a:gd name="T33" fmla="*/ 1 h 806"/>
                  <a:gd name="T34" fmla="*/ 0 w 983"/>
                  <a:gd name="T35" fmla="*/ 1 h 806"/>
                  <a:gd name="T36" fmla="*/ 1 w 983"/>
                  <a:gd name="T37" fmla="*/ 1 h 806"/>
                  <a:gd name="T38" fmla="*/ 1 w 983"/>
                  <a:gd name="T39" fmla="*/ 1 h 806"/>
                  <a:gd name="T40" fmla="*/ 1 w 983"/>
                  <a:gd name="T41" fmla="*/ 1 h 806"/>
                  <a:gd name="T42" fmla="*/ 1 w 983"/>
                  <a:gd name="T43" fmla="*/ 1 h 806"/>
                  <a:gd name="T44" fmla="*/ 1 w 983"/>
                  <a:gd name="T45" fmla="*/ 1 h 806"/>
                  <a:gd name="T46" fmla="*/ 1 w 983"/>
                  <a:gd name="T47" fmla="*/ 1 h 806"/>
                  <a:gd name="T48" fmla="*/ 1 w 983"/>
                  <a:gd name="T49" fmla="*/ 1 h 806"/>
                  <a:gd name="T50" fmla="*/ 1 w 983"/>
                  <a:gd name="T51" fmla="*/ 1 h 806"/>
                  <a:gd name="T52" fmla="*/ 1 w 983"/>
                  <a:gd name="T53" fmla="*/ 1 h 806"/>
                  <a:gd name="T54" fmla="*/ 1 w 983"/>
                  <a:gd name="T55" fmla="*/ 1 h 806"/>
                  <a:gd name="T56" fmla="*/ 1 w 983"/>
                  <a:gd name="T57" fmla="*/ 1 h 806"/>
                  <a:gd name="T58" fmla="*/ 1 w 983"/>
                  <a:gd name="T59" fmla="*/ 0 h 806"/>
                  <a:gd name="T60" fmla="*/ 1 w 983"/>
                  <a:gd name="T61" fmla="*/ 0 h 806"/>
                  <a:gd name="T62" fmla="*/ 1 w 983"/>
                  <a:gd name="T63" fmla="*/ 0 h 806"/>
                  <a:gd name="T64" fmla="*/ 1 w 983"/>
                  <a:gd name="T65" fmla="*/ 0 h 806"/>
                  <a:gd name="T66" fmla="*/ 1 w 983"/>
                  <a:gd name="T67" fmla="*/ 0 h 806"/>
                  <a:gd name="T68" fmla="*/ 1 w 983"/>
                  <a:gd name="T69" fmla="*/ 0 h 806"/>
                  <a:gd name="T70" fmla="*/ 1 w 983"/>
                  <a:gd name="T71" fmla="*/ 1 h 806"/>
                  <a:gd name="T72" fmla="*/ 1 w 983"/>
                  <a:gd name="T73" fmla="*/ 1 h 806"/>
                  <a:gd name="T74" fmla="*/ 1 w 983"/>
                  <a:gd name="T75" fmla="*/ 1 h 806"/>
                  <a:gd name="T76" fmla="*/ 1 w 983"/>
                  <a:gd name="T77" fmla="*/ 1 h 806"/>
                  <a:gd name="T78" fmla="*/ 1 w 983"/>
                  <a:gd name="T79" fmla="*/ 1 h 806"/>
                  <a:gd name="T80" fmla="*/ 1 w 983"/>
                  <a:gd name="T81" fmla="*/ 1 h 806"/>
                  <a:gd name="T82" fmla="*/ 1 w 983"/>
                  <a:gd name="T83" fmla="*/ 1 h 806"/>
                  <a:gd name="T84" fmla="*/ 1 w 983"/>
                  <a:gd name="T85" fmla="*/ 1 h 806"/>
                  <a:gd name="T86" fmla="*/ 1 w 983"/>
                  <a:gd name="T87" fmla="*/ 1 h 806"/>
                  <a:gd name="T88" fmla="*/ 1 w 983"/>
                  <a:gd name="T89" fmla="*/ 1 h 806"/>
                  <a:gd name="T90" fmla="*/ 1 w 983"/>
                  <a:gd name="T91" fmla="*/ 1 h 806"/>
                  <a:gd name="T92" fmla="*/ 1 w 983"/>
                  <a:gd name="T93" fmla="*/ 1 h 806"/>
                  <a:gd name="T94" fmla="*/ 1 w 983"/>
                  <a:gd name="T95" fmla="*/ 1 h 806"/>
                  <a:gd name="T96" fmla="*/ 1 w 983"/>
                  <a:gd name="T97" fmla="*/ 1 h 806"/>
                  <a:gd name="T98" fmla="*/ 1 w 983"/>
                  <a:gd name="T99" fmla="*/ 0 h 806"/>
                  <a:gd name="T100" fmla="*/ 1 w 983"/>
                  <a:gd name="T101" fmla="*/ 0 h 806"/>
                  <a:gd name="T102" fmla="*/ 1 w 983"/>
                  <a:gd name="T103" fmla="*/ 0 h 80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983"/>
                  <a:gd name="T157" fmla="*/ 0 h 806"/>
                  <a:gd name="T158" fmla="*/ 983 w 983"/>
                  <a:gd name="T159" fmla="*/ 806 h 80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983" h="806">
                    <a:moveTo>
                      <a:pt x="0" y="439"/>
                    </a:moveTo>
                    <a:lnTo>
                      <a:pt x="19" y="513"/>
                    </a:lnTo>
                    <a:lnTo>
                      <a:pt x="38" y="572"/>
                    </a:lnTo>
                    <a:lnTo>
                      <a:pt x="57" y="598"/>
                    </a:lnTo>
                    <a:lnTo>
                      <a:pt x="76" y="639"/>
                    </a:lnTo>
                    <a:lnTo>
                      <a:pt x="96" y="675"/>
                    </a:lnTo>
                    <a:lnTo>
                      <a:pt x="116" y="712"/>
                    </a:lnTo>
                    <a:lnTo>
                      <a:pt x="135" y="731"/>
                    </a:lnTo>
                    <a:lnTo>
                      <a:pt x="154" y="690"/>
                    </a:lnTo>
                    <a:lnTo>
                      <a:pt x="173" y="623"/>
                    </a:lnTo>
                    <a:lnTo>
                      <a:pt x="192" y="607"/>
                    </a:lnTo>
                    <a:lnTo>
                      <a:pt x="211" y="543"/>
                    </a:lnTo>
                    <a:lnTo>
                      <a:pt x="231" y="472"/>
                    </a:lnTo>
                    <a:lnTo>
                      <a:pt x="251" y="455"/>
                    </a:lnTo>
                    <a:lnTo>
                      <a:pt x="270" y="442"/>
                    </a:lnTo>
                    <a:lnTo>
                      <a:pt x="289" y="483"/>
                    </a:lnTo>
                    <a:lnTo>
                      <a:pt x="308" y="568"/>
                    </a:lnTo>
                    <a:lnTo>
                      <a:pt x="327" y="658"/>
                    </a:lnTo>
                    <a:lnTo>
                      <a:pt x="346" y="693"/>
                    </a:lnTo>
                    <a:lnTo>
                      <a:pt x="366" y="708"/>
                    </a:lnTo>
                    <a:lnTo>
                      <a:pt x="386" y="767"/>
                    </a:lnTo>
                    <a:lnTo>
                      <a:pt x="405" y="806"/>
                    </a:lnTo>
                    <a:lnTo>
                      <a:pt x="424" y="786"/>
                    </a:lnTo>
                    <a:lnTo>
                      <a:pt x="443" y="753"/>
                    </a:lnTo>
                    <a:lnTo>
                      <a:pt x="462" y="736"/>
                    </a:lnTo>
                    <a:lnTo>
                      <a:pt x="481" y="670"/>
                    </a:lnTo>
                    <a:lnTo>
                      <a:pt x="501" y="579"/>
                    </a:lnTo>
                    <a:lnTo>
                      <a:pt x="521" y="490"/>
                    </a:lnTo>
                    <a:lnTo>
                      <a:pt x="540" y="392"/>
                    </a:lnTo>
                    <a:lnTo>
                      <a:pt x="559" y="336"/>
                    </a:lnTo>
                    <a:lnTo>
                      <a:pt x="578" y="317"/>
                    </a:lnTo>
                    <a:lnTo>
                      <a:pt x="597" y="319"/>
                    </a:lnTo>
                    <a:lnTo>
                      <a:pt x="616" y="325"/>
                    </a:lnTo>
                    <a:lnTo>
                      <a:pt x="636" y="283"/>
                    </a:lnTo>
                    <a:lnTo>
                      <a:pt x="656" y="279"/>
                    </a:lnTo>
                    <a:lnTo>
                      <a:pt x="675" y="381"/>
                    </a:lnTo>
                    <a:lnTo>
                      <a:pt x="694" y="491"/>
                    </a:lnTo>
                    <a:lnTo>
                      <a:pt x="713" y="505"/>
                    </a:lnTo>
                    <a:lnTo>
                      <a:pt x="732" y="504"/>
                    </a:lnTo>
                    <a:lnTo>
                      <a:pt x="751" y="471"/>
                    </a:lnTo>
                    <a:lnTo>
                      <a:pt x="771" y="459"/>
                    </a:lnTo>
                    <a:lnTo>
                      <a:pt x="790" y="544"/>
                    </a:lnTo>
                    <a:lnTo>
                      <a:pt x="810" y="597"/>
                    </a:lnTo>
                    <a:lnTo>
                      <a:pt x="829" y="590"/>
                    </a:lnTo>
                    <a:lnTo>
                      <a:pt x="848" y="587"/>
                    </a:lnTo>
                    <a:lnTo>
                      <a:pt x="867" y="610"/>
                    </a:lnTo>
                    <a:lnTo>
                      <a:pt x="886" y="563"/>
                    </a:lnTo>
                    <a:lnTo>
                      <a:pt x="905" y="483"/>
                    </a:lnTo>
                    <a:lnTo>
                      <a:pt x="925" y="375"/>
                    </a:lnTo>
                    <a:lnTo>
                      <a:pt x="945" y="227"/>
                    </a:lnTo>
                    <a:lnTo>
                      <a:pt x="964" y="119"/>
                    </a:lnTo>
                    <a:lnTo>
                      <a:pt x="983" y="0"/>
                    </a:lnTo>
                  </a:path>
                </a:pathLst>
              </a:custGeom>
              <a:noFill/>
              <a:ln w="28575">
                <a:solidFill>
                  <a:srgbClr val="FF0000"/>
                </a:solidFill>
                <a:round/>
                <a:headEnd/>
                <a:tailEnd/>
              </a:ln>
            </p:spPr>
            <p:txBody>
              <a:bodyPr/>
              <a:lstStyle/>
              <a:p>
                <a:pPr eaLnBrk="0" hangingPunct="0"/>
                <a:endParaRPr lang="fr-FR"/>
              </a:p>
            </p:txBody>
          </p:sp>
          <p:sp>
            <p:nvSpPr>
              <p:cNvPr id="101" name="Freeform 38"/>
              <p:cNvSpPr>
                <a:spLocks noChangeAspect="1"/>
              </p:cNvSpPr>
              <p:nvPr/>
            </p:nvSpPr>
            <p:spPr bwMode="auto">
              <a:xfrm>
                <a:off x="3883" y="13121"/>
                <a:ext cx="245" cy="488"/>
              </a:xfrm>
              <a:custGeom>
                <a:avLst/>
                <a:gdLst>
                  <a:gd name="T0" fmla="*/ 0 w 983"/>
                  <a:gd name="T1" fmla="*/ 2 h 1952"/>
                  <a:gd name="T2" fmla="*/ 0 w 983"/>
                  <a:gd name="T3" fmla="*/ 2 h 1952"/>
                  <a:gd name="T4" fmla="*/ 0 w 983"/>
                  <a:gd name="T5" fmla="*/ 2 h 1952"/>
                  <a:gd name="T6" fmla="*/ 0 w 983"/>
                  <a:gd name="T7" fmla="*/ 2 h 1952"/>
                  <a:gd name="T8" fmla="*/ 0 w 983"/>
                  <a:gd name="T9" fmla="*/ 1 h 1952"/>
                  <a:gd name="T10" fmla="*/ 0 w 983"/>
                  <a:gd name="T11" fmla="*/ 1 h 1952"/>
                  <a:gd name="T12" fmla="*/ 0 w 983"/>
                  <a:gd name="T13" fmla="*/ 1 h 1952"/>
                  <a:gd name="T14" fmla="*/ 0 w 983"/>
                  <a:gd name="T15" fmla="*/ 1 h 1952"/>
                  <a:gd name="T16" fmla="*/ 0 w 983"/>
                  <a:gd name="T17" fmla="*/ 1 h 1952"/>
                  <a:gd name="T18" fmla="*/ 0 w 983"/>
                  <a:gd name="T19" fmla="*/ 1 h 1952"/>
                  <a:gd name="T20" fmla="*/ 0 w 983"/>
                  <a:gd name="T21" fmla="*/ 1 h 1952"/>
                  <a:gd name="T22" fmla="*/ 0 w 983"/>
                  <a:gd name="T23" fmla="*/ 1 h 1952"/>
                  <a:gd name="T24" fmla="*/ 0 w 983"/>
                  <a:gd name="T25" fmla="*/ 0 h 1952"/>
                  <a:gd name="T26" fmla="*/ 0 w 983"/>
                  <a:gd name="T27" fmla="*/ 0 h 1952"/>
                  <a:gd name="T28" fmla="*/ 0 w 983"/>
                  <a:gd name="T29" fmla="*/ 0 h 1952"/>
                  <a:gd name="T30" fmla="*/ 0 w 983"/>
                  <a:gd name="T31" fmla="*/ 0 h 1952"/>
                  <a:gd name="T32" fmla="*/ 0 w 983"/>
                  <a:gd name="T33" fmla="*/ 0 h 1952"/>
                  <a:gd name="T34" fmla="*/ 0 w 983"/>
                  <a:gd name="T35" fmla="*/ 0 h 1952"/>
                  <a:gd name="T36" fmla="*/ 0 w 983"/>
                  <a:gd name="T37" fmla="*/ 0 h 1952"/>
                  <a:gd name="T38" fmla="*/ 0 w 983"/>
                  <a:gd name="T39" fmla="*/ 0 h 1952"/>
                  <a:gd name="T40" fmla="*/ 0 w 983"/>
                  <a:gd name="T41" fmla="*/ 0 h 1952"/>
                  <a:gd name="T42" fmla="*/ 0 w 983"/>
                  <a:gd name="T43" fmla="*/ 0 h 1952"/>
                  <a:gd name="T44" fmla="*/ 0 w 983"/>
                  <a:gd name="T45" fmla="*/ 0 h 1952"/>
                  <a:gd name="T46" fmla="*/ 0 w 983"/>
                  <a:gd name="T47" fmla="*/ 1 h 1952"/>
                  <a:gd name="T48" fmla="*/ 0 w 983"/>
                  <a:gd name="T49" fmla="*/ 1 h 1952"/>
                  <a:gd name="T50" fmla="*/ 0 w 983"/>
                  <a:gd name="T51" fmla="*/ 0 h 1952"/>
                  <a:gd name="T52" fmla="*/ 0 w 983"/>
                  <a:gd name="T53" fmla="*/ 0 h 1952"/>
                  <a:gd name="T54" fmla="*/ 0 w 983"/>
                  <a:gd name="T55" fmla="*/ 0 h 1952"/>
                  <a:gd name="T56" fmla="*/ 0 w 983"/>
                  <a:gd name="T57" fmla="*/ 0 h 1952"/>
                  <a:gd name="T58" fmla="*/ 0 w 983"/>
                  <a:gd name="T59" fmla="*/ 0 h 1952"/>
                  <a:gd name="T60" fmla="*/ 0 w 983"/>
                  <a:gd name="T61" fmla="*/ 0 h 1952"/>
                  <a:gd name="T62" fmla="*/ 0 w 983"/>
                  <a:gd name="T63" fmla="*/ 0 h 1952"/>
                  <a:gd name="T64" fmla="*/ 0 w 983"/>
                  <a:gd name="T65" fmla="*/ 1 h 1952"/>
                  <a:gd name="T66" fmla="*/ 0 w 983"/>
                  <a:gd name="T67" fmla="*/ 1 h 1952"/>
                  <a:gd name="T68" fmla="*/ 0 w 983"/>
                  <a:gd name="T69" fmla="*/ 1 h 1952"/>
                  <a:gd name="T70" fmla="*/ 0 w 983"/>
                  <a:gd name="T71" fmla="*/ 1 h 1952"/>
                  <a:gd name="T72" fmla="*/ 1 w 983"/>
                  <a:gd name="T73" fmla="*/ 1 h 1952"/>
                  <a:gd name="T74" fmla="*/ 1 w 983"/>
                  <a:gd name="T75" fmla="*/ 1 h 1952"/>
                  <a:gd name="T76" fmla="*/ 1 w 983"/>
                  <a:gd name="T77" fmla="*/ 1 h 1952"/>
                  <a:gd name="T78" fmla="*/ 1 w 983"/>
                  <a:gd name="T79" fmla="*/ 1 h 1952"/>
                  <a:gd name="T80" fmla="*/ 1 w 983"/>
                  <a:gd name="T81" fmla="*/ 1 h 1952"/>
                  <a:gd name="T82" fmla="*/ 1 w 983"/>
                  <a:gd name="T83" fmla="*/ 1 h 1952"/>
                  <a:gd name="T84" fmla="*/ 1 w 983"/>
                  <a:gd name="T85" fmla="*/ 1 h 1952"/>
                  <a:gd name="T86" fmla="*/ 1 w 983"/>
                  <a:gd name="T87" fmla="*/ 1 h 1952"/>
                  <a:gd name="T88" fmla="*/ 1 w 983"/>
                  <a:gd name="T89" fmla="*/ 1 h 1952"/>
                  <a:gd name="T90" fmla="*/ 1 w 983"/>
                  <a:gd name="T91" fmla="*/ 1 h 1952"/>
                  <a:gd name="T92" fmla="*/ 1 w 983"/>
                  <a:gd name="T93" fmla="*/ 0 h 1952"/>
                  <a:gd name="T94" fmla="*/ 1 w 983"/>
                  <a:gd name="T95" fmla="*/ 0 h 1952"/>
                  <a:gd name="T96" fmla="*/ 1 w 983"/>
                  <a:gd name="T97" fmla="*/ 0 h 1952"/>
                  <a:gd name="T98" fmla="*/ 1 w 983"/>
                  <a:gd name="T99" fmla="*/ 0 h 1952"/>
                  <a:gd name="T100" fmla="*/ 1 w 983"/>
                  <a:gd name="T101" fmla="*/ 0 h 1952"/>
                  <a:gd name="T102" fmla="*/ 1 w 983"/>
                  <a:gd name="T103" fmla="*/ 0 h 195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983"/>
                  <a:gd name="T157" fmla="*/ 0 h 1952"/>
                  <a:gd name="T158" fmla="*/ 983 w 983"/>
                  <a:gd name="T159" fmla="*/ 1952 h 195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983" h="1952">
                    <a:moveTo>
                      <a:pt x="0" y="1952"/>
                    </a:moveTo>
                    <a:lnTo>
                      <a:pt x="19" y="1759"/>
                    </a:lnTo>
                    <a:lnTo>
                      <a:pt x="38" y="1572"/>
                    </a:lnTo>
                    <a:lnTo>
                      <a:pt x="57" y="1443"/>
                    </a:lnTo>
                    <a:lnTo>
                      <a:pt x="77" y="1297"/>
                    </a:lnTo>
                    <a:lnTo>
                      <a:pt x="97" y="1108"/>
                    </a:lnTo>
                    <a:lnTo>
                      <a:pt x="116" y="946"/>
                    </a:lnTo>
                    <a:lnTo>
                      <a:pt x="135" y="783"/>
                    </a:lnTo>
                    <a:lnTo>
                      <a:pt x="154" y="590"/>
                    </a:lnTo>
                    <a:lnTo>
                      <a:pt x="173" y="459"/>
                    </a:lnTo>
                    <a:lnTo>
                      <a:pt x="192" y="378"/>
                    </a:lnTo>
                    <a:lnTo>
                      <a:pt x="212" y="350"/>
                    </a:lnTo>
                    <a:lnTo>
                      <a:pt x="232" y="340"/>
                    </a:lnTo>
                    <a:lnTo>
                      <a:pt x="251" y="341"/>
                    </a:lnTo>
                    <a:lnTo>
                      <a:pt x="270" y="333"/>
                    </a:lnTo>
                    <a:lnTo>
                      <a:pt x="289" y="256"/>
                    </a:lnTo>
                    <a:lnTo>
                      <a:pt x="308" y="217"/>
                    </a:lnTo>
                    <a:lnTo>
                      <a:pt x="327" y="225"/>
                    </a:lnTo>
                    <a:lnTo>
                      <a:pt x="347" y="229"/>
                    </a:lnTo>
                    <a:lnTo>
                      <a:pt x="367" y="245"/>
                    </a:lnTo>
                    <a:lnTo>
                      <a:pt x="386" y="264"/>
                    </a:lnTo>
                    <a:lnTo>
                      <a:pt x="405" y="275"/>
                    </a:lnTo>
                    <a:lnTo>
                      <a:pt x="424" y="302"/>
                    </a:lnTo>
                    <a:lnTo>
                      <a:pt x="443" y="353"/>
                    </a:lnTo>
                    <a:lnTo>
                      <a:pt x="462" y="387"/>
                    </a:lnTo>
                    <a:lnTo>
                      <a:pt x="482" y="341"/>
                    </a:lnTo>
                    <a:lnTo>
                      <a:pt x="502" y="243"/>
                    </a:lnTo>
                    <a:lnTo>
                      <a:pt x="521" y="193"/>
                    </a:lnTo>
                    <a:lnTo>
                      <a:pt x="540" y="182"/>
                    </a:lnTo>
                    <a:lnTo>
                      <a:pt x="559" y="164"/>
                    </a:lnTo>
                    <a:lnTo>
                      <a:pt x="578" y="188"/>
                    </a:lnTo>
                    <a:lnTo>
                      <a:pt x="597" y="293"/>
                    </a:lnTo>
                    <a:lnTo>
                      <a:pt x="616" y="350"/>
                    </a:lnTo>
                    <a:lnTo>
                      <a:pt x="636" y="386"/>
                    </a:lnTo>
                    <a:lnTo>
                      <a:pt x="656" y="511"/>
                    </a:lnTo>
                    <a:lnTo>
                      <a:pt x="675" y="598"/>
                    </a:lnTo>
                    <a:lnTo>
                      <a:pt x="694" y="702"/>
                    </a:lnTo>
                    <a:lnTo>
                      <a:pt x="713" y="818"/>
                    </a:lnTo>
                    <a:lnTo>
                      <a:pt x="732" y="870"/>
                    </a:lnTo>
                    <a:lnTo>
                      <a:pt x="751" y="836"/>
                    </a:lnTo>
                    <a:lnTo>
                      <a:pt x="771" y="762"/>
                    </a:lnTo>
                    <a:lnTo>
                      <a:pt x="791" y="741"/>
                    </a:lnTo>
                    <a:lnTo>
                      <a:pt x="810" y="719"/>
                    </a:lnTo>
                    <a:lnTo>
                      <a:pt x="829" y="677"/>
                    </a:lnTo>
                    <a:lnTo>
                      <a:pt x="848" y="543"/>
                    </a:lnTo>
                    <a:lnTo>
                      <a:pt x="867" y="376"/>
                    </a:lnTo>
                    <a:lnTo>
                      <a:pt x="886" y="270"/>
                    </a:lnTo>
                    <a:lnTo>
                      <a:pt x="906" y="189"/>
                    </a:lnTo>
                    <a:lnTo>
                      <a:pt x="926" y="151"/>
                    </a:lnTo>
                    <a:lnTo>
                      <a:pt x="945" y="134"/>
                    </a:lnTo>
                    <a:lnTo>
                      <a:pt x="964" y="83"/>
                    </a:lnTo>
                    <a:lnTo>
                      <a:pt x="983" y="0"/>
                    </a:lnTo>
                  </a:path>
                </a:pathLst>
              </a:custGeom>
              <a:noFill/>
              <a:ln w="28575">
                <a:solidFill>
                  <a:srgbClr val="FF0000"/>
                </a:solidFill>
                <a:round/>
                <a:headEnd/>
                <a:tailEnd/>
              </a:ln>
            </p:spPr>
            <p:txBody>
              <a:bodyPr/>
              <a:lstStyle/>
              <a:p>
                <a:pPr eaLnBrk="0" hangingPunct="0"/>
                <a:endParaRPr lang="fr-FR"/>
              </a:p>
            </p:txBody>
          </p:sp>
          <p:sp>
            <p:nvSpPr>
              <p:cNvPr id="102" name="Freeform 39"/>
              <p:cNvSpPr>
                <a:spLocks noChangeAspect="1"/>
              </p:cNvSpPr>
              <p:nvPr/>
            </p:nvSpPr>
            <p:spPr bwMode="auto">
              <a:xfrm>
                <a:off x="4128" y="13098"/>
                <a:ext cx="246" cy="173"/>
              </a:xfrm>
              <a:custGeom>
                <a:avLst/>
                <a:gdLst>
                  <a:gd name="T0" fmla="*/ 0 w 983"/>
                  <a:gd name="T1" fmla="*/ 0 h 692"/>
                  <a:gd name="T2" fmla="*/ 0 w 983"/>
                  <a:gd name="T3" fmla="*/ 0 h 692"/>
                  <a:gd name="T4" fmla="*/ 0 w 983"/>
                  <a:gd name="T5" fmla="*/ 0 h 692"/>
                  <a:gd name="T6" fmla="*/ 0 w 983"/>
                  <a:gd name="T7" fmla="*/ 0 h 692"/>
                  <a:gd name="T8" fmla="*/ 0 w 983"/>
                  <a:gd name="T9" fmla="*/ 0 h 692"/>
                  <a:gd name="T10" fmla="*/ 0 w 983"/>
                  <a:gd name="T11" fmla="*/ 0 h 692"/>
                  <a:gd name="T12" fmla="*/ 0 w 983"/>
                  <a:gd name="T13" fmla="*/ 0 h 692"/>
                  <a:gd name="T14" fmla="*/ 0 w 983"/>
                  <a:gd name="T15" fmla="*/ 0 h 692"/>
                  <a:gd name="T16" fmla="*/ 0 w 983"/>
                  <a:gd name="T17" fmla="*/ 0 h 692"/>
                  <a:gd name="T18" fmla="*/ 0 w 983"/>
                  <a:gd name="T19" fmla="*/ 0 h 692"/>
                  <a:gd name="T20" fmla="*/ 0 w 983"/>
                  <a:gd name="T21" fmla="*/ 0 h 692"/>
                  <a:gd name="T22" fmla="*/ 0 w 983"/>
                  <a:gd name="T23" fmla="*/ 0 h 692"/>
                  <a:gd name="T24" fmla="*/ 0 w 983"/>
                  <a:gd name="T25" fmla="*/ 0 h 692"/>
                  <a:gd name="T26" fmla="*/ 0 w 983"/>
                  <a:gd name="T27" fmla="*/ 0 h 692"/>
                  <a:gd name="T28" fmla="*/ 0 w 983"/>
                  <a:gd name="T29" fmla="*/ 0 h 692"/>
                  <a:gd name="T30" fmla="*/ 0 w 983"/>
                  <a:gd name="T31" fmla="*/ 0 h 692"/>
                  <a:gd name="T32" fmla="*/ 0 w 983"/>
                  <a:gd name="T33" fmla="*/ 0 h 692"/>
                  <a:gd name="T34" fmla="*/ 0 w 983"/>
                  <a:gd name="T35" fmla="*/ 0 h 692"/>
                  <a:gd name="T36" fmla="*/ 1 w 983"/>
                  <a:gd name="T37" fmla="*/ 0 h 692"/>
                  <a:gd name="T38" fmla="*/ 1 w 983"/>
                  <a:gd name="T39" fmla="*/ 0 h 692"/>
                  <a:gd name="T40" fmla="*/ 1 w 983"/>
                  <a:gd name="T41" fmla="*/ 0 h 692"/>
                  <a:gd name="T42" fmla="*/ 1 w 983"/>
                  <a:gd name="T43" fmla="*/ 0 h 692"/>
                  <a:gd name="T44" fmla="*/ 1 w 983"/>
                  <a:gd name="T45" fmla="*/ 0 h 692"/>
                  <a:gd name="T46" fmla="*/ 1 w 983"/>
                  <a:gd name="T47" fmla="*/ 0 h 692"/>
                  <a:gd name="T48" fmla="*/ 1 w 983"/>
                  <a:gd name="T49" fmla="*/ 0 h 692"/>
                  <a:gd name="T50" fmla="*/ 1 w 983"/>
                  <a:gd name="T51" fmla="*/ 0 h 692"/>
                  <a:gd name="T52" fmla="*/ 1 w 983"/>
                  <a:gd name="T53" fmla="*/ 0 h 692"/>
                  <a:gd name="T54" fmla="*/ 1 w 983"/>
                  <a:gd name="T55" fmla="*/ 0 h 692"/>
                  <a:gd name="T56" fmla="*/ 1 w 983"/>
                  <a:gd name="T57" fmla="*/ 0 h 692"/>
                  <a:gd name="T58" fmla="*/ 1 w 983"/>
                  <a:gd name="T59" fmla="*/ 0 h 692"/>
                  <a:gd name="T60" fmla="*/ 1 w 983"/>
                  <a:gd name="T61" fmla="*/ 0 h 692"/>
                  <a:gd name="T62" fmla="*/ 1 w 983"/>
                  <a:gd name="T63" fmla="*/ 0 h 692"/>
                  <a:gd name="T64" fmla="*/ 1 w 983"/>
                  <a:gd name="T65" fmla="*/ 0 h 692"/>
                  <a:gd name="T66" fmla="*/ 1 w 983"/>
                  <a:gd name="T67" fmla="*/ 0 h 692"/>
                  <a:gd name="T68" fmla="*/ 1 w 983"/>
                  <a:gd name="T69" fmla="*/ 0 h 692"/>
                  <a:gd name="T70" fmla="*/ 1 w 983"/>
                  <a:gd name="T71" fmla="*/ 0 h 692"/>
                  <a:gd name="T72" fmla="*/ 1 w 983"/>
                  <a:gd name="T73" fmla="*/ 0 h 692"/>
                  <a:gd name="T74" fmla="*/ 1 w 983"/>
                  <a:gd name="T75" fmla="*/ 0 h 692"/>
                  <a:gd name="T76" fmla="*/ 1 w 983"/>
                  <a:gd name="T77" fmla="*/ 0 h 692"/>
                  <a:gd name="T78" fmla="*/ 1 w 983"/>
                  <a:gd name="T79" fmla="*/ 0 h 692"/>
                  <a:gd name="T80" fmla="*/ 1 w 983"/>
                  <a:gd name="T81" fmla="*/ 0 h 692"/>
                  <a:gd name="T82" fmla="*/ 1 w 983"/>
                  <a:gd name="T83" fmla="*/ 0 h 692"/>
                  <a:gd name="T84" fmla="*/ 1 w 983"/>
                  <a:gd name="T85" fmla="*/ 1 h 692"/>
                  <a:gd name="T86" fmla="*/ 1 w 983"/>
                  <a:gd name="T87" fmla="*/ 1 h 692"/>
                  <a:gd name="T88" fmla="*/ 1 w 983"/>
                  <a:gd name="T89" fmla="*/ 1 h 692"/>
                  <a:gd name="T90" fmla="*/ 1 w 983"/>
                  <a:gd name="T91" fmla="*/ 1 h 692"/>
                  <a:gd name="T92" fmla="*/ 1 w 983"/>
                  <a:gd name="T93" fmla="*/ 1 h 692"/>
                  <a:gd name="T94" fmla="*/ 1 w 983"/>
                  <a:gd name="T95" fmla="*/ 1 h 692"/>
                  <a:gd name="T96" fmla="*/ 1 w 983"/>
                  <a:gd name="T97" fmla="*/ 1 h 692"/>
                  <a:gd name="T98" fmla="*/ 1 w 983"/>
                  <a:gd name="T99" fmla="*/ 1 h 692"/>
                  <a:gd name="T100" fmla="*/ 1 w 983"/>
                  <a:gd name="T101" fmla="*/ 1 h 692"/>
                  <a:gd name="T102" fmla="*/ 1 w 983"/>
                  <a:gd name="T103" fmla="*/ 0 h 69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983"/>
                  <a:gd name="T157" fmla="*/ 0 h 692"/>
                  <a:gd name="T158" fmla="*/ 983 w 983"/>
                  <a:gd name="T159" fmla="*/ 692 h 69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983" h="692">
                    <a:moveTo>
                      <a:pt x="0" y="91"/>
                    </a:moveTo>
                    <a:lnTo>
                      <a:pt x="19" y="64"/>
                    </a:lnTo>
                    <a:lnTo>
                      <a:pt x="38" y="134"/>
                    </a:lnTo>
                    <a:lnTo>
                      <a:pt x="58" y="185"/>
                    </a:lnTo>
                    <a:lnTo>
                      <a:pt x="78" y="190"/>
                    </a:lnTo>
                    <a:lnTo>
                      <a:pt x="97" y="242"/>
                    </a:lnTo>
                    <a:lnTo>
                      <a:pt x="116" y="242"/>
                    </a:lnTo>
                    <a:lnTo>
                      <a:pt x="135" y="197"/>
                    </a:lnTo>
                    <a:lnTo>
                      <a:pt x="154" y="222"/>
                    </a:lnTo>
                    <a:lnTo>
                      <a:pt x="173" y="237"/>
                    </a:lnTo>
                    <a:lnTo>
                      <a:pt x="193" y="183"/>
                    </a:lnTo>
                    <a:lnTo>
                      <a:pt x="213" y="98"/>
                    </a:lnTo>
                    <a:lnTo>
                      <a:pt x="232" y="49"/>
                    </a:lnTo>
                    <a:lnTo>
                      <a:pt x="251" y="65"/>
                    </a:lnTo>
                    <a:lnTo>
                      <a:pt x="270" y="132"/>
                    </a:lnTo>
                    <a:lnTo>
                      <a:pt x="289" y="192"/>
                    </a:lnTo>
                    <a:lnTo>
                      <a:pt x="308" y="180"/>
                    </a:lnTo>
                    <a:lnTo>
                      <a:pt x="328" y="127"/>
                    </a:lnTo>
                    <a:lnTo>
                      <a:pt x="347" y="113"/>
                    </a:lnTo>
                    <a:lnTo>
                      <a:pt x="367" y="172"/>
                    </a:lnTo>
                    <a:lnTo>
                      <a:pt x="386" y="328"/>
                    </a:lnTo>
                    <a:lnTo>
                      <a:pt x="405" y="414"/>
                    </a:lnTo>
                    <a:lnTo>
                      <a:pt x="424" y="393"/>
                    </a:lnTo>
                    <a:lnTo>
                      <a:pt x="443" y="377"/>
                    </a:lnTo>
                    <a:lnTo>
                      <a:pt x="462" y="353"/>
                    </a:lnTo>
                    <a:lnTo>
                      <a:pt x="482" y="392"/>
                    </a:lnTo>
                    <a:lnTo>
                      <a:pt x="502" y="419"/>
                    </a:lnTo>
                    <a:lnTo>
                      <a:pt x="521" y="343"/>
                    </a:lnTo>
                    <a:lnTo>
                      <a:pt x="540" y="252"/>
                    </a:lnTo>
                    <a:lnTo>
                      <a:pt x="559" y="157"/>
                    </a:lnTo>
                    <a:lnTo>
                      <a:pt x="578" y="67"/>
                    </a:lnTo>
                    <a:lnTo>
                      <a:pt x="597" y="47"/>
                    </a:lnTo>
                    <a:lnTo>
                      <a:pt x="617" y="46"/>
                    </a:lnTo>
                    <a:lnTo>
                      <a:pt x="637" y="42"/>
                    </a:lnTo>
                    <a:lnTo>
                      <a:pt x="656" y="41"/>
                    </a:lnTo>
                    <a:lnTo>
                      <a:pt x="675" y="24"/>
                    </a:lnTo>
                    <a:lnTo>
                      <a:pt x="694" y="0"/>
                    </a:lnTo>
                    <a:lnTo>
                      <a:pt x="713" y="38"/>
                    </a:lnTo>
                    <a:lnTo>
                      <a:pt x="732" y="138"/>
                    </a:lnTo>
                    <a:lnTo>
                      <a:pt x="752" y="172"/>
                    </a:lnTo>
                    <a:lnTo>
                      <a:pt x="772" y="231"/>
                    </a:lnTo>
                    <a:lnTo>
                      <a:pt x="791" y="334"/>
                    </a:lnTo>
                    <a:lnTo>
                      <a:pt x="810" y="446"/>
                    </a:lnTo>
                    <a:lnTo>
                      <a:pt x="829" y="598"/>
                    </a:lnTo>
                    <a:lnTo>
                      <a:pt x="848" y="672"/>
                    </a:lnTo>
                    <a:lnTo>
                      <a:pt x="867" y="662"/>
                    </a:lnTo>
                    <a:lnTo>
                      <a:pt x="887" y="650"/>
                    </a:lnTo>
                    <a:lnTo>
                      <a:pt x="907" y="692"/>
                    </a:lnTo>
                    <a:lnTo>
                      <a:pt x="926" y="678"/>
                    </a:lnTo>
                    <a:lnTo>
                      <a:pt x="945" y="567"/>
                    </a:lnTo>
                    <a:lnTo>
                      <a:pt x="964" y="440"/>
                    </a:lnTo>
                    <a:lnTo>
                      <a:pt x="983" y="356"/>
                    </a:lnTo>
                  </a:path>
                </a:pathLst>
              </a:custGeom>
              <a:noFill/>
              <a:ln w="28575">
                <a:solidFill>
                  <a:srgbClr val="FF0000"/>
                </a:solidFill>
                <a:round/>
                <a:headEnd/>
                <a:tailEnd/>
              </a:ln>
            </p:spPr>
            <p:txBody>
              <a:bodyPr/>
              <a:lstStyle/>
              <a:p>
                <a:pPr eaLnBrk="0" hangingPunct="0"/>
                <a:endParaRPr lang="fr-FR"/>
              </a:p>
            </p:txBody>
          </p:sp>
          <p:sp>
            <p:nvSpPr>
              <p:cNvPr id="103" name="Freeform 40"/>
              <p:cNvSpPr>
                <a:spLocks noChangeAspect="1"/>
              </p:cNvSpPr>
              <p:nvPr/>
            </p:nvSpPr>
            <p:spPr bwMode="auto">
              <a:xfrm>
                <a:off x="4374" y="12953"/>
                <a:ext cx="246" cy="316"/>
              </a:xfrm>
              <a:custGeom>
                <a:avLst/>
                <a:gdLst>
                  <a:gd name="T0" fmla="*/ 0 w 983"/>
                  <a:gd name="T1" fmla="*/ 1 h 1262"/>
                  <a:gd name="T2" fmla="*/ 0 w 983"/>
                  <a:gd name="T3" fmla="*/ 1 h 1262"/>
                  <a:gd name="T4" fmla="*/ 0 w 983"/>
                  <a:gd name="T5" fmla="*/ 1 h 1262"/>
                  <a:gd name="T6" fmla="*/ 0 w 983"/>
                  <a:gd name="T7" fmla="*/ 1 h 1262"/>
                  <a:gd name="T8" fmla="*/ 0 w 983"/>
                  <a:gd name="T9" fmla="*/ 1 h 1262"/>
                  <a:gd name="T10" fmla="*/ 0 w 983"/>
                  <a:gd name="T11" fmla="*/ 1 h 1262"/>
                  <a:gd name="T12" fmla="*/ 0 w 983"/>
                  <a:gd name="T13" fmla="*/ 1 h 1262"/>
                  <a:gd name="T14" fmla="*/ 0 w 983"/>
                  <a:gd name="T15" fmla="*/ 1 h 1262"/>
                  <a:gd name="T16" fmla="*/ 0 w 983"/>
                  <a:gd name="T17" fmla="*/ 1 h 1262"/>
                  <a:gd name="T18" fmla="*/ 0 w 983"/>
                  <a:gd name="T19" fmla="*/ 1 h 1262"/>
                  <a:gd name="T20" fmla="*/ 0 w 983"/>
                  <a:gd name="T21" fmla="*/ 1 h 1262"/>
                  <a:gd name="T22" fmla="*/ 0 w 983"/>
                  <a:gd name="T23" fmla="*/ 1 h 1262"/>
                  <a:gd name="T24" fmla="*/ 0 w 983"/>
                  <a:gd name="T25" fmla="*/ 1 h 1262"/>
                  <a:gd name="T26" fmla="*/ 0 w 983"/>
                  <a:gd name="T27" fmla="*/ 1 h 1262"/>
                  <a:gd name="T28" fmla="*/ 0 w 983"/>
                  <a:gd name="T29" fmla="*/ 1 h 1262"/>
                  <a:gd name="T30" fmla="*/ 0 w 983"/>
                  <a:gd name="T31" fmla="*/ 1 h 1262"/>
                  <a:gd name="T32" fmla="*/ 0 w 983"/>
                  <a:gd name="T33" fmla="*/ 1 h 1262"/>
                  <a:gd name="T34" fmla="*/ 0 w 983"/>
                  <a:gd name="T35" fmla="*/ 1 h 1262"/>
                  <a:gd name="T36" fmla="*/ 1 w 983"/>
                  <a:gd name="T37" fmla="*/ 1 h 1262"/>
                  <a:gd name="T38" fmla="*/ 1 w 983"/>
                  <a:gd name="T39" fmla="*/ 1 h 1262"/>
                  <a:gd name="T40" fmla="*/ 1 w 983"/>
                  <a:gd name="T41" fmla="*/ 1 h 1262"/>
                  <a:gd name="T42" fmla="*/ 1 w 983"/>
                  <a:gd name="T43" fmla="*/ 1 h 1262"/>
                  <a:gd name="T44" fmla="*/ 1 w 983"/>
                  <a:gd name="T45" fmla="*/ 1 h 1262"/>
                  <a:gd name="T46" fmla="*/ 1 w 983"/>
                  <a:gd name="T47" fmla="*/ 1 h 1262"/>
                  <a:gd name="T48" fmla="*/ 1 w 983"/>
                  <a:gd name="T49" fmla="*/ 1 h 1262"/>
                  <a:gd name="T50" fmla="*/ 1 w 983"/>
                  <a:gd name="T51" fmla="*/ 1 h 1262"/>
                  <a:gd name="T52" fmla="*/ 1 w 983"/>
                  <a:gd name="T53" fmla="*/ 1 h 1262"/>
                  <a:gd name="T54" fmla="*/ 1 w 983"/>
                  <a:gd name="T55" fmla="*/ 1 h 1262"/>
                  <a:gd name="T56" fmla="*/ 1 w 983"/>
                  <a:gd name="T57" fmla="*/ 1 h 1262"/>
                  <a:gd name="T58" fmla="*/ 1 w 983"/>
                  <a:gd name="T59" fmla="*/ 1 h 1262"/>
                  <a:gd name="T60" fmla="*/ 1 w 983"/>
                  <a:gd name="T61" fmla="*/ 1 h 1262"/>
                  <a:gd name="T62" fmla="*/ 1 w 983"/>
                  <a:gd name="T63" fmla="*/ 1 h 1262"/>
                  <a:gd name="T64" fmla="*/ 1 w 983"/>
                  <a:gd name="T65" fmla="*/ 1 h 1262"/>
                  <a:gd name="T66" fmla="*/ 1 w 983"/>
                  <a:gd name="T67" fmla="*/ 1 h 1262"/>
                  <a:gd name="T68" fmla="*/ 1 w 983"/>
                  <a:gd name="T69" fmla="*/ 1 h 1262"/>
                  <a:gd name="T70" fmla="*/ 1 w 983"/>
                  <a:gd name="T71" fmla="*/ 1 h 1262"/>
                  <a:gd name="T72" fmla="*/ 1 w 983"/>
                  <a:gd name="T73" fmla="*/ 1 h 1262"/>
                  <a:gd name="T74" fmla="*/ 1 w 983"/>
                  <a:gd name="T75" fmla="*/ 1 h 1262"/>
                  <a:gd name="T76" fmla="*/ 1 w 983"/>
                  <a:gd name="T77" fmla="*/ 0 h 1262"/>
                  <a:gd name="T78" fmla="*/ 1 w 983"/>
                  <a:gd name="T79" fmla="*/ 0 h 1262"/>
                  <a:gd name="T80" fmla="*/ 1 w 983"/>
                  <a:gd name="T81" fmla="*/ 0 h 1262"/>
                  <a:gd name="T82" fmla="*/ 1 w 983"/>
                  <a:gd name="T83" fmla="*/ 0 h 1262"/>
                  <a:gd name="T84" fmla="*/ 1 w 983"/>
                  <a:gd name="T85" fmla="*/ 0 h 1262"/>
                  <a:gd name="T86" fmla="*/ 1 w 983"/>
                  <a:gd name="T87" fmla="*/ 0 h 1262"/>
                  <a:gd name="T88" fmla="*/ 1 w 983"/>
                  <a:gd name="T89" fmla="*/ 0 h 1262"/>
                  <a:gd name="T90" fmla="*/ 1 w 983"/>
                  <a:gd name="T91" fmla="*/ 0 h 1262"/>
                  <a:gd name="T92" fmla="*/ 1 w 983"/>
                  <a:gd name="T93" fmla="*/ 0 h 1262"/>
                  <a:gd name="T94" fmla="*/ 1 w 983"/>
                  <a:gd name="T95" fmla="*/ 1 h 1262"/>
                  <a:gd name="T96" fmla="*/ 1 w 983"/>
                  <a:gd name="T97" fmla="*/ 1 h 1262"/>
                  <a:gd name="T98" fmla="*/ 1 w 983"/>
                  <a:gd name="T99" fmla="*/ 1 h 1262"/>
                  <a:gd name="T100" fmla="*/ 1 w 983"/>
                  <a:gd name="T101" fmla="*/ 1 h 1262"/>
                  <a:gd name="T102" fmla="*/ 1 w 983"/>
                  <a:gd name="T103" fmla="*/ 1 h 126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983"/>
                  <a:gd name="T157" fmla="*/ 0 h 1262"/>
                  <a:gd name="T158" fmla="*/ 983 w 983"/>
                  <a:gd name="T159" fmla="*/ 1262 h 126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983" h="1262">
                    <a:moveTo>
                      <a:pt x="0" y="937"/>
                    </a:moveTo>
                    <a:lnTo>
                      <a:pt x="19" y="880"/>
                    </a:lnTo>
                    <a:lnTo>
                      <a:pt x="39" y="823"/>
                    </a:lnTo>
                    <a:lnTo>
                      <a:pt x="59" y="744"/>
                    </a:lnTo>
                    <a:lnTo>
                      <a:pt x="78" y="648"/>
                    </a:lnTo>
                    <a:lnTo>
                      <a:pt x="97" y="610"/>
                    </a:lnTo>
                    <a:lnTo>
                      <a:pt x="116" y="618"/>
                    </a:lnTo>
                    <a:lnTo>
                      <a:pt x="135" y="639"/>
                    </a:lnTo>
                    <a:lnTo>
                      <a:pt x="154" y="636"/>
                    </a:lnTo>
                    <a:lnTo>
                      <a:pt x="174" y="644"/>
                    </a:lnTo>
                    <a:lnTo>
                      <a:pt x="193" y="715"/>
                    </a:lnTo>
                    <a:lnTo>
                      <a:pt x="213" y="851"/>
                    </a:lnTo>
                    <a:lnTo>
                      <a:pt x="232" y="997"/>
                    </a:lnTo>
                    <a:lnTo>
                      <a:pt x="251" y="1086"/>
                    </a:lnTo>
                    <a:lnTo>
                      <a:pt x="270" y="1103"/>
                    </a:lnTo>
                    <a:lnTo>
                      <a:pt x="289" y="1144"/>
                    </a:lnTo>
                    <a:lnTo>
                      <a:pt x="308" y="1231"/>
                    </a:lnTo>
                    <a:lnTo>
                      <a:pt x="328" y="1262"/>
                    </a:lnTo>
                    <a:lnTo>
                      <a:pt x="348" y="1239"/>
                    </a:lnTo>
                    <a:lnTo>
                      <a:pt x="367" y="1148"/>
                    </a:lnTo>
                    <a:lnTo>
                      <a:pt x="386" y="1005"/>
                    </a:lnTo>
                    <a:lnTo>
                      <a:pt x="405" y="853"/>
                    </a:lnTo>
                    <a:lnTo>
                      <a:pt x="424" y="802"/>
                    </a:lnTo>
                    <a:lnTo>
                      <a:pt x="443" y="769"/>
                    </a:lnTo>
                    <a:lnTo>
                      <a:pt x="463" y="672"/>
                    </a:lnTo>
                    <a:lnTo>
                      <a:pt x="483" y="636"/>
                    </a:lnTo>
                    <a:lnTo>
                      <a:pt x="502" y="573"/>
                    </a:lnTo>
                    <a:lnTo>
                      <a:pt x="521" y="474"/>
                    </a:lnTo>
                    <a:lnTo>
                      <a:pt x="540" y="447"/>
                    </a:lnTo>
                    <a:lnTo>
                      <a:pt x="559" y="499"/>
                    </a:lnTo>
                    <a:lnTo>
                      <a:pt x="578" y="584"/>
                    </a:lnTo>
                    <a:lnTo>
                      <a:pt x="598" y="581"/>
                    </a:lnTo>
                    <a:lnTo>
                      <a:pt x="618" y="506"/>
                    </a:lnTo>
                    <a:lnTo>
                      <a:pt x="637" y="429"/>
                    </a:lnTo>
                    <a:lnTo>
                      <a:pt x="656" y="413"/>
                    </a:lnTo>
                    <a:lnTo>
                      <a:pt x="675" y="461"/>
                    </a:lnTo>
                    <a:lnTo>
                      <a:pt x="694" y="479"/>
                    </a:lnTo>
                    <a:lnTo>
                      <a:pt x="713" y="428"/>
                    </a:lnTo>
                    <a:lnTo>
                      <a:pt x="733" y="256"/>
                    </a:lnTo>
                    <a:lnTo>
                      <a:pt x="753" y="136"/>
                    </a:lnTo>
                    <a:lnTo>
                      <a:pt x="772" y="108"/>
                    </a:lnTo>
                    <a:lnTo>
                      <a:pt x="791" y="88"/>
                    </a:lnTo>
                    <a:lnTo>
                      <a:pt x="810" y="54"/>
                    </a:lnTo>
                    <a:lnTo>
                      <a:pt x="829" y="0"/>
                    </a:lnTo>
                    <a:lnTo>
                      <a:pt x="848" y="9"/>
                    </a:lnTo>
                    <a:lnTo>
                      <a:pt x="868" y="107"/>
                    </a:lnTo>
                    <a:lnTo>
                      <a:pt x="888" y="287"/>
                    </a:lnTo>
                    <a:lnTo>
                      <a:pt x="907" y="452"/>
                    </a:lnTo>
                    <a:lnTo>
                      <a:pt x="926" y="580"/>
                    </a:lnTo>
                    <a:lnTo>
                      <a:pt x="945" y="654"/>
                    </a:lnTo>
                    <a:lnTo>
                      <a:pt x="964" y="681"/>
                    </a:lnTo>
                    <a:lnTo>
                      <a:pt x="983" y="754"/>
                    </a:lnTo>
                  </a:path>
                </a:pathLst>
              </a:custGeom>
              <a:noFill/>
              <a:ln w="28575">
                <a:solidFill>
                  <a:srgbClr val="FF0000"/>
                </a:solidFill>
                <a:round/>
                <a:headEnd/>
                <a:tailEnd/>
              </a:ln>
            </p:spPr>
            <p:txBody>
              <a:bodyPr/>
              <a:lstStyle/>
              <a:p>
                <a:pPr eaLnBrk="0" hangingPunct="0"/>
                <a:endParaRPr lang="fr-FR"/>
              </a:p>
            </p:txBody>
          </p:sp>
          <p:sp>
            <p:nvSpPr>
              <p:cNvPr id="104" name="Freeform 41"/>
              <p:cNvSpPr>
                <a:spLocks noChangeAspect="1"/>
              </p:cNvSpPr>
              <p:nvPr/>
            </p:nvSpPr>
            <p:spPr bwMode="auto">
              <a:xfrm>
                <a:off x="4620" y="12977"/>
                <a:ext cx="246" cy="263"/>
              </a:xfrm>
              <a:custGeom>
                <a:avLst/>
                <a:gdLst>
                  <a:gd name="T0" fmla="*/ 0 w 983"/>
                  <a:gd name="T1" fmla="*/ 0 h 1053"/>
                  <a:gd name="T2" fmla="*/ 0 w 983"/>
                  <a:gd name="T3" fmla="*/ 1 h 1053"/>
                  <a:gd name="T4" fmla="*/ 0 w 983"/>
                  <a:gd name="T5" fmla="*/ 1 h 1053"/>
                  <a:gd name="T6" fmla="*/ 0 w 983"/>
                  <a:gd name="T7" fmla="*/ 0 h 1053"/>
                  <a:gd name="T8" fmla="*/ 0 w 983"/>
                  <a:gd name="T9" fmla="*/ 0 h 1053"/>
                  <a:gd name="T10" fmla="*/ 0 w 983"/>
                  <a:gd name="T11" fmla="*/ 0 h 1053"/>
                  <a:gd name="T12" fmla="*/ 0 w 983"/>
                  <a:gd name="T13" fmla="*/ 0 h 1053"/>
                  <a:gd name="T14" fmla="*/ 0 w 983"/>
                  <a:gd name="T15" fmla="*/ 1 h 1053"/>
                  <a:gd name="T16" fmla="*/ 0 w 983"/>
                  <a:gd name="T17" fmla="*/ 1 h 1053"/>
                  <a:gd name="T18" fmla="*/ 0 w 983"/>
                  <a:gd name="T19" fmla="*/ 1 h 1053"/>
                  <a:gd name="T20" fmla="*/ 0 w 983"/>
                  <a:gd name="T21" fmla="*/ 1 h 1053"/>
                  <a:gd name="T22" fmla="*/ 0 w 983"/>
                  <a:gd name="T23" fmla="*/ 1 h 1053"/>
                  <a:gd name="T24" fmla="*/ 0 w 983"/>
                  <a:gd name="T25" fmla="*/ 1 h 1053"/>
                  <a:gd name="T26" fmla="*/ 0 w 983"/>
                  <a:gd name="T27" fmla="*/ 1 h 1053"/>
                  <a:gd name="T28" fmla="*/ 0 w 983"/>
                  <a:gd name="T29" fmla="*/ 1 h 1053"/>
                  <a:gd name="T30" fmla="*/ 0 w 983"/>
                  <a:gd name="T31" fmla="*/ 1 h 1053"/>
                  <a:gd name="T32" fmla="*/ 0 w 983"/>
                  <a:gd name="T33" fmla="*/ 1 h 1053"/>
                  <a:gd name="T34" fmla="*/ 0 w 983"/>
                  <a:gd name="T35" fmla="*/ 1 h 1053"/>
                  <a:gd name="T36" fmla="*/ 1 w 983"/>
                  <a:gd name="T37" fmla="*/ 1 h 1053"/>
                  <a:gd name="T38" fmla="*/ 1 w 983"/>
                  <a:gd name="T39" fmla="*/ 1 h 1053"/>
                  <a:gd name="T40" fmla="*/ 1 w 983"/>
                  <a:gd name="T41" fmla="*/ 0 h 1053"/>
                  <a:gd name="T42" fmla="*/ 1 w 983"/>
                  <a:gd name="T43" fmla="*/ 1 h 1053"/>
                  <a:gd name="T44" fmla="*/ 1 w 983"/>
                  <a:gd name="T45" fmla="*/ 1 h 1053"/>
                  <a:gd name="T46" fmla="*/ 1 w 983"/>
                  <a:gd name="T47" fmla="*/ 1 h 1053"/>
                  <a:gd name="T48" fmla="*/ 1 w 983"/>
                  <a:gd name="T49" fmla="*/ 1 h 1053"/>
                  <a:gd name="T50" fmla="*/ 1 w 983"/>
                  <a:gd name="T51" fmla="*/ 1 h 1053"/>
                  <a:gd name="T52" fmla="*/ 1 w 983"/>
                  <a:gd name="T53" fmla="*/ 1 h 1053"/>
                  <a:gd name="T54" fmla="*/ 1 w 983"/>
                  <a:gd name="T55" fmla="*/ 1 h 1053"/>
                  <a:gd name="T56" fmla="*/ 1 w 983"/>
                  <a:gd name="T57" fmla="*/ 1 h 1053"/>
                  <a:gd name="T58" fmla="*/ 1 w 983"/>
                  <a:gd name="T59" fmla="*/ 1 h 1053"/>
                  <a:gd name="T60" fmla="*/ 1 w 983"/>
                  <a:gd name="T61" fmla="*/ 1 h 1053"/>
                  <a:gd name="T62" fmla="*/ 1 w 983"/>
                  <a:gd name="T63" fmla="*/ 1 h 1053"/>
                  <a:gd name="T64" fmla="*/ 1 w 983"/>
                  <a:gd name="T65" fmla="*/ 1 h 1053"/>
                  <a:gd name="T66" fmla="*/ 1 w 983"/>
                  <a:gd name="T67" fmla="*/ 1 h 1053"/>
                  <a:gd name="T68" fmla="*/ 1 w 983"/>
                  <a:gd name="T69" fmla="*/ 1 h 1053"/>
                  <a:gd name="T70" fmla="*/ 1 w 983"/>
                  <a:gd name="T71" fmla="*/ 1 h 1053"/>
                  <a:gd name="T72" fmla="*/ 1 w 983"/>
                  <a:gd name="T73" fmla="*/ 0 h 1053"/>
                  <a:gd name="T74" fmla="*/ 1 w 983"/>
                  <a:gd name="T75" fmla="*/ 0 h 1053"/>
                  <a:gd name="T76" fmla="*/ 1 w 983"/>
                  <a:gd name="T77" fmla="*/ 0 h 1053"/>
                  <a:gd name="T78" fmla="*/ 1 w 983"/>
                  <a:gd name="T79" fmla="*/ 0 h 1053"/>
                  <a:gd name="T80" fmla="*/ 1 w 983"/>
                  <a:gd name="T81" fmla="*/ 1 h 1053"/>
                  <a:gd name="T82" fmla="*/ 1 w 983"/>
                  <a:gd name="T83" fmla="*/ 1 h 1053"/>
                  <a:gd name="T84" fmla="*/ 1 w 983"/>
                  <a:gd name="T85" fmla="*/ 1 h 1053"/>
                  <a:gd name="T86" fmla="*/ 1 w 983"/>
                  <a:gd name="T87" fmla="*/ 1 h 1053"/>
                  <a:gd name="T88" fmla="*/ 1 w 983"/>
                  <a:gd name="T89" fmla="*/ 1 h 1053"/>
                  <a:gd name="T90" fmla="*/ 1 w 983"/>
                  <a:gd name="T91" fmla="*/ 1 h 1053"/>
                  <a:gd name="T92" fmla="*/ 1 w 983"/>
                  <a:gd name="T93" fmla="*/ 1 h 1053"/>
                  <a:gd name="T94" fmla="*/ 1 w 983"/>
                  <a:gd name="T95" fmla="*/ 1 h 1053"/>
                  <a:gd name="T96" fmla="*/ 1 w 983"/>
                  <a:gd name="T97" fmla="*/ 0 h 1053"/>
                  <a:gd name="T98" fmla="*/ 1 w 983"/>
                  <a:gd name="T99" fmla="*/ 0 h 1053"/>
                  <a:gd name="T100" fmla="*/ 1 w 983"/>
                  <a:gd name="T101" fmla="*/ 0 h 1053"/>
                  <a:gd name="T102" fmla="*/ 1 w 983"/>
                  <a:gd name="T103" fmla="*/ 0 h 105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983"/>
                  <a:gd name="T157" fmla="*/ 0 h 1053"/>
                  <a:gd name="T158" fmla="*/ 983 w 983"/>
                  <a:gd name="T159" fmla="*/ 1053 h 105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983" h="1053">
                    <a:moveTo>
                      <a:pt x="0" y="658"/>
                    </a:moveTo>
                    <a:lnTo>
                      <a:pt x="20" y="722"/>
                    </a:lnTo>
                    <a:lnTo>
                      <a:pt x="39" y="716"/>
                    </a:lnTo>
                    <a:lnTo>
                      <a:pt x="59" y="665"/>
                    </a:lnTo>
                    <a:lnTo>
                      <a:pt x="78" y="626"/>
                    </a:lnTo>
                    <a:lnTo>
                      <a:pt x="97" y="615"/>
                    </a:lnTo>
                    <a:lnTo>
                      <a:pt x="116" y="651"/>
                    </a:lnTo>
                    <a:lnTo>
                      <a:pt x="135" y="716"/>
                    </a:lnTo>
                    <a:lnTo>
                      <a:pt x="154" y="767"/>
                    </a:lnTo>
                    <a:lnTo>
                      <a:pt x="174" y="784"/>
                    </a:lnTo>
                    <a:lnTo>
                      <a:pt x="194" y="775"/>
                    </a:lnTo>
                    <a:lnTo>
                      <a:pt x="213" y="786"/>
                    </a:lnTo>
                    <a:lnTo>
                      <a:pt x="232" y="806"/>
                    </a:lnTo>
                    <a:lnTo>
                      <a:pt x="251" y="819"/>
                    </a:lnTo>
                    <a:lnTo>
                      <a:pt x="270" y="746"/>
                    </a:lnTo>
                    <a:lnTo>
                      <a:pt x="289" y="720"/>
                    </a:lnTo>
                    <a:lnTo>
                      <a:pt x="309" y="758"/>
                    </a:lnTo>
                    <a:lnTo>
                      <a:pt x="329" y="745"/>
                    </a:lnTo>
                    <a:lnTo>
                      <a:pt x="348" y="711"/>
                    </a:lnTo>
                    <a:lnTo>
                      <a:pt x="367" y="683"/>
                    </a:lnTo>
                    <a:lnTo>
                      <a:pt x="386" y="670"/>
                    </a:lnTo>
                    <a:lnTo>
                      <a:pt x="405" y="720"/>
                    </a:lnTo>
                    <a:lnTo>
                      <a:pt x="424" y="895"/>
                    </a:lnTo>
                    <a:lnTo>
                      <a:pt x="444" y="1033"/>
                    </a:lnTo>
                    <a:lnTo>
                      <a:pt x="464" y="1026"/>
                    </a:lnTo>
                    <a:lnTo>
                      <a:pt x="483" y="991"/>
                    </a:lnTo>
                    <a:lnTo>
                      <a:pt x="502" y="998"/>
                    </a:lnTo>
                    <a:lnTo>
                      <a:pt x="521" y="1033"/>
                    </a:lnTo>
                    <a:lnTo>
                      <a:pt x="540" y="1053"/>
                    </a:lnTo>
                    <a:lnTo>
                      <a:pt x="559" y="1024"/>
                    </a:lnTo>
                    <a:lnTo>
                      <a:pt x="579" y="911"/>
                    </a:lnTo>
                    <a:lnTo>
                      <a:pt x="599" y="797"/>
                    </a:lnTo>
                    <a:lnTo>
                      <a:pt x="618" y="749"/>
                    </a:lnTo>
                    <a:lnTo>
                      <a:pt x="637" y="750"/>
                    </a:lnTo>
                    <a:lnTo>
                      <a:pt x="656" y="792"/>
                    </a:lnTo>
                    <a:lnTo>
                      <a:pt x="675" y="730"/>
                    </a:lnTo>
                    <a:lnTo>
                      <a:pt x="694" y="668"/>
                    </a:lnTo>
                    <a:lnTo>
                      <a:pt x="714" y="655"/>
                    </a:lnTo>
                    <a:lnTo>
                      <a:pt x="734" y="633"/>
                    </a:lnTo>
                    <a:lnTo>
                      <a:pt x="753" y="659"/>
                    </a:lnTo>
                    <a:lnTo>
                      <a:pt x="772" y="711"/>
                    </a:lnTo>
                    <a:lnTo>
                      <a:pt x="791" y="777"/>
                    </a:lnTo>
                    <a:lnTo>
                      <a:pt x="810" y="804"/>
                    </a:lnTo>
                    <a:lnTo>
                      <a:pt x="829" y="841"/>
                    </a:lnTo>
                    <a:lnTo>
                      <a:pt x="848" y="854"/>
                    </a:lnTo>
                    <a:lnTo>
                      <a:pt x="868" y="837"/>
                    </a:lnTo>
                    <a:lnTo>
                      <a:pt x="888" y="823"/>
                    </a:lnTo>
                    <a:lnTo>
                      <a:pt x="907" y="716"/>
                    </a:lnTo>
                    <a:lnTo>
                      <a:pt x="926" y="568"/>
                    </a:lnTo>
                    <a:lnTo>
                      <a:pt x="945" y="395"/>
                    </a:lnTo>
                    <a:lnTo>
                      <a:pt x="964" y="192"/>
                    </a:lnTo>
                    <a:lnTo>
                      <a:pt x="983" y="0"/>
                    </a:lnTo>
                  </a:path>
                </a:pathLst>
              </a:custGeom>
              <a:noFill/>
              <a:ln w="28575">
                <a:solidFill>
                  <a:srgbClr val="FF0000"/>
                </a:solidFill>
                <a:round/>
                <a:headEnd/>
                <a:tailEnd/>
              </a:ln>
            </p:spPr>
            <p:txBody>
              <a:bodyPr/>
              <a:lstStyle/>
              <a:p>
                <a:pPr eaLnBrk="0" hangingPunct="0"/>
                <a:endParaRPr lang="fr-FR"/>
              </a:p>
            </p:txBody>
          </p:sp>
          <p:sp>
            <p:nvSpPr>
              <p:cNvPr id="105" name="Freeform 42"/>
              <p:cNvSpPr>
                <a:spLocks noChangeAspect="1"/>
              </p:cNvSpPr>
              <p:nvPr/>
            </p:nvSpPr>
            <p:spPr bwMode="auto">
              <a:xfrm>
                <a:off x="4866" y="12534"/>
                <a:ext cx="246" cy="443"/>
              </a:xfrm>
              <a:custGeom>
                <a:avLst/>
                <a:gdLst>
                  <a:gd name="T0" fmla="*/ 0 w 984"/>
                  <a:gd name="T1" fmla="*/ 2 h 1774"/>
                  <a:gd name="T2" fmla="*/ 0 w 984"/>
                  <a:gd name="T3" fmla="*/ 1 h 1774"/>
                  <a:gd name="T4" fmla="*/ 0 w 984"/>
                  <a:gd name="T5" fmla="*/ 1 h 1774"/>
                  <a:gd name="T6" fmla="*/ 0 w 984"/>
                  <a:gd name="T7" fmla="*/ 1 h 1774"/>
                  <a:gd name="T8" fmla="*/ 0 w 984"/>
                  <a:gd name="T9" fmla="*/ 1 h 1774"/>
                  <a:gd name="T10" fmla="*/ 0 w 984"/>
                  <a:gd name="T11" fmla="*/ 1 h 1774"/>
                  <a:gd name="T12" fmla="*/ 0 w 984"/>
                  <a:gd name="T13" fmla="*/ 1 h 1774"/>
                  <a:gd name="T14" fmla="*/ 0 w 984"/>
                  <a:gd name="T15" fmla="*/ 0 h 1774"/>
                  <a:gd name="T16" fmla="*/ 0 w 984"/>
                  <a:gd name="T17" fmla="*/ 0 h 1774"/>
                  <a:gd name="T18" fmla="*/ 0 w 984"/>
                  <a:gd name="T19" fmla="*/ 0 h 1774"/>
                  <a:gd name="T20" fmla="*/ 0 w 984"/>
                  <a:gd name="T21" fmla="*/ 0 h 1774"/>
                  <a:gd name="T22" fmla="*/ 0 w 984"/>
                  <a:gd name="T23" fmla="*/ 0 h 1774"/>
                  <a:gd name="T24" fmla="*/ 0 w 984"/>
                  <a:gd name="T25" fmla="*/ 0 h 1774"/>
                  <a:gd name="T26" fmla="*/ 0 w 984"/>
                  <a:gd name="T27" fmla="*/ 0 h 1774"/>
                  <a:gd name="T28" fmla="*/ 0 w 984"/>
                  <a:gd name="T29" fmla="*/ 0 h 1774"/>
                  <a:gd name="T30" fmla="*/ 0 w 984"/>
                  <a:gd name="T31" fmla="*/ 0 h 1774"/>
                  <a:gd name="T32" fmla="*/ 0 w 984"/>
                  <a:gd name="T33" fmla="*/ 0 h 1774"/>
                  <a:gd name="T34" fmla="*/ 0 w 984"/>
                  <a:gd name="T35" fmla="*/ 0 h 1774"/>
                  <a:gd name="T36" fmla="*/ 1 w 984"/>
                  <a:gd name="T37" fmla="*/ 0 h 1774"/>
                  <a:gd name="T38" fmla="*/ 1 w 984"/>
                  <a:gd name="T39" fmla="*/ 0 h 1774"/>
                  <a:gd name="T40" fmla="*/ 1 w 984"/>
                  <a:gd name="T41" fmla="*/ 1 h 1774"/>
                  <a:gd name="T42" fmla="*/ 1 w 984"/>
                  <a:gd name="T43" fmla="*/ 0 h 1774"/>
                  <a:gd name="T44" fmla="*/ 1 w 984"/>
                  <a:gd name="T45" fmla="*/ 0 h 1774"/>
                  <a:gd name="T46" fmla="*/ 1 w 984"/>
                  <a:gd name="T47" fmla="*/ 0 h 1774"/>
                  <a:gd name="T48" fmla="*/ 1 w 984"/>
                  <a:gd name="T49" fmla="*/ 0 h 1774"/>
                  <a:gd name="T50" fmla="*/ 1 w 984"/>
                  <a:gd name="T51" fmla="*/ 0 h 1774"/>
                  <a:gd name="T52" fmla="*/ 1 w 984"/>
                  <a:gd name="T53" fmla="*/ 0 h 1774"/>
                  <a:gd name="T54" fmla="*/ 1 w 984"/>
                  <a:gd name="T55" fmla="*/ 0 h 1774"/>
                  <a:gd name="T56" fmla="*/ 1 w 984"/>
                  <a:gd name="T57" fmla="*/ 0 h 1774"/>
                  <a:gd name="T58" fmla="*/ 1 w 984"/>
                  <a:gd name="T59" fmla="*/ 0 h 1774"/>
                  <a:gd name="T60" fmla="*/ 1 w 984"/>
                  <a:gd name="T61" fmla="*/ 0 h 1774"/>
                  <a:gd name="T62" fmla="*/ 1 w 984"/>
                  <a:gd name="T63" fmla="*/ 0 h 1774"/>
                  <a:gd name="T64" fmla="*/ 1 w 984"/>
                  <a:gd name="T65" fmla="*/ 0 h 1774"/>
                  <a:gd name="T66" fmla="*/ 1 w 984"/>
                  <a:gd name="T67" fmla="*/ 0 h 1774"/>
                  <a:gd name="T68" fmla="*/ 1 w 984"/>
                  <a:gd name="T69" fmla="*/ 0 h 1774"/>
                  <a:gd name="T70" fmla="*/ 1 w 984"/>
                  <a:gd name="T71" fmla="*/ 0 h 1774"/>
                  <a:gd name="T72" fmla="*/ 1 w 984"/>
                  <a:gd name="T73" fmla="*/ 0 h 1774"/>
                  <a:gd name="T74" fmla="*/ 1 w 984"/>
                  <a:gd name="T75" fmla="*/ 0 h 1774"/>
                  <a:gd name="T76" fmla="*/ 1 w 984"/>
                  <a:gd name="T77" fmla="*/ 0 h 1774"/>
                  <a:gd name="T78" fmla="*/ 1 w 984"/>
                  <a:gd name="T79" fmla="*/ 0 h 1774"/>
                  <a:gd name="T80" fmla="*/ 1 w 984"/>
                  <a:gd name="T81" fmla="*/ 0 h 1774"/>
                  <a:gd name="T82" fmla="*/ 1 w 984"/>
                  <a:gd name="T83" fmla="*/ 0 h 1774"/>
                  <a:gd name="T84" fmla="*/ 1 w 984"/>
                  <a:gd name="T85" fmla="*/ 0 h 1774"/>
                  <a:gd name="T86" fmla="*/ 1 w 984"/>
                  <a:gd name="T87" fmla="*/ 0 h 1774"/>
                  <a:gd name="T88" fmla="*/ 1 w 984"/>
                  <a:gd name="T89" fmla="*/ 0 h 1774"/>
                  <a:gd name="T90" fmla="*/ 1 w 984"/>
                  <a:gd name="T91" fmla="*/ 0 h 1774"/>
                  <a:gd name="T92" fmla="*/ 1 w 984"/>
                  <a:gd name="T93" fmla="*/ 0 h 1774"/>
                  <a:gd name="T94" fmla="*/ 1 w 984"/>
                  <a:gd name="T95" fmla="*/ 0 h 1774"/>
                  <a:gd name="T96" fmla="*/ 1 w 984"/>
                  <a:gd name="T97" fmla="*/ 0 h 1774"/>
                  <a:gd name="T98" fmla="*/ 1 w 984"/>
                  <a:gd name="T99" fmla="*/ 0 h 1774"/>
                  <a:gd name="T100" fmla="*/ 1 w 984"/>
                  <a:gd name="T101" fmla="*/ 1 h 1774"/>
                  <a:gd name="T102" fmla="*/ 1 w 984"/>
                  <a:gd name="T103" fmla="*/ 1 h 177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984"/>
                  <a:gd name="T157" fmla="*/ 0 h 1774"/>
                  <a:gd name="T158" fmla="*/ 984 w 984"/>
                  <a:gd name="T159" fmla="*/ 1774 h 177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984" h="1774">
                    <a:moveTo>
                      <a:pt x="0" y="1774"/>
                    </a:moveTo>
                    <a:lnTo>
                      <a:pt x="20" y="1603"/>
                    </a:lnTo>
                    <a:lnTo>
                      <a:pt x="40" y="1415"/>
                    </a:lnTo>
                    <a:lnTo>
                      <a:pt x="59" y="1232"/>
                    </a:lnTo>
                    <a:lnTo>
                      <a:pt x="78" y="1064"/>
                    </a:lnTo>
                    <a:lnTo>
                      <a:pt x="97" y="879"/>
                    </a:lnTo>
                    <a:lnTo>
                      <a:pt x="116" y="712"/>
                    </a:lnTo>
                    <a:lnTo>
                      <a:pt x="135" y="532"/>
                    </a:lnTo>
                    <a:lnTo>
                      <a:pt x="155" y="376"/>
                    </a:lnTo>
                    <a:lnTo>
                      <a:pt x="175" y="291"/>
                    </a:lnTo>
                    <a:lnTo>
                      <a:pt x="194" y="236"/>
                    </a:lnTo>
                    <a:lnTo>
                      <a:pt x="213" y="135"/>
                    </a:lnTo>
                    <a:lnTo>
                      <a:pt x="232" y="88"/>
                    </a:lnTo>
                    <a:lnTo>
                      <a:pt x="251" y="147"/>
                    </a:lnTo>
                    <a:lnTo>
                      <a:pt x="270" y="223"/>
                    </a:lnTo>
                    <a:lnTo>
                      <a:pt x="290" y="344"/>
                    </a:lnTo>
                    <a:lnTo>
                      <a:pt x="310" y="476"/>
                    </a:lnTo>
                    <a:lnTo>
                      <a:pt x="329" y="531"/>
                    </a:lnTo>
                    <a:lnTo>
                      <a:pt x="348" y="569"/>
                    </a:lnTo>
                    <a:lnTo>
                      <a:pt x="367" y="664"/>
                    </a:lnTo>
                    <a:lnTo>
                      <a:pt x="386" y="724"/>
                    </a:lnTo>
                    <a:lnTo>
                      <a:pt x="405" y="671"/>
                    </a:lnTo>
                    <a:lnTo>
                      <a:pt x="425" y="589"/>
                    </a:lnTo>
                    <a:lnTo>
                      <a:pt x="445" y="543"/>
                    </a:lnTo>
                    <a:lnTo>
                      <a:pt x="464" y="473"/>
                    </a:lnTo>
                    <a:lnTo>
                      <a:pt x="483" y="353"/>
                    </a:lnTo>
                    <a:lnTo>
                      <a:pt x="502" y="248"/>
                    </a:lnTo>
                    <a:lnTo>
                      <a:pt x="521" y="149"/>
                    </a:lnTo>
                    <a:lnTo>
                      <a:pt x="540" y="86"/>
                    </a:lnTo>
                    <a:lnTo>
                      <a:pt x="560" y="91"/>
                    </a:lnTo>
                    <a:lnTo>
                      <a:pt x="580" y="72"/>
                    </a:lnTo>
                    <a:lnTo>
                      <a:pt x="599" y="46"/>
                    </a:lnTo>
                    <a:lnTo>
                      <a:pt x="618" y="91"/>
                    </a:lnTo>
                    <a:lnTo>
                      <a:pt x="637" y="113"/>
                    </a:lnTo>
                    <a:lnTo>
                      <a:pt x="656" y="89"/>
                    </a:lnTo>
                    <a:lnTo>
                      <a:pt x="675" y="86"/>
                    </a:lnTo>
                    <a:lnTo>
                      <a:pt x="694" y="59"/>
                    </a:lnTo>
                    <a:lnTo>
                      <a:pt x="714" y="39"/>
                    </a:lnTo>
                    <a:lnTo>
                      <a:pt x="734" y="70"/>
                    </a:lnTo>
                    <a:lnTo>
                      <a:pt x="753" y="50"/>
                    </a:lnTo>
                    <a:lnTo>
                      <a:pt x="772" y="0"/>
                    </a:lnTo>
                    <a:lnTo>
                      <a:pt x="791" y="62"/>
                    </a:lnTo>
                    <a:lnTo>
                      <a:pt x="810" y="148"/>
                    </a:lnTo>
                    <a:lnTo>
                      <a:pt x="829" y="199"/>
                    </a:lnTo>
                    <a:lnTo>
                      <a:pt x="849" y="245"/>
                    </a:lnTo>
                    <a:lnTo>
                      <a:pt x="869" y="259"/>
                    </a:lnTo>
                    <a:lnTo>
                      <a:pt x="888" y="283"/>
                    </a:lnTo>
                    <a:lnTo>
                      <a:pt x="907" y="352"/>
                    </a:lnTo>
                    <a:lnTo>
                      <a:pt x="926" y="425"/>
                    </a:lnTo>
                    <a:lnTo>
                      <a:pt x="945" y="401"/>
                    </a:lnTo>
                    <a:lnTo>
                      <a:pt x="964" y="737"/>
                    </a:lnTo>
                    <a:lnTo>
                      <a:pt x="984" y="732"/>
                    </a:lnTo>
                  </a:path>
                </a:pathLst>
              </a:custGeom>
              <a:noFill/>
              <a:ln w="28575">
                <a:solidFill>
                  <a:srgbClr val="FF0000"/>
                </a:solidFill>
                <a:round/>
                <a:headEnd/>
                <a:tailEnd/>
              </a:ln>
            </p:spPr>
            <p:txBody>
              <a:bodyPr/>
              <a:lstStyle/>
              <a:p>
                <a:pPr eaLnBrk="0" hangingPunct="0"/>
                <a:endParaRPr lang="fr-FR"/>
              </a:p>
            </p:txBody>
          </p:sp>
          <p:sp>
            <p:nvSpPr>
              <p:cNvPr id="106" name="Freeform 43"/>
              <p:cNvSpPr>
                <a:spLocks noChangeAspect="1"/>
              </p:cNvSpPr>
              <p:nvPr/>
            </p:nvSpPr>
            <p:spPr bwMode="auto">
              <a:xfrm>
                <a:off x="5112" y="12516"/>
                <a:ext cx="246" cy="201"/>
              </a:xfrm>
              <a:custGeom>
                <a:avLst/>
                <a:gdLst>
                  <a:gd name="T0" fmla="*/ 0 w 984"/>
                  <a:gd name="T1" fmla="*/ 1 h 802"/>
                  <a:gd name="T2" fmla="*/ 0 w 984"/>
                  <a:gd name="T3" fmla="*/ 1 h 802"/>
                  <a:gd name="T4" fmla="*/ 0 w 984"/>
                  <a:gd name="T5" fmla="*/ 1 h 802"/>
                  <a:gd name="T6" fmla="*/ 0 w 984"/>
                  <a:gd name="T7" fmla="*/ 1 h 802"/>
                  <a:gd name="T8" fmla="*/ 0 w 984"/>
                  <a:gd name="T9" fmla="*/ 1 h 802"/>
                  <a:gd name="T10" fmla="*/ 0 w 984"/>
                  <a:gd name="T11" fmla="*/ 1 h 802"/>
                  <a:gd name="T12" fmla="*/ 0 w 984"/>
                  <a:gd name="T13" fmla="*/ 1 h 802"/>
                  <a:gd name="T14" fmla="*/ 0 w 984"/>
                  <a:gd name="T15" fmla="*/ 1 h 802"/>
                  <a:gd name="T16" fmla="*/ 0 w 984"/>
                  <a:gd name="T17" fmla="*/ 1 h 802"/>
                  <a:gd name="T18" fmla="*/ 0 w 984"/>
                  <a:gd name="T19" fmla="*/ 1 h 802"/>
                  <a:gd name="T20" fmla="*/ 0 w 984"/>
                  <a:gd name="T21" fmla="*/ 1 h 802"/>
                  <a:gd name="T22" fmla="*/ 0 w 984"/>
                  <a:gd name="T23" fmla="*/ 1 h 802"/>
                  <a:gd name="T24" fmla="*/ 0 w 984"/>
                  <a:gd name="T25" fmla="*/ 1 h 802"/>
                  <a:gd name="T26" fmla="*/ 0 w 984"/>
                  <a:gd name="T27" fmla="*/ 1 h 802"/>
                  <a:gd name="T28" fmla="*/ 0 w 984"/>
                  <a:gd name="T29" fmla="*/ 1 h 802"/>
                  <a:gd name="T30" fmla="*/ 0 w 984"/>
                  <a:gd name="T31" fmla="*/ 1 h 802"/>
                  <a:gd name="T32" fmla="*/ 0 w 984"/>
                  <a:gd name="T33" fmla="*/ 1 h 802"/>
                  <a:gd name="T34" fmla="*/ 0 w 984"/>
                  <a:gd name="T35" fmla="*/ 1 h 802"/>
                  <a:gd name="T36" fmla="*/ 1 w 984"/>
                  <a:gd name="T37" fmla="*/ 1 h 802"/>
                  <a:gd name="T38" fmla="*/ 1 w 984"/>
                  <a:gd name="T39" fmla="*/ 1 h 802"/>
                  <a:gd name="T40" fmla="*/ 1 w 984"/>
                  <a:gd name="T41" fmla="*/ 1 h 802"/>
                  <a:gd name="T42" fmla="*/ 1 w 984"/>
                  <a:gd name="T43" fmla="*/ 1 h 802"/>
                  <a:gd name="T44" fmla="*/ 1 w 984"/>
                  <a:gd name="T45" fmla="*/ 1 h 802"/>
                  <a:gd name="T46" fmla="*/ 1 w 984"/>
                  <a:gd name="T47" fmla="*/ 1 h 802"/>
                  <a:gd name="T48" fmla="*/ 1 w 984"/>
                  <a:gd name="T49" fmla="*/ 1 h 802"/>
                  <a:gd name="T50" fmla="*/ 1 w 984"/>
                  <a:gd name="T51" fmla="*/ 1 h 802"/>
                  <a:gd name="T52" fmla="*/ 1 w 984"/>
                  <a:gd name="T53" fmla="*/ 1 h 802"/>
                  <a:gd name="T54" fmla="*/ 1 w 984"/>
                  <a:gd name="T55" fmla="*/ 1 h 802"/>
                  <a:gd name="T56" fmla="*/ 1 w 984"/>
                  <a:gd name="T57" fmla="*/ 1 h 802"/>
                  <a:gd name="T58" fmla="*/ 1 w 984"/>
                  <a:gd name="T59" fmla="*/ 1 h 802"/>
                  <a:gd name="T60" fmla="*/ 1 w 984"/>
                  <a:gd name="T61" fmla="*/ 1 h 802"/>
                  <a:gd name="T62" fmla="*/ 1 w 984"/>
                  <a:gd name="T63" fmla="*/ 1 h 802"/>
                  <a:gd name="T64" fmla="*/ 1 w 984"/>
                  <a:gd name="T65" fmla="*/ 1 h 802"/>
                  <a:gd name="T66" fmla="*/ 1 w 984"/>
                  <a:gd name="T67" fmla="*/ 1 h 802"/>
                  <a:gd name="T68" fmla="*/ 1 w 984"/>
                  <a:gd name="T69" fmla="*/ 1 h 802"/>
                  <a:gd name="T70" fmla="*/ 1 w 984"/>
                  <a:gd name="T71" fmla="*/ 1 h 802"/>
                  <a:gd name="T72" fmla="*/ 1 w 984"/>
                  <a:gd name="T73" fmla="*/ 1 h 802"/>
                  <a:gd name="T74" fmla="*/ 1 w 984"/>
                  <a:gd name="T75" fmla="*/ 1 h 802"/>
                  <a:gd name="T76" fmla="*/ 1 w 984"/>
                  <a:gd name="T77" fmla="*/ 0 h 802"/>
                  <a:gd name="T78" fmla="*/ 1 w 984"/>
                  <a:gd name="T79" fmla="*/ 0 h 802"/>
                  <a:gd name="T80" fmla="*/ 1 w 984"/>
                  <a:gd name="T81" fmla="*/ 0 h 802"/>
                  <a:gd name="T82" fmla="*/ 1 w 984"/>
                  <a:gd name="T83" fmla="*/ 0 h 802"/>
                  <a:gd name="T84" fmla="*/ 1 w 984"/>
                  <a:gd name="T85" fmla="*/ 0 h 802"/>
                  <a:gd name="T86" fmla="*/ 1 w 984"/>
                  <a:gd name="T87" fmla="*/ 0 h 802"/>
                  <a:gd name="T88" fmla="*/ 1 w 984"/>
                  <a:gd name="T89" fmla="*/ 0 h 802"/>
                  <a:gd name="T90" fmla="*/ 1 w 984"/>
                  <a:gd name="T91" fmla="*/ 0 h 802"/>
                  <a:gd name="T92" fmla="*/ 1 w 984"/>
                  <a:gd name="T93" fmla="*/ 0 h 802"/>
                  <a:gd name="T94" fmla="*/ 1 w 984"/>
                  <a:gd name="T95" fmla="*/ 0 h 802"/>
                  <a:gd name="T96" fmla="*/ 1 w 984"/>
                  <a:gd name="T97" fmla="*/ 0 h 802"/>
                  <a:gd name="T98" fmla="*/ 1 w 984"/>
                  <a:gd name="T99" fmla="*/ 0 h 802"/>
                  <a:gd name="T100" fmla="*/ 1 w 984"/>
                  <a:gd name="T101" fmla="*/ 0 h 802"/>
                  <a:gd name="T102" fmla="*/ 1 w 984"/>
                  <a:gd name="T103" fmla="*/ 0 h 80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984"/>
                  <a:gd name="T157" fmla="*/ 0 h 802"/>
                  <a:gd name="T158" fmla="*/ 984 w 984"/>
                  <a:gd name="T159" fmla="*/ 802 h 80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984" h="802">
                    <a:moveTo>
                      <a:pt x="0" y="802"/>
                    </a:moveTo>
                    <a:lnTo>
                      <a:pt x="20" y="725"/>
                    </a:lnTo>
                    <a:lnTo>
                      <a:pt x="39" y="636"/>
                    </a:lnTo>
                    <a:lnTo>
                      <a:pt x="58" y="640"/>
                    </a:lnTo>
                    <a:lnTo>
                      <a:pt x="77" y="639"/>
                    </a:lnTo>
                    <a:lnTo>
                      <a:pt x="96" y="647"/>
                    </a:lnTo>
                    <a:lnTo>
                      <a:pt x="115" y="684"/>
                    </a:lnTo>
                    <a:lnTo>
                      <a:pt x="135" y="672"/>
                    </a:lnTo>
                    <a:lnTo>
                      <a:pt x="155" y="636"/>
                    </a:lnTo>
                    <a:lnTo>
                      <a:pt x="174" y="647"/>
                    </a:lnTo>
                    <a:lnTo>
                      <a:pt x="193" y="663"/>
                    </a:lnTo>
                    <a:lnTo>
                      <a:pt x="212" y="629"/>
                    </a:lnTo>
                    <a:lnTo>
                      <a:pt x="231" y="579"/>
                    </a:lnTo>
                    <a:lnTo>
                      <a:pt x="250" y="565"/>
                    </a:lnTo>
                    <a:lnTo>
                      <a:pt x="270" y="565"/>
                    </a:lnTo>
                    <a:lnTo>
                      <a:pt x="290" y="595"/>
                    </a:lnTo>
                    <a:lnTo>
                      <a:pt x="309" y="632"/>
                    </a:lnTo>
                    <a:lnTo>
                      <a:pt x="328" y="637"/>
                    </a:lnTo>
                    <a:lnTo>
                      <a:pt x="347" y="623"/>
                    </a:lnTo>
                    <a:lnTo>
                      <a:pt x="366" y="644"/>
                    </a:lnTo>
                    <a:lnTo>
                      <a:pt x="385" y="714"/>
                    </a:lnTo>
                    <a:lnTo>
                      <a:pt x="405" y="698"/>
                    </a:lnTo>
                    <a:lnTo>
                      <a:pt x="424" y="617"/>
                    </a:lnTo>
                    <a:lnTo>
                      <a:pt x="444" y="551"/>
                    </a:lnTo>
                    <a:lnTo>
                      <a:pt x="463" y="539"/>
                    </a:lnTo>
                    <a:lnTo>
                      <a:pt x="482" y="550"/>
                    </a:lnTo>
                    <a:lnTo>
                      <a:pt x="501" y="543"/>
                    </a:lnTo>
                    <a:lnTo>
                      <a:pt x="520" y="518"/>
                    </a:lnTo>
                    <a:lnTo>
                      <a:pt x="539" y="497"/>
                    </a:lnTo>
                    <a:lnTo>
                      <a:pt x="559" y="561"/>
                    </a:lnTo>
                    <a:lnTo>
                      <a:pt x="579" y="669"/>
                    </a:lnTo>
                    <a:lnTo>
                      <a:pt x="598" y="722"/>
                    </a:lnTo>
                    <a:lnTo>
                      <a:pt x="617" y="689"/>
                    </a:lnTo>
                    <a:lnTo>
                      <a:pt x="636" y="655"/>
                    </a:lnTo>
                    <a:lnTo>
                      <a:pt x="655" y="649"/>
                    </a:lnTo>
                    <a:lnTo>
                      <a:pt x="674" y="653"/>
                    </a:lnTo>
                    <a:lnTo>
                      <a:pt x="694" y="568"/>
                    </a:lnTo>
                    <a:lnTo>
                      <a:pt x="714" y="374"/>
                    </a:lnTo>
                    <a:lnTo>
                      <a:pt x="733" y="253"/>
                    </a:lnTo>
                    <a:lnTo>
                      <a:pt x="752" y="259"/>
                    </a:lnTo>
                    <a:lnTo>
                      <a:pt x="771" y="248"/>
                    </a:lnTo>
                    <a:lnTo>
                      <a:pt x="790" y="119"/>
                    </a:lnTo>
                    <a:lnTo>
                      <a:pt x="809" y="0"/>
                    </a:lnTo>
                    <a:lnTo>
                      <a:pt x="829" y="6"/>
                    </a:lnTo>
                    <a:lnTo>
                      <a:pt x="849" y="87"/>
                    </a:lnTo>
                    <a:lnTo>
                      <a:pt x="868" y="123"/>
                    </a:lnTo>
                    <a:lnTo>
                      <a:pt x="887" y="96"/>
                    </a:lnTo>
                    <a:lnTo>
                      <a:pt x="906" y="44"/>
                    </a:lnTo>
                    <a:lnTo>
                      <a:pt x="925" y="20"/>
                    </a:lnTo>
                    <a:lnTo>
                      <a:pt x="944" y="138"/>
                    </a:lnTo>
                    <a:lnTo>
                      <a:pt x="964" y="270"/>
                    </a:lnTo>
                    <a:lnTo>
                      <a:pt x="984" y="296"/>
                    </a:lnTo>
                  </a:path>
                </a:pathLst>
              </a:custGeom>
              <a:noFill/>
              <a:ln w="28575">
                <a:solidFill>
                  <a:srgbClr val="FF0000"/>
                </a:solidFill>
                <a:round/>
                <a:headEnd/>
                <a:tailEnd/>
              </a:ln>
            </p:spPr>
            <p:txBody>
              <a:bodyPr/>
              <a:lstStyle/>
              <a:p>
                <a:pPr eaLnBrk="0" hangingPunct="0"/>
                <a:endParaRPr lang="fr-FR"/>
              </a:p>
            </p:txBody>
          </p:sp>
          <p:sp>
            <p:nvSpPr>
              <p:cNvPr id="107" name="Freeform 44"/>
              <p:cNvSpPr>
                <a:spLocks noChangeAspect="1"/>
              </p:cNvSpPr>
              <p:nvPr/>
            </p:nvSpPr>
            <p:spPr bwMode="auto">
              <a:xfrm>
                <a:off x="5358" y="12526"/>
                <a:ext cx="245" cy="220"/>
              </a:xfrm>
              <a:custGeom>
                <a:avLst/>
                <a:gdLst>
                  <a:gd name="T0" fmla="*/ 0 w 983"/>
                  <a:gd name="T1" fmla="*/ 0 h 882"/>
                  <a:gd name="T2" fmla="*/ 0 w 983"/>
                  <a:gd name="T3" fmla="*/ 0 h 882"/>
                  <a:gd name="T4" fmla="*/ 0 w 983"/>
                  <a:gd name="T5" fmla="*/ 0 h 882"/>
                  <a:gd name="T6" fmla="*/ 0 w 983"/>
                  <a:gd name="T7" fmla="*/ 0 h 882"/>
                  <a:gd name="T8" fmla="*/ 0 w 983"/>
                  <a:gd name="T9" fmla="*/ 0 h 882"/>
                  <a:gd name="T10" fmla="*/ 0 w 983"/>
                  <a:gd name="T11" fmla="*/ 0 h 882"/>
                  <a:gd name="T12" fmla="*/ 0 w 983"/>
                  <a:gd name="T13" fmla="*/ 0 h 882"/>
                  <a:gd name="T14" fmla="*/ 0 w 983"/>
                  <a:gd name="T15" fmla="*/ 0 h 882"/>
                  <a:gd name="T16" fmla="*/ 0 w 983"/>
                  <a:gd name="T17" fmla="*/ 0 h 882"/>
                  <a:gd name="T18" fmla="*/ 0 w 983"/>
                  <a:gd name="T19" fmla="*/ 0 h 882"/>
                  <a:gd name="T20" fmla="*/ 0 w 983"/>
                  <a:gd name="T21" fmla="*/ 0 h 882"/>
                  <a:gd name="T22" fmla="*/ 0 w 983"/>
                  <a:gd name="T23" fmla="*/ 0 h 882"/>
                  <a:gd name="T24" fmla="*/ 0 w 983"/>
                  <a:gd name="T25" fmla="*/ 0 h 882"/>
                  <a:gd name="T26" fmla="*/ 0 w 983"/>
                  <a:gd name="T27" fmla="*/ 0 h 882"/>
                  <a:gd name="T28" fmla="*/ 0 w 983"/>
                  <a:gd name="T29" fmla="*/ 0 h 882"/>
                  <a:gd name="T30" fmla="*/ 0 w 983"/>
                  <a:gd name="T31" fmla="*/ 0 h 882"/>
                  <a:gd name="T32" fmla="*/ 0 w 983"/>
                  <a:gd name="T33" fmla="*/ 0 h 882"/>
                  <a:gd name="T34" fmla="*/ 0 w 983"/>
                  <a:gd name="T35" fmla="*/ 0 h 882"/>
                  <a:gd name="T36" fmla="*/ 0 w 983"/>
                  <a:gd name="T37" fmla="*/ 0 h 882"/>
                  <a:gd name="T38" fmla="*/ 0 w 983"/>
                  <a:gd name="T39" fmla="*/ 0 h 882"/>
                  <a:gd name="T40" fmla="*/ 0 w 983"/>
                  <a:gd name="T41" fmla="*/ 0 h 882"/>
                  <a:gd name="T42" fmla="*/ 0 w 983"/>
                  <a:gd name="T43" fmla="*/ 0 h 882"/>
                  <a:gd name="T44" fmla="*/ 0 w 983"/>
                  <a:gd name="T45" fmla="*/ 0 h 882"/>
                  <a:gd name="T46" fmla="*/ 0 w 983"/>
                  <a:gd name="T47" fmla="*/ 0 h 882"/>
                  <a:gd name="T48" fmla="*/ 0 w 983"/>
                  <a:gd name="T49" fmla="*/ 0 h 882"/>
                  <a:gd name="T50" fmla="*/ 0 w 983"/>
                  <a:gd name="T51" fmla="*/ 0 h 882"/>
                  <a:gd name="T52" fmla="*/ 0 w 983"/>
                  <a:gd name="T53" fmla="*/ 0 h 882"/>
                  <a:gd name="T54" fmla="*/ 0 w 983"/>
                  <a:gd name="T55" fmla="*/ 0 h 882"/>
                  <a:gd name="T56" fmla="*/ 0 w 983"/>
                  <a:gd name="T57" fmla="*/ 0 h 882"/>
                  <a:gd name="T58" fmla="*/ 0 w 983"/>
                  <a:gd name="T59" fmla="*/ 1 h 882"/>
                  <a:gd name="T60" fmla="*/ 0 w 983"/>
                  <a:gd name="T61" fmla="*/ 1 h 882"/>
                  <a:gd name="T62" fmla="*/ 0 w 983"/>
                  <a:gd name="T63" fmla="*/ 1 h 882"/>
                  <a:gd name="T64" fmla="*/ 0 w 983"/>
                  <a:gd name="T65" fmla="*/ 1 h 882"/>
                  <a:gd name="T66" fmla="*/ 0 w 983"/>
                  <a:gd name="T67" fmla="*/ 1 h 882"/>
                  <a:gd name="T68" fmla="*/ 0 w 983"/>
                  <a:gd name="T69" fmla="*/ 1 h 882"/>
                  <a:gd name="T70" fmla="*/ 0 w 983"/>
                  <a:gd name="T71" fmla="*/ 1 h 882"/>
                  <a:gd name="T72" fmla="*/ 1 w 983"/>
                  <a:gd name="T73" fmla="*/ 1 h 882"/>
                  <a:gd name="T74" fmla="*/ 1 w 983"/>
                  <a:gd name="T75" fmla="*/ 1 h 882"/>
                  <a:gd name="T76" fmla="*/ 1 w 983"/>
                  <a:gd name="T77" fmla="*/ 0 h 882"/>
                  <a:gd name="T78" fmla="*/ 1 w 983"/>
                  <a:gd name="T79" fmla="*/ 0 h 882"/>
                  <a:gd name="T80" fmla="*/ 1 w 983"/>
                  <a:gd name="T81" fmla="*/ 0 h 882"/>
                  <a:gd name="T82" fmla="*/ 1 w 983"/>
                  <a:gd name="T83" fmla="*/ 0 h 882"/>
                  <a:gd name="T84" fmla="*/ 1 w 983"/>
                  <a:gd name="T85" fmla="*/ 0 h 882"/>
                  <a:gd name="T86" fmla="*/ 1 w 983"/>
                  <a:gd name="T87" fmla="*/ 0 h 882"/>
                  <a:gd name="T88" fmla="*/ 1 w 983"/>
                  <a:gd name="T89" fmla="*/ 0 h 882"/>
                  <a:gd name="T90" fmla="*/ 1 w 983"/>
                  <a:gd name="T91" fmla="*/ 0 h 882"/>
                  <a:gd name="T92" fmla="*/ 1 w 983"/>
                  <a:gd name="T93" fmla="*/ 0 h 882"/>
                  <a:gd name="T94" fmla="*/ 1 w 983"/>
                  <a:gd name="T95" fmla="*/ 0 h 882"/>
                  <a:gd name="T96" fmla="*/ 1 w 983"/>
                  <a:gd name="T97" fmla="*/ 0 h 882"/>
                  <a:gd name="T98" fmla="*/ 1 w 983"/>
                  <a:gd name="T99" fmla="*/ 0 h 882"/>
                  <a:gd name="T100" fmla="*/ 1 w 983"/>
                  <a:gd name="T101" fmla="*/ 0 h 882"/>
                  <a:gd name="T102" fmla="*/ 1 w 983"/>
                  <a:gd name="T103" fmla="*/ 0 h 88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983"/>
                  <a:gd name="T157" fmla="*/ 0 h 882"/>
                  <a:gd name="T158" fmla="*/ 983 w 983"/>
                  <a:gd name="T159" fmla="*/ 882 h 88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983" h="882">
                    <a:moveTo>
                      <a:pt x="0" y="258"/>
                    </a:moveTo>
                    <a:lnTo>
                      <a:pt x="19" y="295"/>
                    </a:lnTo>
                    <a:lnTo>
                      <a:pt x="38" y="420"/>
                    </a:lnTo>
                    <a:lnTo>
                      <a:pt x="57" y="489"/>
                    </a:lnTo>
                    <a:lnTo>
                      <a:pt x="76" y="478"/>
                    </a:lnTo>
                    <a:lnTo>
                      <a:pt x="95" y="459"/>
                    </a:lnTo>
                    <a:lnTo>
                      <a:pt x="115" y="397"/>
                    </a:lnTo>
                    <a:lnTo>
                      <a:pt x="135" y="358"/>
                    </a:lnTo>
                    <a:lnTo>
                      <a:pt x="154" y="347"/>
                    </a:lnTo>
                    <a:lnTo>
                      <a:pt x="173" y="287"/>
                    </a:lnTo>
                    <a:lnTo>
                      <a:pt x="192" y="198"/>
                    </a:lnTo>
                    <a:lnTo>
                      <a:pt x="211" y="195"/>
                    </a:lnTo>
                    <a:lnTo>
                      <a:pt x="230" y="256"/>
                    </a:lnTo>
                    <a:lnTo>
                      <a:pt x="249" y="377"/>
                    </a:lnTo>
                    <a:lnTo>
                      <a:pt x="269" y="446"/>
                    </a:lnTo>
                    <a:lnTo>
                      <a:pt x="289" y="446"/>
                    </a:lnTo>
                    <a:lnTo>
                      <a:pt x="308" y="429"/>
                    </a:lnTo>
                    <a:lnTo>
                      <a:pt x="327" y="411"/>
                    </a:lnTo>
                    <a:lnTo>
                      <a:pt x="346" y="430"/>
                    </a:lnTo>
                    <a:lnTo>
                      <a:pt x="365" y="405"/>
                    </a:lnTo>
                    <a:lnTo>
                      <a:pt x="384" y="343"/>
                    </a:lnTo>
                    <a:lnTo>
                      <a:pt x="404" y="268"/>
                    </a:lnTo>
                    <a:lnTo>
                      <a:pt x="424" y="283"/>
                    </a:lnTo>
                    <a:lnTo>
                      <a:pt x="443" y="312"/>
                    </a:lnTo>
                    <a:lnTo>
                      <a:pt x="462" y="348"/>
                    </a:lnTo>
                    <a:lnTo>
                      <a:pt x="481" y="444"/>
                    </a:lnTo>
                    <a:lnTo>
                      <a:pt x="500" y="541"/>
                    </a:lnTo>
                    <a:lnTo>
                      <a:pt x="519" y="637"/>
                    </a:lnTo>
                    <a:lnTo>
                      <a:pt x="539" y="681"/>
                    </a:lnTo>
                    <a:lnTo>
                      <a:pt x="559" y="757"/>
                    </a:lnTo>
                    <a:lnTo>
                      <a:pt x="578" y="833"/>
                    </a:lnTo>
                    <a:lnTo>
                      <a:pt x="597" y="852"/>
                    </a:lnTo>
                    <a:lnTo>
                      <a:pt x="616" y="882"/>
                    </a:lnTo>
                    <a:lnTo>
                      <a:pt x="635" y="841"/>
                    </a:lnTo>
                    <a:lnTo>
                      <a:pt x="654" y="735"/>
                    </a:lnTo>
                    <a:lnTo>
                      <a:pt x="674" y="697"/>
                    </a:lnTo>
                    <a:lnTo>
                      <a:pt x="694" y="748"/>
                    </a:lnTo>
                    <a:lnTo>
                      <a:pt x="713" y="725"/>
                    </a:lnTo>
                    <a:lnTo>
                      <a:pt x="732" y="618"/>
                    </a:lnTo>
                    <a:lnTo>
                      <a:pt x="751" y="584"/>
                    </a:lnTo>
                    <a:lnTo>
                      <a:pt x="770" y="510"/>
                    </a:lnTo>
                    <a:lnTo>
                      <a:pt x="789" y="415"/>
                    </a:lnTo>
                    <a:lnTo>
                      <a:pt x="809" y="415"/>
                    </a:lnTo>
                    <a:lnTo>
                      <a:pt x="829" y="322"/>
                    </a:lnTo>
                    <a:lnTo>
                      <a:pt x="848" y="172"/>
                    </a:lnTo>
                    <a:lnTo>
                      <a:pt x="867" y="121"/>
                    </a:lnTo>
                    <a:lnTo>
                      <a:pt x="886" y="159"/>
                    </a:lnTo>
                    <a:lnTo>
                      <a:pt x="905" y="181"/>
                    </a:lnTo>
                    <a:lnTo>
                      <a:pt x="924" y="185"/>
                    </a:lnTo>
                    <a:lnTo>
                      <a:pt x="944" y="212"/>
                    </a:lnTo>
                    <a:lnTo>
                      <a:pt x="964" y="131"/>
                    </a:lnTo>
                    <a:lnTo>
                      <a:pt x="983" y="0"/>
                    </a:lnTo>
                  </a:path>
                </a:pathLst>
              </a:custGeom>
              <a:noFill/>
              <a:ln w="28575">
                <a:solidFill>
                  <a:srgbClr val="FF0000"/>
                </a:solidFill>
                <a:round/>
                <a:headEnd/>
                <a:tailEnd/>
              </a:ln>
            </p:spPr>
            <p:txBody>
              <a:bodyPr/>
              <a:lstStyle/>
              <a:p>
                <a:pPr eaLnBrk="0" hangingPunct="0"/>
                <a:endParaRPr lang="fr-FR"/>
              </a:p>
            </p:txBody>
          </p:sp>
          <p:sp>
            <p:nvSpPr>
              <p:cNvPr id="108" name="Freeform 45"/>
              <p:cNvSpPr>
                <a:spLocks noChangeAspect="1"/>
              </p:cNvSpPr>
              <p:nvPr/>
            </p:nvSpPr>
            <p:spPr bwMode="auto">
              <a:xfrm>
                <a:off x="5603" y="12283"/>
                <a:ext cx="246" cy="350"/>
              </a:xfrm>
              <a:custGeom>
                <a:avLst/>
                <a:gdLst>
                  <a:gd name="T0" fmla="*/ 0 w 983"/>
                  <a:gd name="T1" fmla="*/ 1 h 1397"/>
                  <a:gd name="T2" fmla="*/ 0 w 983"/>
                  <a:gd name="T3" fmla="*/ 1 h 1397"/>
                  <a:gd name="T4" fmla="*/ 0 w 983"/>
                  <a:gd name="T5" fmla="*/ 1 h 1397"/>
                  <a:gd name="T6" fmla="*/ 0 w 983"/>
                  <a:gd name="T7" fmla="*/ 1 h 1397"/>
                  <a:gd name="T8" fmla="*/ 0 w 983"/>
                  <a:gd name="T9" fmla="*/ 1 h 1397"/>
                  <a:gd name="T10" fmla="*/ 0 w 983"/>
                  <a:gd name="T11" fmla="*/ 1 h 1397"/>
                  <a:gd name="T12" fmla="*/ 0 w 983"/>
                  <a:gd name="T13" fmla="*/ 1 h 1397"/>
                  <a:gd name="T14" fmla="*/ 0 w 983"/>
                  <a:gd name="T15" fmla="*/ 1 h 1397"/>
                  <a:gd name="T16" fmla="*/ 0 w 983"/>
                  <a:gd name="T17" fmla="*/ 1 h 1397"/>
                  <a:gd name="T18" fmla="*/ 0 w 983"/>
                  <a:gd name="T19" fmla="*/ 1 h 1397"/>
                  <a:gd name="T20" fmla="*/ 0 w 983"/>
                  <a:gd name="T21" fmla="*/ 1 h 1397"/>
                  <a:gd name="T22" fmla="*/ 0 w 983"/>
                  <a:gd name="T23" fmla="*/ 1 h 1397"/>
                  <a:gd name="T24" fmla="*/ 0 w 983"/>
                  <a:gd name="T25" fmla="*/ 1 h 1397"/>
                  <a:gd name="T26" fmla="*/ 0 w 983"/>
                  <a:gd name="T27" fmla="*/ 1 h 1397"/>
                  <a:gd name="T28" fmla="*/ 0 w 983"/>
                  <a:gd name="T29" fmla="*/ 1 h 1397"/>
                  <a:gd name="T30" fmla="*/ 0 w 983"/>
                  <a:gd name="T31" fmla="*/ 1 h 1397"/>
                  <a:gd name="T32" fmla="*/ 0 w 983"/>
                  <a:gd name="T33" fmla="*/ 1 h 1397"/>
                  <a:gd name="T34" fmla="*/ 0 w 983"/>
                  <a:gd name="T35" fmla="*/ 1 h 1397"/>
                  <a:gd name="T36" fmla="*/ 1 w 983"/>
                  <a:gd name="T37" fmla="*/ 1 h 1397"/>
                  <a:gd name="T38" fmla="*/ 1 w 983"/>
                  <a:gd name="T39" fmla="*/ 1 h 1397"/>
                  <a:gd name="T40" fmla="*/ 1 w 983"/>
                  <a:gd name="T41" fmla="*/ 1 h 1397"/>
                  <a:gd name="T42" fmla="*/ 1 w 983"/>
                  <a:gd name="T43" fmla="*/ 1 h 1397"/>
                  <a:gd name="T44" fmla="*/ 1 w 983"/>
                  <a:gd name="T45" fmla="*/ 1 h 1397"/>
                  <a:gd name="T46" fmla="*/ 1 w 983"/>
                  <a:gd name="T47" fmla="*/ 1 h 1397"/>
                  <a:gd name="T48" fmla="*/ 1 w 983"/>
                  <a:gd name="T49" fmla="*/ 1 h 1397"/>
                  <a:gd name="T50" fmla="*/ 1 w 983"/>
                  <a:gd name="T51" fmla="*/ 1 h 1397"/>
                  <a:gd name="T52" fmla="*/ 1 w 983"/>
                  <a:gd name="T53" fmla="*/ 1 h 1397"/>
                  <a:gd name="T54" fmla="*/ 1 w 983"/>
                  <a:gd name="T55" fmla="*/ 1 h 1397"/>
                  <a:gd name="T56" fmla="*/ 1 w 983"/>
                  <a:gd name="T57" fmla="*/ 1 h 1397"/>
                  <a:gd name="T58" fmla="*/ 1 w 983"/>
                  <a:gd name="T59" fmla="*/ 1 h 1397"/>
                  <a:gd name="T60" fmla="*/ 1 w 983"/>
                  <a:gd name="T61" fmla="*/ 1 h 1397"/>
                  <a:gd name="T62" fmla="*/ 1 w 983"/>
                  <a:gd name="T63" fmla="*/ 1 h 1397"/>
                  <a:gd name="T64" fmla="*/ 1 w 983"/>
                  <a:gd name="T65" fmla="*/ 1 h 1397"/>
                  <a:gd name="T66" fmla="*/ 1 w 983"/>
                  <a:gd name="T67" fmla="*/ 2 h 1397"/>
                  <a:gd name="T68" fmla="*/ 1 w 983"/>
                  <a:gd name="T69" fmla="*/ 2 h 1397"/>
                  <a:gd name="T70" fmla="*/ 1 w 983"/>
                  <a:gd name="T71" fmla="*/ 2 h 1397"/>
                  <a:gd name="T72" fmla="*/ 1 w 983"/>
                  <a:gd name="T73" fmla="*/ 1 h 1397"/>
                  <a:gd name="T74" fmla="*/ 1 w 983"/>
                  <a:gd name="T75" fmla="*/ 1 h 1397"/>
                  <a:gd name="T76" fmla="*/ 1 w 983"/>
                  <a:gd name="T77" fmla="*/ 1 h 1397"/>
                  <a:gd name="T78" fmla="*/ 1 w 983"/>
                  <a:gd name="T79" fmla="*/ 1 h 1397"/>
                  <a:gd name="T80" fmla="*/ 1 w 983"/>
                  <a:gd name="T81" fmla="*/ 1 h 1397"/>
                  <a:gd name="T82" fmla="*/ 1 w 983"/>
                  <a:gd name="T83" fmla="*/ 1 h 1397"/>
                  <a:gd name="T84" fmla="*/ 1 w 983"/>
                  <a:gd name="T85" fmla="*/ 1 h 1397"/>
                  <a:gd name="T86" fmla="*/ 1 w 983"/>
                  <a:gd name="T87" fmla="*/ 1 h 1397"/>
                  <a:gd name="T88" fmla="*/ 1 w 983"/>
                  <a:gd name="T89" fmla="*/ 1 h 1397"/>
                  <a:gd name="T90" fmla="*/ 1 w 983"/>
                  <a:gd name="T91" fmla="*/ 1 h 1397"/>
                  <a:gd name="T92" fmla="*/ 1 w 983"/>
                  <a:gd name="T93" fmla="*/ 1 h 1397"/>
                  <a:gd name="T94" fmla="*/ 1 w 983"/>
                  <a:gd name="T95" fmla="*/ 1 h 1397"/>
                  <a:gd name="T96" fmla="*/ 1 w 983"/>
                  <a:gd name="T97" fmla="*/ 1 h 1397"/>
                  <a:gd name="T98" fmla="*/ 1 w 983"/>
                  <a:gd name="T99" fmla="*/ 0 h 1397"/>
                  <a:gd name="T100" fmla="*/ 1 w 983"/>
                  <a:gd name="T101" fmla="*/ 0 h 1397"/>
                  <a:gd name="T102" fmla="*/ 1 w 983"/>
                  <a:gd name="T103" fmla="*/ 0 h 139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983"/>
                  <a:gd name="T157" fmla="*/ 0 h 1397"/>
                  <a:gd name="T158" fmla="*/ 983 w 983"/>
                  <a:gd name="T159" fmla="*/ 1397 h 139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983" h="1397">
                    <a:moveTo>
                      <a:pt x="0" y="969"/>
                    </a:moveTo>
                    <a:lnTo>
                      <a:pt x="19" y="895"/>
                    </a:lnTo>
                    <a:lnTo>
                      <a:pt x="38" y="816"/>
                    </a:lnTo>
                    <a:lnTo>
                      <a:pt x="57" y="725"/>
                    </a:lnTo>
                    <a:lnTo>
                      <a:pt x="76" y="637"/>
                    </a:lnTo>
                    <a:lnTo>
                      <a:pt x="95" y="554"/>
                    </a:lnTo>
                    <a:lnTo>
                      <a:pt x="115" y="532"/>
                    </a:lnTo>
                    <a:lnTo>
                      <a:pt x="135" y="591"/>
                    </a:lnTo>
                    <a:lnTo>
                      <a:pt x="154" y="694"/>
                    </a:lnTo>
                    <a:lnTo>
                      <a:pt x="173" y="775"/>
                    </a:lnTo>
                    <a:lnTo>
                      <a:pt x="192" y="819"/>
                    </a:lnTo>
                    <a:lnTo>
                      <a:pt x="211" y="838"/>
                    </a:lnTo>
                    <a:lnTo>
                      <a:pt x="230" y="882"/>
                    </a:lnTo>
                    <a:lnTo>
                      <a:pt x="250" y="931"/>
                    </a:lnTo>
                    <a:lnTo>
                      <a:pt x="270" y="924"/>
                    </a:lnTo>
                    <a:lnTo>
                      <a:pt x="289" y="914"/>
                    </a:lnTo>
                    <a:lnTo>
                      <a:pt x="308" y="946"/>
                    </a:lnTo>
                    <a:lnTo>
                      <a:pt x="327" y="948"/>
                    </a:lnTo>
                    <a:lnTo>
                      <a:pt x="346" y="964"/>
                    </a:lnTo>
                    <a:lnTo>
                      <a:pt x="365" y="964"/>
                    </a:lnTo>
                    <a:lnTo>
                      <a:pt x="385" y="886"/>
                    </a:lnTo>
                    <a:lnTo>
                      <a:pt x="405" y="819"/>
                    </a:lnTo>
                    <a:lnTo>
                      <a:pt x="424" y="813"/>
                    </a:lnTo>
                    <a:lnTo>
                      <a:pt x="443" y="789"/>
                    </a:lnTo>
                    <a:lnTo>
                      <a:pt x="462" y="745"/>
                    </a:lnTo>
                    <a:lnTo>
                      <a:pt x="481" y="776"/>
                    </a:lnTo>
                    <a:lnTo>
                      <a:pt x="500" y="826"/>
                    </a:lnTo>
                    <a:lnTo>
                      <a:pt x="520" y="897"/>
                    </a:lnTo>
                    <a:lnTo>
                      <a:pt x="540" y="1017"/>
                    </a:lnTo>
                    <a:lnTo>
                      <a:pt x="559" y="1152"/>
                    </a:lnTo>
                    <a:lnTo>
                      <a:pt x="578" y="1227"/>
                    </a:lnTo>
                    <a:lnTo>
                      <a:pt x="597" y="1269"/>
                    </a:lnTo>
                    <a:lnTo>
                      <a:pt x="616" y="1329"/>
                    </a:lnTo>
                    <a:lnTo>
                      <a:pt x="635" y="1377"/>
                    </a:lnTo>
                    <a:lnTo>
                      <a:pt x="655" y="1397"/>
                    </a:lnTo>
                    <a:lnTo>
                      <a:pt x="675" y="1372"/>
                    </a:lnTo>
                    <a:lnTo>
                      <a:pt x="694" y="1332"/>
                    </a:lnTo>
                    <a:lnTo>
                      <a:pt x="713" y="1255"/>
                    </a:lnTo>
                    <a:lnTo>
                      <a:pt x="732" y="1154"/>
                    </a:lnTo>
                    <a:lnTo>
                      <a:pt x="751" y="1083"/>
                    </a:lnTo>
                    <a:lnTo>
                      <a:pt x="770" y="1017"/>
                    </a:lnTo>
                    <a:lnTo>
                      <a:pt x="790" y="893"/>
                    </a:lnTo>
                    <a:lnTo>
                      <a:pt x="810" y="761"/>
                    </a:lnTo>
                    <a:lnTo>
                      <a:pt x="829" y="724"/>
                    </a:lnTo>
                    <a:lnTo>
                      <a:pt x="848" y="668"/>
                    </a:lnTo>
                    <a:lnTo>
                      <a:pt x="867" y="596"/>
                    </a:lnTo>
                    <a:lnTo>
                      <a:pt x="886" y="562"/>
                    </a:lnTo>
                    <a:lnTo>
                      <a:pt x="905" y="511"/>
                    </a:lnTo>
                    <a:lnTo>
                      <a:pt x="924" y="398"/>
                    </a:lnTo>
                    <a:lnTo>
                      <a:pt x="944" y="279"/>
                    </a:lnTo>
                    <a:lnTo>
                      <a:pt x="964" y="192"/>
                    </a:lnTo>
                    <a:lnTo>
                      <a:pt x="983" y="0"/>
                    </a:lnTo>
                  </a:path>
                </a:pathLst>
              </a:custGeom>
              <a:noFill/>
              <a:ln w="28575">
                <a:solidFill>
                  <a:srgbClr val="FF0000"/>
                </a:solidFill>
                <a:round/>
                <a:headEnd/>
                <a:tailEnd/>
              </a:ln>
            </p:spPr>
            <p:txBody>
              <a:bodyPr/>
              <a:lstStyle/>
              <a:p>
                <a:pPr eaLnBrk="0" hangingPunct="0"/>
                <a:endParaRPr lang="fr-FR"/>
              </a:p>
            </p:txBody>
          </p:sp>
          <p:sp>
            <p:nvSpPr>
              <p:cNvPr id="109" name="Freeform 46"/>
              <p:cNvSpPr>
                <a:spLocks noChangeAspect="1"/>
              </p:cNvSpPr>
              <p:nvPr/>
            </p:nvSpPr>
            <p:spPr bwMode="auto">
              <a:xfrm>
                <a:off x="5849" y="11889"/>
                <a:ext cx="246" cy="394"/>
              </a:xfrm>
              <a:custGeom>
                <a:avLst/>
                <a:gdLst>
                  <a:gd name="T0" fmla="*/ 0 w 983"/>
                  <a:gd name="T1" fmla="*/ 1 h 1578"/>
                  <a:gd name="T2" fmla="*/ 0 w 983"/>
                  <a:gd name="T3" fmla="*/ 1 h 1578"/>
                  <a:gd name="T4" fmla="*/ 0 w 983"/>
                  <a:gd name="T5" fmla="*/ 1 h 1578"/>
                  <a:gd name="T6" fmla="*/ 0 w 983"/>
                  <a:gd name="T7" fmla="*/ 1 h 1578"/>
                  <a:gd name="T8" fmla="*/ 0 w 983"/>
                  <a:gd name="T9" fmla="*/ 1 h 1578"/>
                  <a:gd name="T10" fmla="*/ 0 w 983"/>
                  <a:gd name="T11" fmla="*/ 0 h 1578"/>
                  <a:gd name="T12" fmla="*/ 0 w 983"/>
                  <a:gd name="T13" fmla="*/ 0 h 1578"/>
                  <a:gd name="T14" fmla="*/ 0 w 983"/>
                  <a:gd name="T15" fmla="*/ 0 h 1578"/>
                  <a:gd name="T16" fmla="*/ 0 w 983"/>
                  <a:gd name="T17" fmla="*/ 0 h 1578"/>
                  <a:gd name="T18" fmla="*/ 0 w 983"/>
                  <a:gd name="T19" fmla="*/ 0 h 1578"/>
                  <a:gd name="T20" fmla="*/ 0 w 983"/>
                  <a:gd name="T21" fmla="*/ 0 h 1578"/>
                  <a:gd name="T22" fmla="*/ 0 w 983"/>
                  <a:gd name="T23" fmla="*/ 0 h 1578"/>
                  <a:gd name="T24" fmla="*/ 0 w 983"/>
                  <a:gd name="T25" fmla="*/ 1 h 1578"/>
                  <a:gd name="T26" fmla="*/ 0 w 983"/>
                  <a:gd name="T27" fmla="*/ 1 h 1578"/>
                  <a:gd name="T28" fmla="*/ 0 w 983"/>
                  <a:gd name="T29" fmla="*/ 1 h 1578"/>
                  <a:gd name="T30" fmla="*/ 0 w 983"/>
                  <a:gd name="T31" fmla="*/ 0 h 1578"/>
                  <a:gd name="T32" fmla="*/ 0 w 983"/>
                  <a:gd name="T33" fmla="*/ 0 h 1578"/>
                  <a:gd name="T34" fmla="*/ 0 w 983"/>
                  <a:gd name="T35" fmla="*/ 0 h 1578"/>
                  <a:gd name="T36" fmla="*/ 1 w 983"/>
                  <a:gd name="T37" fmla="*/ 0 h 1578"/>
                  <a:gd name="T38" fmla="*/ 1 w 983"/>
                  <a:gd name="T39" fmla="*/ 0 h 1578"/>
                  <a:gd name="T40" fmla="*/ 1 w 983"/>
                  <a:gd name="T41" fmla="*/ 0 h 1578"/>
                  <a:gd name="T42" fmla="*/ 1 w 983"/>
                  <a:gd name="T43" fmla="*/ 0 h 1578"/>
                  <a:gd name="T44" fmla="*/ 1 w 983"/>
                  <a:gd name="T45" fmla="*/ 1 h 1578"/>
                  <a:gd name="T46" fmla="*/ 1 w 983"/>
                  <a:gd name="T47" fmla="*/ 1 h 1578"/>
                  <a:gd name="T48" fmla="*/ 1 w 983"/>
                  <a:gd name="T49" fmla="*/ 0 h 1578"/>
                  <a:gd name="T50" fmla="*/ 1 w 983"/>
                  <a:gd name="T51" fmla="*/ 1 h 1578"/>
                  <a:gd name="T52" fmla="*/ 1 w 983"/>
                  <a:gd name="T53" fmla="*/ 1 h 1578"/>
                  <a:gd name="T54" fmla="*/ 1 w 983"/>
                  <a:gd name="T55" fmla="*/ 1 h 1578"/>
                  <a:gd name="T56" fmla="*/ 1 w 983"/>
                  <a:gd name="T57" fmla="*/ 1 h 1578"/>
                  <a:gd name="T58" fmla="*/ 1 w 983"/>
                  <a:gd name="T59" fmla="*/ 1 h 1578"/>
                  <a:gd name="T60" fmla="*/ 1 w 983"/>
                  <a:gd name="T61" fmla="*/ 0 h 1578"/>
                  <a:gd name="T62" fmla="*/ 1 w 983"/>
                  <a:gd name="T63" fmla="*/ 0 h 1578"/>
                  <a:gd name="T64" fmla="*/ 1 w 983"/>
                  <a:gd name="T65" fmla="*/ 0 h 1578"/>
                  <a:gd name="T66" fmla="*/ 1 w 983"/>
                  <a:gd name="T67" fmla="*/ 0 h 1578"/>
                  <a:gd name="T68" fmla="*/ 1 w 983"/>
                  <a:gd name="T69" fmla="*/ 0 h 1578"/>
                  <a:gd name="T70" fmla="*/ 1 w 983"/>
                  <a:gd name="T71" fmla="*/ 0 h 1578"/>
                  <a:gd name="T72" fmla="*/ 1 w 983"/>
                  <a:gd name="T73" fmla="*/ 0 h 1578"/>
                  <a:gd name="T74" fmla="*/ 1 w 983"/>
                  <a:gd name="T75" fmla="*/ 0 h 1578"/>
                  <a:gd name="T76" fmla="*/ 1 w 983"/>
                  <a:gd name="T77" fmla="*/ 0 h 1578"/>
                  <a:gd name="T78" fmla="*/ 1 w 983"/>
                  <a:gd name="T79" fmla="*/ 0 h 1578"/>
                  <a:gd name="T80" fmla="*/ 1 w 983"/>
                  <a:gd name="T81" fmla="*/ 0 h 1578"/>
                  <a:gd name="T82" fmla="*/ 1 w 983"/>
                  <a:gd name="T83" fmla="*/ 0 h 1578"/>
                  <a:gd name="T84" fmla="*/ 1 w 983"/>
                  <a:gd name="T85" fmla="*/ 0 h 1578"/>
                  <a:gd name="T86" fmla="*/ 1 w 983"/>
                  <a:gd name="T87" fmla="*/ 0 h 1578"/>
                  <a:gd name="T88" fmla="*/ 1 w 983"/>
                  <a:gd name="T89" fmla="*/ 0 h 1578"/>
                  <a:gd name="T90" fmla="*/ 1 w 983"/>
                  <a:gd name="T91" fmla="*/ 0 h 1578"/>
                  <a:gd name="T92" fmla="*/ 1 w 983"/>
                  <a:gd name="T93" fmla="*/ 0 h 1578"/>
                  <a:gd name="T94" fmla="*/ 1 w 983"/>
                  <a:gd name="T95" fmla="*/ 0 h 1578"/>
                  <a:gd name="T96" fmla="*/ 1 w 983"/>
                  <a:gd name="T97" fmla="*/ 0 h 1578"/>
                  <a:gd name="T98" fmla="*/ 1 w 983"/>
                  <a:gd name="T99" fmla="*/ 0 h 1578"/>
                  <a:gd name="T100" fmla="*/ 1 w 983"/>
                  <a:gd name="T101" fmla="*/ 0 h 1578"/>
                  <a:gd name="T102" fmla="*/ 1 w 983"/>
                  <a:gd name="T103" fmla="*/ 0 h 157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983"/>
                  <a:gd name="T157" fmla="*/ 0 h 1578"/>
                  <a:gd name="T158" fmla="*/ 983 w 983"/>
                  <a:gd name="T159" fmla="*/ 1578 h 157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983" h="1578">
                    <a:moveTo>
                      <a:pt x="0" y="1578"/>
                    </a:moveTo>
                    <a:lnTo>
                      <a:pt x="19" y="1337"/>
                    </a:lnTo>
                    <a:lnTo>
                      <a:pt x="38" y="1156"/>
                    </a:lnTo>
                    <a:lnTo>
                      <a:pt x="57" y="980"/>
                    </a:lnTo>
                    <a:lnTo>
                      <a:pt x="76" y="771"/>
                    </a:lnTo>
                    <a:lnTo>
                      <a:pt x="96" y="617"/>
                    </a:lnTo>
                    <a:lnTo>
                      <a:pt x="116" y="547"/>
                    </a:lnTo>
                    <a:lnTo>
                      <a:pt x="135" y="471"/>
                    </a:lnTo>
                    <a:lnTo>
                      <a:pt x="154" y="452"/>
                    </a:lnTo>
                    <a:lnTo>
                      <a:pt x="173" y="526"/>
                    </a:lnTo>
                    <a:lnTo>
                      <a:pt x="192" y="571"/>
                    </a:lnTo>
                    <a:lnTo>
                      <a:pt x="211" y="606"/>
                    </a:lnTo>
                    <a:lnTo>
                      <a:pt x="231" y="691"/>
                    </a:lnTo>
                    <a:lnTo>
                      <a:pt x="251" y="725"/>
                    </a:lnTo>
                    <a:lnTo>
                      <a:pt x="270" y="687"/>
                    </a:lnTo>
                    <a:lnTo>
                      <a:pt x="289" y="661"/>
                    </a:lnTo>
                    <a:lnTo>
                      <a:pt x="308" y="637"/>
                    </a:lnTo>
                    <a:lnTo>
                      <a:pt x="327" y="545"/>
                    </a:lnTo>
                    <a:lnTo>
                      <a:pt x="346" y="517"/>
                    </a:lnTo>
                    <a:lnTo>
                      <a:pt x="366" y="547"/>
                    </a:lnTo>
                    <a:lnTo>
                      <a:pt x="386" y="547"/>
                    </a:lnTo>
                    <a:lnTo>
                      <a:pt x="405" y="625"/>
                    </a:lnTo>
                    <a:lnTo>
                      <a:pt x="424" y="707"/>
                    </a:lnTo>
                    <a:lnTo>
                      <a:pt x="443" y="696"/>
                    </a:lnTo>
                    <a:lnTo>
                      <a:pt x="462" y="659"/>
                    </a:lnTo>
                    <a:lnTo>
                      <a:pt x="481" y="713"/>
                    </a:lnTo>
                    <a:lnTo>
                      <a:pt x="501" y="803"/>
                    </a:lnTo>
                    <a:lnTo>
                      <a:pt x="521" y="822"/>
                    </a:lnTo>
                    <a:lnTo>
                      <a:pt x="540" y="800"/>
                    </a:lnTo>
                    <a:lnTo>
                      <a:pt x="559" y="718"/>
                    </a:lnTo>
                    <a:lnTo>
                      <a:pt x="578" y="635"/>
                    </a:lnTo>
                    <a:lnTo>
                      <a:pt x="597" y="623"/>
                    </a:lnTo>
                    <a:lnTo>
                      <a:pt x="616" y="644"/>
                    </a:lnTo>
                    <a:lnTo>
                      <a:pt x="636" y="620"/>
                    </a:lnTo>
                    <a:lnTo>
                      <a:pt x="656" y="476"/>
                    </a:lnTo>
                    <a:lnTo>
                      <a:pt x="675" y="386"/>
                    </a:lnTo>
                    <a:lnTo>
                      <a:pt x="694" y="378"/>
                    </a:lnTo>
                    <a:lnTo>
                      <a:pt x="713" y="341"/>
                    </a:lnTo>
                    <a:lnTo>
                      <a:pt x="732" y="319"/>
                    </a:lnTo>
                    <a:lnTo>
                      <a:pt x="751" y="273"/>
                    </a:lnTo>
                    <a:lnTo>
                      <a:pt x="770" y="222"/>
                    </a:lnTo>
                    <a:lnTo>
                      <a:pt x="790" y="230"/>
                    </a:lnTo>
                    <a:lnTo>
                      <a:pt x="810" y="275"/>
                    </a:lnTo>
                    <a:lnTo>
                      <a:pt x="829" y="252"/>
                    </a:lnTo>
                    <a:lnTo>
                      <a:pt x="848" y="229"/>
                    </a:lnTo>
                    <a:lnTo>
                      <a:pt x="867" y="246"/>
                    </a:lnTo>
                    <a:lnTo>
                      <a:pt x="886" y="203"/>
                    </a:lnTo>
                    <a:lnTo>
                      <a:pt x="905" y="211"/>
                    </a:lnTo>
                    <a:lnTo>
                      <a:pt x="925" y="223"/>
                    </a:lnTo>
                    <a:lnTo>
                      <a:pt x="945" y="97"/>
                    </a:lnTo>
                    <a:lnTo>
                      <a:pt x="964" y="0"/>
                    </a:lnTo>
                    <a:lnTo>
                      <a:pt x="983" y="0"/>
                    </a:lnTo>
                  </a:path>
                </a:pathLst>
              </a:custGeom>
              <a:noFill/>
              <a:ln w="28575">
                <a:solidFill>
                  <a:srgbClr val="FF0000"/>
                </a:solidFill>
                <a:round/>
                <a:headEnd/>
                <a:tailEnd/>
              </a:ln>
            </p:spPr>
            <p:txBody>
              <a:bodyPr/>
              <a:lstStyle/>
              <a:p>
                <a:pPr eaLnBrk="0" hangingPunct="0"/>
                <a:endParaRPr lang="fr-FR"/>
              </a:p>
            </p:txBody>
          </p:sp>
          <p:sp>
            <p:nvSpPr>
              <p:cNvPr id="110" name="Freeform 47"/>
              <p:cNvSpPr>
                <a:spLocks noChangeAspect="1"/>
              </p:cNvSpPr>
              <p:nvPr/>
            </p:nvSpPr>
            <p:spPr bwMode="auto">
              <a:xfrm>
                <a:off x="6095" y="11888"/>
                <a:ext cx="164" cy="169"/>
              </a:xfrm>
              <a:custGeom>
                <a:avLst/>
                <a:gdLst>
                  <a:gd name="T0" fmla="*/ 0 w 656"/>
                  <a:gd name="T1" fmla="*/ 0 h 677"/>
                  <a:gd name="T2" fmla="*/ 0 w 656"/>
                  <a:gd name="T3" fmla="*/ 0 h 677"/>
                  <a:gd name="T4" fmla="*/ 0 w 656"/>
                  <a:gd name="T5" fmla="*/ 0 h 677"/>
                  <a:gd name="T6" fmla="*/ 0 w 656"/>
                  <a:gd name="T7" fmla="*/ 0 h 677"/>
                  <a:gd name="T8" fmla="*/ 0 w 656"/>
                  <a:gd name="T9" fmla="*/ 0 h 677"/>
                  <a:gd name="T10" fmla="*/ 0 w 656"/>
                  <a:gd name="T11" fmla="*/ 0 h 677"/>
                  <a:gd name="T12" fmla="*/ 0 w 656"/>
                  <a:gd name="T13" fmla="*/ 0 h 677"/>
                  <a:gd name="T14" fmla="*/ 0 w 656"/>
                  <a:gd name="T15" fmla="*/ 0 h 677"/>
                  <a:gd name="T16" fmla="*/ 0 w 656"/>
                  <a:gd name="T17" fmla="*/ 0 h 677"/>
                  <a:gd name="T18" fmla="*/ 0 w 656"/>
                  <a:gd name="T19" fmla="*/ 0 h 677"/>
                  <a:gd name="T20" fmla="*/ 0 w 656"/>
                  <a:gd name="T21" fmla="*/ 0 h 677"/>
                  <a:gd name="T22" fmla="*/ 0 w 656"/>
                  <a:gd name="T23" fmla="*/ 0 h 677"/>
                  <a:gd name="T24" fmla="*/ 0 w 656"/>
                  <a:gd name="T25" fmla="*/ 0 h 677"/>
                  <a:gd name="T26" fmla="*/ 0 w 656"/>
                  <a:gd name="T27" fmla="*/ 0 h 677"/>
                  <a:gd name="T28" fmla="*/ 0 w 656"/>
                  <a:gd name="T29" fmla="*/ 0 h 677"/>
                  <a:gd name="T30" fmla="*/ 0 w 656"/>
                  <a:gd name="T31" fmla="*/ 0 h 677"/>
                  <a:gd name="T32" fmla="*/ 0 w 656"/>
                  <a:gd name="T33" fmla="*/ 0 h 677"/>
                  <a:gd name="T34" fmla="*/ 0 w 656"/>
                  <a:gd name="T35" fmla="*/ 0 h 677"/>
                  <a:gd name="T36" fmla="*/ 0 w 656"/>
                  <a:gd name="T37" fmla="*/ 0 h 677"/>
                  <a:gd name="T38" fmla="*/ 0 w 656"/>
                  <a:gd name="T39" fmla="*/ 0 h 677"/>
                  <a:gd name="T40" fmla="*/ 0 w 656"/>
                  <a:gd name="T41" fmla="*/ 0 h 677"/>
                  <a:gd name="T42" fmla="*/ 0 w 656"/>
                  <a:gd name="T43" fmla="*/ 0 h 677"/>
                  <a:gd name="T44" fmla="*/ 0 w 656"/>
                  <a:gd name="T45" fmla="*/ 0 h 677"/>
                  <a:gd name="T46" fmla="*/ 1 w 656"/>
                  <a:gd name="T47" fmla="*/ 0 h 677"/>
                  <a:gd name="T48" fmla="*/ 1 w 656"/>
                  <a:gd name="T49" fmla="*/ 0 h 677"/>
                  <a:gd name="T50" fmla="*/ 1 w 656"/>
                  <a:gd name="T51" fmla="*/ 0 h 677"/>
                  <a:gd name="T52" fmla="*/ 1 w 656"/>
                  <a:gd name="T53" fmla="*/ 0 h 677"/>
                  <a:gd name="T54" fmla="*/ 1 w 656"/>
                  <a:gd name="T55" fmla="*/ 0 h 677"/>
                  <a:gd name="T56" fmla="*/ 1 w 656"/>
                  <a:gd name="T57" fmla="*/ 0 h 677"/>
                  <a:gd name="T58" fmla="*/ 1 w 656"/>
                  <a:gd name="T59" fmla="*/ 0 h 677"/>
                  <a:gd name="T60" fmla="*/ 1 w 656"/>
                  <a:gd name="T61" fmla="*/ 0 h 677"/>
                  <a:gd name="T62" fmla="*/ 1 w 656"/>
                  <a:gd name="T63" fmla="*/ 0 h 677"/>
                  <a:gd name="T64" fmla="*/ 1 w 656"/>
                  <a:gd name="T65" fmla="*/ 0 h 677"/>
                  <a:gd name="T66" fmla="*/ 1 w 656"/>
                  <a:gd name="T67" fmla="*/ 0 h 677"/>
                  <a:gd name="T68" fmla="*/ 1 w 656"/>
                  <a:gd name="T69" fmla="*/ 0 h 67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56"/>
                  <a:gd name="T106" fmla="*/ 0 h 677"/>
                  <a:gd name="T107" fmla="*/ 656 w 656"/>
                  <a:gd name="T108" fmla="*/ 677 h 67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56" h="677">
                    <a:moveTo>
                      <a:pt x="0" y="4"/>
                    </a:moveTo>
                    <a:lnTo>
                      <a:pt x="19" y="0"/>
                    </a:lnTo>
                    <a:lnTo>
                      <a:pt x="38" y="0"/>
                    </a:lnTo>
                    <a:lnTo>
                      <a:pt x="57" y="11"/>
                    </a:lnTo>
                    <a:lnTo>
                      <a:pt x="77" y="24"/>
                    </a:lnTo>
                    <a:lnTo>
                      <a:pt x="97" y="78"/>
                    </a:lnTo>
                    <a:lnTo>
                      <a:pt x="116" y="180"/>
                    </a:lnTo>
                    <a:lnTo>
                      <a:pt x="135" y="182"/>
                    </a:lnTo>
                    <a:lnTo>
                      <a:pt x="154" y="143"/>
                    </a:lnTo>
                    <a:lnTo>
                      <a:pt x="173" y="138"/>
                    </a:lnTo>
                    <a:lnTo>
                      <a:pt x="192" y="147"/>
                    </a:lnTo>
                    <a:lnTo>
                      <a:pt x="212" y="214"/>
                    </a:lnTo>
                    <a:lnTo>
                      <a:pt x="232" y="204"/>
                    </a:lnTo>
                    <a:lnTo>
                      <a:pt x="251" y="154"/>
                    </a:lnTo>
                    <a:lnTo>
                      <a:pt x="270" y="187"/>
                    </a:lnTo>
                    <a:lnTo>
                      <a:pt x="289" y="308"/>
                    </a:lnTo>
                    <a:lnTo>
                      <a:pt x="308" y="396"/>
                    </a:lnTo>
                    <a:lnTo>
                      <a:pt x="327" y="417"/>
                    </a:lnTo>
                    <a:lnTo>
                      <a:pt x="347" y="441"/>
                    </a:lnTo>
                    <a:lnTo>
                      <a:pt x="367" y="411"/>
                    </a:lnTo>
                    <a:lnTo>
                      <a:pt x="386" y="382"/>
                    </a:lnTo>
                    <a:lnTo>
                      <a:pt x="405" y="398"/>
                    </a:lnTo>
                    <a:lnTo>
                      <a:pt x="424" y="440"/>
                    </a:lnTo>
                    <a:lnTo>
                      <a:pt x="443" y="443"/>
                    </a:lnTo>
                    <a:lnTo>
                      <a:pt x="462" y="412"/>
                    </a:lnTo>
                    <a:lnTo>
                      <a:pt x="481" y="359"/>
                    </a:lnTo>
                    <a:lnTo>
                      <a:pt x="501" y="375"/>
                    </a:lnTo>
                    <a:lnTo>
                      <a:pt x="521" y="490"/>
                    </a:lnTo>
                    <a:lnTo>
                      <a:pt x="540" y="578"/>
                    </a:lnTo>
                    <a:lnTo>
                      <a:pt x="559" y="575"/>
                    </a:lnTo>
                    <a:lnTo>
                      <a:pt x="578" y="548"/>
                    </a:lnTo>
                    <a:lnTo>
                      <a:pt x="597" y="604"/>
                    </a:lnTo>
                    <a:lnTo>
                      <a:pt x="616" y="638"/>
                    </a:lnTo>
                    <a:lnTo>
                      <a:pt x="636" y="677"/>
                    </a:lnTo>
                    <a:lnTo>
                      <a:pt x="656" y="661"/>
                    </a:lnTo>
                  </a:path>
                </a:pathLst>
              </a:custGeom>
              <a:noFill/>
              <a:ln w="28575">
                <a:solidFill>
                  <a:srgbClr val="FF0000"/>
                </a:solidFill>
                <a:round/>
                <a:headEnd/>
                <a:tailEnd/>
              </a:ln>
            </p:spPr>
            <p:txBody>
              <a:bodyPr/>
              <a:lstStyle/>
              <a:p>
                <a:pPr eaLnBrk="0" hangingPunct="0"/>
                <a:endParaRPr lang="fr-FR"/>
              </a:p>
            </p:txBody>
          </p:sp>
        </p:grpSp>
        <p:grpSp>
          <p:nvGrpSpPr>
            <p:cNvPr id="65" name="Group 48"/>
            <p:cNvGrpSpPr>
              <a:grpSpLocks noChangeAspect="1"/>
            </p:cNvGrpSpPr>
            <p:nvPr/>
          </p:nvGrpSpPr>
          <p:grpSpPr bwMode="auto">
            <a:xfrm>
              <a:off x="1189" y="1082"/>
              <a:ext cx="3406" cy="2391"/>
              <a:chOff x="3901" y="6962"/>
              <a:chExt cx="5434" cy="3814"/>
            </a:xfrm>
          </p:grpSpPr>
          <p:grpSp>
            <p:nvGrpSpPr>
              <p:cNvPr id="66" name="Group 49"/>
              <p:cNvGrpSpPr>
                <a:grpSpLocks noChangeAspect="1"/>
              </p:cNvGrpSpPr>
              <p:nvPr/>
            </p:nvGrpSpPr>
            <p:grpSpPr bwMode="auto">
              <a:xfrm>
                <a:off x="4579" y="6962"/>
                <a:ext cx="4075" cy="75"/>
                <a:chOff x="2884" y="11744"/>
                <a:chExt cx="2892" cy="56"/>
              </a:xfrm>
            </p:grpSpPr>
            <p:sp>
              <p:nvSpPr>
                <p:cNvPr id="88" name="Line 50"/>
                <p:cNvSpPr>
                  <a:spLocks noChangeAspect="1" noChangeShapeType="1"/>
                </p:cNvSpPr>
                <p:nvPr/>
              </p:nvSpPr>
              <p:spPr bwMode="auto">
                <a:xfrm>
                  <a:off x="2884" y="11744"/>
                  <a:ext cx="0" cy="53"/>
                </a:xfrm>
                <a:prstGeom prst="line">
                  <a:avLst/>
                </a:prstGeom>
                <a:noFill/>
                <a:ln w="19050">
                  <a:solidFill>
                    <a:schemeClr val="tx1"/>
                  </a:solidFill>
                  <a:round/>
                  <a:headEnd/>
                  <a:tailEnd/>
                </a:ln>
              </p:spPr>
              <p:txBody>
                <a:bodyPr wrap="none" anchor="ctr"/>
                <a:lstStyle/>
                <a:p>
                  <a:endParaRPr lang="fr-FR"/>
                </a:p>
              </p:txBody>
            </p:sp>
            <p:sp>
              <p:nvSpPr>
                <p:cNvPr id="89" name="Line 51"/>
                <p:cNvSpPr>
                  <a:spLocks noChangeAspect="1" noChangeShapeType="1"/>
                </p:cNvSpPr>
                <p:nvPr/>
              </p:nvSpPr>
              <p:spPr bwMode="auto">
                <a:xfrm>
                  <a:off x="3368" y="11744"/>
                  <a:ext cx="0" cy="53"/>
                </a:xfrm>
                <a:prstGeom prst="line">
                  <a:avLst/>
                </a:prstGeom>
                <a:noFill/>
                <a:ln w="19050">
                  <a:solidFill>
                    <a:schemeClr val="tx1"/>
                  </a:solidFill>
                  <a:round/>
                  <a:headEnd/>
                  <a:tailEnd/>
                </a:ln>
              </p:spPr>
              <p:txBody>
                <a:bodyPr wrap="none" anchor="ctr"/>
                <a:lstStyle/>
                <a:p>
                  <a:endParaRPr lang="fr-FR"/>
                </a:p>
              </p:txBody>
            </p:sp>
            <p:sp>
              <p:nvSpPr>
                <p:cNvPr id="90" name="Line 52"/>
                <p:cNvSpPr>
                  <a:spLocks noChangeAspect="1" noChangeShapeType="1"/>
                </p:cNvSpPr>
                <p:nvPr/>
              </p:nvSpPr>
              <p:spPr bwMode="auto">
                <a:xfrm>
                  <a:off x="3849" y="11744"/>
                  <a:ext cx="0" cy="53"/>
                </a:xfrm>
                <a:prstGeom prst="line">
                  <a:avLst/>
                </a:prstGeom>
                <a:noFill/>
                <a:ln w="19050">
                  <a:solidFill>
                    <a:schemeClr val="tx1"/>
                  </a:solidFill>
                  <a:round/>
                  <a:headEnd/>
                  <a:tailEnd/>
                </a:ln>
              </p:spPr>
              <p:txBody>
                <a:bodyPr wrap="none" anchor="ctr"/>
                <a:lstStyle/>
                <a:p>
                  <a:endParaRPr lang="fr-FR"/>
                </a:p>
              </p:txBody>
            </p:sp>
            <p:sp>
              <p:nvSpPr>
                <p:cNvPr id="91" name="Line 53"/>
                <p:cNvSpPr>
                  <a:spLocks noChangeAspect="1" noChangeShapeType="1"/>
                </p:cNvSpPr>
                <p:nvPr/>
              </p:nvSpPr>
              <p:spPr bwMode="auto">
                <a:xfrm>
                  <a:off x="4333" y="11744"/>
                  <a:ext cx="0" cy="53"/>
                </a:xfrm>
                <a:prstGeom prst="line">
                  <a:avLst/>
                </a:prstGeom>
                <a:noFill/>
                <a:ln w="19050">
                  <a:solidFill>
                    <a:schemeClr val="tx1"/>
                  </a:solidFill>
                  <a:round/>
                  <a:headEnd/>
                  <a:tailEnd/>
                </a:ln>
              </p:spPr>
              <p:txBody>
                <a:bodyPr wrap="none" anchor="ctr"/>
                <a:lstStyle/>
                <a:p>
                  <a:endParaRPr lang="fr-FR"/>
                </a:p>
              </p:txBody>
            </p:sp>
            <p:sp>
              <p:nvSpPr>
                <p:cNvPr id="92" name="Line 54"/>
                <p:cNvSpPr>
                  <a:spLocks noChangeAspect="1" noChangeShapeType="1"/>
                </p:cNvSpPr>
                <p:nvPr/>
              </p:nvSpPr>
              <p:spPr bwMode="auto">
                <a:xfrm>
                  <a:off x="4811" y="11747"/>
                  <a:ext cx="0" cy="53"/>
                </a:xfrm>
                <a:prstGeom prst="line">
                  <a:avLst/>
                </a:prstGeom>
                <a:noFill/>
                <a:ln w="19050">
                  <a:solidFill>
                    <a:schemeClr val="tx1"/>
                  </a:solidFill>
                  <a:round/>
                  <a:headEnd/>
                  <a:tailEnd/>
                </a:ln>
              </p:spPr>
              <p:txBody>
                <a:bodyPr wrap="none" anchor="ctr"/>
                <a:lstStyle/>
                <a:p>
                  <a:endParaRPr lang="fr-FR"/>
                </a:p>
              </p:txBody>
            </p:sp>
            <p:sp>
              <p:nvSpPr>
                <p:cNvPr id="93" name="Line 55"/>
                <p:cNvSpPr>
                  <a:spLocks noChangeAspect="1" noChangeShapeType="1"/>
                </p:cNvSpPr>
                <p:nvPr/>
              </p:nvSpPr>
              <p:spPr bwMode="auto">
                <a:xfrm>
                  <a:off x="5292" y="11747"/>
                  <a:ext cx="0" cy="53"/>
                </a:xfrm>
                <a:prstGeom prst="line">
                  <a:avLst/>
                </a:prstGeom>
                <a:noFill/>
                <a:ln w="19050">
                  <a:solidFill>
                    <a:schemeClr val="tx1"/>
                  </a:solidFill>
                  <a:round/>
                  <a:headEnd/>
                  <a:tailEnd/>
                </a:ln>
              </p:spPr>
              <p:txBody>
                <a:bodyPr wrap="none" anchor="ctr"/>
                <a:lstStyle/>
                <a:p>
                  <a:endParaRPr lang="fr-FR"/>
                </a:p>
              </p:txBody>
            </p:sp>
            <p:sp>
              <p:nvSpPr>
                <p:cNvPr id="94" name="Line 56"/>
                <p:cNvSpPr>
                  <a:spLocks noChangeAspect="1" noChangeShapeType="1"/>
                </p:cNvSpPr>
                <p:nvPr/>
              </p:nvSpPr>
              <p:spPr bwMode="auto">
                <a:xfrm>
                  <a:off x="5776" y="11747"/>
                  <a:ext cx="0" cy="53"/>
                </a:xfrm>
                <a:prstGeom prst="line">
                  <a:avLst/>
                </a:prstGeom>
                <a:noFill/>
                <a:ln w="19050">
                  <a:solidFill>
                    <a:schemeClr val="tx1"/>
                  </a:solidFill>
                  <a:round/>
                  <a:headEnd/>
                  <a:tailEnd/>
                </a:ln>
              </p:spPr>
              <p:txBody>
                <a:bodyPr wrap="none" anchor="ctr"/>
                <a:lstStyle/>
                <a:p>
                  <a:endParaRPr lang="fr-FR"/>
                </a:p>
              </p:txBody>
            </p:sp>
          </p:grpSp>
          <p:grpSp>
            <p:nvGrpSpPr>
              <p:cNvPr id="67" name="Group 57"/>
              <p:cNvGrpSpPr>
                <a:grpSpLocks noChangeAspect="1"/>
              </p:cNvGrpSpPr>
              <p:nvPr/>
            </p:nvGrpSpPr>
            <p:grpSpPr bwMode="auto">
              <a:xfrm>
                <a:off x="4579" y="10702"/>
                <a:ext cx="4075" cy="74"/>
                <a:chOff x="2884" y="11744"/>
                <a:chExt cx="2892" cy="56"/>
              </a:xfrm>
            </p:grpSpPr>
            <p:sp>
              <p:nvSpPr>
                <p:cNvPr id="81" name="Line 58"/>
                <p:cNvSpPr>
                  <a:spLocks noChangeAspect="1" noChangeShapeType="1"/>
                </p:cNvSpPr>
                <p:nvPr/>
              </p:nvSpPr>
              <p:spPr bwMode="auto">
                <a:xfrm>
                  <a:off x="2884" y="11744"/>
                  <a:ext cx="0" cy="53"/>
                </a:xfrm>
                <a:prstGeom prst="line">
                  <a:avLst/>
                </a:prstGeom>
                <a:noFill/>
                <a:ln w="19050">
                  <a:solidFill>
                    <a:schemeClr val="tx1"/>
                  </a:solidFill>
                  <a:round/>
                  <a:headEnd/>
                  <a:tailEnd/>
                </a:ln>
              </p:spPr>
              <p:txBody>
                <a:bodyPr wrap="none" anchor="ctr"/>
                <a:lstStyle/>
                <a:p>
                  <a:endParaRPr lang="fr-FR"/>
                </a:p>
              </p:txBody>
            </p:sp>
            <p:sp>
              <p:nvSpPr>
                <p:cNvPr id="82" name="Line 59"/>
                <p:cNvSpPr>
                  <a:spLocks noChangeAspect="1" noChangeShapeType="1"/>
                </p:cNvSpPr>
                <p:nvPr/>
              </p:nvSpPr>
              <p:spPr bwMode="auto">
                <a:xfrm>
                  <a:off x="3368" y="11744"/>
                  <a:ext cx="0" cy="53"/>
                </a:xfrm>
                <a:prstGeom prst="line">
                  <a:avLst/>
                </a:prstGeom>
                <a:noFill/>
                <a:ln w="19050">
                  <a:solidFill>
                    <a:schemeClr val="tx1"/>
                  </a:solidFill>
                  <a:round/>
                  <a:headEnd/>
                  <a:tailEnd/>
                </a:ln>
              </p:spPr>
              <p:txBody>
                <a:bodyPr wrap="none" anchor="ctr"/>
                <a:lstStyle/>
                <a:p>
                  <a:endParaRPr lang="fr-FR"/>
                </a:p>
              </p:txBody>
            </p:sp>
            <p:sp>
              <p:nvSpPr>
                <p:cNvPr id="83" name="Line 60"/>
                <p:cNvSpPr>
                  <a:spLocks noChangeAspect="1" noChangeShapeType="1"/>
                </p:cNvSpPr>
                <p:nvPr/>
              </p:nvSpPr>
              <p:spPr bwMode="auto">
                <a:xfrm>
                  <a:off x="3849" y="11744"/>
                  <a:ext cx="0" cy="53"/>
                </a:xfrm>
                <a:prstGeom prst="line">
                  <a:avLst/>
                </a:prstGeom>
                <a:noFill/>
                <a:ln w="19050">
                  <a:solidFill>
                    <a:schemeClr val="tx1"/>
                  </a:solidFill>
                  <a:round/>
                  <a:headEnd/>
                  <a:tailEnd/>
                </a:ln>
              </p:spPr>
              <p:txBody>
                <a:bodyPr wrap="none" anchor="ctr"/>
                <a:lstStyle/>
                <a:p>
                  <a:endParaRPr lang="fr-FR"/>
                </a:p>
              </p:txBody>
            </p:sp>
            <p:sp>
              <p:nvSpPr>
                <p:cNvPr id="84" name="Line 61"/>
                <p:cNvSpPr>
                  <a:spLocks noChangeAspect="1" noChangeShapeType="1"/>
                </p:cNvSpPr>
                <p:nvPr/>
              </p:nvSpPr>
              <p:spPr bwMode="auto">
                <a:xfrm>
                  <a:off x="4333" y="11744"/>
                  <a:ext cx="0" cy="53"/>
                </a:xfrm>
                <a:prstGeom prst="line">
                  <a:avLst/>
                </a:prstGeom>
                <a:noFill/>
                <a:ln w="19050">
                  <a:solidFill>
                    <a:schemeClr val="tx1"/>
                  </a:solidFill>
                  <a:round/>
                  <a:headEnd/>
                  <a:tailEnd/>
                </a:ln>
              </p:spPr>
              <p:txBody>
                <a:bodyPr wrap="none" anchor="ctr"/>
                <a:lstStyle/>
                <a:p>
                  <a:endParaRPr lang="fr-FR"/>
                </a:p>
              </p:txBody>
            </p:sp>
            <p:sp>
              <p:nvSpPr>
                <p:cNvPr id="85" name="Line 62"/>
                <p:cNvSpPr>
                  <a:spLocks noChangeAspect="1" noChangeShapeType="1"/>
                </p:cNvSpPr>
                <p:nvPr/>
              </p:nvSpPr>
              <p:spPr bwMode="auto">
                <a:xfrm>
                  <a:off x="4811" y="11747"/>
                  <a:ext cx="0" cy="53"/>
                </a:xfrm>
                <a:prstGeom prst="line">
                  <a:avLst/>
                </a:prstGeom>
                <a:noFill/>
                <a:ln w="19050">
                  <a:solidFill>
                    <a:schemeClr val="tx1"/>
                  </a:solidFill>
                  <a:round/>
                  <a:headEnd/>
                  <a:tailEnd/>
                </a:ln>
              </p:spPr>
              <p:txBody>
                <a:bodyPr wrap="none" anchor="ctr"/>
                <a:lstStyle/>
                <a:p>
                  <a:endParaRPr lang="fr-FR"/>
                </a:p>
              </p:txBody>
            </p:sp>
            <p:sp>
              <p:nvSpPr>
                <p:cNvPr id="86" name="Line 63"/>
                <p:cNvSpPr>
                  <a:spLocks noChangeAspect="1" noChangeShapeType="1"/>
                </p:cNvSpPr>
                <p:nvPr/>
              </p:nvSpPr>
              <p:spPr bwMode="auto">
                <a:xfrm>
                  <a:off x="5292" y="11747"/>
                  <a:ext cx="0" cy="53"/>
                </a:xfrm>
                <a:prstGeom prst="line">
                  <a:avLst/>
                </a:prstGeom>
                <a:noFill/>
                <a:ln w="19050">
                  <a:solidFill>
                    <a:schemeClr val="tx1"/>
                  </a:solidFill>
                  <a:round/>
                  <a:headEnd/>
                  <a:tailEnd/>
                </a:ln>
              </p:spPr>
              <p:txBody>
                <a:bodyPr wrap="none" anchor="ctr"/>
                <a:lstStyle/>
                <a:p>
                  <a:endParaRPr lang="fr-FR"/>
                </a:p>
              </p:txBody>
            </p:sp>
            <p:sp>
              <p:nvSpPr>
                <p:cNvPr id="87" name="Line 64"/>
                <p:cNvSpPr>
                  <a:spLocks noChangeAspect="1" noChangeShapeType="1"/>
                </p:cNvSpPr>
                <p:nvPr/>
              </p:nvSpPr>
              <p:spPr bwMode="auto">
                <a:xfrm>
                  <a:off x="5776" y="11747"/>
                  <a:ext cx="0" cy="53"/>
                </a:xfrm>
                <a:prstGeom prst="line">
                  <a:avLst/>
                </a:prstGeom>
                <a:noFill/>
                <a:ln w="19050">
                  <a:solidFill>
                    <a:schemeClr val="tx1"/>
                  </a:solidFill>
                  <a:round/>
                  <a:headEnd/>
                  <a:tailEnd/>
                </a:ln>
              </p:spPr>
              <p:txBody>
                <a:bodyPr wrap="none" anchor="ctr"/>
                <a:lstStyle/>
                <a:p>
                  <a:endParaRPr lang="fr-FR"/>
                </a:p>
              </p:txBody>
            </p:sp>
          </p:grpSp>
          <p:grpSp>
            <p:nvGrpSpPr>
              <p:cNvPr id="68" name="Group 65"/>
              <p:cNvGrpSpPr>
                <a:grpSpLocks noChangeAspect="1"/>
              </p:cNvGrpSpPr>
              <p:nvPr/>
            </p:nvGrpSpPr>
            <p:grpSpPr bwMode="auto">
              <a:xfrm>
                <a:off x="9258" y="7343"/>
                <a:ext cx="75" cy="3052"/>
                <a:chOff x="6204" y="12030"/>
                <a:chExt cx="54" cy="2297"/>
              </a:xfrm>
            </p:grpSpPr>
            <p:sp>
              <p:nvSpPr>
                <p:cNvPr id="76" name="Line 66"/>
                <p:cNvSpPr>
                  <a:spLocks noChangeAspect="1" noChangeShapeType="1"/>
                </p:cNvSpPr>
                <p:nvPr/>
              </p:nvSpPr>
              <p:spPr bwMode="auto">
                <a:xfrm rot="5400000">
                  <a:off x="6232" y="12003"/>
                  <a:ext cx="0" cy="53"/>
                </a:xfrm>
                <a:prstGeom prst="line">
                  <a:avLst/>
                </a:prstGeom>
                <a:noFill/>
                <a:ln w="19050">
                  <a:solidFill>
                    <a:schemeClr val="tx1"/>
                  </a:solidFill>
                  <a:round/>
                  <a:headEnd/>
                  <a:tailEnd/>
                </a:ln>
              </p:spPr>
              <p:txBody>
                <a:bodyPr wrap="none" anchor="ctr"/>
                <a:lstStyle/>
                <a:p>
                  <a:endParaRPr lang="fr-FR"/>
                </a:p>
              </p:txBody>
            </p:sp>
            <p:sp>
              <p:nvSpPr>
                <p:cNvPr id="77" name="Line 67"/>
                <p:cNvSpPr>
                  <a:spLocks noChangeAspect="1" noChangeShapeType="1"/>
                </p:cNvSpPr>
                <p:nvPr/>
              </p:nvSpPr>
              <p:spPr bwMode="auto">
                <a:xfrm rot="5400000">
                  <a:off x="6232" y="12579"/>
                  <a:ext cx="0" cy="53"/>
                </a:xfrm>
                <a:prstGeom prst="line">
                  <a:avLst/>
                </a:prstGeom>
                <a:noFill/>
                <a:ln w="19050">
                  <a:solidFill>
                    <a:schemeClr val="tx1"/>
                  </a:solidFill>
                  <a:round/>
                  <a:headEnd/>
                  <a:tailEnd/>
                </a:ln>
              </p:spPr>
              <p:txBody>
                <a:bodyPr wrap="none" anchor="ctr"/>
                <a:lstStyle/>
                <a:p>
                  <a:endParaRPr lang="fr-FR"/>
                </a:p>
              </p:txBody>
            </p:sp>
            <p:sp>
              <p:nvSpPr>
                <p:cNvPr id="78" name="Line 68"/>
                <p:cNvSpPr>
                  <a:spLocks noChangeAspect="1" noChangeShapeType="1"/>
                </p:cNvSpPr>
                <p:nvPr/>
              </p:nvSpPr>
              <p:spPr bwMode="auto">
                <a:xfrm rot="5400000">
                  <a:off x="6231" y="13153"/>
                  <a:ext cx="0" cy="53"/>
                </a:xfrm>
                <a:prstGeom prst="line">
                  <a:avLst/>
                </a:prstGeom>
                <a:noFill/>
                <a:ln w="19050">
                  <a:solidFill>
                    <a:schemeClr val="tx1"/>
                  </a:solidFill>
                  <a:round/>
                  <a:headEnd/>
                  <a:tailEnd/>
                </a:ln>
              </p:spPr>
              <p:txBody>
                <a:bodyPr wrap="none" anchor="ctr"/>
                <a:lstStyle/>
                <a:p>
                  <a:endParaRPr lang="fr-FR"/>
                </a:p>
              </p:txBody>
            </p:sp>
            <p:sp>
              <p:nvSpPr>
                <p:cNvPr id="79" name="Line 69"/>
                <p:cNvSpPr>
                  <a:spLocks noChangeAspect="1" noChangeShapeType="1"/>
                </p:cNvSpPr>
                <p:nvPr/>
              </p:nvSpPr>
              <p:spPr bwMode="auto">
                <a:xfrm rot="5400000">
                  <a:off x="6231" y="13726"/>
                  <a:ext cx="0" cy="53"/>
                </a:xfrm>
                <a:prstGeom prst="line">
                  <a:avLst/>
                </a:prstGeom>
                <a:noFill/>
                <a:ln w="19050">
                  <a:solidFill>
                    <a:schemeClr val="tx1"/>
                  </a:solidFill>
                  <a:round/>
                  <a:headEnd/>
                  <a:tailEnd/>
                </a:ln>
              </p:spPr>
              <p:txBody>
                <a:bodyPr wrap="none" anchor="ctr"/>
                <a:lstStyle/>
                <a:p>
                  <a:endParaRPr lang="fr-FR"/>
                </a:p>
              </p:txBody>
            </p:sp>
            <p:sp>
              <p:nvSpPr>
                <p:cNvPr id="80" name="Line 70"/>
                <p:cNvSpPr>
                  <a:spLocks noChangeAspect="1" noChangeShapeType="1"/>
                </p:cNvSpPr>
                <p:nvPr/>
              </p:nvSpPr>
              <p:spPr bwMode="auto">
                <a:xfrm rot="5400000">
                  <a:off x="6232" y="14300"/>
                  <a:ext cx="0" cy="53"/>
                </a:xfrm>
                <a:prstGeom prst="line">
                  <a:avLst/>
                </a:prstGeom>
                <a:noFill/>
                <a:ln w="19050">
                  <a:solidFill>
                    <a:schemeClr val="tx1"/>
                  </a:solidFill>
                  <a:round/>
                  <a:headEnd/>
                  <a:tailEnd/>
                </a:ln>
              </p:spPr>
              <p:txBody>
                <a:bodyPr wrap="none" anchor="ctr"/>
                <a:lstStyle/>
                <a:p>
                  <a:endParaRPr lang="fr-FR"/>
                </a:p>
              </p:txBody>
            </p:sp>
          </p:grpSp>
          <p:grpSp>
            <p:nvGrpSpPr>
              <p:cNvPr id="69" name="Group 71"/>
              <p:cNvGrpSpPr>
                <a:grpSpLocks noChangeAspect="1"/>
              </p:cNvGrpSpPr>
              <p:nvPr/>
            </p:nvGrpSpPr>
            <p:grpSpPr bwMode="auto">
              <a:xfrm>
                <a:off x="3903" y="7337"/>
                <a:ext cx="76" cy="3051"/>
                <a:chOff x="6204" y="12030"/>
                <a:chExt cx="54" cy="2297"/>
              </a:xfrm>
            </p:grpSpPr>
            <p:sp>
              <p:nvSpPr>
                <p:cNvPr id="71" name="Line 72"/>
                <p:cNvSpPr>
                  <a:spLocks noChangeAspect="1" noChangeShapeType="1"/>
                </p:cNvSpPr>
                <p:nvPr/>
              </p:nvSpPr>
              <p:spPr bwMode="auto">
                <a:xfrm rot="5400000">
                  <a:off x="6232" y="12003"/>
                  <a:ext cx="0" cy="53"/>
                </a:xfrm>
                <a:prstGeom prst="line">
                  <a:avLst/>
                </a:prstGeom>
                <a:noFill/>
                <a:ln w="19050">
                  <a:solidFill>
                    <a:schemeClr val="tx1"/>
                  </a:solidFill>
                  <a:round/>
                  <a:headEnd/>
                  <a:tailEnd/>
                </a:ln>
              </p:spPr>
              <p:txBody>
                <a:bodyPr wrap="none" anchor="ctr"/>
                <a:lstStyle/>
                <a:p>
                  <a:endParaRPr lang="fr-FR"/>
                </a:p>
              </p:txBody>
            </p:sp>
            <p:sp>
              <p:nvSpPr>
                <p:cNvPr id="72" name="Line 73"/>
                <p:cNvSpPr>
                  <a:spLocks noChangeAspect="1" noChangeShapeType="1"/>
                </p:cNvSpPr>
                <p:nvPr/>
              </p:nvSpPr>
              <p:spPr bwMode="auto">
                <a:xfrm rot="5400000">
                  <a:off x="6232" y="12579"/>
                  <a:ext cx="0" cy="53"/>
                </a:xfrm>
                <a:prstGeom prst="line">
                  <a:avLst/>
                </a:prstGeom>
                <a:noFill/>
                <a:ln w="19050">
                  <a:solidFill>
                    <a:schemeClr val="tx1"/>
                  </a:solidFill>
                  <a:round/>
                  <a:headEnd/>
                  <a:tailEnd/>
                </a:ln>
              </p:spPr>
              <p:txBody>
                <a:bodyPr wrap="none" anchor="ctr"/>
                <a:lstStyle/>
                <a:p>
                  <a:endParaRPr lang="fr-FR"/>
                </a:p>
              </p:txBody>
            </p:sp>
            <p:sp>
              <p:nvSpPr>
                <p:cNvPr id="73" name="Line 74"/>
                <p:cNvSpPr>
                  <a:spLocks noChangeAspect="1" noChangeShapeType="1"/>
                </p:cNvSpPr>
                <p:nvPr/>
              </p:nvSpPr>
              <p:spPr bwMode="auto">
                <a:xfrm rot="5400000">
                  <a:off x="6231" y="13153"/>
                  <a:ext cx="0" cy="53"/>
                </a:xfrm>
                <a:prstGeom prst="line">
                  <a:avLst/>
                </a:prstGeom>
                <a:noFill/>
                <a:ln w="19050">
                  <a:solidFill>
                    <a:schemeClr val="tx1"/>
                  </a:solidFill>
                  <a:round/>
                  <a:headEnd/>
                  <a:tailEnd/>
                </a:ln>
              </p:spPr>
              <p:txBody>
                <a:bodyPr wrap="none" anchor="ctr"/>
                <a:lstStyle/>
                <a:p>
                  <a:endParaRPr lang="fr-FR"/>
                </a:p>
              </p:txBody>
            </p:sp>
            <p:sp>
              <p:nvSpPr>
                <p:cNvPr id="74" name="Line 75"/>
                <p:cNvSpPr>
                  <a:spLocks noChangeAspect="1" noChangeShapeType="1"/>
                </p:cNvSpPr>
                <p:nvPr/>
              </p:nvSpPr>
              <p:spPr bwMode="auto">
                <a:xfrm rot="5400000">
                  <a:off x="6231" y="13726"/>
                  <a:ext cx="0" cy="53"/>
                </a:xfrm>
                <a:prstGeom prst="line">
                  <a:avLst/>
                </a:prstGeom>
                <a:noFill/>
                <a:ln w="19050">
                  <a:solidFill>
                    <a:schemeClr val="tx1"/>
                  </a:solidFill>
                  <a:round/>
                  <a:headEnd/>
                  <a:tailEnd/>
                </a:ln>
              </p:spPr>
              <p:txBody>
                <a:bodyPr wrap="none" anchor="ctr"/>
                <a:lstStyle/>
                <a:p>
                  <a:endParaRPr lang="fr-FR"/>
                </a:p>
              </p:txBody>
            </p:sp>
            <p:sp>
              <p:nvSpPr>
                <p:cNvPr id="75" name="Line 76"/>
                <p:cNvSpPr>
                  <a:spLocks noChangeAspect="1" noChangeShapeType="1"/>
                </p:cNvSpPr>
                <p:nvPr/>
              </p:nvSpPr>
              <p:spPr bwMode="auto">
                <a:xfrm rot="5400000">
                  <a:off x="6232" y="14300"/>
                  <a:ext cx="0" cy="53"/>
                </a:xfrm>
                <a:prstGeom prst="line">
                  <a:avLst/>
                </a:prstGeom>
                <a:noFill/>
                <a:ln w="19050">
                  <a:solidFill>
                    <a:schemeClr val="tx1"/>
                  </a:solidFill>
                  <a:round/>
                  <a:headEnd/>
                  <a:tailEnd/>
                </a:ln>
              </p:spPr>
              <p:txBody>
                <a:bodyPr wrap="none" anchor="ctr"/>
                <a:lstStyle/>
                <a:p>
                  <a:endParaRPr lang="fr-FR"/>
                </a:p>
              </p:txBody>
            </p:sp>
          </p:grpSp>
          <p:sp>
            <p:nvSpPr>
              <p:cNvPr id="70" name="Rectangle 77"/>
              <p:cNvSpPr>
                <a:spLocks noChangeAspect="1" noChangeArrowheads="1"/>
              </p:cNvSpPr>
              <p:nvPr/>
            </p:nvSpPr>
            <p:spPr bwMode="auto">
              <a:xfrm>
                <a:off x="3901" y="6962"/>
                <a:ext cx="5434" cy="3810"/>
              </a:xfrm>
              <a:prstGeom prst="rect">
                <a:avLst/>
              </a:prstGeom>
              <a:noFill/>
              <a:ln w="19050">
                <a:solidFill>
                  <a:srgbClr val="000000"/>
                </a:solidFill>
                <a:miter lim="800000"/>
                <a:headEnd/>
                <a:tailEnd/>
              </a:ln>
            </p:spPr>
            <p:txBody>
              <a:bodyPr/>
              <a:lstStyle/>
              <a:p>
                <a:pPr eaLnBrk="0" hangingPunct="0"/>
                <a:endParaRPr lang="fr-FR"/>
              </a:p>
            </p:txBody>
          </p:sp>
        </p:grpSp>
      </p:grpSp>
      <p:sp>
        <p:nvSpPr>
          <p:cNvPr id="111" name="AutoShape 4"/>
          <p:cNvSpPr>
            <a:spLocks noChangeArrowheads="1"/>
          </p:cNvSpPr>
          <p:nvPr/>
        </p:nvSpPr>
        <p:spPr bwMode="auto">
          <a:xfrm>
            <a:off x="4303142" y="855365"/>
            <a:ext cx="4575175" cy="408623"/>
          </a:xfrm>
          <a:prstGeom prst="wedgeRoundRectCallout">
            <a:avLst>
              <a:gd name="adj1" fmla="val -18723"/>
              <a:gd name="adj2" fmla="val -65641"/>
              <a:gd name="adj3" fmla="val 16667"/>
            </a:avLst>
          </a:prstGeom>
          <a:solidFill>
            <a:srgbClr val="92D050"/>
          </a:solidFill>
          <a:ln w="9525">
            <a:noFill/>
            <a:miter lim="800000"/>
            <a:headEnd/>
            <a:tailEnd/>
          </a:ln>
        </p:spPr>
        <p:txBody>
          <a:bodyPr>
            <a:spAutoFit/>
          </a:bodyPr>
          <a:lstStyle/>
          <a:p>
            <a:pPr algn="ctr" eaLnBrk="0" hangingPunct="0"/>
            <a:r>
              <a:rPr lang="en-US" dirty="0" smtClean="0">
                <a:solidFill>
                  <a:srgbClr val="000099"/>
                </a:solidFill>
                <a:latin typeface="Comic Sans MS" panose="030F0702030302020204" pitchFamily="66" charset="0"/>
              </a:rPr>
              <a:t>Best resolution achieved = 1ppm</a:t>
            </a:r>
            <a:endParaRPr lang="fr-FR" dirty="0">
              <a:solidFill>
                <a:srgbClr val="000099"/>
              </a:solidFill>
              <a:latin typeface="Comic Sans MS" panose="030F0702030302020204" pitchFamily="66" charset="0"/>
            </a:endParaRPr>
          </a:p>
        </p:txBody>
      </p:sp>
      <p:cxnSp>
        <p:nvCxnSpPr>
          <p:cNvPr id="3" name="Straight Arrow Connector 2"/>
          <p:cNvCxnSpPr/>
          <p:nvPr/>
        </p:nvCxnSpPr>
        <p:spPr>
          <a:xfrm>
            <a:off x="5650915" y="1797488"/>
            <a:ext cx="0" cy="834777"/>
          </a:xfrm>
          <a:prstGeom prst="straightConnector1">
            <a:avLst/>
          </a:prstGeom>
          <a:ln w="28575">
            <a:solidFill>
              <a:srgbClr val="00B05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827945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Title 1"/>
          <p:cNvSpPr>
            <a:spLocks noGrp="1"/>
          </p:cNvSpPr>
          <p:nvPr>
            <p:ph type="title"/>
          </p:nvPr>
        </p:nvSpPr>
        <p:spPr>
          <a:xfrm>
            <a:off x="283464" y="20429"/>
            <a:ext cx="8567927" cy="940443"/>
          </a:xfrm>
        </p:spPr>
        <p:txBody>
          <a:bodyPr>
            <a:normAutofit/>
          </a:bodyPr>
          <a:lstStyle/>
          <a:p>
            <a:pPr algn="ctr"/>
            <a:r>
              <a:rPr lang="en-GB" sz="3200" dirty="0">
                <a:latin typeface="Comic Sans MS" pitchFamily="66" charset="0"/>
              </a:rPr>
              <a:t>C</a:t>
            </a:r>
            <a:r>
              <a:rPr lang="en-GB" sz="3200" dirty="0" smtClean="0">
                <a:latin typeface="Comic Sans MS" pitchFamily="66" charset="0"/>
              </a:rPr>
              <a:t>urrent regulation</a:t>
            </a:r>
            <a:endParaRPr lang="en-US" sz="3200" dirty="0">
              <a:latin typeface="Comic Sans MS" pitchFamily="66" charset="0"/>
            </a:endParaRPr>
          </a:p>
        </p:txBody>
      </p:sp>
      <p:sp>
        <p:nvSpPr>
          <p:cNvPr id="7"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77</a:t>
            </a:fld>
            <a:endParaRPr lang="en-US" dirty="0"/>
          </a:p>
        </p:txBody>
      </p:sp>
      <p:sp>
        <p:nvSpPr>
          <p:cNvPr id="8"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177" name="Picture 12"/>
          <p:cNvPicPr>
            <a:picLocks noChangeAspect="1" noChangeArrowheads="1"/>
          </p:cNvPicPr>
          <p:nvPr/>
        </p:nvPicPr>
        <p:blipFill>
          <a:blip r:embed="rId2"/>
          <a:srcRect/>
          <a:stretch>
            <a:fillRect/>
          </a:stretch>
        </p:blipFill>
        <p:spPr bwMode="auto">
          <a:xfrm>
            <a:off x="1879939" y="2160305"/>
            <a:ext cx="4284454" cy="1299010"/>
          </a:xfrm>
          <a:prstGeom prst="rect">
            <a:avLst/>
          </a:prstGeom>
          <a:noFill/>
          <a:ln w="9525">
            <a:noFill/>
            <a:miter lim="800000"/>
            <a:headEnd/>
            <a:tailEnd/>
          </a:ln>
        </p:spPr>
      </p:pic>
      <p:sp>
        <p:nvSpPr>
          <p:cNvPr id="178" name="Rectangle 177"/>
          <p:cNvSpPr/>
          <p:nvPr/>
        </p:nvSpPr>
        <p:spPr>
          <a:xfrm>
            <a:off x="180002" y="873991"/>
            <a:ext cx="8771974" cy="2308324"/>
          </a:xfrm>
          <a:prstGeom prst="rect">
            <a:avLst/>
          </a:prstGeom>
        </p:spPr>
        <p:txBody>
          <a:bodyPr wrap="square">
            <a:spAutoFit/>
          </a:bodyPr>
          <a:lstStyle/>
          <a:p>
            <a:r>
              <a:rPr lang="en-GB" sz="1600" dirty="0" smtClean="0">
                <a:latin typeface="Comic Sans MS" panose="030F0702030302020204" pitchFamily="66" charset="0"/>
              </a:rPr>
              <a:t>The performance of the current regulation is critical for a machine. Can be a nightmare for operators!</a:t>
            </a:r>
          </a:p>
          <a:p>
            <a:endParaRPr lang="en-GB" sz="1600" dirty="0">
              <a:latin typeface="Comic Sans MS" panose="030F0702030302020204" pitchFamily="66" charset="0"/>
            </a:endParaRPr>
          </a:p>
          <a:p>
            <a:r>
              <a:rPr lang="en-GB" sz="1600" dirty="0" smtClean="0">
                <a:latin typeface="Comic Sans MS" panose="030F0702030302020204" pitchFamily="66" charset="0"/>
              </a:rPr>
              <a:t>RST controller provides very powerful features:</a:t>
            </a:r>
          </a:p>
          <a:p>
            <a:r>
              <a:rPr lang="en-GB" sz="1600" dirty="0" smtClean="0">
                <a:latin typeface="Comic Sans MS" panose="030F0702030302020204" pitchFamily="66" charset="0"/>
              </a:rPr>
              <a:t>Manage the tracking error as well as the regulation.</a:t>
            </a:r>
          </a:p>
          <a:p>
            <a:endParaRPr lang="en-GB" sz="1600" dirty="0" smtClean="0">
              <a:latin typeface="Comic Sans MS" panose="030F0702030302020204" pitchFamily="66" charset="0"/>
            </a:endParaRPr>
          </a:p>
          <a:p>
            <a:r>
              <a:rPr lang="en-GB" sz="1600" dirty="0" smtClean="0">
                <a:latin typeface="Comic Sans MS" panose="030F0702030302020204" pitchFamily="66" charset="0"/>
              </a:rPr>
              <a:t> </a:t>
            </a:r>
          </a:p>
          <a:p>
            <a:endParaRPr lang="en-GB" sz="1600" dirty="0">
              <a:latin typeface="Comic Sans MS" panose="030F0702030302020204" pitchFamily="66" charset="0"/>
            </a:endParaRPr>
          </a:p>
          <a:p>
            <a:endParaRPr lang="en-US" sz="1600" dirty="0">
              <a:latin typeface="Comic Sans MS" panose="030F0702030302020204" pitchFamily="66" charset="0"/>
            </a:endParaRPr>
          </a:p>
        </p:txBody>
      </p:sp>
      <p:sp>
        <p:nvSpPr>
          <p:cNvPr id="4" name="Rectangle 3"/>
          <p:cNvSpPr/>
          <p:nvPr/>
        </p:nvSpPr>
        <p:spPr>
          <a:xfrm>
            <a:off x="148375" y="2412874"/>
            <a:ext cx="1731564" cy="523220"/>
          </a:xfrm>
          <a:prstGeom prst="rect">
            <a:avLst/>
          </a:prstGeom>
        </p:spPr>
        <p:txBody>
          <a:bodyPr wrap="none">
            <a:spAutoFit/>
          </a:bodyPr>
          <a:lstStyle/>
          <a:p>
            <a:r>
              <a:rPr lang="en-GB" sz="1400" dirty="0" err="1" smtClean="0">
                <a:solidFill>
                  <a:srgbClr val="002060"/>
                </a:solidFill>
                <a:latin typeface="Comic Sans MS" panose="030F0702030302020204" pitchFamily="66" charset="0"/>
              </a:rPr>
              <a:t>Iref</a:t>
            </a:r>
            <a:endParaRPr lang="en-GB" sz="1400" dirty="0" smtClean="0">
              <a:solidFill>
                <a:srgbClr val="002060"/>
              </a:solidFill>
              <a:latin typeface="Comic Sans MS" panose="030F0702030302020204" pitchFamily="66" charset="0"/>
            </a:endParaRPr>
          </a:p>
          <a:p>
            <a:r>
              <a:rPr lang="en-GB" sz="1400" dirty="0" smtClean="0">
                <a:solidFill>
                  <a:srgbClr val="002060"/>
                </a:solidFill>
                <a:latin typeface="Comic Sans MS" panose="030F0702030302020204" pitchFamily="66" charset="0"/>
              </a:rPr>
              <a:t>Current reference</a:t>
            </a:r>
            <a:endParaRPr lang="en-US" sz="1400" dirty="0">
              <a:solidFill>
                <a:srgbClr val="002060"/>
              </a:solidFill>
            </a:endParaRPr>
          </a:p>
        </p:txBody>
      </p:sp>
      <p:sp>
        <p:nvSpPr>
          <p:cNvPr id="180" name="Rectangle 179"/>
          <p:cNvSpPr/>
          <p:nvPr/>
        </p:nvSpPr>
        <p:spPr>
          <a:xfrm>
            <a:off x="6332892" y="2412874"/>
            <a:ext cx="1999265" cy="523220"/>
          </a:xfrm>
          <a:prstGeom prst="rect">
            <a:avLst/>
          </a:prstGeom>
        </p:spPr>
        <p:txBody>
          <a:bodyPr wrap="none">
            <a:spAutoFit/>
          </a:bodyPr>
          <a:lstStyle/>
          <a:p>
            <a:r>
              <a:rPr lang="en-GB" sz="1400" dirty="0" err="1" smtClean="0">
                <a:solidFill>
                  <a:srgbClr val="002060"/>
                </a:solidFill>
                <a:latin typeface="Comic Sans MS" panose="030F0702030302020204" pitchFamily="66" charset="0"/>
              </a:rPr>
              <a:t>Imeas</a:t>
            </a:r>
            <a:endParaRPr lang="en-GB" sz="1400" dirty="0" smtClean="0">
              <a:solidFill>
                <a:srgbClr val="002060"/>
              </a:solidFill>
              <a:latin typeface="Comic Sans MS" panose="030F0702030302020204" pitchFamily="66" charset="0"/>
            </a:endParaRPr>
          </a:p>
          <a:p>
            <a:r>
              <a:rPr lang="en-GB" sz="1400" dirty="0" smtClean="0">
                <a:solidFill>
                  <a:srgbClr val="002060"/>
                </a:solidFill>
                <a:latin typeface="Comic Sans MS" panose="030F0702030302020204" pitchFamily="66" charset="0"/>
              </a:rPr>
              <a:t>Current measurement</a:t>
            </a:r>
            <a:endParaRPr lang="en-US" sz="1400" dirty="0">
              <a:solidFill>
                <a:srgbClr val="002060"/>
              </a:solidFill>
            </a:endParaRPr>
          </a:p>
        </p:txBody>
      </p:sp>
      <p:pic>
        <p:nvPicPr>
          <p:cNvPr id="2560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3464" y="4077061"/>
            <a:ext cx="5533072" cy="1381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98730" y="3429000"/>
            <a:ext cx="2940915" cy="22934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670997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Title 1"/>
          <p:cNvSpPr>
            <a:spLocks noGrp="1"/>
          </p:cNvSpPr>
          <p:nvPr>
            <p:ph type="title"/>
          </p:nvPr>
        </p:nvSpPr>
        <p:spPr>
          <a:xfrm>
            <a:off x="283464" y="20429"/>
            <a:ext cx="8567927" cy="940443"/>
          </a:xfrm>
        </p:spPr>
        <p:txBody>
          <a:bodyPr>
            <a:normAutofit/>
          </a:bodyPr>
          <a:lstStyle/>
          <a:p>
            <a:pPr algn="ctr"/>
            <a:r>
              <a:rPr lang="en-GB" sz="3200" dirty="0">
                <a:latin typeface="Comic Sans MS" pitchFamily="66" charset="0"/>
              </a:rPr>
              <a:t>C</a:t>
            </a:r>
            <a:r>
              <a:rPr lang="en-GB" sz="3200" dirty="0" smtClean="0">
                <a:latin typeface="Comic Sans MS" pitchFamily="66" charset="0"/>
              </a:rPr>
              <a:t>urrent regulation</a:t>
            </a:r>
            <a:endParaRPr lang="en-US" sz="3200" dirty="0">
              <a:latin typeface="Comic Sans MS" pitchFamily="66" charset="0"/>
            </a:endParaRPr>
          </a:p>
        </p:txBody>
      </p:sp>
      <p:sp>
        <p:nvSpPr>
          <p:cNvPr id="7"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78</a:t>
            </a:fld>
            <a:endParaRPr lang="en-US" dirty="0"/>
          </a:p>
        </p:txBody>
      </p:sp>
      <p:sp>
        <p:nvSpPr>
          <p:cNvPr id="8"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7405" y="1856231"/>
            <a:ext cx="7569189" cy="4206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180002" y="873991"/>
            <a:ext cx="8899990" cy="1323439"/>
          </a:xfrm>
          <a:prstGeom prst="rect">
            <a:avLst/>
          </a:prstGeom>
        </p:spPr>
        <p:txBody>
          <a:bodyPr wrap="square">
            <a:spAutoFit/>
          </a:bodyPr>
          <a:lstStyle/>
          <a:p>
            <a:r>
              <a:rPr lang="en-GB" sz="1600" dirty="0" smtClean="0">
                <a:latin typeface="Comic Sans MS" panose="030F0702030302020204" pitchFamily="66" charset="0"/>
              </a:rPr>
              <a:t>Anti-windup is needed to control the saturation of the loop.</a:t>
            </a:r>
          </a:p>
          <a:p>
            <a:r>
              <a:rPr lang="en-GB" sz="1600" dirty="0" smtClean="0">
                <a:latin typeface="Comic Sans MS" panose="030F0702030302020204" pitchFamily="66" charset="0"/>
              </a:rPr>
              <a:t>						               </a:t>
            </a:r>
            <a:r>
              <a:rPr lang="en-GB" sz="1600" dirty="0" smtClean="0">
                <a:solidFill>
                  <a:srgbClr val="002060"/>
                </a:solidFill>
                <a:latin typeface="Comic Sans MS" panose="030F0702030302020204" pitchFamily="66" charset="0"/>
              </a:rPr>
              <a:t>complex control loop</a:t>
            </a:r>
          </a:p>
          <a:p>
            <a:r>
              <a:rPr lang="en-GB" sz="1600" dirty="0" smtClean="0">
                <a:latin typeface="Comic Sans MS" panose="030F0702030302020204" pitchFamily="66" charset="0"/>
              </a:rPr>
              <a:t>The real controller is shown below:</a:t>
            </a:r>
          </a:p>
          <a:p>
            <a:endParaRPr lang="en-GB" sz="1600" dirty="0">
              <a:latin typeface="Comic Sans MS" panose="030F0702030302020204" pitchFamily="66" charset="0"/>
            </a:endParaRPr>
          </a:p>
          <a:p>
            <a:endParaRPr lang="en-US" sz="1600" dirty="0">
              <a:latin typeface="Comic Sans MS" panose="030F0702030302020204" pitchFamily="66" charset="0"/>
            </a:endParaRPr>
          </a:p>
        </p:txBody>
      </p:sp>
      <p:sp>
        <p:nvSpPr>
          <p:cNvPr id="10" name="Right Arrow 9"/>
          <p:cNvSpPr/>
          <p:nvPr/>
        </p:nvSpPr>
        <p:spPr>
          <a:xfrm>
            <a:off x="5848350" y="1123572"/>
            <a:ext cx="684276" cy="37806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756589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Title 1"/>
          <p:cNvSpPr>
            <a:spLocks noGrp="1"/>
          </p:cNvSpPr>
          <p:nvPr>
            <p:ph type="title"/>
          </p:nvPr>
        </p:nvSpPr>
        <p:spPr>
          <a:xfrm>
            <a:off x="283464" y="20429"/>
            <a:ext cx="8567927" cy="940443"/>
          </a:xfrm>
        </p:spPr>
        <p:txBody>
          <a:bodyPr>
            <a:normAutofit/>
          </a:bodyPr>
          <a:lstStyle/>
          <a:p>
            <a:pPr algn="ctr"/>
            <a:r>
              <a:rPr lang="en-GB" sz="3200" dirty="0">
                <a:latin typeface="Comic Sans MS" pitchFamily="66" charset="0"/>
              </a:rPr>
              <a:t>C</a:t>
            </a:r>
            <a:r>
              <a:rPr lang="en-GB" sz="3200" dirty="0" smtClean="0">
                <a:latin typeface="Comic Sans MS" pitchFamily="66" charset="0"/>
              </a:rPr>
              <a:t>urrent regulation</a:t>
            </a:r>
            <a:endParaRPr lang="en-US" sz="3200" dirty="0">
              <a:latin typeface="Comic Sans MS" pitchFamily="66" charset="0"/>
            </a:endParaRPr>
          </a:p>
        </p:txBody>
      </p:sp>
      <p:sp>
        <p:nvSpPr>
          <p:cNvPr id="7"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79</a:t>
            </a:fld>
            <a:endParaRPr lang="en-US" dirty="0"/>
          </a:p>
        </p:txBody>
      </p:sp>
      <p:sp>
        <p:nvSpPr>
          <p:cNvPr id="8"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
        <p:nvSpPr>
          <p:cNvPr id="2" name="Rectangle 1"/>
          <p:cNvSpPr/>
          <p:nvPr/>
        </p:nvSpPr>
        <p:spPr>
          <a:xfrm>
            <a:off x="283464" y="1408176"/>
            <a:ext cx="8738678" cy="369332"/>
          </a:xfrm>
          <a:prstGeom prst="rect">
            <a:avLst/>
          </a:prstGeom>
        </p:spPr>
        <p:txBody>
          <a:bodyPr wrap="square">
            <a:spAutoFit/>
          </a:bodyPr>
          <a:lstStyle/>
          <a:p>
            <a:r>
              <a:rPr lang="en-GB" dirty="0">
                <a:hlinkClick r:id="rId2"/>
              </a:rPr>
              <a:t>https://project-cclibs.web.cern.ch/project-cclibs/download_tutorial.htm</a:t>
            </a:r>
            <a:endParaRPr lang="en-US" dirty="0"/>
          </a:p>
        </p:txBody>
      </p:sp>
      <p:sp>
        <p:nvSpPr>
          <p:cNvPr id="3" name="Rectangle 2"/>
          <p:cNvSpPr/>
          <p:nvPr/>
        </p:nvSpPr>
        <p:spPr>
          <a:xfrm>
            <a:off x="283464" y="2474899"/>
            <a:ext cx="6986016" cy="369332"/>
          </a:xfrm>
          <a:prstGeom prst="rect">
            <a:avLst/>
          </a:prstGeom>
        </p:spPr>
        <p:txBody>
          <a:bodyPr wrap="square">
            <a:spAutoFit/>
          </a:bodyPr>
          <a:lstStyle/>
          <a:p>
            <a:r>
              <a:rPr lang="en-GB" dirty="0">
                <a:hlinkClick r:id="rId3"/>
              </a:rPr>
              <a:t>https://project-cclibs.web.cern.ch/project-cclibs/plots/tests/</a:t>
            </a:r>
            <a:endParaRPr lang="en-US" dirty="0"/>
          </a:p>
        </p:txBody>
      </p:sp>
      <p:sp>
        <p:nvSpPr>
          <p:cNvPr id="9" name="Content Placeholder 2"/>
          <p:cNvSpPr>
            <a:spLocks noGrp="1"/>
          </p:cNvSpPr>
          <p:nvPr>
            <p:ph idx="1"/>
          </p:nvPr>
        </p:nvSpPr>
        <p:spPr>
          <a:xfrm>
            <a:off x="180001" y="960872"/>
            <a:ext cx="8671390" cy="447304"/>
          </a:xfrm>
        </p:spPr>
        <p:txBody>
          <a:bodyPr>
            <a:noAutofit/>
          </a:bodyPr>
          <a:lstStyle/>
          <a:p>
            <a:pPr marL="46111" indent="0" eaLnBrk="0" hangingPunct="0">
              <a:lnSpc>
                <a:spcPct val="90000"/>
              </a:lnSpc>
              <a:spcBef>
                <a:spcPct val="30000"/>
              </a:spcBef>
              <a:buSzPct val="100000"/>
              <a:buNone/>
            </a:pPr>
            <a:r>
              <a:rPr lang="en-GB" sz="1600" dirty="0" smtClean="0">
                <a:latin typeface="Comic Sans MS" pitchFamily="66" charset="0"/>
              </a:rPr>
              <a:t>Tutorial is proposed here on the FGC currant regulation</a:t>
            </a:r>
          </a:p>
          <a:p>
            <a:pPr marL="46111" indent="0" eaLnBrk="0" hangingPunct="0">
              <a:lnSpc>
                <a:spcPct val="90000"/>
              </a:lnSpc>
              <a:spcBef>
                <a:spcPct val="30000"/>
              </a:spcBef>
              <a:buSzPct val="100000"/>
              <a:buNone/>
            </a:pPr>
            <a:endParaRPr lang="en-GB" sz="1600" b="1" dirty="0">
              <a:latin typeface="Comic Sans MS" pitchFamily="66" charset="0"/>
            </a:endParaRPr>
          </a:p>
          <a:p>
            <a:pPr marL="46111" indent="0" eaLnBrk="0" hangingPunct="0">
              <a:lnSpc>
                <a:spcPct val="90000"/>
              </a:lnSpc>
              <a:spcBef>
                <a:spcPct val="30000"/>
              </a:spcBef>
              <a:buSzPct val="100000"/>
              <a:buNone/>
            </a:pPr>
            <a:endParaRPr lang="en-GB" sz="1600" b="1" dirty="0" smtClean="0">
              <a:latin typeface="Comic Sans MS" pitchFamily="66" charset="0"/>
            </a:endParaRPr>
          </a:p>
          <a:p>
            <a:pPr marL="46111" indent="0" eaLnBrk="0" hangingPunct="0">
              <a:lnSpc>
                <a:spcPct val="90000"/>
              </a:lnSpc>
              <a:spcBef>
                <a:spcPct val="30000"/>
              </a:spcBef>
              <a:buSzPct val="100000"/>
              <a:buNone/>
            </a:pPr>
            <a:endParaRPr lang="en-GB" sz="1600" b="1" dirty="0">
              <a:latin typeface="Comic Sans MS" pitchFamily="66" charset="0"/>
            </a:endParaRPr>
          </a:p>
          <a:p>
            <a:pPr marL="46111" indent="0" eaLnBrk="0" hangingPunct="0">
              <a:lnSpc>
                <a:spcPct val="90000"/>
              </a:lnSpc>
              <a:spcBef>
                <a:spcPct val="30000"/>
              </a:spcBef>
              <a:buSzPct val="100000"/>
              <a:buNone/>
            </a:pPr>
            <a:r>
              <a:rPr lang="en-GB" sz="1600" dirty="0" smtClean="0">
                <a:latin typeface="Comic Sans MS" pitchFamily="66" charset="0"/>
              </a:rPr>
              <a:t>Here you can find some examples</a:t>
            </a:r>
          </a:p>
          <a:p>
            <a:pPr marL="46111" indent="0" eaLnBrk="0" hangingPunct="0">
              <a:lnSpc>
                <a:spcPct val="90000"/>
              </a:lnSpc>
              <a:spcBef>
                <a:spcPct val="30000"/>
              </a:spcBef>
              <a:buSzPct val="100000"/>
              <a:buNone/>
            </a:pPr>
            <a:endParaRPr lang="en-GB" sz="1600" b="1" dirty="0">
              <a:latin typeface="Comic Sans MS" pitchFamily="66" charset="0"/>
            </a:endParaRPr>
          </a:p>
        </p:txBody>
      </p:sp>
      <p:pic>
        <p:nvPicPr>
          <p:cNvPr id="26626" name="Picture 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1536192" y="3267979"/>
            <a:ext cx="5628785" cy="252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789000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0000" y="900000"/>
            <a:ext cx="8901855" cy="4302936"/>
          </a:xfrm>
        </p:spPr>
        <p:txBody>
          <a:bodyPr>
            <a:noAutofit/>
          </a:bodyPr>
          <a:lstStyle/>
          <a:p>
            <a:pPr marL="36541" indent="0">
              <a:buNone/>
            </a:pPr>
            <a:r>
              <a:rPr lang="en-US" sz="1600" dirty="0" smtClean="0">
                <a:latin typeface="Comic Sans MS" pitchFamily="66" charset="0"/>
              </a:rPr>
              <a:t>To solve this problem of </a:t>
            </a:r>
            <a:r>
              <a:rPr lang="en-US" sz="1600" dirty="0" err="1" smtClean="0">
                <a:latin typeface="Comic Sans MS" pitchFamily="66" charset="0"/>
              </a:rPr>
              <a:t>hysteris</a:t>
            </a:r>
            <a:r>
              <a:rPr lang="en-US" sz="1600" dirty="0" smtClean="0">
                <a:latin typeface="Comic Sans MS" pitchFamily="66" charset="0"/>
              </a:rPr>
              <a:t>, the classical degauss technique is used. </a:t>
            </a:r>
          </a:p>
          <a:p>
            <a:pPr marL="36541" indent="0">
              <a:buNone/>
            </a:pPr>
            <a:r>
              <a:rPr lang="en-US" sz="1600" dirty="0" smtClean="0">
                <a:latin typeface="Comic Sans MS" pitchFamily="66" charset="0"/>
              </a:rPr>
              <a:t>For a machine working always at the same beam energy, few cycles at beam energy will degauss the magnets. Example LHC </a:t>
            </a:r>
            <a:r>
              <a:rPr lang="en-US" sz="1600" dirty="0" err="1" smtClean="0">
                <a:latin typeface="Comic Sans MS" pitchFamily="66" charset="0"/>
              </a:rPr>
              <a:t>precycle</a:t>
            </a:r>
            <a:r>
              <a:rPr lang="en-US" sz="1600" dirty="0" smtClean="0">
                <a:latin typeface="Comic Sans MS" pitchFamily="66" charset="0"/>
              </a:rPr>
              <a:t>.</a:t>
            </a:r>
          </a:p>
          <a:p>
            <a:pPr marL="36541" indent="0">
              <a:buNone/>
            </a:pPr>
            <a:r>
              <a:rPr lang="en-US" sz="1600" dirty="0" smtClean="0">
                <a:latin typeface="Comic Sans MS" pitchFamily="66" charset="0"/>
              </a:rPr>
              <a:t>For machine or transfer line with different beam energies, the degauss has to take place at each cycle. Solution, always go at full saturation in each cycle. </a:t>
            </a: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8</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
        <p:nvSpPr>
          <p:cNvPr id="10" name="Title 1"/>
          <p:cNvSpPr>
            <a:spLocks noGrp="1"/>
          </p:cNvSpPr>
          <p:nvPr>
            <p:ph type="title"/>
          </p:nvPr>
        </p:nvSpPr>
        <p:spPr>
          <a:xfrm>
            <a:off x="457201" y="20429"/>
            <a:ext cx="8226854" cy="940443"/>
          </a:xfrm>
        </p:spPr>
        <p:txBody>
          <a:bodyPr>
            <a:normAutofit/>
          </a:bodyPr>
          <a:lstStyle/>
          <a:p>
            <a:pPr algn="ctr"/>
            <a:r>
              <a:rPr lang="en-GB" sz="3200" dirty="0">
                <a:latin typeface="Comic Sans MS" pitchFamily="66" charset="0"/>
              </a:rPr>
              <a:t>What is special for magnet powering ?</a:t>
            </a:r>
            <a:endParaRPr lang="en-US" sz="3200" dirty="0">
              <a:latin typeface="Comic Sans MS" pitchFamily="66" charset="0"/>
            </a:endParaRPr>
          </a:p>
        </p:txBody>
      </p:sp>
      <p:pic>
        <p:nvPicPr>
          <p:cNvPr id="9" name="Picture 8"/>
          <p:cNvPicPr/>
          <p:nvPr/>
        </p:nvPicPr>
        <p:blipFill>
          <a:blip r:embed="rId3">
            <a:extLst>
              <a:ext uri="{28A0092B-C50C-407E-A947-70E740481C1C}">
                <a14:useLocalDpi xmlns:a14="http://schemas.microsoft.com/office/drawing/2010/main" val="0"/>
              </a:ext>
            </a:extLst>
          </a:blip>
          <a:srcRect/>
          <a:stretch>
            <a:fillRect/>
          </a:stretch>
        </p:blipFill>
        <p:spPr bwMode="auto">
          <a:xfrm>
            <a:off x="5265039" y="4834698"/>
            <a:ext cx="3705225" cy="1266825"/>
          </a:xfrm>
          <a:prstGeom prst="rect">
            <a:avLst/>
          </a:prstGeom>
          <a:noFill/>
          <a:ln>
            <a:noFill/>
          </a:ln>
        </p:spPr>
      </p:pic>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550988389"/>
              </p:ext>
            </p:extLst>
          </p:nvPr>
        </p:nvGraphicFramePr>
        <p:xfrm>
          <a:off x="457201" y="2688336"/>
          <a:ext cx="6111160" cy="2029968"/>
        </p:xfrm>
        <a:graphic>
          <a:graphicData uri="http://schemas.openxmlformats.org/presentationml/2006/ole">
            <mc:AlternateContent xmlns:mc="http://schemas.openxmlformats.org/markup-compatibility/2006">
              <mc:Choice xmlns:v="urn:schemas-microsoft-com:vml" Requires="v">
                <p:oleObj spid="_x0000_s1148" name="Visio" r:id="rId4" imgW="5465236" imgH="1816443" progId="Visio.Drawing.11">
                  <p:embed/>
                </p:oleObj>
              </mc:Choice>
              <mc:Fallback>
                <p:oleObj name="Visio" r:id="rId4" imgW="5465236" imgH="1816443" progId="Visio.Drawing.11">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1" y="2688336"/>
                        <a:ext cx="6111160" cy="2029968"/>
                      </a:xfrm>
                      <a:prstGeom prst="rect">
                        <a:avLst/>
                      </a:prstGeom>
                      <a:noFill/>
                    </p:spPr>
                  </p:pic>
                </p:oleObj>
              </mc:Fallback>
            </mc:AlternateContent>
          </a:graphicData>
        </a:graphic>
      </p:graphicFrame>
    </p:spTree>
    <p:extLst>
      <p:ext uri="{BB962C8B-B14F-4D97-AF65-F5344CB8AC3E}">
        <p14:creationId xmlns:p14="http://schemas.microsoft.com/office/powerpoint/2010/main" val="1308512663"/>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ripples</a:t>
            </a:r>
            <a:endParaRPr lang="en-US" sz="3200" dirty="0">
              <a:latin typeface="Comic Sans MS" pitchFamily="66" charset="0"/>
            </a:endParaRPr>
          </a:p>
        </p:txBody>
      </p:sp>
      <p:sp>
        <p:nvSpPr>
          <p:cNvPr id="7"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80</a:t>
            </a:fld>
            <a:endParaRPr lang="en-US" dirty="0"/>
          </a:p>
        </p:txBody>
      </p:sp>
      <p:sp>
        <p:nvSpPr>
          <p:cNvPr id="8"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
        <p:nvSpPr>
          <p:cNvPr id="112" name="Line 2"/>
          <p:cNvSpPr>
            <a:spLocks noChangeShapeType="1"/>
          </p:cNvSpPr>
          <p:nvPr/>
        </p:nvSpPr>
        <p:spPr bwMode="auto">
          <a:xfrm>
            <a:off x="3519488" y="1972501"/>
            <a:ext cx="838200" cy="0"/>
          </a:xfrm>
          <a:prstGeom prst="line">
            <a:avLst/>
          </a:prstGeom>
          <a:noFill/>
          <a:ln w="9525">
            <a:solidFill>
              <a:schemeClr val="tx1"/>
            </a:solidFill>
            <a:round/>
            <a:headEnd/>
            <a:tailEnd type="triangle" w="med" len="med"/>
          </a:ln>
        </p:spPr>
        <p:txBody>
          <a:bodyPr wrap="none" anchor="ctr"/>
          <a:lstStyle/>
          <a:p>
            <a:endParaRPr lang="fr-FR"/>
          </a:p>
        </p:txBody>
      </p:sp>
      <p:sp>
        <p:nvSpPr>
          <p:cNvPr id="113" name="Rectangle 3"/>
          <p:cNvSpPr>
            <a:spLocks noChangeArrowheads="1"/>
          </p:cNvSpPr>
          <p:nvPr/>
        </p:nvSpPr>
        <p:spPr bwMode="auto">
          <a:xfrm>
            <a:off x="928688" y="1172401"/>
            <a:ext cx="2590800" cy="1600200"/>
          </a:xfrm>
          <a:prstGeom prst="rect">
            <a:avLst/>
          </a:prstGeom>
          <a:solidFill>
            <a:srgbClr val="FFFFCC"/>
          </a:solidFill>
          <a:ln w="9525">
            <a:solidFill>
              <a:schemeClr val="tx1"/>
            </a:solidFill>
            <a:miter lim="800000"/>
            <a:headEnd/>
            <a:tailEnd/>
          </a:ln>
        </p:spPr>
        <p:txBody>
          <a:bodyPr wrap="none" anchor="ctr"/>
          <a:lstStyle/>
          <a:p>
            <a:pPr eaLnBrk="0" hangingPunct="0"/>
            <a:endParaRPr lang="fr-FR"/>
          </a:p>
        </p:txBody>
      </p:sp>
      <p:sp>
        <p:nvSpPr>
          <p:cNvPr id="114" name="Rectangle 4"/>
          <p:cNvSpPr>
            <a:spLocks noChangeArrowheads="1"/>
          </p:cNvSpPr>
          <p:nvPr/>
        </p:nvSpPr>
        <p:spPr bwMode="auto">
          <a:xfrm>
            <a:off x="4357688" y="1439101"/>
            <a:ext cx="1371600" cy="1066800"/>
          </a:xfrm>
          <a:prstGeom prst="rect">
            <a:avLst/>
          </a:prstGeom>
          <a:solidFill>
            <a:srgbClr val="CCFFFF"/>
          </a:solidFill>
          <a:ln w="9525">
            <a:solidFill>
              <a:schemeClr val="tx1"/>
            </a:solidFill>
            <a:miter lim="800000"/>
            <a:headEnd/>
            <a:tailEnd/>
          </a:ln>
        </p:spPr>
        <p:txBody>
          <a:bodyPr wrap="none" anchor="ctr"/>
          <a:lstStyle/>
          <a:p>
            <a:pPr eaLnBrk="0" hangingPunct="0"/>
            <a:endParaRPr lang="fr-FR"/>
          </a:p>
        </p:txBody>
      </p:sp>
      <p:sp>
        <p:nvSpPr>
          <p:cNvPr id="115" name="Text Box 5"/>
          <p:cNvSpPr txBox="1">
            <a:spLocks noChangeArrowheads="1"/>
          </p:cNvSpPr>
          <p:nvPr/>
        </p:nvSpPr>
        <p:spPr bwMode="auto">
          <a:xfrm>
            <a:off x="1119458" y="1743901"/>
            <a:ext cx="2209258" cy="461665"/>
          </a:xfrm>
          <a:prstGeom prst="rect">
            <a:avLst/>
          </a:prstGeom>
          <a:noFill/>
          <a:ln w="9525">
            <a:noFill/>
            <a:miter lim="800000"/>
            <a:headEnd/>
            <a:tailEnd/>
          </a:ln>
        </p:spPr>
        <p:txBody>
          <a:bodyPr wrap="none">
            <a:spAutoFit/>
          </a:bodyPr>
          <a:lstStyle/>
          <a:p>
            <a:pPr algn="ctr" eaLnBrk="0" hangingPunct="0"/>
            <a:r>
              <a:rPr lang="en-GB" sz="2400" dirty="0">
                <a:solidFill>
                  <a:srgbClr val="002060"/>
                </a:solidFill>
                <a:latin typeface="Times New Roman" pitchFamily="18" charset="0"/>
              </a:rPr>
              <a:t>Power converter</a:t>
            </a:r>
            <a:endParaRPr lang="en-GB" sz="2400" b="0" dirty="0">
              <a:solidFill>
                <a:srgbClr val="002060"/>
              </a:solidFill>
              <a:latin typeface="Times New Roman" pitchFamily="18" charset="0"/>
            </a:endParaRPr>
          </a:p>
        </p:txBody>
      </p:sp>
      <p:sp>
        <p:nvSpPr>
          <p:cNvPr id="116" name="Line 6"/>
          <p:cNvSpPr>
            <a:spLocks noChangeShapeType="1"/>
          </p:cNvSpPr>
          <p:nvPr/>
        </p:nvSpPr>
        <p:spPr bwMode="auto">
          <a:xfrm>
            <a:off x="5729288" y="1972501"/>
            <a:ext cx="914400" cy="0"/>
          </a:xfrm>
          <a:prstGeom prst="line">
            <a:avLst/>
          </a:prstGeom>
          <a:noFill/>
          <a:ln w="9525">
            <a:solidFill>
              <a:schemeClr val="tx1"/>
            </a:solidFill>
            <a:round/>
            <a:headEnd/>
            <a:tailEnd type="triangle" w="med" len="med"/>
          </a:ln>
        </p:spPr>
        <p:txBody>
          <a:bodyPr wrap="none" anchor="ctr"/>
          <a:lstStyle/>
          <a:p>
            <a:endParaRPr lang="fr-FR"/>
          </a:p>
        </p:txBody>
      </p:sp>
      <p:sp>
        <p:nvSpPr>
          <p:cNvPr id="117" name="Text Box 7"/>
          <p:cNvSpPr txBox="1">
            <a:spLocks noChangeArrowheads="1"/>
          </p:cNvSpPr>
          <p:nvPr/>
        </p:nvSpPr>
        <p:spPr bwMode="auto">
          <a:xfrm>
            <a:off x="4585639" y="1561338"/>
            <a:ext cx="922047" cy="892552"/>
          </a:xfrm>
          <a:prstGeom prst="rect">
            <a:avLst/>
          </a:prstGeom>
          <a:noFill/>
          <a:ln w="9525">
            <a:noFill/>
            <a:miter lim="800000"/>
            <a:headEnd/>
            <a:tailEnd/>
          </a:ln>
        </p:spPr>
        <p:txBody>
          <a:bodyPr wrap="none">
            <a:spAutoFit/>
          </a:bodyPr>
          <a:lstStyle/>
          <a:p>
            <a:pPr algn="ctr" eaLnBrk="0" hangingPunct="0"/>
            <a:r>
              <a:rPr lang="en-GB" sz="2800" dirty="0">
                <a:solidFill>
                  <a:srgbClr val="002060"/>
                </a:solidFill>
                <a:latin typeface="Times New Roman" pitchFamily="18" charset="0"/>
              </a:rPr>
              <a:t>Load</a:t>
            </a:r>
          </a:p>
          <a:p>
            <a:pPr algn="ctr" eaLnBrk="0" hangingPunct="0"/>
            <a:r>
              <a:rPr lang="en-GB" sz="2400" dirty="0">
                <a:solidFill>
                  <a:srgbClr val="002060"/>
                </a:solidFill>
                <a:latin typeface="Times New Roman" pitchFamily="18" charset="0"/>
              </a:rPr>
              <a:t>H(s)</a:t>
            </a:r>
            <a:endParaRPr lang="en-GB" sz="2400" b="0" dirty="0">
              <a:solidFill>
                <a:srgbClr val="002060"/>
              </a:solidFill>
              <a:latin typeface="Times New Roman" pitchFamily="18" charset="0"/>
            </a:endParaRPr>
          </a:p>
        </p:txBody>
      </p:sp>
      <p:sp>
        <p:nvSpPr>
          <p:cNvPr id="118" name="Line 8"/>
          <p:cNvSpPr>
            <a:spLocks noChangeShapeType="1"/>
          </p:cNvSpPr>
          <p:nvPr/>
        </p:nvSpPr>
        <p:spPr bwMode="auto">
          <a:xfrm>
            <a:off x="242888" y="1934401"/>
            <a:ext cx="685800" cy="0"/>
          </a:xfrm>
          <a:prstGeom prst="line">
            <a:avLst/>
          </a:prstGeom>
          <a:noFill/>
          <a:ln w="9525">
            <a:solidFill>
              <a:schemeClr val="tx1"/>
            </a:solidFill>
            <a:round/>
            <a:headEnd/>
            <a:tailEnd/>
          </a:ln>
        </p:spPr>
        <p:txBody>
          <a:bodyPr wrap="none" anchor="ctr"/>
          <a:lstStyle/>
          <a:p>
            <a:endParaRPr lang="fr-FR"/>
          </a:p>
        </p:txBody>
      </p:sp>
      <p:sp>
        <p:nvSpPr>
          <p:cNvPr id="119" name="Line 9"/>
          <p:cNvSpPr>
            <a:spLocks noChangeShapeType="1"/>
          </p:cNvSpPr>
          <p:nvPr/>
        </p:nvSpPr>
        <p:spPr bwMode="auto">
          <a:xfrm flipV="1">
            <a:off x="471488" y="1858201"/>
            <a:ext cx="87312" cy="152400"/>
          </a:xfrm>
          <a:prstGeom prst="line">
            <a:avLst/>
          </a:prstGeom>
          <a:noFill/>
          <a:ln w="9525">
            <a:solidFill>
              <a:schemeClr val="tx1"/>
            </a:solidFill>
            <a:round/>
            <a:headEnd/>
            <a:tailEnd/>
          </a:ln>
        </p:spPr>
        <p:txBody>
          <a:bodyPr wrap="none" anchor="ctr"/>
          <a:lstStyle/>
          <a:p>
            <a:endParaRPr lang="fr-FR"/>
          </a:p>
        </p:txBody>
      </p:sp>
      <p:sp>
        <p:nvSpPr>
          <p:cNvPr id="120" name="Line 10"/>
          <p:cNvSpPr>
            <a:spLocks noChangeShapeType="1"/>
          </p:cNvSpPr>
          <p:nvPr/>
        </p:nvSpPr>
        <p:spPr bwMode="auto">
          <a:xfrm flipV="1">
            <a:off x="547688" y="1858201"/>
            <a:ext cx="87312" cy="152400"/>
          </a:xfrm>
          <a:prstGeom prst="line">
            <a:avLst/>
          </a:prstGeom>
          <a:noFill/>
          <a:ln w="9525">
            <a:solidFill>
              <a:schemeClr val="tx1"/>
            </a:solidFill>
            <a:round/>
            <a:headEnd/>
            <a:tailEnd/>
          </a:ln>
        </p:spPr>
        <p:txBody>
          <a:bodyPr wrap="none" anchor="ctr"/>
          <a:lstStyle/>
          <a:p>
            <a:endParaRPr lang="fr-FR"/>
          </a:p>
        </p:txBody>
      </p:sp>
      <p:sp>
        <p:nvSpPr>
          <p:cNvPr id="121" name="Line 11"/>
          <p:cNvSpPr>
            <a:spLocks noChangeShapeType="1"/>
          </p:cNvSpPr>
          <p:nvPr/>
        </p:nvSpPr>
        <p:spPr bwMode="auto">
          <a:xfrm flipV="1">
            <a:off x="623888" y="1858201"/>
            <a:ext cx="87312" cy="152400"/>
          </a:xfrm>
          <a:prstGeom prst="line">
            <a:avLst/>
          </a:prstGeom>
          <a:noFill/>
          <a:ln w="9525">
            <a:solidFill>
              <a:schemeClr val="tx1"/>
            </a:solidFill>
            <a:round/>
            <a:headEnd/>
            <a:tailEnd/>
          </a:ln>
        </p:spPr>
        <p:txBody>
          <a:bodyPr wrap="none" anchor="ctr"/>
          <a:lstStyle/>
          <a:p>
            <a:endParaRPr lang="fr-FR"/>
          </a:p>
        </p:txBody>
      </p:sp>
      <p:sp>
        <p:nvSpPr>
          <p:cNvPr id="122" name="Text Box 12"/>
          <p:cNvSpPr txBox="1">
            <a:spLocks noChangeArrowheads="1"/>
          </p:cNvSpPr>
          <p:nvPr/>
        </p:nvSpPr>
        <p:spPr bwMode="auto">
          <a:xfrm>
            <a:off x="3138488" y="2620201"/>
            <a:ext cx="3841750" cy="822325"/>
          </a:xfrm>
          <a:prstGeom prst="rect">
            <a:avLst/>
          </a:prstGeom>
          <a:noFill/>
          <a:ln w="9525">
            <a:noFill/>
            <a:miter lim="800000"/>
            <a:headEnd/>
            <a:tailEnd/>
          </a:ln>
        </p:spPr>
        <p:txBody>
          <a:bodyPr wrap="none">
            <a:spAutoFit/>
          </a:bodyPr>
          <a:lstStyle/>
          <a:p>
            <a:pPr eaLnBrk="0" hangingPunct="0"/>
            <a:r>
              <a:rPr lang="en-GB" sz="2400" b="0">
                <a:latin typeface="Times New Roman" pitchFamily="18" charset="0"/>
              </a:rPr>
              <a:t>        </a:t>
            </a:r>
            <a:r>
              <a:rPr lang="en-GB" sz="2400">
                <a:solidFill>
                  <a:srgbClr val="FF0000"/>
                </a:solidFill>
                <a:latin typeface="Times New Roman" pitchFamily="18" charset="0"/>
              </a:rPr>
              <a:t>V = R . I +  L . dI/dt	</a:t>
            </a:r>
          </a:p>
          <a:p>
            <a:pPr eaLnBrk="0" hangingPunct="0"/>
            <a:r>
              <a:rPr lang="en-GB" sz="2400">
                <a:solidFill>
                  <a:srgbClr val="FF0000"/>
                </a:solidFill>
                <a:latin typeface="Times New Roman" pitchFamily="18" charset="0"/>
              </a:rPr>
              <a:t>=&gt;   H(s) = 1/ (L/R . s + 1)</a:t>
            </a:r>
          </a:p>
        </p:txBody>
      </p:sp>
      <p:sp>
        <p:nvSpPr>
          <p:cNvPr id="123" name="Text Box 13"/>
          <p:cNvSpPr txBox="1">
            <a:spLocks noChangeArrowheads="1"/>
          </p:cNvSpPr>
          <p:nvPr/>
        </p:nvSpPr>
        <p:spPr bwMode="auto">
          <a:xfrm>
            <a:off x="454025" y="3939985"/>
            <a:ext cx="8439150" cy="1754326"/>
          </a:xfrm>
          <a:prstGeom prst="rect">
            <a:avLst/>
          </a:prstGeom>
          <a:noFill/>
          <a:ln w="9525">
            <a:noFill/>
            <a:miter lim="800000"/>
            <a:headEnd/>
            <a:tailEnd/>
          </a:ln>
          <a:effectLst>
            <a:outerShdw dist="107763" dir="2700000" algn="ctr" rotWithShape="0">
              <a:schemeClr val="bg2"/>
            </a:outerShdw>
          </a:effectLst>
        </p:spPr>
        <p:txBody>
          <a:bodyPr>
            <a:spAutoFit/>
          </a:bodyPr>
          <a:lstStyle/>
          <a:p>
            <a:pPr eaLnBrk="0" hangingPunct="0">
              <a:defRPr/>
            </a:pPr>
            <a:r>
              <a:rPr lang="en-GB" dirty="0">
                <a:solidFill>
                  <a:srgbClr val="00B050"/>
                </a:solidFill>
                <a:latin typeface="Comic Sans MS" panose="030F0702030302020204" pitchFamily="66" charset="0"/>
              </a:rPr>
              <a:t>Voltage ripple is defined by the power </a:t>
            </a:r>
            <a:r>
              <a:rPr lang="en-GB" dirty="0" smtClean="0">
                <a:solidFill>
                  <a:srgbClr val="00B050"/>
                </a:solidFill>
                <a:latin typeface="Comic Sans MS" panose="030F0702030302020204" pitchFamily="66" charset="0"/>
              </a:rPr>
              <a:t>supply</a:t>
            </a:r>
          </a:p>
          <a:p>
            <a:pPr eaLnBrk="0" hangingPunct="0">
              <a:defRPr/>
            </a:pPr>
            <a:endParaRPr lang="en-GB" b="0" dirty="0">
              <a:solidFill>
                <a:srgbClr val="00B050"/>
              </a:solidFill>
              <a:latin typeface="Comic Sans MS" panose="030F0702030302020204" pitchFamily="66" charset="0"/>
            </a:endParaRPr>
          </a:p>
          <a:p>
            <a:pPr eaLnBrk="0" hangingPunct="0">
              <a:defRPr/>
            </a:pPr>
            <a:r>
              <a:rPr lang="en-GB" dirty="0">
                <a:solidFill>
                  <a:srgbClr val="FF0000"/>
                </a:solidFill>
                <a:latin typeface="Comic Sans MS" panose="030F0702030302020204" pitchFamily="66" charset="0"/>
              </a:rPr>
              <a:t>Current ripple : load transfer function </a:t>
            </a:r>
            <a:r>
              <a:rPr lang="en-GB" dirty="0" smtClean="0">
                <a:solidFill>
                  <a:srgbClr val="FF0000"/>
                </a:solidFill>
                <a:latin typeface="Comic Sans MS" panose="030F0702030302020204" pitchFamily="66" charset="0"/>
              </a:rPr>
              <a:t>(cables &amp; magnet)</a:t>
            </a:r>
            <a:endParaRPr lang="en-GB" dirty="0">
              <a:solidFill>
                <a:srgbClr val="FF0000"/>
              </a:solidFill>
              <a:latin typeface="Comic Sans MS" panose="030F0702030302020204" pitchFamily="66" charset="0"/>
            </a:endParaRPr>
          </a:p>
          <a:p>
            <a:pPr eaLnBrk="0" hangingPunct="0">
              <a:defRPr/>
            </a:pPr>
            <a:endParaRPr lang="en-GB" dirty="0" smtClean="0">
              <a:solidFill>
                <a:srgbClr val="7030A0"/>
              </a:solidFill>
              <a:latin typeface="Comic Sans MS" panose="030F0702030302020204" pitchFamily="66" charset="0"/>
            </a:endParaRPr>
          </a:p>
          <a:p>
            <a:pPr eaLnBrk="0" hangingPunct="0">
              <a:defRPr/>
            </a:pPr>
            <a:r>
              <a:rPr lang="en-GB" dirty="0" smtClean="0">
                <a:solidFill>
                  <a:srgbClr val="7030A0"/>
                </a:solidFill>
                <a:latin typeface="Comic Sans MS" panose="030F0702030302020204" pitchFamily="66" charset="0"/>
              </a:rPr>
              <a:t>B-Field </a:t>
            </a:r>
            <a:r>
              <a:rPr lang="en-GB" dirty="0">
                <a:solidFill>
                  <a:srgbClr val="7030A0"/>
                </a:solidFill>
                <a:latin typeface="Comic Sans MS" panose="030F0702030302020204" pitchFamily="66" charset="0"/>
              </a:rPr>
              <a:t>ripple : magnet transfer function (vacuum chamber,…)</a:t>
            </a:r>
            <a:endParaRPr lang="fr-FR" dirty="0">
              <a:solidFill>
                <a:srgbClr val="7030A0"/>
              </a:solidFill>
              <a:latin typeface="Comic Sans MS" panose="030F0702030302020204" pitchFamily="66" charset="0"/>
            </a:endParaRPr>
          </a:p>
          <a:p>
            <a:pPr eaLnBrk="0" hangingPunct="0">
              <a:defRPr/>
            </a:pPr>
            <a:endParaRPr lang="en-GB" b="0" dirty="0">
              <a:latin typeface="Comic Sans MS" panose="030F0702030302020204" pitchFamily="66" charset="0"/>
            </a:endParaRPr>
          </a:p>
        </p:txBody>
      </p:sp>
      <p:sp>
        <p:nvSpPr>
          <p:cNvPr id="124" name="Text Box 15"/>
          <p:cNvSpPr txBox="1">
            <a:spLocks noChangeArrowheads="1"/>
          </p:cNvSpPr>
          <p:nvPr/>
        </p:nvSpPr>
        <p:spPr bwMode="auto">
          <a:xfrm>
            <a:off x="3519488" y="677101"/>
            <a:ext cx="788987" cy="1098550"/>
          </a:xfrm>
          <a:prstGeom prst="rect">
            <a:avLst/>
          </a:prstGeom>
          <a:noFill/>
          <a:ln w="9525">
            <a:noFill/>
            <a:miter lim="800000"/>
            <a:headEnd/>
            <a:tailEnd/>
          </a:ln>
        </p:spPr>
        <p:txBody>
          <a:bodyPr wrap="none">
            <a:spAutoFit/>
          </a:bodyPr>
          <a:lstStyle/>
          <a:p>
            <a:pPr algn="ctr" eaLnBrk="0" hangingPunct="0"/>
            <a:r>
              <a:rPr lang="en-GB" sz="6600" dirty="0">
                <a:solidFill>
                  <a:srgbClr val="00B050"/>
                </a:solidFill>
                <a:latin typeface="Times New Roman" pitchFamily="18" charset="0"/>
              </a:rPr>
              <a:t>V</a:t>
            </a:r>
          </a:p>
        </p:txBody>
      </p:sp>
      <p:sp>
        <p:nvSpPr>
          <p:cNvPr id="125" name="Text Box 16"/>
          <p:cNvSpPr txBox="1">
            <a:spLocks noChangeArrowheads="1"/>
          </p:cNvSpPr>
          <p:nvPr/>
        </p:nvSpPr>
        <p:spPr bwMode="auto">
          <a:xfrm>
            <a:off x="5966584" y="677101"/>
            <a:ext cx="466794" cy="1107996"/>
          </a:xfrm>
          <a:prstGeom prst="rect">
            <a:avLst/>
          </a:prstGeom>
          <a:noFill/>
          <a:ln w="9525">
            <a:noFill/>
            <a:miter lim="800000"/>
            <a:headEnd/>
            <a:tailEnd/>
          </a:ln>
        </p:spPr>
        <p:txBody>
          <a:bodyPr wrap="none">
            <a:spAutoFit/>
          </a:bodyPr>
          <a:lstStyle/>
          <a:p>
            <a:pPr algn="ctr" eaLnBrk="0" hangingPunct="0"/>
            <a:r>
              <a:rPr lang="en-GB" sz="6600" dirty="0">
                <a:solidFill>
                  <a:srgbClr val="FF0000"/>
                </a:solidFill>
                <a:latin typeface="Times New Roman" pitchFamily="18" charset="0"/>
              </a:rPr>
              <a:t>I</a:t>
            </a:r>
          </a:p>
        </p:txBody>
      </p:sp>
      <p:sp>
        <p:nvSpPr>
          <p:cNvPr id="126" name="AutoShape 17"/>
          <p:cNvSpPr>
            <a:spLocks noChangeArrowheads="1"/>
          </p:cNvSpPr>
          <p:nvPr/>
        </p:nvSpPr>
        <p:spPr bwMode="auto">
          <a:xfrm>
            <a:off x="1995488" y="2772601"/>
            <a:ext cx="381000" cy="609600"/>
          </a:xfrm>
          <a:prstGeom prst="upArrow">
            <a:avLst>
              <a:gd name="adj1" fmla="val 50000"/>
              <a:gd name="adj2" fmla="val 40000"/>
            </a:avLst>
          </a:prstGeom>
          <a:solidFill>
            <a:srgbClr val="FF0000"/>
          </a:solidFill>
          <a:ln w="9525">
            <a:solidFill>
              <a:schemeClr val="tx1"/>
            </a:solidFill>
            <a:miter lim="800000"/>
            <a:headEnd/>
            <a:tailEnd/>
          </a:ln>
        </p:spPr>
        <p:txBody>
          <a:bodyPr wrap="none" anchor="ctr"/>
          <a:lstStyle/>
          <a:p>
            <a:pPr eaLnBrk="0" hangingPunct="0"/>
            <a:endParaRPr lang="fr-FR"/>
          </a:p>
        </p:txBody>
      </p:sp>
      <p:sp>
        <p:nvSpPr>
          <p:cNvPr id="127" name="Text Box 18"/>
          <p:cNvSpPr txBox="1">
            <a:spLocks noChangeArrowheads="1"/>
          </p:cNvSpPr>
          <p:nvPr/>
        </p:nvSpPr>
        <p:spPr bwMode="auto">
          <a:xfrm>
            <a:off x="928688" y="2925001"/>
            <a:ext cx="1114425" cy="457200"/>
          </a:xfrm>
          <a:prstGeom prst="rect">
            <a:avLst/>
          </a:prstGeom>
          <a:noFill/>
          <a:ln w="9525">
            <a:noFill/>
            <a:miter lim="800000"/>
            <a:headEnd/>
            <a:tailEnd/>
          </a:ln>
        </p:spPr>
        <p:txBody>
          <a:bodyPr wrap="none">
            <a:spAutoFit/>
          </a:bodyPr>
          <a:lstStyle/>
          <a:p>
            <a:pPr algn="ctr" eaLnBrk="0" hangingPunct="0"/>
            <a:r>
              <a:rPr lang="fr-FR" sz="2400" b="0">
                <a:latin typeface="Times New Roman" pitchFamily="18" charset="0"/>
              </a:rPr>
              <a:t>Control</a:t>
            </a:r>
          </a:p>
        </p:txBody>
      </p:sp>
      <p:grpSp>
        <p:nvGrpSpPr>
          <p:cNvPr id="128" name="Group 20"/>
          <p:cNvGrpSpPr>
            <a:grpSpLocks/>
          </p:cNvGrpSpPr>
          <p:nvPr/>
        </p:nvGrpSpPr>
        <p:grpSpPr bwMode="auto">
          <a:xfrm>
            <a:off x="6677025" y="900938"/>
            <a:ext cx="2017713" cy="1638300"/>
            <a:chOff x="4176" y="960"/>
            <a:chExt cx="1271" cy="1032"/>
          </a:xfrm>
        </p:grpSpPr>
        <p:grpSp>
          <p:nvGrpSpPr>
            <p:cNvPr id="129" name="Group 21"/>
            <p:cNvGrpSpPr>
              <a:grpSpLocks/>
            </p:cNvGrpSpPr>
            <p:nvPr/>
          </p:nvGrpSpPr>
          <p:grpSpPr bwMode="auto">
            <a:xfrm>
              <a:off x="4176" y="960"/>
              <a:ext cx="1271" cy="1032"/>
              <a:chOff x="4176" y="960"/>
              <a:chExt cx="1271" cy="1032"/>
            </a:xfrm>
          </p:grpSpPr>
          <p:sp>
            <p:nvSpPr>
              <p:cNvPr id="131" name="Rectangle 22"/>
              <p:cNvSpPr>
                <a:spLocks noChangeArrowheads="1"/>
              </p:cNvSpPr>
              <p:nvPr/>
            </p:nvSpPr>
            <p:spPr bwMode="auto">
              <a:xfrm>
                <a:off x="4176" y="1320"/>
                <a:ext cx="960" cy="672"/>
              </a:xfrm>
              <a:prstGeom prst="rect">
                <a:avLst/>
              </a:prstGeom>
              <a:solidFill>
                <a:srgbClr val="CCFFCC"/>
              </a:solidFill>
              <a:ln w="9525">
                <a:solidFill>
                  <a:schemeClr val="tx1"/>
                </a:solidFill>
                <a:miter lim="800000"/>
                <a:headEnd/>
                <a:tailEnd/>
              </a:ln>
            </p:spPr>
            <p:txBody>
              <a:bodyPr wrap="none" anchor="ctr"/>
              <a:lstStyle/>
              <a:p>
                <a:pPr eaLnBrk="0" hangingPunct="0"/>
                <a:endParaRPr lang="fr-FR"/>
              </a:p>
            </p:txBody>
          </p:sp>
          <p:sp>
            <p:nvSpPr>
              <p:cNvPr id="132" name="Line 23"/>
              <p:cNvSpPr>
                <a:spLocks noChangeShapeType="1"/>
              </p:cNvSpPr>
              <p:nvPr/>
            </p:nvSpPr>
            <p:spPr bwMode="auto">
              <a:xfrm>
                <a:off x="5136" y="1656"/>
                <a:ext cx="288" cy="0"/>
              </a:xfrm>
              <a:prstGeom prst="line">
                <a:avLst/>
              </a:prstGeom>
              <a:noFill/>
              <a:ln w="9525">
                <a:solidFill>
                  <a:schemeClr val="tx1"/>
                </a:solidFill>
                <a:round/>
                <a:headEnd/>
                <a:tailEnd type="triangle" w="med" len="med"/>
              </a:ln>
            </p:spPr>
            <p:txBody>
              <a:bodyPr wrap="none" anchor="ctr"/>
              <a:lstStyle/>
              <a:p>
                <a:endParaRPr lang="fr-FR"/>
              </a:p>
            </p:txBody>
          </p:sp>
          <p:sp>
            <p:nvSpPr>
              <p:cNvPr id="133" name="WordArt 24"/>
              <p:cNvSpPr>
                <a:spLocks noChangeArrowheads="1" noChangeShapeType="1" noTextEdit="1"/>
              </p:cNvSpPr>
              <p:nvPr/>
            </p:nvSpPr>
            <p:spPr bwMode="auto">
              <a:xfrm>
                <a:off x="5184" y="960"/>
                <a:ext cx="263" cy="452"/>
              </a:xfrm>
              <a:prstGeom prst="rect">
                <a:avLst/>
              </a:prstGeom>
            </p:spPr>
            <p:txBody>
              <a:bodyPr wrap="none" fromWordArt="1">
                <a:prstTxWarp prst="textSlantUp">
                  <a:avLst>
                    <a:gd name="adj" fmla="val 5444"/>
                  </a:avLst>
                </a:prstTxWarp>
              </a:bodyPr>
              <a:lstStyle/>
              <a:p>
                <a:pPr algn="ctr"/>
                <a:r>
                  <a:rPr lang="fr-FR" sz="3600" kern="10" dirty="0">
                    <a:ln w="9525">
                      <a:solidFill>
                        <a:srgbClr val="CC99FF"/>
                      </a:solidFill>
                      <a:round/>
                      <a:headEnd/>
                      <a:tailEnd/>
                    </a:ln>
                    <a:gradFill rotWithShape="1">
                      <a:gsLst>
                        <a:gs pos="0">
                          <a:srgbClr val="6600CC"/>
                        </a:gs>
                        <a:gs pos="100000">
                          <a:srgbClr val="CC00CC"/>
                        </a:gs>
                      </a:gsLst>
                      <a:lin ang="5400000" scaled="1"/>
                    </a:gradFill>
                    <a:effectLst>
                      <a:outerShdw dist="53882" dir="2700000" algn="ctr" rotWithShape="0">
                        <a:srgbClr val="9999FF"/>
                      </a:outerShdw>
                    </a:effectLst>
                    <a:latin typeface="Impact"/>
                  </a:rPr>
                  <a:t>B</a:t>
                </a:r>
              </a:p>
            </p:txBody>
          </p:sp>
        </p:grpSp>
        <p:sp>
          <p:nvSpPr>
            <p:cNvPr id="130" name="Text Box 25"/>
            <p:cNvSpPr txBox="1">
              <a:spLocks noChangeArrowheads="1"/>
            </p:cNvSpPr>
            <p:nvPr/>
          </p:nvSpPr>
          <p:spPr bwMode="auto">
            <a:xfrm>
              <a:off x="4302" y="1397"/>
              <a:ext cx="708" cy="523"/>
            </a:xfrm>
            <a:prstGeom prst="rect">
              <a:avLst/>
            </a:prstGeom>
            <a:noFill/>
            <a:ln w="9525">
              <a:noFill/>
              <a:miter lim="800000"/>
              <a:headEnd/>
              <a:tailEnd/>
            </a:ln>
          </p:spPr>
          <p:txBody>
            <a:bodyPr wrap="none">
              <a:spAutoFit/>
            </a:bodyPr>
            <a:lstStyle/>
            <a:p>
              <a:pPr algn="ctr" eaLnBrk="0" hangingPunct="0"/>
              <a:r>
                <a:rPr lang="en-GB" sz="2400" dirty="0">
                  <a:solidFill>
                    <a:srgbClr val="002060"/>
                  </a:solidFill>
                  <a:latin typeface="Times New Roman" pitchFamily="18" charset="0"/>
                </a:rPr>
                <a:t>Magnet</a:t>
              </a:r>
            </a:p>
            <a:p>
              <a:pPr algn="ctr" eaLnBrk="0" hangingPunct="0"/>
              <a:r>
                <a:rPr lang="en-GB" sz="2400" dirty="0">
                  <a:solidFill>
                    <a:srgbClr val="002060"/>
                  </a:solidFill>
                  <a:latin typeface="Times New Roman" pitchFamily="18" charset="0"/>
                </a:rPr>
                <a:t>F(s)</a:t>
              </a:r>
              <a:endParaRPr lang="en-GB" sz="2400" b="0" dirty="0">
                <a:solidFill>
                  <a:srgbClr val="002060"/>
                </a:solidFill>
                <a:latin typeface="Times New Roman" pitchFamily="18" charset="0"/>
              </a:endParaRPr>
            </a:p>
          </p:txBody>
        </p:sp>
      </p:grpSp>
      <p:pic>
        <p:nvPicPr>
          <p:cNvPr id="135" name="Picture 4" descr="C:\Users\jburnet\AppData\Local\Microsoft\Windows\Temporary Internet Files\Content.IE5\ATW5Z5GF\MC90043475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33288" y="3382201"/>
            <a:ext cx="904176" cy="904176"/>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7316007" y="4167878"/>
            <a:ext cx="1827993" cy="461665"/>
          </a:xfrm>
          <a:prstGeom prst="rect">
            <a:avLst/>
          </a:prstGeom>
        </p:spPr>
        <p:txBody>
          <a:bodyPr wrap="square">
            <a:spAutoFit/>
          </a:bodyPr>
          <a:lstStyle/>
          <a:p>
            <a:r>
              <a:rPr lang="en-GB" sz="1200" dirty="0" smtClean="0">
                <a:solidFill>
                  <a:srgbClr val="FF0000"/>
                </a:solidFill>
                <a:latin typeface="Comic Sans MS" panose="030F0702030302020204" pitchFamily="66" charset="0"/>
              </a:rPr>
              <a:t>Current ripple</a:t>
            </a:r>
          </a:p>
          <a:p>
            <a:r>
              <a:rPr lang="en-GB" sz="1200" dirty="0" smtClean="0">
                <a:solidFill>
                  <a:srgbClr val="FF0000"/>
                </a:solidFill>
                <a:latin typeface="Comic Sans MS" panose="030F0702030302020204" pitchFamily="66" charset="0"/>
              </a:rPr>
              <a:t>Depends of the load </a:t>
            </a:r>
            <a:endParaRPr lang="en-US" sz="1200" dirty="0"/>
          </a:p>
        </p:txBody>
      </p:sp>
    </p:spTree>
    <p:extLst>
      <p:ext uri="{BB962C8B-B14F-4D97-AF65-F5344CB8AC3E}">
        <p14:creationId xmlns:p14="http://schemas.microsoft.com/office/powerpoint/2010/main" val="701370845"/>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Grounding</a:t>
            </a:r>
            <a:endParaRPr lang="en-US" sz="3200" dirty="0">
              <a:latin typeface="Comic Sans MS" pitchFamily="66" charset="0"/>
            </a:endParaRPr>
          </a:p>
        </p:txBody>
      </p:sp>
      <p:sp>
        <p:nvSpPr>
          <p:cNvPr id="293" name="Content Placeholder 2"/>
          <p:cNvSpPr>
            <a:spLocks noGrp="1"/>
          </p:cNvSpPr>
          <p:nvPr>
            <p:ph idx="1"/>
          </p:nvPr>
        </p:nvSpPr>
        <p:spPr>
          <a:xfrm>
            <a:off x="180001" y="960872"/>
            <a:ext cx="8243030" cy="5074168"/>
          </a:xfrm>
        </p:spPr>
        <p:txBody>
          <a:bodyPr>
            <a:noAutofit/>
          </a:bodyPr>
          <a:lstStyle/>
          <a:p>
            <a:pPr marL="46111" indent="0" eaLnBrk="0" hangingPunct="0">
              <a:lnSpc>
                <a:spcPct val="90000"/>
              </a:lnSpc>
              <a:spcBef>
                <a:spcPct val="30000"/>
              </a:spcBef>
              <a:buSzPct val="100000"/>
              <a:buNone/>
            </a:pPr>
            <a:r>
              <a:rPr lang="en-GB" sz="1600" dirty="0" smtClean="0">
                <a:latin typeface="Comic Sans MS" pitchFamily="66" charset="0"/>
              </a:rPr>
              <a:t>Particles accelerators are very sensitive to EMC (conducted and radiated noise).</a:t>
            </a:r>
          </a:p>
          <a:p>
            <a:pPr marL="46111" indent="0" eaLnBrk="0" hangingPunct="0">
              <a:lnSpc>
                <a:spcPct val="90000"/>
              </a:lnSpc>
              <a:spcBef>
                <a:spcPct val="30000"/>
              </a:spcBef>
              <a:buSzPct val="100000"/>
              <a:buNone/>
            </a:pPr>
            <a:endParaRPr lang="en-GB" sz="1600" dirty="0" smtClean="0">
              <a:latin typeface="Comic Sans MS" pitchFamily="66" charset="0"/>
            </a:endParaRPr>
          </a:p>
          <a:p>
            <a:pPr marL="46111" indent="0" eaLnBrk="0" hangingPunct="0">
              <a:lnSpc>
                <a:spcPct val="90000"/>
              </a:lnSpc>
              <a:spcBef>
                <a:spcPct val="30000"/>
              </a:spcBef>
              <a:buSzPct val="100000"/>
              <a:buNone/>
            </a:pPr>
            <a:r>
              <a:rPr lang="en-GB" sz="1600" dirty="0" smtClean="0">
                <a:latin typeface="Comic Sans MS" pitchFamily="66" charset="0"/>
              </a:rPr>
              <a:t>Need a meshed earth ! </a:t>
            </a:r>
            <a:endParaRPr lang="en-GB" sz="1600" dirty="0">
              <a:latin typeface="Comic Sans MS" pitchFamily="66" charset="0"/>
            </a:endParaRPr>
          </a:p>
          <a:p>
            <a:pPr marL="46111" indent="0" eaLnBrk="0" hangingPunct="0">
              <a:lnSpc>
                <a:spcPct val="90000"/>
              </a:lnSpc>
              <a:spcBef>
                <a:spcPct val="30000"/>
              </a:spcBef>
              <a:buSzPct val="100000"/>
              <a:buNone/>
            </a:pPr>
            <a:endParaRPr lang="en-GB" sz="1600" dirty="0" smtClean="0">
              <a:latin typeface="Comic Sans MS" pitchFamily="66" charset="0"/>
            </a:endParaRPr>
          </a:p>
        </p:txBody>
      </p:sp>
      <p:sp>
        <p:nvSpPr>
          <p:cNvPr id="717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17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176"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9"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81</a:t>
            </a:fld>
            <a:endParaRPr lang="en-US" dirty="0"/>
          </a:p>
        </p:txBody>
      </p:sp>
      <p:sp>
        <p:nvSpPr>
          <p:cNvPr id="30"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27650"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01208" y="2293270"/>
            <a:ext cx="3496213" cy="20601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652"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001768" y="1362454"/>
            <a:ext cx="3570393" cy="252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653" name="Picture 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454029" y="3977639"/>
            <a:ext cx="3118132" cy="21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283464" y="4997303"/>
            <a:ext cx="4572000" cy="923330"/>
          </a:xfrm>
          <a:prstGeom prst="rect">
            <a:avLst/>
          </a:prstGeom>
        </p:spPr>
        <p:txBody>
          <a:bodyPr>
            <a:spAutoFit/>
          </a:bodyPr>
          <a:lstStyle/>
          <a:p>
            <a:r>
              <a:rPr lang="en-GB" dirty="0">
                <a:hlinkClick r:id="rId5"/>
              </a:rPr>
              <a:t>http://indico.cern.ch/getFile.py/access?contribId=44&amp;sessionId=9&amp;resId=0&amp;materialId=slides&amp;confId=85851</a:t>
            </a:r>
            <a:endParaRPr lang="en-US" dirty="0"/>
          </a:p>
        </p:txBody>
      </p:sp>
      <p:cxnSp>
        <p:nvCxnSpPr>
          <p:cNvPr id="16" name="Straight Connector 15"/>
          <p:cNvCxnSpPr/>
          <p:nvPr/>
        </p:nvCxnSpPr>
        <p:spPr>
          <a:xfrm>
            <a:off x="768096" y="2293270"/>
            <a:ext cx="2029968" cy="477362"/>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768096" y="2276856"/>
            <a:ext cx="2029968" cy="396533"/>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pic>
        <p:nvPicPr>
          <p:cNvPr id="27655" name="Picture 7" descr="C:\Users\jburnet\AppData\Local\Microsoft\Windows\Temporary Internet Files\Content.IE5\DSQTCMUM\MC900441310[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35328" y="3584981"/>
            <a:ext cx="594946" cy="5949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4531701"/>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Title 1"/>
          <p:cNvSpPr>
            <a:spLocks noGrp="1"/>
          </p:cNvSpPr>
          <p:nvPr>
            <p:ph type="title"/>
          </p:nvPr>
        </p:nvSpPr>
        <p:spPr>
          <a:xfrm>
            <a:off x="283464" y="20429"/>
            <a:ext cx="8567927" cy="940443"/>
          </a:xfrm>
        </p:spPr>
        <p:txBody>
          <a:bodyPr>
            <a:normAutofit/>
          </a:bodyPr>
          <a:lstStyle/>
          <a:p>
            <a:pPr algn="ctr"/>
            <a:r>
              <a:rPr lang="en-GB" sz="3200" dirty="0" smtClean="0">
                <a:latin typeface="Comic Sans MS" pitchFamily="66" charset="0"/>
              </a:rPr>
              <a:t>Grounding</a:t>
            </a:r>
            <a:endParaRPr lang="en-US" sz="3200" dirty="0">
              <a:latin typeface="Comic Sans MS" pitchFamily="66" charset="0"/>
            </a:endParaRPr>
          </a:p>
        </p:txBody>
      </p:sp>
      <p:sp>
        <p:nvSpPr>
          <p:cNvPr id="293" name="Content Placeholder 2"/>
          <p:cNvSpPr>
            <a:spLocks noGrp="1"/>
          </p:cNvSpPr>
          <p:nvPr>
            <p:ph idx="1"/>
          </p:nvPr>
        </p:nvSpPr>
        <p:spPr>
          <a:xfrm>
            <a:off x="180001" y="960872"/>
            <a:ext cx="8243030" cy="5074168"/>
          </a:xfrm>
        </p:spPr>
        <p:txBody>
          <a:bodyPr>
            <a:noAutofit/>
          </a:bodyPr>
          <a:lstStyle/>
          <a:p>
            <a:pPr marL="46111" indent="0" eaLnBrk="0" hangingPunct="0">
              <a:lnSpc>
                <a:spcPct val="90000"/>
              </a:lnSpc>
              <a:spcBef>
                <a:spcPct val="30000"/>
              </a:spcBef>
              <a:buSzPct val="100000"/>
              <a:buNone/>
            </a:pPr>
            <a:r>
              <a:rPr lang="en-GB" sz="1600" dirty="0" smtClean="0">
                <a:latin typeface="Comic Sans MS" pitchFamily="66" charset="0"/>
              </a:rPr>
              <a:t>Appling good EMC rules to power supplies:</a:t>
            </a:r>
          </a:p>
        </p:txBody>
      </p:sp>
      <p:sp>
        <p:nvSpPr>
          <p:cNvPr id="717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17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176"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9"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82</a:t>
            </a:fld>
            <a:endParaRPr lang="en-US" dirty="0"/>
          </a:p>
        </p:txBody>
      </p:sp>
      <p:sp>
        <p:nvSpPr>
          <p:cNvPr id="30"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2" name="Picture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35671" y="1901952"/>
            <a:ext cx="8872658" cy="3678660"/>
          </a:xfrm>
          <a:prstGeom prst="rect">
            <a:avLst/>
          </a:prstGeom>
        </p:spPr>
      </p:pic>
    </p:spTree>
    <p:extLst>
      <p:ext uri="{BB962C8B-B14F-4D97-AF65-F5344CB8AC3E}">
        <p14:creationId xmlns:p14="http://schemas.microsoft.com/office/powerpoint/2010/main" val="1471878542"/>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464" y="20429"/>
            <a:ext cx="8684690" cy="940443"/>
          </a:xfrm>
        </p:spPr>
        <p:txBody>
          <a:bodyPr>
            <a:normAutofit fontScale="90000"/>
          </a:bodyPr>
          <a:lstStyle/>
          <a:p>
            <a:pPr algn="ctr"/>
            <a:r>
              <a:rPr lang="en-GB" sz="3200" dirty="0">
                <a:latin typeface="Comic Sans MS" pitchFamily="66" charset="0"/>
              </a:rPr>
              <a:t>W</a:t>
            </a:r>
            <a:r>
              <a:rPr lang="en-GB" sz="3200" dirty="0" smtClean="0">
                <a:latin typeface="Comic Sans MS" pitchFamily="66" charset="0"/>
              </a:rPr>
              <a:t>hat </a:t>
            </a:r>
            <a:r>
              <a:rPr lang="en-GB" sz="3200" dirty="0">
                <a:latin typeface="Comic Sans MS" pitchFamily="66" charset="0"/>
              </a:rPr>
              <a:t>do an accelerator physicist should specify ?</a:t>
            </a:r>
            <a:endParaRPr lang="en-US" sz="3200" dirty="0">
              <a:latin typeface="Comic Sans MS" pitchFamily="66" charset="0"/>
            </a:endParaRPr>
          </a:p>
        </p:txBody>
      </p:sp>
      <p:sp>
        <p:nvSpPr>
          <p:cNvPr id="3" name="Content Placeholder 2"/>
          <p:cNvSpPr>
            <a:spLocks noGrp="1"/>
          </p:cNvSpPr>
          <p:nvPr>
            <p:ph idx="1"/>
          </p:nvPr>
        </p:nvSpPr>
        <p:spPr>
          <a:xfrm>
            <a:off x="180000" y="900000"/>
            <a:ext cx="8901855" cy="5244768"/>
          </a:xfrm>
        </p:spPr>
        <p:txBody>
          <a:bodyPr>
            <a:noAutofit/>
          </a:bodyPr>
          <a:lstStyle/>
          <a:p>
            <a:pPr marL="36541" indent="0">
              <a:buNone/>
            </a:pPr>
            <a:r>
              <a:rPr lang="en-US" sz="1600" dirty="0" smtClean="0">
                <a:latin typeface="Comic Sans MS" pitchFamily="66" charset="0"/>
              </a:rPr>
              <a:t>If you have already designed the magnets without including power supply engineer, you have already made a mistake!</a:t>
            </a:r>
          </a:p>
          <a:p>
            <a:pPr marL="36541" indent="0">
              <a:buNone/>
            </a:pPr>
            <a:endParaRPr lang="en-US" sz="1600" dirty="0">
              <a:latin typeface="Comic Sans MS" pitchFamily="66" charset="0"/>
            </a:endParaRPr>
          </a:p>
          <a:p>
            <a:pPr marL="36541" indent="0" algn="ctr">
              <a:buNone/>
            </a:pPr>
            <a:endParaRPr lang="en-US" sz="1600" dirty="0" smtClean="0">
              <a:solidFill>
                <a:srgbClr val="FF0000"/>
              </a:solidFill>
              <a:latin typeface="Comic Sans MS" pitchFamily="66" charset="0"/>
            </a:endParaRPr>
          </a:p>
          <a:p>
            <a:pPr marL="36541" indent="0" algn="ctr">
              <a:buNone/>
            </a:pPr>
            <a:endParaRPr lang="en-US" sz="1600" dirty="0" smtClean="0">
              <a:solidFill>
                <a:srgbClr val="FF0000"/>
              </a:solidFill>
              <a:latin typeface="Comic Sans MS" pitchFamily="66" charset="0"/>
            </a:endParaRPr>
          </a:p>
          <a:p>
            <a:pPr marL="36541" indent="0" algn="ctr">
              <a:buNone/>
            </a:pPr>
            <a:r>
              <a:rPr lang="en-US" sz="1600" dirty="0" smtClean="0">
                <a:solidFill>
                  <a:srgbClr val="FF0000"/>
                </a:solidFill>
                <a:latin typeface="Comic Sans MS" pitchFamily="66" charset="0"/>
              </a:rPr>
              <a:t>Powering optimization plays with magnet parameters</a:t>
            </a:r>
          </a:p>
          <a:p>
            <a:pPr marL="36541" indent="0" algn="ctr">
              <a:buNone/>
            </a:pPr>
            <a:endParaRPr lang="en-US" sz="1600" dirty="0">
              <a:solidFill>
                <a:srgbClr val="FF0000"/>
              </a:solidFill>
              <a:latin typeface="Comic Sans MS" pitchFamily="66" charset="0"/>
            </a:endParaRPr>
          </a:p>
          <a:p>
            <a:pPr marL="36541" indent="0" algn="ctr">
              <a:buNone/>
            </a:pPr>
            <a:endParaRPr lang="en-US" sz="1600" dirty="0" smtClean="0">
              <a:solidFill>
                <a:srgbClr val="FF0000"/>
              </a:solidFill>
              <a:latin typeface="Comic Sans MS" pitchFamily="66" charset="0"/>
            </a:endParaRPr>
          </a:p>
          <a:p>
            <a:pPr marL="36541" indent="0" algn="ctr">
              <a:buNone/>
            </a:pPr>
            <a:endParaRPr lang="en-US" sz="1600" dirty="0">
              <a:solidFill>
                <a:srgbClr val="FF0000"/>
              </a:solidFill>
              <a:latin typeface="Comic Sans MS" pitchFamily="66" charset="0"/>
            </a:endParaRPr>
          </a:p>
          <a:p>
            <a:pPr marL="36541" indent="0" algn="ctr">
              <a:buNone/>
            </a:pPr>
            <a:r>
              <a:rPr lang="en-US" sz="1600" dirty="0">
                <a:latin typeface="Comic Sans MS" pitchFamily="66" charset="0"/>
              </a:rPr>
              <a:t>The power engineer has to be included in the accelerator design from the beginning!</a:t>
            </a:r>
          </a:p>
          <a:p>
            <a:pPr marL="36541" indent="0" algn="ctr">
              <a:buNone/>
            </a:pPr>
            <a:endParaRPr lang="en-US" sz="1600" dirty="0" smtClean="0">
              <a:solidFill>
                <a:srgbClr val="FF0000"/>
              </a:solidFill>
              <a:latin typeface="Comic Sans MS" pitchFamily="66" charset="0"/>
            </a:endParaRP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83</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Tree>
    <p:extLst>
      <p:ext uri="{BB962C8B-B14F-4D97-AF65-F5344CB8AC3E}">
        <p14:creationId xmlns:p14="http://schemas.microsoft.com/office/powerpoint/2010/main" val="1174205477"/>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464" y="20429"/>
            <a:ext cx="8684690" cy="940443"/>
          </a:xfrm>
        </p:spPr>
        <p:txBody>
          <a:bodyPr>
            <a:normAutofit fontScale="90000"/>
          </a:bodyPr>
          <a:lstStyle/>
          <a:p>
            <a:pPr algn="ctr"/>
            <a:r>
              <a:rPr lang="en-GB" sz="3200" dirty="0">
                <a:latin typeface="Comic Sans MS" pitchFamily="66" charset="0"/>
              </a:rPr>
              <a:t>W</a:t>
            </a:r>
            <a:r>
              <a:rPr lang="en-GB" sz="3200" dirty="0" smtClean="0">
                <a:latin typeface="Comic Sans MS" pitchFamily="66" charset="0"/>
              </a:rPr>
              <a:t>hat </a:t>
            </a:r>
            <a:r>
              <a:rPr lang="en-GB" sz="3200" dirty="0">
                <a:latin typeface="Comic Sans MS" pitchFamily="66" charset="0"/>
              </a:rPr>
              <a:t>do an accelerator physicist should specify ?</a:t>
            </a:r>
            <a:endParaRPr lang="en-US" sz="3200" dirty="0">
              <a:latin typeface="Comic Sans MS" pitchFamily="66" charset="0"/>
            </a:endParaRPr>
          </a:p>
        </p:txBody>
      </p:sp>
      <p:sp>
        <p:nvSpPr>
          <p:cNvPr id="3" name="Content Placeholder 2"/>
          <p:cNvSpPr>
            <a:spLocks noGrp="1"/>
          </p:cNvSpPr>
          <p:nvPr>
            <p:ph idx="1"/>
          </p:nvPr>
        </p:nvSpPr>
        <p:spPr>
          <a:xfrm>
            <a:off x="180000" y="900000"/>
            <a:ext cx="8901855" cy="5244768"/>
          </a:xfrm>
        </p:spPr>
        <p:txBody>
          <a:bodyPr>
            <a:noAutofit/>
          </a:bodyPr>
          <a:lstStyle/>
          <a:p>
            <a:pPr marL="36541" indent="0">
              <a:buNone/>
            </a:pPr>
            <a:r>
              <a:rPr lang="en-US" sz="1600" dirty="0" smtClean="0">
                <a:latin typeface="Comic Sans MS" pitchFamily="66" charset="0"/>
              </a:rPr>
              <a:t>Magnet parameters:</a:t>
            </a:r>
          </a:p>
          <a:p>
            <a:pPr>
              <a:buFontTx/>
              <a:buChar char="-"/>
            </a:pPr>
            <a:r>
              <a:rPr lang="en-US" sz="1600" dirty="0" smtClean="0">
                <a:latin typeface="Comic Sans MS" pitchFamily="66" charset="0"/>
              </a:rPr>
              <a:t>Inductance, in </a:t>
            </a:r>
            <a:r>
              <a:rPr lang="en-US" sz="1600" dirty="0" err="1" smtClean="0">
                <a:latin typeface="Comic Sans MS" pitchFamily="66" charset="0"/>
              </a:rPr>
              <a:t>mH</a:t>
            </a:r>
            <a:r>
              <a:rPr lang="en-US" sz="1600" dirty="0" smtClean="0">
                <a:latin typeface="Comic Sans MS" pitchFamily="66" charset="0"/>
              </a:rPr>
              <a:t>	</a:t>
            </a:r>
          </a:p>
          <a:p>
            <a:pPr>
              <a:buFontTx/>
              <a:buChar char="-"/>
            </a:pPr>
            <a:r>
              <a:rPr lang="en-US" sz="1600" dirty="0" smtClean="0">
                <a:latin typeface="Comic Sans MS" pitchFamily="66" charset="0"/>
              </a:rPr>
              <a:t>Resistance, in </a:t>
            </a:r>
            <a:r>
              <a:rPr lang="en-US" sz="1600" dirty="0" err="1" smtClean="0">
                <a:latin typeface="Comic Sans MS" pitchFamily="66" charset="0"/>
              </a:rPr>
              <a:t>mΩ</a:t>
            </a:r>
            <a:endParaRPr lang="en-US" sz="1600" dirty="0" smtClean="0">
              <a:latin typeface="Comic Sans MS" pitchFamily="66" charset="0"/>
            </a:endParaRPr>
          </a:p>
          <a:p>
            <a:pPr>
              <a:buFontTx/>
              <a:buChar char="-"/>
            </a:pPr>
            <a:r>
              <a:rPr lang="en-US" sz="1600" dirty="0" smtClean="0">
                <a:latin typeface="Comic Sans MS" pitchFamily="66" charset="0"/>
              </a:rPr>
              <a:t>Maximum current</a:t>
            </a:r>
          </a:p>
          <a:p>
            <a:pPr>
              <a:buFontTx/>
              <a:buChar char="-"/>
            </a:pPr>
            <a:r>
              <a:rPr lang="en-US" sz="1600" dirty="0" smtClean="0">
                <a:latin typeface="Comic Sans MS" pitchFamily="66" charset="0"/>
              </a:rPr>
              <a:t>Voltage rating</a:t>
            </a:r>
          </a:p>
          <a:p>
            <a:pPr>
              <a:buFontTx/>
              <a:buChar char="-"/>
            </a:pPr>
            <a:r>
              <a:rPr lang="en-US" sz="1600" dirty="0" smtClean="0">
                <a:latin typeface="Comic Sans MS" pitchFamily="66" charset="0"/>
              </a:rPr>
              <a:t>DC cable resistance, in m</a:t>
            </a:r>
            <a:r>
              <a:rPr lang="el-GR" sz="1600" dirty="0" smtClean="0">
                <a:latin typeface="Comic Sans MS" pitchFamily="66" charset="0"/>
              </a:rPr>
              <a:t>Ω</a:t>
            </a:r>
            <a:endParaRPr lang="en-US" sz="1600" dirty="0" smtClean="0">
              <a:latin typeface="Comic Sans MS" pitchFamily="66" charset="0"/>
            </a:endParaRPr>
          </a:p>
          <a:p>
            <a:pPr marL="36541" indent="0">
              <a:buNone/>
            </a:pPr>
            <a:endParaRPr lang="en-US" sz="1600" dirty="0" smtClean="0">
              <a:latin typeface="Comic Sans MS" pitchFamily="66" charset="0"/>
            </a:endParaRPr>
          </a:p>
          <a:p>
            <a:pPr marL="36541" indent="0">
              <a:buNone/>
            </a:pPr>
            <a:r>
              <a:rPr lang="en-US" sz="1600" dirty="0" smtClean="0">
                <a:latin typeface="Comic Sans MS" pitchFamily="66" charset="0"/>
              </a:rPr>
              <a:t>much better, magnet model including saturation effect </a:t>
            </a:r>
            <a:endParaRPr lang="en-US" sz="1600" dirty="0">
              <a:latin typeface="Comic Sans MS" pitchFamily="66" charset="0"/>
            </a:endParaRPr>
          </a:p>
          <a:p>
            <a:pPr marL="36541" indent="0">
              <a:buNone/>
            </a:pPr>
            <a:endParaRPr lang="en-US" sz="1600" b="1" dirty="0" smtClean="0">
              <a:latin typeface="Comic Sans MS" pitchFamily="66" charset="0"/>
            </a:endParaRP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84</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grpSp>
        <p:nvGrpSpPr>
          <p:cNvPr id="6" name="Group 5"/>
          <p:cNvGrpSpPr/>
          <p:nvPr/>
        </p:nvGrpSpPr>
        <p:grpSpPr>
          <a:xfrm>
            <a:off x="444734" y="4327874"/>
            <a:ext cx="3348373" cy="848517"/>
            <a:chOff x="893565" y="5712831"/>
            <a:chExt cx="3348373" cy="848517"/>
          </a:xfrm>
        </p:grpSpPr>
        <p:sp>
          <p:nvSpPr>
            <p:cNvPr id="9" name="Rectangle 38"/>
            <p:cNvSpPr>
              <a:spLocks noChangeArrowheads="1"/>
            </p:cNvSpPr>
            <p:nvPr/>
          </p:nvSpPr>
          <p:spPr bwMode="auto">
            <a:xfrm>
              <a:off x="1422334" y="5890521"/>
              <a:ext cx="573303" cy="191101"/>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28398" dir="3806097" algn="ctr" rotWithShape="0">
                      <a:srgbClr val="243F60">
                        <a:alpha val="50000"/>
                      </a:srgbClr>
                    </a:outerShdw>
                  </a:effectLst>
                </a14:hiddenEffects>
              </a:ext>
            </a:extLst>
          </p:spPr>
          <p:txBody>
            <a:bodyPr vert="horz" wrap="square" lIns="0" tIns="0" rIns="0" bIns="54000" numCol="1" anchor="b" anchorCtr="0" compatLnSpc="1">
              <a:prstTxWarp prst="textNoShape">
                <a:avLst/>
              </a:prstTxWarp>
            </a:bodyPr>
            <a:lstStyle/>
            <a:p>
              <a:pPr algn="ctr" defTabSz="914269"/>
              <a:r>
                <a:rPr lang="en-US" sz="1400" i="1" baseline="-25000">
                  <a:ea typeface="Times New Roman" pitchFamily="18" charset="0"/>
                  <a:cs typeface="Times New Roman" pitchFamily="18" charset="0"/>
                </a:rPr>
                <a:t>Rs</a:t>
              </a:r>
              <a:endParaRPr lang="en-US" sz="3600" baseline="-25000">
                <a:cs typeface="Times New Roman" pitchFamily="18" charset="0"/>
              </a:endParaRPr>
            </a:p>
          </p:txBody>
        </p:sp>
        <p:sp>
          <p:nvSpPr>
            <p:cNvPr id="10" name="Oval 37"/>
            <p:cNvSpPr>
              <a:spLocks noChangeArrowheads="1"/>
            </p:cNvSpPr>
            <p:nvPr/>
          </p:nvSpPr>
          <p:spPr bwMode="auto">
            <a:xfrm>
              <a:off x="3142243" y="5890521"/>
              <a:ext cx="191101" cy="191101"/>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sz="16600" baseline="-25000">
                <a:cs typeface="Times New Roman" pitchFamily="18" charset="0"/>
              </a:endParaRPr>
            </a:p>
          </p:txBody>
        </p:sp>
        <p:sp>
          <p:nvSpPr>
            <p:cNvPr id="11" name="Oval 36"/>
            <p:cNvSpPr>
              <a:spLocks noChangeArrowheads="1"/>
            </p:cNvSpPr>
            <p:nvPr/>
          </p:nvSpPr>
          <p:spPr bwMode="auto">
            <a:xfrm>
              <a:off x="3343402" y="5888007"/>
              <a:ext cx="191101" cy="191101"/>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sz="16600" baseline="-25000">
                <a:cs typeface="Times New Roman" pitchFamily="18" charset="0"/>
              </a:endParaRPr>
            </a:p>
          </p:txBody>
        </p:sp>
        <p:sp>
          <p:nvSpPr>
            <p:cNvPr id="12" name="Oval 35"/>
            <p:cNvSpPr>
              <a:spLocks noChangeArrowheads="1"/>
            </p:cNvSpPr>
            <p:nvPr/>
          </p:nvSpPr>
          <p:spPr bwMode="auto">
            <a:xfrm>
              <a:off x="3524445" y="5888007"/>
              <a:ext cx="191101" cy="191101"/>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sz="16600" baseline="-25000">
                <a:cs typeface="Times New Roman" pitchFamily="18" charset="0"/>
              </a:endParaRPr>
            </a:p>
          </p:txBody>
        </p:sp>
        <p:sp>
          <p:nvSpPr>
            <p:cNvPr id="13" name="Rectangle 34"/>
            <p:cNvSpPr>
              <a:spLocks noChangeArrowheads="1"/>
            </p:cNvSpPr>
            <p:nvPr/>
          </p:nvSpPr>
          <p:spPr bwMode="auto">
            <a:xfrm>
              <a:off x="3112069" y="5989424"/>
              <a:ext cx="637004" cy="14332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16600" baseline="-25000">
                <a:cs typeface="Times New Roman" pitchFamily="18" charset="0"/>
              </a:endParaRPr>
            </a:p>
          </p:txBody>
        </p:sp>
        <p:sp>
          <p:nvSpPr>
            <p:cNvPr id="14" name="AutoShape 33"/>
            <p:cNvSpPr>
              <a:spLocks noChangeShapeType="1"/>
            </p:cNvSpPr>
            <p:nvPr/>
          </p:nvSpPr>
          <p:spPr bwMode="auto">
            <a:xfrm>
              <a:off x="2951142" y="5986072"/>
              <a:ext cx="191101" cy="838"/>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16600" baseline="-25000">
                <a:cs typeface="Times New Roman" pitchFamily="18" charset="0"/>
              </a:endParaRPr>
            </a:p>
          </p:txBody>
        </p:sp>
        <p:sp>
          <p:nvSpPr>
            <p:cNvPr id="15" name="AutoShape 32"/>
            <p:cNvSpPr>
              <a:spLocks noChangeShapeType="1"/>
            </p:cNvSpPr>
            <p:nvPr/>
          </p:nvSpPr>
          <p:spPr bwMode="auto">
            <a:xfrm flipH="1">
              <a:off x="989004" y="5988586"/>
              <a:ext cx="429977" cy="838"/>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16600" baseline="-25000">
                <a:cs typeface="Times New Roman" pitchFamily="18" charset="0"/>
              </a:endParaRPr>
            </a:p>
          </p:txBody>
        </p:sp>
        <p:grpSp>
          <p:nvGrpSpPr>
            <p:cNvPr id="16" name="Group 29"/>
            <p:cNvGrpSpPr>
              <a:grpSpLocks/>
            </p:cNvGrpSpPr>
            <p:nvPr/>
          </p:nvGrpSpPr>
          <p:grpSpPr bwMode="auto">
            <a:xfrm>
              <a:off x="3340050" y="5981881"/>
              <a:ext cx="804636" cy="383878"/>
              <a:chOff x="9183" y="6390"/>
              <a:chExt cx="960" cy="458"/>
            </a:xfrm>
          </p:grpSpPr>
          <p:sp>
            <p:nvSpPr>
              <p:cNvPr id="25" name="AutoShape 31"/>
              <p:cNvSpPr>
                <a:spLocks noChangeShapeType="1"/>
              </p:cNvSpPr>
              <p:nvPr/>
            </p:nvSpPr>
            <p:spPr bwMode="auto">
              <a:xfrm>
                <a:off x="9630" y="6390"/>
                <a:ext cx="513" cy="1"/>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16600" baseline="-25000">
                  <a:cs typeface="Times New Roman" pitchFamily="18" charset="0"/>
                </a:endParaRPr>
              </a:p>
            </p:txBody>
          </p:sp>
          <p:sp>
            <p:nvSpPr>
              <p:cNvPr id="26" name="AutoShape 30"/>
              <p:cNvSpPr>
                <a:spLocks noChangeShapeType="1"/>
              </p:cNvSpPr>
              <p:nvPr/>
            </p:nvSpPr>
            <p:spPr bwMode="auto">
              <a:xfrm flipV="1">
                <a:off x="9183" y="6392"/>
                <a:ext cx="448" cy="456"/>
              </a:xfrm>
              <a:prstGeom prst="bentConnector3">
                <a:avLst>
                  <a:gd name="adj1" fmla="val 180356"/>
                </a:avLst>
              </a:prstGeom>
              <a:noFill/>
              <a:ln w="9525">
                <a:solidFill>
                  <a:srgbClr val="000000"/>
                </a:solidFill>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16600" baseline="-25000">
                  <a:cs typeface="Times New Roman" pitchFamily="18" charset="0"/>
                </a:endParaRPr>
              </a:p>
            </p:txBody>
          </p:sp>
        </p:grpSp>
        <p:sp>
          <p:nvSpPr>
            <p:cNvPr id="17" name="Rectangle 28"/>
            <p:cNvSpPr>
              <a:spLocks noChangeArrowheads="1"/>
            </p:cNvSpPr>
            <p:nvPr/>
          </p:nvSpPr>
          <p:spPr bwMode="auto">
            <a:xfrm>
              <a:off x="2377839" y="5890521"/>
              <a:ext cx="573303" cy="191101"/>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28398" dir="3806097" algn="ctr" rotWithShape="0">
                      <a:srgbClr val="243F60">
                        <a:alpha val="50000"/>
                      </a:srgbClr>
                    </a:outerShdw>
                  </a:effectLst>
                </a14:hiddenEffects>
              </a:ext>
            </a:extLst>
          </p:spPr>
          <p:txBody>
            <a:bodyPr vert="horz" wrap="square" lIns="0" tIns="0" rIns="0" bIns="54000" numCol="1" anchor="b" anchorCtr="0" compatLnSpc="1">
              <a:prstTxWarp prst="textNoShape">
                <a:avLst/>
              </a:prstTxWarp>
            </a:bodyPr>
            <a:lstStyle/>
            <a:p>
              <a:pPr algn="ctr" defTabSz="914269"/>
              <a:r>
                <a:rPr lang="en-US" sz="1400" i="1" baseline="-25000">
                  <a:ea typeface="Times New Roman" pitchFamily="18" charset="0"/>
                  <a:cs typeface="Times New Roman" pitchFamily="18" charset="0"/>
                </a:rPr>
                <a:t>Rm</a:t>
              </a:r>
              <a:endParaRPr lang="en-US" sz="3600" baseline="-25000">
                <a:cs typeface="Times New Roman" pitchFamily="18" charset="0"/>
              </a:endParaRPr>
            </a:p>
          </p:txBody>
        </p:sp>
        <p:sp>
          <p:nvSpPr>
            <p:cNvPr id="18" name="Rectangle 27"/>
            <p:cNvSpPr>
              <a:spLocks noChangeArrowheads="1"/>
            </p:cNvSpPr>
            <p:nvPr/>
          </p:nvSpPr>
          <p:spPr bwMode="auto">
            <a:xfrm>
              <a:off x="2766746" y="6270209"/>
              <a:ext cx="573303" cy="191101"/>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28398" dir="3806097" algn="ctr" rotWithShape="0">
                      <a:srgbClr val="243F60">
                        <a:alpha val="50000"/>
                      </a:srgbClr>
                    </a:outerShdw>
                  </a:effectLst>
                </a14:hiddenEffects>
              </a:ext>
            </a:extLst>
          </p:spPr>
          <p:txBody>
            <a:bodyPr vert="horz" wrap="square" lIns="0" tIns="0" rIns="0" bIns="54000" numCol="1" anchor="b" anchorCtr="0" compatLnSpc="1">
              <a:prstTxWarp prst="textNoShape">
                <a:avLst/>
              </a:prstTxWarp>
            </a:bodyPr>
            <a:lstStyle/>
            <a:p>
              <a:pPr algn="ctr" defTabSz="914269"/>
              <a:r>
                <a:rPr lang="en-US" sz="1400" i="1" baseline="-25000">
                  <a:ea typeface="Times New Roman" pitchFamily="18" charset="0"/>
                  <a:cs typeface="Times New Roman" pitchFamily="18" charset="0"/>
                </a:rPr>
                <a:t>Rp</a:t>
              </a:r>
              <a:endParaRPr lang="en-US" sz="3600" baseline="-25000">
                <a:cs typeface="Times New Roman" pitchFamily="18" charset="0"/>
              </a:endParaRPr>
            </a:p>
          </p:txBody>
        </p:sp>
        <p:sp>
          <p:nvSpPr>
            <p:cNvPr id="19" name="Text Box 26"/>
            <p:cNvSpPr txBox="1">
              <a:spLocks noChangeArrowheads="1"/>
            </p:cNvSpPr>
            <p:nvPr/>
          </p:nvSpPr>
          <p:spPr bwMode="auto">
            <a:xfrm>
              <a:off x="3345917" y="5712831"/>
              <a:ext cx="191101" cy="143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spAutoFit/>
            </a:bodyPr>
            <a:lstStyle/>
            <a:p>
              <a:pPr algn="ctr" defTabSz="914269"/>
              <a:r>
                <a:rPr lang="en-US" sz="1400" i="1" baseline="-25000">
                  <a:ea typeface="Times New Roman" pitchFamily="18" charset="0"/>
                  <a:cs typeface="Times New Roman" pitchFamily="18" charset="0"/>
                </a:rPr>
                <a:t>L</a:t>
              </a:r>
              <a:endParaRPr lang="en-US" sz="3600" baseline="-25000">
                <a:cs typeface="Times New Roman" pitchFamily="18" charset="0"/>
              </a:endParaRPr>
            </a:p>
          </p:txBody>
        </p:sp>
        <p:grpSp>
          <p:nvGrpSpPr>
            <p:cNvPr id="20" name="Group 23"/>
            <p:cNvGrpSpPr>
              <a:grpSpLocks/>
            </p:cNvGrpSpPr>
            <p:nvPr/>
          </p:nvGrpSpPr>
          <p:grpSpPr bwMode="auto">
            <a:xfrm>
              <a:off x="1995637" y="5986072"/>
              <a:ext cx="771110" cy="379688"/>
              <a:chOff x="7579" y="6395"/>
              <a:chExt cx="920" cy="453"/>
            </a:xfrm>
          </p:grpSpPr>
          <p:sp>
            <p:nvSpPr>
              <p:cNvPr id="23" name="AutoShape 25"/>
              <p:cNvSpPr>
                <a:spLocks noChangeShapeType="1"/>
              </p:cNvSpPr>
              <p:nvPr/>
            </p:nvSpPr>
            <p:spPr bwMode="auto">
              <a:xfrm>
                <a:off x="7579" y="6395"/>
                <a:ext cx="920" cy="453"/>
              </a:xfrm>
              <a:prstGeom prst="bentConnector3">
                <a:avLst>
                  <a:gd name="adj1" fmla="val 26630"/>
                </a:avLst>
              </a:prstGeom>
              <a:noFill/>
              <a:ln w="9525">
                <a:solidFill>
                  <a:srgbClr val="000000"/>
                </a:solidFill>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16600" baseline="-25000">
                  <a:cs typeface="Times New Roman" pitchFamily="18" charset="0"/>
                </a:endParaRPr>
              </a:p>
            </p:txBody>
          </p:sp>
          <p:sp>
            <p:nvSpPr>
              <p:cNvPr id="24" name="AutoShape 24"/>
              <p:cNvSpPr>
                <a:spLocks noChangeShapeType="1"/>
              </p:cNvSpPr>
              <p:nvPr/>
            </p:nvSpPr>
            <p:spPr bwMode="auto">
              <a:xfrm>
                <a:off x="7579" y="6395"/>
                <a:ext cx="456" cy="1"/>
              </a:xfrm>
              <a:prstGeom prst="straightConnector1">
                <a:avLst/>
              </a:prstGeom>
              <a:noFill/>
              <a:ln w="9525">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vert="horz" wrap="square" lIns="91440" tIns="45720" rIns="91440" bIns="45720" numCol="1" anchor="ctr" anchorCtr="0" compatLnSpc="1">
                <a:prstTxWarp prst="textNoShape">
                  <a:avLst/>
                </a:prstTxWarp>
              </a:bodyPr>
              <a:lstStyle/>
              <a:p>
                <a:endParaRPr lang="en-GB" sz="16600" baseline="-25000">
                  <a:cs typeface="Times New Roman" pitchFamily="18" charset="0"/>
                </a:endParaRPr>
              </a:p>
            </p:txBody>
          </p:sp>
        </p:grpSp>
        <p:sp>
          <p:nvSpPr>
            <p:cNvPr id="21" name="Rounded Rectangle 20"/>
            <p:cNvSpPr/>
            <p:nvPr/>
          </p:nvSpPr>
          <p:spPr>
            <a:xfrm>
              <a:off x="893566" y="5712832"/>
              <a:ext cx="3348372" cy="848516"/>
            </a:xfrm>
            <a:prstGeom prst="roundRect">
              <a:avLst/>
            </a:prstGeom>
            <a:noFill/>
          </p:spPr>
          <p:style>
            <a:lnRef idx="1">
              <a:schemeClr val="accent5"/>
            </a:lnRef>
            <a:fillRef idx="2">
              <a:schemeClr val="accent5"/>
            </a:fillRef>
            <a:effectRef idx="1">
              <a:schemeClr val="accent5"/>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22" name="TextBox 21"/>
            <p:cNvSpPr txBox="1"/>
            <p:nvPr/>
          </p:nvSpPr>
          <p:spPr>
            <a:xfrm>
              <a:off x="893565" y="6284349"/>
              <a:ext cx="1178528" cy="276999"/>
            </a:xfrm>
            <a:prstGeom prst="rect">
              <a:avLst/>
            </a:prstGeom>
            <a:noFill/>
          </p:spPr>
          <p:txBody>
            <a:bodyPr wrap="none" rtlCol="0">
              <a:spAutoFit/>
            </a:bodyPr>
            <a:lstStyle/>
            <a:p>
              <a:r>
                <a:rPr lang="en-GB" sz="1200" b="1" dirty="0" smtClean="0"/>
                <a:t>Load model 3</a:t>
              </a:r>
              <a:endParaRPr lang="en-GB" sz="1200" b="1" dirty="0"/>
            </a:p>
          </p:txBody>
        </p:sp>
      </p:grpSp>
      <p:grpSp>
        <p:nvGrpSpPr>
          <p:cNvPr id="27" name="Group 26"/>
          <p:cNvGrpSpPr/>
          <p:nvPr/>
        </p:nvGrpSpPr>
        <p:grpSpPr>
          <a:xfrm>
            <a:off x="4665067" y="3600669"/>
            <a:ext cx="4127493" cy="2797279"/>
            <a:chOff x="4539926" y="3872081"/>
            <a:chExt cx="4127493" cy="2797279"/>
          </a:xfrm>
        </p:grpSpPr>
        <p:sp>
          <p:nvSpPr>
            <p:cNvPr id="28" name="AutoShape 39"/>
            <p:cNvSpPr>
              <a:spLocks noChangeAspect="1" noChangeArrowheads="1" noTextEdit="1"/>
            </p:cNvSpPr>
            <p:nvPr/>
          </p:nvSpPr>
          <p:spPr bwMode="auto">
            <a:xfrm>
              <a:off x="4539926" y="5504314"/>
              <a:ext cx="3918410" cy="116504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sz="16600" baseline="-25000">
                <a:cs typeface="Times New Roman" pitchFamily="18" charset="0"/>
              </a:endParaRPr>
            </a:p>
          </p:txBody>
        </p:sp>
        <p:grpSp>
          <p:nvGrpSpPr>
            <p:cNvPr id="29" name="Group 3"/>
            <p:cNvGrpSpPr>
              <a:grpSpLocks noChangeAspect="1"/>
            </p:cNvGrpSpPr>
            <p:nvPr/>
          </p:nvGrpSpPr>
          <p:grpSpPr bwMode="auto">
            <a:xfrm>
              <a:off x="4743817" y="4064607"/>
              <a:ext cx="3923602" cy="2205602"/>
              <a:chOff x="6781" y="9804"/>
              <a:chExt cx="4304" cy="2420"/>
            </a:xfrm>
          </p:grpSpPr>
          <p:sp>
            <p:nvSpPr>
              <p:cNvPr id="31" name="AutoShape 23"/>
              <p:cNvSpPr>
                <a:spLocks noChangeAspect="1" noChangeArrowheads="1" noTextEdit="1"/>
              </p:cNvSpPr>
              <p:nvPr/>
            </p:nvSpPr>
            <p:spPr bwMode="auto">
              <a:xfrm>
                <a:off x="6781" y="9804"/>
                <a:ext cx="4304" cy="242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sz="16600">
                  <a:cs typeface="Times New Roman" pitchFamily="18" charset="0"/>
                </a:endParaRPr>
              </a:p>
            </p:txBody>
          </p:sp>
          <p:sp>
            <p:nvSpPr>
              <p:cNvPr id="32" name="AutoShape 22"/>
              <p:cNvSpPr>
                <a:spLocks noChangeShapeType="1"/>
              </p:cNvSpPr>
              <p:nvPr/>
            </p:nvSpPr>
            <p:spPr bwMode="auto">
              <a:xfrm>
                <a:off x="9175" y="11204"/>
                <a:ext cx="1" cy="456"/>
              </a:xfrm>
              <a:prstGeom prst="straightConnector1">
                <a:avLst/>
              </a:prstGeom>
              <a:noFill/>
              <a:ln w="9525">
                <a:solidFill>
                  <a:srgbClr val="808080"/>
                </a:solidFill>
                <a:prstDash val="dash"/>
                <a:round/>
                <a:headEnd/>
                <a:tailEnd type="arrow"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16600">
                  <a:cs typeface="Times New Roman" pitchFamily="18" charset="0"/>
                </a:endParaRPr>
              </a:p>
            </p:txBody>
          </p:sp>
          <p:sp>
            <p:nvSpPr>
              <p:cNvPr id="33" name="AutoShape 21"/>
              <p:cNvSpPr>
                <a:spLocks noChangeShapeType="1"/>
              </p:cNvSpPr>
              <p:nvPr/>
            </p:nvSpPr>
            <p:spPr bwMode="auto">
              <a:xfrm flipH="1">
                <a:off x="7238" y="11204"/>
                <a:ext cx="1938" cy="1"/>
              </a:xfrm>
              <a:prstGeom prst="straightConnector1">
                <a:avLst/>
              </a:prstGeom>
              <a:noFill/>
              <a:ln w="9525">
                <a:solidFill>
                  <a:srgbClr val="808080"/>
                </a:solidFill>
                <a:prstDash val="dash"/>
                <a:round/>
                <a:headEnd/>
                <a:tailEnd type="arrow"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16600">
                  <a:cs typeface="Times New Roman" pitchFamily="18" charset="0"/>
                </a:endParaRPr>
              </a:p>
            </p:txBody>
          </p:sp>
          <p:sp>
            <p:nvSpPr>
              <p:cNvPr id="34" name="AutoShape 20"/>
              <p:cNvSpPr>
                <a:spLocks noChangeShapeType="1"/>
              </p:cNvSpPr>
              <p:nvPr/>
            </p:nvSpPr>
            <p:spPr bwMode="auto">
              <a:xfrm>
                <a:off x="8605" y="10406"/>
                <a:ext cx="1" cy="1254"/>
              </a:xfrm>
              <a:prstGeom prst="straightConnector1">
                <a:avLst/>
              </a:prstGeom>
              <a:noFill/>
              <a:ln w="9525">
                <a:solidFill>
                  <a:srgbClr val="808080"/>
                </a:solidFill>
                <a:prstDash val="dash"/>
                <a:round/>
                <a:headEnd/>
                <a:tailEnd type="arrow"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16600">
                  <a:cs typeface="Times New Roman" pitchFamily="18" charset="0"/>
                </a:endParaRPr>
              </a:p>
            </p:txBody>
          </p:sp>
          <p:sp>
            <p:nvSpPr>
              <p:cNvPr id="35" name="Freeform 19"/>
              <p:cNvSpPr>
                <a:spLocks/>
              </p:cNvSpPr>
              <p:nvPr/>
            </p:nvSpPr>
            <p:spPr bwMode="auto">
              <a:xfrm>
                <a:off x="7276" y="10398"/>
                <a:ext cx="2697" cy="811"/>
              </a:xfrm>
              <a:custGeom>
                <a:avLst/>
                <a:gdLst>
                  <a:gd name="T0" fmla="*/ 18 w 2697"/>
                  <a:gd name="T1" fmla="*/ 122 h 811"/>
                  <a:gd name="T2" fmla="*/ 189 w 2697"/>
                  <a:gd name="T3" fmla="*/ 8 h 811"/>
                  <a:gd name="T4" fmla="*/ 1155 w 2697"/>
                  <a:gd name="T5" fmla="*/ 16 h 811"/>
                  <a:gd name="T6" fmla="*/ 1924 w 2697"/>
                  <a:gd name="T7" fmla="*/ 733 h 811"/>
                  <a:gd name="T8" fmla="*/ 2697 w 2697"/>
                  <a:gd name="T9" fmla="*/ 806 h 811"/>
                </a:gdLst>
                <a:ahLst/>
                <a:cxnLst>
                  <a:cxn ang="0">
                    <a:pos x="T0" y="T1"/>
                  </a:cxn>
                  <a:cxn ang="0">
                    <a:pos x="T2" y="T3"/>
                  </a:cxn>
                  <a:cxn ang="0">
                    <a:pos x="T4" y="T5"/>
                  </a:cxn>
                  <a:cxn ang="0">
                    <a:pos x="T6" y="T7"/>
                  </a:cxn>
                  <a:cxn ang="0">
                    <a:pos x="T8" y="T9"/>
                  </a:cxn>
                </a:cxnLst>
                <a:rect l="0" t="0" r="r" b="b"/>
                <a:pathLst>
                  <a:path w="2697" h="811">
                    <a:moveTo>
                      <a:pt x="18" y="122"/>
                    </a:moveTo>
                    <a:cubicBezTo>
                      <a:pt x="46" y="103"/>
                      <a:pt x="0" y="26"/>
                      <a:pt x="189" y="8"/>
                    </a:cubicBezTo>
                    <a:cubicBezTo>
                      <a:pt x="286" y="1"/>
                      <a:pt x="895" y="0"/>
                      <a:pt x="1155" y="16"/>
                    </a:cubicBezTo>
                    <a:cubicBezTo>
                      <a:pt x="1415" y="32"/>
                      <a:pt x="1755" y="655"/>
                      <a:pt x="1924" y="733"/>
                    </a:cubicBezTo>
                    <a:cubicBezTo>
                      <a:pt x="2093" y="811"/>
                      <a:pt x="2536" y="791"/>
                      <a:pt x="2697" y="806"/>
                    </a:cubicBezTo>
                  </a:path>
                </a:pathLst>
              </a:custGeom>
              <a:noFill/>
              <a:ln w="12700">
                <a:solidFill>
                  <a:srgbClr val="FF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sz="16600">
                  <a:cs typeface="Times New Roman" pitchFamily="18" charset="0"/>
                </a:endParaRPr>
              </a:p>
            </p:txBody>
          </p:sp>
          <p:sp>
            <p:nvSpPr>
              <p:cNvPr id="36" name="AutoShape 18"/>
              <p:cNvSpPr>
                <a:spLocks noChangeShapeType="1"/>
              </p:cNvSpPr>
              <p:nvPr/>
            </p:nvSpPr>
            <p:spPr bwMode="auto">
              <a:xfrm flipV="1">
                <a:off x="7237" y="10178"/>
                <a:ext cx="1" cy="1482"/>
              </a:xfrm>
              <a:prstGeom prst="straightConnector1">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16600">
                  <a:cs typeface="Times New Roman" pitchFamily="18" charset="0"/>
                </a:endParaRPr>
              </a:p>
            </p:txBody>
          </p:sp>
          <p:sp>
            <p:nvSpPr>
              <p:cNvPr id="37" name="AutoShape 17"/>
              <p:cNvSpPr>
                <a:spLocks noChangeShapeType="1"/>
              </p:cNvSpPr>
              <p:nvPr/>
            </p:nvSpPr>
            <p:spPr bwMode="auto">
              <a:xfrm>
                <a:off x="7237" y="11660"/>
                <a:ext cx="2850" cy="1"/>
              </a:xfrm>
              <a:prstGeom prst="straightConnector1">
                <a:avLst/>
              </a:prstGeom>
              <a:noFill/>
              <a:ln w="9525">
                <a:solidFill>
                  <a:srgbClr val="000000"/>
                </a:solidFill>
                <a:round/>
                <a:headEnd type="oval" w="sm" len="sm"/>
                <a:tailEnd type="triangle"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16600">
                  <a:cs typeface="Times New Roman" pitchFamily="18" charset="0"/>
                </a:endParaRPr>
              </a:p>
            </p:txBody>
          </p:sp>
          <p:sp>
            <p:nvSpPr>
              <p:cNvPr id="38" name="Text Box 16"/>
              <p:cNvSpPr txBox="1">
                <a:spLocks noChangeArrowheads="1"/>
              </p:cNvSpPr>
              <p:nvPr/>
            </p:nvSpPr>
            <p:spPr bwMode="auto">
              <a:xfrm>
                <a:off x="6863" y="9967"/>
                <a:ext cx="744"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p>
                <a:pPr algn="ctr" defTabSz="914269"/>
                <a:r>
                  <a:rPr lang="en-US" sz="1200" dirty="0">
                    <a:ea typeface="Times New Roman" pitchFamily="18" charset="0"/>
                    <a:cs typeface="Times New Roman" pitchFamily="18" charset="0"/>
                  </a:rPr>
                  <a:t>Inductance</a:t>
                </a:r>
                <a:endParaRPr lang="en-US" sz="3200" dirty="0">
                  <a:cs typeface="Times New Roman" pitchFamily="18" charset="0"/>
                </a:endParaRPr>
              </a:p>
            </p:txBody>
          </p:sp>
          <p:sp>
            <p:nvSpPr>
              <p:cNvPr id="39" name="Text Box 15"/>
              <p:cNvSpPr txBox="1">
                <a:spLocks noChangeArrowheads="1"/>
              </p:cNvSpPr>
              <p:nvPr/>
            </p:nvSpPr>
            <p:spPr bwMode="auto">
              <a:xfrm>
                <a:off x="10135" y="11554"/>
                <a:ext cx="517"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p>
                <a:pPr algn="ctr" defTabSz="914269"/>
                <a:r>
                  <a:rPr lang="en-US" sz="1200" dirty="0">
                    <a:ea typeface="Times New Roman" pitchFamily="18" charset="0"/>
                    <a:cs typeface="Times New Roman" pitchFamily="18" charset="0"/>
                  </a:rPr>
                  <a:t>Current</a:t>
                </a:r>
                <a:endParaRPr lang="en-US" sz="3200" dirty="0">
                  <a:cs typeface="Times New Roman" pitchFamily="18" charset="0"/>
                </a:endParaRPr>
              </a:p>
            </p:txBody>
          </p:sp>
          <p:grpSp>
            <p:nvGrpSpPr>
              <p:cNvPr id="40" name="Group 11"/>
              <p:cNvGrpSpPr>
                <a:grpSpLocks/>
              </p:cNvGrpSpPr>
              <p:nvPr/>
            </p:nvGrpSpPr>
            <p:grpSpPr bwMode="auto">
              <a:xfrm>
                <a:off x="7238" y="10407"/>
                <a:ext cx="2727" cy="799"/>
                <a:chOff x="7238" y="11546"/>
                <a:chExt cx="2727" cy="799"/>
              </a:xfrm>
            </p:grpSpPr>
            <p:sp>
              <p:nvSpPr>
                <p:cNvPr id="47" name="AutoShape 14"/>
                <p:cNvSpPr>
                  <a:spLocks noChangeShapeType="1"/>
                </p:cNvSpPr>
                <p:nvPr/>
              </p:nvSpPr>
              <p:spPr bwMode="auto">
                <a:xfrm>
                  <a:off x="7238" y="11546"/>
                  <a:ext cx="1367" cy="1"/>
                </a:xfrm>
                <a:prstGeom prst="straightConnector1">
                  <a:avLst/>
                </a:prstGeom>
                <a:noFill/>
                <a:ln w="9525">
                  <a:solidFill>
                    <a:srgbClr val="00B050"/>
                  </a:solidFill>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16600">
                    <a:cs typeface="Times New Roman" pitchFamily="18" charset="0"/>
                  </a:endParaRPr>
                </a:p>
              </p:txBody>
            </p:sp>
            <p:sp>
              <p:nvSpPr>
                <p:cNvPr id="48" name="AutoShape 13"/>
                <p:cNvSpPr>
                  <a:spLocks noChangeShapeType="1"/>
                </p:cNvSpPr>
                <p:nvPr/>
              </p:nvSpPr>
              <p:spPr bwMode="auto">
                <a:xfrm>
                  <a:off x="8605" y="11547"/>
                  <a:ext cx="575" cy="798"/>
                </a:xfrm>
                <a:prstGeom prst="straightConnector1">
                  <a:avLst/>
                </a:prstGeom>
                <a:noFill/>
                <a:ln w="9525">
                  <a:solidFill>
                    <a:srgbClr val="00B050"/>
                  </a:solidFill>
                  <a:round/>
                  <a:headEnd type="none"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16600">
                    <a:cs typeface="Times New Roman" pitchFamily="18" charset="0"/>
                  </a:endParaRPr>
                </a:p>
              </p:txBody>
            </p:sp>
            <p:sp>
              <p:nvSpPr>
                <p:cNvPr id="49" name="AutoShape 12"/>
                <p:cNvSpPr>
                  <a:spLocks noChangeShapeType="1"/>
                </p:cNvSpPr>
                <p:nvPr/>
              </p:nvSpPr>
              <p:spPr bwMode="auto">
                <a:xfrm>
                  <a:off x="9175" y="12344"/>
                  <a:ext cx="790" cy="1"/>
                </a:xfrm>
                <a:prstGeom prst="straightConnector1">
                  <a:avLst/>
                </a:prstGeom>
                <a:noFill/>
                <a:ln w="9525">
                  <a:solidFill>
                    <a:srgbClr val="00B050"/>
                  </a:solidFill>
                  <a:round/>
                  <a:headEnd type="none"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16600">
                    <a:cs typeface="Times New Roman" pitchFamily="18" charset="0"/>
                  </a:endParaRPr>
                </a:p>
              </p:txBody>
            </p:sp>
          </p:grpSp>
          <p:sp>
            <p:nvSpPr>
              <p:cNvPr id="41" name="Text Box 10"/>
              <p:cNvSpPr txBox="1">
                <a:spLocks noChangeArrowheads="1"/>
              </p:cNvSpPr>
              <p:nvPr/>
            </p:nvSpPr>
            <p:spPr bwMode="auto">
              <a:xfrm>
                <a:off x="7067" y="10284"/>
                <a:ext cx="109" cy="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p>
                <a:pPr algn="ctr" defTabSz="914269"/>
                <a:r>
                  <a:rPr lang="en-US" sz="1400" i="1" dirty="0">
                    <a:ea typeface="Times New Roman" pitchFamily="18" charset="0"/>
                    <a:cs typeface="Times New Roman" pitchFamily="18" charset="0"/>
                  </a:rPr>
                  <a:t>L</a:t>
                </a:r>
                <a:endParaRPr lang="en-US" sz="3600" dirty="0">
                  <a:cs typeface="Times New Roman" pitchFamily="18" charset="0"/>
                </a:endParaRPr>
              </a:p>
            </p:txBody>
          </p:sp>
          <p:sp>
            <p:nvSpPr>
              <p:cNvPr id="42" name="Text Box 9"/>
              <p:cNvSpPr txBox="1">
                <a:spLocks noChangeArrowheads="1"/>
              </p:cNvSpPr>
              <p:nvPr/>
            </p:nvSpPr>
            <p:spPr bwMode="auto">
              <a:xfrm>
                <a:off x="6940" y="11099"/>
                <a:ext cx="262" cy="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p>
                <a:pPr algn="ctr" defTabSz="914269"/>
                <a:r>
                  <a:rPr lang="en-US" sz="1400" i="1" dirty="0" err="1">
                    <a:ea typeface="Times New Roman" pitchFamily="18" charset="0"/>
                    <a:cs typeface="Times New Roman" pitchFamily="18" charset="0"/>
                  </a:rPr>
                  <a:t>L</a:t>
                </a:r>
                <a:r>
                  <a:rPr lang="en-US" sz="1400" i="1" baseline="-30000" dirty="0" err="1">
                    <a:ea typeface="Times New Roman" pitchFamily="18" charset="0"/>
                    <a:cs typeface="Times New Roman" pitchFamily="18" charset="0"/>
                  </a:rPr>
                  <a:t>sat</a:t>
                </a:r>
                <a:endParaRPr lang="en-US" sz="3600" dirty="0">
                  <a:cs typeface="Times New Roman" pitchFamily="18" charset="0"/>
                </a:endParaRPr>
              </a:p>
            </p:txBody>
          </p:sp>
          <p:sp>
            <p:nvSpPr>
              <p:cNvPr id="43" name="Text Box 8"/>
              <p:cNvSpPr txBox="1">
                <a:spLocks noChangeArrowheads="1"/>
              </p:cNvSpPr>
              <p:nvPr/>
            </p:nvSpPr>
            <p:spPr bwMode="auto">
              <a:xfrm>
                <a:off x="8341" y="11671"/>
                <a:ext cx="524" cy="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p>
                <a:pPr algn="ctr" defTabSz="914269"/>
                <a:r>
                  <a:rPr lang="en-US" sz="1400" i="1" dirty="0" err="1">
                    <a:ea typeface="Times New Roman" pitchFamily="18" charset="0"/>
                    <a:cs typeface="Times New Roman" pitchFamily="18" charset="0"/>
                  </a:rPr>
                  <a:t>I</a:t>
                </a:r>
                <a:r>
                  <a:rPr lang="en-US" sz="1400" i="1" baseline="-30000" dirty="0" err="1">
                    <a:ea typeface="Times New Roman" pitchFamily="18" charset="0"/>
                    <a:cs typeface="Times New Roman" pitchFamily="18" charset="0"/>
                  </a:rPr>
                  <a:t>sat_start</a:t>
                </a:r>
                <a:endParaRPr lang="en-US" sz="3600" dirty="0">
                  <a:cs typeface="Times New Roman" pitchFamily="18" charset="0"/>
                </a:endParaRPr>
              </a:p>
            </p:txBody>
          </p:sp>
          <p:sp>
            <p:nvSpPr>
              <p:cNvPr id="44" name="Text Box 7"/>
              <p:cNvSpPr txBox="1">
                <a:spLocks noChangeArrowheads="1"/>
              </p:cNvSpPr>
              <p:nvPr/>
            </p:nvSpPr>
            <p:spPr bwMode="auto">
              <a:xfrm>
                <a:off x="8967" y="11672"/>
                <a:ext cx="471" cy="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p>
                <a:pPr algn="ctr" defTabSz="914269"/>
                <a:r>
                  <a:rPr lang="en-US" sz="1400" i="1" dirty="0" err="1">
                    <a:ea typeface="Times New Roman" pitchFamily="18" charset="0"/>
                    <a:cs typeface="Times New Roman" pitchFamily="18" charset="0"/>
                  </a:rPr>
                  <a:t>I</a:t>
                </a:r>
                <a:r>
                  <a:rPr lang="en-US" sz="1400" i="1" baseline="-30000" dirty="0" err="1">
                    <a:ea typeface="Times New Roman" pitchFamily="18" charset="0"/>
                    <a:cs typeface="Times New Roman" pitchFamily="18" charset="0"/>
                  </a:rPr>
                  <a:t>sat_end</a:t>
                </a:r>
                <a:endParaRPr lang="en-US" sz="3600" dirty="0">
                  <a:cs typeface="Times New Roman" pitchFamily="18" charset="0"/>
                </a:endParaRPr>
              </a:p>
            </p:txBody>
          </p:sp>
          <p:sp>
            <p:nvSpPr>
              <p:cNvPr id="45" name="AutoShape 5"/>
              <p:cNvSpPr>
                <a:spLocks noChangeArrowheads="1"/>
              </p:cNvSpPr>
              <p:nvPr/>
            </p:nvSpPr>
            <p:spPr bwMode="auto">
              <a:xfrm>
                <a:off x="9109" y="10338"/>
                <a:ext cx="1208" cy="262"/>
              </a:xfrm>
              <a:prstGeom prst="flowChartAlternateProcess">
                <a:avLst/>
              </a:prstGeom>
              <a:solidFill>
                <a:srgbClr val="FFFFFF"/>
              </a:solidFill>
              <a:ln w="9525">
                <a:solidFill>
                  <a:srgbClr val="548DD4"/>
                </a:solidFill>
                <a:miter lim="800000"/>
                <a:headEnd type="none" w="sm" len="sm"/>
                <a:tailEnd type="none" w="sm" len="sm"/>
              </a:ln>
            </p:spPr>
            <p:txBody>
              <a:bodyPr vert="horz" wrap="none" lIns="36000" tIns="0" rIns="36000" bIns="0" numCol="1" anchor="ctr" anchorCtr="0" compatLnSpc="1">
                <a:prstTxWarp prst="textNoShape">
                  <a:avLst/>
                </a:prstTxWarp>
                <a:spAutoFit/>
              </a:bodyPr>
              <a:lstStyle/>
              <a:p>
                <a:pPr lvl="0"/>
                <a:r>
                  <a:rPr lang="en-US" sz="1400" i="1" spc="100" dirty="0">
                    <a:ea typeface="Times New Roman" pitchFamily="18" charset="0"/>
                    <a:cs typeface="Times New Roman" pitchFamily="18" charset="0"/>
                  </a:rPr>
                  <a:t>L</a:t>
                </a:r>
                <a:r>
                  <a:rPr lang="en-US" sz="1400" i="1" spc="100" baseline="-25000" dirty="0">
                    <a:ea typeface="Times New Roman" pitchFamily="18" charset="0"/>
                    <a:cs typeface="Times New Roman" pitchFamily="18" charset="0"/>
                  </a:rPr>
                  <a:t>m</a:t>
                </a:r>
                <a:r>
                  <a:rPr lang="en-US" sz="1400" spc="100" dirty="0">
                    <a:ea typeface="Times New Roman" pitchFamily="18" charset="0"/>
                    <a:cs typeface="Times New Roman" pitchFamily="18" charset="0"/>
                  </a:rPr>
                  <a:t>(</a:t>
                </a:r>
                <a:r>
                  <a:rPr lang="en-US" sz="1400" i="1" spc="100" dirty="0">
                    <a:ea typeface="Times New Roman" pitchFamily="18" charset="0"/>
                    <a:cs typeface="Times New Roman" pitchFamily="18" charset="0"/>
                  </a:rPr>
                  <a:t>I</a:t>
                </a:r>
                <a:r>
                  <a:rPr lang="en-US" sz="1400" spc="100" dirty="0">
                    <a:ea typeface="Times New Roman" pitchFamily="18" charset="0"/>
                    <a:cs typeface="Times New Roman" pitchFamily="18" charset="0"/>
                  </a:rPr>
                  <a:t>)</a:t>
                </a:r>
                <a:r>
                  <a:rPr lang="en-US" sz="1400" i="1" spc="100" dirty="0">
                    <a:ea typeface="Times New Roman" pitchFamily="18" charset="0"/>
                    <a:cs typeface="Times New Roman" pitchFamily="18" charset="0"/>
                  </a:rPr>
                  <a:t>=f</a:t>
                </a:r>
                <a:r>
                  <a:rPr lang="en-US" sz="1400" spc="100" dirty="0">
                    <a:ea typeface="Times New Roman" pitchFamily="18" charset="0"/>
                    <a:cs typeface="Times New Roman" pitchFamily="18" charset="0"/>
                  </a:rPr>
                  <a:t>(</a:t>
                </a:r>
                <a:r>
                  <a:rPr lang="en-US" sz="1400" i="1" spc="100" dirty="0">
                    <a:ea typeface="Times New Roman" pitchFamily="18" charset="0"/>
                    <a:cs typeface="Times New Roman" pitchFamily="18" charset="0"/>
                  </a:rPr>
                  <a:t>I</a:t>
                </a:r>
                <a:r>
                  <a:rPr lang="en-US" sz="1400" spc="100" dirty="0">
                    <a:ea typeface="Times New Roman" pitchFamily="18" charset="0"/>
                    <a:cs typeface="Times New Roman" pitchFamily="18" charset="0"/>
                  </a:rPr>
                  <a:t>).</a:t>
                </a:r>
                <a:r>
                  <a:rPr lang="en-US" sz="1400" i="1" spc="100" dirty="0">
                    <a:ea typeface="Times New Roman" pitchFamily="18" charset="0"/>
                    <a:cs typeface="Times New Roman" pitchFamily="18" charset="0"/>
                  </a:rPr>
                  <a:t>L</a:t>
                </a:r>
                <a:endParaRPr lang="en-US" sz="3600" spc="100" dirty="0">
                  <a:cs typeface="Times New Roman" pitchFamily="18" charset="0"/>
                </a:endParaRPr>
              </a:p>
            </p:txBody>
          </p:sp>
          <p:sp>
            <p:nvSpPr>
              <p:cNvPr id="46" name="AutoShape 4"/>
              <p:cNvSpPr>
                <a:spLocks noChangeShapeType="1"/>
              </p:cNvSpPr>
              <p:nvPr/>
            </p:nvSpPr>
            <p:spPr bwMode="auto">
              <a:xfrm flipH="1">
                <a:off x="8720" y="10469"/>
                <a:ext cx="389" cy="55"/>
              </a:xfrm>
              <a:prstGeom prst="straightConnector1">
                <a:avLst/>
              </a:prstGeom>
              <a:noFill/>
              <a:ln w="9525">
                <a:solidFill>
                  <a:srgbClr val="548DD4"/>
                </a:solidFill>
                <a:round/>
                <a:headEnd type="none" w="sm" len="sm"/>
                <a:tailEnd type="stealth" w="med" len="med"/>
              </a:ln>
              <a:extLst>
                <a:ext uri="{909E8E84-426E-40DD-AFC4-6F175D3DCCD1}">
                  <a14:hiddenFill xmlns:a14="http://schemas.microsoft.com/office/drawing/2010/main">
                    <a:noFill/>
                  </a14:hiddenFill>
                </a:ext>
              </a:extLst>
            </p:spPr>
            <p:txBody>
              <a:bodyPr vert="horz" wrap="square" lIns="91440" tIns="45720" rIns="91440" bIns="45720" numCol="1" anchor="ctr" anchorCtr="0" compatLnSpc="1">
                <a:prstTxWarp prst="textNoShape">
                  <a:avLst/>
                </a:prstTxWarp>
              </a:bodyPr>
              <a:lstStyle/>
              <a:p>
                <a:endParaRPr lang="en-GB" sz="16600">
                  <a:cs typeface="Times New Roman" pitchFamily="18" charset="0"/>
                </a:endParaRPr>
              </a:p>
            </p:txBody>
          </p:sp>
        </p:grpSp>
        <p:sp>
          <p:nvSpPr>
            <p:cNvPr id="30" name="TextBox 29"/>
            <p:cNvSpPr txBox="1"/>
            <p:nvPr/>
          </p:nvSpPr>
          <p:spPr>
            <a:xfrm>
              <a:off x="5754292" y="3872081"/>
              <a:ext cx="1854995" cy="276999"/>
            </a:xfrm>
            <a:prstGeom prst="rect">
              <a:avLst/>
            </a:prstGeom>
            <a:noFill/>
          </p:spPr>
          <p:txBody>
            <a:bodyPr wrap="none" rtlCol="0">
              <a:spAutoFit/>
            </a:bodyPr>
            <a:lstStyle/>
            <a:p>
              <a:r>
                <a:rPr lang="en-GB" sz="1200" dirty="0" smtClean="0">
                  <a:solidFill>
                    <a:srgbClr val="002060"/>
                  </a:solidFill>
                  <a:latin typeface="Comic Sans MS" panose="030F0702030302020204" pitchFamily="66" charset="0"/>
                </a:rPr>
                <a:t>Load Saturation model</a:t>
              </a:r>
              <a:endParaRPr lang="en-GB" sz="1200" dirty="0">
                <a:solidFill>
                  <a:srgbClr val="002060"/>
                </a:solidFill>
                <a:latin typeface="Comic Sans MS" panose="030F0702030302020204" pitchFamily="66" charset="0"/>
              </a:endParaRPr>
            </a:p>
          </p:txBody>
        </p:sp>
      </p:grpSp>
    </p:spTree>
    <p:extLst>
      <p:ext uri="{BB962C8B-B14F-4D97-AF65-F5344CB8AC3E}">
        <p14:creationId xmlns:p14="http://schemas.microsoft.com/office/powerpoint/2010/main" val="1367942224"/>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464" y="20429"/>
            <a:ext cx="8702274" cy="940443"/>
          </a:xfrm>
        </p:spPr>
        <p:txBody>
          <a:bodyPr>
            <a:normAutofit fontScale="90000"/>
          </a:bodyPr>
          <a:lstStyle/>
          <a:p>
            <a:pPr algn="ctr"/>
            <a:r>
              <a:rPr lang="en-GB" sz="3200" dirty="0">
                <a:latin typeface="Comic Sans MS" pitchFamily="66" charset="0"/>
              </a:rPr>
              <a:t>W</a:t>
            </a:r>
            <a:r>
              <a:rPr lang="en-GB" sz="3200" dirty="0" smtClean="0">
                <a:latin typeface="Comic Sans MS" pitchFamily="66" charset="0"/>
              </a:rPr>
              <a:t>hat </a:t>
            </a:r>
            <a:r>
              <a:rPr lang="en-GB" sz="3200" dirty="0">
                <a:latin typeface="Comic Sans MS" pitchFamily="66" charset="0"/>
              </a:rPr>
              <a:t>do an accelerator physicist should specify ?</a:t>
            </a:r>
            <a:endParaRPr lang="en-US" sz="3200" dirty="0">
              <a:latin typeface="Comic Sans MS" pitchFamily="66" charset="0"/>
            </a:endParaRPr>
          </a:p>
        </p:txBody>
      </p:sp>
      <p:sp>
        <p:nvSpPr>
          <p:cNvPr id="3" name="Content Placeholder 2"/>
          <p:cNvSpPr>
            <a:spLocks noGrp="1"/>
          </p:cNvSpPr>
          <p:nvPr>
            <p:ph idx="1"/>
          </p:nvPr>
        </p:nvSpPr>
        <p:spPr>
          <a:xfrm>
            <a:off x="180000" y="900000"/>
            <a:ext cx="8901855" cy="5244768"/>
          </a:xfrm>
        </p:spPr>
        <p:txBody>
          <a:bodyPr>
            <a:noAutofit/>
          </a:bodyPr>
          <a:lstStyle/>
          <a:p>
            <a:pPr marL="36541" indent="0">
              <a:buNone/>
            </a:pPr>
            <a:r>
              <a:rPr lang="en-US" sz="1600" dirty="0" smtClean="0">
                <a:latin typeface="Comic Sans MS" pitchFamily="66" charset="0"/>
              </a:rPr>
              <a:t>Magnet operation:</a:t>
            </a:r>
          </a:p>
          <a:p>
            <a:pPr marL="36541" indent="0">
              <a:buNone/>
            </a:pPr>
            <a:endParaRPr lang="en-US" sz="1600" dirty="0" smtClean="0">
              <a:latin typeface="Comic Sans MS" pitchFamily="66" charset="0"/>
            </a:endParaRPr>
          </a:p>
          <a:p>
            <a:pPr>
              <a:buFontTx/>
              <a:buChar char="-"/>
            </a:pPr>
            <a:r>
              <a:rPr lang="en-US" sz="1600" dirty="0" smtClean="0">
                <a:latin typeface="Comic Sans MS" pitchFamily="66" charset="0"/>
              </a:rPr>
              <a:t>Precision class</a:t>
            </a:r>
          </a:p>
          <a:p>
            <a:pPr>
              <a:buFontTx/>
              <a:buChar char="-"/>
            </a:pPr>
            <a:r>
              <a:rPr lang="en-US" sz="1600" dirty="0" smtClean="0">
                <a:latin typeface="Comic Sans MS" pitchFamily="66" charset="0"/>
              </a:rPr>
              <a:t>Type of control: Current / B-field</a:t>
            </a:r>
          </a:p>
          <a:p>
            <a:pPr>
              <a:buFontTx/>
              <a:buChar char="-"/>
            </a:pPr>
            <a:r>
              <a:rPr lang="en-US" sz="1600" dirty="0" smtClean="0">
                <a:latin typeface="Comic Sans MS" pitchFamily="66" charset="0"/>
              </a:rPr>
              <a:t>Maximum current ripple</a:t>
            </a:r>
          </a:p>
          <a:p>
            <a:pPr>
              <a:buFontTx/>
              <a:buChar char="-"/>
            </a:pPr>
            <a:r>
              <a:rPr lang="en-US" sz="1600" dirty="0" smtClean="0">
                <a:latin typeface="Comic Sans MS" pitchFamily="66" charset="0"/>
              </a:rPr>
              <a:t>Complete cycle</a:t>
            </a:r>
          </a:p>
          <a:p>
            <a:pPr lvl="1">
              <a:buFontTx/>
              <a:buChar char="-"/>
            </a:pPr>
            <a:r>
              <a:rPr lang="en-US" sz="1200" dirty="0" smtClean="0">
                <a:latin typeface="Comic Sans MS" pitchFamily="66" charset="0"/>
              </a:rPr>
              <a:t>Injection current</a:t>
            </a:r>
          </a:p>
          <a:p>
            <a:pPr lvl="1">
              <a:buFontTx/>
              <a:buChar char="-"/>
            </a:pPr>
            <a:r>
              <a:rPr lang="en-US" sz="1200" dirty="0" smtClean="0">
                <a:latin typeface="Comic Sans MS" pitchFamily="66" charset="0"/>
              </a:rPr>
              <a:t>Maximum </a:t>
            </a:r>
            <a:r>
              <a:rPr lang="en-US" sz="1200" dirty="0" err="1" smtClean="0">
                <a:latin typeface="Comic Sans MS" pitchFamily="66" charset="0"/>
              </a:rPr>
              <a:t>dI</a:t>
            </a:r>
            <a:r>
              <a:rPr lang="en-US" sz="1200" dirty="0" smtClean="0">
                <a:latin typeface="Comic Sans MS" pitchFamily="66" charset="0"/>
              </a:rPr>
              <a:t>/</a:t>
            </a:r>
            <a:r>
              <a:rPr lang="en-US" sz="1200" dirty="0" err="1" smtClean="0">
                <a:latin typeface="Comic Sans MS" pitchFamily="66" charset="0"/>
              </a:rPr>
              <a:t>dt</a:t>
            </a:r>
            <a:r>
              <a:rPr lang="en-US" sz="1200" dirty="0" smtClean="0">
                <a:latin typeface="Comic Sans MS" pitchFamily="66" charset="0"/>
              </a:rPr>
              <a:t>, ramp-up</a:t>
            </a:r>
          </a:p>
          <a:p>
            <a:pPr lvl="1">
              <a:buFontTx/>
              <a:buChar char="-"/>
            </a:pPr>
            <a:r>
              <a:rPr lang="en-US" sz="1200" dirty="0" smtClean="0">
                <a:latin typeface="Comic Sans MS" pitchFamily="66" charset="0"/>
              </a:rPr>
              <a:t>Maximum flat top current</a:t>
            </a:r>
          </a:p>
          <a:p>
            <a:pPr lvl="1">
              <a:buFontTx/>
              <a:buChar char="-"/>
            </a:pPr>
            <a:r>
              <a:rPr lang="en-US" sz="1200" dirty="0" smtClean="0">
                <a:latin typeface="Comic Sans MS" pitchFamily="66" charset="0"/>
              </a:rPr>
              <a:t>Maximum </a:t>
            </a:r>
            <a:r>
              <a:rPr lang="en-US" sz="1200" dirty="0" err="1" smtClean="0">
                <a:latin typeface="Comic Sans MS" pitchFamily="66" charset="0"/>
              </a:rPr>
              <a:t>dI</a:t>
            </a:r>
            <a:r>
              <a:rPr lang="en-US" sz="1200" dirty="0" smtClean="0">
                <a:latin typeface="Comic Sans MS" pitchFamily="66" charset="0"/>
              </a:rPr>
              <a:t>/</a:t>
            </a:r>
            <a:r>
              <a:rPr lang="en-US" sz="1200" dirty="0" err="1" smtClean="0">
                <a:latin typeface="Comic Sans MS" pitchFamily="66" charset="0"/>
              </a:rPr>
              <a:t>dt</a:t>
            </a:r>
            <a:r>
              <a:rPr lang="en-US" sz="1200" dirty="0" smtClean="0">
                <a:latin typeface="Comic Sans MS" pitchFamily="66" charset="0"/>
              </a:rPr>
              <a:t>, ramp-down</a:t>
            </a:r>
          </a:p>
          <a:p>
            <a:pPr lvl="1">
              <a:buFontTx/>
              <a:buChar char="-"/>
            </a:pPr>
            <a:r>
              <a:rPr lang="en-US" sz="1200" dirty="0" smtClean="0">
                <a:latin typeface="Comic Sans MS" pitchFamily="66" charset="0"/>
              </a:rPr>
              <a:t>Return current </a:t>
            </a:r>
          </a:p>
          <a:p>
            <a:pPr lvl="1">
              <a:buFontTx/>
              <a:buChar char="-"/>
            </a:pPr>
            <a:r>
              <a:rPr lang="en-US" sz="1200" dirty="0" smtClean="0">
                <a:latin typeface="Comic Sans MS" pitchFamily="66" charset="0"/>
              </a:rPr>
              <a:t>Cycle time</a:t>
            </a:r>
          </a:p>
          <a:p>
            <a:pPr>
              <a:buFontTx/>
              <a:buChar char="-"/>
            </a:pPr>
            <a:r>
              <a:rPr lang="en-US" sz="1600" dirty="0" smtClean="0">
                <a:latin typeface="Comic Sans MS" pitchFamily="66" charset="0"/>
              </a:rPr>
              <a:t>Degauss cycle / pre-cycle</a:t>
            </a:r>
          </a:p>
          <a:p>
            <a:pPr>
              <a:buFontTx/>
              <a:buChar char="-"/>
            </a:pPr>
            <a:r>
              <a:rPr lang="en-US" sz="1600" dirty="0" smtClean="0">
                <a:latin typeface="Comic Sans MS" pitchFamily="66" charset="0"/>
              </a:rPr>
              <a:t>Magnet protection system</a:t>
            </a:r>
          </a:p>
          <a:p>
            <a:pPr marL="36541" indent="0">
              <a:buNone/>
            </a:pPr>
            <a:endParaRPr lang="en-US" sz="1600" dirty="0" smtClean="0">
              <a:latin typeface="Comic Sans MS" pitchFamily="66" charset="0"/>
            </a:endParaRPr>
          </a:p>
          <a:p>
            <a:pPr marL="36541" indent="0">
              <a:buNone/>
            </a:pPr>
            <a:endParaRPr lang="en-US" sz="1600" dirty="0" smtClean="0">
              <a:latin typeface="Comic Sans MS" pitchFamily="66" charset="0"/>
            </a:endParaRPr>
          </a:p>
          <a:p>
            <a:pPr marL="36541" indent="0">
              <a:buNone/>
            </a:pPr>
            <a:endParaRPr lang="en-US" sz="1600" dirty="0">
              <a:latin typeface="Comic Sans MS" pitchFamily="66" charset="0"/>
            </a:endParaRPr>
          </a:p>
          <a:p>
            <a:pPr marL="36541" indent="0">
              <a:buNone/>
            </a:pPr>
            <a:r>
              <a:rPr lang="en-US" sz="1600" dirty="0" smtClean="0">
                <a:latin typeface="Comic Sans MS" pitchFamily="66" charset="0"/>
              </a:rPr>
              <a:t>Power supply functional specification</a:t>
            </a: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85</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50"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270247" y="1945860"/>
            <a:ext cx="4581144" cy="368968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Down Arrow 3"/>
          <p:cNvSpPr/>
          <p:nvPr/>
        </p:nvSpPr>
        <p:spPr>
          <a:xfrm>
            <a:off x="1810512" y="4745736"/>
            <a:ext cx="786384" cy="630936"/>
          </a:xfrm>
          <a:prstGeom prst="downArrow">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68187993"/>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464" y="20429"/>
            <a:ext cx="8702274" cy="940443"/>
          </a:xfrm>
        </p:spPr>
        <p:txBody>
          <a:bodyPr>
            <a:normAutofit/>
          </a:bodyPr>
          <a:lstStyle/>
          <a:p>
            <a:pPr algn="ctr"/>
            <a:r>
              <a:rPr lang="en-GB" sz="3200" dirty="0" smtClean="0">
                <a:latin typeface="Comic Sans MS" pitchFamily="66" charset="0"/>
              </a:rPr>
              <a:t>Power supply delivery</a:t>
            </a:r>
            <a:endParaRPr lang="en-US" sz="3200" dirty="0">
              <a:latin typeface="Comic Sans MS" pitchFamily="66" charset="0"/>
            </a:endParaRPr>
          </a:p>
        </p:txBody>
      </p:sp>
      <p:sp>
        <p:nvSpPr>
          <p:cNvPr id="3" name="Content Placeholder 2"/>
          <p:cNvSpPr>
            <a:spLocks noGrp="1"/>
          </p:cNvSpPr>
          <p:nvPr>
            <p:ph idx="1"/>
          </p:nvPr>
        </p:nvSpPr>
        <p:spPr>
          <a:xfrm>
            <a:off x="180000" y="900000"/>
            <a:ext cx="8901855" cy="5244768"/>
          </a:xfrm>
        </p:spPr>
        <p:txBody>
          <a:bodyPr>
            <a:noAutofit/>
          </a:bodyPr>
          <a:lstStyle/>
          <a:p>
            <a:pPr marL="36541" indent="0">
              <a:buNone/>
            </a:pPr>
            <a:r>
              <a:rPr lang="en-US" sz="1600" dirty="0" smtClean="0">
                <a:latin typeface="Comic Sans MS" pitchFamily="66" charset="0"/>
              </a:rPr>
              <a:t>From power supply functional specification</a:t>
            </a:r>
          </a:p>
          <a:p>
            <a:pPr marL="36541" indent="0">
              <a:buNone/>
            </a:pPr>
            <a:endParaRPr lang="en-US" sz="1600" dirty="0">
              <a:latin typeface="Comic Sans MS" pitchFamily="66" charset="0"/>
            </a:endParaRPr>
          </a:p>
          <a:p>
            <a:pPr marL="36541" indent="0">
              <a:buNone/>
            </a:pPr>
            <a:r>
              <a:rPr lang="en-US" sz="1600" dirty="0" smtClean="0">
                <a:latin typeface="Comic Sans MS" pitchFamily="66" charset="0"/>
              </a:rPr>
              <a:t>Power supply design</a:t>
            </a:r>
          </a:p>
          <a:p>
            <a:pPr marL="36541" indent="0">
              <a:buNone/>
            </a:pPr>
            <a:endParaRPr lang="en-US" sz="1600" dirty="0">
              <a:latin typeface="Comic Sans MS" pitchFamily="66" charset="0"/>
            </a:endParaRPr>
          </a:p>
          <a:p>
            <a:pPr marL="36541" indent="0">
              <a:buNone/>
            </a:pPr>
            <a:r>
              <a:rPr lang="en-US" sz="1600" dirty="0" smtClean="0">
                <a:latin typeface="Comic Sans MS" pitchFamily="66" charset="0"/>
              </a:rPr>
              <a:t>simulation</a:t>
            </a:r>
          </a:p>
          <a:p>
            <a:pPr marL="36541" indent="0">
              <a:buNone/>
            </a:pPr>
            <a:endParaRPr lang="en-US" sz="1600" dirty="0">
              <a:latin typeface="Comic Sans MS" pitchFamily="66" charset="0"/>
            </a:endParaRPr>
          </a:p>
          <a:p>
            <a:pPr marL="36541" indent="0">
              <a:buNone/>
            </a:pPr>
            <a:r>
              <a:rPr lang="en-US" sz="1600" dirty="0" smtClean="0">
                <a:latin typeface="Comic Sans MS" pitchFamily="66" charset="0"/>
              </a:rPr>
              <a:t>Component design</a:t>
            </a:r>
          </a:p>
          <a:p>
            <a:pPr marL="36541" indent="0">
              <a:buNone/>
            </a:pPr>
            <a:endParaRPr lang="en-US" sz="1600" dirty="0">
              <a:latin typeface="Comic Sans MS" pitchFamily="66" charset="0"/>
            </a:endParaRPr>
          </a:p>
          <a:p>
            <a:pPr marL="36541" indent="0">
              <a:buNone/>
            </a:pPr>
            <a:r>
              <a:rPr lang="en-US" sz="1600" dirty="0" smtClean="0">
                <a:latin typeface="Comic Sans MS" pitchFamily="66" charset="0"/>
              </a:rPr>
              <a:t>3D mechanical integration</a:t>
            </a:r>
          </a:p>
          <a:p>
            <a:pPr marL="36541" indent="0">
              <a:buNone/>
            </a:pPr>
            <a:endParaRPr lang="en-US" sz="1600" dirty="0">
              <a:latin typeface="Comic Sans MS" pitchFamily="66" charset="0"/>
            </a:endParaRPr>
          </a:p>
          <a:p>
            <a:pPr marL="36541" indent="0">
              <a:buNone/>
            </a:pPr>
            <a:r>
              <a:rPr lang="en-US" sz="1600" dirty="0" smtClean="0">
                <a:latin typeface="Comic Sans MS" pitchFamily="66" charset="0"/>
              </a:rPr>
              <a:t>Production</a:t>
            </a:r>
          </a:p>
          <a:p>
            <a:pPr marL="36541" indent="0">
              <a:buNone/>
            </a:pPr>
            <a:endParaRPr lang="en-US" sz="1600" dirty="0">
              <a:latin typeface="Comic Sans MS" pitchFamily="66" charset="0"/>
            </a:endParaRPr>
          </a:p>
          <a:p>
            <a:pPr marL="36541" indent="0">
              <a:buNone/>
            </a:pPr>
            <a:r>
              <a:rPr lang="en-US" sz="1600" dirty="0" smtClean="0">
                <a:latin typeface="Comic Sans MS" pitchFamily="66" charset="0"/>
              </a:rPr>
              <a:t>Laboratory Tests</a:t>
            </a:r>
          </a:p>
          <a:p>
            <a:pPr marL="36541" indent="0">
              <a:buNone/>
            </a:pPr>
            <a:endParaRPr lang="en-US" sz="1600" dirty="0">
              <a:latin typeface="Comic Sans MS" pitchFamily="66" charset="0"/>
            </a:endParaRPr>
          </a:p>
          <a:p>
            <a:pPr marL="36541" indent="0">
              <a:buNone/>
            </a:pPr>
            <a:r>
              <a:rPr lang="en-US" sz="1600" dirty="0" smtClean="0">
                <a:latin typeface="Comic Sans MS" pitchFamily="66" charset="0"/>
              </a:rPr>
              <a:t>On site commissioning </a:t>
            </a: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86</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
        <p:nvSpPr>
          <p:cNvPr id="5" name="Down Arrow 4"/>
          <p:cNvSpPr/>
          <p:nvPr/>
        </p:nvSpPr>
        <p:spPr>
          <a:xfrm>
            <a:off x="6099048" y="1234175"/>
            <a:ext cx="731520" cy="4663704"/>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6656832" y="2895076"/>
            <a:ext cx="2262158" cy="369332"/>
          </a:xfrm>
          <a:prstGeom prst="rect">
            <a:avLst/>
          </a:prstGeom>
          <a:noFill/>
        </p:spPr>
        <p:txBody>
          <a:bodyPr wrap="none" rtlCol="0">
            <a:spAutoFit/>
          </a:bodyPr>
          <a:lstStyle/>
          <a:p>
            <a:r>
              <a:rPr lang="en-US" dirty="0" smtClean="0">
                <a:solidFill>
                  <a:srgbClr val="7030A0"/>
                </a:solidFill>
                <a:latin typeface="Comic Sans MS" panose="030F0702030302020204" pitchFamily="66" charset="0"/>
              </a:rPr>
              <a:t>Minimum 18 months</a:t>
            </a:r>
            <a:endParaRPr lang="en-US" dirty="0">
              <a:solidFill>
                <a:srgbClr val="7030A0"/>
              </a:solidFill>
              <a:latin typeface="Comic Sans MS" panose="030F0702030302020204" pitchFamily="66" charset="0"/>
            </a:endParaRPr>
          </a:p>
        </p:txBody>
      </p:sp>
      <p:pic>
        <p:nvPicPr>
          <p:cNvPr id="15"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473323" y="5021919"/>
            <a:ext cx="1375410" cy="1122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89122" y="2718474"/>
            <a:ext cx="1289301" cy="14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Image 24"/>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15156" y="1951877"/>
            <a:ext cx="899434" cy="1212215"/>
          </a:xfrm>
          <a:prstGeom prst="rect">
            <a:avLst/>
          </a:prstGeom>
          <a:noFill/>
          <a:ln w="9525">
            <a:noFill/>
            <a:miter lim="800000"/>
            <a:headEnd/>
            <a:tailEnd/>
          </a:ln>
        </p:spPr>
      </p:pic>
      <p:sp>
        <p:nvSpPr>
          <p:cNvPr id="9" name="Rectangle 8"/>
          <p:cNvSpPr/>
          <p:nvPr/>
        </p:nvSpPr>
        <p:spPr>
          <a:xfrm>
            <a:off x="5373982" y="926398"/>
            <a:ext cx="3425938" cy="307777"/>
          </a:xfrm>
          <a:prstGeom prst="rect">
            <a:avLst/>
          </a:prstGeom>
        </p:spPr>
        <p:txBody>
          <a:bodyPr wrap="none">
            <a:spAutoFit/>
          </a:bodyPr>
          <a:lstStyle/>
          <a:p>
            <a:r>
              <a:rPr lang="en-GB" sz="1400" dirty="0">
                <a:hlinkClick r:id="rId5"/>
              </a:rPr>
              <a:t>https://edms.cern.ch/document/829344/3</a:t>
            </a:r>
            <a:endParaRPr lang="en-US" sz="1400" dirty="0"/>
          </a:p>
        </p:txBody>
      </p:sp>
      <p:pic>
        <p:nvPicPr>
          <p:cNvPr id="19" name="Picture 14"/>
          <p:cNvPicPr>
            <a:picLocks noChangeAspect="1"/>
          </p:cNvPicPr>
          <p:nvPr/>
        </p:nvPicPr>
        <p:blipFill>
          <a:blip r:embed="rId6" cstate="email">
            <a:extLst>
              <a:ext uri="{28A0092B-C50C-407E-A947-70E740481C1C}">
                <a14:useLocalDpi xmlns:a14="http://schemas.microsoft.com/office/drawing/2010/main"/>
              </a:ext>
            </a:extLst>
          </a:blip>
          <a:srcRect l="9933" t="664" r="7948" b="1768"/>
          <a:stretch>
            <a:fillRect/>
          </a:stretch>
        </p:blipFill>
        <p:spPr bwMode="auto">
          <a:xfrm>
            <a:off x="3682254" y="1327593"/>
            <a:ext cx="1929221" cy="1248569"/>
          </a:xfrm>
          <a:prstGeom prst="rect">
            <a:avLst/>
          </a:prstGeom>
          <a:noFill/>
          <a:ln w="9525">
            <a:noFill/>
            <a:miter lim="800000"/>
            <a:headEnd/>
            <a:tailEnd/>
          </a:ln>
        </p:spPr>
      </p:pic>
      <p:pic>
        <p:nvPicPr>
          <p:cNvPr id="20" name="Picture 19"/>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2415156" y="3660321"/>
            <a:ext cx="1433577" cy="1075183"/>
          </a:xfrm>
          <a:prstGeom prst="rect">
            <a:avLst/>
          </a:prstGeom>
        </p:spPr>
      </p:pic>
      <p:pic>
        <p:nvPicPr>
          <p:cNvPr id="21" name="Picture 3" descr="G:\Departments\TE\Groups\EPC\Projects\LINAC4\KlystronModulators\Photos\Modulateur\DSC_0920.JP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911850" y="4374514"/>
            <a:ext cx="1893484" cy="12575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4757231"/>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0429"/>
            <a:ext cx="8702274" cy="940443"/>
          </a:xfrm>
        </p:spPr>
        <p:txBody>
          <a:bodyPr>
            <a:normAutofit/>
          </a:bodyPr>
          <a:lstStyle/>
          <a:p>
            <a:pPr algn="ctr"/>
            <a:r>
              <a:rPr lang="en-GB" sz="3200" dirty="0" smtClean="0">
                <a:latin typeface="Comic Sans MS" pitchFamily="66" charset="0"/>
              </a:rPr>
              <a:t>Summary</a:t>
            </a:r>
            <a:endParaRPr lang="en-US" sz="3200" dirty="0">
              <a:latin typeface="Comic Sans MS" pitchFamily="66" charset="0"/>
            </a:endParaRPr>
          </a:p>
        </p:txBody>
      </p:sp>
      <p:sp>
        <p:nvSpPr>
          <p:cNvPr id="3" name="Content Placeholder 2"/>
          <p:cNvSpPr>
            <a:spLocks noGrp="1"/>
          </p:cNvSpPr>
          <p:nvPr>
            <p:ph idx="1"/>
          </p:nvPr>
        </p:nvSpPr>
        <p:spPr>
          <a:xfrm>
            <a:off x="125136" y="900000"/>
            <a:ext cx="8901855" cy="5244768"/>
          </a:xfrm>
        </p:spPr>
        <p:txBody>
          <a:bodyPr>
            <a:noAutofit/>
          </a:bodyPr>
          <a:lstStyle/>
          <a:p>
            <a:pPr marL="36541" indent="0">
              <a:buNone/>
            </a:pPr>
            <a:endParaRPr lang="en-US" sz="1800" dirty="0" smtClean="0">
              <a:latin typeface="Comic Sans MS" pitchFamily="66" charset="0"/>
            </a:endParaRPr>
          </a:p>
          <a:p>
            <a:pPr marL="36541" indent="0">
              <a:buNone/>
            </a:pPr>
            <a:r>
              <a:rPr lang="en-US" sz="1800" dirty="0" smtClean="0">
                <a:latin typeface="Comic Sans MS" pitchFamily="66" charset="0"/>
              </a:rPr>
              <a:t>Power supplies are the main actuators of a particles accelerator.</a:t>
            </a:r>
          </a:p>
          <a:p>
            <a:pPr marL="36541" indent="0">
              <a:buNone/>
            </a:pPr>
            <a:r>
              <a:rPr lang="en-US" sz="1800" dirty="0" smtClean="0">
                <a:latin typeface="Comic Sans MS" pitchFamily="66" charset="0"/>
              </a:rPr>
              <a:t>The performances for particles accelerators are very challenging.</a:t>
            </a:r>
          </a:p>
          <a:p>
            <a:pPr marL="36541" indent="0" algn="ctr">
              <a:buNone/>
            </a:pPr>
            <a:endParaRPr lang="en-US" sz="1800" dirty="0">
              <a:latin typeface="Comic Sans MS" pitchFamily="66" charset="0"/>
            </a:endParaRPr>
          </a:p>
          <a:p>
            <a:pPr marL="36541" indent="0" algn="ctr">
              <a:buNone/>
            </a:pPr>
            <a:r>
              <a:rPr lang="en-US" sz="1800" dirty="0" smtClean="0">
                <a:latin typeface="Comic Sans MS" pitchFamily="66" charset="0"/>
              </a:rPr>
              <a:t>Creativity on many technical fields are required!</a:t>
            </a:r>
          </a:p>
          <a:p>
            <a:pPr marL="36541" indent="0" algn="ctr">
              <a:buNone/>
            </a:pPr>
            <a:endParaRPr lang="en-US" sz="1800" dirty="0">
              <a:latin typeface="Comic Sans MS" pitchFamily="66" charset="0"/>
            </a:endParaRPr>
          </a:p>
          <a:p>
            <a:pPr marL="36541" indent="0">
              <a:buNone/>
            </a:pPr>
            <a:r>
              <a:rPr lang="en-US" sz="1800" dirty="0" smtClean="0">
                <a:latin typeface="Comic Sans MS" pitchFamily="66" charset="0"/>
              </a:rPr>
              <a:t>More training :</a:t>
            </a:r>
          </a:p>
          <a:p>
            <a:pPr marL="36541" indent="0" algn="ctr">
              <a:buNone/>
            </a:pPr>
            <a:endParaRPr lang="en-US" sz="1800" dirty="0" smtClean="0">
              <a:latin typeface="Comic Sans MS" pitchFamily="66" charset="0"/>
            </a:endParaRPr>
          </a:p>
          <a:p>
            <a:pPr marL="36541" indent="0" algn="ctr">
              <a:buNone/>
            </a:pPr>
            <a:r>
              <a:rPr lang="en-US" sz="2800" dirty="0" smtClean="0">
                <a:solidFill>
                  <a:srgbClr val="7030A0"/>
                </a:solidFill>
                <a:latin typeface="Comic Sans MS" pitchFamily="66" charset="0"/>
              </a:rPr>
              <a:t>Special CAS on power converters </a:t>
            </a:r>
          </a:p>
          <a:p>
            <a:pPr marL="36541" indent="0" algn="ctr">
              <a:buNone/>
            </a:pPr>
            <a:endParaRPr lang="en-US" sz="1800" dirty="0" smtClean="0">
              <a:latin typeface="Comic Sans MS" pitchFamily="66" charset="0"/>
            </a:endParaRPr>
          </a:p>
          <a:p>
            <a:pPr marL="36541" indent="0" algn="ctr">
              <a:buNone/>
            </a:pPr>
            <a:r>
              <a:rPr lang="en-US" sz="1800" dirty="0" smtClean="0">
                <a:latin typeface="Comic Sans MS" pitchFamily="66" charset="0"/>
              </a:rPr>
              <a:t>7 – 14 May 2014</a:t>
            </a:r>
          </a:p>
          <a:p>
            <a:pPr marL="36541" indent="0" algn="ctr">
              <a:buNone/>
            </a:pPr>
            <a:endParaRPr lang="en-US" sz="1800" dirty="0" smtClean="0">
              <a:latin typeface="Comic Sans MS" pitchFamily="66" charset="0"/>
            </a:endParaRPr>
          </a:p>
          <a:p>
            <a:pPr marL="36541" indent="0" algn="ctr">
              <a:buNone/>
            </a:pPr>
            <a:r>
              <a:rPr lang="en-US" sz="1800" dirty="0" smtClean="0">
                <a:latin typeface="Comic Sans MS" pitchFamily="66" charset="0"/>
              </a:rPr>
              <a:t>Baden (CH)</a:t>
            </a:r>
            <a:endParaRPr lang="en-US" sz="1800" dirty="0">
              <a:latin typeface="Comic Sans MS" pitchFamily="66" charset="0"/>
            </a:endParaRPr>
          </a:p>
          <a:p>
            <a:pPr marL="36541" indent="0" algn="ctr">
              <a:buNone/>
            </a:pPr>
            <a:endParaRPr lang="en-US" sz="1800" dirty="0" smtClean="0">
              <a:latin typeface="Comic Sans MS" pitchFamily="66" charset="0"/>
            </a:endParaRP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87</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pic>
        <p:nvPicPr>
          <p:cNvPr id="6" name="Bild 15" descr="Titelbild.jp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5688691" y="4331423"/>
            <a:ext cx="3297047" cy="1659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8815" y="4248240"/>
            <a:ext cx="1639303" cy="1495044"/>
          </a:xfrm>
          <a:prstGeom prst="rect">
            <a:avLst/>
          </a:prstGeom>
        </p:spPr>
      </p:pic>
      <p:sp>
        <p:nvSpPr>
          <p:cNvPr id="5" name="Rectangle 4"/>
          <p:cNvSpPr/>
          <p:nvPr/>
        </p:nvSpPr>
        <p:spPr>
          <a:xfrm>
            <a:off x="576072" y="5711744"/>
            <a:ext cx="1104790" cy="446276"/>
          </a:xfrm>
          <a:prstGeom prst="rect">
            <a:avLst/>
          </a:prstGeom>
        </p:spPr>
        <p:txBody>
          <a:bodyPr wrap="none">
            <a:spAutoFit/>
          </a:bodyPr>
          <a:lstStyle/>
          <a:p>
            <a:r>
              <a:rPr lang="en-GB" sz="1600" dirty="0" err="1" smtClean="0">
                <a:solidFill>
                  <a:schemeClr val="accent6">
                    <a:lumMod val="50000"/>
                  </a:schemeClr>
                </a:solidFill>
              </a:rPr>
              <a:t>WikipediA</a:t>
            </a:r>
            <a:endParaRPr lang="en-GB" sz="1600" dirty="0" smtClean="0">
              <a:solidFill>
                <a:schemeClr val="accent6">
                  <a:lumMod val="50000"/>
                </a:schemeClr>
              </a:solidFill>
            </a:endParaRPr>
          </a:p>
          <a:p>
            <a:r>
              <a:rPr lang="en-GB" sz="700" dirty="0" smtClean="0">
                <a:solidFill>
                  <a:schemeClr val="accent6">
                    <a:lumMod val="50000"/>
                  </a:schemeClr>
                </a:solidFill>
              </a:rPr>
              <a:t>The Free </a:t>
            </a:r>
            <a:r>
              <a:rPr lang="en-GB" sz="700" dirty="0" err="1" smtClean="0">
                <a:solidFill>
                  <a:schemeClr val="accent6">
                    <a:lumMod val="50000"/>
                  </a:schemeClr>
                </a:solidFill>
              </a:rPr>
              <a:t>Encyclopedia</a:t>
            </a:r>
            <a:endParaRPr lang="en-US" sz="700" dirty="0">
              <a:solidFill>
                <a:schemeClr val="accent6">
                  <a:lumMod val="50000"/>
                </a:schemeClr>
              </a:solidFill>
            </a:endParaRPr>
          </a:p>
        </p:txBody>
      </p:sp>
    </p:spTree>
    <p:extLst>
      <p:ext uri="{BB962C8B-B14F-4D97-AF65-F5344CB8AC3E}">
        <p14:creationId xmlns:p14="http://schemas.microsoft.com/office/powerpoint/2010/main" val="26122268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0000" y="900000"/>
            <a:ext cx="8901855" cy="4650408"/>
          </a:xfrm>
        </p:spPr>
        <p:txBody>
          <a:bodyPr>
            <a:noAutofit/>
          </a:bodyPr>
          <a:lstStyle/>
          <a:p>
            <a:pPr marL="36541" indent="0">
              <a:buNone/>
            </a:pPr>
            <a:r>
              <a:rPr lang="en-GB" sz="1600" dirty="0" smtClean="0">
                <a:latin typeface="Comic Sans MS" pitchFamily="66" charset="0"/>
              </a:rPr>
              <a:t>Measuring the magnetic field is very difficult</a:t>
            </a:r>
            <a:r>
              <a:rPr lang="en-GB" sz="1600" dirty="0">
                <a:latin typeface="Comic Sans MS" pitchFamily="66" charset="0"/>
              </a:rPr>
              <a:t> </a:t>
            </a:r>
            <a:r>
              <a:rPr lang="en-GB" sz="1600" dirty="0" smtClean="0">
                <a:latin typeface="Comic Sans MS" pitchFamily="66" charset="0"/>
              </a:rPr>
              <a:t>and need a magnet outside the tunnel.</a:t>
            </a:r>
          </a:p>
          <a:p>
            <a:pPr marL="36541" indent="0">
              <a:buNone/>
            </a:pPr>
            <a:endParaRPr lang="en-GB" sz="1600" dirty="0" smtClean="0">
              <a:latin typeface="Comic Sans MS" pitchFamily="66" charset="0"/>
            </a:endParaRPr>
          </a:p>
          <a:p>
            <a:pPr marL="36541" indent="0">
              <a:buNone/>
            </a:pPr>
            <a:r>
              <a:rPr lang="en-GB" sz="1600" dirty="0" smtClean="0">
                <a:latin typeface="Comic Sans MS" pitchFamily="66" charset="0"/>
              </a:rPr>
              <a:t>In most </a:t>
            </a:r>
            <a:r>
              <a:rPr lang="en-GB" sz="1600" dirty="0">
                <a:latin typeface="Comic Sans MS" pitchFamily="66" charset="0"/>
              </a:rPr>
              <a:t>of the </a:t>
            </a:r>
            <a:r>
              <a:rPr lang="en-GB" sz="1600" dirty="0" smtClean="0">
                <a:latin typeface="Comic Sans MS" pitchFamily="66" charset="0"/>
              </a:rPr>
              <a:t>synchrotrons, </a:t>
            </a:r>
            <a:r>
              <a:rPr lang="en-GB" sz="1600" dirty="0">
                <a:latin typeface="Comic Sans MS" pitchFamily="66" charset="0"/>
              </a:rPr>
              <a:t>a</a:t>
            </a:r>
            <a:r>
              <a:rPr lang="en-GB" sz="1600" dirty="0" smtClean="0">
                <a:latin typeface="Comic Sans MS" pitchFamily="66" charset="0"/>
              </a:rPr>
              <a:t>ll the </a:t>
            </a:r>
            <a:r>
              <a:rPr lang="en-GB" sz="1600" dirty="0">
                <a:latin typeface="Comic Sans MS" pitchFamily="66" charset="0"/>
              </a:rPr>
              <a:t>magnets (</a:t>
            </a:r>
            <a:r>
              <a:rPr lang="en-GB" sz="1600" dirty="0" err="1">
                <a:latin typeface="Comic Sans MS" pitchFamily="66" charset="0"/>
              </a:rPr>
              <a:t>quadrupole</a:t>
            </a:r>
            <a:r>
              <a:rPr lang="en-GB" sz="1600" dirty="0">
                <a:latin typeface="Comic Sans MS" pitchFamily="66" charset="0"/>
              </a:rPr>
              <a:t>, </a:t>
            </a:r>
            <a:r>
              <a:rPr lang="en-GB" sz="1600" dirty="0" err="1">
                <a:latin typeface="Comic Sans MS" pitchFamily="66" charset="0"/>
              </a:rPr>
              <a:t>sextupole</a:t>
            </a:r>
            <a:r>
              <a:rPr lang="en-GB" sz="1600" dirty="0">
                <a:latin typeface="Comic Sans MS" pitchFamily="66" charset="0"/>
              </a:rPr>
              <a:t>, orbit correctors,…) are current </a:t>
            </a:r>
            <a:r>
              <a:rPr lang="en-GB" sz="1600" dirty="0" smtClean="0">
                <a:latin typeface="Comic Sans MS" pitchFamily="66" charset="0"/>
              </a:rPr>
              <a:t>control and the beam energy is controlled by the dipole magnet current.</a:t>
            </a:r>
          </a:p>
          <a:p>
            <a:pPr marL="36541" indent="0">
              <a:buNone/>
            </a:pPr>
            <a:endParaRPr lang="en-GB" sz="1600" dirty="0">
              <a:latin typeface="Comic Sans MS" pitchFamily="66" charset="0"/>
            </a:endParaRPr>
          </a:p>
          <a:p>
            <a:pPr marL="36541" indent="0">
              <a:buNone/>
            </a:pPr>
            <a:r>
              <a:rPr lang="en-GB" sz="1600" dirty="0" smtClean="0">
                <a:latin typeface="Comic Sans MS" pitchFamily="66" charset="0"/>
              </a:rPr>
              <a:t>For higher performance, the solutions are :</a:t>
            </a:r>
          </a:p>
          <a:p>
            <a:pPr>
              <a:buFontTx/>
              <a:buChar char="-"/>
            </a:pPr>
            <a:r>
              <a:rPr lang="en-GB" sz="1600" dirty="0" smtClean="0">
                <a:latin typeface="Comic Sans MS" pitchFamily="66" charset="0"/>
              </a:rPr>
              <a:t>Get a high-precision magnetic field model (10</a:t>
            </a:r>
            <a:r>
              <a:rPr lang="en-GB" sz="1600" baseline="30000" dirty="0" smtClean="0">
                <a:latin typeface="Comic Sans MS" pitchFamily="66" charset="0"/>
              </a:rPr>
              <a:t>-4</a:t>
            </a:r>
            <a:r>
              <a:rPr lang="en-GB" sz="1600" dirty="0" smtClean="0">
                <a:latin typeface="Comic Sans MS" pitchFamily="66" charset="0"/>
              </a:rPr>
              <a:t>)</a:t>
            </a:r>
          </a:p>
          <a:p>
            <a:pPr>
              <a:buFontTx/>
              <a:buChar char="-"/>
            </a:pPr>
            <a:r>
              <a:rPr lang="en-GB" sz="1600" dirty="0">
                <a:latin typeface="Comic Sans MS" pitchFamily="66" charset="0"/>
              </a:rPr>
              <a:t>Real time orbit feedback system</a:t>
            </a:r>
          </a:p>
          <a:p>
            <a:pPr>
              <a:buFontTx/>
              <a:buChar char="-"/>
            </a:pPr>
            <a:r>
              <a:rPr lang="en-GB" sz="1600" dirty="0">
                <a:latin typeface="Comic Sans MS" pitchFamily="66" charset="0"/>
              </a:rPr>
              <a:t>Real time tune feedback</a:t>
            </a:r>
          </a:p>
          <a:p>
            <a:pPr>
              <a:buFontTx/>
              <a:buChar char="-"/>
            </a:pPr>
            <a:r>
              <a:rPr lang="en-GB" sz="1600" dirty="0">
                <a:latin typeface="Comic Sans MS" pitchFamily="66" charset="0"/>
              </a:rPr>
              <a:t>Real time chromaticity </a:t>
            </a:r>
            <a:r>
              <a:rPr lang="en-GB" sz="1600" dirty="0" smtClean="0">
                <a:latin typeface="Comic Sans MS" pitchFamily="66" charset="0"/>
              </a:rPr>
              <a:t>feedback</a:t>
            </a:r>
          </a:p>
          <a:p>
            <a:pPr>
              <a:buFontTx/>
              <a:buChar char="-"/>
            </a:pPr>
            <a:r>
              <a:rPr lang="en-GB" sz="1600" dirty="0" smtClean="0">
                <a:latin typeface="Comic Sans MS" pitchFamily="66" charset="0"/>
              </a:rPr>
              <a:t>Or</a:t>
            </a:r>
            <a:endParaRPr lang="en-GB" sz="1600" dirty="0">
              <a:latin typeface="Comic Sans MS" pitchFamily="66" charset="0"/>
            </a:endParaRPr>
          </a:p>
          <a:p>
            <a:pPr>
              <a:buFontTx/>
              <a:buChar char="-"/>
            </a:pPr>
            <a:r>
              <a:rPr lang="en-GB" sz="1600" dirty="0" smtClean="0">
                <a:latin typeface="Comic Sans MS" pitchFamily="66" charset="0"/>
              </a:rPr>
              <a:t>Real-time magnetic field measurement and control (10</a:t>
            </a:r>
            <a:r>
              <a:rPr lang="en-GB" sz="1600" baseline="30000" dirty="0" smtClean="0">
                <a:latin typeface="Comic Sans MS" pitchFamily="66" charset="0"/>
              </a:rPr>
              <a:t>-4</a:t>
            </a:r>
            <a:r>
              <a:rPr lang="en-GB" sz="1600" dirty="0" smtClean="0">
                <a:latin typeface="Comic Sans MS" pitchFamily="66" charset="0"/>
              </a:rPr>
              <a:t>)</a:t>
            </a:r>
          </a:p>
          <a:p>
            <a:pPr marL="36541" indent="0">
              <a:buNone/>
            </a:pPr>
            <a:endParaRPr lang="en-GB" sz="1600" dirty="0" smtClean="0">
              <a:latin typeface="Comic Sans MS" pitchFamily="66" charset="0"/>
            </a:endParaRPr>
          </a:p>
          <a:p>
            <a:pPr marL="36541" indent="0">
              <a:buNone/>
            </a:pPr>
            <a:r>
              <a:rPr lang="en-GB" sz="1600" dirty="0" smtClean="0">
                <a:latin typeface="Comic Sans MS" pitchFamily="66" charset="0"/>
              </a:rPr>
              <a:t>How an operator change the beam energy with a synchrotron?</a:t>
            </a:r>
          </a:p>
          <a:p>
            <a:pPr marL="36541" indent="0">
              <a:buNone/>
            </a:pPr>
            <a:endParaRPr lang="en-GB" sz="1600" dirty="0">
              <a:latin typeface="Comic Sans MS" pitchFamily="66" charset="0"/>
            </a:endParaRPr>
          </a:p>
          <a:p>
            <a:pPr marL="36541" indent="0">
              <a:buNone/>
            </a:pPr>
            <a:r>
              <a:rPr lang="en-GB" sz="1600" dirty="0" smtClean="0">
                <a:latin typeface="Comic Sans MS" pitchFamily="66" charset="0"/>
              </a:rPr>
              <a:t>To ramp up, the operator increases the dipole magnetic field. </a:t>
            </a:r>
          </a:p>
          <a:p>
            <a:pPr marL="36541" indent="0">
              <a:buNone/>
            </a:pPr>
            <a:r>
              <a:rPr lang="en-GB" sz="1600" dirty="0">
                <a:latin typeface="Comic Sans MS" pitchFamily="66" charset="0"/>
              </a:rPr>
              <a:t>The radiofrequency </a:t>
            </a:r>
            <a:r>
              <a:rPr lang="en-GB" sz="1600" dirty="0" smtClean="0">
                <a:latin typeface="Comic Sans MS" pitchFamily="66" charset="0"/>
              </a:rPr>
              <a:t>is giving the energy to the beam, but </a:t>
            </a:r>
            <a:r>
              <a:rPr lang="en-GB" sz="1600" dirty="0">
                <a:latin typeface="Comic Sans MS" pitchFamily="66" charset="0"/>
              </a:rPr>
              <a:t>t</a:t>
            </a:r>
            <a:r>
              <a:rPr lang="en-GB" sz="1600" dirty="0" smtClean="0">
                <a:latin typeface="Comic Sans MS" pitchFamily="66" charset="0"/>
              </a:rPr>
              <a:t>he RF is automatically adjusted to follow the magnetic field increase (</a:t>
            </a:r>
            <a:r>
              <a:rPr lang="en-GB" sz="1600" dirty="0" err="1" smtClean="0">
                <a:latin typeface="Comic Sans MS" pitchFamily="66" charset="0"/>
              </a:rPr>
              <a:t>Bdot</a:t>
            </a:r>
            <a:r>
              <a:rPr lang="en-GB" sz="1600" dirty="0" smtClean="0">
                <a:latin typeface="Comic Sans MS" pitchFamily="66" charset="0"/>
              </a:rPr>
              <a:t> control).</a:t>
            </a:r>
            <a:endParaRPr lang="en-GB" sz="1600" dirty="0">
              <a:latin typeface="Comic Sans MS" pitchFamily="66" charset="0"/>
            </a:endParaRPr>
          </a:p>
          <a:p>
            <a:pPr marL="36541" indent="0">
              <a:buNone/>
            </a:pPr>
            <a:endParaRPr lang="en-GB" sz="1600" dirty="0" smtClean="0">
              <a:latin typeface="Comic Sans MS" pitchFamily="66" charset="0"/>
            </a:endParaRPr>
          </a:p>
          <a:p>
            <a:pPr marL="36541" indent="0">
              <a:buNone/>
            </a:pPr>
            <a:endParaRPr lang="en-GB" sz="1600" dirty="0">
              <a:latin typeface="Comic Sans MS" pitchFamily="66" charset="0"/>
            </a:endParaRPr>
          </a:p>
          <a:p>
            <a:pPr marL="36541" indent="0">
              <a:buNone/>
            </a:pPr>
            <a:r>
              <a:rPr lang="en-GB" sz="1600" dirty="0" smtClean="0">
                <a:latin typeface="Comic Sans MS" pitchFamily="66" charset="0"/>
              </a:rPr>
              <a:t> </a:t>
            </a:r>
            <a:endParaRPr lang="en-US" sz="1600" dirty="0" smtClean="0">
              <a:latin typeface="Comic Sans MS" pitchFamily="66" charset="0"/>
            </a:endParaRPr>
          </a:p>
        </p:txBody>
      </p:sp>
      <p:sp>
        <p:nvSpPr>
          <p:cNvPr id="8" name="Slide Number Placeholder 5"/>
          <p:cNvSpPr>
            <a:spLocks noGrp="1"/>
          </p:cNvSpPr>
          <p:nvPr>
            <p:ph type="sldNum" sz="quarter" idx="4"/>
          </p:nvPr>
        </p:nvSpPr>
        <p:spPr>
          <a:xfrm>
            <a:off x="8185376" y="6356359"/>
            <a:ext cx="501424" cy="365125"/>
          </a:xfrm>
        </p:spPr>
        <p:txBody>
          <a:bodyPr/>
          <a:lstStyle/>
          <a:p>
            <a:fld id="{17918391-D411-FE40-AAD7-861AE5233E0E}" type="slidenum">
              <a:rPr lang="en-US" smtClean="0"/>
              <a:pPr/>
              <a:t>9</a:t>
            </a:fld>
            <a:endParaRPr lang="en-US" dirty="0"/>
          </a:p>
        </p:txBody>
      </p:sp>
      <p:sp>
        <p:nvSpPr>
          <p:cNvPr id="7" name="Date Placeholder 3"/>
          <p:cNvSpPr>
            <a:spLocks noGrp="1"/>
          </p:cNvSpPr>
          <p:nvPr>
            <p:ph type="dt" sz="half" idx="2"/>
          </p:nvPr>
        </p:nvSpPr>
        <p:spPr>
          <a:xfrm>
            <a:off x="3102861" y="6362386"/>
            <a:ext cx="3087627" cy="365125"/>
          </a:xfrm>
        </p:spPr>
        <p:txBody>
          <a:bodyPr/>
          <a:lstStyle/>
          <a:p>
            <a:r>
              <a:rPr lang="en-US" sz="1100" dirty="0" smtClean="0"/>
              <a:t>CAS, Chavannes de </a:t>
            </a:r>
            <a:r>
              <a:rPr lang="en-US" sz="1100" dirty="0" err="1" smtClean="0"/>
              <a:t>Bogis</a:t>
            </a:r>
            <a:r>
              <a:rPr lang="en-US" sz="1100" dirty="0" smtClean="0"/>
              <a:t>, 07/11/2013</a:t>
            </a:r>
            <a:endParaRPr lang="en-US" sz="1100" dirty="0"/>
          </a:p>
        </p:txBody>
      </p:sp>
      <p:sp>
        <p:nvSpPr>
          <p:cNvPr id="9" name="Title 1"/>
          <p:cNvSpPr>
            <a:spLocks noGrp="1"/>
          </p:cNvSpPr>
          <p:nvPr>
            <p:ph type="title"/>
          </p:nvPr>
        </p:nvSpPr>
        <p:spPr>
          <a:xfrm>
            <a:off x="457201" y="20429"/>
            <a:ext cx="8226854" cy="940443"/>
          </a:xfrm>
        </p:spPr>
        <p:txBody>
          <a:bodyPr>
            <a:normAutofit/>
          </a:bodyPr>
          <a:lstStyle/>
          <a:p>
            <a:pPr algn="ctr"/>
            <a:r>
              <a:rPr lang="en-GB" sz="3200" dirty="0">
                <a:latin typeface="Comic Sans MS" pitchFamily="66" charset="0"/>
              </a:rPr>
              <a:t>What is special for magnet powering ?</a:t>
            </a:r>
            <a:endParaRPr lang="en-US" sz="3200" dirty="0">
              <a:latin typeface="Comic Sans MS" pitchFamily="66" charset="0"/>
            </a:endParaRPr>
          </a:p>
        </p:txBody>
      </p:sp>
    </p:spTree>
    <p:extLst>
      <p:ext uri="{BB962C8B-B14F-4D97-AF65-F5344CB8AC3E}">
        <p14:creationId xmlns:p14="http://schemas.microsoft.com/office/powerpoint/2010/main" val="630389444"/>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Pixel">
  <a:themeElements>
    <a:clrScheme name="1_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1_Pixel">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Garamond" pitchFamily="-65"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Garamond" pitchFamily="-65" charset="0"/>
          </a:defRPr>
        </a:defPPr>
      </a:lstStyle>
    </a:lnDef>
  </a:objectDefaults>
  <a:extraClrSchemeLst>
    <a:extraClrScheme>
      <a:clrScheme name="1_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1_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1_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1_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1_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1_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1_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1_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1_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1_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1_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1_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Presentation for science fair project">
  <a:themeElements>
    <a:clrScheme name="Echo 7">
      <a:dk1>
        <a:srgbClr val="336666"/>
      </a:dk1>
      <a:lt1>
        <a:srgbClr val="FFFFFF"/>
      </a:lt1>
      <a:dk2>
        <a:srgbClr val="000000"/>
      </a:dk2>
      <a:lt2>
        <a:srgbClr val="666699"/>
      </a:lt2>
      <a:accent1>
        <a:srgbClr val="99CCCC"/>
      </a:accent1>
      <a:accent2>
        <a:srgbClr val="CCCCCC"/>
      </a:accent2>
      <a:accent3>
        <a:srgbClr val="FFFFFF"/>
      </a:accent3>
      <a:accent4>
        <a:srgbClr val="2A5656"/>
      </a:accent4>
      <a:accent5>
        <a:srgbClr val="CAE2E2"/>
      </a:accent5>
      <a:accent6>
        <a:srgbClr val="B9B9B9"/>
      </a:accent6>
      <a:hlink>
        <a:srgbClr val="006666"/>
      </a:hlink>
      <a:folHlink>
        <a:srgbClr val="B2B2B2"/>
      </a:folHlink>
    </a:clrScheme>
    <a:fontScheme name="Echo">
      <a:majorFont>
        <a:latin typeface="Verdana"/>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Times New Roman" pitchFamily="18" charset="0"/>
          </a:defRPr>
        </a:defPPr>
      </a:lstStyle>
    </a:lnDef>
  </a:objectDefaults>
  <a:extraClrSchemeLst>
    <a:extraClrScheme>
      <a:clrScheme name="Echo 1">
        <a:dk1>
          <a:srgbClr val="25252F"/>
        </a:dk1>
        <a:lt1>
          <a:srgbClr val="9999FF"/>
        </a:lt1>
        <a:dk2>
          <a:srgbClr val="000000"/>
        </a:dk2>
        <a:lt2>
          <a:srgbClr val="FFFFFF"/>
        </a:lt2>
        <a:accent1>
          <a:srgbClr val="3366FF"/>
        </a:accent1>
        <a:accent2>
          <a:srgbClr val="003399"/>
        </a:accent2>
        <a:accent3>
          <a:srgbClr val="AAAAAA"/>
        </a:accent3>
        <a:accent4>
          <a:srgbClr val="8282DA"/>
        </a:accent4>
        <a:accent5>
          <a:srgbClr val="ADB8FF"/>
        </a:accent5>
        <a:accent6>
          <a:srgbClr val="002D8A"/>
        </a:accent6>
        <a:hlink>
          <a:srgbClr val="009999"/>
        </a:hlink>
        <a:folHlink>
          <a:srgbClr val="B2B2B2"/>
        </a:folHlink>
      </a:clrScheme>
      <a:clrMap bg1="dk2" tx1="lt1" bg2="dk1" tx2="lt2" accent1="accent1" accent2="accent2" accent3="accent3" accent4="accent4" accent5="accent5" accent6="accent6" hlink="hlink" folHlink="folHlink"/>
    </a:extraClrScheme>
    <a:extraClrScheme>
      <a:clrScheme name="Echo 2">
        <a:dk1>
          <a:srgbClr val="314183"/>
        </a:dk1>
        <a:lt1>
          <a:srgbClr val="FFFFFF"/>
        </a:lt1>
        <a:dk2>
          <a:srgbClr val="0B1E45"/>
        </a:dk2>
        <a:lt2>
          <a:srgbClr val="FFFFFF"/>
        </a:lt2>
        <a:accent1>
          <a:srgbClr val="6666FF"/>
        </a:accent1>
        <a:accent2>
          <a:srgbClr val="0066FF"/>
        </a:accent2>
        <a:accent3>
          <a:srgbClr val="AAABB0"/>
        </a:accent3>
        <a:accent4>
          <a:srgbClr val="DADADA"/>
        </a:accent4>
        <a:accent5>
          <a:srgbClr val="B8B8FF"/>
        </a:accent5>
        <a:accent6>
          <a:srgbClr val="005CE7"/>
        </a:accent6>
        <a:hlink>
          <a:srgbClr val="006699"/>
        </a:hlink>
        <a:folHlink>
          <a:srgbClr val="B2B2B2"/>
        </a:folHlink>
      </a:clrScheme>
      <a:clrMap bg1="dk2" tx1="lt1" bg2="dk1" tx2="lt2" accent1="accent1" accent2="accent2" accent3="accent3" accent4="accent4" accent5="accent5" accent6="accent6" hlink="hlink" folHlink="folHlink"/>
    </a:extraClrScheme>
    <a:extraClrScheme>
      <a:clrScheme name="Echo 3">
        <a:dk1>
          <a:srgbClr val="194349"/>
        </a:dk1>
        <a:lt1>
          <a:srgbClr val="FFFFCC"/>
        </a:lt1>
        <a:dk2>
          <a:srgbClr val="006666"/>
        </a:dk2>
        <a:lt2>
          <a:srgbClr val="FFFFFF"/>
        </a:lt2>
        <a:accent1>
          <a:srgbClr val="99CC00"/>
        </a:accent1>
        <a:accent2>
          <a:srgbClr val="00B6B2"/>
        </a:accent2>
        <a:accent3>
          <a:srgbClr val="AAB8B8"/>
        </a:accent3>
        <a:accent4>
          <a:srgbClr val="DADAAE"/>
        </a:accent4>
        <a:accent5>
          <a:srgbClr val="CAE2AA"/>
        </a:accent5>
        <a:accent6>
          <a:srgbClr val="00A5A1"/>
        </a:accent6>
        <a:hlink>
          <a:srgbClr val="669900"/>
        </a:hlink>
        <a:folHlink>
          <a:srgbClr val="666699"/>
        </a:folHlink>
      </a:clrScheme>
      <a:clrMap bg1="dk2" tx1="lt1" bg2="dk1" tx2="lt2" accent1="accent1" accent2="accent2" accent3="accent3" accent4="accent4" accent5="accent5" accent6="accent6" hlink="hlink" folHlink="folHlink"/>
    </a:extraClrScheme>
    <a:extraClrScheme>
      <a:clrScheme name="Echo 4">
        <a:dk1>
          <a:srgbClr val="194349"/>
        </a:dk1>
        <a:lt1>
          <a:srgbClr val="FFFFCC"/>
        </a:lt1>
        <a:dk2>
          <a:srgbClr val="0000FF"/>
        </a:dk2>
        <a:lt2>
          <a:srgbClr val="FFFFFF"/>
        </a:lt2>
        <a:accent1>
          <a:srgbClr val="0099FF"/>
        </a:accent1>
        <a:accent2>
          <a:srgbClr val="33CC33"/>
        </a:accent2>
        <a:accent3>
          <a:srgbClr val="AAAAFF"/>
        </a:accent3>
        <a:accent4>
          <a:srgbClr val="DADAAE"/>
        </a:accent4>
        <a:accent5>
          <a:srgbClr val="AACAFF"/>
        </a:accent5>
        <a:accent6>
          <a:srgbClr val="2DB92D"/>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cho 5">
        <a:dk1>
          <a:srgbClr val="194349"/>
        </a:dk1>
        <a:lt1>
          <a:srgbClr val="FFFFCC"/>
        </a:lt1>
        <a:dk2>
          <a:srgbClr val="72A497"/>
        </a:dk2>
        <a:lt2>
          <a:srgbClr val="000000"/>
        </a:lt2>
        <a:accent1>
          <a:srgbClr val="805D32"/>
        </a:accent1>
        <a:accent2>
          <a:srgbClr val="7D2F3C"/>
        </a:accent2>
        <a:accent3>
          <a:srgbClr val="BCCFC9"/>
        </a:accent3>
        <a:accent4>
          <a:srgbClr val="DADAAE"/>
        </a:accent4>
        <a:accent5>
          <a:srgbClr val="C0B6AD"/>
        </a:accent5>
        <a:accent6>
          <a:srgbClr val="712A35"/>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cho 6">
        <a:dk1>
          <a:srgbClr val="1C1C1C"/>
        </a:dk1>
        <a:lt1>
          <a:srgbClr val="FFFFFF"/>
        </a:lt1>
        <a:dk2>
          <a:srgbClr val="710F0F"/>
        </a:dk2>
        <a:lt2>
          <a:srgbClr val="FFFFFF"/>
        </a:lt2>
        <a:accent1>
          <a:srgbClr val="FF9900"/>
        </a:accent1>
        <a:accent2>
          <a:srgbClr val="FF3300"/>
        </a:accent2>
        <a:accent3>
          <a:srgbClr val="BBAAAA"/>
        </a:accent3>
        <a:accent4>
          <a:srgbClr val="DADADA"/>
        </a:accent4>
        <a:accent5>
          <a:srgbClr val="FFCAAA"/>
        </a:accent5>
        <a:accent6>
          <a:srgbClr val="E72D00"/>
        </a:accent6>
        <a:hlink>
          <a:srgbClr val="666699"/>
        </a:hlink>
        <a:folHlink>
          <a:srgbClr val="996633"/>
        </a:folHlink>
      </a:clrScheme>
      <a:clrMap bg1="dk2" tx1="lt1" bg2="dk1" tx2="lt2" accent1="accent1" accent2="accent2" accent3="accent3" accent4="accent4" accent5="accent5" accent6="accent6" hlink="hlink" folHlink="folHlink"/>
    </a:extraClrScheme>
    <a:extraClrScheme>
      <a:clrScheme name="Echo 7">
        <a:dk1>
          <a:srgbClr val="336666"/>
        </a:dk1>
        <a:lt1>
          <a:srgbClr val="FFFFFF"/>
        </a:lt1>
        <a:dk2>
          <a:srgbClr val="000000"/>
        </a:dk2>
        <a:lt2>
          <a:srgbClr val="666699"/>
        </a:lt2>
        <a:accent1>
          <a:srgbClr val="99CCCC"/>
        </a:accent1>
        <a:accent2>
          <a:srgbClr val="CCCCCC"/>
        </a:accent2>
        <a:accent3>
          <a:srgbClr val="FFFFFF"/>
        </a:accent3>
        <a:accent4>
          <a:srgbClr val="2A5656"/>
        </a:accent4>
        <a:accent5>
          <a:srgbClr val="CAE2E2"/>
        </a:accent5>
        <a:accent6>
          <a:srgbClr val="B9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ho 8">
        <a:dk1>
          <a:srgbClr val="000000"/>
        </a:dk1>
        <a:lt1>
          <a:srgbClr val="FFFFFF"/>
        </a:lt1>
        <a:dk2>
          <a:srgbClr val="000000"/>
        </a:dk2>
        <a:lt2>
          <a:srgbClr val="666699"/>
        </a:lt2>
        <a:accent1>
          <a:srgbClr val="FF9900"/>
        </a:accent1>
        <a:accent2>
          <a:srgbClr val="FF0000"/>
        </a:accent2>
        <a:accent3>
          <a:srgbClr val="FFFFFF"/>
        </a:accent3>
        <a:accent4>
          <a:srgbClr val="000000"/>
        </a:accent4>
        <a:accent5>
          <a:srgbClr val="FFCAAA"/>
        </a:accent5>
        <a:accent6>
          <a:srgbClr val="E70000"/>
        </a:accent6>
        <a:hlink>
          <a:srgbClr val="336699"/>
        </a:hlink>
        <a:folHlink>
          <a:srgbClr val="808080"/>
        </a:folHlink>
      </a:clrScheme>
      <a:clrMap bg1="lt1" tx1="dk1" bg2="lt2" tx2="dk2" accent1="accent1" accent2="accent2" accent3="accent3" accent4="accent4" accent5="accent5" accent6="accent6" hlink="hlink" folHlink="folHlink"/>
    </a:extraClrScheme>
    <a:extraClrScheme>
      <a:clrScheme name="Echo 9">
        <a:dk1>
          <a:srgbClr val="000000"/>
        </a:dk1>
        <a:lt1>
          <a:srgbClr val="FFFFFF"/>
        </a:lt1>
        <a:dk2>
          <a:srgbClr val="000000"/>
        </a:dk2>
        <a:lt2>
          <a:srgbClr val="666699"/>
        </a:lt2>
        <a:accent1>
          <a:srgbClr val="CC3300"/>
        </a:accent1>
        <a:accent2>
          <a:srgbClr val="CC9900"/>
        </a:accent2>
        <a:accent3>
          <a:srgbClr val="FFFFFF"/>
        </a:accent3>
        <a:accent4>
          <a:srgbClr val="000000"/>
        </a:accent4>
        <a:accent5>
          <a:srgbClr val="E2ADAA"/>
        </a:accent5>
        <a:accent6>
          <a:srgbClr val="B98A00"/>
        </a:accent6>
        <a:hlink>
          <a:srgbClr val="CC6600"/>
        </a:hlink>
        <a:folHlink>
          <a:srgbClr val="808080"/>
        </a:folHlink>
      </a:clrScheme>
      <a:clrMap bg1="lt1" tx1="dk1" bg2="lt2" tx2="dk2" accent1="accent1" accent2="accent2" accent3="accent3" accent4="accent4" accent5="accent5" accent6="accent6" hlink="hlink" folHlink="folHlink"/>
    </a:extraClrScheme>
    <a:extraClrScheme>
      <a:clrScheme name="Echo 10">
        <a:dk1>
          <a:srgbClr val="000000"/>
        </a:dk1>
        <a:lt1>
          <a:srgbClr val="FFFFFF"/>
        </a:lt1>
        <a:dk2>
          <a:srgbClr val="000000"/>
        </a:dk2>
        <a:lt2>
          <a:srgbClr val="666699"/>
        </a:lt2>
        <a:accent1>
          <a:srgbClr val="666699"/>
        </a:accent1>
        <a:accent2>
          <a:srgbClr val="9999FF"/>
        </a:accent2>
        <a:accent3>
          <a:srgbClr val="FFFFFF"/>
        </a:accent3>
        <a:accent4>
          <a:srgbClr val="000000"/>
        </a:accent4>
        <a:accent5>
          <a:srgbClr val="B8B8CA"/>
        </a:accent5>
        <a:accent6>
          <a:srgbClr val="8A8AE7"/>
        </a:accent6>
        <a:hlink>
          <a:srgbClr val="3366FF"/>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CERN(4-3).thmx</Template>
  <TotalTime>7684</TotalTime>
  <Words>4073</Words>
  <Application>Microsoft Office PowerPoint</Application>
  <PresentationFormat>On-screen Show (4:3)</PresentationFormat>
  <Paragraphs>1343</Paragraphs>
  <Slides>87</Slides>
  <Notes>15</Notes>
  <HiddenSlides>0</HiddenSlides>
  <MMClips>0</MMClips>
  <ScaleCrop>false</ScaleCrop>
  <HeadingPairs>
    <vt:vector size="6" baseType="variant">
      <vt:variant>
        <vt:lpstr>Theme</vt:lpstr>
      </vt:variant>
      <vt:variant>
        <vt:i4>3</vt:i4>
      </vt:variant>
      <vt:variant>
        <vt:lpstr>Embedded OLE Servers</vt:lpstr>
      </vt:variant>
      <vt:variant>
        <vt:i4>2</vt:i4>
      </vt:variant>
      <vt:variant>
        <vt:lpstr>Slide Titles</vt:lpstr>
      </vt:variant>
      <vt:variant>
        <vt:i4>87</vt:i4>
      </vt:variant>
    </vt:vector>
  </HeadingPairs>
  <TitlesOfParts>
    <vt:vector size="92" baseType="lpstr">
      <vt:lpstr>CERN(4-3)</vt:lpstr>
      <vt:lpstr>1_Pixel</vt:lpstr>
      <vt:lpstr>Presentation for science fair project</vt:lpstr>
      <vt:lpstr>Visio</vt:lpstr>
      <vt:lpstr>Equation</vt:lpstr>
      <vt:lpstr>PowerPoint Presentation</vt:lpstr>
      <vt:lpstr>Basics of Accelerator Science and Technology at CERN   Magnet powering scheme</vt:lpstr>
      <vt:lpstr>PowerPoint Presentation</vt:lpstr>
      <vt:lpstr>Definition</vt:lpstr>
      <vt:lpstr>What is special for magnet powering ?</vt:lpstr>
      <vt:lpstr>What is special for magnet powering ?</vt:lpstr>
      <vt:lpstr>What is special for magnet powering ?</vt:lpstr>
      <vt:lpstr>What is special for magnet powering ?</vt:lpstr>
      <vt:lpstr>What is special for magnet powering ?</vt:lpstr>
      <vt:lpstr>Magnet powering scheme</vt:lpstr>
      <vt:lpstr>Magnet powering scheme</vt:lpstr>
      <vt:lpstr>Magnet powering scheme</vt:lpstr>
      <vt:lpstr>What is special for magnet powering ?</vt:lpstr>
      <vt:lpstr>Power electronics</vt:lpstr>
      <vt:lpstr>Switching devices</vt:lpstr>
      <vt:lpstr>PowerPoint Presentation</vt:lpstr>
      <vt:lpstr>Topologies based on thyristor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Thyristor rectifier example</vt:lpstr>
      <vt:lpstr>Thyristor rectifier example</vt:lpstr>
      <vt:lpstr>PowerPoint Presentation</vt:lpstr>
      <vt:lpstr>Thyristor rectifier</vt:lpstr>
      <vt:lpstr>PowerPoint Presentation</vt:lpstr>
      <vt:lpstr>IGBT</vt:lpstr>
      <vt:lpstr>PowerPoint Presentation</vt:lpstr>
      <vt:lpstr>Power electronics basic concept</vt:lpstr>
      <vt:lpstr>Power electronics basic concept</vt:lpstr>
      <vt:lpstr>Power electronics basic concept</vt:lpstr>
      <vt:lpstr>PowerPoint Presentation</vt:lpstr>
      <vt:lpstr>Switch-mode converters</vt:lpstr>
      <vt:lpstr>PowerPoint Presentation</vt:lpstr>
      <vt:lpstr>Transformer technologies</vt:lpstr>
      <vt:lpstr>Topologies with HF transformer</vt:lpstr>
      <vt:lpstr>Switch-mode converter with HF inverter</vt:lpstr>
      <vt:lpstr>PowerPoint Presentation</vt:lpstr>
      <vt:lpstr>Converter association</vt:lpstr>
      <vt:lpstr>Parallel connection of sub-converters</vt:lpstr>
      <vt:lpstr>PowerPoint Presentation</vt:lpstr>
      <vt:lpstr>Parallel connection with thyristor rectifier</vt:lpstr>
      <vt:lpstr>Series connection of sub-converters</vt:lpstr>
      <vt:lpstr>PowerPoint Presentation</vt:lpstr>
      <vt:lpstr>Nested circuits</vt:lpstr>
      <vt:lpstr>Nested circuits</vt:lpstr>
      <vt:lpstr>Nested circuits</vt:lpstr>
      <vt:lpstr>Nested circuits</vt:lpstr>
      <vt:lpstr>Energy management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 supply control</vt:lpstr>
      <vt:lpstr>Power supply control</vt:lpstr>
      <vt:lpstr>Power supply control</vt:lpstr>
      <vt:lpstr>High-precision definition</vt:lpstr>
      <vt:lpstr>Accuracy characterisation</vt:lpstr>
      <vt:lpstr>Current measurement technologies</vt:lpstr>
      <vt:lpstr>High-precision Current measurement chain</vt:lpstr>
      <vt:lpstr>LHC class specification</vt:lpstr>
      <vt:lpstr>LHC class 1 DCCT</vt:lpstr>
      <vt:lpstr>LHC class 1 ADC</vt:lpstr>
      <vt:lpstr>LHC class 1 global accuracy</vt:lpstr>
      <vt:lpstr>LHC resolution</vt:lpstr>
      <vt:lpstr>LHC resolution</vt:lpstr>
      <vt:lpstr>Current regulation</vt:lpstr>
      <vt:lpstr>Current regulation</vt:lpstr>
      <vt:lpstr>Current regulation</vt:lpstr>
      <vt:lpstr>ripples</vt:lpstr>
      <vt:lpstr>Grounding</vt:lpstr>
      <vt:lpstr>Grounding</vt:lpstr>
      <vt:lpstr>What do an accelerator physicist should specify ?</vt:lpstr>
      <vt:lpstr>What do an accelerator physicist should specify ?</vt:lpstr>
      <vt:lpstr>What do an accelerator physicist should specify ?</vt:lpstr>
      <vt:lpstr>Power supply delivery</vt:lpstr>
      <vt:lpstr>Summary</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Jean-Paul Burnet</cp:lastModifiedBy>
  <cp:revision>525</cp:revision>
  <cp:lastPrinted>2013-08-26T12:39:48Z</cp:lastPrinted>
  <dcterms:created xsi:type="dcterms:W3CDTF">2012-11-30T11:04:26Z</dcterms:created>
  <dcterms:modified xsi:type="dcterms:W3CDTF">2013-11-08T14:28:09Z</dcterms:modified>
</cp:coreProperties>
</file>