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AVI" ContentType="video/avi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256" r:id="rId2"/>
    <p:sldId id="356" r:id="rId3"/>
    <p:sldId id="257" r:id="rId4"/>
    <p:sldId id="402" r:id="rId5"/>
    <p:sldId id="281" r:id="rId6"/>
    <p:sldId id="362" r:id="rId7"/>
    <p:sldId id="403" r:id="rId8"/>
    <p:sldId id="400" r:id="rId9"/>
    <p:sldId id="401" r:id="rId10"/>
    <p:sldId id="279" r:id="rId11"/>
    <p:sldId id="280" r:id="rId12"/>
    <p:sldId id="263" r:id="rId13"/>
    <p:sldId id="264" r:id="rId14"/>
    <p:sldId id="312" r:id="rId15"/>
    <p:sldId id="334" r:id="rId16"/>
    <p:sldId id="287" r:id="rId17"/>
    <p:sldId id="386" r:id="rId18"/>
    <p:sldId id="388" r:id="rId19"/>
    <p:sldId id="389" r:id="rId20"/>
    <p:sldId id="390" r:id="rId21"/>
    <p:sldId id="413" r:id="rId22"/>
    <p:sldId id="404" r:id="rId23"/>
    <p:sldId id="405" r:id="rId24"/>
    <p:sldId id="406" r:id="rId25"/>
    <p:sldId id="407" r:id="rId26"/>
    <p:sldId id="408" r:id="rId27"/>
    <p:sldId id="409" r:id="rId28"/>
    <p:sldId id="412" r:id="rId29"/>
    <p:sldId id="451" r:id="rId30"/>
    <p:sldId id="452" r:id="rId31"/>
    <p:sldId id="421" r:id="rId32"/>
    <p:sldId id="460" r:id="rId33"/>
    <p:sldId id="435" r:id="rId34"/>
    <p:sldId id="436" r:id="rId35"/>
    <p:sldId id="449" r:id="rId36"/>
    <p:sldId id="438" r:id="rId37"/>
    <p:sldId id="440" r:id="rId38"/>
    <p:sldId id="443" r:id="rId39"/>
    <p:sldId id="441" r:id="rId40"/>
    <p:sldId id="442" r:id="rId41"/>
    <p:sldId id="439" r:id="rId42"/>
    <p:sldId id="444" r:id="rId43"/>
    <p:sldId id="423" r:id="rId44"/>
    <p:sldId id="424" r:id="rId45"/>
    <p:sldId id="426" r:id="rId46"/>
    <p:sldId id="431" r:id="rId47"/>
    <p:sldId id="432" r:id="rId48"/>
    <p:sldId id="433" r:id="rId49"/>
    <p:sldId id="461" r:id="rId50"/>
    <p:sldId id="453" r:id="rId51"/>
    <p:sldId id="454" r:id="rId52"/>
    <p:sldId id="455" r:id="rId53"/>
    <p:sldId id="456" r:id="rId54"/>
    <p:sldId id="457" r:id="rId55"/>
    <p:sldId id="458" r:id="rId56"/>
    <p:sldId id="360" r:id="rId57"/>
    <p:sldId id="450" r:id="rId58"/>
    <p:sldId id="359" r:id="rId59"/>
    <p:sldId id="365" r:id="rId60"/>
    <p:sldId id="366" r:id="rId61"/>
    <p:sldId id="459" r:id="rId6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CCFFCC"/>
    <a:srgbClr val="99FF66"/>
    <a:srgbClr val="FF0000"/>
    <a:srgbClr val="00FF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34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1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1E75DBE-8922-45C3-B9DB-5D63C48E9AC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8968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D7B960-3DD7-4D04-8075-BE02195409C3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5D7336-7F9A-4C4F-8F57-0D3404E43F4E}" type="slidenum">
              <a:rPr lang="en-US"/>
              <a:pPr/>
              <a:t>56</a:t>
            </a:fld>
            <a:endParaRPr lang="en-US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8025"/>
            <a:ext cx="4521200" cy="3390900"/>
          </a:xfrm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0275" y="4310063"/>
            <a:ext cx="5053013" cy="41703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/>
              <a:t>LHC extrapolation</a:t>
            </a:r>
          </a:p>
          <a:p>
            <a:pPr>
              <a:lnSpc>
                <a:spcPct val="80000"/>
              </a:lnSpc>
            </a:pPr>
            <a:r>
              <a:rPr lang="en-GB"/>
              <a:t>Energy in beam 7 times Tevatron</a:t>
            </a:r>
          </a:p>
          <a:p>
            <a:r>
              <a:rPr lang="en-GB"/>
              <a:t>Intensity of beam 30 times Tevatron</a:t>
            </a:r>
          </a:p>
          <a:p>
            <a:r>
              <a:rPr lang="en-GB"/>
              <a:t>Number of LHC of moving elements in the LHC about 200</a:t>
            </a:r>
          </a:p>
          <a:p>
            <a:r>
              <a:rPr lang="en-GB">
                <a:solidFill>
                  <a:schemeClr val="hlink"/>
                </a:solidFill>
              </a:rPr>
              <a:t>Energy stored in both beams: 			0.7 GJoule</a:t>
            </a:r>
          </a:p>
          <a:p>
            <a:r>
              <a:rPr lang="en-US"/>
              <a:t>heat up from cryogenic temperature and melt </a:t>
            </a:r>
          </a:p>
          <a:p>
            <a:r>
              <a:rPr lang="en-US"/>
              <a:t>0.1 m3 of Copper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A28DA4-2CE6-4124-9873-8D5719835D01}" type="slidenum">
              <a:rPr lang="en-US"/>
              <a:pPr/>
              <a:t>58</a:t>
            </a:fld>
            <a:endParaRPr lang="en-US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4213"/>
            <a:ext cx="4573587" cy="3430587"/>
          </a:xfrm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4988"/>
            <a:ext cx="5026025" cy="4114800"/>
          </a:xfrm>
        </p:spPr>
        <p:txBody>
          <a:bodyPr/>
          <a:lstStyle/>
          <a:p>
            <a:r>
              <a:rPr lang="en-US"/>
              <a:t>Chamber design considerations: Signal speed and robustness against ageing (and loss of chamber gas)</a:t>
            </a:r>
          </a:p>
          <a:p>
            <a:r>
              <a:rPr lang="en-US"/>
              <a:t>BLMB: Planned to use standard ACEM detectors (or photo-multipliers), and acquisition systems of LHC BCT. Not part of baseline scenario, for refined beam observation.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69528" y="6057900"/>
            <a:ext cx="2209800" cy="476250"/>
          </a:xfrm>
        </p:spPr>
        <p:txBody>
          <a:bodyPr/>
          <a:lstStyle>
            <a:lvl1pPr>
              <a:defRPr/>
            </a:lvl1pPr>
          </a:lstStyle>
          <a:p>
            <a:fld id="{5D4C3FFB-F799-4301-8DE2-1F8531D8CA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U. Raich,  CERN School of Accelerators, Chavannes 2013/14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873F1A7-7D2C-44A8-AFF9-07CF4731F1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2860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22860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U. Raich,  CERN School of Accelerators, Chavannes 2013/14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8B2448-4AD2-4C63-BB6F-3CD75BB4E6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1295400"/>
            <a:ext cx="44958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954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862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0" y="6381750"/>
            <a:ext cx="4419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934200" y="6381750"/>
            <a:ext cx="2209800" cy="476250"/>
          </a:xfrm>
        </p:spPr>
        <p:txBody>
          <a:bodyPr/>
          <a:lstStyle>
            <a:lvl1pPr>
              <a:defRPr/>
            </a:lvl1pPr>
          </a:lstStyle>
          <a:p>
            <a:fld id="{02958AA2-3E12-4E53-B304-7304C5F0D36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6172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95400"/>
            <a:ext cx="44958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954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862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28600" y="6172200"/>
            <a:ext cx="4419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U. Raich,  CERN School of Accelerators, Chavannes 2013/14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2895600" y="6172200"/>
            <a:ext cx="2209800" cy="476250"/>
          </a:xfrm>
        </p:spPr>
        <p:txBody>
          <a:bodyPr/>
          <a:lstStyle>
            <a:lvl1pPr>
              <a:defRPr/>
            </a:lvl1pPr>
          </a:lstStyle>
          <a:p>
            <a:fld id="{AA7167FB-09AA-44FF-992F-8B25DDF7B8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295400" y="228600"/>
            <a:ext cx="6172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954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954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0" y="38862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8862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28600" y="6172200"/>
            <a:ext cx="4419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U. Raich,  CERN School of Accelerators, Chavannes 2013/14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2895600" y="6172200"/>
            <a:ext cx="2209800" cy="476250"/>
          </a:xfrm>
        </p:spPr>
        <p:txBody>
          <a:bodyPr/>
          <a:lstStyle>
            <a:lvl1pPr>
              <a:defRPr/>
            </a:lvl1pPr>
          </a:lstStyle>
          <a:p>
            <a:fld id="{BA5AADF3-49F9-490C-938F-57A8420374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6172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1295400"/>
            <a:ext cx="44958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4958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28600" y="6172200"/>
            <a:ext cx="4419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U. Raich,  CERN School of Accelerators, Chavannes 2013/14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2895600" y="6172200"/>
            <a:ext cx="2209800" cy="476250"/>
          </a:xfrm>
        </p:spPr>
        <p:txBody>
          <a:bodyPr/>
          <a:lstStyle>
            <a:lvl1pPr>
              <a:defRPr/>
            </a:lvl1pPr>
          </a:lstStyle>
          <a:p>
            <a:fld id="{C1DB47BE-E373-4B30-A98A-E84B443AC8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8927" y="261256"/>
            <a:ext cx="5774872" cy="838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30085"/>
            <a:ext cx="9144000" cy="513805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381750"/>
            <a:ext cx="4419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34200" y="6381750"/>
            <a:ext cx="2209800" cy="476250"/>
          </a:xfrm>
        </p:spPr>
        <p:txBody>
          <a:bodyPr/>
          <a:lstStyle>
            <a:lvl1pPr>
              <a:defRPr/>
            </a:lvl1pPr>
          </a:lstStyle>
          <a:p>
            <a:fld id="{06E3771F-0468-40F5-840D-14CB6A9B33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U. Raich,  CERN School of Accelerators, Chavannes 2013/14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01FFA9-C12D-4F2D-B9E9-55ADAE60D8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95400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U. Raich,  CERN School of Accelerators, Chavannes 2013/14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0892E3-8B3F-4E86-82F8-64C9279500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U. Raich,  CERN School of Accelerators, Chavannes 2013/14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6BCEAB-0ECD-4750-9510-0B1C642BFB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8414" y="310242"/>
            <a:ext cx="56007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0" y="6381750"/>
            <a:ext cx="4419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U. Raich,  CERN School of Accelerators, Chavannes 2013/14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934200" y="6381750"/>
            <a:ext cx="2209800" cy="476250"/>
          </a:xfrm>
        </p:spPr>
        <p:txBody>
          <a:bodyPr/>
          <a:lstStyle>
            <a:lvl1pPr>
              <a:defRPr/>
            </a:lvl1pPr>
          </a:lstStyle>
          <a:p>
            <a:fld id="{65B4F6FB-EB2F-413F-983C-4B257EFDB0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683828" y="6123215"/>
            <a:ext cx="2209800" cy="476250"/>
          </a:xfrm>
        </p:spPr>
        <p:txBody>
          <a:bodyPr/>
          <a:lstStyle>
            <a:lvl1pPr>
              <a:defRPr/>
            </a:lvl1pPr>
          </a:lstStyle>
          <a:p>
            <a:fld id="{6A44F17D-844D-4731-B9E9-D19B8D5C55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U. Raich,  CERN School of Accelerators, Chavannes 2013/14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6F971B7-E975-43CA-9F40-F73504A458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U. Raich,  CERN School of Accelerators, Chavannes 2013/14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CD6D8CD-90AF-4545-9C76-688F6351E5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0328" y="310242"/>
            <a:ext cx="556260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507672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172200"/>
            <a:ext cx="4419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굴림" pitchFamily="50" charset="-127"/>
              </a:defRPr>
            </a:lvl1pPr>
          </a:lstStyle>
          <a:p>
            <a:r>
              <a:rPr lang="en-US" smtClean="0"/>
              <a:t>U. Raich,  CERN School of Accelerators, Chavannes 2013/14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895600" y="6172200"/>
            <a:ext cx="2209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9CA123F-A4A7-4837-80B6-D6572FB123E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41" name="Picture 17" descr="logo-CERN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1534886" cy="1534886"/>
          </a:xfrm>
          <a:prstGeom prst="rect">
            <a:avLst/>
          </a:prstGeom>
          <a:noFill/>
        </p:spPr>
      </p:pic>
      <p:pic>
        <p:nvPicPr>
          <p:cNvPr id="8" name="Picture 7" descr="CASlogo.jpg"/>
          <p:cNvPicPr>
            <a:picLocks noChangeAspect="1"/>
          </p:cNvPicPr>
          <p:nvPr userDrawn="1"/>
        </p:nvPicPr>
        <p:blipFill>
          <a:blip r:embed="rId18" cstate="print"/>
          <a:stretch>
            <a:fillRect/>
          </a:stretch>
        </p:blipFill>
        <p:spPr>
          <a:xfrm>
            <a:off x="7370619" y="0"/>
            <a:ext cx="1773382" cy="143823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5" Type="http://schemas.openxmlformats.org/officeDocument/2006/relationships/image" Target="../media/image22.e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4.png"/><Relationship Id="rId4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5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6.wmf"/><Relationship Id="rId4" Type="http://schemas.openxmlformats.org/officeDocument/2006/relationships/oleObject" Target="../embeddings/oleObject4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w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wm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50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9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71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w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gif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jpe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video" Target="../media/media1.AVI"/><Relationship Id="rId7" Type="http://schemas.openxmlformats.org/officeDocument/2006/relationships/image" Target="../media/image17.png"/><Relationship Id="rId2" Type="http://schemas.microsoft.com/office/2007/relationships/media" Target="../media/media1.AVI"/><Relationship Id="rId1" Type="http://schemas.openxmlformats.org/officeDocument/2006/relationships/video" Target="file:///C:\CAS2010\screen.AVI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Introduction to</a:t>
            </a:r>
            <a:br>
              <a:rPr lang="en-US" sz="4400" dirty="0" smtClean="0"/>
            </a:br>
            <a:r>
              <a:rPr lang="en-US" sz="4400" dirty="0" smtClean="0"/>
              <a:t>Beam </a:t>
            </a:r>
            <a:r>
              <a:rPr lang="en-US" sz="4400" dirty="0"/>
              <a:t>Diagnostics</a:t>
            </a:r>
            <a:r>
              <a:rPr lang="en-US" dirty="0"/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Ulrich Raich</a:t>
            </a:r>
          </a:p>
          <a:p>
            <a:r>
              <a:rPr lang="en-US" dirty="0"/>
              <a:t>CERN </a:t>
            </a:r>
            <a:r>
              <a:rPr lang="en-US" dirty="0" smtClean="0"/>
              <a:t>BE </a:t>
            </a:r>
            <a:r>
              <a:rPr lang="en-US" dirty="0"/>
              <a:t>- BI</a:t>
            </a:r>
          </a:p>
          <a:p>
            <a:r>
              <a:rPr lang="en-US" dirty="0"/>
              <a:t>(Beam Instrumentation)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4C3FFB-F799-4301-8DE2-1F8531D8CA01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Intensity</a:t>
            </a:r>
            <a:br>
              <a:rPr lang="en-GB" dirty="0" smtClean="0"/>
            </a:br>
            <a:r>
              <a:rPr lang="en-GB" dirty="0" smtClean="0"/>
              <a:t>Layout </a:t>
            </a:r>
            <a:r>
              <a:rPr lang="en-GB" dirty="0"/>
              <a:t>of a Faraday Cup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5237" y="1862329"/>
            <a:ext cx="4408488" cy="3825240"/>
          </a:xfrm>
        </p:spPr>
        <p:txBody>
          <a:bodyPr/>
          <a:lstStyle/>
          <a:p>
            <a:r>
              <a:rPr lang="en-GB" sz="2000" dirty="0"/>
              <a:t>Electrode: 1 mm stainless steel</a:t>
            </a:r>
          </a:p>
          <a:p>
            <a:r>
              <a:rPr lang="en-GB" sz="2000" dirty="0"/>
              <a:t>Only low energy particles can be measured</a:t>
            </a:r>
          </a:p>
          <a:p>
            <a:r>
              <a:rPr lang="en-GB" sz="2000" dirty="0"/>
              <a:t>Very low intensities (down to 1 </a:t>
            </a:r>
            <a:r>
              <a:rPr lang="en-GB" sz="2000" dirty="0" err="1"/>
              <a:t>pA</a:t>
            </a:r>
            <a:r>
              <a:rPr lang="en-GB" sz="2000" dirty="0"/>
              <a:t>) can be measured</a:t>
            </a:r>
          </a:p>
          <a:p>
            <a:r>
              <a:rPr lang="en-GB" sz="2000" dirty="0"/>
              <a:t>Creation of secondary electrons of low energy (below 20 </a:t>
            </a:r>
            <a:r>
              <a:rPr lang="en-GB" sz="2000" dirty="0" err="1"/>
              <a:t>eV</a:t>
            </a:r>
            <a:r>
              <a:rPr lang="en-GB" sz="2000" dirty="0"/>
              <a:t>) </a:t>
            </a:r>
          </a:p>
          <a:p>
            <a:r>
              <a:rPr lang="en-GB" sz="2000" dirty="0"/>
              <a:t>Repelling electrode with some 100 V polarisation voltage pushes secondary electrons back onto the electrode</a:t>
            </a:r>
          </a:p>
        </p:txBody>
      </p:sp>
      <p:pic>
        <p:nvPicPr>
          <p:cNvPr id="49156" name="Picture 4" descr="Fig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530350"/>
            <a:ext cx="4495800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Faraday Cup</a:t>
            </a:r>
          </a:p>
        </p:txBody>
      </p:sp>
      <p:pic>
        <p:nvPicPr>
          <p:cNvPr id="50179" name="Picture 3" descr="Fig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1593850"/>
            <a:ext cx="4495800" cy="4432300"/>
          </a:xfrm>
          <a:noFill/>
          <a:ln/>
        </p:spPr>
      </p:pic>
      <p:graphicFrame>
        <p:nvGraphicFramePr>
          <p:cNvPr id="50180" name="Object 4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05673946"/>
              </p:ext>
            </p:extLst>
          </p:nvPr>
        </p:nvGraphicFramePr>
        <p:xfrm>
          <a:off x="0" y="1306513"/>
          <a:ext cx="4479925" cy="5011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39" name="Chart" r:id="rId4" imgW="4495892" imgH="5029200" progId="MSGraph.Chart.8">
                  <p:embed followColorScheme="full"/>
                </p:oleObj>
              </mc:Choice>
              <mc:Fallback>
                <p:oleObj name="Chart" r:id="rId4" imgW="4495892" imgH="5029200" progId="MSGraph.Chart.8">
                  <p:embed followColorScheme="full"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306513"/>
                        <a:ext cx="4479925" cy="5011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5" descr="fcup 00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7041" y="2250845"/>
            <a:ext cx="4483835" cy="2981665"/>
          </a:xfrm>
          <a:prstGeom prst="rect">
            <a:avLst/>
          </a:prstGeom>
          <a:noFill/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6781800" y="6187440"/>
            <a:ext cx="2209800" cy="476250"/>
          </a:xfrm>
        </p:spPr>
        <p:txBody>
          <a:bodyPr/>
          <a:lstStyle/>
          <a:p>
            <a:fld id="{CB0892E3-8B3F-4E86-82F8-64C92795006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03" name="Rectangle 27"/>
          <p:cNvSpPr>
            <a:spLocks noGrp="1" noChangeArrowheads="1"/>
          </p:cNvSpPr>
          <p:nvPr>
            <p:ph type="title" sz="quarter"/>
          </p:nvPr>
        </p:nvSpPr>
        <p:spPr>
          <a:xfrm>
            <a:off x="1645920" y="356616"/>
            <a:ext cx="5529072" cy="838200"/>
          </a:xfrm>
        </p:spPr>
        <p:txBody>
          <a:bodyPr/>
          <a:lstStyle/>
          <a:p>
            <a:r>
              <a:rPr lang="en-US" dirty="0"/>
              <a:t>Electro-static Field in Faraday Cup</a:t>
            </a:r>
          </a:p>
        </p:txBody>
      </p:sp>
      <p:graphicFrame>
        <p:nvGraphicFramePr>
          <p:cNvPr id="24600" name="Object 2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524000" y="6019800"/>
          <a:ext cx="3421063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58" name="Visio" r:id="rId3" imgW="6481572" imgH="4619955" progId="">
                  <p:embed/>
                </p:oleObj>
              </mc:Choice>
              <mc:Fallback>
                <p:oleObj name="Visio" r:id="rId3" imgW="6481572" imgH="4619955" progId="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6019800"/>
                        <a:ext cx="3421063" cy="2438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606" name="Text Box 30"/>
          <p:cNvSpPr txBox="1">
            <a:spLocks noChangeArrowheads="1"/>
          </p:cNvSpPr>
          <p:nvPr/>
        </p:nvSpPr>
        <p:spPr bwMode="auto">
          <a:xfrm>
            <a:off x="457200" y="1752600"/>
            <a:ext cx="263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endParaRPr lang="en-GB" sz="1800"/>
          </a:p>
        </p:txBody>
      </p:sp>
      <p:sp>
        <p:nvSpPr>
          <p:cNvPr id="24609" name="Text Box 33"/>
          <p:cNvSpPr txBox="1">
            <a:spLocks noChangeArrowheads="1"/>
          </p:cNvSpPr>
          <p:nvPr/>
        </p:nvSpPr>
        <p:spPr bwMode="auto">
          <a:xfrm>
            <a:off x="304800" y="2743200"/>
            <a:ext cx="38862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Clr>
                <a:schemeClr val="tx1"/>
              </a:buClr>
            </a:pPr>
            <a:r>
              <a:rPr lang="en-US" sz="1800">
                <a:solidFill>
                  <a:schemeClr val="accent2"/>
                </a:solidFill>
              </a:rPr>
              <a:t>In order to keep secondary electrons with the cup a repelling voltage is applied to the polarization electrode</a:t>
            </a:r>
          </a:p>
          <a:p>
            <a:pPr algn="l">
              <a:spcBef>
                <a:spcPct val="50000"/>
              </a:spcBef>
              <a:buClr>
                <a:schemeClr val="tx1"/>
              </a:buClr>
            </a:pPr>
            <a:r>
              <a:rPr lang="en-US" sz="1800">
                <a:solidFill>
                  <a:schemeClr val="accent2"/>
                </a:solidFill>
              </a:rPr>
              <a:t>Since the electrons have energies of less than 20 eV some </a:t>
            </a:r>
            <a:r>
              <a:rPr lang="en-GB" sz="1800">
                <a:solidFill>
                  <a:schemeClr val="accent2"/>
                </a:solidFill>
              </a:rPr>
              <a:t>100V</a:t>
            </a:r>
            <a:r>
              <a:rPr lang="en-US" sz="1800">
                <a:solidFill>
                  <a:schemeClr val="accent2"/>
                </a:solidFill>
              </a:rPr>
              <a:t> repelling voltage is sufficient</a:t>
            </a:r>
          </a:p>
        </p:txBody>
      </p:sp>
      <p:pic>
        <p:nvPicPr>
          <p:cNvPr id="10" name="Picture 9" descr="FCfieldmap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3202" y="2298001"/>
            <a:ext cx="4381500" cy="3286125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6736080" y="6202680"/>
            <a:ext cx="2209800" cy="476250"/>
          </a:xfrm>
        </p:spPr>
        <p:txBody>
          <a:bodyPr/>
          <a:lstStyle/>
          <a:p>
            <a:fld id="{BA5AADF3-49F9-490C-938F-57A842037428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Energy of secondary emission electrons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069592"/>
            <a:ext cx="4191000" cy="3508248"/>
          </a:xfrm>
        </p:spPr>
        <p:txBody>
          <a:bodyPr/>
          <a:lstStyle/>
          <a:p>
            <a:r>
              <a:rPr lang="en-US" sz="1800" dirty="0"/>
              <a:t>With increasing repelling voltage the electrons do not escape the Faraday Cup any more and the current measured stays stable.</a:t>
            </a:r>
          </a:p>
          <a:p>
            <a:r>
              <a:rPr lang="en-US" sz="1800" dirty="0"/>
              <a:t>At 40V and above no decrease in the Cup current is observed any more </a:t>
            </a: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3526536" y="1377696"/>
          <a:ext cx="6172200" cy="5073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63" name="Picture" r:id="rId3" imgW="5248656" imgH="4230624" progId="Word.Picture.8">
                  <p:embed/>
                </p:oleObj>
              </mc:Choice>
              <mc:Fallback>
                <p:oleObj name="Picture" r:id="rId3" imgW="5248656" imgH="4230624" progId="Word.Picture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6536" y="1377696"/>
                        <a:ext cx="6172200" cy="5073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31183" y="261256"/>
            <a:ext cx="5774872" cy="838200"/>
          </a:xfrm>
        </p:spPr>
        <p:txBody>
          <a:bodyPr/>
          <a:lstStyle/>
          <a:p>
            <a:r>
              <a:rPr lang="fr-CH" sz="2400" dirty="0" err="1" smtClean="0"/>
              <a:t>Intensity</a:t>
            </a:r>
            <a:r>
              <a:rPr lang="fr-CH" sz="2400" dirty="0" smtClean="0"/>
              <a:t/>
            </a:r>
            <a:br>
              <a:rPr lang="fr-CH" sz="2400" dirty="0" smtClean="0"/>
            </a:br>
            <a:r>
              <a:rPr lang="fr-CH" sz="2400" dirty="0" err="1" smtClean="0"/>
              <a:t>Principle</a:t>
            </a:r>
            <a:r>
              <a:rPr lang="fr-CH" sz="2400" dirty="0" smtClean="0"/>
              <a:t> </a:t>
            </a:r>
            <a:r>
              <a:rPr lang="fr-CH" sz="2400" dirty="0"/>
              <a:t>of a </a:t>
            </a:r>
            <a:r>
              <a:rPr lang="fr-CH" sz="2400" dirty="0" err="1"/>
              <a:t>fast</a:t>
            </a:r>
            <a:r>
              <a:rPr lang="fr-CH" sz="2400" dirty="0"/>
              <a:t> </a:t>
            </a:r>
            <a:r>
              <a:rPr lang="fr-CH" sz="2400" dirty="0" err="1"/>
              <a:t>current</a:t>
            </a:r>
            <a:r>
              <a:rPr lang="fr-CH" sz="2400" dirty="0"/>
              <a:t> transformer</a:t>
            </a:r>
            <a:endParaRPr lang="en-GB" sz="2400" dirty="0"/>
          </a:p>
        </p:txBody>
      </p:sp>
      <p:pic>
        <p:nvPicPr>
          <p:cNvPr id="8909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5588" y="1302026"/>
            <a:ext cx="8455025" cy="4611412"/>
          </a:xfrm>
        </p:spPr>
      </p:pic>
      <p:sp>
        <p:nvSpPr>
          <p:cNvPr id="89092" name="Text Box 4"/>
          <p:cNvSpPr txBox="1">
            <a:spLocks noChangeArrowheads="1"/>
          </p:cNvSpPr>
          <p:nvPr/>
        </p:nvSpPr>
        <p:spPr bwMode="auto">
          <a:xfrm>
            <a:off x="614929" y="6008827"/>
            <a:ext cx="183991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CH" sz="1400" dirty="0" err="1">
                <a:solidFill>
                  <a:srgbClr val="FF0000"/>
                </a:solidFill>
              </a:rPr>
              <a:t>Diagram</a:t>
            </a:r>
            <a:r>
              <a:rPr lang="fr-CH" sz="1400" dirty="0">
                <a:solidFill>
                  <a:srgbClr val="FF0000"/>
                </a:solidFill>
              </a:rPr>
              <a:t> by H. Jakob</a:t>
            </a:r>
            <a:endParaRPr lang="en-GB" sz="1400" dirty="0">
              <a:solidFill>
                <a:srgbClr val="FF0000"/>
              </a:solidFill>
            </a:endParaRPr>
          </a:p>
        </p:txBody>
      </p:sp>
      <p:pic>
        <p:nvPicPr>
          <p:cNvPr id="89093" name="Picture 5" descr="FCT_a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688" y="1422539"/>
            <a:ext cx="7940675" cy="4586288"/>
          </a:xfrm>
          <a:prstGeom prst="rect">
            <a:avLst/>
          </a:prstGeom>
          <a:solidFill>
            <a:srgbClr val="FFFFFF"/>
          </a:solidFill>
        </p:spPr>
      </p:pic>
      <p:grpSp>
        <p:nvGrpSpPr>
          <p:cNvPr id="89095" name="Group 7"/>
          <p:cNvGrpSpPr>
            <a:grpSpLocks/>
          </p:cNvGrpSpPr>
          <p:nvPr/>
        </p:nvGrpSpPr>
        <p:grpSpPr bwMode="auto">
          <a:xfrm>
            <a:off x="1244807" y="1492802"/>
            <a:ext cx="6915150" cy="958850"/>
            <a:chOff x="894" y="635"/>
            <a:chExt cx="4356" cy="604"/>
          </a:xfrm>
        </p:grpSpPr>
        <p:sp>
          <p:nvSpPr>
            <p:cNvPr id="89096" name="Freeform 8"/>
            <p:cNvSpPr>
              <a:spLocks/>
            </p:cNvSpPr>
            <p:nvPr/>
          </p:nvSpPr>
          <p:spPr bwMode="auto">
            <a:xfrm>
              <a:off x="978" y="723"/>
              <a:ext cx="4272" cy="516"/>
            </a:xfrm>
            <a:custGeom>
              <a:avLst/>
              <a:gdLst/>
              <a:ahLst/>
              <a:cxnLst>
                <a:cxn ang="0">
                  <a:pos x="4272" y="516"/>
                </a:cxn>
                <a:cxn ang="0">
                  <a:pos x="2870" y="516"/>
                </a:cxn>
                <a:cxn ang="0">
                  <a:pos x="2870" y="274"/>
                </a:cxn>
                <a:cxn ang="0">
                  <a:pos x="2342" y="274"/>
                </a:cxn>
                <a:cxn ang="0">
                  <a:pos x="2342" y="0"/>
                </a:cxn>
                <a:cxn ang="0">
                  <a:pos x="1850" y="0"/>
                </a:cxn>
                <a:cxn ang="0">
                  <a:pos x="1850" y="274"/>
                </a:cxn>
                <a:cxn ang="0">
                  <a:pos x="949" y="274"/>
                </a:cxn>
                <a:cxn ang="0">
                  <a:pos x="949" y="507"/>
                </a:cxn>
                <a:cxn ang="0">
                  <a:pos x="0" y="505"/>
                </a:cxn>
              </a:cxnLst>
              <a:rect l="0" t="0" r="r" b="b"/>
              <a:pathLst>
                <a:path w="4272" h="516">
                  <a:moveTo>
                    <a:pt x="4272" y="516"/>
                  </a:moveTo>
                  <a:lnTo>
                    <a:pt x="2870" y="516"/>
                  </a:lnTo>
                  <a:lnTo>
                    <a:pt x="2870" y="274"/>
                  </a:lnTo>
                  <a:lnTo>
                    <a:pt x="2342" y="274"/>
                  </a:lnTo>
                  <a:lnTo>
                    <a:pt x="2342" y="0"/>
                  </a:lnTo>
                  <a:lnTo>
                    <a:pt x="1850" y="0"/>
                  </a:lnTo>
                  <a:lnTo>
                    <a:pt x="1850" y="274"/>
                  </a:lnTo>
                  <a:lnTo>
                    <a:pt x="949" y="274"/>
                  </a:lnTo>
                  <a:lnTo>
                    <a:pt x="949" y="507"/>
                  </a:lnTo>
                  <a:lnTo>
                    <a:pt x="0" y="505"/>
                  </a:lnTo>
                </a:path>
              </a:pathLst>
            </a:custGeom>
            <a:noFill/>
            <a:ln w="57150" cmpd="sng">
              <a:solidFill>
                <a:srgbClr val="FF00FF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9097" name="Text Box 9"/>
            <p:cNvSpPr txBox="1">
              <a:spLocks noChangeArrowheads="1"/>
            </p:cNvSpPr>
            <p:nvPr/>
          </p:nvSpPr>
          <p:spPr bwMode="auto">
            <a:xfrm>
              <a:off x="894" y="635"/>
              <a:ext cx="70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dirty="0">
                  <a:solidFill>
                    <a:srgbClr val="FF00FF"/>
                  </a:solidFill>
                  <a:latin typeface="Times New Roman" pitchFamily="18" charset="0"/>
                </a:rPr>
                <a:t>Image</a:t>
              </a:r>
            </a:p>
            <a:p>
              <a:pPr eaLnBrk="0" hangingPunct="0"/>
              <a:r>
                <a:rPr lang="en-US" sz="2400" dirty="0">
                  <a:solidFill>
                    <a:srgbClr val="FF00FF"/>
                  </a:solidFill>
                  <a:latin typeface="Times New Roman" pitchFamily="18" charset="0"/>
                </a:rPr>
                <a:t>Current</a:t>
              </a:r>
            </a:p>
          </p:txBody>
        </p:sp>
      </p:grpSp>
      <p:grpSp>
        <p:nvGrpSpPr>
          <p:cNvPr id="89098" name="Group 10"/>
          <p:cNvGrpSpPr>
            <a:grpSpLocks/>
          </p:cNvGrpSpPr>
          <p:nvPr/>
        </p:nvGrpSpPr>
        <p:grpSpPr bwMode="auto">
          <a:xfrm>
            <a:off x="1692621" y="3710195"/>
            <a:ext cx="5824537" cy="696913"/>
            <a:chOff x="1076" y="2021"/>
            <a:chExt cx="3669" cy="439"/>
          </a:xfrm>
        </p:grpSpPr>
        <p:sp>
          <p:nvSpPr>
            <p:cNvPr id="89099" name="Line 11"/>
            <p:cNvSpPr>
              <a:spLocks noChangeShapeType="1"/>
            </p:cNvSpPr>
            <p:nvPr/>
          </p:nvSpPr>
          <p:spPr bwMode="auto">
            <a:xfrm>
              <a:off x="1076" y="2021"/>
              <a:ext cx="3669" cy="0"/>
            </a:xfrm>
            <a:prstGeom prst="line">
              <a:avLst/>
            </a:prstGeom>
            <a:noFill/>
            <a:ln w="76200">
              <a:solidFill>
                <a:srgbClr val="0099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9100" name="Text Box 12"/>
            <p:cNvSpPr txBox="1">
              <a:spLocks noChangeArrowheads="1"/>
            </p:cNvSpPr>
            <p:nvPr/>
          </p:nvSpPr>
          <p:spPr bwMode="auto">
            <a:xfrm>
              <a:off x="3993" y="2172"/>
              <a:ext cx="67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2400">
                  <a:solidFill>
                    <a:srgbClr val="009900"/>
                  </a:solidFill>
                  <a:latin typeface="Times New Roman" pitchFamily="18" charset="0"/>
                </a:rPr>
                <a:t>BEAM</a:t>
              </a:r>
            </a:p>
          </p:txBody>
        </p:sp>
      </p:grpSp>
      <p:grpSp>
        <p:nvGrpSpPr>
          <p:cNvPr id="89101" name="Group 13"/>
          <p:cNvGrpSpPr>
            <a:grpSpLocks/>
          </p:cNvGrpSpPr>
          <p:nvPr/>
        </p:nvGrpSpPr>
        <p:grpSpPr bwMode="auto">
          <a:xfrm>
            <a:off x="358775" y="5318130"/>
            <a:ext cx="4675188" cy="579438"/>
            <a:chOff x="123" y="3101"/>
            <a:chExt cx="2945" cy="365"/>
          </a:xfrm>
        </p:grpSpPr>
        <p:sp>
          <p:nvSpPr>
            <p:cNvPr id="89102" name="Freeform 14"/>
            <p:cNvSpPr>
              <a:spLocks/>
            </p:cNvSpPr>
            <p:nvPr/>
          </p:nvSpPr>
          <p:spPr bwMode="auto">
            <a:xfrm>
              <a:off x="2671" y="3101"/>
              <a:ext cx="397" cy="280"/>
            </a:xfrm>
            <a:custGeom>
              <a:avLst/>
              <a:gdLst/>
              <a:ahLst/>
              <a:cxnLst>
                <a:cxn ang="0">
                  <a:pos x="1" y="11"/>
                </a:cxn>
                <a:cxn ang="0">
                  <a:pos x="3" y="270"/>
                </a:cxn>
                <a:cxn ang="0">
                  <a:pos x="114" y="280"/>
                </a:cxn>
                <a:cxn ang="0">
                  <a:pos x="397" y="273"/>
                </a:cxn>
                <a:cxn ang="0">
                  <a:pos x="385" y="26"/>
                </a:cxn>
                <a:cxn ang="0">
                  <a:pos x="310" y="6"/>
                </a:cxn>
                <a:cxn ang="0">
                  <a:pos x="1" y="11"/>
                </a:cxn>
              </a:cxnLst>
              <a:rect l="0" t="0" r="r" b="b"/>
              <a:pathLst>
                <a:path w="397" h="280">
                  <a:moveTo>
                    <a:pt x="1" y="11"/>
                  </a:moveTo>
                  <a:cubicBezTo>
                    <a:pt x="2" y="97"/>
                    <a:pt x="0" y="184"/>
                    <a:pt x="3" y="270"/>
                  </a:cubicBezTo>
                  <a:cubicBezTo>
                    <a:pt x="47" y="269"/>
                    <a:pt x="74" y="270"/>
                    <a:pt x="114" y="280"/>
                  </a:cubicBezTo>
                  <a:cubicBezTo>
                    <a:pt x="208" y="278"/>
                    <a:pt x="303" y="275"/>
                    <a:pt x="397" y="273"/>
                  </a:cubicBezTo>
                  <a:cubicBezTo>
                    <a:pt x="387" y="191"/>
                    <a:pt x="390" y="109"/>
                    <a:pt x="385" y="26"/>
                  </a:cubicBezTo>
                  <a:cubicBezTo>
                    <a:pt x="383" y="0"/>
                    <a:pt x="310" y="6"/>
                    <a:pt x="310" y="6"/>
                  </a:cubicBezTo>
                  <a:cubicBezTo>
                    <a:pt x="212" y="10"/>
                    <a:pt x="96" y="34"/>
                    <a:pt x="1" y="11"/>
                  </a:cubicBezTo>
                  <a:close/>
                </a:path>
              </a:pathLst>
            </a:custGeom>
            <a:noFill/>
            <a:ln w="28575" cap="flat" cmpd="sng">
              <a:solidFill>
                <a:srgbClr val="0099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03" name="Line 15"/>
            <p:cNvSpPr>
              <a:spLocks noChangeShapeType="1"/>
            </p:cNvSpPr>
            <p:nvPr/>
          </p:nvSpPr>
          <p:spPr bwMode="auto">
            <a:xfrm flipV="1">
              <a:off x="1789" y="3246"/>
              <a:ext cx="834" cy="111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04" name="Text Box 16"/>
            <p:cNvSpPr txBox="1">
              <a:spLocks noChangeArrowheads="1"/>
            </p:cNvSpPr>
            <p:nvPr/>
          </p:nvSpPr>
          <p:spPr bwMode="auto">
            <a:xfrm>
              <a:off x="123" y="3178"/>
              <a:ext cx="16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dirty="0">
                  <a:solidFill>
                    <a:srgbClr val="009900"/>
                  </a:solidFill>
                  <a:latin typeface="Times New Roman" pitchFamily="18" charset="0"/>
                </a:rPr>
                <a:t>Calibration winding</a:t>
              </a:r>
            </a:p>
          </p:txBody>
        </p:sp>
      </p:grpSp>
      <p:sp>
        <p:nvSpPr>
          <p:cNvPr id="89105" name="Rectangle 17"/>
          <p:cNvSpPr>
            <a:spLocks noChangeArrowheads="1"/>
          </p:cNvSpPr>
          <p:nvPr/>
        </p:nvSpPr>
        <p:spPr bwMode="auto">
          <a:xfrm>
            <a:off x="6019594" y="1312587"/>
            <a:ext cx="3690937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/>
              <a:t>500MHz Bandwidth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/>
              <a:t>Low droop (&lt; 0.2%/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s)</a:t>
            </a:r>
          </a:p>
        </p:txBody>
      </p:sp>
      <p:grpSp>
        <p:nvGrpSpPr>
          <p:cNvPr id="89106" name="Group 18"/>
          <p:cNvGrpSpPr>
            <a:grpSpLocks/>
          </p:cNvGrpSpPr>
          <p:nvPr/>
        </p:nvGrpSpPr>
        <p:grpSpPr bwMode="auto">
          <a:xfrm>
            <a:off x="4174780" y="2541518"/>
            <a:ext cx="3868738" cy="3435349"/>
            <a:chOff x="2778" y="1258"/>
            <a:chExt cx="2437" cy="2164"/>
          </a:xfrm>
        </p:grpSpPr>
        <p:sp>
          <p:nvSpPr>
            <p:cNvPr id="89107" name="Text Box 19"/>
            <p:cNvSpPr txBox="1">
              <a:spLocks noChangeArrowheads="1"/>
            </p:cNvSpPr>
            <p:nvPr/>
          </p:nvSpPr>
          <p:spPr bwMode="auto">
            <a:xfrm>
              <a:off x="2778" y="1258"/>
              <a:ext cx="91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b="1" dirty="0">
                  <a:solidFill>
                    <a:schemeClr val="bg2"/>
                  </a:solidFill>
                  <a:latin typeface="Times New Roman" pitchFamily="18" charset="0"/>
                </a:rPr>
                <a:t>Ceramic Gap</a:t>
              </a:r>
            </a:p>
          </p:txBody>
        </p:sp>
        <p:sp>
          <p:nvSpPr>
            <p:cNvPr id="89108" name="Text Box 20"/>
            <p:cNvSpPr txBox="1">
              <a:spLocks noChangeArrowheads="1"/>
            </p:cNvSpPr>
            <p:nvPr/>
          </p:nvSpPr>
          <p:spPr bwMode="auto">
            <a:xfrm>
              <a:off x="4038" y="2845"/>
              <a:ext cx="1177" cy="57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1800">
                  <a:solidFill>
                    <a:schemeClr val="bg2"/>
                  </a:solidFill>
                  <a:latin typeface="Times New Roman" pitchFamily="18" charset="0"/>
                </a:rPr>
                <a:t>80nm Ti Coating</a:t>
              </a:r>
            </a:p>
            <a:p>
              <a:pPr eaLnBrk="0" hangingPunct="0">
                <a:buFont typeface="Symbol" pitchFamily="18" charset="2"/>
                <a:buChar char="Þ"/>
              </a:pPr>
              <a:r>
                <a:rPr lang="en-GB" sz="1800">
                  <a:solidFill>
                    <a:schemeClr val="bg2"/>
                  </a:solidFill>
                  <a:latin typeface="Times New Roman" pitchFamily="18" charset="0"/>
                </a:rPr>
                <a:t>20</a:t>
              </a:r>
              <a:r>
                <a:rPr lang="en-GB" sz="1800">
                  <a:solidFill>
                    <a:schemeClr val="bg2"/>
                  </a:solidFill>
                  <a:latin typeface="Symbol" pitchFamily="18" charset="2"/>
                </a:rPr>
                <a:t>W </a:t>
              </a:r>
              <a:r>
                <a:rPr lang="en-GB" sz="1800">
                  <a:solidFill>
                    <a:schemeClr val="bg2"/>
                  </a:solidFill>
                  <a:latin typeface="Times New Roman" pitchFamily="18" charset="0"/>
                </a:rPr>
                <a:t>to improve</a:t>
              </a:r>
            </a:p>
            <a:p>
              <a:pPr eaLnBrk="0" hangingPunct="0">
                <a:buFont typeface="Symbol" pitchFamily="18" charset="2"/>
                <a:buNone/>
              </a:pPr>
              <a:r>
                <a:rPr lang="en-GB" sz="1800">
                  <a:solidFill>
                    <a:schemeClr val="bg2"/>
                  </a:solidFill>
                  <a:latin typeface="Times New Roman" pitchFamily="18" charset="0"/>
                </a:rPr>
                <a:t>impedance</a:t>
              </a:r>
            </a:p>
          </p:txBody>
        </p:sp>
        <p:sp>
          <p:nvSpPr>
            <p:cNvPr id="89109" name="Freeform 21"/>
            <p:cNvSpPr>
              <a:spLocks/>
            </p:cNvSpPr>
            <p:nvPr/>
          </p:nvSpPr>
          <p:spPr bwMode="auto">
            <a:xfrm>
              <a:off x="3168" y="2537"/>
              <a:ext cx="1119" cy="332"/>
            </a:xfrm>
            <a:custGeom>
              <a:avLst/>
              <a:gdLst/>
              <a:ahLst/>
              <a:cxnLst>
                <a:cxn ang="0">
                  <a:pos x="1119" y="332"/>
                </a:cxn>
                <a:cxn ang="0">
                  <a:pos x="429" y="12"/>
                </a:cxn>
                <a:cxn ang="0">
                  <a:pos x="0" y="261"/>
                </a:cxn>
              </a:cxnLst>
              <a:rect l="0" t="0" r="r" b="b"/>
              <a:pathLst>
                <a:path w="1119" h="332">
                  <a:moveTo>
                    <a:pt x="1119" y="332"/>
                  </a:moveTo>
                  <a:cubicBezTo>
                    <a:pt x="867" y="178"/>
                    <a:pt x="615" y="24"/>
                    <a:pt x="429" y="12"/>
                  </a:cubicBezTo>
                  <a:cubicBezTo>
                    <a:pt x="243" y="0"/>
                    <a:pt x="71" y="219"/>
                    <a:pt x="0" y="261"/>
                  </a:cubicBezTo>
                </a:path>
              </a:pathLst>
            </a:custGeom>
            <a:noFill/>
            <a:ln w="28575" cmpd="sng">
              <a:solidFill>
                <a:schemeClr val="bg2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4" name="Picture 17" descr="logo-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534886" cy="1534886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9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9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9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05" grpId="0" uiExpand="1" build="p" autoUpdateAnimBg="0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Magnetic shielding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1648" y="3657600"/>
            <a:ext cx="5804452" cy="2532697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sz="1800" dirty="0"/>
              <a:t>Shield should extend along the vacuum chamber </a:t>
            </a:r>
            <a:br>
              <a:rPr lang="en-GB" sz="1800" dirty="0"/>
            </a:br>
            <a:r>
              <a:rPr lang="en-GB" sz="1800" dirty="0"/>
              <a:t>length &gt; diameter of opening</a:t>
            </a:r>
          </a:p>
          <a:p>
            <a:pPr>
              <a:buFontTx/>
              <a:buBlip>
                <a:blip r:embed="rId2"/>
              </a:buBlip>
            </a:pPr>
            <a:r>
              <a:rPr lang="en-GB" sz="1800" dirty="0"/>
              <a:t>Shield should be symmetrical to the beam axis</a:t>
            </a:r>
          </a:p>
          <a:p>
            <a:pPr>
              <a:buFontTx/>
              <a:buBlip>
                <a:blip r:embed="rId2"/>
              </a:buBlip>
            </a:pPr>
            <a:r>
              <a:rPr lang="en-GB" sz="1800" dirty="0"/>
              <a:t>Air gaps must be avoided especially along the beam axis</a:t>
            </a:r>
          </a:p>
          <a:p>
            <a:pPr>
              <a:buFontTx/>
              <a:buBlip>
                <a:blip r:embed="rId2"/>
              </a:buBlip>
            </a:pPr>
            <a:r>
              <a:rPr lang="en-GB" sz="1800" dirty="0"/>
              <a:t>Shield should have highest </a:t>
            </a:r>
            <a:r>
              <a:rPr lang="en-GB" sz="1800" dirty="0">
                <a:cs typeface="Arial" charset="0"/>
              </a:rPr>
              <a:t>μ possible but should not saturate</a:t>
            </a:r>
          </a:p>
        </p:txBody>
      </p:sp>
      <p:pic>
        <p:nvPicPr>
          <p:cNvPr id="39" name="Picture 6" descr="A4)First-trafo-coupe"/>
          <p:cNvPicPr>
            <a:picLocks noChangeAspect="1" noChangeArrowheads="1"/>
          </p:cNvPicPr>
          <p:nvPr/>
        </p:nvPicPr>
        <p:blipFill>
          <a:blip r:embed="rId3" cstate="print"/>
          <a:srcRect l="10046" r="13599" b="-4762"/>
          <a:stretch>
            <a:fillRect/>
          </a:stretch>
        </p:blipFill>
        <p:spPr bwMode="auto">
          <a:xfrm>
            <a:off x="0" y="2263774"/>
            <a:ext cx="307340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Text Box 36"/>
          <p:cNvSpPr txBox="1">
            <a:spLocks noChangeArrowheads="1"/>
          </p:cNvSpPr>
          <p:nvPr/>
        </p:nvSpPr>
        <p:spPr bwMode="auto">
          <a:xfrm>
            <a:off x="2542541" y="2441465"/>
            <a:ext cx="18399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CH" dirty="0"/>
              <a:t>Permalloy (</a:t>
            </a:r>
            <a:r>
              <a:rPr lang="el-GR" dirty="0"/>
              <a:t>μ</a:t>
            </a:r>
            <a:r>
              <a:rPr lang="fr-CH" dirty="0"/>
              <a:t>3)</a:t>
            </a:r>
            <a:endParaRPr lang="en-GB" dirty="0"/>
          </a:p>
        </p:txBody>
      </p:sp>
      <p:sp>
        <p:nvSpPr>
          <p:cNvPr id="42" name="Text Box 34"/>
          <p:cNvSpPr txBox="1">
            <a:spLocks noChangeArrowheads="1"/>
          </p:cNvSpPr>
          <p:nvPr/>
        </p:nvSpPr>
        <p:spPr bwMode="auto">
          <a:xfrm>
            <a:off x="30196" y="1796930"/>
            <a:ext cx="26971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CH" dirty="0"/>
              <a:t>Transformer </a:t>
            </a:r>
            <a:r>
              <a:rPr lang="fr-CH" dirty="0" err="1"/>
              <a:t>steel</a:t>
            </a:r>
            <a:r>
              <a:rPr lang="fr-CH" dirty="0"/>
              <a:t> (</a:t>
            </a:r>
            <a:r>
              <a:rPr lang="el-GR" dirty="0"/>
              <a:t>μ</a:t>
            </a:r>
            <a:r>
              <a:rPr lang="fr-CH" dirty="0"/>
              <a:t>2)</a:t>
            </a:r>
            <a:endParaRPr lang="en-GB" dirty="0"/>
          </a:p>
        </p:txBody>
      </p:sp>
      <p:sp>
        <p:nvSpPr>
          <p:cNvPr id="43" name="Text Box 32"/>
          <p:cNvSpPr txBox="1">
            <a:spLocks noChangeArrowheads="1"/>
          </p:cNvSpPr>
          <p:nvPr/>
        </p:nvSpPr>
        <p:spPr bwMode="auto">
          <a:xfrm>
            <a:off x="2805111" y="1993898"/>
            <a:ext cx="16541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CH" dirty="0"/>
              <a:t>Soft </a:t>
            </a:r>
            <a:r>
              <a:rPr lang="fr-CH" dirty="0" err="1"/>
              <a:t>iron</a:t>
            </a:r>
            <a:r>
              <a:rPr lang="fr-CH" dirty="0"/>
              <a:t> (</a:t>
            </a:r>
            <a:r>
              <a:rPr lang="el-GR" dirty="0">
                <a:cs typeface="Arial" charset="0"/>
              </a:rPr>
              <a:t>μ</a:t>
            </a:r>
            <a:r>
              <a:rPr lang="fr-CH" dirty="0">
                <a:cs typeface="Arial" charset="0"/>
              </a:rPr>
              <a:t>1)</a:t>
            </a:r>
            <a:endParaRPr lang="el-GR" dirty="0">
              <a:cs typeface="Arial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 flipH="1">
            <a:off x="2011682" y="2390773"/>
            <a:ext cx="1061718" cy="319088"/>
          </a:xfrm>
          <a:prstGeom prst="straightConnector1">
            <a:avLst/>
          </a:prstGeom>
          <a:solidFill>
            <a:srgbClr val="FFCC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" name="Straight Arrow Connector 4"/>
          <p:cNvCxnSpPr/>
          <p:nvPr/>
        </p:nvCxnSpPr>
        <p:spPr bwMode="auto">
          <a:xfrm>
            <a:off x="981777" y="2192335"/>
            <a:ext cx="554923" cy="637492"/>
          </a:xfrm>
          <a:prstGeom prst="straightConnector1">
            <a:avLst/>
          </a:prstGeom>
          <a:solidFill>
            <a:srgbClr val="FFCC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 flipH="1">
            <a:off x="1536701" y="2829827"/>
            <a:ext cx="1408630" cy="154005"/>
          </a:xfrm>
          <a:prstGeom prst="straightConnector1">
            <a:avLst/>
          </a:prstGeom>
          <a:solidFill>
            <a:srgbClr val="FFCC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212" y="1221631"/>
            <a:ext cx="2114758" cy="2439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494607" y="279544"/>
            <a:ext cx="5774872" cy="838200"/>
          </a:xfrm>
        </p:spPr>
        <p:txBody>
          <a:bodyPr/>
          <a:lstStyle/>
          <a:p>
            <a:r>
              <a:rPr lang="en-GB" sz="2400" dirty="0"/>
              <a:t>Calibration of AC current transformers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99050" y="2221323"/>
            <a:ext cx="4044950" cy="2908616"/>
          </a:xfrm>
        </p:spPr>
        <p:txBody>
          <a:bodyPr/>
          <a:lstStyle/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GB" sz="1800" dirty="0"/>
              <a:t>The transformer is calibrated with a very precise current source</a:t>
            </a: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GB" sz="1800" dirty="0"/>
              <a:t>The calibration signal is injected into a separate calibration winding</a:t>
            </a: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GB" sz="1800" dirty="0"/>
              <a:t>A calibration procedure executed before the running period</a:t>
            </a: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GB" sz="1800" dirty="0"/>
              <a:t>A calibration pulse </a:t>
            </a:r>
            <a:r>
              <a:rPr lang="en-GB" sz="1800" dirty="0" smtClean="0"/>
              <a:t>after </a:t>
            </a:r>
            <a:r>
              <a:rPr lang="en-GB" sz="1800" dirty="0"/>
              <a:t>the beam pulse measured with the beam signal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02" y="1973179"/>
            <a:ext cx="4967072" cy="2692564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Profile measurements</a:t>
            </a:r>
            <a:endParaRPr lang="en-GB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36192"/>
            <a:ext cx="9144000" cy="571741"/>
          </a:xfrm>
        </p:spPr>
        <p:txBody>
          <a:bodyPr/>
          <a:lstStyle/>
          <a:p>
            <a:r>
              <a:rPr lang="fr-CH" dirty="0" err="1"/>
              <a:t>Secondary</a:t>
            </a:r>
            <a:r>
              <a:rPr lang="fr-CH" dirty="0"/>
              <a:t> </a:t>
            </a:r>
            <a:r>
              <a:rPr lang="fr-CH" dirty="0" err="1"/>
              <a:t>emission</a:t>
            </a:r>
            <a:r>
              <a:rPr lang="fr-CH" dirty="0"/>
              <a:t> </a:t>
            </a:r>
            <a:r>
              <a:rPr lang="fr-CH" dirty="0" err="1"/>
              <a:t>grids</a:t>
            </a:r>
            <a:r>
              <a:rPr lang="fr-CH" dirty="0"/>
              <a:t> (</a:t>
            </a:r>
            <a:r>
              <a:rPr lang="fr-CH" dirty="0" err="1"/>
              <a:t>SEMgrids</a:t>
            </a:r>
            <a:r>
              <a:rPr lang="fr-CH" dirty="0"/>
              <a:t>)</a:t>
            </a:r>
            <a:endParaRPr lang="en-GB" dirty="0"/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-1" y="5326400"/>
            <a:ext cx="4032986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600" dirty="0" smtClean="0"/>
              <a:t>The ejected electrons </a:t>
            </a:r>
            <a:r>
              <a:rPr lang="en-US" sz="1600" dirty="0"/>
              <a:t>are taken </a:t>
            </a:r>
            <a:r>
              <a:rPr lang="en-US" sz="1600" dirty="0" smtClean="0"/>
              <a:t>away by </a:t>
            </a:r>
            <a:r>
              <a:rPr lang="en-US" sz="1600" dirty="0"/>
              <a:t>polarization </a:t>
            </a:r>
            <a:r>
              <a:rPr lang="en-US" sz="1600" dirty="0" smtClean="0"/>
              <a:t>voltage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4552747" y="2050181"/>
            <a:ext cx="41099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/>
              <a:t>When the beam </a:t>
            </a:r>
            <a:r>
              <a:rPr lang="en-US" sz="1600" dirty="0" smtClean="0"/>
              <a:t>passes secondary </a:t>
            </a:r>
            <a:r>
              <a:rPr lang="en-US" sz="1600" dirty="0"/>
              <a:t>electrons </a:t>
            </a:r>
            <a:r>
              <a:rPr lang="en-US" sz="1600" dirty="0" smtClean="0"/>
              <a:t>are ejected </a:t>
            </a:r>
            <a:r>
              <a:rPr lang="en-US" sz="1600" dirty="0"/>
              <a:t>from the </a:t>
            </a:r>
            <a:r>
              <a:rPr lang="en-US" sz="1600" dirty="0" smtClean="0"/>
              <a:t>wires</a:t>
            </a:r>
            <a:endParaRPr lang="en-US" sz="1600" dirty="0"/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The current flowing back </a:t>
            </a:r>
            <a:r>
              <a:rPr lang="en-US" sz="1600" dirty="0" smtClean="0"/>
              <a:t>onto </a:t>
            </a:r>
            <a:r>
              <a:rPr lang="en-US" sz="1600" dirty="0"/>
              <a:t>the </a:t>
            </a:r>
            <a:r>
              <a:rPr lang="en-US" sz="1600" dirty="0" smtClean="0"/>
              <a:t>wires </a:t>
            </a:r>
            <a:r>
              <a:rPr lang="en-US" sz="1600" dirty="0"/>
              <a:t>is </a:t>
            </a:r>
            <a:r>
              <a:rPr lang="en-US" altLang="ko-KR" sz="1600" dirty="0" smtClean="0">
                <a:ea typeface="굴림" pitchFamily="50" charset="-127"/>
              </a:rPr>
              <a:t>m</a:t>
            </a:r>
            <a:r>
              <a:rPr lang="en-US" sz="1600" dirty="0" smtClean="0"/>
              <a:t>easured</a:t>
            </a:r>
            <a:endParaRPr lang="en-US" sz="16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77" b="22825"/>
          <a:stretch/>
        </p:blipFill>
        <p:spPr>
          <a:xfrm>
            <a:off x="106681" y="2133600"/>
            <a:ext cx="3870960" cy="3150028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8" t="29538" r="36954" b="33269"/>
          <a:stretch/>
        </p:blipFill>
        <p:spPr>
          <a:xfrm>
            <a:off x="4145280" y="3611880"/>
            <a:ext cx="4687560" cy="23596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Profiles from SEMgrids</a:t>
            </a:r>
          </a:p>
        </p:txBody>
      </p:sp>
      <p:pic>
        <p:nvPicPr>
          <p:cNvPr id="188419" name="Picture 3" descr="measlinescreen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6611" y="1572768"/>
            <a:ext cx="4992634" cy="4667060"/>
          </a:xfrm>
          <a:noFill/>
          <a:ln/>
        </p:spPr>
      </p:pic>
      <p:sp>
        <p:nvSpPr>
          <p:cNvPr id="188420" name="Text Box 4"/>
          <p:cNvSpPr txBox="1">
            <a:spLocks noChangeArrowheads="1"/>
          </p:cNvSpPr>
          <p:nvPr/>
        </p:nvSpPr>
        <p:spPr bwMode="auto">
          <a:xfrm>
            <a:off x="5619750" y="1954320"/>
            <a:ext cx="3316288" cy="3749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 dirty="0"/>
              <a:t>Projection of charge density</a:t>
            </a:r>
          </a:p>
          <a:p>
            <a:pPr algn="l"/>
            <a:r>
              <a:rPr lang="en-GB" dirty="0"/>
              <a:t>projected to x or y axis is </a:t>
            </a:r>
          </a:p>
          <a:p>
            <a:pPr algn="l"/>
            <a:r>
              <a:rPr lang="en-GB" dirty="0"/>
              <a:t>Measured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One amplifier/ADC per wire</a:t>
            </a:r>
          </a:p>
          <a:p>
            <a:pPr algn="l"/>
            <a:r>
              <a:rPr lang="en-GB" dirty="0"/>
              <a:t>Large dynamic range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Resolution is given by wire </a:t>
            </a:r>
          </a:p>
          <a:p>
            <a:pPr algn="l"/>
            <a:r>
              <a:rPr lang="en-GB" dirty="0"/>
              <a:t>distance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Used only in transfer lines</a:t>
            </a:r>
          </a:p>
          <a:p>
            <a:pPr algn="l"/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Wire Scanners</a:t>
            </a:r>
            <a:endParaRPr lang="en-GB"/>
          </a:p>
        </p:txBody>
      </p:sp>
      <p:pic>
        <p:nvPicPr>
          <p:cNvPr id="189443" name="Picture 3" descr="fws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3205861"/>
            <a:ext cx="4017963" cy="2879725"/>
          </a:xfrm>
          <a:noFill/>
          <a:ln/>
        </p:spPr>
      </p:pic>
      <p:pic>
        <p:nvPicPr>
          <p:cNvPr id="189444" name="Picture 4" descr="fw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3161983"/>
            <a:ext cx="3816350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9445" name="Text Box 5"/>
          <p:cNvSpPr txBox="1">
            <a:spLocks noChangeArrowheads="1"/>
          </p:cNvSpPr>
          <p:nvPr/>
        </p:nvSpPr>
        <p:spPr bwMode="auto">
          <a:xfrm>
            <a:off x="334201" y="1593406"/>
            <a:ext cx="7800975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 dirty="0"/>
              <a:t>A thin wire is quickly moved across the beam</a:t>
            </a:r>
          </a:p>
          <a:p>
            <a:pPr algn="l"/>
            <a:r>
              <a:rPr lang="en-GB" dirty="0"/>
              <a:t>Secondary particle shower is detected outside the vacuum chamber</a:t>
            </a:r>
          </a:p>
          <a:p>
            <a:pPr algn="l"/>
            <a:r>
              <a:rPr lang="en-GB" dirty="0"/>
              <a:t>on a </a:t>
            </a:r>
            <a:r>
              <a:rPr lang="en-GB" dirty="0" err="1"/>
              <a:t>scintillator</a:t>
            </a:r>
            <a:r>
              <a:rPr lang="en-GB" dirty="0"/>
              <a:t>/photo-multiplier assembly </a:t>
            </a:r>
          </a:p>
          <a:p>
            <a:pPr algn="l"/>
            <a:r>
              <a:rPr lang="en-GB" dirty="0"/>
              <a:t>Position and </a:t>
            </a:r>
            <a:r>
              <a:rPr lang="en-GB" dirty="0" smtClean="0"/>
              <a:t>photo-multiplier signal </a:t>
            </a:r>
            <a:r>
              <a:rPr lang="en-GB" dirty="0"/>
              <a:t>are recorded simultaneously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depicted examples</a:t>
            </a:r>
            <a:endParaRPr lang="en-US" dirty="0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1381" y="1639158"/>
            <a:ext cx="8922619" cy="463651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/>
              <a:t>Introduction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i="1" dirty="0" smtClean="0">
                <a:solidFill>
                  <a:schemeClr val="accent2">
                    <a:lumMod val="75000"/>
                  </a:schemeClr>
                </a:solidFill>
              </a:rPr>
              <a:t>Beam presence</a:t>
            </a:r>
            <a:r>
              <a:rPr lang="en-US" sz="1800" dirty="0" smtClean="0"/>
              <a:t>: Scintillating screens (LHC)</a:t>
            </a:r>
            <a:endParaRPr lang="en-US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1800" i="1" dirty="0" smtClean="0">
                <a:solidFill>
                  <a:schemeClr val="accent2">
                    <a:lumMod val="75000"/>
                  </a:schemeClr>
                </a:solidFill>
                <a:ea typeface="굴림" pitchFamily="50" charset="-127"/>
              </a:rPr>
              <a:t>Intensity</a:t>
            </a:r>
            <a:r>
              <a:rPr lang="en-US" altLang="ko-KR" sz="1800" dirty="0" smtClean="0">
                <a:solidFill>
                  <a:schemeClr val="accent2">
                    <a:lumMod val="75000"/>
                  </a:schemeClr>
                </a:solidFill>
                <a:ea typeface="굴림" pitchFamily="50" charset="-127"/>
              </a:rPr>
              <a:t> measurement</a:t>
            </a:r>
            <a:r>
              <a:rPr lang="en-US" altLang="ko-KR" sz="1800" dirty="0" smtClean="0">
                <a:ea typeface="굴림" pitchFamily="50" charset="-127"/>
              </a:rPr>
              <a:t>, Faraday Cup and Transformer (Linac-4)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1800" i="1" dirty="0" smtClean="0">
                <a:solidFill>
                  <a:schemeClr val="accent2">
                    <a:lumMod val="75000"/>
                  </a:schemeClr>
                </a:solidFill>
                <a:ea typeface="굴림" pitchFamily="50" charset="-127"/>
              </a:rPr>
              <a:t>Transverse Profile </a:t>
            </a:r>
            <a:r>
              <a:rPr lang="en-US" altLang="ko-KR" sz="1800" dirty="0" smtClean="0">
                <a:ea typeface="굴림" pitchFamily="50" charset="-127"/>
              </a:rPr>
              <a:t>measurement, wire scanner &amp; wire grids </a:t>
            </a:r>
            <a:br>
              <a:rPr lang="en-US" altLang="ko-KR" sz="1800" dirty="0" smtClean="0">
                <a:ea typeface="굴림" pitchFamily="50" charset="-127"/>
              </a:rPr>
            </a:br>
            <a:r>
              <a:rPr lang="en-US" altLang="ko-KR" sz="1800" dirty="0" smtClean="0">
                <a:ea typeface="굴림" pitchFamily="50" charset="-127"/>
              </a:rPr>
              <a:t>(PSB &amp; PS)</a:t>
            </a:r>
            <a:endParaRPr lang="en-US" altLang="ko-KR" sz="1800" dirty="0">
              <a:ea typeface="굴림" pitchFamily="50" charset="-127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sz="1800" i="1" dirty="0" err="1">
                <a:solidFill>
                  <a:schemeClr val="accent2">
                    <a:lumMod val="75000"/>
                  </a:schemeClr>
                </a:solidFill>
                <a:ea typeface="굴림" pitchFamily="50" charset="-127"/>
              </a:rPr>
              <a:t>E</a:t>
            </a:r>
            <a:r>
              <a:rPr lang="en-US" altLang="ko-KR" sz="1800" i="1" dirty="0" err="1" smtClean="0">
                <a:solidFill>
                  <a:schemeClr val="accent2">
                    <a:lumMod val="75000"/>
                  </a:schemeClr>
                </a:solidFill>
                <a:ea typeface="굴림" pitchFamily="50" charset="-127"/>
              </a:rPr>
              <a:t>mittance</a:t>
            </a:r>
            <a:r>
              <a:rPr lang="en-US" altLang="ko-KR" sz="1800" dirty="0" smtClean="0">
                <a:ea typeface="굴림" pitchFamily="50" charset="-127"/>
              </a:rPr>
              <a:t> measurement</a:t>
            </a:r>
          </a:p>
          <a:p>
            <a:pPr lvl="1"/>
            <a:r>
              <a:rPr lang="en-US" altLang="ko-KR" sz="1800" dirty="0" smtClean="0">
                <a:ea typeface="굴림" pitchFamily="50" charset="-127"/>
              </a:rPr>
              <a:t>Slit and Grid (Linac-4, 3 MeV line)</a:t>
            </a:r>
          </a:p>
          <a:p>
            <a:pPr lvl="1"/>
            <a:r>
              <a:rPr lang="en-US" altLang="ko-KR" sz="1800" dirty="0" err="1" smtClean="0">
                <a:ea typeface="굴림" pitchFamily="50" charset="-127"/>
              </a:rPr>
              <a:t>Emittance</a:t>
            </a:r>
            <a:r>
              <a:rPr lang="en-US" altLang="ko-KR" sz="1800" dirty="0" smtClean="0">
                <a:ea typeface="굴림" pitchFamily="50" charset="-127"/>
              </a:rPr>
              <a:t> measurement line (Linac-2)</a:t>
            </a:r>
          </a:p>
          <a:p>
            <a:pPr lvl="1"/>
            <a:r>
              <a:rPr lang="en-US" altLang="ko-KR" sz="1800" dirty="0" smtClean="0">
                <a:ea typeface="굴림" pitchFamily="50" charset="-127"/>
              </a:rPr>
              <a:t>Longitudinal </a:t>
            </a:r>
            <a:r>
              <a:rPr lang="en-US" altLang="ko-KR" sz="1800" dirty="0" err="1" smtClean="0">
                <a:ea typeface="굴림" pitchFamily="50" charset="-127"/>
              </a:rPr>
              <a:t>Emittance</a:t>
            </a:r>
            <a:r>
              <a:rPr lang="en-US" altLang="ko-KR" sz="1800" dirty="0" smtClean="0">
                <a:ea typeface="굴림" pitchFamily="50" charset="-127"/>
              </a:rPr>
              <a:t> measurement (Linac-2)</a:t>
            </a:r>
            <a:endParaRPr lang="en-US" altLang="ko-KR" sz="1800" dirty="0">
              <a:ea typeface="굴림" pitchFamily="50" charset="-127"/>
            </a:endParaRPr>
          </a:p>
          <a:p>
            <a:r>
              <a:rPr lang="en-US" altLang="ko-KR" sz="1800" i="1" dirty="0" smtClean="0">
                <a:solidFill>
                  <a:schemeClr val="accent2">
                    <a:lumMod val="75000"/>
                  </a:schemeClr>
                </a:solidFill>
                <a:ea typeface="굴림" pitchFamily="50" charset="-127"/>
              </a:rPr>
              <a:t>Trajectory</a:t>
            </a:r>
            <a:r>
              <a:rPr lang="en-US" altLang="ko-KR" sz="1800" dirty="0" smtClean="0">
                <a:ea typeface="굴림" pitchFamily="50" charset="-127"/>
              </a:rPr>
              <a:t> measurement (LHC and PS) using </a:t>
            </a:r>
            <a:r>
              <a:rPr lang="en-US" altLang="ko-KR" sz="1800" dirty="0" smtClean="0">
                <a:solidFill>
                  <a:srgbClr val="C00000"/>
                </a:solidFill>
                <a:ea typeface="굴림" pitchFamily="50" charset="-127"/>
              </a:rPr>
              <a:t>B</a:t>
            </a:r>
            <a:r>
              <a:rPr lang="en-US" altLang="ko-KR" sz="1800" dirty="0" smtClean="0">
                <a:ea typeface="굴림" pitchFamily="50" charset="-127"/>
              </a:rPr>
              <a:t>eam </a:t>
            </a:r>
            <a:r>
              <a:rPr lang="en-US" altLang="ko-KR" sz="1800" dirty="0" smtClean="0">
                <a:solidFill>
                  <a:srgbClr val="C00000"/>
                </a:solidFill>
                <a:ea typeface="굴림" pitchFamily="50" charset="-127"/>
              </a:rPr>
              <a:t>P</a:t>
            </a:r>
            <a:r>
              <a:rPr lang="en-US" altLang="ko-KR" sz="1800" dirty="0" smtClean="0">
                <a:ea typeface="굴림" pitchFamily="50" charset="-127"/>
              </a:rPr>
              <a:t>osition </a:t>
            </a:r>
            <a:r>
              <a:rPr lang="en-US" altLang="ko-KR" sz="1800" dirty="0" smtClean="0">
                <a:solidFill>
                  <a:srgbClr val="C00000"/>
                </a:solidFill>
                <a:ea typeface="굴림" pitchFamily="50" charset="-127"/>
              </a:rPr>
              <a:t>M</a:t>
            </a:r>
            <a:r>
              <a:rPr lang="en-US" altLang="ko-KR" sz="1800" dirty="0" smtClean="0">
                <a:ea typeface="굴림" pitchFamily="50" charset="-127"/>
              </a:rPr>
              <a:t>onitors (BPMs)</a:t>
            </a:r>
          </a:p>
          <a:p>
            <a:r>
              <a:rPr lang="en-US" altLang="ko-KR" sz="1800" i="1" dirty="0" smtClean="0">
                <a:solidFill>
                  <a:schemeClr val="accent2">
                    <a:lumMod val="75000"/>
                  </a:schemeClr>
                </a:solidFill>
                <a:ea typeface="굴림" pitchFamily="50" charset="-127"/>
              </a:rPr>
              <a:t>Longitudinal phase space</a:t>
            </a:r>
            <a:r>
              <a:rPr lang="en-US" altLang="ko-KR" sz="1800" dirty="0" smtClean="0">
                <a:ea typeface="굴림" pitchFamily="50" charset="-127"/>
              </a:rPr>
              <a:t>: </a:t>
            </a:r>
            <a:r>
              <a:rPr lang="en-US" altLang="ko-KR" sz="1800" dirty="0" err="1" smtClean="0">
                <a:ea typeface="굴림" pitchFamily="50" charset="-127"/>
              </a:rPr>
              <a:t>Tomoscope</a:t>
            </a:r>
            <a:r>
              <a:rPr lang="en-US" altLang="ko-KR" sz="1800" dirty="0" smtClean="0">
                <a:ea typeface="굴림" pitchFamily="50" charset="-127"/>
              </a:rPr>
              <a:t> (PS) using a wall current monitor</a:t>
            </a:r>
          </a:p>
          <a:p>
            <a:r>
              <a:rPr lang="en-US" altLang="ko-KR" sz="1800" i="1" dirty="0" smtClean="0">
                <a:solidFill>
                  <a:schemeClr val="accent2">
                    <a:lumMod val="75000"/>
                  </a:schemeClr>
                </a:solidFill>
                <a:ea typeface="굴림" pitchFamily="50" charset="-127"/>
              </a:rPr>
              <a:t>Tune</a:t>
            </a:r>
            <a:r>
              <a:rPr lang="en-US" altLang="ko-KR" sz="1800" dirty="0" smtClean="0">
                <a:ea typeface="굴림" pitchFamily="50" charset="-127"/>
              </a:rPr>
              <a:t> measurement (SPS)</a:t>
            </a:r>
            <a:r>
              <a:rPr lang="en-US" altLang="ko-KR" sz="1800" dirty="0">
                <a:ea typeface="굴림" pitchFamily="50" charset="-127"/>
              </a:rPr>
              <a:t> </a:t>
            </a:r>
            <a:r>
              <a:rPr lang="en-US" altLang="ko-KR" sz="1800" dirty="0" smtClean="0">
                <a:ea typeface="굴림" pitchFamily="50" charset="-127"/>
              </a:rPr>
              <a:t>using BPMs</a:t>
            </a:r>
            <a:endParaRPr lang="en-US" altLang="ko-KR" sz="1800" dirty="0">
              <a:ea typeface="굴림" pitchFamily="50" charset="-127"/>
            </a:endParaRPr>
          </a:p>
          <a:p>
            <a:r>
              <a:rPr lang="en-US" altLang="ko-KR" sz="1800" i="1" dirty="0" smtClean="0">
                <a:solidFill>
                  <a:schemeClr val="accent2">
                    <a:lumMod val="75000"/>
                  </a:schemeClr>
                </a:solidFill>
                <a:ea typeface="굴림" pitchFamily="50" charset="-127"/>
              </a:rPr>
              <a:t>Losses</a:t>
            </a:r>
            <a:r>
              <a:rPr lang="en-US" altLang="ko-KR" sz="1800" dirty="0" smtClean="0">
                <a:solidFill>
                  <a:srgbClr val="C00000"/>
                </a:solidFill>
                <a:ea typeface="굴림" pitchFamily="50" charset="-127"/>
              </a:rPr>
              <a:t>: B</a:t>
            </a:r>
            <a:r>
              <a:rPr lang="en-US" altLang="ko-KR" sz="1800" dirty="0" smtClean="0">
                <a:ea typeface="굴림" pitchFamily="50" charset="-127"/>
              </a:rPr>
              <a:t>eam </a:t>
            </a:r>
            <a:r>
              <a:rPr lang="en-US" altLang="ko-KR" sz="1800" dirty="0">
                <a:solidFill>
                  <a:srgbClr val="C00000"/>
                </a:solidFill>
                <a:ea typeface="굴림" pitchFamily="50" charset="-127"/>
              </a:rPr>
              <a:t>L</a:t>
            </a:r>
            <a:r>
              <a:rPr lang="en-US" altLang="ko-KR" sz="1800" dirty="0">
                <a:ea typeface="굴림" pitchFamily="50" charset="-127"/>
              </a:rPr>
              <a:t>oss </a:t>
            </a:r>
            <a:r>
              <a:rPr lang="en-US" altLang="ko-KR" sz="1800" dirty="0" smtClean="0">
                <a:solidFill>
                  <a:srgbClr val="C00000"/>
                </a:solidFill>
                <a:ea typeface="굴림" pitchFamily="50" charset="-127"/>
              </a:rPr>
              <a:t>M</a:t>
            </a:r>
            <a:r>
              <a:rPr lang="en-US" altLang="ko-KR" sz="1800" dirty="0" smtClean="0">
                <a:ea typeface="굴림" pitchFamily="50" charset="-127"/>
              </a:rPr>
              <a:t>onitors (BLMs) (LHC)</a:t>
            </a:r>
            <a:endParaRPr lang="en-US" sz="18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Wire scanner profile</a:t>
            </a:r>
            <a:endParaRPr lang="en-GB"/>
          </a:p>
        </p:txBody>
      </p:sp>
      <p:sp>
        <p:nvSpPr>
          <p:cNvPr id="190468" name="Text Box 4"/>
          <p:cNvSpPr txBox="1">
            <a:spLocks noChangeArrowheads="1"/>
          </p:cNvSpPr>
          <p:nvPr/>
        </p:nvSpPr>
        <p:spPr bwMode="auto">
          <a:xfrm>
            <a:off x="6308725" y="1650683"/>
            <a:ext cx="2835275" cy="3140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 dirty="0"/>
              <a:t>High speed needed</a:t>
            </a:r>
          </a:p>
          <a:p>
            <a:pPr algn="l"/>
            <a:r>
              <a:rPr lang="en-GB" dirty="0"/>
              <a:t>because of heating.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Adiabatic damping</a:t>
            </a:r>
          </a:p>
          <a:p>
            <a:pPr algn="l"/>
            <a:endParaRPr lang="fr-CH" dirty="0"/>
          </a:p>
          <a:p>
            <a:pPr algn="l"/>
            <a:r>
              <a:rPr lang="fr-CH" dirty="0" err="1"/>
              <a:t>Current</a:t>
            </a:r>
            <a:r>
              <a:rPr lang="fr-CH" dirty="0"/>
              <a:t> </a:t>
            </a:r>
            <a:r>
              <a:rPr lang="fr-CH" dirty="0" err="1"/>
              <a:t>increase</a:t>
            </a:r>
            <a:r>
              <a:rPr lang="fr-CH" dirty="0"/>
              <a:t> due to</a:t>
            </a:r>
          </a:p>
          <a:p>
            <a:pPr algn="l"/>
            <a:r>
              <a:rPr lang="fr-CH" dirty="0"/>
              <a:t>s</a:t>
            </a:r>
            <a:r>
              <a:rPr lang="fr-CH" dirty="0" smtClean="0"/>
              <a:t>peed </a:t>
            </a:r>
            <a:r>
              <a:rPr lang="fr-CH" dirty="0" err="1"/>
              <a:t>increase</a:t>
            </a:r>
            <a:endParaRPr lang="fr-CH" dirty="0"/>
          </a:p>
          <a:p>
            <a:pPr algn="l"/>
            <a:endParaRPr lang="en-GB" dirty="0"/>
          </a:p>
          <a:p>
            <a:pPr algn="l"/>
            <a:r>
              <a:rPr lang="en-GB" dirty="0"/>
              <a:t>Speeds of up to 20m/s</a:t>
            </a:r>
          </a:p>
          <a:p>
            <a:pPr algn="l"/>
            <a:r>
              <a:rPr lang="en-GB" dirty="0"/>
              <a:t>=&gt; 200g acceleration</a:t>
            </a:r>
            <a:r>
              <a:rPr lang="fr-CH" dirty="0"/>
              <a:t>  </a:t>
            </a:r>
            <a:endParaRPr lang="en-GB" dirty="0"/>
          </a:p>
        </p:txBody>
      </p:sp>
      <p:pic>
        <p:nvPicPr>
          <p:cNvPr id="10" name="Content Placeholder 9" descr="\\abpc12061\CAS2010\wirescanner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910" y="1645919"/>
            <a:ext cx="5797434" cy="4392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Emittance measurements</a:t>
            </a:r>
          </a:p>
        </p:txBody>
      </p:sp>
      <p:pic>
        <p:nvPicPr>
          <p:cNvPr id="4101" name="Picture 3" descr="partice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00200"/>
            <a:ext cx="18288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 Box 4"/>
          <p:cNvSpPr txBox="1">
            <a:spLocks noChangeArrowheads="1"/>
          </p:cNvSpPr>
          <p:nvPr/>
        </p:nvSpPr>
        <p:spPr bwMode="auto">
          <a:xfrm>
            <a:off x="3657600" y="1600200"/>
            <a:ext cx="5354351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400" dirty="0">
                <a:latin typeface="Times New Roman" pitchFamily="18" charset="0"/>
              </a:rPr>
              <a:t>A beam is made of </a:t>
            </a:r>
            <a:r>
              <a:rPr lang="en-US" altLang="en-US" sz="2400" dirty="0" smtClean="0">
                <a:latin typeface="Times New Roman" pitchFamily="18" charset="0"/>
              </a:rPr>
              <a:t>many, </a:t>
            </a:r>
            <a:r>
              <a:rPr lang="en-US" altLang="en-US" sz="2400" dirty="0">
                <a:latin typeface="Times New Roman" pitchFamily="18" charset="0"/>
              </a:rPr>
              <a:t>many particles,</a:t>
            </a:r>
          </a:p>
          <a:p>
            <a:pPr algn="l" eaLnBrk="1" hangingPunct="1"/>
            <a:r>
              <a:rPr lang="en-US" altLang="en-US" sz="2400" dirty="0">
                <a:latin typeface="Times New Roman" pitchFamily="18" charset="0"/>
              </a:rPr>
              <a:t>each one of these particles is moving with</a:t>
            </a:r>
          </a:p>
          <a:p>
            <a:pPr algn="l" eaLnBrk="1" hangingPunct="1"/>
            <a:r>
              <a:rPr lang="en-US" altLang="en-US" sz="2400" dirty="0">
                <a:latin typeface="Times New Roman" pitchFamily="18" charset="0"/>
              </a:rPr>
              <a:t>a given velocity. Most of the velocity</a:t>
            </a:r>
          </a:p>
          <a:p>
            <a:pPr algn="l" eaLnBrk="1" hangingPunct="1"/>
            <a:r>
              <a:rPr lang="en-US" altLang="en-US" sz="2400" dirty="0">
                <a:latin typeface="Times New Roman" pitchFamily="18" charset="0"/>
              </a:rPr>
              <a:t>vector of a single particle is parallel to the</a:t>
            </a:r>
          </a:p>
          <a:p>
            <a:pPr algn="l" eaLnBrk="1" hangingPunct="1"/>
            <a:r>
              <a:rPr lang="en-US" altLang="en-US" sz="2400" dirty="0">
                <a:latin typeface="Times New Roman" pitchFamily="18" charset="0"/>
              </a:rPr>
              <a:t>direction of the beam as a whole (s).</a:t>
            </a:r>
          </a:p>
          <a:p>
            <a:pPr algn="l" eaLnBrk="1" hangingPunct="1"/>
            <a:r>
              <a:rPr lang="en-US" altLang="en-US" sz="2400" dirty="0">
                <a:latin typeface="Times New Roman" pitchFamily="18" charset="0"/>
              </a:rPr>
              <a:t>There is however a smaller component of</a:t>
            </a:r>
          </a:p>
          <a:p>
            <a:pPr algn="l" eaLnBrk="1" hangingPunct="1"/>
            <a:r>
              <a:rPr lang="en-US" altLang="en-US" sz="2400" dirty="0">
                <a:latin typeface="Times New Roman" pitchFamily="18" charset="0"/>
              </a:rPr>
              <a:t>the particles velocity which is</a:t>
            </a:r>
          </a:p>
          <a:p>
            <a:pPr algn="l" eaLnBrk="1" hangingPunct="1"/>
            <a:r>
              <a:rPr lang="en-US" altLang="en-US" sz="2400" dirty="0">
                <a:latin typeface="Times New Roman" pitchFamily="18" charset="0"/>
              </a:rPr>
              <a:t>perpendicular to it (x or y).</a:t>
            </a:r>
          </a:p>
        </p:txBody>
      </p:sp>
      <p:graphicFrame>
        <p:nvGraphicFramePr>
          <p:cNvPr id="4098" name="Object 5"/>
          <p:cNvGraphicFramePr>
            <a:graphicFrameLocks noChangeAspect="1"/>
          </p:cNvGraphicFramePr>
          <p:nvPr/>
        </p:nvGraphicFramePr>
        <p:xfrm>
          <a:off x="3429000" y="4953000"/>
          <a:ext cx="4724400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269" name="Equation" r:id="rId4" imgW="1600200" imgH="241200" progId="Equation.3">
                  <p:embed/>
                </p:oleObj>
              </mc:Choice>
              <mc:Fallback>
                <p:oleObj name="Equation" r:id="rId4" imgW="16002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4953000"/>
                        <a:ext cx="4724400" cy="712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3" name="Text Box 6"/>
          <p:cNvSpPr txBox="1">
            <a:spLocks noChangeArrowheads="1"/>
          </p:cNvSpPr>
          <p:nvPr/>
        </p:nvSpPr>
        <p:spPr bwMode="auto">
          <a:xfrm>
            <a:off x="988495" y="5242677"/>
            <a:ext cx="17430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rgbClr val="FF0000"/>
                </a:solidFill>
              </a:rPr>
              <a:t>Design by E. Bravin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49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Emittance measurements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51026"/>
            <a:ext cx="4648200" cy="3853449"/>
          </a:xfrm>
        </p:spPr>
        <p:txBody>
          <a:bodyPr/>
          <a:lstStyle/>
          <a:p>
            <a:r>
              <a:rPr lang="en-US" dirty="0"/>
              <a:t>If for each beam particle we plot its position and its transverse angle we get a particle distribution </a:t>
            </a:r>
            <a:r>
              <a:rPr lang="en-US" dirty="0" smtClean="0"/>
              <a:t>whose </a:t>
            </a:r>
            <a:r>
              <a:rPr lang="en-US" dirty="0"/>
              <a:t>boundary is an usually ellipse.  </a:t>
            </a:r>
          </a:p>
          <a:p>
            <a:r>
              <a:rPr lang="en-US" dirty="0"/>
              <a:t>The projection onto the x axis is the beam size</a:t>
            </a:r>
          </a:p>
        </p:txBody>
      </p:sp>
      <p:grpSp>
        <p:nvGrpSpPr>
          <p:cNvPr id="14340" name="Group 4"/>
          <p:cNvGrpSpPr>
            <a:grpSpLocks/>
          </p:cNvGrpSpPr>
          <p:nvPr/>
        </p:nvGrpSpPr>
        <p:grpSpPr bwMode="auto">
          <a:xfrm>
            <a:off x="5755142" y="1357105"/>
            <a:ext cx="2895600" cy="3886200"/>
            <a:chOff x="3648" y="576"/>
            <a:chExt cx="1824" cy="2448"/>
          </a:xfrm>
        </p:grpSpPr>
        <p:sp>
          <p:nvSpPr>
            <p:cNvPr id="14341" name="Oval 5"/>
            <p:cNvSpPr>
              <a:spLocks noChangeArrowheads="1"/>
            </p:cNvSpPr>
            <p:nvPr/>
          </p:nvSpPr>
          <p:spPr bwMode="auto">
            <a:xfrm rot="1763454">
              <a:off x="3744" y="576"/>
              <a:ext cx="1536" cy="244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2" name="Line 6"/>
            <p:cNvSpPr>
              <a:spLocks noChangeShapeType="1"/>
            </p:cNvSpPr>
            <p:nvPr/>
          </p:nvSpPr>
          <p:spPr bwMode="auto">
            <a:xfrm flipV="1">
              <a:off x="4512" y="912"/>
              <a:ext cx="0" cy="15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3" name="Line 7"/>
            <p:cNvSpPr>
              <a:spLocks noChangeShapeType="1"/>
            </p:cNvSpPr>
            <p:nvPr/>
          </p:nvSpPr>
          <p:spPr bwMode="auto">
            <a:xfrm>
              <a:off x="3648" y="1728"/>
              <a:ext cx="18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4" name="Text Box 8"/>
            <p:cNvSpPr txBox="1">
              <a:spLocks noChangeArrowheads="1"/>
            </p:cNvSpPr>
            <p:nvPr/>
          </p:nvSpPr>
          <p:spPr bwMode="auto">
            <a:xfrm>
              <a:off x="4299" y="935"/>
              <a:ext cx="2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 b="1"/>
                <a:t>x’</a:t>
              </a:r>
            </a:p>
          </p:txBody>
        </p:sp>
        <p:sp>
          <p:nvSpPr>
            <p:cNvPr id="14345" name="Text Box 9"/>
            <p:cNvSpPr txBox="1">
              <a:spLocks noChangeArrowheads="1"/>
            </p:cNvSpPr>
            <p:nvPr/>
          </p:nvSpPr>
          <p:spPr bwMode="auto">
            <a:xfrm>
              <a:off x="5180" y="1728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 b="1"/>
                <a:t>x</a:t>
              </a:r>
            </a:p>
          </p:txBody>
        </p:sp>
        <p:sp>
          <p:nvSpPr>
            <p:cNvPr id="14346" name="Oval 10"/>
            <p:cNvSpPr>
              <a:spLocks noChangeArrowheads="1"/>
            </p:cNvSpPr>
            <p:nvPr/>
          </p:nvSpPr>
          <p:spPr bwMode="auto">
            <a:xfrm rot="1978856">
              <a:off x="4032" y="1008"/>
              <a:ext cx="960" cy="153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7" name="Line 11"/>
            <p:cNvSpPr>
              <a:spLocks noChangeShapeType="1"/>
            </p:cNvSpPr>
            <p:nvPr/>
          </p:nvSpPr>
          <p:spPr bwMode="auto">
            <a:xfrm flipV="1">
              <a:off x="3936" y="172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8" name="Line 12"/>
            <p:cNvSpPr>
              <a:spLocks noChangeShapeType="1"/>
            </p:cNvSpPr>
            <p:nvPr/>
          </p:nvSpPr>
          <p:spPr bwMode="auto">
            <a:xfrm>
              <a:off x="5088" y="144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9" name="Line 13"/>
            <p:cNvSpPr>
              <a:spLocks noChangeShapeType="1"/>
            </p:cNvSpPr>
            <p:nvPr/>
          </p:nvSpPr>
          <p:spPr bwMode="auto">
            <a:xfrm>
              <a:off x="3936" y="1680"/>
              <a:ext cx="1152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0" name="Text Box 14"/>
            <p:cNvSpPr txBox="1">
              <a:spLocks noChangeArrowheads="1"/>
            </p:cNvSpPr>
            <p:nvPr/>
          </p:nvSpPr>
          <p:spPr bwMode="auto">
            <a:xfrm>
              <a:off x="3648" y="1392"/>
              <a:ext cx="7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/>
                <a:t>Beam size</a:t>
              </a:r>
            </a:p>
          </p:txBody>
        </p:sp>
      </p:grp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98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228600"/>
            <a:ext cx="6172200" cy="838200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slit and grid  </a:t>
            </a:r>
            <a:r>
              <a:rPr lang="en-US" dirty="0"/>
              <a:t>method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7489" y="1780673"/>
            <a:ext cx="5867400" cy="4211053"/>
          </a:xfrm>
        </p:spPr>
        <p:txBody>
          <a:bodyPr/>
          <a:lstStyle/>
          <a:p>
            <a:r>
              <a:rPr lang="en-US" dirty="0"/>
              <a:t>If we place a slit into the beam we cut out a small vertical slice of phase space</a:t>
            </a:r>
          </a:p>
          <a:p>
            <a:r>
              <a:rPr lang="en-US" dirty="0"/>
              <a:t>Converting the angles into position through a drift space allows to reconstruct the angular distribution at the position defined by the slit</a:t>
            </a:r>
          </a:p>
        </p:txBody>
      </p:sp>
      <p:sp>
        <p:nvSpPr>
          <p:cNvPr id="15364" name="Oval 4"/>
          <p:cNvSpPr>
            <a:spLocks noChangeArrowheads="1"/>
          </p:cNvSpPr>
          <p:nvPr/>
        </p:nvSpPr>
        <p:spPr bwMode="auto">
          <a:xfrm rot="1763454">
            <a:off x="5908915" y="876300"/>
            <a:ext cx="2438400" cy="3886200"/>
          </a:xfrm>
          <a:prstGeom prst="ellipse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 flipV="1">
            <a:off x="7170057" y="1381869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5791200" y="27432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6824663" y="1484313"/>
            <a:ext cx="374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/>
              <a:t>x’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8223250" y="27432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/>
              <a:t>x</a:t>
            </a:r>
          </a:p>
        </p:txBody>
      </p:sp>
      <p:sp>
        <p:nvSpPr>
          <p:cNvPr id="15369" name="Oval 9"/>
          <p:cNvSpPr>
            <a:spLocks noChangeArrowheads="1"/>
          </p:cNvSpPr>
          <p:nvPr/>
        </p:nvSpPr>
        <p:spPr bwMode="auto">
          <a:xfrm rot="1978856">
            <a:off x="6400800" y="1600200"/>
            <a:ext cx="1524000" cy="2438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7467600" y="4191000"/>
            <a:ext cx="463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/>
              <a:t>slit</a:t>
            </a:r>
          </a:p>
        </p:txBody>
      </p:sp>
      <p:sp>
        <p:nvSpPr>
          <p:cNvPr id="15371" name="Freeform 11"/>
          <p:cNvSpPr>
            <a:spLocks/>
          </p:cNvSpPr>
          <p:nvPr/>
        </p:nvSpPr>
        <p:spPr bwMode="auto">
          <a:xfrm>
            <a:off x="5865814" y="1477913"/>
            <a:ext cx="1350962" cy="2246312"/>
          </a:xfrm>
          <a:custGeom>
            <a:avLst/>
            <a:gdLst>
              <a:gd name="T0" fmla="*/ 802 w 851"/>
              <a:gd name="T1" fmla="*/ 1415 h 1415"/>
              <a:gd name="T2" fmla="*/ 680 w 851"/>
              <a:gd name="T3" fmla="*/ 1024 h 1415"/>
              <a:gd name="T4" fmla="*/ 7 w 851"/>
              <a:gd name="T5" fmla="*/ 676 h 1415"/>
              <a:gd name="T6" fmla="*/ 720 w 851"/>
              <a:gd name="T7" fmla="*/ 381 h 1415"/>
              <a:gd name="T8" fmla="*/ 795 w 851"/>
              <a:gd name="T9" fmla="*/ 0 h 1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1" h="1415">
                <a:moveTo>
                  <a:pt x="802" y="1415"/>
                </a:moveTo>
                <a:cubicBezTo>
                  <a:pt x="782" y="1350"/>
                  <a:pt x="813" y="1147"/>
                  <a:pt x="680" y="1024"/>
                </a:cubicBezTo>
                <a:cubicBezTo>
                  <a:pt x="547" y="901"/>
                  <a:pt x="0" y="783"/>
                  <a:pt x="7" y="676"/>
                </a:cubicBezTo>
                <a:cubicBezTo>
                  <a:pt x="14" y="569"/>
                  <a:pt x="589" y="494"/>
                  <a:pt x="720" y="381"/>
                </a:cubicBezTo>
                <a:cubicBezTo>
                  <a:pt x="851" y="268"/>
                  <a:pt x="780" y="79"/>
                  <a:pt x="795" y="0"/>
                </a:cubicBezTo>
              </a:path>
            </a:pathLst>
          </a:custGeom>
          <a:noFill/>
          <a:ln w="38100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72" name="Rectangle 12" descr="Light downward diagonal"/>
          <p:cNvSpPr>
            <a:spLocks noChangeArrowheads="1"/>
          </p:cNvSpPr>
          <p:nvPr/>
        </p:nvSpPr>
        <p:spPr bwMode="auto">
          <a:xfrm>
            <a:off x="7732713" y="1447800"/>
            <a:ext cx="152400" cy="2438400"/>
          </a:xfrm>
          <a:prstGeom prst="rect">
            <a:avLst/>
          </a:prstGeom>
          <a:pattFill prst="lt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40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xfrm>
            <a:off x="1201738" y="373743"/>
            <a:ext cx="6324600" cy="533400"/>
          </a:xfrm>
        </p:spPr>
        <p:txBody>
          <a:bodyPr/>
          <a:lstStyle/>
          <a:p>
            <a:r>
              <a:rPr lang="en-GB" sz="2400"/>
              <a:t>Transforming angular distribution to profile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2014538"/>
            <a:ext cx="3352800" cy="4310062"/>
          </a:xfrm>
        </p:spPr>
        <p:txBody>
          <a:bodyPr/>
          <a:lstStyle/>
          <a:p>
            <a:r>
              <a:rPr lang="en-GB" sz="2000"/>
              <a:t>When moving through a </a:t>
            </a:r>
            <a:r>
              <a:rPr lang="en-GB" sz="2000">
                <a:solidFill>
                  <a:schemeClr val="hlink"/>
                </a:solidFill>
              </a:rPr>
              <a:t>drift space</a:t>
            </a:r>
            <a:r>
              <a:rPr lang="en-GB" sz="2000"/>
              <a:t> the angles don</a:t>
            </a:r>
            <a:r>
              <a:rPr lang="fr-CH" sz="2000"/>
              <a:t>’t change (</a:t>
            </a:r>
            <a:r>
              <a:rPr lang="fr-CH" sz="2000">
                <a:solidFill>
                  <a:schemeClr val="hlink"/>
                </a:solidFill>
              </a:rPr>
              <a:t>horizontal move</a:t>
            </a:r>
            <a:r>
              <a:rPr lang="fr-CH" sz="2000"/>
              <a:t> in phase space)</a:t>
            </a:r>
          </a:p>
          <a:p>
            <a:r>
              <a:rPr lang="en-US" sz="2000"/>
              <a:t>When moving through a </a:t>
            </a:r>
            <a:r>
              <a:rPr lang="en-US" sz="2000">
                <a:solidFill>
                  <a:schemeClr val="hlink"/>
                </a:solidFill>
              </a:rPr>
              <a:t>quadrupole</a:t>
            </a:r>
            <a:r>
              <a:rPr lang="en-US" sz="2000"/>
              <a:t> the position does not change but the angle does (</a:t>
            </a:r>
            <a:r>
              <a:rPr lang="en-US" sz="2000">
                <a:solidFill>
                  <a:schemeClr val="hlink"/>
                </a:solidFill>
              </a:rPr>
              <a:t>vertical move</a:t>
            </a:r>
            <a:r>
              <a:rPr lang="en-US" sz="2000"/>
              <a:t> in phase space)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524706" y="1948725"/>
            <a:ext cx="1931987" cy="2078037"/>
            <a:chOff x="3548063" y="1411288"/>
            <a:chExt cx="1931987" cy="2078037"/>
          </a:xfrm>
        </p:grpSpPr>
        <p:sp>
          <p:nvSpPr>
            <p:cNvPr id="16389" name="Line 5"/>
            <p:cNvSpPr>
              <a:spLocks noChangeShapeType="1"/>
            </p:cNvSpPr>
            <p:nvPr/>
          </p:nvSpPr>
          <p:spPr bwMode="auto">
            <a:xfrm flipV="1">
              <a:off x="4462463" y="1411288"/>
              <a:ext cx="0" cy="15208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0" name="Line 6"/>
            <p:cNvSpPr>
              <a:spLocks noChangeShapeType="1"/>
            </p:cNvSpPr>
            <p:nvPr/>
          </p:nvSpPr>
          <p:spPr bwMode="auto">
            <a:xfrm>
              <a:off x="3548063" y="2219325"/>
              <a:ext cx="19319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1" name="Text Box 7"/>
            <p:cNvSpPr txBox="1">
              <a:spLocks noChangeArrowheads="1"/>
            </p:cNvSpPr>
            <p:nvPr/>
          </p:nvSpPr>
          <p:spPr bwMode="auto">
            <a:xfrm>
              <a:off x="4176713" y="1433513"/>
              <a:ext cx="3746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 b="1"/>
                <a:t>x’</a:t>
              </a:r>
            </a:p>
          </p:txBody>
        </p:sp>
        <p:sp>
          <p:nvSpPr>
            <p:cNvPr id="16392" name="Text Box 8"/>
            <p:cNvSpPr txBox="1">
              <a:spLocks noChangeArrowheads="1"/>
            </p:cNvSpPr>
            <p:nvPr/>
          </p:nvSpPr>
          <p:spPr bwMode="auto">
            <a:xfrm>
              <a:off x="5119688" y="2219325"/>
              <a:ext cx="3111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 b="1"/>
                <a:t>x</a:t>
              </a:r>
            </a:p>
          </p:txBody>
        </p:sp>
        <p:sp>
          <p:nvSpPr>
            <p:cNvPr id="16393" name="Text Box 9"/>
            <p:cNvSpPr txBox="1">
              <a:spLocks noChangeArrowheads="1"/>
            </p:cNvSpPr>
            <p:nvPr/>
          </p:nvSpPr>
          <p:spPr bwMode="auto">
            <a:xfrm>
              <a:off x="4589463" y="3122613"/>
              <a:ext cx="4635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/>
                <a:t>slit</a:t>
              </a:r>
            </a:p>
          </p:txBody>
        </p:sp>
        <p:sp>
          <p:nvSpPr>
            <p:cNvPr id="16394" name="Rectangle 10" descr="Light downward diagonal"/>
            <p:cNvSpPr>
              <a:spLocks noChangeArrowheads="1"/>
            </p:cNvSpPr>
            <p:nvPr/>
          </p:nvSpPr>
          <p:spPr bwMode="auto">
            <a:xfrm>
              <a:off x="4843463" y="1411288"/>
              <a:ext cx="101600" cy="1520825"/>
            </a:xfrm>
            <a:prstGeom prst="rect">
              <a:avLst/>
            </a:prstGeom>
            <a:pattFill prst="ltDnDiag">
              <a:fgClr>
                <a:schemeClr val="accent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826919" y="1411288"/>
            <a:ext cx="2719387" cy="2579688"/>
            <a:chOff x="5834063" y="939800"/>
            <a:chExt cx="2719387" cy="2579688"/>
          </a:xfrm>
        </p:grpSpPr>
        <p:sp>
          <p:nvSpPr>
            <p:cNvPr id="16386" name="Line 2"/>
            <p:cNvSpPr>
              <a:spLocks noChangeShapeType="1"/>
            </p:cNvSpPr>
            <p:nvPr/>
          </p:nvSpPr>
          <p:spPr bwMode="auto">
            <a:xfrm>
              <a:off x="6497638" y="2122488"/>
              <a:ext cx="1377950" cy="1587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5" name="Line 11"/>
            <p:cNvSpPr>
              <a:spLocks noChangeShapeType="1"/>
            </p:cNvSpPr>
            <p:nvPr/>
          </p:nvSpPr>
          <p:spPr bwMode="auto">
            <a:xfrm flipV="1">
              <a:off x="6748463" y="1417638"/>
              <a:ext cx="1587" cy="15208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6" name="Line 12"/>
            <p:cNvSpPr>
              <a:spLocks noChangeShapeType="1"/>
            </p:cNvSpPr>
            <p:nvPr/>
          </p:nvSpPr>
          <p:spPr bwMode="auto">
            <a:xfrm flipV="1">
              <a:off x="5834063" y="2225675"/>
              <a:ext cx="2479675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7" name="Text Box 13"/>
            <p:cNvSpPr txBox="1">
              <a:spLocks noChangeArrowheads="1"/>
            </p:cNvSpPr>
            <p:nvPr/>
          </p:nvSpPr>
          <p:spPr bwMode="auto">
            <a:xfrm>
              <a:off x="6462713" y="1439863"/>
              <a:ext cx="3746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 b="1"/>
                <a:t>x’</a:t>
              </a:r>
            </a:p>
          </p:txBody>
        </p:sp>
        <p:sp>
          <p:nvSpPr>
            <p:cNvPr id="16398" name="Text Box 14"/>
            <p:cNvSpPr txBox="1">
              <a:spLocks noChangeArrowheads="1"/>
            </p:cNvSpPr>
            <p:nvPr/>
          </p:nvSpPr>
          <p:spPr bwMode="auto">
            <a:xfrm>
              <a:off x="7405688" y="2225675"/>
              <a:ext cx="3111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 b="1"/>
                <a:t>x</a:t>
              </a:r>
            </a:p>
          </p:txBody>
        </p:sp>
        <p:sp>
          <p:nvSpPr>
            <p:cNvPr id="16399" name="Text Box 15"/>
            <p:cNvSpPr txBox="1">
              <a:spLocks noChangeArrowheads="1"/>
            </p:cNvSpPr>
            <p:nvPr/>
          </p:nvSpPr>
          <p:spPr bwMode="auto">
            <a:xfrm>
              <a:off x="7143750" y="3152775"/>
              <a:ext cx="4635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/>
                <a:t>slit</a:t>
              </a:r>
            </a:p>
          </p:txBody>
        </p:sp>
        <p:sp>
          <p:nvSpPr>
            <p:cNvPr id="16400" name="Rectangle 16" descr="Light downward diagonal"/>
            <p:cNvSpPr>
              <a:spLocks noChangeArrowheads="1"/>
            </p:cNvSpPr>
            <p:nvPr/>
          </p:nvSpPr>
          <p:spPr bwMode="auto">
            <a:xfrm>
              <a:off x="7118350" y="1430338"/>
              <a:ext cx="101600" cy="1520825"/>
            </a:xfrm>
            <a:prstGeom prst="rect">
              <a:avLst/>
            </a:prstGeom>
            <a:pattFill prst="ltDnDiag">
              <a:fgClr>
                <a:schemeClr val="accent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1" name="Rectangle 17" descr="Light downward diagonal"/>
            <p:cNvSpPr>
              <a:spLocks noChangeArrowheads="1"/>
            </p:cNvSpPr>
            <p:nvPr/>
          </p:nvSpPr>
          <p:spPr bwMode="auto">
            <a:xfrm rot="2418009">
              <a:off x="7131050" y="1200150"/>
              <a:ext cx="128588" cy="1985963"/>
            </a:xfrm>
            <a:prstGeom prst="rect">
              <a:avLst/>
            </a:prstGeom>
            <a:pattFill prst="ltDnDiag">
              <a:fgClr>
                <a:schemeClr val="accent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2" name="Line 18"/>
            <p:cNvSpPr>
              <a:spLocks noChangeShapeType="1"/>
            </p:cNvSpPr>
            <p:nvPr/>
          </p:nvSpPr>
          <p:spPr bwMode="auto">
            <a:xfrm>
              <a:off x="7218363" y="1427163"/>
              <a:ext cx="558800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3" name="Line 19"/>
            <p:cNvSpPr>
              <a:spLocks noChangeShapeType="1"/>
            </p:cNvSpPr>
            <p:nvPr/>
          </p:nvSpPr>
          <p:spPr bwMode="auto">
            <a:xfrm flipH="1" flipV="1">
              <a:off x="6608763" y="2954338"/>
              <a:ext cx="498475" cy="9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4" name="Line 20"/>
            <p:cNvSpPr>
              <a:spLocks noChangeShapeType="1"/>
            </p:cNvSpPr>
            <p:nvPr/>
          </p:nvSpPr>
          <p:spPr bwMode="auto">
            <a:xfrm flipV="1">
              <a:off x="6510338" y="2232025"/>
              <a:ext cx="1587" cy="6826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5" name="Line 21"/>
            <p:cNvSpPr>
              <a:spLocks noChangeShapeType="1"/>
            </p:cNvSpPr>
            <p:nvPr/>
          </p:nvSpPr>
          <p:spPr bwMode="auto">
            <a:xfrm>
              <a:off x="7875588" y="1476375"/>
              <a:ext cx="1587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2" name="Text Box 28"/>
            <p:cNvSpPr txBox="1">
              <a:spLocks noChangeArrowheads="1"/>
            </p:cNvSpPr>
            <p:nvPr/>
          </p:nvSpPr>
          <p:spPr bwMode="auto">
            <a:xfrm>
              <a:off x="5880100" y="939800"/>
              <a:ext cx="26733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800"/>
                <a:t>Influence of a drift space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791200" y="4099833"/>
            <a:ext cx="3006725" cy="2508250"/>
            <a:chOff x="5791200" y="3565525"/>
            <a:chExt cx="3006725" cy="2508250"/>
          </a:xfrm>
        </p:grpSpPr>
        <p:sp>
          <p:nvSpPr>
            <p:cNvPr id="16416" name="Text Box 32"/>
            <p:cNvSpPr txBox="1">
              <a:spLocks noChangeArrowheads="1"/>
            </p:cNvSpPr>
            <p:nvPr/>
          </p:nvSpPr>
          <p:spPr bwMode="auto">
            <a:xfrm>
              <a:off x="6035675" y="3565525"/>
              <a:ext cx="27622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66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800" dirty="0"/>
                <a:t>Influence of a </a:t>
              </a:r>
              <a:r>
                <a:rPr lang="en-GB" sz="1800" dirty="0" err="1"/>
                <a:t>quadrupole</a:t>
              </a:r>
              <a:endParaRPr lang="en-GB" sz="1800" dirty="0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5791200" y="3862388"/>
              <a:ext cx="2479675" cy="2211387"/>
              <a:chOff x="5791200" y="3862388"/>
              <a:chExt cx="2479675" cy="2211387"/>
            </a:xfrm>
          </p:grpSpPr>
          <p:sp>
            <p:nvSpPr>
              <p:cNvPr id="16406" name="Line 22"/>
              <p:cNvSpPr>
                <a:spLocks noChangeShapeType="1"/>
              </p:cNvSpPr>
              <p:nvPr/>
            </p:nvSpPr>
            <p:spPr bwMode="auto">
              <a:xfrm flipV="1">
                <a:off x="6705600" y="3995738"/>
                <a:ext cx="1588" cy="15208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07" name="Line 23"/>
              <p:cNvSpPr>
                <a:spLocks noChangeShapeType="1"/>
              </p:cNvSpPr>
              <p:nvPr/>
            </p:nvSpPr>
            <p:spPr bwMode="auto">
              <a:xfrm flipV="1">
                <a:off x="5791200" y="4803775"/>
                <a:ext cx="2479675" cy="15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08" name="Text Box 24"/>
              <p:cNvSpPr txBox="1">
                <a:spLocks noChangeArrowheads="1"/>
              </p:cNvSpPr>
              <p:nvPr/>
            </p:nvSpPr>
            <p:spPr bwMode="auto">
              <a:xfrm>
                <a:off x="6419850" y="4017963"/>
                <a:ext cx="374650" cy="3667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800" b="1" dirty="0"/>
                  <a:t>x’</a:t>
                </a:r>
              </a:p>
            </p:txBody>
          </p:sp>
          <p:sp>
            <p:nvSpPr>
              <p:cNvPr id="16409" name="Text Box 25"/>
              <p:cNvSpPr txBox="1">
                <a:spLocks noChangeArrowheads="1"/>
              </p:cNvSpPr>
              <p:nvPr/>
            </p:nvSpPr>
            <p:spPr bwMode="auto">
              <a:xfrm>
                <a:off x="7362825" y="4803775"/>
                <a:ext cx="311150" cy="3667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800" b="1"/>
                  <a:t>x</a:t>
                </a:r>
              </a:p>
            </p:txBody>
          </p:sp>
          <p:sp>
            <p:nvSpPr>
              <p:cNvPr id="16410" name="Text Box 26"/>
              <p:cNvSpPr txBox="1">
                <a:spLocks noChangeArrowheads="1"/>
              </p:cNvSpPr>
              <p:nvPr/>
            </p:nvSpPr>
            <p:spPr bwMode="auto">
              <a:xfrm>
                <a:off x="6832600" y="5707063"/>
                <a:ext cx="463550" cy="3667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800"/>
                  <a:t>slit</a:t>
                </a:r>
              </a:p>
            </p:txBody>
          </p:sp>
          <p:sp>
            <p:nvSpPr>
              <p:cNvPr id="16411" name="Rectangle 27" descr="Light downward diagonal"/>
              <p:cNvSpPr>
                <a:spLocks noChangeArrowheads="1"/>
              </p:cNvSpPr>
              <p:nvPr/>
            </p:nvSpPr>
            <p:spPr bwMode="auto">
              <a:xfrm rot="2418009">
                <a:off x="6981825" y="3862388"/>
                <a:ext cx="138113" cy="1985962"/>
              </a:xfrm>
              <a:prstGeom prst="rect">
                <a:avLst/>
              </a:prstGeom>
              <a:pattFill prst="ltDnDiag">
                <a:fgClr>
                  <a:schemeClr val="accent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13" name="Rectangle 29" descr="Light downward diagonal"/>
              <p:cNvSpPr>
                <a:spLocks noChangeArrowheads="1"/>
              </p:cNvSpPr>
              <p:nvPr/>
            </p:nvSpPr>
            <p:spPr bwMode="auto">
              <a:xfrm rot="5400000">
                <a:off x="6988175" y="4075113"/>
                <a:ext cx="142875" cy="1447800"/>
              </a:xfrm>
              <a:prstGeom prst="rect">
                <a:avLst/>
              </a:prstGeom>
              <a:pattFill prst="ltDnDiag">
                <a:fgClr>
                  <a:schemeClr val="accent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14" name="Line 30"/>
              <p:cNvSpPr>
                <a:spLocks noChangeShapeType="1"/>
              </p:cNvSpPr>
              <p:nvPr/>
            </p:nvSpPr>
            <p:spPr bwMode="auto">
              <a:xfrm flipV="1">
                <a:off x="6351588" y="4926013"/>
                <a:ext cx="0" cy="609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15" name="Line 31"/>
              <p:cNvSpPr>
                <a:spLocks noChangeShapeType="1"/>
              </p:cNvSpPr>
              <p:nvPr/>
            </p:nvSpPr>
            <p:spPr bwMode="auto">
              <a:xfrm>
                <a:off x="7778750" y="4170363"/>
                <a:ext cx="0" cy="4873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17" name="Line 33"/>
              <p:cNvSpPr>
                <a:spLocks noChangeShapeType="1"/>
              </p:cNvSpPr>
              <p:nvPr/>
            </p:nvSpPr>
            <p:spPr bwMode="auto">
              <a:xfrm>
                <a:off x="6351588" y="4621213"/>
                <a:ext cx="1414462" cy="0"/>
              </a:xfrm>
              <a:prstGeom prst="line">
                <a:avLst/>
              </a:prstGeom>
              <a:noFill/>
              <a:ln w="381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4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reeform 2"/>
          <p:cNvSpPr>
            <a:spLocks/>
          </p:cNvSpPr>
          <p:nvPr/>
        </p:nvSpPr>
        <p:spPr bwMode="auto">
          <a:xfrm rot="-5400000">
            <a:off x="7945437" y="2722563"/>
            <a:ext cx="715963" cy="300038"/>
          </a:xfrm>
          <a:custGeom>
            <a:avLst/>
            <a:gdLst>
              <a:gd name="T0" fmla="*/ 0 w 1056"/>
              <a:gd name="T1" fmla="*/ 641 h 667"/>
              <a:gd name="T2" fmla="*/ 336 w 1056"/>
              <a:gd name="T3" fmla="*/ 545 h 667"/>
              <a:gd name="T4" fmla="*/ 558 w 1056"/>
              <a:gd name="T5" fmla="*/ 2 h 667"/>
              <a:gd name="T6" fmla="*/ 783 w 1056"/>
              <a:gd name="T7" fmla="*/ 560 h 667"/>
              <a:gd name="T8" fmla="*/ 1056 w 1056"/>
              <a:gd name="T9" fmla="*/ 641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1" name="Freeform 3"/>
          <p:cNvSpPr>
            <a:spLocks/>
          </p:cNvSpPr>
          <p:nvPr/>
        </p:nvSpPr>
        <p:spPr bwMode="auto">
          <a:xfrm rot="-5400000">
            <a:off x="7831137" y="2913063"/>
            <a:ext cx="868363" cy="376238"/>
          </a:xfrm>
          <a:custGeom>
            <a:avLst/>
            <a:gdLst>
              <a:gd name="T0" fmla="*/ 0 w 1056"/>
              <a:gd name="T1" fmla="*/ 641 h 667"/>
              <a:gd name="T2" fmla="*/ 336 w 1056"/>
              <a:gd name="T3" fmla="*/ 545 h 667"/>
              <a:gd name="T4" fmla="*/ 558 w 1056"/>
              <a:gd name="T5" fmla="*/ 2 h 667"/>
              <a:gd name="T6" fmla="*/ 783 w 1056"/>
              <a:gd name="T7" fmla="*/ 560 h 667"/>
              <a:gd name="T8" fmla="*/ 1056 w 1056"/>
              <a:gd name="T9" fmla="*/ 641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Slit Method</a:t>
            </a:r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2743200" y="3124200"/>
            <a:ext cx="2590800" cy="144780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334000" y="1905000"/>
            <a:ext cx="0" cy="3124200"/>
            <a:chOff x="3360" y="1392"/>
            <a:chExt cx="0" cy="1968"/>
          </a:xfrm>
        </p:grpSpPr>
        <p:sp>
          <p:nvSpPr>
            <p:cNvPr id="39975" name="Line 7"/>
            <p:cNvSpPr>
              <a:spLocks noChangeShapeType="1"/>
            </p:cNvSpPr>
            <p:nvPr/>
          </p:nvSpPr>
          <p:spPr bwMode="auto">
            <a:xfrm flipV="1">
              <a:off x="3360" y="1392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76" name="Line 8"/>
            <p:cNvSpPr>
              <a:spLocks noChangeShapeType="1"/>
            </p:cNvSpPr>
            <p:nvPr/>
          </p:nvSpPr>
          <p:spPr bwMode="auto">
            <a:xfrm flipV="1">
              <a:off x="3360" y="2448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944" name="Line 9"/>
          <p:cNvSpPr>
            <a:spLocks noChangeShapeType="1"/>
          </p:cNvSpPr>
          <p:nvPr/>
        </p:nvSpPr>
        <p:spPr bwMode="auto">
          <a:xfrm>
            <a:off x="8458200" y="2209800"/>
            <a:ext cx="0" cy="281940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8" name="Oval 10"/>
          <p:cNvSpPr>
            <a:spLocks noChangeArrowheads="1"/>
          </p:cNvSpPr>
          <p:nvPr/>
        </p:nvSpPr>
        <p:spPr bwMode="auto">
          <a:xfrm>
            <a:off x="5410200" y="3352800"/>
            <a:ext cx="6096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9" name="Freeform 11"/>
          <p:cNvSpPr>
            <a:spLocks/>
          </p:cNvSpPr>
          <p:nvPr/>
        </p:nvSpPr>
        <p:spPr bwMode="auto">
          <a:xfrm rot="-5400000">
            <a:off x="7503319" y="3088481"/>
            <a:ext cx="1219200" cy="681038"/>
          </a:xfrm>
          <a:custGeom>
            <a:avLst/>
            <a:gdLst>
              <a:gd name="T0" fmla="*/ 0 w 1056"/>
              <a:gd name="T1" fmla="*/ 641 h 667"/>
              <a:gd name="T2" fmla="*/ 336 w 1056"/>
              <a:gd name="T3" fmla="*/ 545 h 667"/>
              <a:gd name="T4" fmla="*/ 558 w 1056"/>
              <a:gd name="T5" fmla="*/ 2 h 667"/>
              <a:gd name="T6" fmla="*/ 783 w 1056"/>
              <a:gd name="T7" fmla="*/ 560 h 667"/>
              <a:gd name="T8" fmla="*/ 1056 w 1056"/>
              <a:gd name="T9" fmla="*/ 641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0" name="Freeform 12"/>
          <p:cNvSpPr>
            <a:spLocks/>
          </p:cNvSpPr>
          <p:nvPr/>
        </p:nvSpPr>
        <p:spPr bwMode="auto">
          <a:xfrm>
            <a:off x="7391400" y="3048000"/>
            <a:ext cx="1062038" cy="1530350"/>
          </a:xfrm>
          <a:custGeom>
            <a:avLst/>
            <a:gdLst>
              <a:gd name="T0" fmla="*/ 645 w 669"/>
              <a:gd name="T1" fmla="*/ 964 h 964"/>
              <a:gd name="T2" fmla="*/ 547 w 669"/>
              <a:gd name="T3" fmla="*/ 655 h 964"/>
              <a:gd name="T4" fmla="*/ 2 w 669"/>
              <a:gd name="T5" fmla="*/ 453 h 964"/>
              <a:gd name="T6" fmla="*/ 562 w 669"/>
              <a:gd name="T7" fmla="*/ 248 h 964"/>
              <a:gd name="T8" fmla="*/ 643 w 669"/>
              <a:gd name="T9" fmla="*/ 0 h 9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9"/>
              <a:gd name="T16" fmla="*/ 0 h 964"/>
              <a:gd name="T17" fmla="*/ 669 w 669"/>
              <a:gd name="T18" fmla="*/ 964 h 9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9" h="964">
                <a:moveTo>
                  <a:pt x="645" y="964"/>
                </a:moveTo>
                <a:cubicBezTo>
                  <a:pt x="630" y="913"/>
                  <a:pt x="654" y="740"/>
                  <a:pt x="547" y="655"/>
                </a:cubicBezTo>
                <a:cubicBezTo>
                  <a:pt x="440" y="570"/>
                  <a:pt x="0" y="520"/>
                  <a:pt x="2" y="453"/>
                </a:cubicBezTo>
                <a:cubicBezTo>
                  <a:pt x="4" y="385"/>
                  <a:pt x="454" y="324"/>
                  <a:pt x="562" y="248"/>
                </a:cubicBezTo>
                <a:cubicBezTo>
                  <a:pt x="669" y="173"/>
                  <a:pt x="626" y="52"/>
                  <a:pt x="643" y="0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1" name="Freeform 13"/>
          <p:cNvSpPr>
            <a:spLocks/>
          </p:cNvSpPr>
          <p:nvPr/>
        </p:nvSpPr>
        <p:spPr bwMode="auto">
          <a:xfrm rot="-5400000">
            <a:off x="7503319" y="3698081"/>
            <a:ext cx="1219200" cy="681038"/>
          </a:xfrm>
          <a:custGeom>
            <a:avLst/>
            <a:gdLst>
              <a:gd name="T0" fmla="*/ 0 w 1056"/>
              <a:gd name="T1" fmla="*/ 641 h 667"/>
              <a:gd name="T2" fmla="*/ 336 w 1056"/>
              <a:gd name="T3" fmla="*/ 545 h 667"/>
              <a:gd name="T4" fmla="*/ 558 w 1056"/>
              <a:gd name="T5" fmla="*/ 2 h 667"/>
              <a:gd name="T6" fmla="*/ 783 w 1056"/>
              <a:gd name="T7" fmla="*/ 560 h 667"/>
              <a:gd name="T8" fmla="*/ 1056 w 1056"/>
              <a:gd name="T9" fmla="*/ 641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2" name="Freeform 14"/>
          <p:cNvSpPr>
            <a:spLocks/>
          </p:cNvSpPr>
          <p:nvPr/>
        </p:nvSpPr>
        <p:spPr bwMode="auto">
          <a:xfrm rot="-5400000">
            <a:off x="7793037" y="4094163"/>
            <a:ext cx="868363" cy="452438"/>
          </a:xfrm>
          <a:custGeom>
            <a:avLst/>
            <a:gdLst>
              <a:gd name="T0" fmla="*/ 0 w 1056"/>
              <a:gd name="T1" fmla="*/ 641 h 667"/>
              <a:gd name="T2" fmla="*/ 336 w 1056"/>
              <a:gd name="T3" fmla="*/ 545 h 667"/>
              <a:gd name="T4" fmla="*/ 558 w 1056"/>
              <a:gd name="T5" fmla="*/ 2 h 667"/>
              <a:gd name="T6" fmla="*/ 783 w 1056"/>
              <a:gd name="T7" fmla="*/ 560 h 667"/>
              <a:gd name="T8" fmla="*/ 1056 w 1056"/>
              <a:gd name="T9" fmla="*/ 641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3" name="Freeform 15"/>
          <p:cNvSpPr>
            <a:spLocks/>
          </p:cNvSpPr>
          <p:nvPr/>
        </p:nvSpPr>
        <p:spPr bwMode="auto">
          <a:xfrm rot="-5400000">
            <a:off x="7945437" y="4398963"/>
            <a:ext cx="715963" cy="300038"/>
          </a:xfrm>
          <a:custGeom>
            <a:avLst/>
            <a:gdLst>
              <a:gd name="T0" fmla="*/ 0 w 1056"/>
              <a:gd name="T1" fmla="*/ 641 h 667"/>
              <a:gd name="T2" fmla="*/ 336 w 1056"/>
              <a:gd name="T3" fmla="*/ 545 h 667"/>
              <a:gd name="T4" fmla="*/ 558 w 1056"/>
              <a:gd name="T5" fmla="*/ 2 h 667"/>
              <a:gd name="T6" fmla="*/ 783 w 1056"/>
              <a:gd name="T7" fmla="*/ 560 h 667"/>
              <a:gd name="T8" fmla="*/ 1056 w 1056"/>
              <a:gd name="T9" fmla="*/ 641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4" name="Oval 16"/>
          <p:cNvSpPr>
            <a:spLocks noChangeArrowheads="1"/>
          </p:cNvSpPr>
          <p:nvPr/>
        </p:nvSpPr>
        <p:spPr bwMode="auto">
          <a:xfrm>
            <a:off x="5410200" y="3505200"/>
            <a:ext cx="609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5" name="Oval 17"/>
          <p:cNvSpPr>
            <a:spLocks noChangeArrowheads="1"/>
          </p:cNvSpPr>
          <p:nvPr/>
        </p:nvSpPr>
        <p:spPr bwMode="auto">
          <a:xfrm>
            <a:off x="5410200" y="3657600"/>
            <a:ext cx="6858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5334000" y="2057400"/>
            <a:ext cx="0" cy="3124200"/>
            <a:chOff x="3360" y="1392"/>
            <a:chExt cx="0" cy="1968"/>
          </a:xfrm>
        </p:grpSpPr>
        <p:sp>
          <p:nvSpPr>
            <p:cNvPr id="39973" name="Line 19"/>
            <p:cNvSpPr>
              <a:spLocks noChangeShapeType="1"/>
            </p:cNvSpPr>
            <p:nvPr/>
          </p:nvSpPr>
          <p:spPr bwMode="auto">
            <a:xfrm flipV="1">
              <a:off x="3360" y="1392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74" name="Line 20"/>
            <p:cNvSpPr>
              <a:spLocks noChangeShapeType="1"/>
            </p:cNvSpPr>
            <p:nvPr/>
          </p:nvSpPr>
          <p:spPr bwMode="auto">
            <a:xfrm flipV="1">
              <a:off x="3360" y="2448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5334000" y="2209800"/>
            <a:ext cx="0" cy="3124200"/>
            <a:chOff x="3360" y="1392"/>
            <a:chExt cx="0" cy="1968"/>
          </a:xfrm>
        </p:grpSpPr>
        <p:sp>
          <p:nvSpPr>
            <p:cNvPr id="39971" name="Line 22"/>
            <p:cNvSpPr>
              <a:spLocks noChangeShapeType="1"/>
            </p:cNvSpPr>
            <p:nvPr/>
          </p:nvSpPr>
          <p:spPr bwMode="auto">
            <a:xfrm flipV="1">
              <a:off x="3360" y="1392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72" name="Line 23"/>
            <p:cNvSpPr>
              <a:spLocks noChangeShapeType="1"/>
            </p:cNvSpPr>
            <p:nvPr/>
          </p:nvSpPr>
          <p:spPr bwMode="auto">
            <a:xfrm flipV="1">
              <a:off x="3360" y="2448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5334000" y="2362200"/>
            <a:ext cx="0" cy="3124200"/>
            <a:chOff x="3360" y="1392"/>
            <a:chExt cx="0" cy="1968"/>
          </a:xfrm>
        </p:grpSpPr>
        <p:sp>
          <p:nvSpPr>
            <p:cNvPr id="39969" name="Line 25"/>
            <p:cNvSpPr>
              <a:spLocks noChangeShapeType="1"/>
            </p:cNvSpPr>
            <p:nvPr/>
          </p:nvSpPr>
          <p:spPr bwMode="auto">
            <a:xfrm flipV="1">
              <a:off x="3360" y="1392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70" name="Line 26"/>
            <p:cNvSpPr>
              <a:spLocks noChangeShapeType="1"/>
            </p:cNvSpPr>
            <p:nvPr/>
          </p:nvSpPr>
          <p:spPr bwMode="auto">
            <a:xfrm flipV="1">
              <a:off x="3360" y="2448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435" name="Oval 27"/>
          <p:cNvSpPr>
            <a:spLocks noChangeArrowheads="1"/>
          </p:cNvSpPr>
          <p:nvPr/>
        </p:nvSpPr>
        <p:spPr bwMode="auto">
          <a:xfrm>
            <a:off x="5410200" y="3733800"/>
            <a:ext cx="8382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5334000" y="2514600"/>
            <a:ext cx="0" cy="3124200"/>
            <a:chOff x="3360" y="1392"/>
            <a:chExt cx="0" cy="1968"/>
          </a:xfrm>
        </p:grpSpPr>
        <p:sp>
          <p:nvSpPr>
            <p:cNvPr id="39967" name="Line 29"/>
            <p:cNvSpPr>
              <a:spLocks noChangeShapeType="1"/>
            </p:cNvSpPr>
            <p:nvPr/>
          </p:nvSpPr>
          <p:spPr bwMode="auto">
            <a:xfrm flipV="1">
              <a:off x="3360" y="1392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68" name="Line 30"/>
            <p:cNvSpPr>
              <a:spLocks noChangeShapeType="1"/>
            </p:cNvSpPr>
            <p:nvPr/>
          </p:nvSpPr>
          <p:spPr bwMode="auto">
            <a:xfrm flipV="1">
              <a:off x="3360" y="2448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439" name="Oval 31"/>
          <p:cNvSpPr>
            <a:spLocks noChangeArrowheads="1"/>
          </p:cNvSpPr>
          <p:nvPr/>
        </p:nvSpPr>
        <p:spPr bwMode="auto">
          <a:xfrm>
            <a:off x="5410200" y="3886200"/>
            <a:ext cx="7620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0" name="Oval 32"/>
          <p:cNvSpPr>
            <a:spLocks noChangeArrowheads="1"/>
          </p:cNvSpPr>
          <p:nvPr/>
        </p:nvSpPr>
        <p:spPr bwMode="auto">
          <a:xfrm>
            <a:off x="5410200" y="4114800"/>
            <a:ext cx="7620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1" name="Oval 33"/>
          <p:cNvSpPr>
            <a:spLocks noChangeArrowheads="1"/>
          </p:cNvSpPr>
          <p:nvPr/>
        </p:nvSpPr>
        <p:spPr bwMode="auto">
          <a:xfrm>
            <a:off x="5410200" y="4267200"/>
            <a:ext cx="6096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" name="Group 34"/>
          <p:cNvGrpSpPr>
            <a:grpSpLocks/>
          </p:cNvGrpSpPr>
          <p:nvPr/>
        </p:nvGrpSpPr>
        <p:grpSpPr bwMode="auto">
          <a:xfrm>
            <a:off x="5334000" y="2667000"/>
            <a:ext cx="0" cy="3124200"/>
            <a:chOff x="3360" y="1392"/>
            <a:chExt cx="0" cy="1968"/>
          </a:xfrm>
        </p:grpSpPr>
        <p:sp>
          <p:nvSpPr>
            <p:cNvPr id="39965" name="Line 35"/>
            <p:cNvSpPr>
              <a:spLocks noChangeShapeType="1"/>
            </p:cNvSpPr>
            <p:nvPr/>
          </p:nvSpPr>
          <p:spPr bwMode="auto">
            <a:xfrm flipV="1">
              <a:off x="3360" y="1392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66" name="Line 36"/>
            <p:cNvSpPr>
              <a:spLocks noChangeShapeType="1"/>
            </p:cNvSpPr>
            <p:nvPr/>
          </p:nvSpPr>
          <p:spPr bwMode="auto">
            <a:xfrm flipV="1">
              <a:off x="3360" y="2448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41" name="Content Placeholder 9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043" y="2209800"/>
            <a:ext cx="478231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6533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9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9"/>
                                            </p:cond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 L 0.3 -0.08889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" y="-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8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9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22222E-6 L 0.30833 -0.08889 " pathEditMode="relative" rAng="0" ptsTypes="AA">
                                      <p:cBhvr>
                                        <p:cTn id="51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-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" presetClass="entr" presetSubtype="8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9" presetClass="exit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0.30833 -0.06666 " pathEditMode="relative" rAng="0" ptsTypes="AA">
                                      <p:cBhvr>
                                        <p:cTn id="79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-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2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2" presetClass="entr" presetSubtype="8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9" presetClass="exit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0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0.30833 -0.03334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-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500"/>
                            </p:stCondLst>
                            <p:childTnLst>
                              <p:par>
                                <p:cTn id="109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0" dur="50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000"/>
                            </p:stCondLst>
                            <p:childTnLst>
                              <p:par>
                                <p:cTn id="122" presetID="2" presetClass="entr" presetSubtype="8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500"/>
                            </p:stCondLst>
                            <p:childTnLst>
                              <p:par>
                                <p:cTn id="127" presetID="9" presetClass="exit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8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0556 L 0.30834 0.00556 " pathEditMode="relative" rAng="0" ptsTypes="AA">
                                      <p:cBhvr>
                                        <p:cTn id="135" dur="5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7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8" dur="500"/>
                                        <p:tgtEl>
                                          <p:spTgt spid="17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0" presetID="2" presetClass="entr" presetSubtype="8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55" presetID="9" presetClass="exit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6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30833 0.02222 " pathEditMode="relative" rAng="0" ptsTypes="AA">
                                      <p:cBhvr>
                                        <p:cTn id="163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65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6" dur="500"/>
                                        <p:tgtEl>
                                          <p:spTgt spid="17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2" presetID="2" presetClass="entr" presetSubtype="8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77" presetID="9" presetClass="exit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8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8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0.30833 0.03334 " pathEditMode="relative" rAng="0" ptsTypes="AA">
                                      <p:cBhvr>
                                        <p:cTn id="184" dur="500" fill="hold"/>
                                        <p:tgtEl>
                                          <p:spTgt spid="174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4500"/>
                            </p:stCondLst>
                            <p:childTnLst>
                              <p:par>
                                <p:cTn id="18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7" dur="500"/>
                                        <p:tgtEl>
                                          <p:spTgt spid="174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5000"/>
                            </p:stCondLst>
                            <p:childTnLst>
                              <p:par>
                                <p:cTn id="1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9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9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1" grpId="0" animBg="1"/>
      <p:bldP spid="17413" grpId="0" animBg="1"/>
      <p:bldP spid="17413" grpId="1" animBg="1"/>
      <p:bldP spid="17413" grpId="2" animBg="1"/>
      <p:bldP spid="17413" grpId="3" animBg="1"/>
      <p:bldP spid="17413" grpId="4" animBg="1"/>
      <p:bldP spid="17413" grpId="5" animBg="1"/>
      <p:bldP spid="17413" grpId="6" animBg="1"/>
      <p:bldP spid="17413" grpId="7" animBg="1"/>
      <p:bldP spid="17413" grpId="8" animBg="1"/>
      <p:bldP spid="17413" grpId="9" animBg="1"/>
      <p:bldP spid="17413" grpId="10" animBg="1"/>
      <p:bldP spid="17413" grpId="11" animBg="1"/>
      <p:bldP spid="17413" grpId="12" animBg="1"/>
      <p:bldP spid="17413" grpId="13" animBg="1"/>
      <p:bldP spid="17413" grpId="14" animBg="1"/>
      <p:bldP spid="17413" grpId="15" animBg="1"/>
      <p:bldP spid="17418" grpId="0" animBg="1"/>
      <p:bldP spid="17418" grpId="1" animBg="1"/>
      <p:bldP spid="17418" grpId="2" animBg="1"/>
      <p:bldP spid="17419" grpId="0" animBg="1"/>
      <p:bldP spid="17420" grpId="0" animBg="1"/>
      <p:bldP spid="17421" grpId="0" animBg="1"/>
      <p:bldP spid="17422" grpId="0" animBg="1"/>
      <p:bldP spid="17423" grpId="0" animBg="1"/>
      <p:bldP spid="17424" grpId="0" animBg="1"/>
      <p:bldP spid="17424" grpId="1" animBg="1"/>
      <p:bldP spid="17424" grpId="2" animBg="1"/>
      <p:bldP spid="17425" grpId="0" animBg="1"/>
      <p:bldP spid="17425" grpId="1" animBg="1"/>
      <p:bldP spid="17425" grpId="2" animBg="1"/>
      <p:bldP spid="17435" grpId="0" animBg="1"/>
      <p:bldP spid="17435" grpId="1" animBg="1"/>
      <p:bldP spid="17435" grpId="2" animBg="1"/>
      <p:bldP spid="17439" grpId="0" animBg="1"/>
      <p:bldP spid="17439" grpId="1" animBg="1"/>
      <p:bldP spid="17439" grpId="2" animBg="1"/>
      <p:bldP spid="17440" grpId="0" animBg="1"/>
      <p:bldP spid="17440" grpId="1" animBg="1"/>
      <p:bldP spid="17440" grpId="2" animBg="1"/>
      <p:bldP spid="17441" grpId="0" animBg="1"/>
      <p:bldP spid="17441" grpId="1" animBg="1"/>
      <p:bldP spid="17441" grpId="2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Emittance</a:t>
            </a:r>
            <a:r>
              <a:rPr lang="de-DE" dirty="0" smtClean="0"/>
              <a:t> 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9"/>
          <p:cNvPicPr>
            <a:picLocks noChangeAspect="1"/>
          </p:cNvPicPr>
          <p:nvPr/>
        </p:nvPicPr>
        <p:blipFill>
          <a:blip r:embed="rId2"/>
          <a:srcRect l="5082" r="5082"/>
          <a:stretch>
            <a:fillRect/>
          </a:stretch>
        </p:blipFill>
        <p:spPr bwMode="auto">
          <a:xfrm>
            <a:off x="1191986" y="1562788"/>
            <a:ext cx="7581283" cy="4840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371600" y="2362200"/>
            <a:ext cx="24733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SEM grid read-out 250kHz</a:t>
            </a:r>
          </a:p>
          <a:p>
            <a:pPr marL="285750" indent="-285750" algn="l">
              <a:buFont typeface="Wingdings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Stepping motors to allow coarse  + fine position tuning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01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</a:t>
            </a:r>
            <a:r>
              <a:rPr lang="en-US" dirty="0" err="1" smtClean="0"/>
              <a:t>Emittance</a:t>
            </a:r>
            <a:r>
              <a:rPr lang="en-US" dirty="0" smtClean="0"/>
              <a:t> Measurement</a:t>
            </a:r>
            <a:endParaRPr lang="en-US" dirty="0"/>
          </a:p>
        </p:txBody>
      </p:sp>
      <p:pic>
        <p:nvPicPr>
          <p:cNvPr id="7" name="Content Placeholder 6" descr="DSCN01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905000"/>
            <a:ext cx="5628217" cy="4221163"/>
          </a:xfrm>
        </p:spPr>
      </p:pic>
      <p:sp>
        <p:nvSpPr>
          <p:cNvPr id="8" name="TextBox 7"/>
          <p:cNvSpPr txBox="1"/>
          <p:nvPr/>
        </p:nvSpPr>
        <p:spPr>
          <a:xfrm>
            <a:off x="6072325" y="2057400"/>
            <a:ext cx="3071675" cy="41857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Slit and grid phase space scanner</a:t>
            </a:r>
          </a:p>
          <a:p>
            <a:pPr algn="l"/>
            <a:endParaRPr lang="en-US" sz="1400" dirty="0" smtClean="0"/>
          </a:p>
          <a:p>
            <a:pPr algn="l"/>
            <a:r>
              <a:rPr lang="en-US" sz="1400" dirty="0" smtClean="0"/>
              <a:t>L-shaped 0.1mm slit moves under</a:t>
            </a:r>
          </a:p>
          <a:p>
            <a:pPr algn="l"/>
            <a:r>
              <a:rPr lang="en-US" sz="1400" dirty="0" smtClean="0"/>
              <a:t>45 degrees</a:t>
            </a:r>
          </a:p>
          <a:p>
            <a:pPr algn="l"/>
            <a:endParaRPr lang="en-US" sz="1400" dirty="0" smtClean="0"/>
          </a:p>
          <a:p>
            <a:pPr algn="l"/>
            <a:r>
              <a:rPr lang="en-US" sz="1400" dirty="0" smtClean="0"/>
              <a:t>Slit and grids move independently</a:t>
            </a:r>
          </a:p>
          <a:p>
            <a:pPr algn="l"/>
            <a:r>
              <a:rPr lang="en-US" sz="1400" dirty="0" smtClean="0"/>
              <a:t>Positioning precision: 50 µm</a:t>
            </a:r>
          </a:p>
          <a:p>
            <a:pPr algn="l"/>
            <a:r>
              <a:rPr lang="en-US" sz="1400" dirty="0" smtClean="0"/>
              <a:t>Movement PLC controlled</a:t>
            </a:r>
          </a:p>
          <a:p>
            <a:pPr algn="l"/>
            <a:endParaRPr lang="en-US" sz="1400" dirty="0" smtClean="0"/>
          </a:p>
          <a:p>
            <a:pPr algn="l"/>
            <a:r>
              <a:rPr lang="en-US" sz="1400" dirty="0" smtClean="0"/>
              <a:t>Slit and grids mounted in </a:t>
            </a:r>
            <a:br>
              <a:rPr lang="en-US" sz="1400" dirty="0" smtClean="0"/>
            </a:br>
            <a:r>
              <a:rPr lang="en-US" sz="1400" dirty="0" smtClean="0"/>
              <a:t>2 independent vacuum boxes which</a:t>
            </a:r>
            <a:br>
              <a:rPr lang="en-US" sz="1400" dirty="0" smtClean="0"/>
            </a:br>
            <a:r>
              <a:rPr lang="en-US" sz="1400" dirty="0" smtClean="0"/>
              <a:t>can be separated</a:t>
            </a:r>
          </a:p>
          <a:p>
            <a:pPr algn="l"/>
            <a:endParaRPr lang="en-US" sz="1400" dirty="0" smtClean="0"/>
          </a:p>
          <a:p>
            <a:pPr algn="l"/>
            <a:r>
              <a:rPr lang="en-US" sz="1400" dirty="0" smtClean="0"/>
              <a:t>Horizontal and vertical </a:t>
            </a:r>
            <a:r>
              <a:rPr lang="en-US" sz="1400" dirty="0" err="1" smtClean="0"/>
              <a:t>SEMGrid</a:t>
            </a:r>
            <a:endParaRPr lang="en-US" sz="1400" dirty="0" smtClean="0"/>
          </a:p>
          <a:p>
            <a:pPr algn="l">
              <a:buFont typeface="Arial" pitchFamily="34" charset="0"/>
              <a:buChar char="•"/>
            </a:pPr>
            <a:r>
              <a:rPr lang="en-US" sz="1400" dirty="0" smtClean="0"/>
              <a:t> wire distance .75 mm</a:t>
            </a:r>
          </a:p>
          <a:p>
            <a:pPr algn="l">
              <a:buFont typeface="Arial" pitchFamily="34" charset="0"/>
              <a:buChar char="•"/>
            </a:pPr>
            <a:r>
              <a:rPr lang="en-US" sz="1400" dirty="0" smtClean="0"/>
              <a:t> 30 signal wires</a:t>
            </a:r>
          </a:p>
          <a:p>
            <a:pPr algn="l">
              <a:buFont typeface="Arial" pitchFamily="34" charset="0"/>
              <a:buChar char="•"/>
            </a:pPr>
            <a:r>
              <a:rPr lang="en-US" sz="1400" dirty="0" smtClean="0"/>
              <a:t> readout with home built 36 channel</a:t>
            </a:r>
            <a:br>
              <a:rPr lang="en-US" sz="1400" dirty="0" smtClean="0"/>
            </a:br>
            <a:r>
              <a:rPr lang="en-US" sz="1400" dirty="0" smtClean="0"/>
              <a:t>  250 kHz ADC</a:t>
            </a:r>
          </a:p>
          <a:p>
            <a:pPr algn="l">
              <a:buFont typeface="Arial" pitchFamily="34" charset="0"/>
              <a:buChar char="•"/>
            </a:pPr>
            <a:r>
              <a:rPr lang="en-US" sz="1400" dirty="0" smtClean="0"/>
              <a:t> time resolved profiles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56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Emittance</a:t>
            </a:r>
            <a:r>
              <a:rPr lang="de-DE" dirty="0" smtClean="0"/>
              <a:t> </a:t>
            </a:r>
            <a:r>
              <a:rPr lang="de-DE" dirty="0" err="1" smtClean="0"/>
              <a:t>plot</a:t>
            </a:r>
            <a:r>
              <a:rPr lang="de-DE" dirty="0"/>
              <a:t> </a:t>
            </a:r>
            <a:r>
              <a:rPr lang="de-DE" dirty="0" smtClean="0"/>
              <a:t>Solenoid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106715"/>
            <a:ext cx="4114800" cy="3126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232999"/>
            <a:ext cx="4876800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01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400" dirty="0" smtClean="0"/>
              <a:t>Single pulse </a:t>
            </a:r>
            <a:r>
              <a:rPr lang="fr-CH" sz="2400" dirty="0" err="1" smtClean="0"/>
              <a:t>emittance</a:t>
            </a:r>
            <a:r>
              <a:rPr lang="fr-CH" sz="2400" dirty="0" smtClean="0"/>
              <a:t> </a:t>
            </a:r>
            <a:r>
              <a:rPr lang="fr-CH" sz="2400" dirty="0" err="1" smtClean="0"/>
              <a:t>measurement</a:t>
            </a:r>
            <a:endParaRPr lang="en-GB" sz="2400" dirty="0" smtClean="0"/>
          </a:p>
        </p:txBody>
      </p:sp>
      <p:pic>
        <p:nvPicPr>
          <p:cNvPr id="41988" name="Picture 3" descr="dscf0349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3375" y="3619183"/>
            <a:ext cx="3309938" cy="2482850"/>
          </a:xfrm>
          <a:noFill/>
        </p:spPr>
      </p:pic>
      <p:pic>
        <p:nvPicPr>
          <p:cNvPr id="4198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8801" y="3516440"/>
            <a:ext cx="2457450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7" descr="dscf03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16675" y="4051300"/>
            <a:ext cx="272732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1"/>
          <p:cNvGrpSpPr/>
          <p:nvPr/>
        </p:nvGrpSpPr>
        <p:grpSpPr>
          <a:xfrm>
            <a:off x="506413" y="1386523"/>
            <a:ext cx="8109204" cy="2266251"/>
            <a:chOff x="506413" y="965899"/>
            <a:chExt cx="8109204" cy="2266251"/>
          </a:xfrm>
        </p:grpSpPr>
        <p:sp>
          <p:nvSpPr>
            <p:cNvPr id="41990" name="Text Box 5"/>
            <p:cNvSpPr txBox="1">
              <a:spLocks noChangeArrowheads="1"/>
            </p:cNvSpPr>
            <p:nvPr/>
          </p:nvSpPr>
          <p:spPr bwMode="auto">
            <a:xfrm>
              <a:off x="1348042" y="2552319"/>
              <a:ext cx="1017587" cy="3968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dirty="0" err="1"/>
                <a:t>Kickers</a:t>
              </a:r>
              <a:endParaRPr lang="en-GB" dirty="0"/>
            </a:p>
          </p:txBody>
        </p:sp>
        <p:sp>
          <p:nvSpPr>
            <p:cNvPr id="41991" name="Text Box 6"/>
            <p:cNvSpPr txBox="1">
              <a:spLocks noChangeArrowheads="1"/>
            </p:cNvSpPr>
            <p:nvPr/>
          </p:nvSpPr>
          <p:spPr bwMode="auto">
            <a:xfrm>
              <a:off x="4179888" y="2625725"/>
              <a:ext cx="495300" cy="3968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/>
                <a:t>slit</a:t>
              </a:r>
              <a:endParaRPr lang="en-GB"/>
            </a:p>
          </p:txBody>
        </p:sp>
        <p:sp>
          <p:nvSpPr>
            <p:cNvPr id="41993" name="Text Box 8"/>
            <p:cNvSpPr txBox="1">
              <a:spLocks noChangeArrowheads="1"/>
            </p:cNvSpPr>
            <p:nvPr/>
          </p:nvSpPr>
          <p:spPr bwMode="auto">
            <a:xfrm>
              <a:off x="7456742" y="2835275"/>
              <a:ext cx="1158875" cy="3968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dirty="0" err="1"/>
                <a:t>SEMgrid</a:t>
              </a:r>
              <a:endParaRPr lang="en-GB" dirty="0"/>
            </a:p>
          </p:txBody>
        </p:sp>
        <p:sp>
          <p:nvSpPr>
            <p:cNvPr id="41994" name="Rectangle 9"/>
            <p:cNvSpPr>
              <a:spLocks noChangeArrowheads="1"/>
            </p:cNvSpPr>
            <p:nvPr/>
          </p:nvSpPr>
          <p:spPr bwMode="auto">
            <a:xfrm>
              <a:off x="1123950" y="1878013"/>
              <a:ext cx="803275" cy="420687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95" name="Rectangle 10"/>
            <p:cNvSpPr>
              <a:spLocks noChangeArrowheads="1"/>
            </p:cNvSpPr>
            <p:nvPr/>
          </p:nvSpPr>
          <p:spPr bwMode="auto">
            <a:xfrm>
              <a:off x="2870200" y="1770063"/>
              <a:ext cx="803275" cy="420687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96" name="Line 11"/>
            <p:cNvSpPr>
              <a:spLocks noChangeShapeType="1"/>
            </p:cNvSpPr>
            <p:nvPr/>
          </p:nvSpPr>
          <p:spPr bwMode="auto">
            <a:xfrm>
              <a:off x="506413" y="2087563"/>
              <a:ext cx="8778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97" name="Line 12"/>
            <p:cNvSpPr>
              <a:spLocks noChangeShapeType="1"/>
            </p:cNvSpPr>
            <p:nvPr/>
          </p:nvSpPr>
          <p:spPr bwMode="auto">
            <a:xfrm flipH="1">
              <a:off x="1358900" y="1952625"/>
              <a:ext cx="2001838" cy="136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98" name="Line 13"/>
            <p:cNvSpPr>
              <a:spLocks noChangeShapeType="1"/>
            </p:cNvSpPr>
            <p:nvPr/>
          </p:nvSpPr>
          <p:spPr bwMode="auto">
            <a:xfrm>
              <a:off x="3386138" y="1952625"/>
              <a:ext cx="9017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99" name="Rectangle 14"/>
            <p:cNvSpPr>
              <a:spLocks noChangeArrowheads="1"/>
            </p:cNvSpPr>
            <p:nvPr/>
          </p:nvSpPr>
          <p:spPr bwMode="auto">
            <a:xfrm>
              <a:off x="4275138" y="1520825"/>
              <a:ext cx="111125" cy="369888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0" name="Rectangle 15"/>
            <p:cNvSpPr>
              <a:spLocks noChangeArrowheads="1"/>
            </p:cNvSpPr>
            <p:nvPr/>
          </p:nvSpPr>
          <p:spPr bwMode="auto">
            <a:xfrm>
              <a:off x="4278313" y="2006600"/>
              <a:ext cx="111125" cy="369888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1" name="Line 16"/>
            <p:cNvSpPr>
              <a:spLocks noChangeShapeType="1"/>
            </p:cNvSpPr>
            <p:nvPr/>
          </p:nvSpPr>
          <p:spPr bwMode="auto">
            <a:xfrm flipV="1">
              <a:off x="4349750" y="1816100"/>
              <a:ext cx="2644775" cy="1238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2" name="Line 17"/>
            <p:cNvSpPr>
              <a:spLocks noChangeShapeType="1"/>
            </p:cNvSpPr>
            <p:nvPr/>
          </p:nvSpPr>
          <p:spPr bwMode="auto">
            <a:xfrm>
              <a:off x="4362450" y="1952625"/>
              <a:ext cx="2643188" cy="1349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3" name="Line 18"/>
            <p:cNvSpPr>
              <a:spLocks noChangeShapeType="1"/>
            </p:cNvSpPr>
            <p:nvPr/>
          </p:nvSpPr>
          <p:spPr bwMode="auto">
            <a:xfrm>
              <a:off x="8062214" y="1451801"/>
              <a:ext cx="11113" cy="10747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4" name="Text Box 19"/>
            <p:cNvSpPr txBox="1">
              <a:spLocks noChangeArrowheads="1"/>
            </p:cNvSpPr>
            <p:nvPr/>
          </p:nvSpPr>
          <p:spPr bwMode="auto">
            <a:xfrm>
              <a:off x="6266561" y="965899"/>
              <a:ext cx="1665288" cy="7016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GB" dirty="0"/>
                <a:t>Every 100 ns</a:t>
              </a:r>
            </a:p>
            <a:p>
              <a:pPr algn="l"/>
              <a:r>
                <a:rPr lang="en-GB" dirty="0"/>
                <a:t>a new profile</a:t>
              </a:r>
            </a:p>
          </p:txBody>
        </p:sp>
      </p:grpSp>
      <p:sp>
        <p:nvSpPr>
          <p:cNvPr id="42005" name="Slide Number Placeholder 20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DB306A-26A7-48FC-906B-2E6F2B2E17F9}" type="slidenum">
              <a:rPr lang="en-US"/>
              <a:pPr/>
              <a:t>29</a:t>
            </a:fld>
            <a:endParaRPr lang="en-US"/>
          </a:p>
        </p:txBody>
      </p:sp>
      <p:sp>
        <p:nvSpPr>
          <p:cNvPr id="23" name="Rectangle 106"/>
          <p:cNvSpPr>
            <a:spLocks noChangeArrowheads="1"/>
          </p:cNvSpPr>
          <p:nvPr/>
        </p:nvSpPr>
        <p:spPr bwMode="auto">
          <a:xfrm>
            <a:off x="4722940" y="2131378"/>
            <a:ext cx="1228725" cy="561975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1400" dirty="0" err="1"/>
              <a:t>Quadrupole</a:t>
            </a:r>
            <a:endParaRPr lang="en-US" sz="1400" dirty="0"/>
          </a:p>
        </p:txBody>
      </p:sp>
      <p:sp>
        <p:nvSpPr>
          <p:cNvPr id="24" name="Rectangle 106"/>
          <p:cNvSpPr>
            <a:spLocks noChangeArrowheads="1"/>
          </p:cNvSpPr>
          <p:nvPr/>
        </p:nvSpPr>
        <p:spPr bwMode="auto">
          <a:xfrm>
            <a:off x="6332284" y="2167954"/>
            <a:ext cx="1228725" cy="561975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1400" dirty="0" err="1"/>
              <a:t>Quadrupole</a:t>
            </a:r>
            <a:endParaRPr lang="en-US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69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6172200" cy="838200"/>
          </a:xfrm>
        </p:spPr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99616"/>
            <a:ext cx="9144000" cy="50292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dirty="0"/>
              <a:t>	</a:t>
            </a:r>
            <a:r>
              <a:rPr lang="en-US" sz="2000" b="1" dirty="0"/>
              <a:t>An accelerator can never be better than the instruments measuring its performance</a:t>
            </a:r>
            <a:r>
              <a:rPr lang="en-US" sz="2000" b="1" dirty="0" smtClean="0"/>
              <a:t>!</a:t>
            </a:r>
            <a:endParaRPr lang="en-US" sz="2000" dirty="0"/>
          </a:p>
          <a:p>
            <a:pPr>
              <a:buFontTx/>
              <a:buNone/>
            </a:pPr>
            <a:r>
              <a:rPr lang="en-US" sz="2000" dirty="0"/>
              <a:t>	</a:t>
            </a:r>
          </a:p>
        </p:txBody>
      </p:sp>
      <p:pic>
        <p:nvPicPr>
          <p:cNvPr id="4102" name="Picture 6" descr="fw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1648" y="2130552"/>
            <a:ext cx="3402013" cy="2438400"/>
          </a:xfrm>
          <a:noFill/>
          <a:ln/>
        </p:spPr>
      </p:pic>
      <p:pic>
        <p:nvPicPr>
          <p:cNvPr id="4105" name="Picture 9" descr="DSCF03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378" y="4276344"/>
            <a:ext cx="2667000" cy="2000250"/>
          </a:xfrm>
          <a:prstGeom prst="rect">
            <a:avLst/>
          </a:prstGeom>
          <a:noFill/>
        </p:spPr>
      </p:pic>
      <p:pic>
        <p:nvPicPr>
          <p:cNvPr id="17" name="Picture 5" descr="fcup 0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72172" y="4113226"/>
            <a:ext cx="3498574" cy="2326485"/>
          </a:xfrm>
          <a:prstGeom prst="rect">
            <a:avLst/>
          </a:prstGeom>
          <a:noFill/>
        </p:spPr>
      </p:pic>
      <p:pic>
        <p:nvPicPr>
          <p:cNvPr id="12" name="Picture 11" descr="P101060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02834" y="4210497"/>
            <a:ext cx="2842592" cy="2131944"/>
          </a:xfrm>
          <a:prstGeom prst="rect">
            <a:avLst/>
          </a:prstGeom>
        </p:spPr>
      </p:pic>
      <p:pic>
        <p:nvPicPr>
          <p:cNvPr id="23859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668" y="2060233"/>
            <a:ext cx="2114758" cy="2439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958AA2-3E12-4E53-B304-7304C5F0D36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77" b="22825"/>
          <a:stretch/>
        </p:blipFill>
        <p:spPr>
          <a:xfrm>
            <a:off x="5643356" y="1889760"/>
            <a:ext cx="3071377" cy="249936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>
            <a:cxnSpLocks noChangeShapeType="1"/>
          </p:cNvCxnSpPr>
          <p:nvPr/>
        </p:nvCxnSpPr>
        <p:spPr bwMode="auto">
          <a:xfrm rot="10800000" flipV="1">
            <a:off x="5538788" y="4398963"/>
            <a:ext cx="1638300" cy="1019175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</p:spPr>
      </p:cxnSp>
      <p:sp>
        <p:nvSpPr>
          <p:cNvPr id="6147" name="Rectangle 75"/>
          <p:cNvSpPr>
            <a:spLocks noChangeArrowheads="1"/>
          </p:cNvSpPr>
          <p:nvPr/>
        </p:nvSpPr>
        <p:spPr bwMode="auto">
          <a:xfrm>
            <a:off x="5554663" y="4157663"/>
            <a:ext cx="1863725" cy="569912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54" name="Straight Connector 53"/>
          <p:cNvCxnSpPr>
            <a:cxnSpLocks noChangeShapeType="1"/>
          </p:cNvCxnSpPr>
          <p:nvPr/>
        </p:nvCxnSpPr>
        <p:spPr bwMode="auto">
          <a:xfrm rot="5400000">
            <a:off x="3657600" y="4433888"/>
            <a:ext cx="1673225" cy="984250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</p:spPr>
      </p:cxnSp>
      <p:sp>
        <p:nvSpPr>
          <p:cNvPr id="6149" name="Rectangle 56"/>
          <p:cNvSpPr>
            <a:spLocks noChangeArrowheads="1"/>
          </p:cNvSpPr>
          <p:nvPr/>
        </p:nvSpPr>
        <p:spPr bwMode="auto">
          <a:xfrm>
            <a:off x="3519488" y="4019550"/>
            <a:ext cx="552450" cy="1931988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Transformation in Phase Space</a:t>
            </a:r>
          </a:p>
        </p:txBody>
      </p:sp>
      <p:cxnSp>
        <p:nvCxnSpPr>
          <p:cNvPr id="6152" name="Straight Connector 17"/>
          <p:cNvCxnSpPr>
            <a:cxnSpLocks noChangeShapeType="1"/>
          </p:cNvCxnSpPr>
          <p:nvPr/>
        </p:nvCxnSpPr>
        <p:spPr bwMode="auto">
          <a:xfrm>
            <a:off x="1733550" y="4940300"/>
            <a:ext cx="155416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153" name="Straight Arrow Connector 18"/>
          <p:cNvCxnSpPr>
            <a:cxnSpLocks noChangeShapeType="1"/>
          </p:cNvCxnSpPr>
          <p:nvPr/>
        </p:nvCxnSpPr>
        <p:spPr bwMode="auto">
          <a:xfrm rot="5400000" flipH="1" flipV="1">
            <a:off x="1616075" y="4914900"/>
            <a:ext cx="1606550" cy="12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6154" name="TextBox 20"/>
          <p:cNvSpPr txBox="1">
            <a:spLocks noChangeArrowheads="1"/>
          </p:cNvSpPr>
          <p:nvPr/>
        </p:nvSpPr>
        <p:spPr bwMode="auto">
          <a:xfrm>
            <a:off x="1971675" y="4065588"/>
            <a:ext cx="520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X’</a:t>
            </a:r>
          </a:p>
        </p:txBody>
      </p:sp>
      <p:sp>
        <p:nvSpPr>
          <p:cNvPr id="6155" name="TextBox 21"/>
          <p:cNvSpPr txBox="1">
            <a:spLocks noChangeArrowheads="1"/>
          </p:cNvSpPr>
          <p:nvPr/>
        </p:nvSpPr>
        <p:spPr bwMode="auto">
          <a:xfrm>
            <a:off x="3000375" y="5000625"/>
            <a:ext cx="5191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X</a:t>
            </a:r>
          </a:p>
        </p:txBody>
      </p:sp>
      <p:cxnSp>
        <p:nvCxnSpPr>
          <p:cNvPr id="23" name="Straight Connector 22"/>
          <p:cNvCxnSpPr>
            <a:cxnSpLocks noChangeShapeType="1"/>
          </p:cNvCxnSpPr>
          <p:nvPr/>
        </p:nvCxnSpPr>
        <p:spPr bwMode="auto">
          <a:xfrm rot="5400000">
            <a:off x="1777207" y="4847431"/>
            <a:ext cx="2208212" cy="34925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</p:spPr>
      </p:cxn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0" y="4038600"/>
            <a:ext cx="1785938" cy="1685925"/>
            <a:chOff x="391886" y="3827417"/>
            <a:chExt cx="1785257" cy="1685109"/>
          </a:xfrm>
        </p:grpSpPr>
        <p:cxnSp>
          <p:nvCxnSpPr>
            <p:cNvPr id="6197" name="Straight Connector 26"/>
            <p:cNvCxnSpPr>
              <a:cxnSpLocks noChangeShapeType="1"/>
            </p:cNvCxnSpPr>
            <p:nvPr/>
          </p:nvCxnSpPr>
          <p:spPr bwMode="auto">
            <a:xfrm>
              <a:off x="391886" y="4702629"/>
              <a:ext cx="155448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6198" name="Straight Arrow Connector 27"/>
            <p:cNvCxnSpPr>
              <a:cxnSpLocks noChangeShapeType="1"/>
            </p:cNvCxnSpPr>
            <p:nvPr/>
          </p:nvCxnSpPr>
          <p:spPr bwMode="auto">
            <a:xfrm rot="5400000" flipH="1" flipV="1">
              <a:off x="274320" y="4676504"/>
              <a:ext cx="1606731" cy="13063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6199" name="Straight Connector 28"/>
            <p:cNvCxnSpPr>
              <a:cxnSpLocks noChangeShapeType="1"/>
            </p:cNvCxnSpPr>
            <p:nvPr/>
          </p:nvCxnSpPr>
          <p:spPr bwMode="auto">
            <a:xfrm rot="5400000">
              <a:off x="731522" y="4715692"/>
              <a:ext cx="1580607" cy="13061"/>
            </a:xfrm>
            <a:prstGeom prst="line">
              <a:avLst/>
            </a:prstGeom>
            <a:noFill/>
            <a:ln w="50800" algn="ctr">
              <a:solidFill>
                <a:srgbClr val="00B050"/>
              </a:solidFill>
              <a:round/>
              <a:headEnd/>
              <a:tailEnd/>
            </a:ln>
          </p:spPr>
        </p:cxnSp>
        <p:sp>
          <p:nvSpPr>
            <p:cNvPr id="6200" name="TextBox 29"/>
            <p:cNvSpPr txBox="1">
              <a:spLocks noChangeArrowheads="1"/>
            </p:cNvSpPr>
            <p:nvPr/>
          </p:nvSpPr>
          <p:spPr bwMode="auto">
            <a:xfrm>
              <a:off x="630002" y="3827417"/>
              <a:ext cx="51953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/>
                <a:t>X’</a:t>
              </a:r>
            </a:p>
          </p:txBody>
        </p:sp>
        <p:sp>
          <p:nvSpPr>
            <p:cNvPr id="6201" name="TextBox 30"/>
            <p:cNvSpPr txBox="1">
              <a:spLocks noChangeArrowheads="1"/>
            </p:cNvSpPr>
            <p:nvPr/>
          </p:nvSpPr>
          <p:spPr bwMode="auto">
            <a:xfrm>
              <a:off x="1657613" y="4763589"/>
              <a:ext cx="51953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/>
                <a:t>X</a:t>
              </a:r>
            </a:p>
          </p:txBody>
        </p:sp>
      </p:grpSp>
      <p:sp>
        <p:nvSpPr>
          <p:cNvPr id="6158" name="Rectangle 31"/>
          <p:cNvSpPr>
            <a:spLocks noChangeArrowheads="1"/>
          </p:cNvSpPr>
          <p:nvPr/>
        </p:nvSpPr>
        <p:spPr bwMode="auto">
          <a:xfrm>
            <a:off x="2293938" y="3725863"/>
            <a:ext cx="1570037" cy="3810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9" name="Rectangle 32"/>
          <p:cNvSpPr>
            <a:spLocks noChangeArrowheads="1"/>
          </p:cNvSpPr>
          <p:nvPr/>
        </p:nvSpPr>
        <p:spPr bwMode="auto">
          <a:xfrm>
            <a:off x="2066925" y="5707063"/>
            <a:ext cx="1570038" cy="38100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6160" name="Straight Connector 51"/>
          <p:cNvCxnSpPr>
            <a:cxnSpLocks noChangeShapeType="1"/>
          </p:cNvCxnSpPr>
          <p:nvPr/>
        </p:nvCxnSpPr>
        <p:spPr bwMode="auto">
          <a:xfrm>
            <a:off x="3430588" y="4911725"/>
            <a:ext cx="1554162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161" name="Straight Arrow Connector 52"/>
          <p:cNvCxnSpPr>
            <a:cxnSpLocks noChangeShapeType="1"/>
          </p:cNvCxnSpPr>
          <p:nvPr/>
        </p:nvCxnSpPr>
        <p:spPr bwMode="auto">
          <a:xfrm rot="5400000" flipH="1" flipV="1">
            <a:off x="3278188" y="4902200"/>
            <a:ext cx="1606550" cy="12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6162" name="TextBox 54"/>
          <p:cNvSpPr txBox="1">
            <a:spLocks noChangeArrowheads="1"/>
          </p:cNvSpPr>
          <p:nvPr/>
        </p:nvSpPr>
        <p:spPr bwMode="auto">
          <a:xfrm>
            <a:off x="3633788" y="4052888"/>
            <a:ext cx="519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X’</a:t>
            </a:r>
          </a:p>
        </p:txBody>
      </p:sp>
      <p:sp>
        <p:nvSpPr>
          <p:cNvPr id="6163" name="TextBox 55"/>
          <p:cNvSpPr txBox="1">
            <a:spLocks noChangeArrowheads="1"/>
          </p:cNvSpPr>
          <p:nvPr/>
        </p:nvSpPr>
        <p:spPr bwMode="auto">
          <a:xfrm>
            <a:off x="4660900" y="4989513"/>
            <a:ext cx="520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X</a:t>
            </a:r>
          </a:p>
        </p:txBody>
      </p:sp>
      <p:sp>
        <p:nvSpPr>
          <p:cNvPr id="6164" name="Rectangle 57"/>
          <p:cNvSpPr>
            <a:spLocks noChangeArrowheads="1"/>
          </p:cNvSpPr>
          <p:nvPr/>
        </p:nvSpPr>
        <p:spPr bwMode="auto">
          <a:xfrm>
            <a:off x="4983163" y="4033838"/>
            <a:ext cx="417512" cy="1931987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6165" name="Straight Connector 63"/>
          <p:cNvCxnSpPr>
            <a:cxnSpLocks noChangeShapeType="1"/>
          </p:cNvCxnSpPr>
          <p:nvPr/>
        </p:nvCxnSpPr>
        <p:spPr bwMode="auto">
          <a:xfrm>
            <a:off x="5173663" y="4911725"/>
            <a:ext cx="1554162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6166" name="TextBox 66"/>
          <p:cNvSpPr txBox="1">
            <a:spLocks noChangeArrowheads="1"/>
          </p:cNvSpPr>
          <p:nvPr/>
        </p:nvSpPr>
        <p:spPr bwMode="auto">
          <a:xfrm>
            <a:off x="5411788" y="4037013"/>
            <a:ext cx="519112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X’</a:t>
            </a:r>
          </a:p>
        </p:txBody>
      </p:sp>
      <p:sp>
        <p:nvSpPr>
          <p:cNvPr id="6167" name="TextBox 67"/>
          <p:cNvSpPr txBox="1">
            <a:spLocks noChangeArrowheads="1"/>
          </p:cNvSpPr>
          <p:nvPr/>
        </p:nvSpPr>
        <p:spPr bwMode="auto">
          <a:xfrm>
            <a:off x="8112125" y="5180013"/>
            <a:ext cx="5191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X</a:t>
            </a:r>
          </a:p>
        </p:txBody>
      </p:sp>
      <p:cxnSp>
        <p:nvCxnSpPr>
          <p:cNvPr id="6168" name="Straight Connector 70"/>
          <p:cNvCxnSpPr>
            <a:cxnSpLocks noChangeShapeType="1"/>
          </p:cNvCxnSpPr>
          <p:nvPr/>
        </p:nvCxnSpPr>
        <p:spPr bwMode="auto">
          <a:xfrm>
            <a:off x="7050088" y="4908550"/>
            <a:ext cx="15557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169" name="Straight Arrow Connector 71"/>
          <p:cNvCxnSpPr>
            <a:cxnSpLocks noChangeShapeType="1"/>
          </p:cNvCxnSpPr>
          <p:nvPr/>
        </p:nvCxnSpPr>
        <p:spPr bwMode="auto">
          <a:xfrm rot="5400000" flipH="1" flipV="1">
            <a:off x="6932613" y="4883150"/>
            <a:ext cx="1606550" cy="12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3" name="Straight Connector 72"/>
          <p:cNvCxnSpPr>
            <a:cxnSpLocks noChangeShapeType="1"/>
          </p:cNvCxnSpPr>
          <p:nvPr/>
        </p:nvCxnSpPr>
        <p:spPr bwMode="auto">
          <a:xfrm rot="10800000" flipV="1">
            <a:off x="7177088" y="4657725"/>
            <a:ext cx="1760537" cy="484188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</p:spPr>
      </p:cxnSp>
      <p:sp>
        <p:nvSpPr>
          <p:cNvPr id="6171" name="TextBox 73"/>
          <p:cNvSpPr txBox="1">
            <a:spLocks noChangeArrowheads="1"/>
          </p:cNvSpPr>
          <p:nvPr/>
        </p:nvSpPr>
        <p:spPr bwMode="auto">
          <a:xfrm>
            <a:off x="7288213" y="4033838"/>
            <a:ext cx="520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X’</a:t>
            </a:r>
          </a:p>
        </p:txBody>
      </p:sp>
      <p:sp>
        <p:nvSpPr>
          <p:cNvPr id="6172" name="TextBox 74"/>
          <p:cNvSpPr txBox="1">
            <a:spLocks noChangeArrowheads="1"/>
          </p:cNvSpPr>
          <p:nvPr/>
        </p:nvSpPr>
        <p:spPr bwMode="auto">
          <a:xfrm>
            <a:off x="6400800" y="5056188"/>
            <a:ext cx="520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X</a:t>
            </a:r>
          </a:p>
        </p:txBody>
      </p:sp>
      <p:sp>
        <p:nvSpPr>
          <p:cNvPr id="6173" name="Rectangle 76"/>
          <p:cNvSpPr>
            <a:spLocks noChangeArrowheads="1"/>
          </p:cNvSpPr>
          <p:nvPr/>
        </p:nvSpPr>
        <p:spPr bwMode="auto">
          <a:xfrm>
            <a:off x="5029200" y="5138738"/>
            <a:ext cx="1474788" cy="568325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6174" name="Straight Arrow Connector 64"/>
          <p:cNvCxnSpPr>
            <a:cxnSpLocks noChangeShapeType="1"/>
          </p:cNvCxnSpPr>
          <p:nvPr/>
        </p:nvCxnSpPr>
        <p:spPr bwMode="auto">
          <a:xfrm rot="5400000" flipH="1" flipV="1">
            <a:off x="5054600" y="4884738"/>
            <a:ext cx="1608137" cy="142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6" name="Straight Connector 95"/>
          <p:cNvCxnSpPr/>
          <p:nvPr/>
        </p:nvCxnSpPr>
        <p:spPr bwMode="auto">
          <a:xfrm rot="10800000" flipV="1">
            <a:off x="0" y="2854325"/>
            <a:ext cx="823913" cy="0"/>
          </a:xfrm>
          <a:prstGeom prst="line">
            <a:avLst/>
          </a:prstGeom>
          <a:solidFill>
            <a:srgbClr val="FFCC66"/>
          </a:solidFill>
          <a:ln w="1905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Connector 96"/>
          <p:cNvCxnSpPr/>
          <p:nvPr/>
        </p:nvCxnSpPr>
        <p:spPr bwMode="auto">
          <a:xfrm flipV="1">
            <a:off x="1862138" y="2768600"/>
            <a:ext cx="1189037" cy="128588"/>
          </a:xfrm>
          <a:prstGeom prst="line">
            <a:avLst/>
          </a:prstGeom>
          <a:solidFill>
            <a:srgbClr val="FFCC66"/>
          </a:solidFill>
          <a:ln w="1905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77" name="Straight Connector 98"/>
          <p:cNvCxnSpPr>
            <a:cxnSpLocks noChangeShapeType="1"/>
          </p:cNvCxnSpPr>
          <p:nvPr/>
        </p:nvCxnSpPr>
        <p:spPr bwMode="auto">
          <a:xfrm rot="5400000">
            <a:off x="7739856" y="2880519"/>
            <a:ext cx="2338388" cy="25400"/>
          </a:xfrm>
          <a:prstGeom prst="line">
            <a:avLst/>
          </a:prstGeom>
          <a:noFill/>
          <a:ln w="53975" algn="ctr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103" name="Straight Connector 102"/>
          <p:cNvCxnSpPr/>
          <p:nvPr/>
        </p:nvCxnSpPr>
        <p:spPr bwMode="auto">
          <a:xfrm>
            <a:off x="5146675" y="2755900"/>
            <a:ext cx="417513" cy="0"/>
          </a:xfrm>
          <a:prstGeom prst="line">
            <a:avLst/>
          </a:prstGeom>
          <a:solidFill>
            <a:srgbClr val="FFCC66"/>
          </a:solidFill>
          <a:ln w="603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/>
          <p:cNvCxnSpPr/>
          <p:nvPr/>
        </p:nvCxnSpPr>
        <p:spPr bwMode="auto">
          <a:xfrm>
            <a:off x="6705600" y="2743200"/>
            <a:ext cx="417513" cy="0"/>
          </a:xfrm>
          <a:prstGeom prst="line">
            <a:avLst/>
          </a:prstGeom>
          <a:solidFill>
            <a:srgbClr val="FFCC66"/>
          </a:solidFill>
          <a:ln w="603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Straight Connector 104"/>
          <p:cNvCxnSpPr/>
          <p:nvPr/>
        </p:nvCxnSpPr>
        <p:spPr bwMode="auto">
          <a:xfrm flipV="1">
            <a:off x="8305800" y="2743200"/>
            <a:ext cx="617538" cy="7938"/>
          </a:xfrm>
          <a:prstGeom prst="line">
            <a:avLst/>
          </a:prstGeom>
          <a:solidFill>
            <a:srgbClr val="FFCC66"/>
          </a:solidFill>
          <a:ln w="603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81" name="Rectangle 105"/>
          <p:cNvSpPr>
            <a:spLocks noChangeArrowheads="1"/>
          </p:cNvSpPr>
          <p:nvPr/>
        </p:nvSpPr>
        <p:spPr bwMode="auto">
          <a:xfrm>
            <a:off x="7115175" y="2497138"/>
            <a:ext cx="1227138" cy="561975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1400"/>
              <a:t>Quadrupole</a:t>
            </a:r>
          </a:p>
        </p:txBody>
      </p:sp>
      <p:sp>
        <p:nvSpPr>
          <p:cNvPr id="6182" name="Rectangle 106"/>
          <p:cNvSpPr>
            <a:spLocks noChangeArrowheads="1"/>
          </p:cNvSpPr>
          <p:nvPr/>
        </p:nvSpPr>
        <p:spPr bwMode="auto">
          <a:xfrm>
            <a:off x="5564188" y="2497138"/>
            <a:ext cx="1228725" cy="561975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1400" dirty="0" err="1"/>
              <a:t>Quadrupole</a:t>
            </a:r>
            <a:endParaRPr lang="en-US" sz="1400" dirty="0"/>
          </a:p>
        </p:txBody>
      </p:sp>
      <p:sp>
        <p:nvSpPr>
          <p:cNvPr id="6183" name="TextBox 107"/>
          <p:cNvSpPr txBox="1">
            <a:spLocks noChangeArrowheads="1"/>
          </p:cNvSpPr>
          <p:nvPr/>
        </p:nvSpPr>
        <p:spPr bwMode="auto">
          <a:xfrm>
            <a:off x="7500938" y="3552825"/>
            <a:ext cx="12239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SEMGrid</a:t>
            </a:r>
          </a:p>
        </p:txBody>
      </p:sp>
      <p:cxnSp>
        <p:nvCxnSpPr>
          <p:cNvPr id="121" name="Straight Connector 120"/>
          <p:cNvCxnSpPr/>
          <p:nvPr/>
        </p:nvCxnSpPr>
        <p:spPr bwMode="auto">
          <a:xfrm rot="10800000" flipV="1">
            <a:off x="4087813" y="2736850"/>
            <a:ext cx="935037" cy="4763"/>
          </a:xfrm>
          <a:prstGeom prst="line">
            <a:avLst/>
          </a:prstGeom>
          <a:solidFill>
            <a:srgbClr val="FFCC66"/>
          </a:solidFill>
          <a:ln w="1905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85" name="Rectangle 130"/>
          <p:cNvSpPr>
            <a:spLocks noChangeArrowheads="1"/>
          </p:cNvSpPr>
          <p:nvPr/>
        </p:nvSpPr>
        <p:spPr bwMode="auto">
          <a:xfrm>
            <a:off x="833438" y="2598738"/>
            <a:ext cx="1038225" cy="541337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Kicker</a:t>
            </a:r>
          </a:p>
        </p:txBody>
      </p:sp>
      <p:sp>
        <p:nvSpPr>
          <p:cNvPr id="6186" name="Rectangle 100"/>
          <p:cNvSpPr>
            <a:spLocks noChangeArrowheads="1"/>
          </p:cNvSpPr>
          <p:nvPr/>
        </p:nvSpPr>
        <p:spPr bwMode="auto">
          <a:xfrm>
            <a:off x="3060700" y="2479675"/>
            <a:ext cx="1039813" cy="542925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Kicker</a:t>
            </a:r>
          </a:p>
        </p:txBody>
      </p:sp>
      <p:sp>
        <p:nvSpPr>
          <p:cNvPr id="6187" name="TextBox 52"/>
          <p:cNvSpPr txBox="1">
            <a:spLocks noChangeArrowheads="1"/>
          </p:cNvSpPr>
          <p:nvPr/>
        </p:nvSpPr>
        <p:spPr bwMode="auto">
          <a:xfrm>
            <a:off x="381000" y="5791200"/>
            <a:ext cx="603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at slit</a:t>
            </a:r>
          </a:p>
        </p:txBody>
      </p:sp>
      <p:sp>
        <p:nvSpPr>
          <p:cNvPr id="6188" name="TextBox 54"/>
          <p:cNvSpPr txBox="1">
            <a:spLocks noChangeArrowheads="1"/>
          </p:cNvSpPr>
          <p:nvPr/>
        </p:nvSpPr>
        <p:spPr bwMode="auto">
          <a:xfrm>
            <a:off x="1989138" y="5791200"/>
            <a:ext cx="1349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first drift space</a:t>
            </a:r>
          </a:p>
        </p:txBody>
      </p:sp>
      <p:sp>
        <p:nvSpPr>
          <p:cNvPr id="6189" name="TextBox 55"/>
          <p:cNvSpPr txBox="1">
            <a:spLocks noChangeArrowheads="1"/>
          </p:cNvSpPr>
          <p:nvPr/>
        </p:nvSpPr>
        <p:spPr bwMode="auto">
          <a:xfrm>
            <a:off x="4003675" y="5791200"/>
            <a:ext cx="14176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first quadrupole</a:t>
            </a:r>
          </a:p>
        </p:txBody>
      </p:sp>
      <p:sp>
        <p:nvSpPr>
          <p:cNvPr id="6190" name="TextBox 56"/>
          <p:cNvSpPr txBox="1">
            <a:spLocks noChangeArrowheads="1"/>
          </p:cNvSpPr>
          <p:nvPr/>
        </p:nvSpPr>
        <p:spPr bwMode="auto">
          <a:xfrm>
            <a:off x="5418138" y="5791200"/>
            <a:ext cx="16367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second drift space</a:t>
            </a:r>
          </a:p>
        </p:txBody>
      </p:sp>
      <p:sp>
        <p:nvSpPr>
          <p:cNvPr id="6191" name="TextBox 57"/>
          <p:cNvSpPr txBox="1">
            <a:spLocks noChangeArrowheads="1"/>
          </p:cNvSpPr>
          <p:nvPr/>
        </p:nvSpPr>
        <p:spPr bwMode="auto">
          <a:xfrm>
            <a:off x="7162800" y="5791200"/>
            <a:ext cx="16367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Second quadrupol</a:t>
            </a:r>
          </a:p>
        </p:txBody>
      </p:sp>
      <p:sp>
        <p:nvSpPr>
          <p:cNvPr id="6192" name="Rectangle 101"/>
          <p:cNvSpPr>
            <a:spLocks noChangeArrowheads="1"/>
          </p:cNvSpPr>
          <p:nvPr/>
        </p:nvSpPr>
        <p:spPr bwMode="auto">
          <a:xfrm>
            <a:off x="5016500" y="2128838"/>
            <a:ext cx="77788" cy="588962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93" name="Rectangle 97"/>
          <p:cNvSpPr>
            <a:spLocks noChangeArrowheads="1"/>
          </p:cNvSpPr>
          <p:nvPr/>
        </p:nvSpPr>
        <p:spPr bwMode="auto">
          <a:xfrm>
            <a:off x="5016500" y="2803525"/>
            <a:ext cx="77788" cy="588963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0" name="Oval 109"/>
          <p:cNvSpPr/>
          <p:nvPr/>
        </p:nvSpPr>
        <p:spPr bwMode="auto">
          <a:xfrm flipV="1">
            <a:off x="-284672" y="2812210"/>
            <a:ext cx="569344" cy="117895"/>
          </a:xfrm>
          <a:prstGeom prst="ellipse">
            <a:avLst/>
          </a:prstGeom>
          <a:gradFill flip="none" rotWithShape="1">
            <a:gsLst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06065A6-5EC3-4136-95D8-C1746DF0118F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925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0434 0 " pathEditMode="relative" ptsTypes="AA">
                                      <p:cBhvr>
                                        <p:cTn id="8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434 -3.7037E-7 L 0.33681 -0.0175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" y="-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68 -0.01759 L 0.55156 -0.0175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156 -0.01759 L 0.61042 -0.01759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20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042 -0.01759 L 0.74375 -0.01759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26" dur="3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4375 -0.01759 L 0.77708 -0.01759 " pathEditMode="relative" rAng="0" ptsTypes="AA">
                                      <p:cBhvr>
                                        <p:cTn id="30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32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7708 -0.01759 L 0.90833 -0.01852 " pathEditMode="relative" rAng="0" ptsTypes="AA">
                                      <p:cBhvr>
                                        <p:cTn id="36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960000">
                                      <p:cBhvr>
                                        <p:cTn id="38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0834 -0.01852 L 0.975 -0.0185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altLang="en-US" sz="2400" smtClean="0"/>
              <a:t>Result of single pulse emittance measurement</a:t>
            </a:r>
            <a:endParaRPr lang="en-GB" altLang="en-US" sz="2400" smtClean="0"/>
          </a:p>
        </p:txBody>
      </p:sp>
      <p:pic>
        <p:nvPicPr>
          <p:cNvPr id="43012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6863" y="1071563"/>
            <a:ext cx="6731000" cy="4899025"/>
          </a:xfrm>
          <a:noFill/>
        </p:spPr>
      </p:pic>
      <p:sp>
        <p:nvSpPr>
          <p:cNvPr id="4301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4DDE2BF-6C49-4B23-BAEC-6FDBCA71EE2B}" type="slidenum">
              <a:rPr lang="en-US" altLang="en-US" sz="1400"/>
              <a:pPr eaLnBrk="1" hangingPunct="1"/>
              <a:t>31</a:t>
            </a:fld>
            <a:endParaRPr lang="en-US" altLang="en-US" sz="14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19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74" name="Straight Connector 95"/>
          <p:cNvCxnSpPr>
            <a:cxnSpLocks noChangeShapeType="1"/>
          </p:cNvCxnSpPr>
          <p:nvPr/>
        </p:nvCxnSpPr>
        <p:spPr bwMode="auto">
          <a:xfrm>
            <a:off x="5867400" y="4572000"/>
            <a:ext cx="1617663" cy="915988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95" name="Rectangle 81"/>
          <p:cNvSpPr>
            <a:spLocks noChangeArrowheads="1"/>
          </p:cNvSpPr>
          <p:nvPr/>
        </p:nvSpPr>
        <p:spPr bwMode="auto">
          <a:xfrm>
            <a:off x="6248400" y="5486400"/>
            <a:ext cx="1600200" cy="533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6" name="Title 1"/>
          <p:cNvSpPr>
            <a:spLocks noGrp="1"/>
          </p:cNvSpPr>
          <p:nvPr>
            <p:ph type="title"/>
          </p:nvPr>
        </p:nvSpPr>
        <p:spPr>
          <a:xfrm>
            <a:off x="1322388" y="161925"/>
            <a:ext cx="6172200" cy="838200"/>
          </a:xfrm>
        </p:spPr>
        <p:txBody>
          <a:bodyPr/>
          <a:lstStyle/>
          <a:p>
            <a:r>
              <a:rPr lang="en-US" dirty="0" smtClean="0"/>
              <a:t>Longitudinal </a:t>
            </a:r>
            <a:r>
              <a:rPr lang="en-US" dirty="0" err="1" smtClean="0"/>
              <a:t>Emittance</a:t>
            </a:r>
            <a:r>
              <a:rPr lang="en-US" dirty="0" smtClean="0"/>
              <a:t> measurement</a:t>
            </a:r>
          </a:p>
        </p:txBody>
      </p:sp>
      <p:sp>
        <p:nvSpPr>
          <p:cNvPr id="81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3D7489-9276-467F-8FF5-2649BED1F674}" type="slidenum">
              <a:rPr lang="en-US" sz="1400" smtClean="0"/>
              <a:pPr eaLnBrk="1" hangingPunct="1"/>
              <a:t>32</a:t>
            </a:fld>
            <a:endParaRPr lang="en-US" sz="1400" smtClean="0"/>
          </a:p>
        </p:txBody>
      </p:sp>
      <p:cxnSp>
        <p:nvCxnSpPr>
          <p:cNvPr id="8199" name="Straight Connector 12"/>
          <p:cNvCxnSpPr>
            <a:cxnSpLocks noChangeShapeType="1"/>
          </p:cNvCxnSpPr>
          <p:nvPr/>
        </p:nvCxnSpPr>
        <p:spPr bwMode="auto">
          <a:xfrm>
            <a:off x="2147888" y="5405438"/>
            <a:ext cx="15557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0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2094932" y="5338764"/>
            <a:ext cx="1604962" cy="142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1" name="Straight Connector 14"/>
          <p:cNvCxnSpPr>
            <a:cxnSpLocks noChangeShapeType="1"/>
          </p:cNvCxnSpPr>
          <p:nvPr/>
        </p:nvCxnSpPr>
        <p:spPr bwMode="auto">
          <a:xfrm flipV="1">
            <a:off x="2116138" y="5030788"/>
            <a:ext cx="1492250" cy="3175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02" name="TextBox 15"/>
          <p:cNvSpPr txBox="1">
            <a:spLocks noChangeArrowheads="1"/>
          </p:cNvSpPr>
          <p:nvPr/>
        </p:nvSpPr>
        <p:spPr bwMode="auto">
          <a:xfrm>
            <a:off x="2386013" y="4530725"/>
            <a:ext cx="520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E</a:t>
            </a:r>
          </a:p>
        </p:txBody>
      </p:sp>
      <p:sp>
        <p:nvSpPr>
          <p:cNvPr id="8203" name="TextBox 16"/>
          <p:cNvSpPr txBox="1">
            <a:spLocks noChangeArrowheads="1"/>
          </p:cNvSpPr>
          <p:nvPr/>
        </p:nvSpPr>
        <p:spPr bwMode="auto">
          <a:xfrm>
            <a:off x="3414713" y="5465763"/>
            <a:ext cx="519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φ</a:t>
            </a:r>
          </a:p>
        </p:txBody>
      </p:sp>
      <p:cxnSp>
        <p:nvCxnSpPr>
          <p:cNvPr id="8204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3967956" y="5406232"/>
            <a:ext cx="1604963" cy="12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1" name="Straight Connector 14"/>
          <p:cNvCxnSpPr>
            <a:cxnSpLocks noChangeShapeType="1"/>
          </p:cNvCxnSpPr>
          <p:nvPr/>
        </p:nvCxnSpPr>
        <p:spPr bwMode="auto">
          <a:xfrm>
            <a:off x="3810000" y="5029200"/>
            <a:ext cx="1828800" cy="0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06" name="TextBox 15"/>
          <p:cNvSpPr txBox="1">
            <a:spLocks noChangeArrowheads="1"/>
          </p:cNvSpPr>
          <p:nvPr/>
        </p:nvSpPr>
        <p:spPr bwMode="auto">
          <a:xfrm>
            <a:off x="4322763" y="4557713"/>
            <a:ext cx="519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E</a:t>
            </a:r>
          </a:p>
        </p:txBody>
      </p:sp>
      <p:cxnSp>
        <p:nvCxnSpPr>
          <p:cNvPr id="8207" name="Straight Connector 12"/>
          <p:cNvCxnSpPr>
            <a:cxnSpLocks noChangeShapeType="1"/>
          </p:cNvCxnSpPr>
          <p:nvPr/>
        </p:nvCxnSpPr>
        <p:spPr bwMode="auto">
          <a:xfrm>
            <a:off x="5957888" y="5422900"/>
            <a:ext cx="15557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8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5841207" y="5396706"/>
            <a:ext cx="1606550" cy="142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09" name="TextBox 15"/>
          <p:cNvSpPr txBox="1">
            <a:spLocks noChangeArrowheads="1"/>
          </p:cNvSpPr>
          <p:nvPr/>
        </p:nvSpPr>
        <p:spPr bwMode="auto">
          <a:xfrm>
            <a:off x="6196013" y="4548188"/>
            <a:ext cx="520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E</a:t>
            </a:r>
          </a:p>
        </p:txBody>
      </p:sp>
      <p:sp>
        <p:nvSpPr>
          <p:cNvPr id="8210" name="TextBox 16"/>
          <p:cNvSpPr txBox="1">
            <a:spLocks noChangeArrowheads="1"/>
          </p:cNvSpPr>
          <p:nvPr/>
        </p:nvSpPr>
        <p:spPr bwMode="auto">
          <a:xfrm>
            <a:off x="7148513" y="5487988"/>
            <a:ext cx="519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φ</a:t>
            </a:r>
          </a:p>
        </p:txBody>
      </p:sp>
      <p:grpSp>
        <p:nvGrpSpPr>
          <p:cNvPr id="8211" name="Group 127"/>
          <p:cNvGrpSpPr>
            <a:grpSpLocks/>
          </p:cNvGrpSpPr>
          <p:nvPr/>
        </p:nvGrpSpPr>
        <p:grpSpPr bwMode="auto">
          <a:xfrm>
            <a:off x="2547938" y="1323975"/>
            <a:ext cx="6099175" cy="3287713"/>
            <a:chOff x="2547938" y="1323975"/>
            <a:chExt cx="6099175" cy="3287836"/>
          </a:xfrm>
        </p:grpSpPr>
        <p:sp>
          <p:nvSpPr>
            <p:cNvPr id="8236" name="Text Box 40"/>
            <p:cNvSpPr txBox="1">
              <a:spLocks noChangeArrowheads="1"/>
            </p:cNvSpPr>
            <p:nvPr/>
          </p:nvSpPr>
          <p:spPr bwMode="auto">
            <a:xfrm>
              <a:off x="7040563" y="1323975"/>
              <a:ext cx="74771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/>
                <a:t>Kicker</a:t>
              </a:r>
            </a:p>
          </p:txBody>
        </p:sp>
        <p:sp>
          <p:nvSpPr>
            <p:cNvPr id="8237" name="Line 35"/>
            <p:cNvSpPr>
              <a:spLocks noChangeShapeType="1"/>
            </p:cNvSpPr>
            <p:nvPr/>
          </p:nvSpPr>
          <p:spPr bwMode="auto">
            <a:xfrm>
              <a:off x="6335713" y="1938338"/>
              <a:ext cx="2260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38" name="Text Box 36"/>
            <p:cNvSpPr txBox="1">
              <a:spLocks noChangeArrowheads="1"/>
            </p:cNvSpPr>
            <p:nvPr/>
          </p:nvSpPr>
          <p:spPr bwMode="auto">
            <a:xfrm>
              <a:off x="5919788" y="2781300"/>
              <a:ext cx="939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/>
                <a:t>Buncher</a:t>
              </a:r>
            </a:p>
          </p:txBody>
        </p:sp>
        <p:sp>
          <p:nvSpPr>
            <p:cNvPr id="8239" name="Text Box 39"/>
            <p:cNvSpPr txBox="1">
              <a:spLocks noChangeArrowheads="1"/>
            </p:cNvSpPr>
            <p:nvPr/>
          </p:nvSpPr>
          <p:spPr bwMode="auto">
            <a:xfrm>
              <a:off x="4999038" y="3513138"/>
              <a:ext cx="74771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/>
                <a:t>Kicker</a:t>
              </a:r>
            </a:p>
          </p:txBody>
        </p:sp>
        <p:grpSp>
          <p:nvGrpSpPr>
            <p:cNvPr id="8240" name="Group 19"/>
            <p:cNvGrpSpPr>
              <a:grpSpLocks/>
            </p:cNvGrpSpPr>
            <p:nvPr/>
          </p:nvGrpSpPr>
          <p:grpSpPr bwMode="auto">
            <a:xfrm>
              <a:off x="3157538" y="3105150"/>
              <a:ext cx="76200" cy="1506661"/>
              <a:chOff x="384" y="1824"/>
              <a:chExt cx="48" cy="960"/>
            </a:xfrm>
          </p:grpSpPr>
          <p:sp>
            <p:nvSpPr>
              <p:cNvPr id="8273" name="Rectangle 4"/>
              <p:cNvSpPr>
                <a:spLocks noChangeArrowheads="1"/>
              </p:cNvSpPr>
              <p:nvPr/>
            </p:nvSpPr>
            <p:spPr bwMode="auto">
              <a:xfrm>
                <a:off x="384" y="1824"/>
                <a:ext cx="48" cy="432"/>
              </a:xfrm>
              <a:prstGeom prst="rect">
                <a:avLst/>
              </a:prstGeom>
              <a:solidFill>
                <a:srgbClr val="FFCC66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274" name="Rectangle 7"/>
              <p:cNvSpPr>
                <a:spLocks noChangeArrowheads="1"/>
              </p:cNvSpPr>
              <p:nvPr/>
            </p:nvSpPr>
            <p:spPr bwMode="auto">
              <a:xfrm>
                <a:off x="384" y="2352"/>
                <a:ext cx="48" cy="432"/>
              </a:xfrm>
              <a:prstGeom prst="rect">
                <a:avLst/>
              </a:prstGeom>
              <a:solidFill>
                <a:srgbClr val="FFCC66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8241" name="Line 13"/>
            <p:cNvSpPr>
              <a:spLocks noChangeShapeType="1"/>
            </p:cNvSpPr>
            <p:nvPr/>
          </p:nvSpPr>
          <p:spPr bwMode="auto">
            <a:xfrm>
              <a:off x="2547938" y="3867150"/>
              <a:ext cx="1828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42" name="Line 15"/>
            <p:cNvSpPr>
              <a:spLocks noChangeShapeType="1"/>
            </p:cNvSpPr>
            <p:nvPr/>
          </p:nvSpPr>
          <p:spPr bwMode="auto">
            <a:xfrm flipV="1">
              <a:off x="4370294" y="1951037"/>
              <a:ext cx="1952719" cy="19354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8243" name="Group 32"/>
            <p:cNvGrpSpPr>
              <a:grpSpLocks/>
            </p:cNvGrpSpPr>
            <p:nvPr/>
          </p:nvGrpSpPr>
          <p:grpSpPr bwMode="auto">
            <a:xfrm>
              <a:off x="3843338" y="3400426"/>
              <a:ext cx="974725" cy="687414"/>
              <a:chOff x="816" y="2010"/>
              <a:chExt cx="614" cy="438"/>
            </a:xfrm>
          </p:grpSpPr>
          <p:grpSp>
            <p:nvGrpSpPr>
              <p:cNvPr id="8266" name="Group 18"/>
              <p:cNvGrpSpPr>
                <a:grpSpLocks/>
              </p:cNvGrpSpPr>
              <p:nvPr/>
            </p:nvGrpSpPr>
            <p:grpSpPr bwMode="auto">
              <a:xfrm>
                <a:off x="816" y="2016"/>
                <a:ext cx="614" cy="432"/>
                <a:chOff x="816" y="2016"/>
                <a:chExt cx="614" cy="432"/>
              </a:xfrm>
            </p:grpSpPr>
            <p:sp>
              <p:nvSpPr>
                <p:cNvPr id="8268" name="Line 8"/>
                <p:cNvSpPr>
                  <a:spLocks noChangeShapeType="1"/>
                </p:cNvSpPr>
                <p:nvPr/>
              </p:nvSpPr>
              <p:spPr bwMode="auto">
                <a:xfrm>
                  <a:off x="816" y="2160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269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056" y="2016"/>
                  <a:ext cx="144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270" name="Line 10"/>
                <p:cNvSpPr>
                  <a:spLocks noChangeShapeType="1"/>
                </p:cNvSpPr>
                <p:nvPr/>
              </p:nvSpPr>
              <p:spPr bwMode="auto">
                <a:xfrm>
                  <a:off x="816" y="2448"/>
                  <a:ext cx="3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271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1200" y="2218"/>
                  <a:ext cx="230" cy="23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272" name="Line 12"/>
                <p:cNvSpPr>
                  <a:spLocks noChangeShapeType="1"/>
                </p:cNvSpPr>
                <p:nvPr/>
              </p:nvSpPr>
              <p:spPr bwMode="auto">
                <a:xfrm>
                  <a:off x="816" y="2160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8267" name="Line 16"/>
              <p:cNvSpPr>
                <a:spLocks noChangeShapeType="1"/>
              </p:cNvSpPr>
              <p:nvPr/>
            </p:nvSpPr>
            <p:spPr bwMode="auto">
              <a:xfrm>
                <a:off x="1199" y="2010"/>
                <a:ext cx="224" cy="2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8244" name="Group 20"/>
            <p:cNvGrpSpPr>
              <a:grpSpLocks/>
            </p:cNvGrpSpPr>
            <p:nvPr/>
          </p:nvGrpSpPr>
          <p:grpSpPr bwMode="auto">
            <a:xfrm rot="-2913131">
              <a:off x="5369645" y="2082475"/>
              <a:ext cx="75333" cy="1524000"/>
              <a:chOff x="384" y="1824"/>
              <a:chExt cx="48" cy="960"/>
            </a:xfrm>
          </p:grpSpPr>
          <p:sp>
            <p:nvSpPr>
              <p:cNvPr id="8264" name="Rectangle 21"/>
              <p:cNvSpPr>
                <a:spLocks noChangeArrowheads="1"/>
              </p:cNvSpPr>
              <p:nvPr/>
            </p:nvSpPr>
            <p:spPr bwMode="auto">
              <a:xfrm>
                <a:off x="384" y="1824"/>
                <a:ext cx="48" cy="432"/>
              </a:xfrm>
              <a:prstGeom prst="rect">
                <a:avLst/>
              </a:prstGeom>
              <a:solidFill>
                <a:srgbClr val="FFCC66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265" name="Rectangle 22"/>
              <p:cNvSpPr>
                <a:spLocks noChangeArrowheads="1"/>
              </p:cNvSpPr>
              <p:nvPr/>
            </p:nvSpPr>
            <p:spPr bwMode="auto">
              <a:xfrm>
                <a:off x="384" y="2352"/>
                <a:ext cx="48" cy="432"/>
              </a:xfrm>
              <a:prstGeom prst="rect">
                <a:avLst/>
              </a:prstGeom>
              <a:solidFill>
                <a:srgbClr val="FFCC66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8245" name="Group 31"/>
            <p:cNvGrpSpPr>
              <a:grpSpLocks/>
            </p:cNvGrpSpPr>
            <p:nvPr/>
          </p:nvGrpSpPr>
          <p:grpSpPr bwMode="auto">
            <a:xfrm rot="10800000">
              <a:off x="5854699" y="1671638"/>
              <a:ext cx="974725" cy="677998"/>
              <a:chOff x="2292" y="1137"/>
              <a:chExt cx="614" cy="432"/>
            </a:xfrm>
          </p:grpSpPr>
          <p:grpSp>
            <p:nvGrpSpPr>
              <p:cNvPr id="8257" name="Group 24"/>
              <p:cNvGrpSpPr>
                <a:grpSpLocks/>
              </p:cNvGrpSpPr>
              <p:nvPr/>
            </p:nvGrpSpPr>
            <p:grpSpPr bwMode="auto">
              <a:xfrm>
                <a:off x="2292" y="1137"/>
                <a:ext cx="614" cy="432"/>
                <a:chOff x="816" y="2016"/>
                <a:chExt cx="614" cy="432"/>
              </a:xfrm>
            </p:grpSpPr>
            <p:sp>
              <p:nvSpPr>
                <p:cNvPr id="8259" name="Line 25"/>
                <p:cNvSpPr>
                  <a:spLocks noChangeShapeType="1"/>
                </p:cNvSpPr>
                <p:nvPr/>
              </p:nvSpPr>
              <p:spPr bwMode="auto">
                <a:xfrm>
                  <a:off x="816" y="2160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260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1056" y="2016"/>
                  <a:ext cx="144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261" name="Line 27"/>
                <p:cNvSpPr>
                  <a:spLocks noChangeShapeType="1"/>
                </p:cNvSpPr>
                <p:nvPr/>
              </p:nvSpPr>
              <p:spPr bwMode="auto">
                <a:xfrm>
                  <a:off x="816" y="2448"/>
                  <a:ext cx="3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262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1200" y="2218"/>
                  <a:ext cx="230" cy="23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263" name="Line 29"/>
                <p:cNvSpPr>
                  <a:spLocks noChangeShapeType="1"/>
                </p:cNvSpPr>
                <p:nvPr/>
              </p:nvSpPr>
              <p:spPr bwMode="auto">
                <a:xfrm>
                  <a:off x="816" y="2160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8258" name="Line 30"/>
              <p:cNvSpPr>
                <a:spLocks noChangeShapeType="1"/>
              </p:cNvSpPr>
              <p:nvPr/>
            </p:nvSpPr>
            <p:spPr bwMode="auto">
              <a:xfrm>
                <a:off x="2674" y="1137"/>
                <a:ext cx="224" cy="2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8246" name="Rectangle 33"/>
            <p:cNvSpPr>
              <a:spLocks noChangeArrowheads="1"/>
            </p:cNvSpPr>
            <p:nvPr/>
          </p:nvSpPr>
          <p:spPr bwMode="auto">
            <a:xfrm rot="-2838565">
              <a:off x="4732506" y="3131120"/>
              <a:ext cx="428456" cy="330200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47" name="Rectangle 34"/>
            <p:cNvSpPr>
              <a:spLocks noChangeArrowheads="1"/>
            </p:cNvSpPr>
            <p:nvPr/>
          </p:nvSpPr>
          <p:spPr bwMode="auto">
            <a:xfrm>
              <a:off x="7070725" y="1749425"/>
              <a:ext cx="433388" cy="326443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48" name="Rectangle 37"/>
            <p:cNvSpPr>
              <a:spLocks noChangeArrowheads="1"/>
            </p:cNvSpPr>
            <p:nvPr/>
          </p:nvSpPr>
          <p:spPr bwMode="auto">
            <a:xfrm rot="2636704">
              <a:off x="5616392" y="2251641"/>
              <a:ext cx="493712" cy="351553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49" name="Line 42"/>
            <p:cNvSpPr>
              <a:spLocks noChangeShapeType="1"/>
            </p:cNvSpPr>
            <p:nvPr/>
          </p:nvSpPr>
          <p:spPr bwMode="auto">
            <a:xfrm>
              <a:off x="8636000" y="1412875"/>
              <a:ext cx="11113" cy="106251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50" name="Text Box 74"/>
            <p:cNvSpPr txBox="1">
              <a:spLocks noChangeArrowheads="1"/>
            </p:cNvSpPr>
            <p:nvPr/>
          </p:nvSpPr>
          <p:spPr bwMode="auto">
            <a:xfrm>
              <a:off x="7554913" y="2062163"/>
              <a:ext cx="100806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/>
                <a:t>SEMGrid</a:t>
              </a:r>
            </a:p>
          </p:txBody>
        </p:sp>
        <p:sp>
          <p:nvSpPr>
            <p:cNvPr id="8251" name="Rectangle 37"/>
            <p:cNvSpPr>
              <a:spLocks noChangeArrowheads="1"/>
            </p:cNvSpPr>
            <p:nvPr/>
          </p:nvSpPr>
          <p:spPr bwMode="auto">
            <a:xfrm rot="2636704">
              <a:off x="5387065" y="2624411"/>
              <a:ext cx="292100" cy="169499"/>
            </a:xfrm>
            <a:prstGeom prst="rect">
              <a:avLst/>
            </a:prstGeom>
            <a:solidFill>
              <a:srgbClr val="99FF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52" name="Rectangle 37"/>
            <p:cNvSpPr>
              <a:spLocks noChangeArrowheads="1"/>
            </p:cNvSpPr>
            <p:nvPr/>
          </p:nvSpPr>
          <p:spPr bwMode="auto">
            <a:xfrm rot="5400000">
              <a:off x="3303012" y="3808989"/>
              <a:ext cx="313890" cy="160337"/>
            </a:xfrm>
            <a:prstGeom prst="rect">
              <a:avLst/>
            </a:prstGeom>
            <a:solidFill>
              <a:srgbClr val="99FF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53" name="Text Box 39"/>
            <p:cNvSpPr txBox="1">
              <a:spLocks noChangeArrowheads="1"/>
            </p:cNvSpPr>
            <p:nvPr/>
          </p:nvSpPr>
          <p:spPr bwMode="auto">
            <a:xfrm>
              <a:off x="3270250" y="1966914"/>
              <a:ext cx="1295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/>
                <a:t>Transformer</a:t>
              </a:r>
            </a:p>
          </p:txBody>
        </p:sp>
        <p:cxnSp>
          <p:nvCxnSpPr>
            <p:cNvPr id="8254" name="Straight Connector 96"/>
            <p:cNvCxnSpPr>
              <a:cxnSpLocks noChangeShapeType="1"/>
              <a:endCxn id="8253" idx="2"/>
            </p:cNvCxnSpPr>
            <p:nvPr/>
          </p:nvCxnSpPr>
          <p:spPr bwMode="auto">
            <a:xfrm rot="5400000" flipH="1" flipV="1">
              <a:off x="3039478" y="2753728"/>
              <a:ext cx="1326732" cy="43021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55" name="Straight Connector 98"/>
            <p:cNvCxnSpPr>
              <a:cxnSpLocks noChangeShapeType="1"/>
              <a:stCxn id="8253" idx="3"/>
            </p:cNvCxnSpPr>
            <p:nvPr/>
          </p:nvCxnSpPr>
          <p:spPr bwMode="auto">
            <a:xfrm>
              <a:off x="4565650" y="2136191"/>
              <a:ext cx="711200" cy="359359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56" name="Text Box 38"/>
            <p:cNvSpPr txBox="1">
              <a:spLocks noChangeArrowheads="1"/>
            </p:cNvSpPr>
            <p:nvPr/>
          </p:nvSpPr>
          <p:spPr bwMode="auto">
            <a:xfrm>
              <a:off x="3505200" y="4191362"/>
              <a:ext cx="21399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/>
                <a:t>Spectrometer magnet</a:t>
              </a:r>
            </a:p>
          </p:txBody>
        </p:sp>
      </p:grpSp>
      <p:grpSp>
        <p:nvGrpSpPr>
          <p:cNvPr id="8212" name="Group 83"/>
          <p:cNvGrpSpPr>
            <a:grpSpLocks/>
          </p:cNvGrpSpPr>
          <p:nvPr/>
        </p:nvGrpSpPr>
        <p:grpSpPr bwMode="auto">
          <a:xfrm>
            <a:off x="90488" y="4552950"/>
            <a:ext cx="1889125" cy="1658938"/>
            <a:chOff x="90488" y="4552950"/>
            <a:chExt cx="1889125" cy="1658938"/>
          </a:xfrm>
        </p:grpSpPr>
        <p:cxnSp>
          <p:nvCxnSpPr>
            <p:cNvPr id="8230" name="Straight Connector 12"/>
            <p:cNvCxnSpPr>
              <a:cxnSpLocks noChangeShapeType="1"/>
            </p:cNvCxnSpPr>
            <p:nvPr/>
          </p:nvCxnSpPr>
          <p:spPr bwMode="auto">
            <a:xfrm>
              <a:off x="193675" y="5427663"/>
              <a:ext cx="155575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31" name="Straight Arrow Connector 13"/>
            <p:cNvCxnSpPr>
              <a:cxnSpLocks noChangeShapeType="1"/>
            </p:cNvCxnSpPr>
            <p:nvPr/>
          </p:nvCxnSpPr>
          <p:spPr bwMode="auto">
            <a:xfrm rot="5400000" flipH="1" flipV="1">
              <a:off x="76200" y="5402263"/>
              <a:ext cx="1606550" cy="127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232" name="Straight Connector 14"/>
            <p:cNvCxnSpPr>
              <a:cxnSpLocks noChangeShapeType="1"/>
            </p:cNvCxnSpPr>
            <p:nvPr/>
          </p:nvCxnSpPr>
          <p:spPr bwMode="auto">
            <a:xfrm flipV="1">
              <a:off x="161925" y="5054600"/>
              <a:ext cx="1492250" cy="1588"/>
            </a:xfrm>
            <a:prstGeom prst="line">
              <a:avLst/>
            </a:prstGeom>
            <a:noFill/>
            <a:ln w="5080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33" name="TextBox 15"/>
            <p:cNvSpPr txBox="1">
              <a:spLocks noChangeArrowheads="1"/>
            </p:cNvSpPr>
            <p:nvPr/>
          </p:nvSpPr>
          <p:spPr bwMode="auto">
            <a:xfrm>
              <a:off x="431800" y="4552950"/>
              <a:ext cx="5207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400"/>
                <a:t>E</a:t>
              </a:r>
            </a:p>
          </p:txBody>
        </p:sp>
        <p:sp>
          <p:nvSpPr>
            <p:cNvPr id="8234" name="TextBox 16"/>
            <p:cNvSpPr txBox="1">
              <a:spLocks noChangeArrowheads="1"/>
            </p:cNvSpPr>
            <p:nvPr/>
          </p:nvSpPr>
          <p:spPr bwMode="auto">
            <a:xfrm>
              <a:off x="1460500" y="5487988"/>
              <a:ext cx="519113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400"/>
                <a:t>φ</a:t>
              </a:r>
            </a:p>
          </p:txBody>
        </p:sp>
        <p:sp>
          <p:nvSpPr>
            <p:cNvPr id="8235" name="TextBox 120"/>
            <p:cNvSpPr txBox="1">
              <a:spLocks noChangeArrowheads="1"/>
            </p:cNvSpPr>
            <p:nvPr/>
          </p:nvSpPr>
          <p:spPr bwMode="auto">
            <a:xfrm>
              <a:off x="90488" y="5688013"/>
              <a:ext cx="601662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400"/>
                <a:t>at slit</a:t>
              </a:r>
            </a:p>
          </p:txBody>
        </p:sp>
      </p:grpSp>
      <p:sp>
        <p:nvSpPr>
          <p:cNvPr id="8213" name="TextBox 123"/>
          <p:cNvSpPr txBox="1">
            <a:spLocks noChangeArrowheads="1"/>
          </p:cNvSpPr>
          <p:nvPr/>
        </p:nvSpPr>
        <p:spPr bwMode="auto">
          <a:xfrm>
            <a:off x="2778125" y="5746750"/>
            <a:ext cx="1447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first drift space </a:t>
            </a:r>
          </a:p>
        </p:txBody>
      </p:sp>
      <p:sp>
        <p:nvSpPr>
          <p:cNvPr id="8214" name="TextBox 124"/>
          <p:cNvSpPr txBox="1">
            <a:spLocks noChangeArrowheads="1"/>
          </p:cNvSpPr>
          <p:nvPr/>
        </p:nvSpPr>
        <p:spPr bwMode="auto">
          <a:xfrm>
            <a:off x="4727575" y="5773738"/>
            <a:ext cx="8302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buncher</a:t>
            </a:r>
          </a:p>
        </p:txBody>
      </p:sp>
      <p:sp>
        <p:nvSpPr>
          <p:cNvPr id="8215" name="TextBox 125"/>
          <p:cNvSpPr txBox="1">
            <a:spLocks noChangeArrowheads="1"/>
          </p:cNvSpPr>
          <p:nvPr/>
        </p:nvSpPr>
        <p:spPr bwMode="auto">
          <a:xfrm>
            <a:off x="6784975" y="5840413"/>
            <a:ext cx="163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second drift space</a:t>
            </a:r>
          </a:p>
        </p:txBody>
      </p:sp>
      <p:sp>
        <p:nvSpPr>
          <p:cNvPr id="8216" name="Rectangle 75"/>
          <p:cNvSpPr>
            <a:spLocks noChangeArrowheads="1"/>
          </p:cNvSpPr>
          <p:nvPr/>
        </p:nvSpPr>
        <p:spPr bwMode="auto">
          <a:xfrm>
            <a:off x="3733800" y="4495800"/>
            <a:ext cx="304800" cy="609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17" name="Rectangle 80"/>
          <p:cNvSpPr>
            <a:spLocks noChangeArrowheads="1"/>
          </p:cNvSpPr>
          <p:nvPr/>
        </p:nvSpPr>
        <p:spPr bwMode="auto">
          <a:xfrm>
            <a:off x="5715000" y="4114800"/>
            <a:ext cx="1600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3" name="Oval 82"/>
          <p:cNvSpPr/>
          <p:nvPr/>
        </p:nvSpPr>
        <p:spPr bwMode="auto">
          <a:xfrm rot="18915902" flipV="1">
            <a:off x="4150040" y="3764688"/>
            <a:ext cx="569344" cy="117895"/>
          </a:xfrm>
          <a:prstGeom prst="ellipse">
            <a:avLst/>
          </a:prstGeom>
          <a:gradFill flip="none" rotWithShape="1">
            <a:gsLst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5" name="Oval 84"/>
          <p:cNvSpPr/>
          <p:nvPr/>
        </p:nvSpPr>
        <p:spPr bwMode="auto">
          <a:xfrm flipV="1">
            <a:off x="2286000" y="3810000"/>
            <a:ext cx="569344" cy="117895"/>
          </a:xfrm>
          <a:prstGeom prst="ellipse">
            <a:avLst/>
          </a:prstGeom>
          <a:gradFill flip="none" rotWithShape="1">
            <a:gsLst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6" name="Oval 85"/>
          <p:cNvSpPr/>
          <p:nvPr/>
        </p:nvSpPr>
        <p:spPr bwMode="auto">
          <a:xfrm flipV="1">
            <a:off x="6019800" y="1905000"/>
            <a:ext cx="569344" cy="117895"/>
          </a:xfrm>
          <a:prstGeom prst="ellipse">
            <a:avLst/>
          </a:prstGeom>
          <a:gradFill flip="none" rotWithShape="1">
            <a:gsLst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227" name="Rectangle 74"/>
          <p:cNvSpPr>
            <a:spLocks noChangeArrowheads="1"/>
          </p:cNvSpPr>
          <p:nvPr/>
        </p:nvSpPr>
        <p:spPr bwMode="auto">
          <a:xfrm>
            <a:off x="5486400" y="4953000"/>
            <a:ext cx="381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28" name="TextBox 16"/>
          <p:cNvSpPr txBox="1">
            <a:spLocks noChangeArrowheads="1"/>
          </p:cNvSpPr>
          <p:nvPr/>
        </p:nvSpPr>
        <p:spPr bwMode="auto">
          <a:xfrm>
            <a:off x="5275263" y="5497513"/>
            <a:ext cx="5191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φ</a:t>
            </a:r>
          </a:p>
        </p:txBody>
      </p:sp>
      <p:cxnSp>
        <p:nvCxnSpPr>
          <p:cNvPr id="8229" name="Straight Connector 12"/>
          <p:cNvCxnSpPr>
            <a:cxnSpLocks noChangeShapeType="1"/>
          </p:cNvCxnSpPr>
          <p:nvPr/>
        </p:nvCxnSpPr>
        <p:spPr bwMode="auto">
          <a:xfrm>
            <a:off x="4084638" y="5432425"/>
            <a:ext cx="15557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7" name="TextBox 75"/>
          <p:cNvSpPr txBox="1">
            <a:spLocks noChangeArrowheads="1"/>
          </p:cNvSpPr>
          <p:nvPr/>
        </p:nvSpPr>
        <p:spPr bwMode="auto">
          <a:xfrm>
            <a:off x="0" y="1554480"/>
            <a:ext cx="3276600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buFont typeface="Arial" charset="0"/>
              <a:buChar char="•"/>
            </a:pPr>
            <a:r>
              <a:rPr lang="en-US" sz="1600" dirty="0"/>
              <a:t> </a:t>
            </a:r>
            <a:r>
              <a:rPr lang="en-US" sz="1400" dirty="0"/>
              <a:t>Spectrometer produces image</a:t>
            </a:r>
            <a:br>
              <a:rPr lang="en-US" sz="1400" dirty="0"/>
            </a:br>
            <a:r>
              <a:rPr lang="en-US" sz="1400" dirty="0"/>
              <a:t>  of slit on second slit</a:t>
            </a:r>
          </a:p>
          <a:p>
            <a:pPr algn="l" eaLnBrk="1" hangingPunct="1">
              <a:buFont typeface="Arial" charset="0"/>
              <a:buChar char="•"/>
            </a:pPr>
            <a:r>
              <a:rPr lang="en-US" sz="1400" dirty="0"/>
              <a:t> second slit selects energy slice</a:t>
            </a:r>
          </a:p>
          <a:p>
            <a:pPr algn="l" eaLnBrk="1" hangingPunct="1">
              <a:buFont typeface="Arial" charset="0"/>
              <a:buChar char="•"/>
            </a:pPr>
            <a:r>
              <a:rPr lang="en-US" sz="1400" dirty="0"/>
              <a:t> first kicker sweep phase space </a:t>
            </a:r>
            <a:br>
              <a:rPr lang="en-US" sz="1400" dirty="0"/>
            </a:br>
            <a:r>
              <a:rPr lang="en-US" sz="1400" dirty="0"/>
              <a:t>  over all energies</a:t>
            </a:r>
          </a:p>
          <a:p>
            <a:pPr algn="l" eaLnBrk="1" hangingPunct="1">
              <a:buFont typeface="Arial" charset="0"/>
              <a:buChar char="•"/>
            </a:pPr>
            <a:r>
              <a:rPr lang="en-US" sz="1400" dirty="0"/>
              <a:t> </a:t>
            </a:r>
            <a:r>
              <a:rPr lang="en-US" sz="1400" dirty="0" err="1"/>
              <a:t>buncher</a:t>
            </a:r>
            <a:r>
              <a:rPr lang="en-US" sz="1400" dirty="0"/>
              <a:t> rotates energy slice in </a:t>
            </a:r>
            <a:br>
              <a:rPr lang="en-US" sz="1400" dirty="0"/>
            </a:br>
            <a:r>
              <a:rPr lang="en-US" sz="1400" dirty="0"/>
              <a:t>  phase space</a:t>
            </a:r>
          </a:p>
          <a:p>
            <a:pPr algn="l" eaLnBrk="1" hangingPunct="1">
              <a:buFont typeface="Arial" charset="0"/>
              <a:buChar char="•"/>
            </a:pPr>
            <a:r>
              <a:rPr lang="en-US" sz="1400" dirty="0"/>
              <a:t> at second spectrometer the</a:t>
            </a:r>
            <a:br>
              <a:rPr lang="en-US" sz="1400" dirty="0"/>
            </a:br>
            <a:r>
              <a:rPr lang="en-US" sz="1400" dirty="0"/>
              <a:t>  phase distribution is</a:t>
            </a:r>
            <a:br>
              <a:rPr lang="en-US" sz="1400" dirty="0"/>
            </a:br>
            <a:r>
              <a:rPr lang="en-US" sz="1400" dirty="0"/>
              <a:t>  transformed into an</a:t>
            </a:r>
            <a:br>
              <a:rPr lang="en-US" sz="1400" dirty="0"/>
            </a:br>
            <a:r>
              <a:rPr lang="en-US" sz="1400" dirty="0"/>
              <a:t>  energy distribution analyzed by</a:t>
            </a:r>
            <a:br>
              <a:rPr lang="en-US" sz="1400" dirty="0"/>
            </a:br>
            <a:r>
              <a:rPr lang="en-US" sz="1400" dirty="0"/>
              <a:t>  the second spectrometer</a:t>
            </a:r>
          </a:p>
          <a:p>
            <a:pPr algn="l" eaLnBrk="1" hangingPunct="1">
              <a:buFont typeface="Arial" charset="0"/>
              <a:buChar char="•"/>
            </a:pPr>
            <a:r>
              <a:rPr lang="en-US" sz="1400" dirty="0"/>
              <a:t> second kicker corrects for first </a:t>
            </a:r>
            <a:br>
              <a:rPr lang="en-US" sz="1400" dirty="0"/>
            </a:br>
            <a:r>
              <a:rPr lang="en-US" sz="1400" dirty="0"/>
              <a:t>  kick</a:t>
            </a:r>
          </a:p>
        </p:txBody>
      </p:sp>
      <p:grpSp>
        <p:nvGrpSpPr>
          <p:cNvPr id="78" name="Group 77"/>
          <p:cNvGrpSpPr>
            <a:grpSpLocks/>
          </p:cNvGrpSpPr>
          <p:nvPr/>
        </p:nvGrpSpPr>
        <p:grpSpPr bwMode="auto">
          <a:xfrm>
            <a:off x="7071360" y="2682240"/>
            <a:ext cx="1905000" cy="1981200"/>
            <a:chOff x="192" y="1008"/>
            <a:chExt cx="1200" cy="1248"/>
          </a:xfrm>
        </p:grpSpPr>
        <p:sp>
          <p:nvSpPr>
            <p:cNvPr id="79" name="Line 78"/>
            <p:cNvSpPr>
              <a:spLocks noChangeShapeType="1"/>
            </p:cNvSpPr>
            <p:nvPr/>
          </p:nvSpPr>
          <p:spPr bwMode="auto">
            <a:xfrm>
              <a:off x="288" y="1776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Line 79"/>
            <p:cNvSpPr>
              <a:spLocks noChangeShapeType="1"/>
            </p:cNvSpPr>
            <p:nvPr/>
          </p:nvSpPr>
          <p:spPr bwMode="auto">
            <a:xfrm flipV="1">
              <a:off x="768" y="1248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192" y="1296"/>
              <a:ext cx="1200" cy="896"/>
            </a:xfrm>
            <a:custGeom>
              <a:avLst/>
              <a:gdLst/>
              <a:ahLst/>
              <a:cxnLst>
                <a:cxn ang="0">
                  <a:pos x="0" y="448"/>
                </a:cxn>
                <a:cxn ang="0">
                  <a:pos x="336" y="832"/>
                </a:cxn>
                <a:cxn ang="0">
                  <a:pos x="864" y="64"/>
                </a:cxn>
                <a:cxn ang="0">
                  <a:pos x="1200" y="448"/>
                </a:cxn>
              </a:cxnLst>
              <a:rect l="0" t="0" r="r" b="b"/>
              <a:pathLst>
                <a:path w="1200" h="896">
                  <a:moveTo>
                    <a:pt x="0" y="448"/>
                  </a:moveTo>
                  <a:cubicBezTo>
                    <a:pt x="96" y="672"/>
                    <a:pt x="192" y="896"/>
                    <a:pt x="336" y="832"/>
                  </a:cubicBezTo>
                  <a:cubicBezTo>
                    <a:pt x="480" y="768"/>
                    <a:pt x="720" y="128"/>
                    <a:pt x="864" y="64"/>
                  </a:cubicBezTo>
                  <a:cubicBezTo>
                    <a:pt x="1008" y="0"/>
                    <a:pt x="1144" y="384"/>
                    <a:pt x="1200" y="448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Line 81"/>
            <p:cNvSpPr>
              <a:spLocks noChangeShapeType="1"/>
            </p:cNvSpPr>
            <p:nvPr/>
          </p:nvSpPr>
          <p:spPr bwMode="auto">
            <a:xfrm flipV="1">
              <a:off x="672" y="1536"/>
              <a:ext cx="240" cy="432"/>
            </a:xfrm>
            <a:prstGeom prst="line">
              <a:avLst/>
            </a:prstGeom>
            <a:noFill/>
            <a:ln w="57150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Text Box 82"/>
            <p:cNvSpPr txBox="1">
              <a:spLocks noChangeArrowheads="1"/>
            </p:cNvSpPr>
            <p:nvPr/>
          </p:nvSpPr>
          <p:spPr bwMode="auto">
            <a:xfrm>
              <a:off x="288" y="1008"/>
              <a:ext cx="970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CH" dirty="0"/>
                <a:t>Buncher RF</a:t>
              </a:r>
              <a:endParaRPr lang="en-GB" dirty="0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781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0.2 3.33333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0.14393 -0.1863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87" y="-9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393 -0.18634 L 0.17344 -0.2238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6" y="-187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24" dur="2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343 -0.22384 L 0.2151 -0.279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3" y="-277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660000">
                                      <p:cBhvr>
                                        <p:cTn id="30" dur="200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0.25 2.22222E-6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Trajectory and Orbit Measurements</a:t>
            </a:r>
          </a:p>
        </p:txBody>
      </p:sp>
      <p:pic>
        <p:nvPicPr>
          <p:cNvPr id="16388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5010" y="1591945"/>
            <a:ext cx="5700713" cy="4525963"/>
          </a:xfrm>
          <a:noFill/>
        </p:spPr>
      </p:pic>
      <p:sp>
        <p:nvSpPr>
          <p:cNvPr id="1638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467D362-5759-400B-86F5-AAAE33CEFF4F}" type="slidenum">
              <a:rPr lang="en-US" altLang="en-US" sz="1400"/>
              <a:pPr eaLnBrk="1" hangingPunct="1"/>
              <a:t>33</a:t>
            </a:fld>
            <a:endParaRPr lang="en-US" altLang="en-US" sz="14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102474" y="4693920"/>
            <a:ext cx="34612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dirty="0" smtClean="0"/>
              <a:t>Measure the particle position</a:t>
            </a:r>
          </a:p>
          <a:p>
            <a:pPr algn="l"/>
            <a:r>
              <a:rPr lang="de-DE" dirty="0" smtClean="0"/>
              <a:t>of each bunch as it travels</a:t>
            </a:r>
          </a:p>
          <a:p>
            <a:pPr algn="l"/>
            <a:r>
              <a:rPr lang="de-DE" dirty="0"/>
              <a:t>a</a:t>
            </a:r>
            <a:r>
              <a:rPr lang="de-DE" dirty="0" smtClean="0"/>
              <a:t>round the 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3584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PS, a universal machine</a:t>
            </a:r>
          </a:p>
        </p:txBody>
      </p:sp>
      <p:sp>
        <p:nvSpPr>
          <p:cNvPr id="17414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A3C7C31-1735-4981-BF91-5C5CEE55EE52}" type="slidenum">
              <a:rPr lang="en-US" altLang="en-US" sz="1400"/>
              <a:pPr eaLnBrk="1" hangingPunct="1"/>
              <a:t>34</a:t>
            </a:fld>
            <a:endParaRPr lang="en-US" altLang="en-US" sz="1400"/>
          </a:p>
        </p:txBody>
      </p:sp>
      <p:pic>
        <p:nvPicPr>
          <p:cNvPr id="8" name="Picture 3" descr="Accelerators_layout_060605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2997" t="11978" r="10262" b="3993"/>
          <a:stretch>
            <a:fillRect/>
          </a:stretch>
        </p:blipFill>
        <p:spPr bwMode="auto">
          <a:xfrm>
            <a:off x="3253834" y="1925052"/>
            <a:ext cx="5628878" cy="4355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-1" y="3489158"/>
            <a:ext cx="3668713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dirty="0"/>
              <a:t>All beams pass through the PS</a:t>
            </a:r>
          </a:p>
          <a:p>
            <a:pPr algn="l" eaLnBrk="1" hangingPunct="1"/>
            <a:r>
              <a:rPr lang="en-US" altLang="en-US" dirty="0"/>
              <a:t>Different particle types</a:t>
            </a:r>
          </a:p>
          <a:p>
            <a:pPr algn="l" eaLnBrk="1" hangingPunct="1"/>
            <a:r>
              <a:rPr lang="en-US" altLang="en-US" dirty="0"/>
              <a:t>Different beam characteristics</a:t>
            </a:r>
          </a:p>
          <a:p>
            <a:pPr algn="l" eaLnBrk="1" hangingPunct="1"/>
            <a:r>
              <a:rPr lang="en-US" altLang="en-US" dirty="0"/>
              <a:t>Concept of a super cycle</a:t>
            </a:r>
          </a:p>
          <a:p>
            <a:pPr algn="l" eaLnBrk="1" hangingPunct="1"/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04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Supercycle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251" y="1153311"/>
            <a:ext cx="5610491" cy="513715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43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mtClean="0">
                <a:ea typeface="굴림" charset="-127"/>
              </a:rPr>
              <a:t>P</a:t>
            </a:r>
            <a:r>
              <a:rPr lang="en-US" altLang="en-US" smtClean="0"/>
              <a:t>osition</a:t>
            </a:r>
            <a:r>
              <a:rPr lang="en-US" altLang="ko-KR" smtClean="0">
                <a:ea typeface="굴림" charset="-127"/>
              </a:rPr>
              <a:t> Measurements</a:t>
            </a:r>
            <a:endParaRPr lang="en-US" altLang="en-US" smtClean="0"/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121603" y="1764030"/>
            <a:ext cx="43434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dirty="0" smtClean="0"/>
              <a:t>BPM signals sampled at 120 MHz</a:t>
            </a:r>
          </a:p>
          <a:p>
            <a:pPr algn="l" eaLnBrk="1" hangingPunct="1"/>
            <a:endParaRPr lang="en-US" altLang="en-US" dirty="0" smtClean="0"/>
          </a:p>
          <a:p>
            <a:pPr algn="l" eaLnBrk="1" hangingPunct="1"/>
            <a:r>
              <a:rPr lang="en-US" altLang="en-US" dirty="0" smtClean="0"/>
              <a:t>Red</a:t>
            </a:r>
            <a:r>
              <a:rPr lang="en-US" altLang="en-US" dirty="0"/>
              <a:t>: 	The sum signal</a:t>
            </a:r>
          </a:p>
          <a:p>
            <a:pPr algn="l" eaLnBrk="1" hangingPunct="1"/>
            <a:r>
              <a:rPr lang="en-US" altLang="en-US" dirty="0"/>
              <a:t>Green:	The difference signal </a:t>
            </a:r>
          </a:p>
          <a:p>
            <a:pPr algn="l" eaLnBrk="1" hangingPunct="1"/>
            <a:endParaRPr lang="en-US" altLang="en-US" dirty="0"/>
          </a:p>
          <a:p>
            <a:pPr algn="l" eaLnBrk="1" hangingPunct="1"/>
            <a:r>
              <a:rPr lang="en-US" altLang="en-US" dirty="0"/>
              <a:t>Procedure:</a:t>
            </a:r>
          </a:p>
          <a:p>
            <a:pPr algn="l" eaLnBrk="1" hangingPunct="1"/>
            <a:r>
              <a:rPr lang="en-US" altLang="en-US" dirty="0"/>
              <a:t>Produce integration gates and</a:t>
            </a:r>
          </a:p>
          <a:p>
            <a:pPr algn="l" eaLnBrk="1" hangingPunct="1"/>
            <a:r>
              <a:rPr lang="en-US" altLang="en-US" dirty="0"/>
              <a:t>b</a:t>
            </a:r>
            <a:r>
              <a:rPr lang="en-US" altLang="en-US" dirty="0" smtClean="0"/>
              <a:t>aseline </a:t>
            </a:r>
            <a:r>
              <a:rPr lang="en-US" altLang="en-US" dirty="0"/>
              <a:t>signals</a:t>
            </a:r>
          </a:p>
          <a:p>
            <a:pPr algn="l" eaLnBrk="1" hangingPunct="1"/>
            <a:r>
              <a:rPr lang="en-US" altLang="en-US" dirty="0"/>
              <a:t>Baseline correct both signals</a:t>
            </a:r>
          </a:p>
          <a:p>
            <a:pPr algn="l" eaLnBrk="1" hangingPunct="1"/>
            <a:r>
              <a:rPr lang="en-US" altLang="en-US" dirty="0"/>
              <a:t>Integrate sum and difference signals </a:t>
            </a:r>
          </a:p>
          <a:p>
            <a:pPr algn="l" eaLnBrk="1" hangingPunct="1"/>
            <a:r>
              <a:rPr lang="en-US" altLang="en-US" dirty="0"/>
              <a:t>and store results in memory</a:t>
            </a:r>
          </a:p>
          <a:p>
            <a:pPr algn="l" eaLnBrk="1" hangingPunct="1"/>
            <a:r>
              <a:rPr lang="en-US" altLang="en-US" dirty="0"/>
              <a:t>Take external timing events into account e.g. harmonic number change, </a:t>
            </a:r>
            <a:r>
              <a:rPr lang="el-GR" altLang="en-US" dirty="0">
                <a:cs typeface="Arial" charset="0"/>
              </a:rPr>
              <a:t>γ</a:t>
            </a:r>
            <a:r>
              <a:rPr lang="en-US" altLang="en-US" dirty="0">
                <a:cs typeface="Arial" charset="0"/>
              </a:rPr>
              <a:t>-transition etc.</a:t>
            </a:r>
            <a:endParaRPr lang="el-GR" altLang="en-US" dirty="0">
              <a:cs typeface="Arial" charset="0"/>
            </a:endParaRPr>
          </a:p>
          <a:p>
            <a:pPr algn="l" eaLnBrk="1" hangingPunct="1"/>
            <a:endParaRPr lang="en-US" altLang="en-US" dirty="0"/>
          </a:p>
        </p:txBody>
      </p:sp>
      <p:sp>
        <p:nvSpPr>
          <p:cNvPr id="19462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2C592C2-F9AE-479B-A306-C8C3EAA3AA17}" type="slidenum">
              <a:rPr lang="en-US" altLang="en-US" sz="1400"/>
              <a:pPr eaLnBrk="1" hangingPunct="1"/>
              <a:t>36</a:t>
            </a:fld>
            <a:endParaRPr lang="en-US" altLang="en-US" sz="140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745" y="1502777"/>
            <a:ext cx="3213100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92061" y="3517315"/>
            <a:ext cx="4460240" cy="2834640"/>
          </a:xfr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1397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Baseline restoration</a:t>
            </a:r>
          </a:p>
        </p:txBody>
      </p:sp>
      <p:pic>
        <p:nvPicPr>
          <p:cNvPr id="21508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6063" y="1576387"/>
            <a:ext cx="4445000" cy="2824163"/>
          </a:xfrm>
          <a:noFill/>
        </p:spPr>
      </p:pic>
      <p:pic>
        <p:nvPicPr>
          <p:cNvPr id="2150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588" y="1646237"/>
            <a:ext cx="4322762" cy="275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457200" y="4903787"/>
            <a:ext cx="68389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/>
              <a:t>Low pass filter the signal to get an estimate of the base line</a:t>
            </a:r>
          </a:p>
          <a:p>
            <a:pPr algn="l" eaLnBrk="1" hangingPunct="1"/>
            <a:r>
              <a:rPr lang="en-US" altLang="en-US"/>
              <a:t>Add this to the original signal</a:t>
            </a:r>
          </a:p>
          <a:p>
            <a:pPr algn="l" eaLnBrk="1" hangingPunct="1"/>
            <a:endParaRPr lang="en-US" altLang="en-US"/>
          </a:p>
        </p:txBody>
      </p:sp>
      <p:sp>
        <p:nvSpPr>
          <p:cNvPr id="21511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8CD5122-453D-4BBE-A626-4CEC368D0FAE}" type="slidenum">
              <a:rPr lang="en-US" altLang="en-US" sz="1400"/>
              <a:pPr eaLnBrk="1" hangingPunct="1"/>
              <a:t>37</a:t>
            </a:fld>
            <a:endParaRPr lang="en-US" altLang="en-US" sz="14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01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/>
              <a:t>Trajectory measurements in circular machines</a:t>
            </a:r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298450" y="1920875"/>
            <a:ext cx="3233738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GB" altLang="en-US"/>
              <a:t>Needs integration gate</a:t>
            </a:r>
          </a:p>
          <a:p>
            <a:pPr algn="l" eaLnBrk="1" hangingPunct="1"/>
            <a:r>
              <a:rPr lang="en-GB" altLang="en-US"/>
              <a:t>Can be rather tricky</a:t>
            </a:r>
          </a:p>
          <a:p>
            <a:pPr algn="l" eaLnBrk="1" hangingPunct="1"/>
            <a:r>
              <a:rPr lang="en-GB" altLang="en-US"/>
              <a:t>Distance between bunches</a:t>
            </a:r>
          </a:p>
          <a:p>
            <a:pPr algn="l" eaLnBrk="1" hangingPunct="1"/>
            <a:r>
              <a:rPr lang="en-GB" altLang="en-US"/>
              <a:t>changes with acceleration</a:t>
            </a:r>
          </a:p>
          <a:p>
            <a:pPr algn="l" eaLnBrk="1" hangingPunct="1"/>
            <a:r>
              <a:rPr lang="en-GB" altLang="en-US"/>
              <a:t>Number of bunches </a:t>
            </a:r>
          </a:p>
          <a:p>
            <a:pPr algn="l" eaLnBrk="1" hangingPunct="1"/>
            <a:r>
              <a:rPr lang="en-GB" altLang="en-US"/>
              <a:t>may change</a:t>
            </a:r>
          </a:p>
        </p:txBody>
      </p:sp>
      <p:sp>
        <p:nvSpPr>
          <p:cNvPr id="24583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87BDDD-4CD3-4B75-B5FD-8408C5AFB169}" type="slidenum">
              <a:rPr lang="en-US" altLang="en-US" sz="1400"/>
              <a:pPr eaLnBrk="1" hangingPunct="1"/>
              <a:t>38</a:t>
            </a:fld>
            <a:endParaRPr lang="en-US" altLang="en-US" sz="1400"/>
          </a:p>
        </p:txBody>
      </p:sp>
      <p:pic>
        <p:nvPicPr>
          <p:cNvPr id="1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841750"/>
            <a:ext cx="3745564" cy="2585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lhc_inj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962" y="1921744"/>
            <a:ext cx="3903267" cy="2558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05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Beams in the PS</a:t>
            </a:r>
          </a:p>
        </p:txBody>
      </p:sp>
      <p:grpSp>
        <p:nvGrpSpPr>
          <p:cNvPr id="22532" name="Group 3"/>
          <p:cNvGrpSpPr>
            <a:grpSpLocks/>
          </p:cNvGrpSpPr>
          <p:nvPr/>
        </p:nvGrpSpPr>
        <p:grpSpPr bwMode="auto">
          <a:xfrm>
            <a:off x="1740720" y="1163638"/>
            <a:ext cx="5105400" cy="5029200"/>
            <a:chOff x="1248" y="816"/>
            <a:chExt cx="3216" cy="3168"/>
          </a:xfrm>
        </p:grpSpPr>
        <p:pic>
          <p:nvPicPr>
            <p:cNvPr id="22534" name="Picture 4" descr="beams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" y="816"/>
              <a:ext cx="3168" cy="3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35" name="Picture 5" descr="lhc_inj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8" y="1795"/>
              <a:ext cx="1639" cy="1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533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CDB4982-55B9-40E9-BBCA-9C825B6B2B59}" type="slidenum">
              <a:rPr lang="en-US" altLang="en-US" sz="1400"/>
              <a:pPr eaLnBrk="1" hangingPunct="1"/>
              <a:t>39</a:t>
            </a:fld>
            <a:endParaRPr lang="en-US" altLang="en-US" sz="14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24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0" name="Rectangle 5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Diagnostic devices and quantity measured</a:t>
            </a:r>
          </a:p>
        </p:txBody>
      </p:sp>
      <p:graphicFrame>
        <p:nvGraphicFramePr>
          <p:cNvPr id="6806" name="Group 66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59300705"/>
              </p:ext>
            </p:extLst>
          </p:nvPr>
        </p:nvGraphicFramePr>
        <p:xfrm>
          <a:off x="213360" y="1819656"/>
          <a:ext cx="8688388" cy="4066032"/>
        </p:xfrm>
        <a:graphic>
          <a:graphicData uri="http://schemas.openxmlformats.org/drawingml/2006/table">
            <a:tbl>
              <a:tblPr/>
              <a:tblGrid>
                <a:gridCol w="1828800"/>
                <a:gridCol w="1981200"/>
                <a:gridCol w="2819400"/>
                <a:gridCol w="2058988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Instrument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Physical Effect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Measured Quantity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Effect on beam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Faraday Cup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Charge collection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Intensity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Destructive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Transformer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Magnetic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Intensity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 destructive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Wall current monitor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Image 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Intensity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Longitudinal beam shape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 destructive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Pick-up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Electric/magnetic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Position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Tune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 destructive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Secondary emission monitor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Secondary electron emission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Transverse size/shape, emittance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Disturbing, can be destructive at low energies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Wire Scanner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Secondary particle creation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Transverse size/shape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Slightly disturbing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Scintillator screen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Atomic excitation with light emission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Transverse size/shape (position)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Destructive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Residual Gas monitor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Ionization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Transverse size/shape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 destructive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751320" y="6248400"/>
            <a:ext cx="2209800" cy="476250"/>
          </a:xfrm>
        </p:spPr>
        <p:txBody>
          <a:bodyPr/>
          <a:lstStyle/>
          <a:p>
            <a:fld id="{CB0892E3-8B3F-4E86-82F8-64C92795006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04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RF Gymnastics</a:t>
            </a:r>
          </a:p>
        </p:txBody>
      </p:sp>
      <p:pic>
        <p:nvPicPr>
          <p:cNvPr id="23556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4636" y="1598646"/>
            <a:ext cx="3621087" cy="2446338"/>
          </a:xfrm>
          <a:noFill/>
        </p:spPr>
      </p:pic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105" y="1607486"/>
            <a:ext cx="3795712" cy="257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7" y="4044984"/>
            <a:ext cx="3786187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84025D4-AB34-414D-B3F7-D40A73D9BA2E}" type="slidenum">
              <a:rPr lang="en-US" altLang="en-US" sz="1400"/>
              <a:pPr eaLnBrk="1" hangingPunct="1"/>
              <a:t>40</a:t>
            </a:fld>
            <a:endParaRPr lang="en-US" altLang="en-US" sz="14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226094" y="4191000"/>
            <a:ext cx="465882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 eaLnBrk="1" hangingPunct="1">
              <a:buFont typeface="Arial" panose="020B0604020202020204" pitchFamily="34" charset="0"/>
              <a:buChar char="•"/>
            </a:pPr>
            <a:r>
              <a:rPr lang="en-GB" altLang="en-US" dirty="0"/>
              <a:t>Bunch splitting or </a:t>
            </a:r>
            <a:r>
              <a:rPr lang="en-GB" altLang="en-US" dirty="0" smtClean="0"/>
              <a:t>recombination</a:t>
            </a:r>
            <a:br>
              <a:rPr lang="en-GB" altLang="en-US" dirty="0" smtClean="0"/>
            </a:br>
            <a:r>
              <a:rPr lang="en-GB" altLang="en-US" dirty="0" smtClean="0"/>
              <a:t>One </a:t>
            </a:r>
            <a:r>
              <a:rPr lang="en-GB" altLang="en-US" dirty="0"/>
              <a:t>RF frequency is </a:t>
            </a:r>
            <a:r>
              <a:rPr lang="en-GB" altLang="en-US" dirty="0" smtClean="0"/>
              <a:t>gradually decreased </a:t>
            </a:r>
            <a:r>
              <a:rPr lang="en-GB" altLang="en-US" dirty="0"/>
              <a:t>while the other one </a:t>
            </a:r>
            <a:br>
              <a:rPr lang="en-GB" altLang="en-US" dirty="0"/>
            </a:br>
            <a:r>
              <a:rPr lang="en-GB" altLang="en-US" dirty="0"/>
              <a:t>is </a:t>
            </a:r>
            <a:r>
              <a:rPr lang="en-GB" altLang="en-US" dirty="0" smtClean="0"/>
              <a:t>increased</a:t>
            </a:r>
          </a:p>
          <a:p>
            <a:pPr marL="342900" indent="-342900" algn="l" eaLnBrk="1" hangingPunct="1">
              <a:buFont typeface="Arial" panose="020B0604020202020204" pitchFamily="34" charset="0"/>
              <a:buChar char="•"/>
            </a:pPr>
            <a:r>
              <a:rPr lang="en-GB" altLang="en-US" dirty="0"/>
              <a:t>T</a:t>
            </a:r>
            <a:r>
              <a:rPr lang="en-GB" altLang="en-US" dirty="0" smtClean="0"/>
              <a:t>he </a:t>
            </a:r>
            <a:r>
              <a:rPr lang="en-GB" altLang="en-US" dirty="0"/>
              <a:t>gate generator must be synchronized</a:t>
            </a:r>
          </a:p>
          <a:p>
            <a:pPr algn="l"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13994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Trajectory readout electronics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8" y="1668463"/>
            <a:ext cx="7431087" cy="427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2AE837D-D064-4F08-977F-DA509C5A960C}" type="slidenum">
              <a:rPr lang="en-US" altLang="en-US" sz="1400"/>
              <a:pPr eaLnBrk="1" hangingPunct="1"/>
              <a:t>41</a:t>
            </a:fld>
            <a:endParaRPr lang="en-US" altLang="en-US" sz="14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79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Changing bunch frequency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31963"/>
            <a:ext cx="9144000" cy="4534083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Bunch splitting or recombination</a:t>
            </a:r>
          </a:p>
          <a:p>
            <a:pPr eaLnBrk="1" hangingPunct="1"/>
            <a:r>
              <a:rPr lang="en-GB" altLang="en-US" dirty="0" smtClean="0"/>
              <a:t>One RF frequency is gradually </a:t>
            </a:r>
            <a:br>
              <a:rPr lang="en-GB" altLang="en-US" dirty="0" smtClean="0"/>
            </a:br>
            <a:r>
              <a:rPr lang="en-GB" altLang="en-US" dirty="0" smtClean="0"/>
              <a:t>decreased while the other one </a:t>
            </a:r>
            <a:br>
              <a:rPr lang="en-GB" altLang="en-US" dirty="0" smtClean="0"/>
            </a:br>
            <a:r>
              <a:rPr lang="en-GB" altLang="en-US" dirty="0" smtClean="0"/>
              <a:t>is increased</a:t>
            </a:r>
          </a:p>
          <a:p>
            <a:pPr eaLnBrk="1" hangingPunct="1"/>
            <a:r>
              <a:rPr lang="en-GB" altLang="en-US" dirty="0" smtClean="0"/>
              <a:t>Batch compression</a:t>
            </a:r>
          </a:p>
        </p:txBody>
      </p:sp>
      <p:pic>
        <p:nvPicPr>
          <p:cNvPr id="25605" name="Picture 4" descr="LHCtrispl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013" y="1731963"/>
            <a:ext cx="3979862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455596" y="4843964"/>
            <a:ext cx="39131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GB" altLang="en-US" dirty="0"/>
              <a:t>For all these cases the gate generator must be synchronized</a:t>
            </a:r>
          </a:p>
        </p:txBody>
      </p:sp>
      <p:sp>
        <p:nvSpPr>
          <p:cNvPr id="25607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FD040DB-B70F-4C77-B81B-4A00183A934D}" type="slidenum">
              <a:rPr lang="en-US" altLang="en-US" sz="1400"/>
              <a:pPr eaLnBrk="1" hangingPunct="1"/>
              <a:t>42</a:t>
            </a:fld>
            <a:endParaRPr lang="en-US" altLang="en-US" sz="14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56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Tune measurements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87046"/>
            <a:ext cx="9144000" cy="5138057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When the beam is displaced (e.g. at injection or with a deliberate kick, it starts to oscillate around its nominal orbit (</a:t>
            </a:r>
            <a:r>
              <a:rPr lang="en-GB" altLang="en-US" dirty="0" err="1" smtClean="0"/>
              <a:t>betatron</a:t>
            </a:r>
            <a:r>
              <a:rPr lang="en-GB" altLang="en-US" dirty="0" smtClean="0"/>
              <a:t> oscillations) </a:t>
            </a:r>
          </a:p>
          <a:p>
            <a:pPr eaLnBrk="1" hangingPunct="1"/>
            <a:r>
              <a:rPr lang="en-GB" altLang="en-US" dirty="0" smtClean="0"/>
              <a:t>Measure the trajectory</a:t>
            </a:r>
          </a:p>
          <a:p>
            <a:pPr eaLnBrk="1" hangingPunct="1"/>
            <a:r>
              <a:rPr lang="en-GB" altLang="en-US" dirty="0" smtClean="0"/>
              <a:t>Fit a sine curve to it</a:t>
            </a:r>
          </a:p>
          <a:p>
            <a:pPr eaLnBrk="1" hangingPunct="1"/>
            <a:r>
              <a:rPr lang="en-GB" altLang="en-US" dirty="0" smtClean="0"/>
              <a:t>Follow it during one revolution</a:t>
            </a:r>
          </a:p>
        </p:txBody>
      </p:sp>
      <p:sp>
        <p:nvSpPr>
          <p:cNvPr id="27653" name="Oval 4"/>
          <p:cNvSpPr>
            <a:spLocks noChangeArrowheads="1"/>
          </p:cNvSpPr>
          <p:nvPr/>
        </p:nvSpPr>
        <p:spPr bwMode="auto">
          <a:xfrm>
            <a:off x="5646738" y="3079750"/>
            <a:ext cx="2359025" cy="230981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654" name="Line 5"/>
          <p:cNvSpPr>
            <a:spLocks noChangeShapeType="1"/>
          </p:cNvSpPr>
          <p:nvPr/>
        </p:nvSpPr>
        <p:spPr bwMode="auto">
          <a:xfrm>
            <a:off x="6610350" y="2935288"/>
            <a:ext cx="336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7655" name="Line 6"/>
          <p:cNvSpPr>
            <a:spLocks noChangeShapeType="1"/>
          </p:cNvSpPr>
          <p:nvPr/>
        </p:nvSpPr>
        <p:spPr bwMode="auto">
          <a:xfrm>
            <a:off x="6651625" y="3200400"/>
            <a:ext cx="336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7656" name="Freeform 7"/>
          <p:cNvSpPr>
            <a:spLocks/>
          </p:cNvSpPr>
          <p:nvPr/>
        </p:nvSpPr>
        <p:spPr bwMode="auto">
          <a:xfrm>
            <a:off x="5616575" y="2930525"/>
            <a:ext cx="2500313" cy="2451100"/>
          </a:xfrm>
          <a:custGeom>
            <a:avLst/>
            <a:gdLst>
              <a:gd name="T0" fmla="*/ 737 w 1575"/>
              <a:gd name="T1" fmla="*/ 74 h 1544"/>
              <a:gd name="T2" fmla="*/ 1222 w 1575"/>
              <a:gd name="T3" fmla="*/ 125 h 1544"/>
              <a:gd name="T4" fmla="*/ 1383 w 1575"/>
              <a:gd name="T5" fmla="*/ 771 h 1544"/>
              <a:gd name="T6" fmla="*/ 1575 w 1575"/>
              <a:gd name="T7" fmla="*/ 1064 h 1544"/>
              <a:gd name="T8" fmla="*/ 1383 w 1575"/>
              <a:gd name="T9" fmla="*/ 1398 h 1544"/>
              <a:gd name="T10" fmla="*/ 838 w 1575"/>
              <a:gd name="T11" fmla="*/ 1388 h 1544"/>
              <a:gd name="T12" fmla="*/ 272 w 1575"/>
              <a:gd name="T13" fmla="*/ 1519 h 1544"/>
              <a:gd name="T14" fmla="*/ 19 w 1575"/>
              <a:gd name="T15" fmla="*/ 1236 h 1544"/>
              <a:gd name="T16" fmla="*/ 161 w 1575"/>
              <a:gd name="T17" fmla="*/ 751 h 1544"/>
              <a:gd name="T18" fmla="*/ 110 w 1575"/>
              <a:gd name="T19" fmla="*/ 246 h 1544"/>
              <a:gd name="T20" fmla="*/ 373 w 1575"/>
              <a:gd name="T21" fmla="*/ 34 h 1544"/>
              <a:gd name="T22" fmla="*/ 595 w 1575"/>
              <a:gd name="T23" fmla="*/ 44 h 154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575"/>
              <a:gd name="T37" fmla="*/ 0 h 1544"/>
              <a:gd name="T38" fmla="*/ 1575 w 1575"/>
              <a:gd name="T39" fmla="*/ 1544 h 154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575" h="1544">
                <a:moveTo>
                  <a:pt x="737" y="74"/>
                </a:moveTo>
                <a:cubicBezTo>
                  <a:pt x="926" y="41"/>
                  <a:pt x="1115" y="9"/>
                  <a:pt x="1222" y="125"/>
                </a:cubicBezTo>
                <a:cubicBezTo>
                  <a:pt x="1329" y="241"/>
                  <a:pt x="1324" y="614"/>
                  <a:pt x="1383" y="771"/>
                </a:cubicBezTo>
                <a:cubicBezTo>
                  <a:pt x="1442" y="928"/>
                  <a:pt x="1575" y="960"/>
                  <a:pt x="1575" y="1064"/>
                </a:cubicBezTo>
                <a:cubicBezTo>
                  <a:pt x="1575" y="1168"/>
                  <a:pt x="1506" y="1344"/>
                  <a:pt x="1383" y="1398"/>
                </a:cubicBezTo>
                <a:cubicBezTo>
                  <a:pt x="1260" y="1452"/>
                  <a:pt x="1023" y="1368"/>
                  <a:pt x="838" y="1388"/>
                </a:cubicBezTo>
                <a:cubicBezTo>
                  <a:pt x="653" y="1408"/>
                  <a:pt x="408" y="1544"/>
                  <a:pt x="272" y="1519"/>
                </a:cubicBezTo>
                <a:cubicBezTo>
                  <a:pt x="136" y="1494"/>
                  <a:pt x="38" y="1364"/>
                  <a:pt x="19" y="1236"/>
                </a:cubicBezTo>
                <a:cubicBezTo>
                  <a:pt x="0" y="1108"/>
                  <a:pt x="146" y="916"/>
                  <a:pt x="161" y="751"/>
                </a:cubicBezTo>
                <a:cubicBezTo>
                  <a:pt x="176" y="586"/>
                  <a:pt x="75" y="365"/>
                  <a:pt x="110" y="246"/>
                </a:cubicBezTo>
                <a:cubicBezTo>
                  <a:pt x="145" y="127"/>
                  <a:pt x="292" y="68"/>
                  <a:pt x="373" y="34"/>
                </a:cubicBezTo>
                <a:cubicBezTo>
                  <a:pt x="454" y="0"/>
                  <a:pt x="549" y="42"/>
                  <a:pt x="595" y="44"/>
                </a:cubicBezTo>
              </a:path>
            </a:pathLst>
          </a:custGeom>
          <a:noFill/>
          <a:ln w="31750" cap="flat" cmpd="sng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7657" name="Text Box 8"/>
          <p:cNvSpPr txBox="1">
            <a:spLocks noChangeArrowheads="1"/>
          </p:cNvSpPr>
          <p:nvPr/>
        </p:nvSpPr>
        <p:spPr bwMode="auto">
          <a:xfrm>
            <a:off x="6315075" y="2433638"/>
            <a:ext cx="847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CH" altLang="en-US"/>
              <a:t>kicker</a:t>
            </a:r>
            <a:endParaRPr lang="en-GB" altLang="en-US"/>
          </a:p>
        </p:txBody>
      </p:sp>
      <p:sp>
        <p:nvSpPr>
          <p:cNvPr id="2765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8B8509B-97EF-4C32-843C-A38258907073}" type="slidenum">
              <a:rPr lang="en-US" altLang="en-US" sz="1400"/>
              <a:pPr eaLnBrk="1" hangingPunct="1"/>
              <a:t>43</a:t>
            </a:fld>
            <a:endParaRPr lang="en-US" altLang="en-US" sz="14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26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Sensors</a:t>
            </a:r>
          </a:p>
        </p:txBody>
      </p:sp>
      <p:pic>
        <p:nvPicPr>
          <p:cNvPr id="28676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5875" y="1581150"/>
            <a:ext cx="2943225" cy="1638300"/>
          </a:xfrm>
          <a:noFill/>
        </p:spPr>
      </p:pic>
      <p:pic>
        <p:nvPicPr>
          <p:cNvPr id="2867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191" y="1114409"/>
            <a:ext cx="2000250" cy="201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900" y="1502777"/>
            <a:ext cx="3213100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9" name="Text Box 6"/>
          <p:cNvSpPr txBox="1">
            <a:spLocks noChangeArrowheads="1"/>
          </p:cNvSpPr>
          <p:nvPr/>
        </p:nvSpPr>
        <p:spPr bwMode="auto">
          <a:xfrm>
            <a:off x="1255713" y="3219450"/>
            <a:ext cx="1355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The kicker</a:t>
            </a:r>
          </a:p>
        </p:txBody>
      </p:sp>
      <p:sp>
        <p:nvSpPr>
          <p:cNvPr id="28680" name="Text Box 7"/>
          <p:cNvSpPr txBox="1">
            <a:spLocks noChangeArrowheads="1"/>
          </p:cNvSpPr>
          <p:nvPr/>
        </p:nvSpPr>
        <p:spPr bwMode="auto">
          <a:xfrm>
            <a:off x="3704991" y="3067049"/>
            <a:ext cx="20764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/>
              <a:t>Shoebox pick-up</a:t>
            </a:r>
          </a:p>
          <a:p>
            <a:pPr eaLnBrk="1" hangingPunct="1"/>
            <a:r>
              <a:rPr lang="en-US" altLang="en-US" dirty="0"/>
              <a:t>with linear cut</a:t>
            </a:r>
          </a:p>
        </p:txBody>
      </p:sp>
      <p:pic>
        <p:nvPicPr>
          <p:cNvPr id="28681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3768724"/>
            <a:ext cx="3878262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2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988" y="3768724"/>
            <a:ext cx="3836987" cy="222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3" name="Slide Number Placeholder 10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AC3FC93-7F13-4968-88EE-5D253E4B7BCA}" type="slidenum">
              <a:rPr lang="en-US" altLang="en-US" sz="1400"/>
              <a:pPr eaLnBrk="1" hangingPunct="1"/>
              <a:t>44</a:t>
            </a:fld>
            <a:endParaRPr lang="en-US" altLang="en-US" sz="14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1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Kicker + 1 pick-up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95845"/>
            <a:ext cx="9144000" cy="5138057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Measures only non-integral part of Q</a:t>
            </a:r>
          </a:p>
          <a:p>
            <a:pPr eaLnBrk="1" hangingPunct="1"/>
            <a:r>
              <a:rPr lang="en-GB" altLang="en-US" dirty="0" smtClean="0"/>
              <a:t>Measure a beam position at each revolution</a:t>
            </a:r>
          </a:p>
          <a:p>
            <a:pPr eaLnBrk="1" hangingPunct="1"/>
            <a:r>
              <a:rPr lang="de-DE" altLang="en-US" dirty="0" smtClean="0"/>
              <a:t>Fourier transform BPM signal</a:t>
            </a:r>
          </a:p>
          <a:p>
            <a:pPr eaLnBrk="1" hangingPunct="1"/>
            <a:r>
              <a:rPr lang="de-DE" altLang="en-US" dirty="0" smtClean="0"/>
              <a:t>Search peak in Fourier Spectrum</a:t>
            </a:r>
            <a:endParaRPr lang="en-GB" altLang="en-US" dirty="0" smtClean="0"/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0" y="27098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30726" name="Picture 5" descr="injspe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147" y="3473638"/>
            <a:ext cx="3735387" cy="231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Rectangle 6"/>
          <p:cNvSpPr>
            <a:spLocks noChangeArrowheads="1"/>
          </p:cNvSpPr>
          <p:nvPr/>
        </p:nvSpPr>
        <p:spPr bwMode="auto">
          <a:xfrm>
            <a:off x="0" y="27527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30728" name="Picture 7" descr="injos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69" y="3504634"/>
            <a:ext cx="3827462" cy="231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9" name="Text Box 8"/>
          <p:cNvSpPr txBox="1">
            <a:spLocks noChangeArrowheads="1"/>
          </p:cNvSpPr>
          <p:nvPr/>
        </p:nvSpPr>
        <p:spPr bwMode="auto">
          <a:xfrm>
            <a:off x="4614244" y="5879615"/>
            <a:ext cx="40338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/>
              <a:t>Fourier transform of pick-up signal</a:t>
            </a:r>
          </a:p>
        </p:txBody>
      </p:sp>
      <p:sp>
        <p:nvSpPr>
          <p:cNvPr id="30730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57A9D37-BB22-4DAE-8CB8-250702B6EC99}" type="slidenum">
              <a:rPr lang="en-US" altLang="en-US" sz="1400"/>
              <a:pPr eaLnBrk="1" hangingPunct="1"/>
              <a:t>45</a:t>
            </a:fld>
            <a:endParaRPr lang="en-US" altLang="en-US" sz="14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01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Q-Measurement Results</a:t>
            </a:r>
          </a:p>
        </p:txBody>
      </p:sp>
      <p:pic>
        <p:nvPicPr>
          <p:cNvPr id="34820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2188" y="1612900"/>
            <a:ext cx="7158037" cy="4394200"/>
          </a:xfrm>
          <a:noFill/>
        </p:spPr>
      </p:pic>
      <p:sp>
        <p:nvSpPr>
          <p:cNvPr id="3482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190E9C2-FC46-48FE-9B3F-4E5C833F914E}" type="slidenum">
              <a:rPr lang="en-US" altLang="en-US" sz="1400"/>
              <a:pPr eaLnBrk="1" hangingPunct="1"/>
              <a:t>46</a:t>
            </a:fld>
            <a:endParaRPr lang="en-US" altLang="en-US" sz="14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29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Direct Diode Detection Base Band Q measurement</a:t>
            </a:r>
          </a:p>
        </p:txBody>
      </p:sp>
      <p:pic>
        <p:nvPicPr>
          <p:cNvPr id="35844" name="Picture 4" descr="3D_principl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2963" y="1608138"/>
            <a:ext cx="7134225" cy="2724150"/>
          </a:xfrm>
          <a:noFill/>
        </p:spPr>
      </p:pic>
      <p:sp>
        <p:nvSpPr>
          <p:cNvPr id="35845" name="Text Box 6"/>
          <p:cNvSpPr txBox="1">
            <a:spLocks noChangeArrowheads="1"/>
          </p:cNvSpPr>
          <p:nvPr/>
        </p:nvSpPr>
        <p:spPr bwMode="auto">
          <a:xfrm>
            <a:off x="482600" y="4213225"/>
            <a:ext cx="8328025" cy="168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en-US" sz="1600"/>
              <a:t>Diode Detectors convert spikes to saw-tooth waveform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altLang="en-US" sz="1600"/>
              <a:t>Signal is connected to differential amplifier to cut out DC level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altLang="en-US" sz="1600"/>
              <a:t>Filter eliminates most of the revolution frequency content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altLang="en-US" sz="1600"/>
              <a:t>Output amplifier brings the signal level to amplitudes suitable for long distance transmission </a:t>
            </a:r>
          </a:p>
        </p:txBody>
      </p:sp>
      <p:sp>
        <p:nvSpPr>
          <p:cNvPr id="3584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12BF43A-5819-4596-A036-1A6AC6779151}" type="slidenum">
              <a:rPr lang="en-US" altLang="en-US" sz="1400"/>
              <a:pPr eaLnBrk="1" hangingPunct="1"/>
              <a:t>47</a:t>
            </a:fld>
            <a:endParaRPr lang="en-US" altLang="en-US" sz="14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05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BBQ Results from CERN SPS</a:t>
            </a:r>
          </a:p>
        </p:txBody>
      </p:sp>
      <p:pic>
        <p:nvPicPr>
          <p:cNvPr id="3077" name="Picture 7" descr="SPSFT1a_bH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787525"/>
            <a:ext cx="4495800" cy="3425825"/>
          </a:xfrm>
          <a:noFill/>
        </p:spPr>
      </p:pic>
      <p:pic>
        <p:nvPicPr>
          <p:cNvPr id="3078" name="Picture 13" descr="SPSFT1_aH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401888"/>
            <a:ext cx="4495800" cy="2252662"/>
          </a:xfrm>
          <a:noFill/>
        </p:spPr>
      </p:pic>
      <p:sp>
        <p:nvSpPr>
          <p:cNvPr id="3079" name="Text Box 15"/>
          <p:cNvSpPr txBox="1">
            <a:spLocks noChangeArrowheads="1"/>
          </p:cNvSpPr>
          <p:nvPr/>
        </p:nvSpPr>
        <p:spPr bwMode="auto">
          <a:xfrm>
            <a:off x="581025" y="1619250"/>
            <a:ext cx="3892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en-US"/>
              <a:t>Results from Sampling</a:t>
            </a:r>
          </a:p>
        </p:txBody>
      </p:sp>
      <p:sp>
        <p:nvSpPr>
          <p:cNvPr id="3080" name="Text Box 16"/>
          <p:cNvSpPr txBox="1">
            <a:spLocks noChangeArrowheads="1"/>
          </p:cNvSpPr>
          <p:nvPr/>
        </p:nvSpPr>
        <p:spPr bwMode="auto">
          <a:xfrm>
            <a:off x="4621213" y="1619250"/>
            <a:ext cx="43497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/>
          </a:p>
        </p:txBody>
      </p:sp>
      <p:sp>
        <p:nvSpPr>
          <p:cNvPr id="3081" name="Text Box 17"/>
          <p:cNvSpPr txBox="1">
            <a:spLocks noChangeArrowheads="1"/>
          </p:cNvSpPr>
          <p:nvPr/>
        </p:nvSpPr>
        <p:spPr bwMode="auto">
          <a:xfrm>
            <a:off x="4572000" y="1619250"/>
            <a:ext cx="43370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en-US"/>
              <a:t>After Fourier Transform</a:t>
            </a:r>
          </a:p>
        </p:txBody>
      </p:sp>
      <p:graphicFrame>
        <p:nvGraphicFramePr>
          <p:cNvPr id="64530" name="Object 18">
            <a:hlinkClick r:id="" action="ppaction://ole?verb=0"/>
          </p:cNvPr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2089235220"/>
              </p:ext>
            </p:extLst>
          </p:nvPr>
        </p:nvGraphicFramePr>
        <p:xfrm>
          <a:off x="295275" y="5441950"/>
          <a:ext cx="5715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315" name="Packager Shell Object" showAsIcon="1" r:id="rId5" imgW="570960" imgH="685440" progId="Package">
                  <p:embed/>
                </p:oleObj>
              </mc:Choice>
              <mc:Fallback>
                <p:oleObj name="Packager Shell Object" showAsIcon="1" r:id="rId5" imgW="570960" imgH="685440" progId="Packag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275" y="5441950"/>
                        <a:ext cx="5715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2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C187A4F-2F68-4CB1-8506-BD3A40CE28D9}" type="slidenum">
              <a:rPr lang="en-US" altLang="en-US" sz="1400"/>
              <a:pPr eaLnBrk="1" hangingPunct="1"/>
              <a:t>48</a:t>
            </a:fld>
            <a:endParaRPr lang="en-US" altLang="en-US" sz="140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277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6" dur="1" fill="hold"/>
                                        <p:tgtEl>
                                          <p:spTgt spid="645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Tune feedback at the LHC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B4F6FB-EB2F-413F-983C-4B257EFDB0C8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5" name="Content Placeholder 9" descr="20091130_third_LHC_ramp_SMAL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9304" y="1859280"/>
            <a:ext cx="8727055" cy="4221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18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Different uses of beam diagnostics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00487"/>
            <a:ext cx="9144000" cy="5138057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b="1" dirty="0"/>
              <a:t>Regular crude checks of accelerator performance</a:t>
            </a:r>
          </a:p>
          <a:p>
            <a:pPr lvl="1"/>
            <a:r>
              <a:rPr lang="en-GB" dirty="0"/>
              <a:t>Beam Intensity </a:t>
            </a:r>
          </a:p>
          <a:p>
            <a:pPr lvl="1"/>
            <a:r>
              <a:rPr lang="en-GB" dirty="0"/>
              <a:t>Radiation levels</a:t>
            </a:r>
          </a:p>
          <a:p>
            <a:pPr>
              <a:buFontTx/>
              <a:buBlip>
                <a:blip r:embed="rId2"/>
              </a:buBlip>
            </a:pPr>
            <a:r>
              <a:rPr lang="en-GB" b="1" dirty="0"/>
              <a:t>Standard regular measurements</a:t>
            </a:r>
            <a:r>
              <a:rPr lang="en-GB" dirty="0"/>
              <a:t> </a:t>
            </a:r>
          </a:p>
          <a:p>
            <a:pPr lvl="1"/>
            <a:r>
              <a:rPr lang="en-GB" dirty="0" err="1"/>
              <a:t>Emittance</a:t>
            </a:r>
            <a:r>
              <a:rPr lang="en-GB" dirty="0"/>
              <a:t> measurement</a:t>
            </a:r>
          </a:p>
          <a:p>
            <a:pPr lvl="1"/>
            <a:r>
              <a:rPr lang="en-GB" dirty="0"/>
              <a:t>Trajectories</a:t>
            </a:r>
          </a:p>
          <a:p>
            <a:pPr lvl="1"/>
            <a:r>
              <a:rPr lang="en-GB" dirty="0"/>
              <a:t>Tune</a:t>
            </a:r>
          </a:p>
          <a:p>
            <a:pPr>
              <a:buFontTx/>
              <a:buBlip>
                <a:blip r:embed="rId2"/>
              </a:buBlip>
            </a:pPr>
            <a:r>
              <a:rPr lang="en-GB" b="1" dirty="0"/>
              <a:t>Sophisticated measurements e.g. during machine development sessions</a:t>
            </a:r>
          </a:p>
          <a:p>
            <a:pPr lvl="1"/>
            <a:r>
              <a:rPr lang="en-GB" dirty="0"/>
              <a:t>May require offline evaluation</a:t>
            </a:r>
          </a:p>
          <a:p>
            <a:pPr lvl="1"/>
            <a:r>
              <a:rPr lang="en-GB" dirty="0"/>
              <a:t>May be less </a:t>
            </a:r>
            <a:r>
              <a:rPr lang="en-GB" i="1" dirty="0"/>
              <a:t>comfortable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Computed Tomography (CT)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304800" y="1905000"/>
            <a:ext cx="4503738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/>
              <a:t>Principle of Tomography:</a:t>
            </a:r>
          </a:p>
          <a:p>
            <a:pPr algn="l">
              <a:buFontTx/>
              <a:buChar char="•"/>
            </a:pPr>
            <a:r>
              <a:rPr lang="en-US" altLang="en-US"/>
              <a:t> Take many 2-dimensional Images at </a:t>
            </a:r>
            <a:br>
              <a:rPr lang="en-US" altLang="en-US"/>
            </a:br>
            <a:r>
              <a:rPr lang="en-US" altLang="en-US"/>
              <a:t>different angles</a:t>
            </a:r>
          </a:p>
          <a:p>
            <a:pPr algn="l">
              <a:buFontTx/>
              <a:buChar char="•"/>
            </a:pPr>
            <a:r>
              <a:rPr lang="en-US" altLang="en-US"/>
              <a:t> Reconstruct a 3-dimensional picture</a:t>
            </a:r>
            <a:br>
              <a:rPr lang="en-US" altLang="en-US"/>
            </a:br>
            <a:r>
              <a:rPr lang="en-US" altLang="en-US"/>
              <a:t>using mathematical techniques</a:t>
            </a:r>
            <a:br>
              <a:rPr lang="en-US" altLang="en-US"/>
            </a:br>
            <a:r>
              <a:rPr lang="en-US" altLang="en-US"/>
              <a:t>(Algebraic Reconstruction Technique,</a:t>
            </a:r>
            <a:br>
              <a:rPr lang="en-US" altLang="en-US"/>
            </a:br>
            <a:r>
              <a:rPr lang="en-US" altLang="en-US"/>
              <a:t> ART)</a:t>
            </a:r>
          </a:p>
          <a:p>
            <a:pPr algn="l"/>
            <a:endParaRPr lang="en-US" altLang="en-US"/>
          </a:p>
        </p:txBody>
      </p:sp>
      <p:pic>
        <p:nvPicPr>
          <p:cNvPr id="27659" name="Picture 11" descr="CT_Scanner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76800" y="2209800"/>
            <a:ext cx="3810000" cy="2870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660" name="Rectangle 12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altLang="en-US" sz="20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797040" y="6156960"/>
            <a:ext cx="2209800" cy="476250"/>
          </a:xfrm>
        </p:spPr>
        <p:txBody>
          <a:bodyPr/>
          <a:lstStyle/>
          <a:p>
            <a:fld id="{CB0892E3-8B3F-4E86-82F8-64C927950062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41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altLang="en-US"/>
              <a:t>The reconstruction </a:t>
            </a:r>
          </a:p>
        </p:txBody>
      </p:sp>
      <p:pic>
        <p:nvPicPr>
          <p:cNvPr id="33796" name="Picture 4" descr="iter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38600" y="1447800"/>
            <a:ext cx="1878013" cy="190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798" name="Picture 6" descr="proj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1371600"/>
            <a:ext cx="1878013" cy="1905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800" name="Picture 8" descr="bproj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81200" y="1447800"/>
            <a:ext cx="1803400" cy="1828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802" name="Picture 10" descr="iter50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48400" y="1371600"/>
            <a:ext cx="1952625" cy="1981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152400" y="3657600"/>
            <a:ext cx="16002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400"/>
              <a:t>Produce many projections of the object to be reconstructed</a:t>
            </a: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1981200" y="3733800"/>
            <a:ext cx="13716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400"/>
              <a:t>Back project and overlay the “projection rays”</a:t>
            </a:r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3794125" y="3668713"/>
            <a:ext cx="1692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 sz="1400"/>
          </a:p>
        </p:txBody>
      </p:sp>
      <p:sp>
        <p:nvSpPr>
          <p:cNvPr id="33807" name="Text Box 15"/>
          <p:cNvSpPr txBox="1">
            <a:spLocks noChangeArrowheads="1"/>
          </p:cNvSpPr>
          <p:nvPr/>
        </p:nvSpPr>
        <p:spPr bwMode="auto">
          <a:xfrm>
            <a:off x="3886200" y="3733800"/>
            <a:ext cx="16002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400"/>
              <a:t>Project the back-projected object and calculate the difference </a:t>
            </a:r>
          </a:p>
        </p:txBody>
      </p:sp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6172200" y="3886200"/>
            <a:ext cx="1600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400"/>
          </a:p>
        </p:txBody>
      </p:sp>
      <p:sp>
        <p:nvSpPr>
          <p:cNvPr id="33809" name="Text Box 17"/>
          <p:cNvSpPr txBox="1">
            <a:spLocks noChangeArrowheads="1"/>
          </p:cNvSpPr>
          <p:nvPr/>
        </p:nvSpPr>
        <p:spPr bwMode="auto">
          <a:xfrm>
            <a:off x="6080125" y="3744913"/>
            <a:ext cx="1616075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1400"/>
              <a:t>Iteratively back-project the differences to re-construct the original object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736080" y="6065520"/>
            <a:ext cx="2209800" cy="476250"/>
          </a:xfrm>
        </p:spPr>
        <p:txBody>
          <a:bodyPr/>
          <a:lstStyle/>
          <a:p>
            <a:fld id="{BA5AADF3-49F9-490C-938F-57A842037428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53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Some CT resuluts</a:t>
            </a:r>
          </a:p>
        </p:txBody>
      </p:sp>
      <p:pic>
        <p:nvPicPr>
          <p:cNvPr id="30724" name="Picture 4" descr="581px-Cardiac_CT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6250" y="1981200"/>
            <a:ext cx="3541713" cy="3657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26" name="Picture 6" descr="600px-Ct-workstation-neck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67200" y="1295400"/>
            <a:ext cx="4495800" cy="4495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0892E3-8B3F-4E86-82F8-64C927950062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43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/>
              <a:t>Computed Tomography  and Accelerators</a:t>
            </a:r>
          </a:p>
        </p:txBody>
      </p:sp>
      <p:pic>
        <p:nvPicPr>
          <p:cNvPr id="3891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3800" y="1524000"/>
            <a:ext cx="4527550" cy="40751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CC66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762000" y="1905000"/>
            <a:ext cx="2362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600"/>
              <a:t>RF voltage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685800" y="3200400"/>
            <a:ext cx="2514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600"/>
              <a:t>Restoring force for non-synchronous particle</a:t>
            </a: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609600" y="4572000"/>
            <a:ext cx="2667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/>
              <a:t>Longitudinal phase space</a:t>
            </a: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685800" y="5486400"/>
            <a:ext cx="2971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600"/>
              <a:t>Projection onto </a:t>
            </a:r>
            <a:r>
              <a:rPr lang="el-GR" altLang="en-US" sz="1600">
                <a:cs typeface="Arial" charset="0"/>
              </a:rPr>
              <a:t>Φ</a:t>
            </a:r>
            <a:r>
              <a:rPr lang="en-US" altLang="en-US" sz="1600">
                <a:cs typeface="Arial" charset="0"/>
              </a:rPr>
              <a:t> axis corresponds to bunch profile</a:t>
            </a:r>
            <a:endParaRPr lang="el-GR" altLang="en-US" sz="1600"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87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/>
              <a:t>Reconstructed Longitudinal Phase Space</a:t>
            </a:r>
          </a:p>
        </p:txBody>
      </p:sp>
      <p:pic>
        <p:nvPicPr>
          <p:cNvPr id="40967" name="Picture 7" descr="frferror-dat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2057400"/>
            <a:ext cx="4495800" cy="3457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68" name="Picture 8" descr="frferror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081213"/>
            <a:ext cx="4495800" cy="3457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678329" y="6133699"/>
            <a:ext cx="2209800" cy="476250"/>
          </a:xfrm>
        </p:spPr>
        <p:txBody>
          <a:bodyPr/>
          <a:lstStyle/>
          <a:p>
            <a:fld id="{CB0892E3-8B3F-4E86-82F8-64C927950062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293536" y="5562426"/>
            <a:ext cx="1917513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CH" sz="1400" dirty="0" err="1" smtClean="0">
                <a:solidFill>
                  <a:srgbClr val="FF0000"/>
                </a:solidFill>
              </a:rPr>
              <a:t>Courtesy</a:t>
            </a:r>
            <a:r>
              <a:rPr lang="fr-CH" sz="1400" dirty="0" smtClean="0">
                <a:solidFill>
                  <a:srgbClr val="FF0000"/>
                </a:solidFill>
              </a:rPr>
              <a:t>  S. Hancock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066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Bunch Splitting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44042" name="Picture 10" descr="splitfilm-da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8400"/>
            <a:ext cx="4038600" cy="310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44" name="Picture 12" descr="splitfilm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133600"/>
            <a:ext cx="33528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79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Stored Beam Energies</a:t>
            </a:r>
          </a:p>
        </p:txBody>
      </p:sp>
      <p:pic>
        <p:nvPicPr>
          <p:cNvPr id="15360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 l="1566" t="3343" r="1566" b="1573"/>
          <a:stretch>
            <a:fillRect/>
          </a:stretch>
        </p:blipFill>
        <p:spPr>
          <a:xfrm>
            <a:off x="1466850" y="1288733"/>
            <a:ext cx="6084888" cy="3960812"/>
          </a:xfrm>
          <a:noFill/>
          <a:ln/>
        </p:spPr>
      </p:pic>
      <p:sp>
        <p:nvSpPr>
          <p:cNvPr id="153604" name="Text Box 4"/>
          <p:cNvSpPr txBox="1">
            <a:spLocks noChangeArrowheads="1"/>
          </p:cNvSpPr>
          <p:nvPr/>
        </p:nvSpPr>
        <p:spPr bwMode="auto">
          <a:xfrm>
            <a:off x="4640326" y="1099820"/>
            <a:ext cx="2647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1200" i="1" dirty="0">
                <a:latin typeface="Helvetica" pitchFamily="34" charset="0"/>
              </a:rPr>
              <a:t>(Based on graph from R. Schmidt)</a:t>
            </a:r>
          </a:p>
        </p:txBody>
      </p:sp>
      <p:graphicFrame>
        <p:nvGraphicFramePr>
          <p:cNvPr id="153636" name="Group 36"/>
          <p:cNvGraphicFramePr>
            <a:graphicFrameLocks noGrp="1"/>
          </p:cNvGraphicFramePr>
          <p:nvPr/>
        </p:nvGraphicFramePr>
        <p:xfrm>
          <a:off x="322834" y="5367909"/>
          <a:ext cx="8223250" cy="914400"/>
        </p:xfrm>
        <a:graphic>
          <a:graphicData uri="http://schemas.openxmlformats.org/drawingml/2006/table">
            <a:tbl>
              <a:tblPr/>
              <a:tblGrid>
                <a:gridCol w="2457450"/>
                <a:gridCol w="857250"/>
                <a:gridCol w="1095375"/>
                <a:gridCol w="1047750"/>
                <a:gridCol w="1733550"/>
                <a:gridCol w="1031875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Quench Levels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Tevatron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RHIC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LHC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Instant loss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(0.01 - 10 ms)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[J/cm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4.5 10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-03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1.8 10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-02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2.1 10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-03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- 6.6 10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8.7 10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-04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Steady loss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(&gt; 100 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[W/cm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7.5 10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-02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7.5 10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-02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5.3 10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-03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Beam power in the LHC</a:t>
            </a:r>
            <a:endParaRPr lang="en-GB"/>
          </a:p>
        </p:txBody>
      </p:sp>
      <p:pic>
        <p:nvPicPr>
          <p:cNvPr id="16281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52550" y="1398588"/>
            <a:ext cx="6211888" cy="2384425"/>
          </a:xfrm>
          <a:noFill/>
          <a:ln/>
        </p:spPr>
      </p:pic>
      <p:sp>
        <p:nvSpPr>
          <p:cNvPr id="162820" name="Text Box 4"/>
          <p:cNvSpPr txBox="1">
            <a:spLocks noChangeArrowheads="1"/>
          </p:cNvSpPr>
          <p:nvPr/>
        </p:nvSpPr>
        <p:spPr bwMode="auto">
          <a:xfrm>
            <a:off x="0" y="3925888"/>
            <a:ext cx="8832850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e-CH" dirty="0"/>
              <a:t>The </a:t>
            </a:r>
            <a:r>
              <a:rPr lang="de-CH" dirty="0" err="1"/>
              <a:t>Linac</a:t>
            </a:r>
            <a:r>
              <a:rPr lang="de-CH" dirty="0"/>
              <a:t> beam (160 mA, 200</a:t>
            </a:r>
            <a:r>
              <a:rPr lang="el-GR" dirty="0">
                <a:cs typeface="Arial" charset="0"/>
              </a:rPr>
              <a:t>μ</a:t>
            </a:r>
            <a:r>
              <a:rPr lang="de-CH" dirty="0">
                <a:cs typeface="Arial" charset="0"/>
              </a:rPr>
              <a:t>s, 50 </a:t>
            </a:r>
            <a:r>
              <a:rPr lang="de-CH" dirty="0" err="1">
                <a:cs typeface="Arial" charset="0"/>
              </a:rPr>
              <a:t>MeV</a:t>
            </a:r>
            <a:r>
              <a:rPr lang="de-CH" dirty="0">
                <a:cs typeface="Arial" charset="0"/>
              </a:rPr>
              <a:t>, 1Hz) </a:t>
            </a:r>
            <a:r>
              <a:rPr lang="de-CH" dirty="0" err="1">
                <a:cs typeface="Arial" charset="0"/>
              </a:rPr>
              <a:t>is</a:t>
            </a:r>
            <a:r>
              <a:rPr lang="de-CH" dirty="0">
                <a:cs typeface="Arial" charset="0"/>
              </a:rPr>
              <a:t> </a:t>
            </a:r>
            <a:r>
              <a:rPr lang="de-CH" dirty="0" err="1">
                <a:cs typeface="Arial" charset="0"/>
              </a:rPr>
              <a:t>enough</a:t>
            </a:r>
            <a:r>
              <a:rPr lang="de-CH" dirty="0">
                <a:cs typeface="Arial" charset="0"/>
              </a:rPr>
              <a:t> </a:t>
            </a:r>
            <a:r>
              <a:rPr lang="de-CH" dirty="0" err="1">
                <a:cs typeface="Arial" charset="0"/>
              </a:rPr>
              <a:t>to</a:t>
            </a:r>
            <a:r>
              <a:rPr lang="de-CH" dirty="0">
                <a:cs typeface="Arial" charset="0"/>
              </a:rPr>
              <a:t> </a:t>
            </a:r>
            <a:r>
              <a:rPr lang="de-CH" dirty="0" err="1">
                <a:cs typeface="Arial" charset="0"/>
              </a:rPr>
              <a:t>burn</a:t>
            </a:r>
            <a:r>
              <a:rPr lang="de-CH" dirty="0">
                <a:cs typeface="Arial" charset="0"/>
              </a:rPr>
              <a:t> a hole </a:t>
            </a:r>
            <a:r>
              <a:rPr lang="de-CH" dirty="0" err="1">
                <a:cs typeface="Arial" charset="0"/>
              </a:rPr>
              <a:t>into</a:t>
            </a:r>
            <a:endParaRPr lang="de-CH" dirty="0">
              <a:cs typeface="Arial" charset="0"/>
            </a:endParaRPr>
          </a:p>
          <a:p>
            <a:pPr algn="l"/>
            <a:r>
              <a:rPr lang="de-CH" dirty="0" err="1">
                <a:cs typeface="Arial" charset="0"/>
              </a:rPr>
              <a:t>the</a:t>
            </a:r>
            <a:r>
              <a:rPr lang="de-CH" dirty="0">
                <a:cs typeface="Arial" charset="0"/>
              </a:rPr>
              <a:t> </a:t>
            </a:r>
            <a:r>
              <a:rPr lang="de-CH" dirty="0" err="1">
                <a:cs typeface="Arial" charset="0"/>
              </a:rPr>
              <a:t>vacuum</a:t>
            </a:r>
            <a:r>
              <a:rPr lang="de-CH" dirty="0">
                <a:cs typeface="Arial" charset="0"/>
              </a:rPr>
              <a:t> </a:t>
            </a:r>
            <a:r>
              <a:rPr lang="de-CH" dirty="0" err="1">
                <a:cs typeface="Arial" charset="0"/>
              </a:rPr>
              <a:t>chamber</a:t>
            </a:r>
            <a:endParaRPr lang="de-CH" dirty="0">
              <a:cs typeface="Arial" charset="0"/>
            </a:endParaRPr>
          </a:p>
          <a:p>
            <a:pPr algn="l"/>
            <a:r>
              <a:rPr lang="de-CH" dirty="0" err="1">
                <a:cs typeface="Arial" charset="0"/>
              </a:rPr>
              <a:t>What</a:t>
            </a:r>
            <a:r>
              <a:rPr lang="de-CH" dirty="0">
                <a:cs typeface="Arial" charset="0"/>
              </a:rPr>
              <a:t> </a:t>
            </a:r>
            <a:r>
              <a:rPr lang="de-CH" dirty="0" err="1">
                <a:cs typeface="Arial" charset="0"/>
              </a:rPr>
              <a:t>about</a:t>
            </a:r>
            <a:r>
              <a:rPr lang="de-CH" dirty="0">
                <a:cs typeface="Arial" charset="0"/>
              </a:rPr>
              <a:t> </a:t>
            </a:r>
            <a:r>
              <a:rPr lang="de-CH" dirty="0" err="1">
                <a:cs typeface="Arial" charset="0"/>
              </a:rPr>
              <a:t>the</a:t>
            </a:r>
            <a:r>
              <a:rPr lang="de-CH" dirty="0">
                <a:cs typeface="Arial" charset="0"/>
              </a:rPr>
              <a:t> LHC beam: 2808 </a:t>
            </a:r>
            <a:r>
              <a:rPr lang="de-CH" dirty="0" err="1">
                <a:cs typeface="Arial" charset="0"/>
              </a:rPr>
              <a:t>bunches</a:t>
            </a:r>
            <a:r>
              <a:rPr lang="de-CH" dirty="0">
                <a:cs typeface="Arial" charset="0"/>
              </a:rPr>
              <a:t> </a:t>
            </a:r>
            <a:r>
              <a:rPr lang="de-CH" dirty="0" err="1">
                <a:cs typeface="Arial" charset="0"/>
              </a:rPr>
              <a:t>of</a:t>
            </a:r>
            <a:r>
              <a:rPr lang="de-CH" dirty="0">
                <a:cs typeface="Arial" charset="0"/>
              </a:rPr>
              <a:t> 15*10</a:t>
            </a:r>
            <a:r>
              <a:rPr lang="de-CH" baseline="30000" dirty="0">
                <a:cs typeface="Arial" charset="0"/>
              </a:rPr>
              <a:t>11 </a:t>
            </a:r>
            <a:r>
              <a:rPr lang="de-CH" dirty="0" err="1">
                <a:cs typeface="Arial" charset="0"/>
              </a:rPr>
              <a:t>particles</a:t>
            </a:r>
            <a:r>
              <a:rPr lang="de-CH" dirty="0">
                <a:cs typeface="Arial" charset="0"/>
              </a:rPr>
              <a:t> </a:t>
            </a:r>
            <a:r>
              <a:rPr lang="de-CH" dirty="0" err="1">
                <a:cs typeface="Arial" charset="0"/>
              </a:rPr>
              <a:t>at</a:t>
            </a:r>
            <a:r>
              <a:rPr lang="de-CH" dirty="0">
                <a:cs typeface="Arial" charset="0"/>
              </a:rPr>
              <a:t> 7 </a:t>
            </a:r>
            <a:r>
              <a:rPr lang="de-CH" dirty="0" err="1">
                <a:cs typeface="Arial" charset="0"/>
              </a:rPr>
              <a:t>TeV</a:t>
            </a:r>
            <a:r>
              <a:rPr lang="de-CH" dirty="0">
                <a:cs typeface="Arial" charset="0"/>
              </a:rPr>
              <a:t>?</a:t>
            </a:r>
          </a:p>
          <a:p>
            <a:pPr algn="l"/>
            <a:r>
              <a:rPr lang="de-CH" dirty="0">
                <a:cs typeface="Arial" charset="0"/>
              </a:rPr>
              <a:t>1 </a:t>
            </a:r>
            <a:r>
              <a:rPr lang="de-CH" dirty="0" err="1">
                <a:cs typeface="Arial" charset="0"/>
              </a:rPr>
              <a:t>bunch</a:t>
            </a:r>
            <a:r>
              <a:rPr lang="de-CH" dirty="0">
                <a:cs typeface="Arial" charset="0"/>
              </a:rPr>
              <a:t> </a:t>
            </a:r>
            <a:r>
              <a:rPr lang="de-CH" dirty="0" err="1">
                <a:cs typeface="Arial" charset="0"/>
              </a:rPr>
              <a:t>corresponds</a:t>
            </a:r>
            <a:r>
              <a:rPr lang="de-CH" dirty="0">
                <a:cs typeface="Arial" charset="0"/>
              </a:rPr>
              <a:t> </a:t>
            </a:r>
            <a:r>
              <a:rPr lang="de-CH" dirty="0" err="1">
                <a:cs typeface="Arial" charset="0"/>
              </a:rPr>
              <a:t>to</a:t>
            </a:r>
            <a:r>
              <a:rPr lang="de-CH" dirty="0">
                <a:cs typeface="Arial" charset="0"/>
              </a:rPr>
              <a:t> a 5 kg </a:t>
            </a:r>
            <a:r>
              <a:rPr lang="de-CH" dirty="0" err="1">
                <a:cs typeface="Arial" charset="0"/>
              </a:rPr>
              <a:t>bullet</a:t>
            </a:r>
            <a:r>
              <a:rPr lang="de-CH" dirty="0">
                <a:cs typeface="Arial" charset="0"/>
              </a:rPr>
              <a:t> </a:t>
            </a:r>
            <a:r>
              <a:rPr lang="de-CH" dirty="0" err="1">
                <a:cs typeface="Arial" charset="0"/>
              </a:rPr>
              <a:t>at</a:t>
            </a:r>
            <a:r>
              <a:rPr lang="de-CH" dirty="0">
                <a:cs typeface="Arial" charset="0"/>
              </a:rPr>
              <a:t> 800 km/h</a:t>
            </a:r>
            <a:endParaRPr lang="el-GR" baseline="30000" dirty="0">
              <a:cs typeface="Arial" charset="0"/>
            </a:endParaRPr>
          </a:p>
        </p:txBody>
      </p:sp>
      <p:pic>
        <p:nvPicPr>
          <p:cNvPr id="162821" name="Picture 5" descr="main1eur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83438" y="5003800"/>
            <a:ext cx="1522412" cy="1522413"/>
          </a:xfrm>
          <a:prstGeom prst="rect">
            <a:avLst/>
          </a:prstGeom>
          <a:noFill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29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Loss Monitor Types</a:t>
            </a:r>
            <a:endParaRPr lang="en-GB" dirty="0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46109"/>
            <a:ext cx="7562850" cy="1539875"/>
          </a:xfrm>
        </p:spPr>
        <p:txBody>
          <a:bodyPr/>
          <a:lstStyle/>
          <a:p>
            <a:pPr marL="228600" indent="-228600"/>
            <a:r>
              <a:rPr lang="en-US" sz="1800" dirty="0"/>
              <a:t>Design criteria: Signal speed and robustness</a:t>
            </a:r>
          </a:p>
          <a:p>
            <a:pPr marL="228600" indent="-228600"/>
            <a:r>
              <a:rPr lang="en-US" sz="1800" dirty="0"/>
              <a:t>Dynamic range (&gt; 10</a:t>
            </a:r>
            <a:r>
              <a:rPr lang="en-US" sz="1800" baseline="30000" dirty="0"/>
              <a:t>9</a:t>
            </a:r>
            <a:r>
              <a:rPr lang="en-US" sz="1800" dirty="0"/>
              <a:t>) limited by leakage current through insulator ceramics (lower) and saturation due to space charge (upper limit).</a:t>
            </a:r>
          </a:p>
        </p:txBody>
      </p:sp>
      <p:pic>
        <p:nvPicPr>
          <p:cNvPr id="151556" name="Picture 4" descr="ioni508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6396" y="1481327"/>
            <a:ext cx="1265851" cy="4918901"/>
          </a:xfrm>
          <a:prstGeom prst="rect">
            <a:avLst/>
          </a:prstGeom>
          <a:noFill/>
        </p:spPr>
      </p:pic>
      <p:pic>
        <p:nvPicPr>
          <p:cNvPr id="151557" name="Picture 5" descr="se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7663" y="4315143"/>
            <a:ext cx="3035300" cy="2068512"/>
          </a:xfrm>
          <a:prstGeom prst="rect">
            <a:avLst/>
          </a:prstGeom>
          <a:noFill/>
        </p:spPr>
      </p:pic>
      <p:sp>
        <p:nvSpPr>
          <p:cNvPr id="151558" name="Rectangle 6"/>
          <p:cNvSpPr>
            <a:spLocks noChangeArrowheads="1"/>
          </p:cNvSpPr>
          <p:nvPr/>
        </p:nvSpPr>
        <p:spPr bwMode="auto">
          <a:xfrm>
            <a:off x="3864674" y="2496058"/>
            <a:ext cx="3698176" cy="403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28600" indent="-228600" algn="l">
              <a:spcBef>
                <a:spcPct val="20000"/>
              </a:spcBef>
            </a:pPr>
            <a:r>
              <a:rPr lang="en-US" sz="1800" b="1" dirty="0"/>
              <a:t>Ionization chamber:</a:t>
            </a:r>
          </a:p>
          <a:p>
            <a:pPr marL="565150" lvl="1" indent="-222250" algn="l">
              <a:spcBef>
                <a:spcPct val="20000"/>
              </a:spcBef>
              <a:buFontTx/>
              <a:buChar char="–"/>
            </a:pPr>
            <a:r>
              <a:rPr lang="en-US" sz="1800" dirty="0"/>
              <a:t>N</a:t>
            </a:r>
            <a:r>
              <a:rPr lang="en-US" sz="1800" baseline="-25000" dirty="0"/>
              <a:t>2</a:t>
            </a:r>
            <a:r>
              <a:rPr lang="en-US" sz="1800" dirty="0"/>
              <a:t> gas filling at 100 mbar over-pressure</a:t>
            </a:r>
          </a:p>
          <a:p>
            <a:pPr marL="565150" lvl="1" indent="-222250" algn="l">
              <a:spcBef>
                <a:spcPct val="20000"/>
              </a:spcBef>
              <a:buFontTx/>
              <a:buChar char="–"/>
            </a:pPr>
            <a:r>
              <a:rPr lang="en-US" sz="1800" dirty="0"/>
              <a:t>Length 50 cm</a:t>
            </a:r>
          </a:p>
          <a:p>
            <a:pPr marL="565150" lvl="1" indent="-222250" algn="l">
              <a:spcBef>
                <a:spcPct val="20000"/>
              </a:spcBef>
              <a:buFontTx/>
              <a:buChar char="–"/>
            </a:pPr>
            <a:r>
              <a:rPr lang="en-US" sz="1800" dirty="0"/>
              <a:t>Sensitive volume 1.5 l</a:t>
            </a:r>
          </a:p>
          <a:p>
            <a:pPr marL="565150" lvl="1" indent="-222250" algn="l">
              <a:spcBef>
                <a:spcPct val="20000"/>
              </a:spcBef>
              <a:buFontTx/>
              <a:buChar char="–"/>
            </a:pPr>
            <a:r>
              <a:rPr lang="en-US" sz="1800" dirty="0"/>
              <a:t>Ion collection time 85 </a:t>
            </a:r>
            <a:r>
              <a:rPr lang="en-US" sz="1800" dirty="0">
                <a:sym typeface="Symbol" pitchFamily="18" charset="2"/>
              </a:rPr>
              <a:t></a:t>
            </a:r>
            <a:r>
              <a:rPr lang="en-US" sz="1800" dirty="0"/>
              <a:t>s</a:t>
            </a:r>
          </a:p>
          <a:p>
            <a:pPr marL="565150" lvl="1" indent="-222250" algn="l">
              <a:spcBef>
                <a:spcPct val="20000"/>
              </a:spcBef>
              <a:buFontTx/>
              <a:buChar char="–"/>
            </a:pPr>
            <a:endParaRPr lang="en-US" sz="1800" dirty="0"/>
          </a:p>
          <a:p>
            <a:pPr marL="228600" indent="-228600" algn="l">
              <a:spcBef>
                <a:spcPct val="20000"/>
              </a:spcBef>
              <a:buFontTx/>
              <a:buChar char="•"/>
            </a:pPr>
            <a:r>
              <a:rPr lang="en-US" sz="1800" dirty="0"/>
              <a:t>Both monitors:</a:t>
            </a:r>
          </a:p>
          <a:p>
            <a:pPr marL="565150" lvl="1" indent="-222250" algn="l">
              <a:spcBef>
                <a:spcPct val="20000"/>
              </a:spcBef>
              <a:buFontTx/>
              <a:buChar char="–"/>
            </a:pPr>
            <a:r>
              <a:rPr lang="en-US" sz="1800" dirty="0"/>
              <a:t>Parallel electrodes (Al, SEM: Ti) separated by 0.5 cm</a:t>
            </a:r>
          </a:p>
          <a:p>
            <a:pPr marL="565150" lvl="1" indent="-222250" algn="l">
              <a:spcBef>
                <a:spcPct val="20000"/>
              </a:spcBef>
              <a:buFontTx/>
              <a:buChar char="–"/>
            </a:pPr>
            <a:r>
              <a:rPr lang="en-US" sz="1800" dirty="0"/>
              <a:t>Low pass filter at the HV input</a:t>
            </a:r>
          </a:p>
          <a:p>
            <a:pPr marL="565150" lvl="1" indent="-222250" algn="l">
              <a:spcBef>
                <a:spcPct val="20000"/>
              </a:spcBef>
              <a:buFontTx/>
              <a:buChar char="–"/>
            </a:pPr>
            <a:r>
              <a:rPr lang="en-US" sz="1800" dirty="0"/>
              <a:t>Voltage 1.5 kV</a:t>
            </a:r>
          </a:p>
        </p:txBody>
      </p:sp>
      <p:sp>
        <p:nvSpPr>
          <p:cNvPr id="151559" name="Rectangle 7"/>
          <p:cNvSpPr>
            <a:spLocks noChangeArrowheads="1"/>
          </p:cNvSpPr>
          <p:nvPr/>
        </p:nvSpPr>
        <p:spPr bwMode="auto">
          <a:xfrm>
            <a:off x="457200" y="2355850"/>
            <a:ext cx="4114800" cy="403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28600" indent="-228600" algn="l">
              <a:spcBef>
                <a:spcPct val="20000"/>
              </a:spcBef>
              <a:buFontTx/>
              <a:buChar char="•"/>
            </a:pPr>
            <a:endParaRPr lang="en-US"/>
          </a:p>
        </p:txBody>
      </p:sp>
      <p:sp>
        <p:nvSpPr>
          <p:cNvPr id="151560" name="Rectangle 8"/>
          <p:cNvSpPr>
            <a:spLocks noChangeArrowheads="1"/>
          </p:cNvSpPr>
          <p:nvPr/>
        </p:nvSpPr>
        <p:spPr bwMode="auto">
          <a:xfrm>
            <a:off x="322199" y="2463610"/>
            <a:ext cx="3400425" cy="403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28600" indent="-228600" algn="l">
              <a:spcBef>
                <a:spcPct val="20000"/>
              </a:spcBef>
            </a:pPr>
            <a:r>
              <a:rPr lang="en-US" sz="1800" b="1" dirty="0"/>
              <a:t>Secondary Emission Monitor</a:t>
            </a:r>
            <a:r>
              <a:rPr lang="en-US" sz="1800" dirty="0"/>
              <a:t> (SEM):</a:t>
            </a:r>
          </a:p>
          <a:p>
            <a:pPr marL="565150" lvl="1" indent="-222250" algn="l">
              <a:spcBef>
                <a:spcPct val="20000"/>
              </a:spcBef>
              <a:buFontTx/>
              <a:buChar char="–"/>
            </a:pPr>
            <a:r>
              <a:rPr lang="en-US" sz="1800" dirty="0"/>
              <a:t>Length 10 cm</a:t>
            </a:r>
          </a:p>
          <a:p>
            <a:pPr marL="565150" lvl="1" indent="-222250" algn="l">
              <a:spcBef>
                <a:spcPct val="20000"/>
              </a:spcBef>
              <a:buFontTx/>
              <a:buChar char="–"/>
            </a:pPr>
            <a:r>
              <a:rPr lang="en-US" sz="1800" dirty="0"/>
              <a:t>P &lt; 10</a:t>
            </a:r>
            <a:r>
              <a:rPr lang="en-US" sz="1800" baseline="30000" dirty="0"/>
              <a:t>-7</a:t>
            </a:r>
            <a:r>
              <a:rPr lang="en-US" sz="1800" dirty="0"/>
              <a:t> bar</a:t>
            </a:r>
          </a:p>
          <a:p>
            <a:pPr marL="565150" lvl="1" indent="-222250" algn="l">
              <a:spcBef>
                <a:spcPct val="20000"/>
              </a:spcBef>
              <a:buFontTx/>
              <a:buChar char="–"/>
            </a:pPr>
            <a:r>
              <a:rPr lang="en-US" sz="1800" dirty="0"/>
              <a:t>~ 30000 times smaller gain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Quench levels</a:t>
            </a:r>
            <a:endParaRPr lang="en-GB"/>
          </a:p>
        </p:txBody>
      </p:sp>
      <p:pic>
        <p:nvPicPr>
          <p:cNvPr id="16486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36600" y="1597025"/>
            <a:ext cx="7689850" cy="3910013"/>
          </a:xfrm>
          <a:noFill/>
          <a:ln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81328" y="228600"/>
            <a:ext cx="5760720" cy="838200"/>
          </a:xfrm>
        </p:spPr>
        <p:txBody>
          <a:bodyPr/>
          <a:lstStyle/>
          <a:p>
            <a:r>
              <a:rPr lang="en-US" dirty="0"/>
              <a:t>A beam parameter measurement</a:t>
            </a:r>
          </a:p>
        </p:txBody>
      </p:sp>
      <p:pic>
        <p:nvPicPr>
          <p:cNvPr id="159748" name="Picture 4" descr="PScomple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0850" y="1434164"/>
            <a:ext cx="6186881" cy="4738036"/>
          </a:xfrm>
          <a:prstGeom prst="rect">
            <a:avLst/>
          </a:prstGeom>
          <a:noFill/>
        </p:spPr>
      </p:pic>
      <p:pic>
        <p:nvPicPr>
          <p:cNvPr id="159749" name="Picture 5" descr="cc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" y="4975225"/>
            <a:ext cx="5667375" cy="1200150"/>
          </a:xfrm>
          <a:prstGeom prst="rect">
            <a:avLst/>
          </a:prstGeom>
          <a:noFill/>
        </p:spPr>
      </p:pic>
      <p:pic>
        <p:nvPicPr>
          <p:cNvPr id="159750" name="Picture 6" descr="bpm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2588" y="1694244"/>
            <a:ext cx="1619250" cy="1657350"/>
          </a:xfrm>
          <a:prstGeom prst="rect">
            <a:avLst/>
          </a:prstGeom>
          <a:noFill/>
        </p:spPr>
      </p:pic>
      <p:pic>
        <p:nvPicPr>
          <p:cNvPr id="159751" name="Picture 7" descr="ds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52900" y="2127250"/>
            <a:ext cx="2620963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812280" y="6263640"/>
            <a:ext cx="2209800" cy="476250"/>
          </a:xfrm>
        </p:spPr>
        <p:txBody>
          <a:bodyPr/>
          <a:lstStyle/>
          <a:p>
            <a:fld id="{AA7167FB-09AA-44FF-992F-8B25DDF7B8A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Industrial production of chambers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5892" name="Picture 4" descr="bl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939" y="1575181"/>
            <a:ext cx="6276975" cy="4708525"/>
          </a:xfrm>
          <a:prstGeom prst="rect">
            <a:avLst/>
          </a:prstGeom>
          <a:noFill/>
        </p:spPr>
      </p:pic>
      <p:sp>
        <p:nvSpPr>
          <p:cNvPr id="165893" name="Text Box 5"/>
          <p:cNvSpPr txBox="1">
            <a:spLocks noChangeArrowheads="1"/>
          </p:cNvSpPr>
          <p:nvPr/>
        </p:nvSpPr>
        <p:spPr bwMode="auto">
          <a:xfrm>
            <a:off x="6683375" y="1504950"/>
            <a:ext cx="2498725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/>
              <a:t>Beam loss must be</a:t>
            </a:r>
          </a:p>
          <a:p>
            <a:pPr algn="l"/>
            <a:r>
              <a:rPr lang="en-US"/>
              <a:t>measured all around</a:t>
            </a:r>
          </a:p>
          <a:p>
            <a:pPr algn="l"/>
            <a:r>
              <a:rPr lang="en-US"/>
              <a:t>the ring</a:t>
            </a:r>
          </a:p>
          <a:p>
            <a:pPr algn="l"/>
            <a:r>
              <a:rPr lang="en-US"/>
              <a:t>=&gt; 4000 sensors!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22120"/>
            <a:ext cx="9144000" cy="4646022"/>
          </a:xfrm>
        </p:spPr>
        <p:txBody>
          <a:bodyPr/>
          <a:lstStyle/>
          <a:p>
            <a:r>
              <a:rPr lang="de-DE" dirty="0" smtClean="0"/>
              <a:t>Beam diagnostics is a very wide field where many different competences are needed</a:t>
            </a:r>
          </a:p>
          <a:p>
            <a:pPr lvl="1"/>
            <a:r>
              <a:rPr lang="de-DE" dirty="0" smtClean="0"/>
              <a:t>Machine physics</a:t>
            </a:r>
          </a:p>
          <a:p>
            <a:pPr lvl="1"/>
            <a:r>
              <a:rPr lang="de-DE" dirty="0" smtClean="0"/>
              <a:t>Electronics</a:t>
            </a:r>
          </a:p>
          <a:p>
            <a:pPr lvl="1"/>
            <a:r>
              <a:rPr lang="de-DE" dirty="0" smtClean="0"/>
              <a:t>Computing</a:t>
            </a:r>
          </a:p>
          <a:p>
            <a:pPr lvl="1"/>
            <a:r>
              <a:rPr lang="de-DE" dirty="0" smtClean="0"/>
              <a:t>Mechanics</a:t>
            </a:r>
          </a:p>
          <a:p>
            <a:r>
              <a:rPr lang="de-DE" dirty="0" smtClean="0"/>
              <a:t>The instruments are the eyes with which we observe the beam</a:t>
            </a:r>
          </a:p>
          <a:p>
            <a:r>
              <a:rPr lang="de-DE" dirty="0" smtClean="0"/>
              <a:t>The beam can never be adjusted with higher precision than what can be measured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085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Presence</a:t>
            </a:r>
            <a:br>
              <a:rPr lang="en-US" dirty="0" smtClean="0"/>
            </a:br>
            <a:r>
              <a:rPr lang="en-US" dirty="0" smtClean="0"/>
              <a:t>Scintillating </a:t>
            </a:r>
            <a:r>
              <a:rPr lang="en-US" dirty="0"/>
              <a:t>Screens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88459" y="1544283"/>
            <a:ext cx="4495800" cy="4806696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dirty="0"/>
              <a:t>Method already applied in cosmic ray experiments</a:t>
            </a:r>
          </a:p>
          <a:p>
            <a:r>
              <a:rPr lang="en-US" sz="1800" dirty="0"/>
              <a:t>Very simple</a:t>
            </a:r>
          </a:p>
          <a:p>
            <a:r>
              <a:rPr lang="en-US" sz="1800" dirty="0"/>
              <a:t>Very convincing</a:t>
            </a:r>
          </a:p>
          <a:p>
            <a:pPr>
              <a:buFontTx/>
              <a:buNone/>
            </a:pPr>
            <a:r>
              <a:rPr lang="en-US" sz="1800" dirty="0"/>
              <a:t>Needed: </a:t>
            </a:r>
          </a:p>
          <a:p>
            <a:r>
              <a:rPr lang="en-US" sz="1800" dirty="0"/>
              <a:t>Scintillating Material </a:t>
            </a:r>
          </a:p>
          <a:p>
            <a:r>
              <a:rPr lang="en-US" sz="1800" dirty="0"/>
              <a:t>TV camera </a:t>
            </a:r>
          </a:p>
          <a:p>
            <a:r>
              <a:rPr lang="en-US" sz="1800" dirty="0"/>
              <a:t>In/out mechanism</a:t>
            </a:r>
          </a:p>
          <a:p>
            <a:pPr>
              <a:buFontTx/>
              <a:buNone/>
            </a:pPr>
            <a:r>
              <a:rPr lang="en-US" sz="1800" dirty="0"/>
              <a:t>Problems:</a:t>
            </a:r>
          </a:p>
          <a:p>
            <a:r>
              <a:rPr lang="en-US" sz="1800" dirty="0"/>
              <a:t>Radiation </a:t>
            </a:r>
            <a:r>
              <a:rPr lang="en-US" sz="1800" dirty="0" smtClean="0"/>
              <a:t>resistance</a:t>
            </a:r>
            <a:br>
              <a:rPr lang="en-US" sz="1800" dirty="0" smtClean="0"/>
            </a:br>
            <a:r>
              <a:rPr lang="en-US" sz="1800" dirty="0" smtClean="0"/>
              <a:t> </a:t>
            </a:r>
            <a:r>
              <a:rPr lang="en-US" sz="1800" dirty="0"/>
              <a:t>of TV camera</a:t>
            </a:r>
          </a:p>
          <a:p>
            <a:r>
              <a:rPr lang="en-US" sz="1800" dirty="0"/>
              <a:t>Heating of screen (absorption of</a:t>
            </a:r>
            <a:br>
              <a:rPr lang="en-US" sz="1800" dirty="0"/>
            </a:br>
            <a:r>
              <a:rPr lang="en-US" sz="1800" dirty="0"/>
              <a:t>beam energy)</a:t>
            </a:r>
          </a:p>
          <a:p>
            <a:r>
              <a:rPr lang="en-US" sz="1800" dirty="0"/>
              <a:t>Evacuation of electric charges</a:t>
            </a:r>
          </a:p>
          <a:p>
            <a:pPr>
              <a:buFontTx/>
              <a:buNone/>
            </a:pPr>
            <a:endParaRPr lang="en-US" sz="1800" dirty="0"/>
          </a:p>
        </p:txBody>
      </p:sp>
      <p:pic>
        <p:nvPicPr>
          <p:cNvPr id="18125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11127" r="8134"/>
          <a:stretch>
            <a:fillRect/>
          </a:stretch>
        </p:blipFill>
        <p:spPr>
          <a:xfrm>
            <a:off x="2819400" y="2041779"/>
            <a:ext cx="6086856" cy="3036888"/>
          </a:xfrm>
          <a:noFill/>
          <a:ln>
            <a:solidFill>
              <a:schemeClr val="tx1"/>
            </a:solidFill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6812280" y="6248400"/>
            <a:ext cx="2209800" cy="476250"/>
          </a:xfrm>
        </p:spPr>
        <p:txBody>
          <a:bodyPr/>
          <a:lstStyle/>
          <a:p>
            <a:fld id="{C1DB47BE-E373-4B30-A98A-E84B443AC8B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44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Screen mechanism</a:t>
            </a:r>
            <a:endParaRPr lang="en-GB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64208"/>
            <a:ext cx="9144000" cy="4572000"/>
          </a:xfrm>
        </p:spPr>
        <p:txBody>
          <a:bodyPr/>
          <a:lstStyle/>
          <a:p>
            <a:r>
              <a:rPr lang="en-GB" dirty="0"/>
              <a:t>Screen with </a:t>
            </a:r>
            <a:r>
              <a:rPr lang="en-GB" dirty="0" err="1"/>
              <a:t>graticule</a:t>
            </a:r>
            <a:endParaRPr lang="en-GB" dirty="0"/>
          </a:p>
        </p:txBody>
      </p:sp>
      <p:pic>
        <p:nvPicPr>
          <p:cNvPr id="185349" name="Picture 5" descr="dscf033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9184" y="2779268"/>
            <a:ext cx="4049713" cy="3038475"/>
          </a:xfrm>
          <a:prstGeom prst="rect">
            <a:avLst/>
          </a:prstGeom>
          <a:noFill/>
        </p:spPr>
      </p:pic>
      <p:pic>
        <p:nvPicPr>
          <p:cNvPr id="8" name="screen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718304" y="2784348"/>
            <a:ext cx="4017264" cy="3012948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" name="screen.AVI">
            <a:hlinkClick r:id="" action="ppaction://media"/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704080" y="2792730"/>
            <a:ext cx="4119880" cy="308991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385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421455" y="261256"/>
            <a:ext cx="5774872" cy="838200"/>
          </a:xfrm>
        </p:spPr>
        <p:txBody>
          <a:bodyPr/>
          <a:lstStyle/>
          <a:p>
            <a:r>
              <a:rPr lang="fr-CH" dirty="0" err="1" smtClean="0"/>
              <a:t>Results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TV Frame </a:t>
            </a:r>
            <a:r>
              <a:rPr lang="fr-CH" dirty="0" err="1"/>
              <a:t>grabber</a:t>
            </a:r>
            <a:endParaRPr lang="en-GB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34686" y="5341053"/>
            <a:ext cx="3786187" cy="986595"/>
          </a:xfrm>
        </p:spPr>
        <p:txBody>
          <a:bodyPr/>
          <a:lstStyle/>
          <a:p>
            <a:r>
              <a:rPr lang="en-GB" sz="1800" dirty="0"/>
              <a:t>For further evaluation the video signal is digitized, read-out and treated by program </a:t>
            </a:r>
          </a:p>
        </p:txBody>
      </p:sp>
      <p:pic>
        <p:nvPicPr>
          <p:cNvPr id="10" name="Picture 11" descr="attach_reader?attach_id=1025385"/>
          <p:cNvPicPr>
            <a:picLocks noChangeAspect="1" noChangeArrowheads="1"/>
          </p:cNvPicPr>
          <p:nvPr/>
        </p:nvPicPr>
        <p:blipFill>
          <a:blip r:embed="rId2" cstate="print"/>
          <a:srcRect l="26706" t="14900" r="26314" b="12541"/>
          <a:stretch>
            <a:fillRect/>
          </a:stretch>
        </p:blipFill>
        <p:spPr bwMode="auto">
          <a:xfrm>
            <a:off x="219456" y="1709286"/>
            <a:ext cx="2352675" cy="1704975"/>
          </a:xfrm>
          <a:prstGeom prst="rect">
            <a:avLst/>
          </a:prstGeom>
          <a:noFill/>
        </p:spPr>
      </p:pic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2581656" y="1889455"/>
            <a:ext cx="1629222" cy="107721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600" dirty="0"/>
              <a:t>First full turn</a:t>
            </a:r>
          </a:p>
          <a:p>
            <a:pPr algn="l"/>
            <a:r>
              <a:rPr lang="en-US" sz="1600" dirty="0"/>
              <a:t>as seen by the BTV</a:t>
            </a:r>
          </a:p>
          <a:p>
            <a:pPr algn="l"/>
            <a:r>
              <a:rPr lang="en-US" sz="1600" dirty="0"/>
              <a:t>10/9/2008</a:t>
            </a:r>
          </a:p>
        </p:txBody>
      </p:sp>
      <p:pic>
        <p:nvPicPr>
          <p:cNvPr id="13" name="Picture 13" descr="attach_reader?attach_id=102556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456" y="3644033"/>
            <a:ext cx="2379662" cy="1571625"/>
          </a:xfrm>
          <a:prstGeom prst="rect">
            <a:avLst/>
          </a:prstGeom>
          <a:noFill/>
        </p:spPr>
      </p:pic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2578608" y="3817010"/>
            <a:ext cx="1625643" cy="107721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600" dirty="0" smtClean="0"/>
              <a:t>Un-captured </a:t>
            </a:r>
            <a:r>
              <a:rPr lang="en-US" sz="1600" dirty="0"/>
              <a:t>beam sweeps through he dump line</a:t>
            </a:r>
          </a:p>
        </p:txBody>
      </p:sp>
      <p:pic>
        <p:nvPicPr>
          <p:cNvPr id="15" name="Picture 14" descr="BEAM1_ Beginning_Dump lin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73009" y="1634787"/>
            <a:ext cx="4838811" cy="3605074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E3771F-0468-40F5-840D-14CB6A9B336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U. Raich,  CERN School of Accelerators, Chavannes 2013/14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4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66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66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8038</TotalTime>
  <Words>2439</Words>
  <Application>Microsoft Office PowerPoint</Application>
  <PresentationFormat>On-screen Show (4:3)</PresentationFormat>
  <Paragraphs>552</Paragraphs>
  <Slides>61</Slides>
  <Notes>3</Notes>
  <HiddenSlides>2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61</vt:i4>
      </vt:variant>
    </vt:vector>
  </HeadingPairs>
  <TitlesOfParts>
    <vt:vector size="67" baseType="lpstr">
      <vt:lpstr>Default Design</vt:lpstr>
      <vt:lpstr>Chart</vt:lpstr>
      <vt:lpstr>Visio</vt:lpstr>
      <vt:lpstr>Picture</vt:lpstr>
      <vt:lpstr>Equation</vt:lpstr>
      <vt:lpstr>Packager Shell Object</vt:lpstr>
      <vt:lpstr>Introduction to Beam Diagnostics </vt:lpstr>
      <vt:lpstr>A few depicted examples</vt:lpstr>
      <vt:lpstr>Introduction</vt:lpstr>
      <vt:lpstr>Diagnostic devices and quantity measured</vt:lpstr>
      <vt:lpstr>Different uses of beam diagnostics</vt:lpstr>
      <vt:lpstr>A beam parameter measurement</vt:lpstr>
      <vt:lpstr>Beam Presence Scintillating Screens</vt:lpstr>
      <vt:lpstr>Screen mechanism</vt:lpstr>
      <vt:lpstr>Results from TV Frame grabber</vt:lpstr>
      <vt:lpstr>Beam Intensity Layout of a Faraday Cup</vt:lpstr>
      <vt:lpstr>Faraday Cup</vt:lpstr>
      <vt:lpstr>Electro-static Field in Faraday Cup</vt:lpstr>
      <vt:lpstr>Energy of secondary emission electrons</vt:lpstr>
      <vt:lpstr>Intensity Principle of a fast current transformer</vt:lpstr>
      <vt:lpstr>Magnetic shielding</vt:lpstr>
      <vt:lpstr>Calibration of AC current transformers</vt:lpstr>
      <vt:lpstr>Profile measurements</vt:lpstr>
      <vt:lpstr>Profiles from SEMgrids</vt:lpstr>
      <vt:lpstr>Wire Scanners</vt:lpstr>
      <vt:lpstr>Wire scanner profile</vt:lpstr>
      <vt:lpstr>Emittance measurements</vt:lpstr>
      <vt:lpstr>Emittance measurements</vt:lpstr>
      <vt:lpstr>The slit and grid  method</vt:lpstr>
      <vt:lpstr>Transforming angular distribution to profile</vt:lpstr>
      <vt:lpstr>The Slit Method</vt:lpstr>
      <vt:lpstr>Emittance Meter</vt:lpstr>
      <vt:lpstr>Transverse Emittance Measurement</vt:lpstr>
      <vt:lpstr>Emittance plot Solenoid</vt:lpstr>
      <vt:lpstr>Single pulse emittance measurement</vt:lpstr>
      <vt:lpstr>Transformation in Phase Space</vt:lpstr>
      <vt:lpstr>Result of single pulse emittance measurement</vt:lpstr>
      <vt:lpstr>Longitudinal Emittance measurement</vt:lpstr>
      <vt:lpstr>Trajectory and Orbit Measurements</vt:lpstr>
      <vt:lpstr>The PS, a universal machine</vt:lpstr>
      <vt:lpstr>The Supercycle</vt:lpstr>
      <vt:lpstr>Position Measurements</vt:lpstr>
      <vt:lpstr>Baseline restoration</vt:lpstr>
      <vt:lpstr>Trajectory measurements in circular machines</vt:lpstr>
      <vt:lpstr>Beams in the PS</vt:lpstr>
      <vt:lpstr>RF Gymnastics</vt:lpstr>
      <vt:lpstr>Trajectory readout electronics</vt:lpstr>
      <vt:lpstr>Changing bunch frequency</vt:lpstr>
      <vt:lpstr>Tune measurements</vt:lpstr>
      <vt:lpstr>The Sensors</vt:lpstr>
      <vt:lpstr>Kicker + 1 pick-up</vt:lpstr>
      <vt:lpstr>Q-Measurement Results</vt:lpstr>
      <vt:lpstr>Direct Diode Detection Base Band Q measurement</vt:lpstr>
      <vt:lpstr>BBQ Results from CERN SPS</vt:lpstr>
      <vt:lpstr>Tune feedback at the LHC</vt:lpstr>
      <vt:lpstr>Computed Tomography (CT)</vt:lpstr>
      <vt:lpstr>The reconstruction </vt:lpstr>
      <vt:lpstr>Some CT resuluts</vt:lpstr>
      <vt:lpstr>Computed Tomography  and Accelerators</vt:lpstr>
      <vt:lpstr>Reconstructed Longitudinal Phase Space</vt:lpstr>
      <vt:lpstr>Bunch Splitting</vt:lpstr>
      <vt:lpstr>Stored Beam Energies</vt:lpstr>
      <vt:lpstr>Beam power in the LHC</vt:lpstr>
      <vt:lpstr>Beam Loss Monitor Types</vt:lpstr>
      <vt:lpstr>Quench levels</vt:lpstr>
      <vt:lpstr>Industrial production of chambers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raich</dc:creator>
  <cp:lastModifiedBy>Uli Raich</cp:lastModifiedBy>
  <cp:revision>307</cp:revision>
  <dcterms:created xsi:type="dcterms:W3CDTF">2005-04-01T12:24:39Z</dcterms:created>
  <dcterms:modified xsi:type="dcterms:W3CDTF">2014-02-05T10:23:09Z</dcterms:modified>
</cp:coreProperties>
</file>