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6"/>
  </p:notesMasterIdLst>
  <p:sldIdLst>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F12"/>
    <a:srgbClr val="FFA6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610" autoAdjust="0"/>
  </p:normalViewPr>
  <p:slideViewPr>
    <p:cSldViewPr snapToGrid="0" snapToObjects="1">
      <p:cViewPr varScale="1">
        <p:scale>
          <a:sx n="155" d="100"/>
          <a:sy n="155" d="100"/>
        </p:scale>
        <p:origin x="-96" y="-2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63089-FA6F-E249-9072-BA6C3C276009}" type="datetimeFigureOut">
              <a:rPr lang="en-US" smtClean="0"/>
              <a:pPr/>
              <a:t>29/10/13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7DDE7E-F518-FB44-A18E-3F20715CF49C}" type="slidenum">
              <a:rPr lang="en-US" smtClean="0"/>
              <a:pPr/>
              <a:t>‹#›</a:t>
            </a:fld>
            <a:endParaRPr lang="en-US"/>
          </a:p>
        </p:txBody>
      </p:sp>
    </p:spTree>
    <p:extLst>
      <p:ext uri="{BB962C8B-B14F-4D97-AF65-F5344CB8AC3E}">
        <p14:creationId xmlns:p14="http://schemas.microsoft.com/office/powerpoint/2010/main" val="41046222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Lucida Grande"/>
                <a:cs typeface="Lucida Grande"/>
              </a:rPr>
              <a:t>Solr is a fast open source enterprise search platform from the Apache Lucene</a:t>
            </a:r>
            <a:r>
              <a:rPr lang="en-US" sz="1400" baseline="30000" dirty="0" smtClean="0">
                <a:latin typeface="Lucida Grande"/>
                <a:cs typeface="Lucida Grande"/>
              </a:rPr>
              <a:t> </a:t>
            </a:r>
            <a:r>
              <a:rPr lang="en-US" sz="1400" dirty="0" smtClean="0">
                <a:latin typeface="Lucida Grande"/>
                <a:cs typeface="Lucida Grande"/>
              </a:rPr>
              <a:t> project. It is written in Java and runs as a standalone full-text search server within a servlet container such as Jetty and its external configuration allows it to be tailored to almost any type of application without Java coding.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smtClean="0">
              <a:latin typeface="Lucida Grande"/>
              <a:cs typeface="Lucida Grande"/>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Lucida Grande"/>
                <a:cs typeface="Lucida Grande"/>
              </a:rPr>
              <a:t>Its major features include powerful full-text search, hit highlighting, faceted search, near real-time indexing, dynamic clustering, database integration, rich document (e.g., Word, PDF) handling, and geospatial search.</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smtClean="0">
              <a:latin typeface="Lucida Grande"/>
              <a:cs typeface="Lucida Grande"/>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smtClean="0">
                <a:latin typeface="Lucida Grande"/>
                <a:cs typeface="Lucida Grande"/>
              </a:rPr>
              <a:t>It</a:t>
            </a:r>
            <a:r>
              <a:rPr lang="en-US" sz="1400" baseline="0" smtClean="0">
                <a:latin typeface="Lucida Grande"/>
                <a:cs typeface="Lucida Grande"/>
              </a:rPr>
              <a:t> </a:t>
            </a:r>
            <a:r>
              <a:rPr lang="en-US" sz="1400" dirty="0" smtClean="0">
                <a:latin typeface="Lucida Grande"/>
                <a:cs typeface="Lucida Grande"/>
              </a:rPr>
              <a:t>is highly reliable, scalable and fault tolerant, providing distributed indexing, replication and load-balanced querying, automated failover and recovery, centralized configuration and more.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smtClean="0">
              <a:latin typeface="Lucida Grande"/>
              <a:cs typeface="Lucida Grande"/>
            </a:endParaRPr>
          </a:p>
        </p:txBody>
      </p:sp>
      <p:sp>
        <p:nvSpPr>
          <p:cNvPr id="4" name="Slide Number Placeholder 3"/>
          <p:cNvSpPr>
            <a:spLocks noGrp="1"/>
          </p:cNvSpPr>
          <p:nvPr>
            <p:ph type="sldNum" sz="quarter" idx="10"/>
          </p:nvPr>
        </p:nvSpPr>
        <p:spPr/>
        <p:txBody>
          <a:bodyPr/>
          <a:lstStyle/>
          <a:p>
            <a:fld id="{E07DDE7E-F518-FB44-A18E-3F20715CF49C}"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In Display, add in fields Title, Image, The main body text, Byline, Strap and Date changed. In Filter Criteria add Search: Full text search set to exposed, an Item language indexed node set to current and a status indexed node set to published.</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Finally in Header add Global: Result Summary and Search Spellcheck to enable the spellcheck feature, which is provided by the Search Spellcheck module. Save the Changes and the view is ready.</a:t>
            </a:r>
          </a:p>
        </p:txBody>
      </p:sp>
      <p:sp>
        <p:nvSpPr>
          <p:cNvPr id="4" name="Slide Number Placeholder 3"/>
          <p:cNvSpPr>
            <a:spLocks noGrp="1"/>
          </p:cNvSpPr>
          <p:nvPr>
            <p:ph type="sldNum" sz="quarter" idx="10"/>
          </p:nvPr>
        </p:nvSpPr>
        <p:spPr/>
        <p:txBody>
          <a:bodyPr/>
          <a:lstStyle/>
          <a:p>
            <a:fld id="{E07DDE7E-F518-FB44-A18E-3F20715CF49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To enable the autocomplete feature, go to the Search API and click on your Index’s edit and then autocomplete. In Search View in autocomplete tab tick the view that you want to enable the autocomplete feature and then save.</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Finally, go to Blocks and add the Facet API blocks for Category, Content type and Date created to the Sidebar.</a:t>
            </a:r>
          </a:p>
        </p:txBody>
      </p:sp>
      <p:sp>
        <p:nvSpPr>
          <p:cNvPr id="4" name="Slide Number Placeholder 3"/>
          <p:cNvSpPr>
            <a:spLocks noGrp="1"/>
          </p:cNvSpPr>
          <p:nvPr>
            <p:ph type="sldNum" sz="quarter" idx="10"/>
          </p:nvPr>
        </p:nvSpPr>
        <p:spPr/>
        <p:txBody>
          <a:bodyPr/>
          <a:lstStyle/>
          <a:p>
            <a:fld id="{E07DDE7E-F518-FB44-A18E-3F20715CF49C}"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Now go to Solr View. Our new search engine is ready for use!</a:t>
            </a:r>
          </a:p>
        </p:txBody>
      </p:sp>
      <p:sp>
        <p:nvSpPr>
          <p:cNvPr id="4" name="Slide Number Placeholder 3"/>
          <p:cNvSpPr>
            <a:spLocks noGrp="1"/>
          </p:cNvSpPr>
          <p:nvPr>
            <p:ph type="sldNum" sz="quarter" idx="10"/>
          </p:nvPr>
        </p:nvSpPr>
        <p:spPr/>
        <p:txBody>
          <a:bodyPr/>
          <a:lstStyle/>
          <a:p>
            <a:fld id="{E07DDE7E-F518-FB44-A18E-3F20715CF49C}"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Lucida Grande"/>
                <a:cs typeface="Lucida Grande"/>
              </a:rPr>
              <a:t>Prior installing Solr you need to install and enable</a:t>
            </a:r>
            <a:r>
              <a:rPr lang="en-US" sz="1400" baseline="0" dirty="0" smtClean="0">
                <a:latin typeface="Lucida Grande"/>
                <a:cs typeface="Lucida Grande"/>
              </a:rPr>
              <a:t> some modules in your Drupal site. These modules are: the Entity API, Search API, Database Search, Solr Search, Search Pages, Search Views, Facet API, Search API Autocomplete and Search Spellcheck.</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After you have installed and enabled these modules you must download and install Solr 4.5. You can install Solr either locally on your machine or remotely to a server.</a:t>
            </a:r>
            <a:endParaRPr lang="en-US" sz="1400" dirty="0" smtClean="0">
              <a:latin typeface="Lucida Grande"/>
              <a:cs typeface="Lucida Grande"/>
            </a:endParaRPr>
          </a:p>
        </p:txBody>
      </p:sp>
      <p:sp>
        <p:nvSpPr>
          <p:cNvPr id="4" name="Slide Number Placeholder 3"/>
          <p:cNvSpPr>
            <a:spLocks noGrp="1"/>
          </p:cNvSpPr>
          <p:nvPr>
            <p:ph type="sldNum" sz="quarter" idx="10"/>
          </p:nvPr>
        </p:nvSpPr>
        <p:spPr/>
        <p:txBody>
          <a:bodyPr/>
          <a:lstStyle/>
          <a:p>
            <a:fld id="{E07DDE7E-F518-FB44-A18E-3F20715CF49C}"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Lucida Grande"/>
                <a:cs typeface="Lucida Grande"/>
              </a:rPr>
              <a:t>After setting up Solr</a:t>
            </a:r>
            <a:r>
              <a:rPr lang="en-US" sz="1400" baseline="0" dirty="0" smtClean="0">
                <a:latin typeface="Lucida Grande"/>
                <a:cs typeface="Lucida Grande"/>
              </a:rPr>
              <a:t> properly you should be able to login to the </a:t>
            </a:r>
            <a:r>
              <a:rPr lang="en-US" sz="1400" baseline="0" dirty="0" err="1" smtClean="0">
                <a:latin typeface="Lucida Grande"/>
                <a:cs typeface="Lucida Grande"/>
              </a:rPr>
              <a:t>Admin’s</a:t>
            </a:r>
            <a:r>
              <a:rPr lang="en-US" sz="1400" baseline="0" dirty="0" smtClean="0">
                <a:latin typeface="Lucida Grande"/>
                <a:cs typeface="Lucida Grande"/>
              </a:rPr>
              <a:t> UI from your browser by entering the hostname, where your </a:t>
            </a:r>
            <a:r>
              <a:rPr lang="en-US" sz="1400" baseline="0" dirty="0" err="1" smtClean="0">
                <a:latin typeface="Lucida Grande"/>
                <a:cs typeface="Lucida Grande"/>
              </a:rPr>
              <a:t>solr</a:t>
            </a:r>
            <a:r>
              <a:rPr lang="en-US" sz="1400" baseline="0" dirty="0" smtClean="0">
                <a:latin typeface="Lucida Grande"/>
                <a:cs typeface="Lucida Grande"/>
              </a:rPr>
              <a:t> installation resides, followed by the port number 8983, which is the default and the /</a:t>
            </a:r>
            <a:r>
              <a:rPr lang="en-US" sz="1400" baseline="0" dirty="0" err="1" smtClean="0">
                <a:latin typeface="Lucida Grande"/>
                <a:cs typeface="Lucida Grande"/>
              </a:rPr>
              <a:t>solr</a:t>
            </a:r>
            <a:r>
              <a:rPr lang="en-US" sz="1400" baseline="0" dirty="0" smtClean="0">
                <a:latin typeface="Lucida Grande"/>
                <a:cs typeface="Lucida Grande"/>
              </a:rPr>
              <a:t> in the URL</a:t>
            </a:r>
            <a:endParaRPr lang="en-US" sz="1400" dirty="0" smtClean="0">
              <a:latin typeface="Lucida Grande"/>
              <a:cs typeface="Lucida Grande"/>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smtClean="0">
              <a:latin typeface="Lucida Grande"/>
              <a:cs typeface="Lucida Grande"/>
            </a:endParaRPr>
          </a:p>
        </p:txBody>
      </p:sp>
      <p:sp>
        <p:nvSpPr>
          <p:cNvPr id="4" name="Slide Number Placeholder 3"/>
          <p:cNvSpPr>
            <a:spLocks noGrp="1"/>
          </p:cNvSpPr>
          <p:nvPr>
            <p:ph type="sldNum" sz="quarter" idx="10"/>
          </p:nvPr>
        </p:nvSpPr>
        <p:spPr/>
        <p:txBody>
          <a:bodyPr/>
          <a:lstStyle/>
          <a:p>
            <a:fld id="{E07DDE7E-F518-FB44-A18E-3F20715CF49C}"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Lucida Grande"/>
                <a:cs typeface="Lucida Grande"/>
              </a:rPr>
              <a:t>In your Drupal site, go to Search API</a:t>
            </a:r>
            <a:r>
              <a:rPr lang="en-US" sz="1400" baseline="0" dirty="0" smtClean="0">
                <a:latin typeface="Lucida Grande"/>
                <a:cs typeface="Lucida Grande"/>
              </a:rPr>
              <a:t> and add a new server. Enter a name for your server, for example Solr Server, tick the enabled checkbox to enable the server after creation and in Service class choose Solr service.</a:t>
            </a:r>
            <a:br>
              <a:rPr lang="en-US" sz="1400" baseline="0" dirty="0" smtClean="0">
                <a:latin typeface="Lucida Grande"/>
                <a:cs typeface="Lucida Grande"/>
              </a:rPr>
            </a:br>
            <a:r>
              <a:rPr lang="en-US" sz="1400" baseline="0" dirty="0" smtClean="0">
                <a:latin typeface="Lucida Grande"/>
                <a:cs typeface="Lucida Grande"/>
              </a:rPr>
              <a:t>In the </a:t>
            </a:r>
            <a:r>
              <a:rPr lang="en-US" sz="1400" baseline="0" dirty="0" err="1" smtClean="0">
                <a:latin typeface="Lucida Grande"/>
                <a:cs typeface="Lucida Grande"/>
              </a:rPr>
              <a:t>solr</a:t>
            </a:r>
            <a:r>
              <a:rPr lang="en-US" sz="1400" baseline="0" dirty="0" smtClean="0">
                <a:latin typeface="Lucida Grande"/>
                <a:cs typeface="Lucida Grande"/>
              </a:rPr>
              <a:t> service window, you must enter the details of your server. In Solr host, enter the hostname of the machine that runs </a:t>
            </a:r>
            <a:r>
              <a:rPr lang="en-US" sz="1400" baseline="0" dirty="0" err="1" smtClean="0">
                <a:latin typeface="Lucida Grande"/>
                <a:cs typeface="Lucida Grande"/>
              </a:rPr>
              <a:t>solr</a:t>
            </a:r>
            <a:r>
              <a:rPr lang="en-US" sz="1400" baseline="0" dirty="0" smtClean="0">
                <a:latin typeface="Lucida Grande"/>
                <a:cs typeface="Lucida Grande"/>
              </a:rPr>
              <a:t>. If it is in your local machine type </a:t>
            </a:r>
            <a:r>
              <a:rPr lang="en-US" sz="1400" baseline="0" dirty="0" err="1" smtClean="0">
                <a:latin typeface="Lucida Grande"/>
                <a:cs typeface="Lucida Grande"/>
              </a:rPr>
              <a:t>localhost</a:t>
            </a:r>
            <a:r>
              <a:rPr lang="en-US" sz="1400" baseline="0" dirty="0" smtClean="0">
                <a:latin typeface="Lucida Grande"/>
                <a:cs typeface="Lucida Grande"/>
              </a:rPr>
              <a:t> or if it is in a remote machine, type  its full</a:t>
            </a:r>
            <a:br>
              <a:rPr lang="en-US" sz="1400" baseline="0" dirty="0" smtClean="0">
                <a:latin typeface="Lucida Grande"/>
                <a:cs typeface="Lucida Grande"/>
              </a:rPr>
            </a:br>
            <a:r>
              <a:rPr lang="en-US" sz="1400" baseline="0" dirty="0" smtClean="0">
                <a:latin typeface="Lucida Grande"/>
                <a:cs typeface="Lucida Grande"/>
              </a:rPr>
              <a:t>address (hostname and domain). In </a:t>
            </a:r>
            <a:r>
              <a:rPr lang="en-US" sz="1400" baseline="0" dirty="0" err="1" smtClean="0">
                <a:latin typeface="Lucida Grande"/>
                <a:cs typeface="Lucida Grande"/>
              </a:rPr>
              <a:t>solr</a:t>
            </a:r>
            <a:r>
              <a:rPr lang="en-US" sz="1400" baseline="0" dirty="0" smtClean="0">
                <a:latin typeface="Lucida Grande"/>
                <a:cs typeface="Lucida Grande"/>
              </a:rPr>
              <a:t> path you have to type the address where your </a:t>
            </a:r>
            <a:r>
              <a:rPr lang="en-US" sz="1400" baseline="0" dirty="0" err="1" smtClean="0">
                <a:latin typeface="Lucida Grande"/>
                <a:cs typeface="Lucida Grande"/>
              </a:rPr>
              <a:t>solr</a:t>
            </a:r>
            <a:r>
              <a:rPr lang="en-US" sz="1400" baseline="0" dirty="0" smtClean="0">
                <a:latin typeface="Lucida Grande"/>
                <a:cs typeface="Lucida Grande"/>
              </a:rPr>
              <a:t> core resides. By default is in </a:t>
            </a:r>
            <a:r>
              <a:rPr lang="en-US" sz="1400" baseline="0" dirty="0" err="1" smtClean="0">
                <a:latin typeface="Lucida Grande"/>
                <a:cs typeface="Lucida Grande"/>
              </a:rPr>
              <a:t>solr</a:t>
            </a:r>
            <a:r>
              <a:rPr lang="en-US" sz="1400" baseline="0" dirty="0" smtClean="0">
                <a:latin typeface="Lucida Grande"/>
                <a:cs typeface="Lucida Grande"/>
              </a:rPr>
              <a:t> directory, but if you setup a </a:t>
            </a:r>
            <a:r>
              <a:rPr lang="en-US" sz="1400" baseline="0" dirty="0" err="1" smtClean="0">
                <a:latin typeface="Lucida Grande"/>
                <a:cs typeface="Lucida Grande"/>
              </a:rPr>
              <a:t>multicore</a:t>
            </a:r>
            <a:r>
              <a:rPr lang="en-US" sz="1400" baseline="0" dirty="0" smtClean="0">
                <a:latin typeface="Lucida Grande"/>
                <a:cs typeface="Lucida Grande"/>
              </a:rPr>
              <a:t> installation you should put the exact path of your site’s</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core. </a:t>
            </a:r>
          </a:p>
        </p:txBody>
      </p:sp>
      <p:sp>
        <p:nvSpPr>
          <p:cNvPr id="4" name="Slide Number Placeholder 3"/>
          <p:cNvSpPr>
            <a:spLocks noGrp="1"/>
          </p:cNvSpPr>
          <p:nvPr>
            <p:ph type="sldNum" sz="quarter" idx="10"/>
          </p:nvPr>
        </p:nvSpPr>
        <p:spPr/>
        <p:txBody>
          <a:bodyPr/>
          <a:lstStyle/>
          <a:p>
            <a:fld id="{E07DDE7E-F518-FB44-A18E-3F20715CF49C}"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After you have added your server you must add an index in Search API. In index name you type an name for your index and in Item type you choose the items that will be indexed in this index. Here we choose node.</a:t>
            </a:r>
            <a:br>
              <a:rPr lang="en-US" sz="1400" baseline="0" dirty="0" smtClean="0">
                <a:latin typeface="Lucida Grande"/>
                <a:cs typeface="Lucida Grande"/>
              </a:rPr>
            </a:br>
            <a:r>
              <a:rPr lang="en-US" sz="1400" baseline="0" dirty="0" smtClean="0">
                <a:latin typeface="Lucida Grande"/>
                <a:cs typeface="Lucida Grande"/>
              </a:rPr>
              <a:t>You tick the enabled option so the index can be enabled immediately after its creation. In Server you choose the Solr Server that we created previously and you tick the Index items immediately, if you want to index immediately</a:t>
            </a:r>
            <a:br>
              <a:rPr lang="en-US" sz="1400" baseline="0" dirty="0" smtClean="0">
                <a:latin typeface="Lucida Grande"/>
                <a:cs typeface="Lucida Grande"/>
              </a:rPr>
            </a:br>
            <a:r>
              <a:rPr lang="en-US" sz="1400" baseline="0" dirty="0" smtClean="0">
                <a:latin typeface="Lucida Grande"/>
                <a:cs typeface="Lucida Grande"/>
              </a:rPr>
              <a:t>the items of your site instead of waiting for the next </a:t>
            </a:r>
            <a:r>
              <a:rPr lang="en-US" sz="1400" baseline="0" dirty="0" err="1" smtClean="0">
                <a:latin typeface="Lucida Grande"/>
                <a:cs typeface="Lucida Grande"/>
              </a:rPr>
              <a:t>cron</a:t>
            </a:r>
            <a:r>
              <a:rPr lang="en-US" sz="1400" baseline="0" dirty="0" smtClean="0">
                <a:latin typeface="Lucida Grande"/>
                <a:cs typeface="Lucida Grande"/>
              </a:rPr>
              <a:t> run and then click on Create Index button.</a:t>
            </a:r>
          </a:p>
        </p:txBody>
      </p:sp>
      <p:sp>
        <p:nvSpPr>
          <p:cNvPr id="4" name="Slide Number Placeholder 3"/>
          <p:cNvSpPr>
            <a:spLocks noGrp="1"/>
          </p:cNvSpPr>
          <p:nvPr>
            <p:ph type="sldNum" sz="quarter" idx="10"/>
          </p:nvPr>
        </p:nvSpPr>
        <p:spPr/>
        <p:txBody>
          <a:bodyPr/>
          <a:lstStyle/>
          <a:p>
            <a:fld id="{E07DDE7E-F518-FB44-A18E-3F20715CF49C}"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In fields tab you choose the fields that you want to index. Here we have chosen Content type, Title, Status, Date created and Author. When you finished with your selections click on Save Changes to go to the next tab.</a:t>
            </a:r>
          </a:p>
        </p:txBody>
      </p:sp>
      <p:sp>
        <p:nvSpPr>
          <p:cNvPr id="4" name="Slide Number Placeholder 3"/>
          <p:cNvSpPr>
            <a:spLocks noGrp="1"/>
          </p:cNvSpPr>
          <p:nvPr>
            <p:ph type="sldNum" sz="quarter" idx="10"/>
          </p:nvPr>
        </p:nvSpPr>
        <p:spPr/>
        <p:txBody>
          <a:bodyPr/>
          <a:lstStyle/>
          <a:p>
            <a:fld id="{E07DDE7E-F518-FB44-A18E-3F20715CF49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In Data alterations in Workflow tab, choose node access and index hierarchy in order to add node access information to the index and allow it to index hierarchical fields respectively. In Processors, choose HTML filter so the index can strip the HTML tags form the fulltext fields and to decode HTML entities. Finally, in processor settings, tick Index title attribute and index alt attribute and then click the button Save Configuration.</a:t>
            </a:r>
          </a:p>
        </p:txBody>
      </p:sp>
      <p:sp>
        <p:nvSpPr>
          <p:cNvPr id="4" name="Slide Number Placeholder 3"/>
          <p:cNvSpPr>
            <a:spLocks noGrp="1"/>
          </p:cNvSpPr>
          <p:nvPr>
            <p:ph type="sldNum" sz="quarter" idx="10"/>
          </p:nvPr>
        </p:nvSpPr>
        <p:spPr/>
        <p:txBody>
          <a:bodyPr/>
          <a:lstStyle/>
          <a:p>
            <a:fld id="{E07DDE7E-F518-FB44-A18E-3F20715CF49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In Facet tab you choose the facet that you want to enable. Here we have chosen Content type, Date Created, Category and Author &gt;&gt;User roles. Click Save Configuration.</a:t>
            </a:r>
          </a:p>
        </p:txBody>
      </p:sp>
      <p:sp>
        <p:nvSpPr>
          <p:cNvPr id="4" name="Slide Number Placeholder 3"/>
          <p:cNvSpPr>
            <a:spLocks noGrp="1"/>
          </p:cNvSpPr>
          <p:nvPr>
            <p:ph type="sldNum" sz="quarter" idx="10"/>
          </p:nvPr>
        </p:nvSpPr>
        <p:spPr/>
        <p:txBody>
          <a:bodyPr/>
          <a:lstStyle/>
          <a:p>
            <a:fld id="{E07DDE7E-F518-FB44-A18E-3F20715CF49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Now we are ready to add a view to display our indexed items. Give a name to the view (ex. Solr View). In Show choose Solr Index that you have created before.</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Lucida Grande"/>
                <a:cs typeface="Lucida Grande"/>
              </a:rPr>
              <a:t>In Display format choose unformatted list of Rendered entity and click on Continue and Edit.</a:t>
            </a:r>
          </a:p>
        </p:txBody>
      </p:sp>
      <p:sp>
        <p:nvSpPr>
          <p:cNvPr id="4" name="Slide Number Placeholder 3"/>
          <p:cNvSpPr>
            <a:spLocks noGrp="1"/>
          </p:cNvSpPr>
          <p:nvPr>
            <p:ph type="sldNum" sz="quarter" idx="10"/>
          </p:nvPr>
        </p:nvSpPr>
        <p:spPr/>
        <p:txBody>
          <a:bodyPr/>
          <a:lstStyle/>
          <a:p>
            <a:fld id="{E07DDE7E-F518-FB44-A18E-3F20715CF49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684FCA-AE2A-8440-9233-8660244F09F4}" type="datetimeFigureOut">
              <a:rPr lang="en-US" smtClean="0"/>
              <a:pPr/>
              <a:t>29/10/13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F6B59-8B6D-6240-B2B4-E63806316D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84FCA-AE2A-8440-9233-8660244F09F4}" type="datetimeFigureOut">
              <a:rPr lang="en-US" smtClean="0"/>
              <a:pPr/>
              <a:t>29/10/13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F6B59-8B6D-6240-B2B4-E63806316D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84FCA-AE2A-8440-9233-8660244F09F4}" type="datetimeFigureOut">
              <a:rPr lang="en-US" smtClean="0"/>
              <a:pPr/>
              <a:t>29/10/13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F6B59-8B6D-6240-B2B4-E63806316D6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p>
            <a:fld id="{54AB02A5-4FE5-49D9-9E24-09F23B90C450}" type="datetimeFigureOut">
              <a:rPr lang="en-US" smtClean="0"/>
              <a:pPr/>
              <a:t>29/10/13</a:t>
            </a:fld>
            <a:endParaRPr lang="en-US"/>
          </a:p>
        </p:txBody>
      </p:sp>
      <p:sp>
        <p:nvSpPr>
          <p:cNvPr id="20" name="Footer Placeholder 19"/>
          <p:cNvSpPr>
            <a:spLocks noGrp="1"/>
          </p:cNvSpPr>
          <p:nvPr>
            <p:ph type="ftr" sz="quarter" idx="11"/>
          </p:nvPr>
        </p:nvSpPr>
        <p:spPr/>
        <p:txBody>
          <a:bodyPr/>
          <a:lstStyle/>
          <a:p>
            <a:endParaRPr kumimoji="0" lang="en-US"/>
          </a:p>
        </p:txBody>
      </p:sp>
      <p:sp>
        <p:nvSpPr>
          <p:cNvPr id="10" name="Slide Number Placeholder 9"/>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AB02A5-4FE5-49D9-9E24-09F23B90C450}" type="datetimeFigureOut">
              <a:rPr lang="en-US" smtClean="0"/>
              <a:pPr/>
              <a:t>29/10/13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4AB02A5-4FE5-49D9-9E24-09F23B90C450}" type="datetimeFigureOut">
              <a:rPr lang="en-US" smtClean="0"/>
              <a:pPr/>
              <a:t>29/10/13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AB02A5-4FE5-49D9-9E24-09F23B90C450}" type="datetimeFigureOut">
              <a:rPr lang="en-US" smtClean="0"/>
              <a:pPr/>
              <a:t>29/10/13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4AB02A5-4FE5-49D9-9E24-09F23B90C450}" type="datetimeFigureOut">
              <a:rPr lang="en-US" smtClean="0"/>
              <a:pPr/>
              <a:t>29/10/13</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4AB02A5-4FE5-49D9-9E24-09F23B90C450}" type="datetimeFigureOut">
              <a:rPr lang="en-US" smtClean="0"/>
              <a:pPr/>
              <a:t>29/10/13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54AB02A5-4FE5-49D9-9E24-09F23B90C450}" type="datetimeFigureOut">
              <a:rPr lang="en-US" smtClean="0"/>
              <a:pPr/>
              <a:t>29/10/13</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AB02A5-4FE5-49D9-9E24-09F23B90C450}" type="datetimeFigureOut">
              <a:rPr lang="en-US" smtClean="0"/>
              <a:pPr/>
              <a:t>29/10/13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84FCA-AE2A-8440-9233-8660244F09F4}" type="datetimeFigureOut">
              <a:rPr lang="en-US" smtClean="0"/>
              <a:pPr/>
              <a:t>29/10/13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F6B59-8B6D-6240-B2B4-E63806316D6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4AB02A5-4FE5-49D9-9E24-09F23B90C450}" type="datetimeFigureOut">
              <a:rPr lang="en-US" smtClean="0"/>
              <a:pPr/>
              <a:t>29/10/13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en-US" smtClean="0"/>
              <a:t>Click icon to add picture</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AB02A5-4FE5-49D9-9E24-09F23B90C450}" type="datetimeFigureOut">
              <a:rPr lang="en-US" smtClean="0"/>
              <a:pPr/>
              <a:t>29/10/13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AB02A5-4FE5-49D9-9E24-09F23B90C450}" type="datetimeFigureOut">
              <a:rPr lang="en-US" smtClean="0"/>
              <a:pPr/>
              <a:t>29/10/13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684FCA-AE2A-8440-9233-8660244F09F4}" type="datetimeFigureOut">
              <a:rPr lang="en-US" smtClean="0"/>
              <a:pPr/>
              <a:t>29/10/13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F6B59-8B6D-6240-B2B4-E63806316D6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684FCA-AE2A-8440-9233-8660244F09F4}" type="datetimeFigureOut">
              <a:rPr lang="en-US" smtClean="0"/>
              <a:pPr/>
              <a:t>29/10/13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F6B59-8B6D-6240-B2B4-E63806316D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684FCA-AE2A-8440-9233-8660244F09F4}" type="datetimeFigureOut">
              <a:rPr lang="en-US" smtClean="0"/>
              <a:pPr/>
              <a:t>29/10/13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2F6B59-8B6D-6240-B2B4-E63806316D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684FCA-AE2A-8440-9233-8660244F09F4}" type="datetimeFigureOut">
              <a:rPr lang="en-US" smtClean="0"/>
              <a:pPr/>
              <a:t>29/10/13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2F6B59-8B6D-6240-B2B4-E63806316D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684FCA-AE2A-8440-9233-8660244F09F4}" type="datetimeFigureOut">
              <a:rPr lang="en-US" smtClean="0"/>
              <a:pPr/>
              <a:t>29/10/13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2F6B59-8B6D-6240-B2B4-E63806316D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84FCA-AE2A-8440-9233-8660244F09F4}" type="datetimeFigureOut">
              <a:rPr lang="en-US" smtClean="0"/>
              <a:pPr/>
              <a:t>29/10/13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F6B59-8B6D-6240-B2B4-E63806316D6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84FCA-AE2A-8440-9233-8660244F09F4}" type="datetimeFigureOut">
              <a:rPr lang="en-US" smtClean="0"/>
              <a:pPr/>
              <a:t>29/10/13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F6B59-8B6D-6240-B2B4-E63806316D6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684FCA-AE2A-8440-9233-8660244F09F4}" type="datetimeFigureOut">
              <a:rPr lang="en-US" smtClean="0"/>
              <a:pPr/>
              <a:t>29/10/13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2F6B59-8B6D-6240-B2B4-E63806316D6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pPr algn="r" eaLnBrk="1" latinLnBrk="0" hangingPunct="1"/>
            <a:fld id="{54AB02A5-4FE5-49D9-9E24-09F23B90C450}" type="datetimeFigureOut">
              <a:rPr lang="en-US" smtClean="0"/>
              <a:pPr algn="r" eaLnBrk="1" latinLnBrk="0" hangingPunct="1"/>
              <a:t>29/10/13</a:t>
            </a:fld>
            <a:endParaRPr lang="en-US" sz="1200">
              <a:solidFill>
                <a:schemeClr val="bg2">
                  <a:shade val="50000"/>
                </a:scheme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kumimoji="0" lang="en-US" sz="1200">
              <a:solidFill>
                <a:schemeClr val="bg2">
                  <a:shade val="50000"/>
                </a:schemeClr>
              </a:solidFill>
              <a:effectLst/>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pPr algn="ctr" eaLnBrk="1" latinLnBrk="0" hangingPunct="1"/>
            <a:fld id="{6294C92D-0306-4E69-9CD3-20855E849650}" type="slidenum">
              <a:rPr kumimoji="0" lang="en-US" smtClean="0"/>
              <a:pPr algn="ctr" eaLnBrk="1" latinLnBrk="0" hangingPunct="1"/>
              <a:t>‹#›</a:t>
            </a:fld>
            <a:endParaRPr kumimoji="0" lang="en-US" sz="1200">
              <a:solidFill>
                <a:schemeClr val="bg2">
                  <a:shade val="50000"/>
                </a:schemeClr>
              </a:solidFill>
              <a:effectLst/>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1532" y="2104366"/>
            <a:ext cx="2390378" cy="1470025"/>
          </a:xfrm>
        </p:spPr>
        <p:txBody>
          <a:bodyPr>
            <a:noAutofit/>
          </a:bodyPr>
          <a:lstStyle/>
          <a:p>
            <a:pPr algn="l"/>
            <a:r>
              <a:rPr lang="en-US" sz="4800" b="1" dirty="0" smtClean="0">
                <a:solidFill>
                  <a:schemeClr val="accent6">
                    <a:lumMod val="75000"/>
                  </a:schemeClr>
                </a:solidFill>
                <a:latin typeface="Lucida Grande"/>
                <a:cs typeface="Lucida Grande"/>
              </a:rPr>
              <a:t>Search       </a:t>
            </a:r>
            <a:endParaRPr lang="en-US" sz="4800" b="1" dirty="0">
              <a:solidFill>
                <a:schemeClr val="accent6">
                  <a:lumMod val="75000"/>
                </a:schemeClr>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2"/>
          <a:srcRect/>
          <a:stretch>
            <a:fillRect/>
          </a:stretch>
        </p:blipFill>
        <p:spPr bwMode="auto">
          <a:xfrm>
            <a:off x="80796" y="82470"/>
            <a:ext cx="685800" cy="690880"/>
          </a:xfrm>
          <a:prstGeom prst="rect">
            <a:avLst/>
          </a:prstGeom>
          <a:noFill/>
          <a:ln w="9525">
            <a:noFill/>
            <a:miter lim="800000"/>
            <a:headEnd/>
            <a:tailEnd/>
          </a:ln>
        </p:spPr>
      </p:pic>
      <p:sp>
        <p:nvSpPr>
          <p:cNvPr id="3"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pic>
        <p:nvPicPr>
          <p:cNvPr id="7" name="Picture 6" descr="Screen Shot 2013-10-23 at 9.00.05 AM.png"/>
          <p:cNvPicPr>
            <a:picLocks noChangeAspect="1"/>
          </p:cNvPicPr>
          <p:nvPr/>
        </p:nvPicPr>
        <p:blipFill>
          <a:blip r:embed="rId3"/>
          <a:stretch>
            <a:fillRect/>
          </a:stretch>
        </p:blipFill>
        <p:spPr>
          <a:xfrm>
            <a:off x="3400157" y="2480336"/>
            <a:ext cx="1662922" cy="835682"/>
          </a:xfrm>
          <a:prstGeom prst="rect">
            <a:avLst/>
          </a:prstGeom>
        </p:spPr>
      </p:pic>
      <p:grpSp>
        <p:nvGrpSpPr>
          <p:cNvPr id="12" name="Group 11"/>
          <p:cNvGrpSpPr/>
          <p:nvPr/>
        </p:nvGrpSpPr>
        <p:grpSpPr>
          <a:xfrm>
            <a:off x="4231618" y="3083703"/>
            <a:ext cx="3419563" cy="1470025"/>
            <a:chOff x="3378314" y="2613657"/>
            <a:chExt cx="3419563" cy="1470025"/>
          </a:xfrm>
        </p:grpSpPr>
        <p:pic>
          <p:nvPicPr>
            <p:cNvPr id="8" name="Picture 7" descr="Screen Shot 2013-10-23 at 9.00.30 AM.png"/>
            <p:cNvPicPr>
              <a:picLocks noChangeAspect="1"/>
            </p:cNvPicPr>
            <p:nvPr/>
          </p:nvPicPr>
          <p:blipFill>
            <a:blip r:embed="rId4"/>
            <a:stretch>
              <a:fillRect/>
            </a:stretch>
          </p:blipFill>
          <p:spPr>
            <a:xfrm>
              <a:off x="5071981" y="2738767"/>
              <a:ext cx="1725896" cy="957088"/>
            </a:xfrm>
            <a:prstGeom prst="rect">
              <a:avLst/>
            </a:prstGeom>
          </p:spPr>
        </p:pic>
        <p:sp>
          <p:nvSpPr>
            <p:cNvPr id="11" name="Title 1"/>
            <p:cNvSpPr txBox="1">
              <a:spLocks/>
            </p:cNvSpPr>
            <p:nvPr/>
          </p:nvSpPr>
          <p:spPr>
            <a:xfrm>
              <a:off x="3378314" y="2613657"/>
              <a:ext cx="1833869" cy="1470025"/>
            </a:xfrm>
            <a:prstGeom prst="rect">
              <a:avLst/>
            </a:prstGeom>
          </p:spPr>
          <p:txBody>
            <a:bodyPr vert="horz" lIns="91440" tIns="45720" rIns="91440" bIns="4572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chemeClr val="accent6">
                      <a:lumMod val="75000"/>
                    </a:schemeClr>
                  </a:solidFill>
                  <a:effectLst/>
                  <a:uLnTx/>
                  <a:uFillTx/>
                  <a:latin typeface="Lucida Grande"/>
                  <a:ea typeface="+mj-ea"/>
                  <a:cs typeface="Lucida Grande"/>
                </a:rPr>
                <a:t>with</a:t>
              </a:r>
              <a:r>
                <a:rPr kumimoji="0" lang="en-US" sz="5400" b="0" i="0" u="none" strike="noStrike" kern="1200" cap="none" spc="0" normalizeH="0" baseline="0" noProof="0" dirty="0" smtClean="0">
                  <a:ln>
                    <a:noFill/>
                  </a:ln>
                  <a:solidFill>
                    <a:schemeClr val="accent6">
                      <a:lumMod val="75000"/>
                    </a:schemeClr>
                  </a:solidFill>
                  <a:effectLst/>
                  <a:uLnTx/>
                  <a:uFillTx/>
                  <a:latin typeface="Lucida Grande"/>
                  <a:ea typeface="+mj-ea"/>
                  <a:cs typeface="Lucida Grande"/>
                </a:rPr>
                <a:t>       </a:t>
              </a:r>
            </a:p>
          </p:txBody>
        </p:sp>
      </p:grpSp>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975" y="1113278"/>
            <a:ext cx="7275679" cy="445312"/>
          </a:xfrm>
        </p:spPr>
        <p:txBody>
          <a:bodyPr anchor="t">
            <a:noAutofit/>
          </a:bodyPr>
          <a:lstStyle/>
          <a:p>
            <a:pPr algn="l"/>
            <a:r>
              <a:rPr lang="en-US" sz="2800" b="1" dirty="0" smtClean="0">
                <a:solidFill>
                  <a:schemeClr val="accent6">
                    <a:lumMod val="75000"/>
                  </a:schemeClr>
                </a:solidFill>
                <a:latin typeface="Lucida Grande"/>
                <a:cs typeface="Lucida Grande"/>
              </a:rPr>
              <a:t>Add a View (1)</a:t>
            </a:r>
            <a:endParaRPr lang="en-US" sz="2800" b="1" dirty="0">
              <a:solidFill>
                <a:schemeClr val="accent6">
                  <a:lumMod val="75000"/>
                </a:schemeClr>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pic>
        <p:nvPicPr>
          <p:cNvPr id="10" name="Picture 9" descr="Screen Shot 2013-10-23 at 12.14.46 PM.png"/>
          <p:cNvPicPr>
            <a:picLocks noChangeAspect="1"/>
          </p:cNvPicPr>
          <p:nvPr/>
        </p:nvPicPr>
        <p:blipFill>
          <a:blip r:embed="rId4"/>
          <a:stretch>
            <a:fillRect/>
          </a:stretch>
        </p:blipFill>
        <p:spPr>
          <a:xfrm>
            <a:off x="568620" y="1814468"/>
            <a:ext cx="3706005" cy="4341091"/>
          </a:xfrm>
          <a:prstGeom prst="rect">
            <a:avLst/>
          </a:prstGeom>
        </p:spPr>
      </p:pic>
      <p:sp>
        <p:nvSpPr>
          <p:cNvPr id="12"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975" y="1113278"/>
            <a:ext cx="7275679" cy="445312"/>
          </a:xfrm>
        </p:spPr>
        <p:txBody>
          <a:bodyPr anchor="t">
            <a:noAutofit/>
          </a:bodyPr>
          <a:lstStyle/>
          <a:p>
            <a:pPr algn="l"/>
            <a:r>
              <a:rPr lang="en-US" sz="2800" b="1" dirty="0" smtClean="0">
                <a:solidFill>
                  <a:schemeClr val="accent6">
                    <a:lumMod val="75000"/>
                  </a:schemeClr>
                </a:solidFill>
                <a:latin typeface="Lucida Grande"/>
                <a:cs typeface="Lucida Grande"/>
              </a:rPr>
              <a:t>Add a View (2)</a:t>
            </a:r>
            <a:endParaRPr lang="en-US" sz="2800" b="1" dirty="0">
              <a:solidFill>
                <a:schemeClr val="accent6">
                  <a:lumMod val="75000"/>
                </a:schemeClr>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pic>
        <p:nvPicPr>
          <p:cNvPr id="9" name="Picture 8" descr="Screen Shot 2013-10-23 at 12.27.22 PM.png"/>
          <p:cNvPicPr>
            <a:picLocks noChangeAspect="1"/>
          </p:cNvPicPr>
          <p:nvPr/>
        </p:nvPicPr>
        <p:blipFill>
          <a:blip r:embed="rId4"/>
          <a:stretch>
            <a:fillRect/>
          </a:stretch>
        </p:blipFill>
        <p:spPr>
          <a:xfrm>
            <a:off x="524799" y="1759733"/>
            <a:ext cx="6707810" cy="4404329"/>
          </a:xfrm>
          <a:prstGeom prst="rect">
            <a:avLst/>
          </a:prstGeom>
        </p:spPr>
      </p:pic>
      <p:sp>
        <p:nvSpPr>
          <p:cNvPr id="12"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975" y="1113278"/>
            <a:ext cx="7275679" cy="445312"/>
          </a:xfrm>
        </p:spPr>
        <p:txBody>
          <a:bodyPr anchor="t">
            <a:noAutofit/>
          </a:bodyPr>
          <a:lstStyle/>
          <a:p>
            <a:pPr algn="l"/>
            <a:r>
              <a:rPr lang="en-US" sz="2800" b="1" dirty="0" smtClean="0">
                <a:solidFill>
                  <a:schemeClr val="accent6">
                    <a:lumMod val="75000"/>
                  </a:schemeClr>
                </a:solidFill>
                <a:latin typeface="Lucida Grande"/>
                <a:cs typeface="Lucida Grande"/>
              </a:rPr>
              <a:t>Autocomplete</a:t>
            </a:r>
            <a:endParaRPr lang="en-US" sz="2800" b="1" dirty="0">
              <a:solidFill>
                <a:schemeClr val="accent6">
                  <a:lumMod val="75000"/>
                </a:schemeClr>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pic>
        <p:nvPicPr>
          <p:cNvPr id="10" name="Picture 9" descr="Screen Shot 2013-10-23 at 1.14.58 PM.png"/>
          <p:cNvPicPr>
            <a:picLocks noChangeAspect="1"/>
          </p:cNvPicPr>
          <p:nvPr/>
        </p:nvPicPr>
        <p:blipFill>
          <a:blip r:embed="rId4"/>
          <a:stretch>
            <a:fillRect/>
          </a:stretch>
        </p:blipFill>
        <p:spPr>
          <a:xfrm>
            <a:off x="536222" y="1773205"/>
            <a:ext cx="4225256" cy="2531375"/>
          </a:xfrm>
          <a:prstGeom prst="rect">
            <a:avLst/>
          </a:prstGeom>
        </p:spPr>
      </p:pic>
      <p:pic>
        <p:nvPicPr>
          <p:cNvPr id="11" name="Picture 10" descr="Screen Shot 2013-10-23 at 1.12.48 PM.png"/>
          <p:cNvPicPr>
            <a:picLocks noChangeAspect="1"/>
          </p:cNvPicPr>
          <p:nvPr/>
        </p:nvPicPr>
        <p:blipFill>
          <a:blip r:embed="rId5"/>
          <a:stretch>
            <a:fillRect/>
          </a:stretch>
        </p:blipFill>
        <p:spPr>
          <a:xfrm>
            <a:off x="536221" y="5080052"/>
            <a:ext cx="5726195" cy="898694"/>
          </a:xfrm>
          <a:prstGeom prst="rect">
            <a:avLst/>
          </a:prstGeom>
        </p:spPr>
      </p:pic>
      <p:sp>
        <p:nvSpPr>
          <p:cNvPr id="12" name="Title 1"/>
          <p:cNvSpPr txBox="1">
            <a:spLocks/>
          </p:cNvSpPr>
          <p:nvPr/>
        </p:nvSpPr>
        <p:spPr>
          <a:xfrm>
            <a:off x="446271" y="4426248"/>
            <a:ext cx="7275679" cy="445312"/>
          </a:xfrm>
          <a:prstGeom prst="rect">
            <a:avLst/>
          </a:prstGeom>
        </p:spPr>
        <p:txBody>
          <a:bodyPr vert="horz" lIns="91440" tIns="45720" rIns="91440" bIns="45720" rtlCol="0" anchor="t">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2800" b="1" dirty="0" smtClean="0">
                <a:solidFill>
                  <a:schemeClr val="accent6">
                    <a:lumMod val="75000"/>
                  </a:schemeClr>
                </a:solidFill>
                <a:latin typeface="Lucida Grande"/>
                <a:ea typeface="+mj-ea"/>
                <a:cs typeface="Lucida Grande"/>
              </a:rPr>
              <a:t>Facets</a:t>
            </a:r>
            <a:endParaRPr kumimoji="0" lang="en-US" sz="2800" b="1" i="0" u="none" strike="noStrike" kern="1200" cap="none" spc="0" normalizeH="0" baseline="0" noProof="0" dirty="0">
              <a:ln>
                <a:noFill/>
              </a:ln>
              <a:solidFill>
                <a:schemeClr val="accent6">
                  <a:lumMod val="75000"/>
                </a:schemeClr>
              </a:solidFill>
              <a:effectLst/>
              <a:uLnTx/>
              <a:uFillTx/>
              <a:latin typeface="Lucida Grande"/>
              <a:ea typeface="+mj-ea"/>
              <a:cs typeface="Lucida Grande"/>
            </a:endParaRPr>
          </a:p>
        </p:txBody>
      </p:sp>
      <p:sp>
        <p:nvSpPr>
          <p:cNvPr id="15"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975" y="1113278"/>
            <a:ext cx="7275679" cy="445312"/>
          </a:xfrm>
        </p:spPr>
        <p:txBody>
          <a:bodyPr anchor="t">
            <a:noAutofit/>
          </a:bodyPr>
          <a:lstStyle/>
          <a:p>
            <a:pPr algn="l"/>
            <a:r>
              <a:rPr lang="en-US" sz="2800" b="1" dirty="0" smtClean="0">
                <a:solidFill>
                  <a:schemeClr val="accent6">
                    <a:lumMod val="75000"/>
                  </a:schemeClr>
                </a:solidFill>
                <a:latin typeface="Lucida Grande"/>
                <a:cs typeface="Lucida Grande"/>
              </a:rPr>
              <a:t>Search View</a:t>
            </a:r>
            <a:endParaRPr lang="en-US" sz="2800" b="1" dirty="0">
              <a:solidFill>
                <a:schemeClr val="accent6">
                  <a:lumMod val="75000"/>
                </a:schemeClr>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pic>
        <p:nvPicPr>
          <p:cNvPr id="14" name="Picture 13" descr="Screen Shot 2013-10-23 at 1.24.59 PM.png"/>
          <p:cNvPicPr>
            <a:picLocks noChangeAspect="1"/>
          </p:cNvPicPr>
          <p:nvPr/>
        </p:nvPicPr>
        <p:blipFill>
          <a:blip r:embed="rId4"/>
          <a:stretch>
            <a:fillRect/>
          </a:stretch>
        </p:blipFill>
        <p:spPr>
          <a:xfrm>
            <a:off x="574997" y="1778156"/>
            <a:ext cx="5711962" cy="4395383"/>
          </a:xfrm>
          <a:prstGeom prst="rect">
            <a:avLst/>
          </a:prstGeom>
        </p:spPr>
      </p:pic>
      <p:sp>
        <p:nvSpPr>
          <p:cNvPr id="16"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975" y="1113278"/>
            <a:ext cx="3304354" cy="445312"/>
          </a:xfrm>
        </p:spPr>
        <p:txBody>
          <a:bodyPr anchor="t">
            <a:noAutofit/>
          </a:bodyPr>
          <a:lstStyle/>
          <a:p>
            <a:pPr algn="l"/>
            <a:r>
              <a:rPr lang="en-US" sz="2800" b="1" dirty="0" smtClean="0">
                <a:solidFill>
                  <a:schemeClr val="accent6">
                    <a:lumMod val="75000"/>
                  </a:schemeClr>
                </a:solidFill>
                <a:latin typeface="Lucida Grande"/>
                <a:cs typeface="Lucida Grande"/>
              </a:rPr>
              <a:t>What is Solr?</a:t>
            </a:r>
            <a:endParaRPr lang="en-US" sz="2800" b="1" dirty="0">
              <a:solidFill>
                <a:schemeClr val="accent6">
                  <a:lumMod val="75000"/>
                </a:schemeClr>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sp>
        <p:nvSpPr>
          <p:cNvPr id="12" name="Title 1"/>
          <p:cNvSpPr txBox="1">
            <a:spLocks/>
          </p:cNvSpPr>
          <p:nvPr/>
        </p:nvSpPr>
        <p:spPr>
          <a:xfrm>
            <a:off x="448975" y="1947046"/>
            <a:ext cx="5233294" cy="4226494"/>
          </a:xfrm>
          <a:prstGeom prst="rect">
            <a:avLst/>
          </a:prstGeom>
        </p:spPr>
        <p:txBody>
          <a:bodyPr vert="horz" lIns="91440" tIns="45720" rIns="91440" bIns="45720" rtlCol="0" anchor="t">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2800" b="1" noProof="0" dirty="0" smtClean="0">
                <a:solidFill>
                  <a:schemeClr val="accent6">
                    <a:lumMod val="75000"/>
                  </a:schemeClr>
                </a:solidFill>
                <a:latin typeface="Lucida Grande"/>
                <a:ea typeface="+mj-ea"/>
                <a:cs typeface="Lucida Grande"/>
              </a:rPr>
              <a:t>Solr Features</a:t>
            </a:r>
            <a:r>
              <a:rPr lang="en-US" sz="2400" b="1" noProof="0" dirty="0" smtClean="0">
                <a:solidFill>
                  <a:schemeClr val="accent6">
                    <a:lumMod val="75000"/>
                  </a:schemeClr>
                </a:solidFill>
                <a:latin typeface="Lucida Grande"/>
                <a:ea typeface="+mj-ea"/>
                <a:cs typeface="Lucida Grande"/>
              </a:rPr>
              <a:t/>
            </a:r>
            <a:br>
              <a:rPr lang="en-US" sz="2400" b="1" noProof="0" dirty="0" smtClean="0">
                <a:solidFill>
                  <a:schemeClr val="accent6">
                    <a:lumMod val="75000"/>
                  </a:schemeClr>
                </a:solidFill>
                <a:latin typeface="Lucida Grande"/>
                <a:ea typeface="+mj-ea"/>
                <a:cs typeface="Lucida Grande"/>
              </a:rPr>
            </a:br>
            <a:endParaRPr lang="en-US" sz="2400" b="1" noProof="0" dirty="0" smtClean="0">
              <a:solidFill>
                <a:schemeClr val="accent6">
                  <a:lumMod val="75000"/>
                </a:schemeClr>
              </a:solidFill>
              <a:latin typeface="Lucida Grande"/>
              <a:ea typeface="+mj-ea"/>
              <a:cs typeface="Lucida Grande"/>
            </a:endParaRPr>
          </a:p>
          <a:p>
            <a:pPr marL="0" marR="0" lvl="0" indent="0" algn="l" defTabSz="457200" rtl="0" eaLnBrk="1" fontAlgn="auto" latinLnBrk="0" hangingPunct="1">
              <a:lnSpc>
                <a:spcPct val="100000"/>
              </a:lnSpc>
              <a:spcBef>
                <a:spcPct val="0"/>
              </a:spcBef>
              <a:spcAft>
                <a:spcPts val="0"/>
              </a:spcAft>
              <a:buClrTx/>
              <a:buSzTx/>
              <a:buFontTx/>
              <a:buNone/>
              <a:tabLst/>
              <a:defRPr/>
            </a:pPr>
            <a:r>
              <a:rPr lang="en-US" sz="2000" b="1" dirty="0" smtClean="0">
                <a:solidFill>
                  <a:schemeClr val="accent6">
                    <a:lumMod val="75000"/>
                  </a:schemeClr>
                </a:solidFill>
                <a:latin typeface="Lucida Grande"/>
                <a:ea typeface="+mj-ea"/>
                <a:cs typeface="Lucida Grande"/>
              </a:rPr>
              <a:t>   </a:t>
            </a:r>
            <a:r>
              <a:rPr lang="en-US" sz="2000" b="1" dirty="0" smtClean="0">
                <a:solidFill>
                  <a:srgbClr val="FF7F12"/>
                </a:solidFill>
                <a:latin typeface="Lucida Grande"/>
                <a:ea typeface="+mj-ea"/>
                <a:cs typeface="Lucida Grande"/>
              </a:rPr>
              <a:t>- Full-text Search</a:t>
            </a:r>
          </a:p>
          <a:p>
            <a:pPr marL="0" marR="0" lvl="0" indent="0" algn="l" defTabSz="457200" rtl="0" eaLnBrk="1" fontAlgn="auto" latinLnBrk="0" hangingPunct="1">
              <a:lnSpc>
                <a:spcPct val="100000"/>
              </a:lnSpc>
              <a:spcBef>
                <a:spcPct val="0"/>
              </a:spcBef>
              <a:spcAft>
                <a:spcPts val="0"/>
              </a:spcAft>
              <a:buClrTx/>
              <a:buSzTx/>
              <a:buFontTx/>
              <a:buNone/>
              <a:tabLst/>
              <a:defRPr/>
            </a:pPr>
            <a:r>
              <a:rPr lang="en-US" sz="2000" b="1" noProof="0" dirty="0" smtClean="0">
                <a:solidFill>
                  <a:srgbClr val="FF7F12"/>
                </a:solidFill>
                <a:latin typeface="Lucida Grande"/>
                <a:ea typeface="+mj-ea"/>
                <a:cs typeface="Lucida Grande"/>
              </a:rPr>
              <a:t>   - Hit Highlighting</a:t>
            </a:r>
          </a:p>
          <a:p>
            <a:pPr marL="0" marR="0" lvl="0" indent="0" algn="l" defTabSz="457200" rtl="0" eaLnBrk="1" fontAlgn="auto" latinLnBrk="0" hangingPunct="1">
              <a:lnSpc>
                <a:spcPct val="100000"/>
              </a:lnSpc>
              <a:spcBef>
                <a:spcPct val="0"/>
              </a:spcBef>
              <a:spcAft>
                <a:spcPts val="0"/>
              </a:spcAft>
              <a:buClrTx/>
              <a:buSzTx/>
              <a:buFontTx/>
              <a:buNone/>
              <a:tabLst/>
              <a:defRPr/>
            </a:pPr>
            <a:r>
              <a:rPr lang="en-US" sz="2000" b="1" dirty="0" smtClean="0">
                <a:solidFill>
                  <a:srgbClr val="FF7F12"/>
                </a:solidFill>
                <a:latin typeface="Lucida Grande"/>
                <a:ea typeface="+mj-ea"/>
                <a:cs typeface="Lucida Grande"/>
              </a:rPr>
              <a:t>   - Faceted Search</a:t>
            </a:r>
          </a:p>
          <a:p>
            <a:pPr marL="0" marR="0" lvl="0" indent="0" algn="l" defTabSz="457200" rtl="0" eaLnBrk="1" fontAlgn="auto" latinLnBrk="0" hangingPunct="1">
              <a:lnSpc>
                <a:spcPct val="100000"/>
              </a:lnSpc>
              <a:spcBef>
                <a:spcPct val="0"/>
              </a:spcBef>
              <a:spcAft>
                <a:spcPts val="0"/>
              </a:spcAft>
              <a:buClrTx/>
              <a:buSzTx/>
              <a:buFontTx/>
              <a:buNone/>
              <a:tabLst/>
              <a:defRPr/>
            </a:pPr>
            <a:r>
              <a:rPr lang="en-US" sz="2000" b="1" noProof="0" dirty="0" smtClean="0">
                <a:solidFill>
                  <a:srgbClr val="FF7F12"/>
                </a:solidFill>
                <a:latin typeface="Lucida Grande"/>
                <a:ea typeface="+mj-ea"/>
                <a:cs typeface="Lucida Grande"/>
              </a:rPr>
              <a:t>   - Near </a:t>
            </a:r>
            <a:r>
              <a:rPr lang="en-US" sz="2000" b="1" dirty="0" smtClean="0">
                <a:solidFill>
                  <a:srgbClr val="FF7F12"/>
                </a:solidFill>
                <a:latin typeface="Lucida Grande"/>
                <a:ea typeface="+mj-ea"/>
                <a:cs typeface="Lucida Grande"/>
              </a:rPr>
              <a:t>Real-time Indexing</a:t>
            </a:r>
          </a:p>
          <a:p>
            <a:pPr marL="0" marR="0" lvl="0" indent="0" algn="l" defTabSz="457200" rtl="0" eaLnBrk="1" fontAlgn="auto" latinLnBrk="0" hangingPunct="1">
              <a:lnSpc>
                <a:spcPct val="100000"/>
              </a:lnSpc>
              <a:spcBef>
                <a:spcPct val="0"/>
              </a:spcBef>
              <a:spcAft>
                <a:spcPts val="0"/>
              </a:spcAft>
              <a:buClrTx/>
              <a:buSzTx/>
              <a:buFontTx/>
              <a:buNone/>
              <a:tabLst/>
              <a:defRPr/>
            </a:pPr>
            <a:r>
              <a:rPr lang="en-US" sz="2000" b="1" noProof="0" dirty="0" smtClean="0">
                <a:solidFill>
                  <a:srgbClr val="FF7F12"/>
                </a:solidFill>
                <a:latin typeface="Lucida Grande"/>
                <a:ea typeface="+mj-ea"/>
                <a:cs typeface="Lucida Grande"/>
              </a:rPr>
              <a:t>   - Dynamic Clustering</a:t>
            </a:r>
          </a:p>
          <a:p>
            <a:pPr marL="0" marR="0" lvl="0" indent="0" algn="l" defTabSz="457200" rtl="0" eaLnBrk="1" fontAlgn="auto" latinLnBrk="0" hangingPunct="1">
              <a:lnSpc>
                <a:spcPct val="100000"/>
              </a:lnSpc>
              <a:spcBef>
                <a:spcPct val="0"/>
              </a:spcBef>
              <a:spcAft>
                <a:spcPts val="0"/>
              </a:spcAft>
              <a:buClrTx/>
              <a:buSzTx/>
              <a:buFontTx/>
              <a:buNone/>
              <a:tabLst/>
              <a:defRPr/>
            </a:pPr>
            <a:r>
              <a:rPr lang="en-US" sz="2000" b="1" dirty="0" smtClean="0">
                <a:solidFill>
                  <a:srgbClr val="FF7F12"/>
                </a:solidFill>
                <a:latin typeface="Lucida Grande"/>
                <a:ea typeface="+mj-ea"/>
                <a:cs typeface="Lucida Grande"/>
              </a:rPr>
              <a:t>   - Database Integration</a:t>
            </a:r>
          </a:p>
          <a:p>
            <a:pPr marL="0" marR="0" lvl="0" indent="0" algn="l" defTabSz="457200" rtl="0" eaLnBrk="1" fontAlgn="auto" latinLnBrk="0" hangingPunct="1">
              <a:lnSpc>
                <a:spcPct val="100000"/>
              </a:lnSpc>
              <a:spcBef>
                <a:spcPct val="0"/>
              </a:spcBef>
              <a:spcAft>
                <a:spcPts val="0"/>
              </a:spcAft>
              <a:buClrTx/>
              <a:buSzTx/>
              <a:buFontTx/>
              <a:buNone/>
              <a:tabLst/>
              <a:defRPr/>
            </a:pPr>
            <a:r>
              <a:rPr lang="en-US" sz="2000" b="1" noProof="0" dirty="0" smtClean="0">
                <a:solidFill>
                  <a:srgbClr val="FF7F12"/>
                </a:solidFill>
                <a:latin typeface="Lucida Grande"/>
                <a:ea typeface="+mj-ea"/>
                <a:cs typeface="Lucida Grande"/>
              </a:rPr>
              <a:t>   - Rich Document Handling</a:t>
            </a:r>
          </a:p>
          <a:p>
            <a:pPr marL="0" marR="0" lvl="0" indent="0" algn="l" defTabSz="457200" rtl="0" eaLnBrk="1" fontAlgn="auto" latinLnBrk="0" hangingPunct="1">
              <a:lnSpc>
                <a:spcPct val="100000"/>
              </a:lnSpc>
              <a:spcBef>
                <a:spcPct val="0"/>
              </a:spcBef>
              <a:spcAft>
                <a:spcPts val="0"/>
              </a:spcAft>
              <a:buClrTx/>
              <a:buSzTx/>
              <a:buFontTx/>
              <a:buNone/>
              <a:tabLst/>
              <a:defRPr/>
            </a:pPr>
            <a:r>
              <a:rPr lang="en-US" sz="2000" b="1" dirty="0" smtClean="0">
                <a:solidFill>
                  <a:srgbClr val="FF7F12"/>
                </a:solidFill>
                <a:latin typeface="Lucida Grande"/>
                <a:ea typeface="+mj-ea"/>
                <a:cs typeface="Lucida Grande"/>
              </a:rPr>
              <a:t>   - Geospatial Search</a:t>
            </a:r>
            <a:endParaRPr lang="en-US" sz="2000" b="1" noProof="0" dirty="0" smtClean="0">
              <a:solidFill>
                <a:srgbClr val="FF7F12"/>
              </a:solidFill>
              <a:latin typeface="Lucida Grande"/>
              <a:ea typeface="+mj-ea"/>
              <a:cs typeface="Lucida Grande"/>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2000" b="1" i="0" u="none" strike="noStrike" kern="1200" cap="none" spc="0" normalizeH="0" baseline="0" noProof="0" dirty="0" smtClean="0">
              <a:ln>
                <a:noFill/>
              </a:ln>
              <a:solidFill>
                <a:schemeClr val="accent6">
                  <a:lumMod val="75000"/>
                </a:schemeClr>
              </a:solidFill>
              <a:effectLst/>
              <a:uLnTx/>
              <a:uFillTx/>
              <a:latin typeface="Lucida Grande"/>
              <a:ea typeface="+mj-ea"/>
              <a:cs typeface="Lucida Grande"/>
            </a:endParaRPr>
          </a:p>
        </p:txBody>
      </p:sp>
      <p:sp>
        <p:nvSpPr>
          <p:cNvPr id="10" name="Subtitle 2"/>
          <p:cNvSpPr txBox="1">
            <a:spLocks/>
          </p:cNvSpPr>
          <p:nvPr/>
        </p:nvSpPr>
        <p:spPr>
          <a:xfrm>
            <a:off x="5612888" y="239157"/>
            <a:ext cx="3589334" cy="426722"/>
          </a:xfrm>
          <a:prstGeom prst="rect">
            <a:avLst/>
          </a:prstGeom>
          <a:noFill/>
          <a:ln>
            <a:noFill/>
          </a:ln>
        </p:spPr>
        <p:txBody>
          <a:bodyPr vert="horz" lIns="91440" tIns="45720" rIns="91440" bIns="45720" rtlCol="0">
            <a:normAutofit/>
          </a:bodyPr>
          <a:lstStyle/>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US" sz="1800" b="0" i="0" u="none" strike="noStrike" kern="1200" cap="none" spc="0" normalizeH="0" baseline="0" noProof="0" smtClean="0">
                <a:ln>
                  <a:noFill/>
                </a:ln>
                <a:solidFill>
                  <a:schemeClr val="tx2">
                    <a:lumMod val="60000"/>
                    <a:lumOff val="40000"/>
                  </a:schemeClr>
                </a:solidFill>
                <a:effectLst/>
                <a:uLnTx/>
                <a:uFillTx/>
                <a:latin typeface="+mn-lt"/>
                <a:ea typeface="+mn-ea"/>
                <a:cs typeface="+mn-cs"/>
              </a:rPr>
              <a:t>Search Drupal with Apache Solr</a:t>
            </a:r>
            <a:endParaRPr kumimoji="0" lang="en-US" sz="1800" b="0" i="0" u="none" strike="noStrike" kern="1200" cap="none" spc="0" normalizeH="0" baseline="0" noProof="0" dirty="0">
              <a:ln>
                <a:noFill/>
              </a:ln>
              <a:solidFill>
                <a:schemeClr val="tx2">
                  <a:lumMod val="60000"/>
                  <a:lumOff val="40000"/>
                </a:schemeClr>
              </a:solidFill>
              <a:effectLst/>
              <a:uLnTx/>
              <a:uFillTx/>
              <a:latin typeface="Lucida Grande"/>
              <a:ea typeface="+mn-ea"/>
              <a:cs typeface="Lucida Grande"/>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974" y="1113277"/>
            <a:ext cx="5635968" cy="4739305"/>
          </a:xfrm>
        </p:spPr>
        <p:txBody>
          <a:bodyPr anchor="t">
            <a:noAutofit/>
          </a:bodyPr>
          <a:lstStyle/>
          <a:p>
            <a:pPr algn="l"/>
            <a:r>
              <a:rPr lang="en-US" sz="2800" b="1" dirty="0" smtClean="0">
                <a:solidFill>
                  <a:schemeClr val="accent6">
                    <a:lumMod val="75000"/>
                  </a:schemeClr>
                </a:solidFill>
                <a:latin typeface="Lucida Grande"/>
                <a:cs typeface="Lucida Grande"/>
              </a:rPr>
              <a:t>Installing Solr</a:t>
            </a:r>
            <a:br>
              <a:rPr lang="en-US" sz="2800" b="1" dirty="0" smtClean="0">
                <a:solidFill>
                  <a:schemeClr val="accent6">
                    <a:lumMod val="75000"/>
                  </a:schemeClr>
                </a:solidFill>
                <a:latin typeface="Lucida Grande"/>
                <a:cs typeface="Lucida Grande"/>
              </a:rPr>
            </a:br>
            <a:r>
              <a:rPr lang="en-US" sz="2800" b="1" dirty="0" smtClean="0">
                <a:solidFill>
                  <a:schemeClr val="accent6">
                    <a:lumMod val="75000"/>
                  </a:schemeClr>
                </a:solidFill>
                <a:latin typeface="Lucida Grande"/>
                <a:cs typeface="Lucida Grande"/>
              </a:rPr>
              <a:t/>
            </a:r>
            <a:br>
              <a:rPr lang="en-US" sz="2800" b="1" dirty="0" smtClean="0">
                <a:solidFill>
                  <a:schemeClr val="accent6">
                    <a:lumMod val="75000"/>
                  </a:schemeClr>
                </a:solidFill>
                <a:latin typeface="Lucida Grande"/>
                <a:cs typeface="Lucida Grande"/>
              </a:rPr>
            </a:br>
            <a:r>
              <a:rPr lang="en-US" sz="2800" b="1" dirty="0" smtClean="0">
                <a:solidFill>
                  <a:schemeClr val="accent6">
                    <a:lumMod val="75000"/>
                  </a:schemeClr>
                </a:solidFill>
                <a:latin typeface="Lucida Grande"/>
                <a:cs typeface="Lucida Grande"/>
              </a:rPr>
              <a:t>	</a:t>
            </a:r>
            <a:r>
              <a:rPr lang="en-US" sz="2400" b="1" dirty="0" smtClean="0">
                <a:solidFill>
                  <a:schemeClr val="accent6">
                    <a:lumMod val="75000"/>
                  </a:schemeClr>
                </a:solidFill>
                <a:latin typeface="Lucida Grande"/>
                <a:cs typeface="Lucida Grande"/>
              </a:rPr>
              <a:t>Drupal Modules</a:t>
            </a:r>
            <a:br>
              <a:rPr lang="en-US" sz="2400" b="1" dirty="0" smtClean="0">
                <a:solidFill>
                  <a:schemeClr val="accent6">
                    <a:lumMod val="75000"/>
                  </a:schemeClr>
                </a:solidFill>
                <a:latin typeface="Lucida Grande"/>
                <a:cs typeface="Lucida Grande"/>
              </a:rPr>
            </a:br>
            <a:r>
              <a:rPr lang="en-US" sz="2000" b="1" dirty="0" smtClean="0">
                <a:solidFill>
                  <a:schemeClr val="accent6">
                    <a:lumMod val="75000"/>
                  </a:schemeClr>
                </a:solidFill>
                <a:latin typeface="Lucida Grande"/>
                <a:cs typeface="Lucida Grande"/>
              </a:rPr>
              <a:t>		</a:t>
            </a:r>
            <a:r>
              <a:rPr lang="en-US" sz="2000" b="1" dirty="0" smtClean="0">
                <a:solidFill>
                  <a:srgbClr val="FF7F12"/>
                </a:solidFill>
                <a:latin typeface="Lucida Grande"/>
                <a:cs typeface="Lucida Grande"/>
              </a:rPr>
              <a:t>- Entity API</a:t>
            </a:r>
            <a:br>
              <a:rPr lang="en-US" sz="2000" b="1" dirty="0" smtClean="0">
                <a:solidFill>
                  <a:srgbClr val="FF7F12"/>
                </a:solidFill>
                <a:latin typeface="Lucida Grande"/>
                <a:cs typeface="Lucida Grande"/>
              </a:rPr>
            </a:br>
            <a:r>
              <a:rPr lang="en-US" sz="2000" b="1" dirty="0" smtClean="0">
                <a:solidFill>
                  <a:srgbClr val="FF7F12"/>
                </a:solidFill>
                <a:latin typeface="Lucida Grande"/>
                <a:cs typeface="Lucida Grande"/>
              </a:rPr>
              <a:t>		- Search API</a:t>
            </a:r>
            <a:br>
              <a:rPr lang="en-US" sz="2000" b="1" dirty="0" smtClean="0">
                <a:solidFill>
                  <a:srgbClr val="FF7F12"/>
                </a:solidFill>
                <a:latin typeface="Lucida Grande"/>
                <a:cs typeface="Lucida Grande"/>
              </a:rPr>
            </a:br>
            <a:r>
              <a:rPr lang="en-US" sz="2000" b="1" dirty="0" smtClean="0">
                <a:solidFill>
                  <a:srgbClr val="FF7F12"/>
                </a:solidFill>
                <a:latin typeface="Lucida Grande"/>
                <a:cs typeface="Lucida Grande"/>
              </a:rPr>
              <a:t>		- Database Search</a:t>
            </a:r>
            <a:br>
              <a:rPr lang="en-US" sz="2000" b="1" dirty="0" smtClean="0">
                <a:solidFill>
                  <a:srgbClr val="FF7F12"/>
                </a:solidFill>
                <a:latin typeface="Lucida Grande"/>
                <a:cs typeface="Lucida Grande"/>
              </a:rPr>
            </a:br>
            <a:r>
              <a:rPr lang="en-US" sz="2000" b="1" dirty="0" smtClean="0">
                <a:solidFill>
                  <a:srgbClr val="FF7F12"/>
                </a:solidFill>
                <a:latin typeface="Lucida Grande"/>
                <a:cs typeface="Lucida Grande"/>
              </a:rPr>
              <a:t>		- Solr Search</a:t>
            </a:r>
            <a:br>
              <a:rPr lang="en-US" sz="2000" b="1" dirty="0" smtClean="0">
                <a:solidFill>
                  <a:srgbClr val="FF7F12"/>
                </a:solidFill>
                <a:latin typeface="Lucida Grande"/>
                <a:cs typeface="Lucida Grande"/>
              </a:rPr>
            </a:br>
            <a:r>
              <a:rPr lang="en-US" sz="2000" b="1" dirty="0" smtClean="0">
                <a:solidFill>
                  <a:srgbClr val="FF7F12"/>
                </a:solidFill>
                <a:latin typeface="Lucida Grande"/>
                <a:cs typeface="Lucida Grande"/>
              </a:rPr>
              <a:t>		- Search Pages</a:t>
            </a:r>
            <a:br>
              <a:rPr lang="en-US" sz="2000" b="1" dirty="0" smtClean="0">
                <a:solidFill>
                  <a:srgbClr val="FF7F12"/>
                </a:solidFill>
                <a:latin typeface="Lucida Grande"/>
                <a:cs typeface="Lucida Grande"/>
              </a:rPr>
            </a:br>
            <a:r>
              <a:rPr lang="en-US" sz="2000" b="1" dirty="0" smtClean="0">
                <a:solidFill>
                  <a:srgbClr val="FF7F12"/>
                </a:solidFill>
                <a:latin typeface="Lucida Grande"/>
                <a:cs typeface="Lucida Grande"/>
              </a:rPr>
              <a:t>	</a:t>
            </a:r>
            <a:r>
              <a:rPr lang="en-US" sz="2000" b="1" dirty="0" smtClean="0">
                <a:solidFill>
                  <a:schemeClr val="accent6">
                    <a:lumMod val="75000"/>
                  </a:schemeClr>
                </a:solidFill>
                <a:latin typeface="Lucida Grande"/>
                <a:cs typeface="Lucida Grande"/>
              </a:rPr>
              <a:t/>
            </a:r>
            <a:br>
              <a:rPr lang="en-US" sz="2000" b="1" dirty="0" smtClean="0">
                <a:solidFill>
                  <a:schemeClr val="accent6">
                    <a:lumMod val="75000"/>
                  </a:schemeClr>
                </a:solidFill>
                <a:latin typeface="Lucida Grande"/>
                <a:cs typeface="Lucida Grande"/>
              </a:rPr>
            </a:br>
            <a:r>
              <a:rPr lang="en-US" sz="2000" b="1" dirty="0" smtClean="0">
                <a:solidFill>
                  <a:schemeClr val="accent6">
                    <a:lumMod val="75000"/>
                  </a:schemeClr>
                </a:solidFill>
                <a:latin typeface="Lucida Grande"/>
                <a:cs typeface="Lucida Grande"/>
              </a:rPr>
              <a:t>	</a:t>
            </a:r>
            <a:br>
              <a:rPr lang="en-US" sz="2000" b="1" dirty="0" smtClean="0">
                <a:solidFill>
                  <a:schemeClr val="accent6">
                    <a:lumMod val="75000"/>
                  </a:schemeClr>
                </a:solidFill>
                <a:latin typeface="Lucida Grande"/>
                <a:cs typeface="Lucida Grande"/>
              </a:rPr>
            </a:br>
            <a:r>
              <a:rPr lang="en-US" sz="2000" b="1" dirty="0" smtClean="0">
                <a:solidFill>
                  <a:schemeClr val="accent6">
                    <a:lumMod val="75000"/>
                  </a:schemeClr>
                </a:solidFill>
                <a:latin typeface="Lucida Grande"/>
                <a:cs typeface="Lucida Grande"/>
              </a:rPr>
              <a:t>	</a:t>
            </a:r>
            <a:r>
              <a:rPr lang="en-US" sz="2400" b="1" dirty="0" smtClean="0">
                <a:solidFill>
                  <a:schemeClr val="accent6">
                    <a:lumMod val="75000"/>
                  </a:schemeClr>
                </a:solidFill>
                <a:latin typeface="Lucida Grande"/>
                <a:cs typeface="Lucida Grande"/>
              </a:rPr>
              <a:t>Install Solr 4.5</a:t>
            </a:r>
            <a:br>
              <a:rPr lang="en-US" sz="2400" b="1" dirty="0" smtClean="0">
                <a:solidFill>
                  <a:schemeClr val="accent6">
                    <a:lumMod val="75000"/>
                  </a:schemeClr>
                </a:solidFill>
                <a:latin typeface="Lucida Grande"/>
                <a:cs typeface="Lucida Grande"/>
              </a:rPr>
            </a:br>
            <a:r>
              <a:rPr lang="en-US" sz="2400" b="1" dirty="0" smtClean="0">
                <a:solidFill>
                  <a:schemeClr val="accent6">
                    <a:lumMod val="75000"/>
                  </a:schemeClr>
                </a:solidFill>
                <a:latin typeface="Lucida Grande"/>
                <a:cs typeface="Lucida Grande"/>
              </a:rPr>
              <a:t>		</a:t>
            </a:r>
            <a:r>
              <a:rPr lang="en-US" sz="2000" b="1" dirty="0" smtClean="0">
                <a:solidFill>
                  <a:srgbClr val="FF7F12"/>
                </a:solidFill>
                <a:latin typeface="Lucida Grande"/>
                <a:cs typeface="Lucida Grande"/>
              </a:rPr>
              <a:t>- Locally</a:t>
            </a:r>
            <a:br>
              <a:rPr lang="en-US" sz="2000" b="1" dirty="0" smtClean="0">
                <a:solidFill>
                  <a:srgbClr val="FF7F12"/>
                </a:solidFill>
                <a:latin typeface="Lucida Grande"/>
                <a:cs typeface="Lucida Grande"/>
              </a:rPr>
            </a:br>
            <a:r>
              <a:rPr lang="en-US" sz="2000" b="1" dirty="0" smtClean="0">
                <a:solidFill>
                  <a:srgbClr val="FF7F12"/>
                </a:solidFill>
                <a:latin typeface="Lucida Grande"/>
                <a:cs typeface="Lucida Grande"/>
              </a:rPr>
              <a:t>		- Remotely</a:t>
            </a:r>
            <a:endParaRPr lang="en-US" sz="2000" b="1" dirty="0">
              <a:solidFill>
                <a:srgbClr val="FF7F12"/>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sp>
        <p:nvSpPr>
          <p:cNvPr id="12" name="Title 1"/>
          <p:cNvSpPr txBox="1">
            <a:spLocks/>
          </p:cNvSpPr>
          <p:nvPr/>
        </p:nvSpPr>
        <p:spPr>
          <a:xfrm>
            <a:off x="448975" y="1947046"/>
            <a:ext cx="5233294" cy="4226494"/>
          </a:xfrm>
          <a:prstGeom prst="rect">
            <a:avLst/>
          </a:prstGeom>
        </p:spPr>
        <p:txBody>
          <a:bodyPr vert="horz" lIns="91440" tIns="45720" rIns="91440" bIns="45720" rtlCol="0" anchor="t">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2000" b="1" i="0" u="none" strike="noStrike" kern="1200" cap="none" spc="0" normalizeH="0" noProof="0" dirty="0" smtClean="0">
              <a:ln>
                <a:noFill/>
              </a:ln>
              <a:solidFill>
                <a:schemeClr val="accent6">
                  <a:lumMod val="75000"/>
                </a:schemeClr>
              </a:solidFill>
              <a:effectLst/>
              <a:uLnTx/>
              <a:uFillTx/>
              <a:latin typeface="Lucida Grande"/>
              <a:ea typeface="+mj-ea"/>
              <a:cs typeface="Lucida Grande"/>
            </a:endParaRPr>
          </a:p>
        </p:txBody>
      </p:sp>
      <p:sp>
        <p:nvSpPr>
          <p:cNvPr id="9" name="Title 1"/>
          <p:cNvSpPr txBox="1">
            <a:spLocks/>
          </p:cNvSpPr>
          <p:nvPr/>
        </p:nvSpPr>
        <p:spPr>
          <a:xfrm>
            <a:off x="4041913" y="2397748"/>
            <a:ext cx="4858763" cy="2802111"/>
          </a:xfrm>
          <a:prstGeom prst="rect">
            <a:avLst/>
          </a:prstGeom>
        </p:spPr>
        <p:txBody>
          <a:bodyPr vert="horz" lIns="91440" tIns="45720" rIns="91440" bIns="45720" rtlCol="0" anchor="t">
            <a:noAutofit/>
          </a:bodyPr>
          <a:lstStyle/>
          <a:p>
            <a:pPr marL="0" marR="0" lvl="0" indent="0" algn="l" defTabSz="457200" rtl="0" eaLnBrk="1" fontAlgn="auto" latinLnBrk="0" hangingPunct="1">
              <a:lnSpc>
                <a:spcPct val="100000"/>
              </a:lnSpc>
              <a:spcBef>
                <a:spcPct val="0"/>
              </a:spcBef>
              <a:spcAft>
                <a:spcPts val="0"/>
              </a:spcAft>
              <a:buClrTx/>
              <a:buSzTx/>
              <a:tabLst/>
              <a:defRPr/>
            </a:pPr>
            <a:r>
              <a:rPr kumimoji="0" lang="en-US" sz="2000" b="1" i="0" u="none" strike="noStrike" kern="1200" cap="none" spc="0" normalizeH="0" baseline="0" noProof="0" dirty="0" smtClean="0">
                <a:ln>
                  <a:noFill/>
                </a:ln>
                <a:solidFill>
                  <a:srgbClr val="FF7F12"/>
                </a:solidFill>
                <a:effectLst/>
                <a:uLnTx/>
                <a:uFillTx/>
                <a:latin typeface="Lucida Grande"/>
                <a:ea typeface="+mj-ea"/>
                <a:cs typeface="Lucida Grande"/>
              </a:rPr>
              <a:t>- Search</a:t>
            </a:r>
            <a:r>
              <a:rPr kumimoji="0" lang="en-US" sz="2000" b="1" i="0" u="none" strike="noStrike" kern="1200" cap="none" spc="0" normalizeH="0" noProof="0" dirty="0" smtClean="0">
                <a:ln>
                  <a:noFill/>
                </a:ln>
                <a:solidFill>
                  <a:srgbClr val="FF7F12"/>
                </a:solidFill>
                <a:effectLst/>
                <a:uLnTx/>
                <a:uFillTx/>
                <a:latin typeface="Lucida Grande"/>
                <a:ea typeface="+mj-ea"/>
                <a:cs typeface="Lucida Grande"/>
              </a:rPr>
              <a:t> Views</a:t>
            </a:r>
            <a:br>
              <a:rPr kumimoji="0" lang="en-US" sz="2000" b="1" i="0" u="none" strike="noStrike" kern="1200" cap="none" spc="0" normalizeH="0" noProof="0" dirty="0" smtClean="0">
                <a:ln>
                  <a:noFill/>
                </a:ln>
                <a:solidFill>
                  <a:srgbClr val="FF7F12"/>
                </a:solidFill>
                <a:effectLst/>
                <a:uLnTx/>
                <a:uFillTx/>
                <a:latin typeface="Lucida Grande"/>
                <a:ea typeface="+mj-ea"/>
                <a:cs typeface="Lucida Grande"/>
              </a:rPr>
            </a:br>
            <a:r>
              <a:rPr kumimoji="0" lang="en-US" sz="2000" b="1" i="0" u="none" strike="noStrike" kern="1200" cap="none" spc="0" normalizeH="0" noProof="0" dirty="0" smtClean="0">
                <a:ln>
                  <a:noFill/>
                </a:ln>
                <a:solidFill>
                  <a:srgbClr val="FF7F12"/>
                </a:solidFill>
                <a:effectLst/>
                <a:uLnTx/>
                <a:uFillTx/>
                <a:latin typeface="Lucida Grande"/>
                <a:ea typeface="+mj-ea"/>
                <a:cs typeface="Lucida Grande"/>
              </a:rPr>
              <a:t>- Facet API</a:t>
            </a:r>
          </a:p>
          <a:p>
            <a:pPr marL="0" marR="0" lvl="0" indent="0" algn="l" defTabSz="457200" rtl="0" eaLnBrk="1" fontAlgn="auto" latinLnBrk="0" hangingPunct="1">
              <a:lnSpc>
                <a:spcPct val="100000"/>
              </a:lnSpc>
              <a:spcBef>
                <a:spcPct val="0"/>
              </a:spcBef>
              <a:spcAft>
                <a:spcPts val="0"/>
              </a:spcAft>
              <a:buClrTx/>
              <a:buSzTx/>
              <a:tabLst/>
              <a:defRPr/>
            </a:pPr>
            <a:r>
              <a:rPr kumimoji="0" lang="en-US" sz="2000" b="1" i="0" u="none" strike="noStrike" kern="1200" cap="none" spc="0" normalizeH="0" noProof="0" dirty="0" smtClean="0">
                <a:ln>
                  <a:noFill/>
                </a:ln>
                <a:solidFill>
                  <a:srgbClr val="FF7F12"/>
                </a:solidFill>
                <a:effectLst/>
                <a:uLnTx/>
                <a:uFillTx/>
                <a:latin typeface="Lucida Grande"/>
                <a:ea typeface="+mj-ea"/>
                <a:cs typeface="Lucida Grande"/>
              </a:rPr>
              <a:t>- Search API Autocomplete</a:t>
            </a:r>
            <a:br>
              <a:rPr kumimoji="0" lang="en-US" sz="2000" b="1" i="0" u="none" strike="noStrike" kern="1200" cap="none" spc="0" normalizeH="0" noProof="0" dirty="0" smtClean="0">
                <a:ln>
                  <a:noFill/>
                </a:ln>
                <a:solidFill>
                  <a:srgbClr val="FF7F12"/>
                </a:solidFill>
                <a:effectLst/>
                <a:uLnTx/>
                <a:uFillTx/>
                <a:latin typeface="Lucida Grande"/>
                <a:ea typeface="+mj-ea"/>
                <a:cs typeface="Lucida Grande"/>
              </a:rPr>
            </a:br>
            <a:r>
              <a:rPr kumimoji="0" lang="en-US" sz="2000" b="1" i="0" u="none" strike="noStrike" kern="1200" cap="none" spc="0" normalizeH="0" noProof="0" dirty="0" smtClean="0">
                <a:ln>
                  <a:noFill/>
                </a:ln>
                <a:solidFill>
                  <a:srgbClr val="FF7F12"/>
                </a:solidFill>
                <a:effectLst/>
                <a:uLnTx/>
                <a:uFillTx/>
                <a:latin typeface="Lucida Grande"/>
                <a:ea typeface="+mj-ea"/>
                <a:cs typeface="Lucida Grande"/>
              </a:rPr>
              <a:t>- </a:t>
            </a:r>
            <a:r>
              <a:rPr lang="en-US" sz="2000" b="1" noProof="0" dirty="0" smtClean="0">
                <a:solidFill>
                  <a:srgbClr val="FF7F12"/>
                </a:solidFill>
                <a:latin typeface="Lucida Grande"/>
                <a:ea typeface="+mj-ea"/>
                <a:cs typeface="Lucida Grande"/>
              </a:rPr>
              <a:t>Search Spellcheck</a:t>
            </a:r>
            <a:endParaRPr kumimoji="0" lang="en-US" sz="2000" b="1" i="0" u="none" strike="noStrike" kern="1200" cap="none" spc="0" normalizeH="0" baseline="0" noProof="0" dirty="0">
              <a:ln>
                <a:noFill/>
              </a:ln>
              <a:solidFill>
                <a:srgbClr val="FF7F12"/>
              </a:solidFill>
              <a:effectLst/>
              <a:uLnTx/>
              <a:uFillTx/>
              <a:latin typeface="Lucida Grande"/>
              <a:ea typeface="+mj-ea"/>
              <a:cs typeface="Lucida Grande"/>
            </a:endParaRPr>
          </a:p>
        </p:txBody>
      </p:sp>
      <p:sp>
        <p:nvSpPr>
          <p:cNvPr id="11"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975" y="1113278"/>
            <a:ext cx="3304354" cy="445312"/>
          </a:xfrm>
        </p:spPr>
        <p:txBody>
          <a:bodyPr anchor="t">
            <a:noAutofit/>
          </a:bodyPr>
          <a:lstStyle/>
          <a:p>
            <a:pPr algn="l"/>
            <a:r>
              <a:rPr lang="en-US" sz="2800" b="1" dirty="0" smtClean="0">
                <a:solidFill>
                  <a:schemeClr val="accent6">
                    <a:lumMod val="75000"/>
                  </a:schemeClr>
                </a:solidFill>
                <a:latin typeface="Lucida Grande"/>
                <a:cs typeface="Lucida Grande"/>
              </a:rPr>
              <a:t>Solr Admin UI</a:t>
            </a:r>
            <a:endParaRPr lang="en-US" sz="2800" b="1" dirty="0">
              <a:solidFill>
                <a:schemeClr val="accent6">
                  <a:lumMod val="75000"/>
                </a:schemeClr>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pic>
        <p:nvPicPr>
          <p:cNvPr id="9" name="Picture 8" descr="::Desktop:Screen Shot 2013-10-09 at 2.45.41 PM.png"/>
          <p:cNvPicPr/>
          <p:nvPr/>
        </p:nvPicPr>
        <p:blipFill>
          <a:blip r:embed="rId4"/>
          <a:srcRect/>
          <a:stretch>
            <a:fillRect/>
          </a:stretch>
        </p:blipFill>
        <p:spPr bwMode="auto">
          <a:xfrm>
            <a:off x="663400" y="1829116"/>
            <a:ext cx="7468812" cy="4198436"/>
          </a:xfrm>
          <a:prstGeom prst="rect">
            <a:avLst/>
          </a:prstGeom>
          <a:ln>
            <a:noFill/>
          </a:ln>
          <a:effectLst>
            <a:outerShdw blurRad="190500" algn="tl" rotWithShape="0">
              <a:srgbClr val="000000">
                <a:alpha val="70000"/>
              </a:srgbClr>
            </a:outerShdw>
          </a:effectLst>
        </p:spPr>
      </p:pic>
      <p:sp>
        <p:nvSpPr>
          <p:cNvPr id="11"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975" y="1113278"/>
            <a:ext cx="6555343" cy="445312"/>
          </a:xfrm>
        </p:spPr>
        <p:txBody>
          <a:bodyPr anchor="t">
            <a:noAutofit/>
          </a:bodyPr>
          <a:lstStyle/>
          <a:p>
            <a:pPr algn="l"/>
            <a:r>
              <a:rPr lang="en-US" sz="2800" b="1" dirty="0" smtClean="0">
                <a:solidFill>
                  <a:schemeClr val="accent6">
                    <a:lumMod val="75000"/>
                  </a:schemeClr>
                </a:solidFill>
                <a:latin typeface="Lucida Grande"/>
                <a:cs typeface="Lucida Grande"/>
              </a:rPr>
              <a:t>Search API Configuration (Server)</a:t>
            </a:r>
            <a:endParaRPr lang="en-US" sz="2800" b="1" dirty="0">
              <a:solidFill>
                <a:schemeClr val="accent6">
                  <a:lumMod val="75000"/>
                </a:schemeClr>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pic>
        <p:nvPicPr>
          <p:cNvPr id="9" name="Picture 8" descr="Screen Shot 2013-10-23 at 10.35.06 AM.png"/>
          <p:cNvPicPr>
            <a:picLocks noChangeAspect="1"/>
          </p:cNvPicPr>
          <p:nvPr/>
        </p:nvPicPr>
        <p:blipFill>
          <a:blip r:embed="rId4"/>
          <a:stretch>
            <a:fillRect/>
          </a:stretch>
        </p:blipFill>
        <p:spPr>
          <a:xfrm>
            <a:off x="42885" y="1841801"/>
            <a:ext cx="4354955" cy="3963690"/>
          </a:xfrm>
          <a:prstGeom prst="rect">
            <a:avLst/>
          </a:prstGeom>
        </p:spPr>
      </p:pic>
      <p:pic>
        <p:nvPicPr>
          <p:cNvPr id="10" name="Picture 9" descr="Screen Shot 2013-10-23 at 10.35.57 AM.png"/>
          <p:cNvPicPr>
            <a:picLocks noChangeAspect="1"/>
          </p:cNvPicPr>
          <p:nvPr/>
        </p:nvPicPr>
        <p:blipFill>
          <a:blip r:embed="rId5"/>
          <a:stretch>
            <a:fillRect/>
          </a:stretch>
        </p:blipFill>
        <p:spPr>
          <a:xfrm>
            <a:off x="4416796" y="1822847"/>
            <a:ext cx="4584607" cy="4320572"/>
          </a:xfrm>
          <a:prstGeom prst="rect">
            <a:avLst/>
          </a:prstGeom>
        </p:spPr>
      </p:pic>
      <p:sp>
        <p:nvSpPr>
          <p:cNvPr id="14"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975" y="1113278"/>
            <a:ext cx="6631168" cy="445312"/>
          </a:xfrm>
        </p:spPr>
        <p:txBody>
          <a:bodyPr anchor="t">
            <a:noAutofit/>
          </a:bodyPr>
          <a:lstStyle/>
          <a:p>
            <a:pPr algn="l"/>
            <a:r>
              <a:rPr lang="en-US" sz="2800" b="1" dirty="0" smtClean="0">
                <a:solidFill>
                  <a:schemeClr val="accent6">
                    <a:lumMod val="75000"/>
                  </a:schemeClr>
                </a:solidFill>
                <a:latin typeface="Lucida Grande"/>
                <a:cs typeface="Lucida Grande"/>
              </a:rPr>
              <a:t>Search API Configuration (Index 1)</a:t>
            </a:r>
            <a:endParaRPr lang="en-US" sz="2800" b="1" dirty="0">
              <a:solidFill>
                <a:schemeClr val="accent6">
                  <a:lumMod val="75000"/>
                </a:schemeClr>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pic>
        <p:nvPicPr>
          <p:cNvPr id="11" name="Picture 10" descr="Screen Shot 2013-10-23 at 11.11.18 AM.png"/>
          <p:cNvPicPr>
            <a:picLocks noChangeAspect="1"/>
          </p:cNvPicPr>
          <p:nvPr/>
        </p:nvPicPr>
        <p:blipFill>
          <a:blip r:embed="rId4"/>
          <a:stretch>
            <a:fillRect/>
          </a:stretch>
        </p:blipFill>
        <p:spPr>
          <a:xfrm>
            <a:off x="568620" y="1838915"/>
            <a:ext cx="4489117" cy="1953057"/>
          </a:xfrm>
          <a:prstGeom prst="rect">
            <a:avLst/>
          </a:prstGeom>
        </p:spPr>
      </p:pic>
      <p:pic>
        <p:nvPicPr>
          <p:cNvPr id="12" name="Picture 11" descr="Screen Shot 2013-10-23 at 11.11.55 AM.png"/>
          <p:cNvPicPr>
            <a:picLocks noChangeAspect="1"/>
          </p:cNvPicPr>
          <p:nvPr/>
        </p:nvPicPr>
        <p:blipFill>
          <a:blip r:embed="rId5"/>
          <a:stretch>
            <a:fillRect/>
          </a:stretch>
        </p:blipFill>
        <p:spPr>
          <a:xfrm>
            <a:off x="739224" y="3856712"/>
            <a:ext cx="4388064" cy="2278920"/>
          </a:xfrm>
          <a:prstGeom prst="rect">
            <a:avLst/>
          </a:prstGeom>
        </p:spPr>
      </p:pic>
      <p:sp>
        <p:nvSpPr>
          <p:cNvPr id="15"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975" y="1113278"/>
            <a:ext cx="7275679" cy="445312"/>
          </a:xfrm>
        </p:spPr>
        <p:txBody>
          <a:bodyPr anchor="t">
            <a:noAutofit/>
          </a:bodyPr>
          <a:lstStyle/>
          <a:p>
            <a:pPr algn="l"/>
            <a:r>
              <a:rPr lang="en-US" sz="2800" b="1" dirty="0" smtClean="0">
                <a:solidFill>
                  <a:schemeClr val="accent6">
                    <a:lumMod val="75000"/>
                  </a:schemeClr>
                </a:solidFill>
                <a:latin typeface="Lucida Grande"/>
                <a:cs typeface="Lucida Grande"/>
              </a:rPr>
              <a:t>Search API Configuration (Index 2)</a:t>
            </a:r>
            <a:endParaRPr lang="en-US" sz="2800" b="1" dirty="0">
              <a:solidFill>
                <a:schemeClr val="accent6">
                  <a:lumMod val="75000"/>
                </a:schemeClr>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pic>
        <p:nvPicPr>
          <p:cNvPr id="11" name="Picture 10" descr="Screen Shot 2013-10-23 at 11.19.49 AM.png"/>
          <p:cNvPicPr>
            <a:picLocks noChangeAspect="1"/>
          </p:cNvPicPr>
          <p:nvPr/>
        </p:nvPicPr>
        <p:blipFill>
          <a:blip r:embed="rId4"/>
          <a:stretch>
            <a:fillRect/>
          </a:stretch>
        </p:blipFill>
        <p:spPr>
          <a:xfrm>
            <a:off x="80796" y="1797558"/>
            <a:ext cx="9053726" cy="3366855"/>
          </a:xfrm>
          <a:prstGeom prst="rect">
            <a:avLst/>
          </a:prstGeom>
        </p:spPr>
      </p:pic>
      <p:sp>
        <p:nvSpPr>
          <p:cNvPr id="14"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975" y="1113278"/>
            <a:ext cx="7275679" cy="445312"/>
          </a:xfrm>
        </p:spPr>
        <p:txBody>
          <a:bodyPr anchor="t">
            <a:noAutofit/>
          </a:bodyPr>
          <a:lstStyle/>
          <a:p>
            <a:pPr algn="l"/>
            <a:r>
              <a:rPr lang="en-US" sz="2800" b="1" dirty="0" smtClean="0">
                <a:solidFill>
                  <a:schemeClr val="accent6">
                    <a:lumMod val="75000"/>
                  </a:schemeClr>
                </a:solidFill>
                <a:latin typeface="Lucida Grande"/>
                <a:cs typeface="Lucida Grande"/>
              </a:rPr>
              <a:t>Search API Configuration (Index 3)</a:t>
            </a:r>
            <a:endParaRPr lang="en-US" sz="2800" b="1" dirty="0">
              <a:solidFill>
                <a:schemeClr val="accent6">
                  <a:lumMod val="75000"/>
                </a:schemeClr>
              </a:solidFill>
              <a:latin typeface="Lucida Grande"/>
              <a:cs typeface="Lucida Grande"/>
            </a:endParaRPr>
          </a:p>
        </p:txBody>
      </p:sp>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pic>
        <p:nvPicPr>
          <p:cNvPr id="9" name="Picture 8" descr="Screen Shot 2013-10-23 at 11.26.10 AM.png"/>
          <p:cNvPicPr>
            <a:picLocks noChangeAspect="1"/>
          </p:cNvPicPr>
          <p:nvPr/>
        </p:nvPicPr>
        <p:blipFill>
          <a:blip r:embed="rId4"/>
          <a:stretch>
            <a:fillRect/>
          </a:stretch>
        </p:blipFill>
        <p:spPr>
          <a:xfrm>
            <a:off x="448975" y="1833432"/>
            <a:ext cx="3515039" cy="3473847"/>
          </a:xfrm>
          <a:prstGeom prst="rect">
            <a:avLst/>
          </a:prstGeom>
        </p:spPr>
      </p:pic>
      <p:pic>
        <p:nvPicPr>
          <p:cNvPr id="10" name="Picture 9" descr="Screen Shot 2013-10-23 at 11.27.10 AM.png"/>
          <p:cNvPicPr>
            <a:picLocks noChangeAspect="1"/>
          </p:cNvPicPr>
          <p:nvPr/>
        </p:nvPicPr>
        <p:blipFill>
          <a:blip r:embed="rId5"/>
          <a:stretch>
            <a:fillRect/>
          </a:stretch>
        </p:blipFill>
        <p:spPr>
          <a:xfrm>
            <a:off x="4235309" y="1833432"/>
            <a:ext cx="3880303" cy="1605419"/>
          </a:xfrm>
          <a:prstGeom prst="rect">
            <a:avLst/>
          </a:prstGeom>
        </p:spPr>
      </p:pic>
      <p:pic>
        <p:nvPicPr>
          <p:cNvPr id="12" name="Picture 11" descr="Screen Shot 2013-10-23 at 11.27.29 AM.png"/>
          <p:cNvPicPr>
            <a:picLocks noChangeAspect="1"/>
          </p:cNvPicPr>
          <p:nvPr/>
        </p:nvPicPr>
        <p:blipFill>
          <a:blip r:embed="rId6"/>
          <a:stretch>
            <a:fillRect/>
          </a:stretch>
        </p:blipFill>
        <p:spPr>
          <a:xfrm>
            <a:off x="4319037" y="3628382"/>
            <a:ext cx="4116763" cy="2457237"/>
          </a:xfrm>
          <a:prstGeom prst="rect">
            <a:avLst/>
          </a:prstGeom>
        </p:spPr>
      </p:pic>
      <p:sp>
        <p:nvSpPr>
          <p:cNvPr id="15"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9144000" cy="849391"/>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6173540"/>
            <a:ext cx="9144000" cy="684460"/>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Downloads:cern-logo-blue.png"/>
          <p:cNvPicPr/>
          <p:nvPr/>
        </p:nvPicPr>
        <p:blipFill>
          <a:blip r:embed="rId3"/>
          <a:srcRect/>
          <a:stretch>
            <a:fillRect/>
          </a:stretch>
        </p:blipFill>
        <p:spPr bwMode="auto">
          <a:xfrm>
            <a:off x="80796" y="82470"/>
            <a:ext cx="685800" cy="690880"/>
          </a:xfrm>
          <a:prstGeom prst="rect">
            <a:avLst/>
          </a:prstGeom>
          <a:noFill/>
          <a:ln w="9525">
            <a:noFill/>
            <a:miter lim="800000"/>
            <a:headEnd/>
            <a:tailEnd/>
          </a:ln>
        </p:spPr>
      </p:pic>
      <p:sp>
        <p:nvSpPr>
          <p:cNvPr id="13" name="Title 1"/>
          <p:cNvSpPr txBox="1">
            <a:spLocks/>
          </p:cNvSpPr>
          <p:nvPr/>
        </p:nvSpPr>
        <p:spPr>
          <a:xfrm>
            <a:off x="663400" y="6325071"/>
            <a:ext cx="7772400" cy="407883"/>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1000" b="1" dirty="0" smtClean="0">
                <a:solidFill>
                  <a:schemeClr val="bg1"/>
                </a:solidFill>
                <a:latin typeface="Lucida Grande"/>
                <a:ea typeface="+mj-ea"/>
                <a:cs typeface="Lucida Grande"/>
              </a:rPr>
              <a:t>CERN Web Communications Group – Copyright 2013</a:t>
            </a:r>
            <a:r>
              <a:rPr kumimoji="0" lang="en-US" sz="1000" b="1" u="none" strike="noStrike" kern="1200" cap="none" spc="0" normalizeH="0" baseline="0" noProof="0" dirty="0" smtClean="0">
                <a:ln>
                  <a:noFill/>
                </a:ln>
                <a:solidFill>
                  <a:schemeClr val="bg1"/>
                </a:solidFill>
                <a:effectLst/>
                <a:uLnTx/>
                <a:uFillTx/>
                <a:latin typeface="Lucida Grande"/>
                <a:ea typeface="+mj-ea"/>
                <a:cs typeface="Lucida Grande"/>
              </a:rPr>
              <a:t>       </a:t>
            </a:r>
          </a:p>
        </p:txBody>
      </p:sp>
      <p:pic>
        <p:nvPicPr>
          <p:cNvPr id="9" name="Picture 8" descr="Screen Shot 2013-10-23 at 11.41.41 AM.png"/>
          <p:cNvPicPr>
            <a:picLocks noChangeAspect="1"/>
          </p:cNvPicPr>
          <p:nvPr/>
        </p:nvPicPr>
        <p:blipFill>
          <a:blip r:embed="rId4"/>
          <a:stretch>
            <a:fillRect/>
          </a:stretch>
        </p:blipFill>
        <p:spPr>
          <a:xfrm>
            <a:off x="546744" y="1800530"/>
            <a:ext cx="6345316" cy="4287494"/>
          </a:xfrm>
          <a:prstGeom prst="rect">
            <a:avLst/>
          </a:prstGeom>
        </p:spPr>
      </p:pic>
      <p:sp>
        <p:nvSpPr>
          <p:cNvPr id="12" name="Subtitle 2"/>
          <p:cNvSpPr>
            <a:spLocks noGrp="1"/>
          </p:cNvSpPr>
          <p:nvPr>
            <p:ph type="subTitle" idx="1"/>
          </p:nvPr>
        </p:nvSpPr>
        <p:spPr>
          <a:xfrm>
            <a:off x="5612888" y="239157"/>
            <a:ext cx="3589334" cy="426722"/>
          </a:xfrm>
          <a:noFill/>
          <a:ln>
            <a:noFill/>
          </a:ln>
        </p:spPr>
        <p:txBody>
          <a:bodyPr>
            <a:normAutofit/>
          </a:bodyPr>
          <a:lstStyle/>
          <a:p>
            <a:r>
              <a:rPr lang="en-US" sz="1800" dirty="0" smtClean="0">
                <a:solidFill>
                  <a:schemeClr val="tx2">
                    <a:lumMod val="60000"/>
                    <a:lumOff val="40000"/>
                  </a:schemeClr>
                </a:solidFill>
              </a:rPr>
              <a:t>Search Drupal with Apache Solr</a:t>
            </a:r>
            <a:endParaRPr lang="en-US" sz="1800" dirty="0">
              <a:solidFill>
                <a:schemeClr val="tx2">
                  <a:lumMod val="60000"/>
                  <a:lumOff val="40000"/>
                </a:schemeClr>
              </a:solidFill>
              <a:latin typeface="Lucida Grande"/>
              <a:cs typeface="Lucida Grande"/>
            </a:endParaRPr>
          </a:p>
        </p:txBody>
      </p:sp>
      <p:sp>
        <p:nvSpPr>
          <p:cNvPr id="11" name="Title 1"/>
          <p:cNvSpPr txBox="1">
            <a:spLocks/>
          </p:cNvSpPr>
          <p:nvPr/>
        </p:nvSpPr>
        <p:spPr>
          <a:xfrm>
            <a:off x="448975" y="1113278"/>
            <a:ext cx="7275679" cy="445312"/>
          </a:xfrm>
          <a:prstGeom prst="rect">
            <a:avLst/>
          </a:prstGeom>
        </p:spPr>
        <p:txBody>
          <a:bodyPr vert="horz" lIns="91440" tIns="45720" rIns="91440" bIns="45720" rtlCol="0" anchor="t">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accent6">
                    <a:lumMod val="75000"/>
                  </a:schemeClr>
                </a:solidFill>
                <a:effectLst/>
                <a:uLnTx/>
                <a:uFillTx/>
                <a:latin typeface="Lucida Grande"/>
                <a:ea typeface="+mj-ea"/>
                <a:cs typeface="Lucida Grande"/>
              </a:rPr>
              <a:t>Search API Configuration (Index 4)</a:t>
            </a:r>
            <a:endParaRPr kumimoji="0" lang="en-US" sz="2800" b="1" i="0" u="none" strike="noStrike" kern="1200" cap="none" spc="0" normalizeH="0" baseline="0" noProof="0" dirty="0">
              <a:ln>
                <a:noFill/>
              </a:ln>
              <a:solidFill>
                <a:schemeClr val="accent6">
                  <a:lumMod val="75000"/>
                </a:schemeClr>
              </a:solidFill>
              <a:effectLst/>
              <a:uLnTx/>
              <a:uFillTx/>
              <a:latin typeface="Lucida Grande"/>
              <a:ea typeface="+mj-ea"/>
              <a:cs typeface="Lucida Grande"/>
            </a:endParaRPr>
          </a:p>
        </p:txBody>
      </p:sp>
    </p:spTree>
  </p:cSld>
  <p:clrMapOvr>
    <a:masterClrMapping/>
  </p:clrMapOvr>
  <p:timing>
    <p:tnLst>
      <p:par>
        <p:cTn xmlns:p14="http://schemas.microsoft.com/office/powerpoint/2010/mai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253</TotalTime>
  <Words>963</Words>
  <Application>Microsoft Macintosh PowerPoint</Application>
  <PresentationFormat>On-screen Show (4:3)</PresentationFormat>
  <Paragraphs>85</Paragraphs>
  <Slides>13</Slides>
  <Notes>12</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Solstice</vt:lpstr>
      <vt:lpstr>Search       </vt:lpstr>
      <vt:lpstr>What is Solr?</vt:lpstr>
      <vt:lpstr>Installing Solr   Drupal Modules   - Entity API   - Search API   - Database Search   - Solr Search   - Search Pages      Install Solr 4.5   - Locally   - Remotely</vt:lpstr>
      <vt:lpstr>Solr Admin UI</vt:lpstr>
      <vt:lpstr>Search API Configuration (Server)</vt:lpstr>
      <vt:lpstr>Search API Configuration (Index 1)</vt:lpstr>
      <vt:lpstr>Search API Configuration (Index 2)</vt:lpstr>
      <vt:lpstr>Search API Configuration (Index 3)</vt:lpstr>
      <vt:lpstr>PowerPoint Presentation</vt:lpstr>
      <vt:lpstr>Add a View (1)</vt:lpstr>
      <vt:lpstr>Add a View (2)</vt:lpstr>
      <vt:lpstr>Autocomplete</vt:lpstr>
      <vt:lpstr>Search View</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 Drupal with Solr</dc:title>
  <dc:creator>Sotirios Boutas</dc:creator>
  <cp:lastModifiedBy>Dan Noyes</cp:lastModifiedBy>
  <cp:revision>20</cp:revision>
  <dcterms:created xsi:type="dcterms:W3CDTF">2013-10-24T13:04:05Z</dcterms:created>
  <dcterms:modified xsi:type="dcterms:W3CDTF">2013-10-29T15:08:44Z</dcterms:modified>
</cp:coreProperties>
</file>