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96" r:id="rId3"/>
    <p:sldId id="286" r:id="rId4"/>
    <p:sldId id="285" r:id="rId5"/>
    <p:sldId id="284" r:id="rId6"/>
    <p:sldId id="267" r:id="rId7"/>
    <p:sldId id="263" r:id="rId8"/>
    <p:sldId id="264" r:id="rId9"/>
    <p:sldId id="266" r:id="rId10"/>
    <p:sldId id="265" r:id="rId11"/>
    <p:sldId id="262" r:id="rId12"/>
    <p:sldId id="278" r:id="rId13"/>
    <p:sldId id="279" r:id="rId14"/>
    <p:sldId id="281" r:id="rId15"/>
    <p:sldId id="290" r:id="rId16"/>
    <p:sldId id="291" r:id="rId17"/>
    <p:sldId id="299" r:id="rId18"/>
    <p:sldId id="297" r:id="rId19"/>
    <p:sldId id="298" r:id="rId20"/>
    <p:sldId id="25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040" autoAdjust="0"/>
  </p:normalViewPr>
  <p:slideViewPr>
    <p:cSldViewPr>
      <p:cViewPr varScale="1">
        <p:scale>
          <a:sx n="65" d="100"/>
          <a:sy n="65" d="100"/>
        </p:scale>
        <p:origin x="-12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57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C3B2BB-F013-4702-A11F-F22A41E0100D}" type="doc">
      <dgm:prSet loTypeId="urn:microsoft.com/office/officeart/2009/layout/CircleArrowProcess" loCatId="process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2D28C67-9796-4EE8-B128-132C863F54D3}">
      <dgm:prSet phldrT="[Text]"/>
      <dgm:spPr/>
      <dgm:t>
        <a:bodyPr/>
        <a:lstStyle/>
        <a:p>
          <a:r>
            <a:rPr lang="en-GB" dirty="0" err="1" smtClean="0"/>
            <a:t>Dev</a:t>
          </a:r>
          <a:endParaRPr lang="en-GB" dirty="0"/>
        </a:p>
      </dgm:t>
    </dgm:pt>
    <dgm:pt modelId="{A3CEA5D8-78F3-4C57-80EC-3AD80E472301}" type="parTrans" cxnId="{BE335D90-825F-4401-879A-0871440DD23D}">
      <dgm:prSet/>
      <dgm:spPr/>
      <dgm:t>
        <a:bodyPr/>
        <a:lstStyle/>
        <a:p>
          <a:endParaRPr lang="en-GB"/>
        </a:p>
      </dgm:t>
    </dgm:pt>
    <dgm:pt modelId="{088559AF-638C-4E32-9E23-EBA1742DB326}" type="sibTrans" cxnId="{BE335D90-825F-4401-879A-0871440DD23D}">
      <dgm:prSet/>
      <dgm:spPr/>
      <dgm:t>
        <a:bodyPr/>
        <a:lstStyle/>
        <a:p>
          <a:endParaRPr lang="en-GB"/>
        </a:p>
      </dgm:t>
    </dgm:pt>
    <dgm:pt modelId="{3596F316-1DFF-47F9-AF5E-6AC901BE947C}">
      <dgm:prSet phldrT="[Text]"/>
      <dgm:spPr/>
      <dgm:t>
        <a:bodyPr/>
        <a:lstStyle/>
        <a:p>
          <a:r>
            <a:rPr lang="en-GB" dirty="0" smtClean="0"/>
            <a:t>Test</a:t>
          </a:r>
          <a:endParaRPr lang="en-GB" dirty="0"/>
        </a:p>
      </dgm:t>
    </dgm:pt>
    <dgm:pt modelId="{70114408-A492-4583-8D54-51FF639998AA}" type="parTrans" cxnId="{0337FA46-6650-4E2B-8A1B-AEAA71AF3C41}">
      <dgm:prSet/>
      <dgm:spPr/>
      <dgm:t>
        <a:bodyPr/>
        <a:lstStyle/>
        <a:p>
          <a:endParaRPr lang="en-GB"/>
        </a:p>
      </dgm:t>
    </dgm:pt>
    <dgm:pt modelId="{AA26DC7D-DFAB-468B-AA86-EFF8CE410046}" type="sibTrans" cxnId="{0337FA46-6650-4E2B-8A1B-AEAA71AF3C41}">
      <dgm:prSet/>
      <dgm:spPr/>
      <dgm:t>
        <a:bodyPr/>
        <a:lstStyle/>
        <a:p>
          <a:endParaRPr lang="en-GB"/>
        </a:p>
      </dgm:t>
    </dgm:pt>
    <dgm:pt modelId="{99D23D68-9549-405D-BC0D-3246E04B605E}">
      <dgm:prSet phldrT="[Text]"/>
      <dgm:spPr/>
      <dgm:t>
        <a:bodyPr/>
        <a:lstStyle/>
        <a:p>
          <a:r>
            <a:rPr lang="en-GB" dirty="0" smtClean="0"/>
            <a:t>Prod</a:t>
          </a:r>
          <a:endParaRPr lang="en-GB" dirty="0"/>
        </a:p>
      </dgm:t>
    </dgm:pt>
    <dgm:pt modelId="{8E28FC85-020A-448D-BEFE-19C4627E1753}" type="parTrans" cxnId="{BFEAF8D3-E6FF-442B-A0BD-1E71C8E4EC11}">
      <dgm:prSet/>
      <dgm:spPr/>
      <dgm:t>
        <a:bodyPr/>
        <a:lstStyle/>
        <a:p>
          <a:endParaRPr lang="en-GB"/>
        </a:p>
      </dgm:t>
    </dgm:pt>
    <dgm:pt modelId="{49B4202B-5505-4B18-9683-C778AFF012CA}" type="sibTrans" cxnId="{BFEAF8D3-E6FF-442B-A0BD-1E71C8E4EC11}">
      <dgm:prSet/>
      <dgm:spPr/>
      <dgm:t>
        <a:bodyPr/>
        <a:lstStyle/>
        <a:p>
          <a:endParaRPr lang="en-GB"/>
        </a:p>
      </dgm:t>
    </dgm:pt>
    <dgm:pt modelId="{566B039E-22C6-42C9-8C0C-C5A9C47EFFFD}" type="pres">
      <dgm:prSet presAssocID="{BBC3B2BB-F013-4702-A11F-F22A41E0100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F778ACAE-28AE-4623-92F4-86B7D78060DA}" type="pres">
      <dgm:prSet presAssocID="{92D28C67-9796-4EE8-B128-132C863F54D3}" presName="Accent1" presStyleCnt="0"/>
      <dgm:spPr/>
    </dgm:pt>
    <dgm:pt modelId="{568F75F0-6C6F-4F99-BB00-0B421F9D9887}" type="pres">
      <dgm:prSet presAssocID="{92D28C67-9796-4EE8-B128-132C863F54D3}" presName="Accent" presStyleLbl="node1" presStyleIdx="0" presStyleCnt="3"/>
      <dgm:spPr/>
    </dgm:pt>
    <dgm:pt modelId="{21DEB94C-4091-4B9E-B06E-9A3D5A94A6FC}" type="pres">
      <dgm:prSet presAssocID="{92D28C67-9796-4EE8-B128-132C863F54D3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4E6B90-A2DF-4424-8658-B448AB8DD69C}" type="pres">
      <dgm:prSet presAssocID="{3596F316-1DFF-47F9-AF5E-6AC901BE947C}" presName="Accent2" presStyleCnt="0"/>
      <dgm:spPr/>
    </dgm:pt>
    <dgm:pt modelId="{286A6C0E-0672-4128-8456-54CBA2073073}" type="pres">
      <dgm:prSet presAssocID="{3596F316-1DFF-47F9-AF5E-6AC901BE947C}" presName="Accent" presStyleLbl="node1" presStyleIdx="1" presStyleCnt="3"/>
      <dgm:spPr/>
    </dgm:pt>
    <dgm:pt modelId="{82CA97F6-0C52-4585-AD06-3524146434FA}" type="pres">
      <dgm:prSet presAssocID="{3596F316-1DFF-47F9-AF5E-6AC901BE947C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DA2448-11D1-45B7-BB12-CC4E5EC4BFCB}" type="pres">
      <dgm:prSet presAssocID="{99D23D68-9549-405D-BC0D-3246E04B605E}" presName="Accent3" presStyleCnt="0"/>
      <dgm:spPr/>
    </dgm:pt>
    <dgm:pt modelId="{52559685-D61C-4568-AD44-DABBDABA6D1B}" type="pres">
      <dgm:prSet presAssocID="{99D23D68-9549-405D-BC0D-3246E04B605E}" presName="Accent" presStyleLbl="node1" presStyleIdx="2" presStyleCnt="3" custLinFactNeighborX="194" custLinFactNeighborY="-4372"/>
      <dgm:spPr/>
    </dgm:pt>
    <dgm:pt modelId="{2661C4D1-5C91-4CF7-B6A1-9E9EDEE07BB4}" type="pres">
      <dgm:prSet presAssocID="{99D23D68-9549-405D-BC0D-3246E04B605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7EBC35C-1CC9-496F-9F0F-FCE6D785F0EA}" type="presOf" srcId="{99D23D68-9549-405D-BC0D-3246E04B605E}" destId="{2661C4D1-5C91-4CF7-B6A1-9E9EDEE07BB4}" srcOrd="0" destOrd="0" presId="urn:microsoft.com/office/officeart/2009/layout/CircleArrowProcess"/>
    <dgm:cxn modelId="{25676DC2-A85D-46BC-883B-60136BB7B009}" type="presOf" srcId="{3596F316-1DFF-47F9-AF5E-6AC901BE947C}" destId="{82CA97F6-0C52-4585-AD06-3524146434FA}" srcOrd="0" destOrd="0" presId="urn:microsoft.com/office/officeart/2009/layout/CircleArrowProcess"/>
    <dgm:cxn modelId="{D029D40D-83A8-4C97-9398-BFD8B2C0B6E5}" type="presOf" srcId="{92D28C67-9796-4EE8-B128-132C863F54D3}" destId="{21DEB94C-4091-4B9E-B06E-9A3D5A94A6FC}" srcOrd="0" destOrd="0" presId="urn:microsoft.com/office/officeart/2009/layout/CircleArrowProcess"/>
    <dgm:cxn modelId="{0337FA46-6650-4E2B-8A1B-AEAA71AF3C41}" srcId="{BBC3B2BB-F013-4702-A11F-F22A41E0100D}" destId="{3596F316-1DFF-47F9-AF5E-6AC901BE947C}" srcOrd="1" destOrd="0" parTransId="{70114408-A492-4583-8D54-51FF639998AA}" sibTransId="{AA26DC7D-DFAB-468B-AA86-EFF8CE410046}"/>
    <dgm:cxn modelId="{320C56C5-08D8-44FE-9724-85A73952D527}" type="presOf" srcId="{BBC3B2BB-F013-4702-A11F-F22A41E0100D}" destId="{566B039E-22C6-42C9-8C0C-C5A9C47EFFFD}" srcOrd="0" destOrd="0" presId="urn:microsoft.com/office/officeart/2009/layout/CircleArrowProcess"/>
    <dgm:cxn modelId="{BE335D90-825F-4401-879A-0871440DD23D}" srcId="{BBC3B2BB-F013-4702-A11F-F22A41E0100D}" destId="{92D28C67-9796-4EE8-B128-132C863F54D3}" srcOrd="0" destOrd="0" parTransId="{A3CEA5D8-78F3-4C57-80EC-3AD80E472301}" sibTransId="{088559AF-638C-4E32-9E23-EBA1742DB326}"/>
    <dgm:cxn modelId="{BFEAF8D3-E6FF-442B-A0BD-1E71C8E4EC11}" srcId="{BBC3B2BB-F013-4702-A11F-F22A41E0100D}" destId="{99D23D68-9549-405D-BC0D-3246E04B605E}" srcOrd="2" destOrd="0" parTransId="{8E28FC85-020A-448D-BEFE-19C4627E1753}" sibTransId="{49B4202B-5505-4B18-9683-C778AFF012CA}"/>
    <dgm:cxn modelId="{78B31487-1476-4435-9D81-5725F22AC8FE}" type="presParOf" srcId="{566B039E-22C6-42C9-8C0C-C5A9C47EFFFD}" destId="{F778ACAE-28AE-4623-92F4-86B7D78060DA}" srcOrd="0" destOrd="0" presId="urn:microsoft.com/office/officeart/2009/layout/CircleArrowProcess"/>
    <dgm:cxn modelId="{7BB8BA87-1F15-48AD-BA09-374BF69F0BA6}" type="presParOf" srcId="{F778ACAE-28AE-4623-92F4-86B7D78060DA}" destId="{568F75F0-6C6F-4F99-BB00-0B421F9D9887}" srcOrd="0" destOrd="0" presId="urn:microsoft.com/office/officeart/2009/layout/CircleArrowProcess"/>
    <dgm:cxn modelId="{2BFB228F-F5F6-4642-9D06-DC34F47A8682}" type="presParOf" srcId="{566B039E-22C6-42C9-8C0C-C5A9C47EFFFD}" destId="{21DEB94C-4091-4B9E-B06E-9A3D5A94A6FC}" srcOrd="1" destOrd="0" presId="urn:microsoft.com/office/officeart/2009/layout/CircleArrowProcess"/>
    <dgm:cxn modelId="{06DAB5AB-029B-4B37-AF1A-B7B587970C1F}" type="presParOf" srcId="{566B039E-22C6-42C9-8C0C-C5A9C47EFFFD}" destId="{F34E6B90-A2DF-4424-8658-B448AB8DD69C}" srcOrd="2" destOrd="0" presId="urn:microsoft.com/office/officeart/2009/layout/CircleArrowProcess"/>
    <dgm:cxn modelId="{9732D40E-FBE2-4EF0-A3B1-603C9F54661B}" type="presParOf" srcId="{F34E6B90-A2DF-4424-8658-B448AB8DD69C}" destId="{286A6C0E-0672-4128-8456-54CBA2073073}" srcOrd="0" destOrd="0" presId="urn:microsoft.com/office/officeart/2009/layout/CircleArrowProcess"/>
    <dgm:cxn modelId="{BAA2795C-4330-4BF5-BB54-8850AED2D79B}" type="presParOf" srcId="{566B039E-22C6-42C9-8C0C-C5A9C47EFFFD}" destId="{82CA97F6-0C52-4585-AD06-3524146434FA}" srcOrd="3" destOrd="0" presId="urn:microsoft.com/office/officeart/2009/layout/CircleArrowProcess"/>
    <dgm:cxn modelId="{B8FA5C06-15BD-4018-861B-0E9F30360DF7}" type="presParOf" srcId="{566B039E-22C6-42C9-8C0C-C5A9C47EFFFD}" destId="{CEDA2448-11D1-45B7-BB12-CC4E5EC4BFCB}" srcOrd="4" destOrd="0" presId="urn:microsoft.com/office/officeart/2009/layout/CircleArrowProcess"/>
    <dgm:cxn modelId="{AB4BB3E1-5A17-411D-91FF-3836D8756FAC}" type="presParOf" srcId="{CEDA2448-11D1-45B7-BB12-CC4E5EC4BFCB}" destId="{52559685-D61C-4568-AD44-DABBDABA6D1B}" srcOrd="0" destOrd="0" presId="urn:microsoft.com/office/officeart/2009/layout/CircleArrowProcess"/>
    <dgm:cxn modelId="{F6BB79D1-EB29-46E3-8BCB-B767E8DAE895}" type="presParOf" srcId="{566B039E-22C6-42C9-8C0C-C5A9C47EFFFD}" destId="{2661C4D1-5C91-4CF7-B6A1-9E9EDEE07BB4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8F75F0-6C6F-4F99-BB00-0B421F9D9887}">
      <dsp:nvSpPr>
        <dsp:cNvPr id="0" name=""/>
        <dsp:cNvSpPr/>
      </dsp:nvSpPr>
      <dsp:spPr>
        <a:xfrm>
          <a:off x="1420647" y="0"/>
          <a:ext cx="1868741" cy="186902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DEB94C-4091-4B9E-B06E-9A3D5A94A6FC}">
      <dsp:nvSpPr>
        <dsp:cNvPr id="0" name=""/>
        <dsp:cNvSpPr/>
      </dsp:nvSpPr>
      <dsp:spPr>
        <a:xfrm>
          <a:off x="1833700" y="674775"/>
          <a:ext cx="1038423" cy="519087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err="1" smtClean="0"/>
            <a:t>Dev</a:t>
          </a:r>
          <a:endParaRPr lang="en-GB" sz="3400" kern="1200" dirty="0"/>
        </a:p>
      </dsp:txBody>
      <dsp:txXfrm>
        <a:off x="1833700" y="674775"/>
        <a:ext cx="1038423" cy="519087"/>
      </dsp:txXfrm>
    </dsp:sp>
    <dsp:sp modelId="{286A6C0E-0672-4128-8456-54CBA2073073}">
      <dsp:nvSpPr>
        <dsp:cNvPr id="0" name=""/>
        <dsp:cNvSpPr/>
      </dsp:nvSpPr>
      <dsp:spPr>
        <a:xfrm>
          <a:off x="901611" y="1073893"/>
          <a:ext cx="1868741" cy="186902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CA97F6-0C52-4585-AD06-3524146434FA}">
      <dsp:nvSpPr>
        <dsp:cNvPr id="0" name=""/>
        <dsp:cNvSpPr/>
      </dsp:nvSpPr>
      <dsp:spPr>
        <a:xfrm>
          <a:off x="1316769" y="1754880"/>
          <a:ext cx="1038423" cy="519087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Test</a:t>
          </a:r>
          <a:endParaRPr lang="en-GB" sz="3400" kern="1200" dirty="0"/>
        </a:p>
      </dsp:txBody>
      <dsp:txXfrm>
        <a:off x="1316769" y="1754880"/>
        <a:ext cx="1038423" cy="519087"/>
      </dsp:txXfrm>
    </dsp:sp>
    <dsp:sp modelId="{52559685-D61C-4568-AD44-DABBDABA6D1B}">
      <dsp:nvSpPr>
        <dsp:cNvPr id="0" name=""/>
        <dsp:cNvSpPr/>
      </dsp:nvSpPr>
      <dsp:spPr>
        <a:xfrm>
          <a:off x="1556767" y="2206075"/>
          <a:ext cx="1605538" cy="160618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61C4D1-5C91-4CF7-B6A1-9E9EDEE07BB4}">
      <dsp:nvSpPr>
        <dsp:cNvPr id="0" name=""/>
        <dsp:cNvSpPr/>
      </dsp:nvSpPr>
      <dsp:spPr>
        <a:xfrm>
          <a:off x="1836157" y="2836539"/>
          <a:ext cx="1038423" cy="519087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Prod</a:t>
          </a:r>
          <a:endParaRPr lang="en-GB" sz="3400" kern="1200" dirty="0"/>
        </a:p>
      </dsp:txBody>
      <dsp:txXfrm>
        <a:off x="1836157" y="2836539"/>
        <a:ext cx="1038423" cy="519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A78D3-B452-4B79-9C88-9A6D1C7780BD}" type="datetimeFigureOut">
              <a:rPr lang="en-GB" smtClean="0"/>
              <a:t>30/10/2013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27835-92DF-4AD7-B774-B934EC98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744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Only group in the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87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314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59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17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And demonstrate in the correct word</a:t>
            </a:r>
          </a:p>
          <a:p>
            <a:r>
              <a:rPr lang="en-GB" dirty="0" smtClean="0"/>
              <a:t>100 </a:t>
            </a:r>
            <a:r>
              <a:rPr lang="en-GB" dirty="0" err="1" smtClean="0"/>
              <a:t>ppl</a:t>
            </a:r>
            <a:endParaRPr lang="en-GB" dirty="0" smtClean="0"/>
          </a:p>
          <a:p>
            <a:r>
              <a:rPr lang="en-GB" dirty="0" smtClean="0"/>
              <a:t>6</a:t>
            </a:r>
            <a:r>
              <a:rPr lang="en-GB" baseline="0" dirty="0" smtClean="0"/>
              <a:t> to the deliverables (goal section)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066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30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Thousand</a:t>
            </a:r>
            <a:r>
              <a:rPr lang="en-GB" baseline="0" dirty="0" smtClean="0"/>
              <a:t> sites use them</a:t>
            </a:r>
          </a:p>
          <a:p>
            <a:r>
              <a:rPr lang="en-GB" baseline="0" dirty="0" smtClean="0"/>
              <a:t>WYSIWYG editor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31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Drupal</a:t>
            </a:r>
            <a:r>
              <a:rPr lang="en-GB" baseline="0" dirty="0" smtClean="0"/>
              <a:t> support in CERN</a:t>
            </a:r>
          </a:p>
          <a:p>
            <a:r>
              <a:rPr lang="en-GB" baseline="0" dirty="0" smtClean="0"/>
              <a:t>Other resources that we leveraged </a:t>
            </a:r>
            <a:endParaRPr lang="en-GB" dirty="0" smtClean="0"/>
          </a:p>
          <a:p>
            <a:r>
              <a:rPr lang="en-GB" dirty="0" smtClean="0"/>
              <a:t>Kick LDAP off.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10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New Slide:</a:t>
            </a:r>
          </a:p>
          <a:p>
            <a:r>
              <a:rPr lang="en-GB" dirty="0" smtClean="0"/>
              <a:t>The role of the administrative</a:t>
            </a:r>
            <a:r>
              <a:rPr lang="en-GB" baseline="0" dirty="0" smtClean="0"/>
              <a:t> assistant. A lot of help the admin assistant is a good source of knowledge, structure and help.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74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165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27835-92DF-4AD7-B774-B934EC98CE5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1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7619-65A1-4147-A0D9-2C024DA8EDDE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228600" y="6400800"/>
            <a:ext cx="762000" cy="365125"/>
          </a:xfrm>
        </p:spPr>
        <p:txBody>
          <a:bodyPr/>
          <a:lstStyle>
            <a:lvl1pPr>
              <a:defRPr sz="24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2A79-5E57-49AB-8426-EBC88A649A25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CAD7-B6E3-4C7B-B570-00EF3DFCD3BC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304800"/>
            <a:ext cx="5181600" cy="10366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5A4A-935F-489F-A71A-A927367EF058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22D19-3066-4D3A-9E44-52DAB41602FE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1D27-D2D3-43B2-ACD4-5DE1E2886E65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5401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5401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78862-C1CD-49DB-9771-F8161BCAB330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5AF1F-D2CE-4181-BE38-76D23536388F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3BDE-DC52-482D-835D-20280CECFE38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4419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279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CC15-281E-4E9F-8EC8-FB821E38AE8F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5540-34BB-446E-82E8-6AA57FAF1EBE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457200" y="1600201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</a:t>
            </a:r>
            <a:r>
              <a:rPr lang="en-GB" noProof="0" dirty="0" smtClean="0"/>
              <a:t>Master</a:t>
            </a:r>
            <a:r>
              <a:rPr lang="en-US" dirty="0" smtClean="0"/>
              <a:t> text styles</a:t>
            </a:r>
          </a:p>
          <a:p>
            <a:pPr lvl="1"/>
            <a:r>
              <a:rPr lang="en-US" dirty="0" smtClean="0"/>
              <a:t>Second </a:t>
            </a:r>
            <a:r>
              <a:rPr lang="en-GB" noProof="0" dirty="0" smtClean="0"/>
              <a:t>level</a:t>
            </a:r>
          </a:p>
          <a:p>
            <a:pPr lvl="2"/>
            <a:r>
              <a:rPr lang="en-US" dirty="0" smtClean="0"/>
              <a:t>Third </a:t>
            </a:r>
            <a:r>
              <a:rPr lang="en-GB" noProof="0" dirty="0" smtClean="0"/>
              <a:t>level</a:t>
            </a:r>
          </a:p>
          <a:p>
            <a:pPr lvl="3"/>
            <a:r>
              <a:rPr lang="en-GB" noProof="0" dirty="0" smtClean="0"/>
              <a:t>Fourth</a:t>
            </a:r>
            <a:r>
              <a:rPr lang="en-US" dirty="0" smtClean="0"/>
              <a:t>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16E2A-A7A6-4B31-BC70-799539D4ADDA}" type="datetime1">
              <a:rPr lang="en-US" smtClean="0"/>
              <a:t>30-Oct-13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1"/>
            <a:ext cx="9162245" cy="1341912"/>
            <a:chOff x="-18246" y="1"/>
            <a:chExt cx="9162245" cy="1341912"/>
          </a:xfrm>
        </p:grpSpPr>
        <p:pic>
          <p:nvPicPr>
            <p:cNvPr id="17" name="Picture 2" descr="C:\Users\nefie\Documents\CERN\Screenshot-5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18" t="14534" r="26052" b="69718"/>
            <a:stretch/>
          </p:blipFill>
          <p:spPr bwMode="auto">
            <a:xfrm>
              <a:off x="6740730" y="330531"/>
              <a:ext cx="2403269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C:\Users\nefie\Documents\CERN\Screenshot-5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49" b="69718"/>
            <a:stretch/>
          </p:blipFill>
          <p:spPr bwMode="auto">
            <a:xfrm>
              <a:off x="-18246" y="1"/>
              <a:ext cx="9162245" cy="1341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29301"/>
            <a:ext cx="1726113" cy="48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4307910" y="306523"/>
            <a:ext cx="48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pic>
        <p:nvPicPr>
          <p:cNvPr id="27" name="Picture 3"/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3" r="11145" b="42577"/>
          <a:stretch/>
        </p:blipFill>
        <p:spPr bwMode="auto">
          <a:xfrm>
            <a:off x="30271" y="5745725"/>
            <a:ext cx="9165377" cy="1102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3" r="11145" b="42577"/>
          <a:stretch/>
        </p:blipFill>
        <p:spPr bwMode="auto">
          <a:xfrm>
            <a:off x="6248400" y="5760394"/>
            <a:ext cx="2895600" cy="1102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3" r="44336" b="42577"/>
          <a:stretch/>
        </p:blipFill>
        <p:spPr bwMode="auto">
          <a:xfrm>
            <a:off x="4800600" y="5755446"/>
            <a:ext cx="1668049" cy="1102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52400" y="6340898"/>
            <a:ext cx="762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ew-ph-dep-dt-test.web.cern.ch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PH-DT site migration to Drupal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/>
          <a:p>
            <a:r>
              <a:rPr lang="en-US" dirty="0" err="1" smtClean="0"/>
              <a:t>Nefeli</a:t>
            </a:r>
            <a:r>
              <a:rPr lang="en-US" dirty="0" smtClean="0"/>
              <a:t> </a:t>
            </a:r>
            <a:r>
              <a:rPr lang="en-US" dirty="0" err="1" smtClean="0"/>
              <a:t>Kousi</a:t>
            </a:r>
            <a:r>
              <a:rPr lang="en-US" dirty="0" smtClean="0"/>
              <a:t> </a:t>
            </a:r>
          </a:p>
          <a:p>
            <a:r>
              <a:rPr lang="en-US" dirty="0" smtClean="0"/>
              <a:t>(Supervisor: </a:t>
            </a:r>
            <a:r>
              <a:rPr lang="en-US" dirty="0" err="1"/>
              <a:t>D</a:t>
            </a:r>
            <a:r>
              <a:rPr lang="en-US" dirty="0" err="1" smtClean="0"/>
              <a:t>anilo</a:t>
            </a:r>
            <a:r>
              <a:rPr lang="en-US" dirty="0" smtClean="0"/>
              <a:t> </a:t>
            </a:r>
            <a:r>
              <a:rPr lang="en-US" dirty="0" err="1" smtClean="0"/>
              <a:t>Piparo</a:t>
            </a:r>
            <a:r>
              <a:rPr lang="en-US" dirty="0" smtClean="0"/>
              <a:t>)</a:t>
            </a:r>
          </a:p>
          <a:p>
            <a:r>
              <a:rPr lang="en-US" dirty="0" smtClean="0"/>
              <a:t>PH-SFT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88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Stick to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26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 smtClean="0"/>
              <a:t>PRECAUTIONS:</a:t>
            </a:r>
          </a:p>
          <a:p>
            <a:pPr marL="0" indent="0">
              <a:buNone/>
            </a:pPr>
            <a:endParaRPr lang="en-US" sz="2200" b="1" dirty="0" smtClean="0"/>
          </a:p>
          <a:p>
            <a:pPr marL="0" indent="0">
              <a:buNone/>
            </a:pPr>
            <a:r>
              <a:rPr lang="en-US" sz="2200" dirty="0" smtClean="0"/>
              <a:t>We have used mostly </a:t>
            </a:r>
            <a:r>
              <a:rPr lang="en-US" sz="2200" b="1" dirty="0" smtClean="0"/>
              <a:t>CERN supported </a:t>
            </a:r>
            <a:r>
              <a:rPr lang="en-US" sz="2200" dirty="0" smtClean="0"/>
              <a:t>tools in order to </a:t>
            </a:r>
            <a:r>
              <a:rPr lang="en-GB" sz="2200" dirty="0" smtClean="0"/>
              <a:t>create</a:t>
            </a:r>
            <a:r>
              <a:rPr lang="en-US" sz="2200" dirty="0" smtClean="0"/>
              <a:t> a site that is </a:t>
            </a:r>
            <a:r>
              <a:rPr lang="en-US" sz="2200" b="1" dirty="0" smtClean="0"/>
              <a:t>sustainable and supported out of the box (no special cases).</a:t>
            </a:r>
            <a:endParaRPr lang="en-US" sz="2200" b="1" dirty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For the very few cases that we could not solve only with CERN modules we used only modules that are </a:t>
            </a:r>
            <a:r>
              <a:rPr lang="en-US" sz="2200" b="1" dirty="0" smtClean="0"/>
              <a:t>heavily </a:t>
            </a:r>
            <a:r>
              <a:rPr lang="en-GB" sz="2200" b="1" dirty="0" smtClean="0"/>
              <a:t>supported</a:t>
            </a:r>
            <a:r>
              <a:rPr lang="en-US" sz="2200" dirty="0" smtClean="0"/>
              <a:t> by the </a:t>
            </a:r>
            <a:r>
              <a:rPr lang="en-US" sz="2200" b="1" dirty="0" smtClean="0"/>
              <a:t>Drupal community.</a:t>
            </a:r>
            <a:endParaRPr lang="en-US" sz="2200" dirty="0"/>
          </a:p>
        </p:txBody>
      </p:sp>
      <p:pic>
        <p:nvPicPr>
          <p:cNvPr id="3076" name="Picture 4" descr="http://thetruthwins.com/wp-content/uploads/2010/02/Danger-Sig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054946"/>
            <a:ext cx="1676400" cy="169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79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274638"/>
            <a:ext cx="4572000" cy="1143000"/>
          </a:xfrm>
        </p:spPr>
        <p:txBody>
          <a:bodyPr/>
          <a:lstStyle/>
          <a:p>
            <a:r>
              <a:rPr lang="en-US" dirty="0" smtClean="0"/>
              <a:t>What we used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2697" y="1373958"/>
            <a:ext cx="4137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CERN-Supported Infrastructure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2320" y="1981200"/>
            <a:ext cx="510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CERN theme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LDAP module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err="1" smtClean="0"/>
              <a:t>Indico</a:t>
            </a:r>
            <a:r>
              <a:rPr lang="en-GB" sz="2400" dirty="0" smtClean="0"/>
              <a:t> module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CERN – Maps automatic redirection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CERN Profile (!)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92527" y="1373958"/>
            <a:ext cx="3827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CERN-Supported community</a:t>
            </a:r>
            <a:endParaRPr lang="en-GB" sz="24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2640260" y="5867400"/>
            <a:ext cx="362712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Ensuring Sustainability</a:t>
            </a:r>
            <a:endParaRPr lang="en-GB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4343400"/>
            <a:ext cx="9144000" cy="0"/>
          </a:xfrm>
          <a:prstGeom prst="line">
            <a:avLst/>
          </a:prstGeom>
          <a:ln w="28575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2697" y="4472404"/>
            <a:ext cx="3667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Drupal-Supported Modules</a:t>
            </a:r>
            <a:endParaRPr lang="en-GB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92527" y="4472404"/>
            <a:ext cx="3999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Drupal-Supported </a:t>
            </a:r>
            <a:r>
              <a:rPr lang="en-GB" sz="2400" b="1" dirty="0" smtClean="0"/>
              <a:t>community</a:t>
            </a:r>
            <a:endParaRPr lang="en-GB" sz="2400" b="1" dirty="0"/>
          </a:p>
        </p:txBody>
      </p:sp>
      <p:pic>
        <p:nvPicPr>
          <p:cNvPr id="2050" name="Picture 2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83753"/>
            <a:ext cx="2667000" cy="7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lingotek.com/sites/default/files/drupal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211" y="4799152"/>
            <a:ext cx="2146473" cy="96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-37277" y="4903588"/>
            <a:ext cx="4948297" cy="861478"/>
            <a:chOff x="-37277" y="4903588"/>
            <a:chExt cx="4948297" cy="861478"/>
          </a:xfrm>
        </p:grpSpPr>
        <p:sp>
          <p:nvSpPr>
            <p:cNvPr id="21" name="TextBox 20"/>
            <p:cNvSpPr txBox="1"/>
            <p:nvPr/>
          </p:nvSpPr>
          <p:spPr>
            <a:xfrm>
              <a:off x="-37277" y="4903588"/>
              <a:ext cx="24059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2400" dirty="0" err="1"/>
                <a:t>Superfish</a:t>
              </a:r>
              <a:endParaRPr lang="en-GB" sz="24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2400" dirty="0" err="1"/>
                <a:t>Devel</a:t>
              </a:r>
              <a:r>
                <a:rPr lang="en-US" sz="2400" dirty="0"/>
                <a:t> </a:t>
              </a:r>
              <a:r>
                <a:rPr lang="en-US" sz="2400" dirty="0" smtClean="0"/>
                <a:t>generate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625020" y="4934069"/>
              <a:ext cx="22860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2400" dirty="0"/>
                <a:t>Media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GB" sz="2400" dirty="0" smtClean="0"/>
                <a:t>Panels</a:t>
              </a:r>
              <a:endParaRPr lang="en-GB" sz="2400" dirty="0"/>
            </a:p>
          </p:txBody>
        </p:sp>
      </p:grpSp>
      <p:sp>
        <p:nvSpPr>
          <p:cNvPr id="3" name="TextBox 2"/>
          <p:cNvSpPr txBox="1"/>
          <p:nvPr/>
        </p:nvSpPr>
        <p:spPr>
          <a:xfrm rot="20661813">
            <a:off x="1103354" y="5827990"/>
            <a:ext cx="1437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And More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64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20" grpId="0"/>
      <p:bldP spid="2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we 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19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hlinkClick r:id="rId3"/>
              </a:rPr>
              <a:t>http://new-ph-dep-dt-test.web.cern.ch/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486399" y="2265528"/>
            <a:ext cx="33528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The site is almost finished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CERN branded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Automatic connected to </a:t>
            </a:r>
            <a:r>
              <a:rPr lang="en-GB" sz="2400" dirty="0" err="1" smtClean="0"/>
              <a:t>Indico</a:t>
            </a:r>
            <a:r>
              <a:rPr lang="en-GB" sz="2400" dirty="0" smtClean="0"/>
              <a:t> and LDAP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32546"/>
            <a:ext cx="5203556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96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we are</a:t>
            </a:r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339020" y="2514600"/>
            <a:ext cx="842398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dirty="0" smtClean="0"/>
              <a:t>Every team has a </a:t>
            </a:r>
            <a:r>
              <a:rPr lang="en-GB" sz="2800" b="1" dirty="0" smtClean="0"/>
              <a:t>customised page </a:t>
            </a:r>
            <a:r>
              <a:rPr lang="en-GB" sz="2800" dirty="0" smtClean="0"/>
              <a:t>reflecting the </a:t>
            </a:r>
            <a:r>
              <a:rPr lang="en-GB" sz="2800" b="1" dirty="0" smtClean="0"/>
              <a:t>unity</a:t>
            </a:r>
            <a:r>
              <a:rPr lang="en-GB" sz="2800" dirty="0" smtClean="0"/>
              <a:t> of the group as well as the </a:t>
            </a:r>
            <a:r>
              <a:rPr lang="en-GB" sz="2800" b="1" dirty="0" smtClean="0"/>
              <a:t>unique character </a:t>
            </a:r>
            <a:r>
              <a:rPr lang="en-GB" sz="2800" dirty="0" smtClean="0"/>
              <a:t>of the team.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2640260" y="5867400"/>
            <a:ext cx="362712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 Teams and 10 Projects Currently in DT</a:t>
            </a:r>
            <a:endParaRPr lang="en-GB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" r="542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52399" y="0"/>
            <a:ext cx="9329860" cy="6858000"/>
            <a:chOff x="-57982" y="0"/>
            <a:chExt cx="9329860" cy="6858000"/>
          </a:xfrm>
        </p:grpSpPr>
        <p:grpSp>
          <p:nvGrpSpPr>
            <p:cNvPr id="6" name="Group 5"/>
            <p:cNvGrpSpPr/>
            <p:nvPr/>
          </p:nvGrpSpPr>
          <p:grpSpPr>
            <a:xfrm>
              <a:off x="-57982" y="0"/>
              <a:ext cx="9329860" cy="6858000"/>
              <a:chOff x="-57982" y="0"/>
              <a:chExt cx="9329860" cy="6858000"/>
            </a:xfrm>
          </p:grpSpPr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17" t="2565"/>
              <a:stretch/>
            </p:blipFill>
            <p:spPr bwMode="auto">
              <a:xfrm>
                <a:off x="-57982" y="0"/>
                <a:ext cx="9329859" cy="56009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7981" y="5334000"/>
                <a:ext cx="9329859" cy="152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838200"/>
              <a:ext cx="6248400" cy="225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52400" y="-3748"/>
            <a:ext cx="9144000" cy="6861748"/>
            <a:chOff x="127878" y="-26233"/>
            <a:chExt cx="9144000" cy="6861748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8" r="8786"/>
            <a:stretch/>
          </p:blipFill>
          <p:spPr bwMode="auto">
            <a:xfrm>
              <a:off x="127878" y="-26233"/>
              <a:ext cx="9144000" cy="6861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457200"/>
              <a:ext cx="8001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32085"/>
            <a:ext cx="9116786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43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we 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79088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800" dirty="0" smtClean="0"/>
              <a:t>Great use of </a:t>
            </a:r>
            <a:r>
              <a:rPr lang="en-GB" sz="2800" b="1" dirty="0" smtClean="0"/>
              <a:t>Views</a:t>
            </a:r>
            <a:r>
              <a:rPr lang="en-GB" sz="2800" dirty="0" smtClean="0"/>
              <a:t> for aggregation and </a:t>
            </a:r>
            <a:r>
              <a:rPr lang="en-GB" sz="2800" b="1" dirty="0" smtClean="0"/>
              <a:t>Tags</a:t>
            </a:r>
            <a:r>
              <a:rPr lang="en-GB" sz="2800" dirty="0" smtClean="0"/>
              <a:t> for division of content.</a:t>
            </a:r>
          </a:p>
          <a:p>
            <a:pPr marL="0" indent="0" algn="ctr">
              <a:buNone/>
            </a:pPr>
            <a:r>
              <a:rPr lang="en-GB" sz="2800" dirty="0" err="1" smtClean="0"/>
              <a:t>Especialy</a:t>
            </a:r>
            <a:r>
              <a:rPr lang="en-GB" sz="2800" dirty="0" smtClean="0"/>
              <a:t> in the Equipment pages.</a:t>
            </a:r>
            <a:endParaRPr lang="en-GB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4019480" y="1606446"/>
            <a:ext cx="4800600" cy="4121270"/>
            <a:chOff x="3581400" y="1447800"/>
            <a:chExt cx="4800600" cy="412127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1447800"/>
              <a:ext cx="4800600" cy="4121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250" y="1600200"/>
              <a:ext cx="285750" cy="15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Rounded Rectangle 6"/>
          <p:cNvSpPr/>
          <p:nvPr/>
        </p:nvSpPr>
        <p:spPr>
          <a:xfrm>
            <a:off x="2667000" y="5836920"/>
            <a:ext cx="3752780" cy="9906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Tools to ease everyday Group life have been provided</a:t>
            </a:r>
            <a:r>
              <a:rPr lang="en-GB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2519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Lessons learned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>
            <a:normAutofit fontScale="92500"/>
          </a:bodyPr>
          <a:lstStyle/>
          <a:p>
            <a:r>
              <a:rPr lang="en-GB" b="1" dirty="0" smtClean="0"/>
              <a:t>Drupal experience: </a:t>
            </a:r>
            <a:r>
              <a:rPr lang="en-GB" dirty="0" smtClean="0"/>
              <a:t>manipulation of content, creation of consistent structures, easing the work of the editors.</a:t>
            </a:r>
          </a:p>
          <a:p>
            <a:r>
              <a:rPr lang="en-GB" b="1" dirty="0" smtClean="0"/>
              <a:t>CERN related Drupal experience: </a:t>
            </a:r>
            <a:r>
              <a:rPr lang="en-GB" dirty="0" smtClean="0"/>
              <a:t>CERN modules,  hosting service, ENTICE, troubleshooting.</a:t>
            </a:r>
          </a:p>
          <a:p>
            <a:r>
              <a:rPr lang="en-GB" b="1" dirty="0" smtClean="0"/>
              <a:t>Group image: </a:t>
            </a:r>
            <a:r>
              <a:rPr lang="en-GB" dirty="0" smtClean="0"/>
              <a:t>how to represent the identity of a CERN group which is supporting experiments and drives innovation of technology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350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352800"/>
          </a:xfrm>
        </p:spPr>
        <p:txBody>
          <a:bodyPr>
            <a:normAutofit/>
          </a:bodyPr>
          <a:lstStyle/>
          <a:p>
            <a:r>
              <a:rPr lang="en-GB" b="1" dirty="0" smtClean="0"/>
              <a:t>SFT Group </a:t>
            </a:r>
            <a:r>
              <a:rPr lang="en-GB" dirty="0" smtClean="0"/>
              <a:t>is smaller than DT but </a:t>
            </a:r>
            <a:r>
              <a:rPr lang="en-GB" b="1" dirty="0" smtClean="0"/>
              <a:t>very active</a:t>
            </a:r>
          </a:p>
          <a:p>
            <a:r>
              <a:rPr lang="en-GB" dirty="0" smtClean="0"/>
              <a:t>Multiple activities.</a:t>
            </a:r>
          </a:p>
          <a:p>
            <a:pPr lvl="1"/>
            <a:r>
              <a:rPr lang="en-GB" dirty="0" smtClean="0"/>
              <a:t>Big HEP software projects.</a:t>
            </a:r>
          </a:p>
          <a:p>
            <a:pPr lvl="1"/>
            <a:r>
              <a:rPr lang="en-GB" dirty="0" smtClean="0"/>
              <a:t> </a:t>
            </a:r>
            <a:r>
              <a:rPr lang="en-GB" b="1" dirty="0" smtClean="0"/>
              <a:t>Participation and organisation </a:t>
            </a:r>
            <a:r>
              <a:rPr lang="en-GB" dirty="0" smtClean="0"/>
              <a:t>of conferences, workshops, trainings and educational activities.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1441554"/>
            <a:ext cx="4310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 The new SFT web site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068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 we faced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43399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Documentation</a:t>
            </a:r>
            <a:r>
              <a:rPr lang="en-GB" dirty="0" smtClean="0"/>
              <a:t>/usage guides </a:t>
            </a:r>
            <a:r>
              <a:rPr lang="en-GB" dirty="0" err="1" smtClean="0"/>
              <a:t>Indico</a:t>
            </a:r>
            <a:r>
              <a:rPr lang="en-GB" dirty="0" smtClean="0"/>
              <a:t> and LDAP.</a:t>
            </a:r>
          </a:p>
          <a:p>
            <a:r>
              <a:rPr lang="en-GB" b="1" dirty="0"/>
              <a:t>W</a:t>
            </a:r>
            <a:r>
              <a:rPr lang="en-GB" b="1" dirty="0" smtClean="0"/>
              <a:t>ay to support </a:t>
            </a:r>
            <a:r>
              <a:rPr lang="en-GB" dirty="0" smtClean="0"/>
              <a:t>more than 2 layers menu.</a:t>
            </a:r>
          </a:p>
          <a:p>
            <a:r>
              <a:rPr lang="en-GB" b="1" dirty="0" smtClean="0"/>
              <a:t>Profile pages</a:t>
            </a:r>
            <a:r>
              <a:rPr lang="en-GB" dirty="0" smtClean="0"/>
              <a:t> of the members with </a:t>
            </a:r>
            <a:r>
              <a:rPr lang="en-GB" b="1" dirty="0" smtClean="0"/>
              <a:t>automatic deletion</a:t>
            </a:r>
            <a:r>
              <a:rPr lang="en-GB" dirty="0" smtClean="0"/>
              <a:t> of previous members (thanks to Eduardo </a:t>
            </a:r>
            <a:r>
              <a:rPr lang="en-US" dirty="0"/>
              <a:t> Alvarez Fernandez  </a:t>
            </a:r>
            <a:r>
              <a:rPr lang="en-GB" dirty="0" smtClean="0"/>
              <a:t>for his input).</a:t>
            </a:r>
          </a:p>
          <a:p>
            <a:r>
              <a:rPr lang="en-GB" b="1" dirty="0" smtClean="0"/>
              <a:t>Responsive main content</a:t>
            </a:r>
            <a:r>
              <a:rPr lang="en-GB" dirty="0" smtClean="0"/>
              <a:t> and central support </a:t>
            </a:r>
            <a:r>
              <a:rPr lang="en-GB" b="1" dirty="0" smtClean="0"/>
              <a:t>deadlock.</a:t>
            </a:r>
          </a:p>
          <a:p>
            <a:r>
              <a:rPr lang="en-GB" dirty="0" smtClean="0"/>
              <a:t>Cars representation and booking</a:t>
            </a:r>
            <a:r>
              <a:rPr lang="en-US" dirty="0" smtClean="0"/>
              <a:t> (thanks to Silvia </a:t>
            </a:r>
            <a:r>
              <a:rPr lang="en-US" dirty="0" err="1"/>
              <a:t>Tomanin</a:t>
            </a:r>
            <a:r>
              <a:rPr lang="en-US" dirty="0"/>
              <a:t> </a:t>
            </a:r>
            <a:r>
              <a:rPr lang="en-US" dirty="0" smtClean="0"/>
              <a:t>for her help).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09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Multi-layer menu</a:t>
            </a:r>
          </a:p>
          <a:p>
            <a:r>
              <a:rPr lang="en-GB" dirty="0" smtClean="0"/>
              <a:t>Clear strategy for Browser support</a:t>
            </a:r>
          </a:p>
          <a:p>
            <a:r>
              <a:rPr lang="en-GB" dirty="0" smtClean="0"/>
              <a:t>Clear communication lines</a:t>
            </a:r>
          </a:p>
          <a:p>
            <a:r>
              <a:rPr lang="en-GB" dirty="0" smtClean="0"/>
              <a:t>Fast and effective (one button) migration from one instance to an other and backup</a:t>
            </a:r>
          </a:p>
          <a:p>
            <a:r>
              <a:rPr lang="en-GB" dirty="0" smtClean="0"/>
              <a:t>Panels</a:t>
            </a:r>
          </a:p>
          <a:p>
            <a:r>
              <a:rPr lang="en-GB" dirty="0" smtClean="0"/>
              <a:t>Adding a view of contents in a node</a:t>
            </a: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46" r="21052" b="7258"/>
          <a:stretch/>
        </p:blipFill>
        <p:spPr bwMode="auto">
          <a:xfrm>
            <a:off x="0" y="1285406"/>
            <a:ext cx="9144000" cy="450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1966821" y="1356609"/>
            <a:ext cx="263586" cy="1028700"/>
            <a:chOff x="1946214" y="1333500"/>
            <a:chExt cx="263586" cy="1028700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2209800" y="1524000"/>
              <a:ext cx="0" cy="8382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1946214" y="1333500"/>
              <a:ext cx="263586" cy="381000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u="sng" dirty="0" smtClean="0">
                  <a:solidFill>
                    <a:srgbClr val="FF0000"/>
                  </a:solidFill>
                </a:rPr>
                <a:t>1</a:t>
              </a:r>
              <a:endParaRPr lang="en-GB" b="1" u="sng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Oval 26"/>
          <p:cNvSpPr/>
          <p:nvPr/>
        </p:nvSpPr>
        <p:spPr>
          <a:xfrm>
            <a:off x="7716807" y="2321600"/>
            <a:ext cx="263586" cy="381000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u="sng" dirty="0">
                <a:solidFill>
                  <a:srgbClr val="FF0000"/>
                </a:solidFill>
              </a:rPr>
              <a:t>4</a:t>
            </a:r>
          </a:p>
        </p:txBody>
      </p:sp>
      <p:grpSp>
        <p:nvGrpSpPr>
          <p:cNvPr id="2048" name="Group 2047"/>
          <p:cNvGrpSpPr/>
          <p:nvPr/>
        </p:nvGrpSpPr>
        <p:grpSpPr>
          <a:xfrm>
            <a:off x="5167221" y="2344086"/>
            <a:ext cx="1711386" cy="381000"/>
            <a:chOff x="5146614" y="2320977"/>
            <a:chExt cx="1711386" cy="381000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5410200" y="2590800"/>
              <a:ext cx="14478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5146614" y="2320977"/>
              <a:ext cx="263586" cy="381000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u="sng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230407" y="2344086"/>
            <a:ext cx="1447800" cy="381000"/>
            <a:chOff x="2209800" y="2320977"/>
            <a:chExt cx="1447800" cy="381000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2209800" y="2590800"/>
              <a:ext cx="14478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>
              <a:off x="2272884" y="2320977"/>
              <a:ext cx="263586" cy="381000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u="sng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pic>
        <p:nvPicPr>
          <p:cNvPr id="2053" name="Picture 5" descr="http://static.tumblr.com/simmacu/1Cimcxgun/idea-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1000" y="4114800"/>
            <a:ext cx="338265" cy="46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" y="0"/>
            <a:ext cx="9159221" cy="6967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5" descr="http://static.tumblr.com/simmacu/1Cimcxgun/idea-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9225" y="4704164"/>
            <a:ext cx="338265" cy="46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87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79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Support a popular and actively </a:t>
            </a:r>
            <a:r>
              <a:rPr lang="en-GB" dirty="0"/>
              <a:t>maintained </a:t>
            </a:r>
            <a:r>
              <a:rPr lang="en-GB" b="1" dirty="0"/>
              <a:t>m</a:t>
            </a:r>
            <a:r>
              <a:rPr lang="en-GB" b="1" dirty="0" smtClean="0"/>
              <a:t>enu module </a:t>
            </a:r>
            <a:r>
              <a:rPr lang="en-GB" dirty="0" smtClean="0"/>
              <a:t>like </a:t>
            </a:r>
            <a:r>
              <a:rPr lang="en-GB" dirty="0" err="1" smtClean="0"/>
              <a:t>Superfish</a:t>
            </a:r>
            <a:r>
              <a:rPr lang="en-GB" dirty="0" smtClean="0"/>
              <a:t>.</a:t>
            </a:r>
          </a:p>
          <a:p>
            <a:r>
              <a:rPr lang="en-GB" dirty="0" smtClean="0"/>
              <a:t>Support a module that allows us to have a </a:t>
            </a:r>
            <a:r>
              <a:rPr lang="en-GB" b="1" dirty="0" smtClean="0"/>
              <a:t>date</a:t>
            </a:r>
            <a:r>
              <a:rPr lang="en-GB" dirty="0" smtClean="0"/>
              <a:t> </a:t>
            </a:r>
            <a:r>
              <a:rPr lang="en-GB" b="1" dirty="0" smtClean="0"/>
              <a:t>as a field </a:t>
            </a:r>
            <a:r>
              <a:rPr lang="en-GB" dirty="0" smtClean="0"/>
              <a:t>such as Date.</a:t>
            </a:r>
            <a:endParaRPr lang="en-GB" dirty="0"/>
          </a:p>
          <a:p>
            <a:r>
              <a:rPr lang="en-GB" dirty="0"/>
              <a:t> Support </a:t>
            </a:r>
            <a:r>
              <a:rPr lang="en-GB" b="1" dirty="0" smtClean="0"/>
              <a:t>Panels, EVA</a:t>
            </a:r>
            <a:r>
              <a:rPr lang="en-GB" dirty="0" smtClean="0"/>
              <a:t>.</a:t>
            </a:r>
          </a:p>
          <a:p>
            <a:r>
              <a:rPr lang="en-GB" b="1" dirty="0" err="1" smtClean="0"/>
              <a:t>Responsitivity</a:t>
            </a:r>
            <a:r>
              <a:rPr lang="en-GB" b="1" dirty="0" smtClean="0"/>
              <a:t> for the main content </a:t>
            </a:r>
            <a:r>
              <a:rPr lang="en-GB" dirty="0" smtClean="0"/>
              <a:t>(images scaling, blocks rearrangement).</a:t>
            </a:r>
          </a:p>
          <a:p>
            <a:r>
              <a:rPr lang="en-GB" b="1" dirty="0" smtClean="0"/>
              <a:t>Compose a proposition for browser support strategy </a:t>
            </a:r>
            <a:r>
              <a:rPr lang="en-GB" dirty="0" smtClean="0"/>
              <a:t>(what browsers, until what version </a:t>
            </a:r>
            <a:r>
              <a:rPr lang="en-GB" dirty="0" err="1" smtClean="0"/>
              <a:t>etc</a:t>
            </a:r>
            <a:r>
              <a:rPr lang="en-GB" dirty="0" smtClean="0"/>
              <a:t>).</a:t>
            </a:r>
          </a:p>
          <a:p>
            <a:r>
              <a:rPr lang="en-GB" dirty="0" smtClean="0"/>
              <a:t>Share asap timescale and migration strategies for </a:t>
            </a:r>
            <a:r>
              <a:rPr lang="en-GB" b="1" dirty="0" smtClean="0"/>
              <a:t>Drupal8</a:t>
            </a:r>
          </a:p>
          <a:p>
            <a:r>
              <a:rPr lang="en-GB" b="1" dirty="0" smtClean="0"/>
              <a:t>Clear communication lines </a:t>
            </a:r>
            <a:r>
              <a:rPr lang="en-GB" dirty="0" smtClean="0"/>
              <a:t>(Clear documentation catalogue. Clear way to communicate with every team. CERN Infrastructure “Starting pack” for beginners 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2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am I?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00200"/>
            <a:ext cx="51816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err="1" smtClean="0"/>
              <a:t>Nefeli</a:t>
            </a: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IT student at NKUA Greece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Technical Student at PH-SFT, CERN (July2013-June2014)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70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0" y="1600200"/>
            <a:ext cx="3886200" cy="3886200"/>
          </a:xfrm>
        </p:spPr>
      </p:pic>
    </p:spTree>
    <p:extLst>
      <p:ext uri="{BB962C8B-B14F-4D97-AF65-F5344CB8AC3E}">
        <p14:creationId xmlns:p14="http://schemas.microsoft.com/office/powerpoint/2010/main" val="369514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PH-DT and PH-SFT cooperation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dirty="0" smtClean="0"/>
              <a:t>Cross group project (and student!) in PH. </a:t>
            </a:r>
          </a:p>
          <a:p>
            <a:endParaRPr lang="en-GB" dirty="0"/>
          </a:p>
          <a:p>
            <a:r>
              <a:rPr lang="en-GB" dirty="0" smtClean="0"/>
              <a:t>A </a:t>
            </a:r>
            <a:r>
              <a:rPr lang="en-GB" b="1" dirty="0" smtClean="0"/>
              <a:t>cooperation</a:t>
            </a:r>
            <a:r>
              <a:rPr lang="en-GB" dirty="0" smtClean="0"/>
              <a:t> between PH-DT (offering the </a:t>
            </a:r>
            <a:r>
              <a:rPr lang="en-GB" b="1" dirty="0" smtClean="0"/>
              <a:t>financial support</a:t>
            </a:r>
            <a:r>
              <a:rPr lang="en-GB" dirty="0" smtClean="0"/>
              <a:t>) </a:t>
            </a:r>
            <a:r>
              <a:rPr lang="en-GB" dirty="0"/>
              <a:t>a</a:t>
            </a:r>
            <a:r>
              <a:rPr lang="en-GB" dirty="0" smtClean="0"/>
              <a:t>nd PH-SFT (offering </a:t>
            </a:r>
            <a:r>
              <a:rPr lang="en-GB" b="1" dirty="0" smtClean="0"/>
              <a:t>supervision</a:t>
            </a:r>
            <a:r>
              <a:rPr lang="en-GB" dirty="0" smtClean="0"/>
              <a:t>).</a:t>
            </a:r>
          </a:p>
          <a:p>
            <a:endParaRPr lang="en-GB" dirty="0" smtClean="0"/>
          </a:p>
          <a:p>
            <a:r>
              <a:rPr lang="en-GB" dirty="0" smtClean="0"/>
              <a:t>It includes </a:t>
            </a:r>
            <a:r>
              <a:rPr lang="en-GB" dirty="0"/>
              <a:t>the </a:t>
            </a:r>
            <a:r>
              <a:rPr lang="en-GB" dirty="0" smtClean="0"/>
              <a:t>porting into Drupal and update </a:t>
            </a:r>
            <a:r>
              <a:rPr lang="en-GB" dirty="0"/>
              <a:t>of </a:t>
            </a:r>
            <a:r>
              <a:rPr lang="en-GB" b="1" dirty="0" smtClean="0"/>
              <a:t>PH-DT </a:t>
            </a:r>
            <a:r>
              <a:rPr lang="en-GB" dirty="0" smtClean="0"/>
              <a:t>as well as </a:t>
            </a:r>
            <a:r>
              <a:rPr lang="en-GB" b="1" dirty="0" smtClean="0"/>
              <a:t>PH-SFT sites </a:t>
            </a:r>
            <a:r>
              <a:rPr lang="en-GB" dirty="0" smtClean="0"/>
              <a:t>(and more if time allows?).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80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this project?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343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500" dirty="0"/>
          </a:p>
          <a:p>
            <a:r>
              <a:rPr lang="en-GB" sz="2500" dirty="0" smtClean="0"/>
              <a:t>There is a great challenge to </a:t>
            </a:r>
            <a:r>
              <a:rPr lang="en-GB" sz="2500" b="1" dirty="0" smtClean="0"/>
              <a:t>communicate</a:t>
            </a:r>
            <a:r>
              <a:rPr lang="en-GB" sz="2500" dirty="0" smtClean="0"/>
              <a:t> the work done by and the identity of the group.</a:t>
            </a:r>
          </a:p>
          <a:p>
            <a:endParaRPr lang="en-GB" sz="2500" dirty="0"/>
          </a:p>
          <a:p>
            <a:r>
              <a:rPr lang="en-GB" sz="2500" dirty="0" smtClean="0"/>
              <a:t>I had the challenge as well as the opportunity to create a web site that </a:t>
            </a:r>
            <a:r>
              <a:rPr lang="en-GB" sz="2500" b="1" dirty="0" smtClean="0"/>
              <a:t>represents the work, the unique personality and the contribution of the group in a consistent and clear way, according to the style guidelines adopted by the Organisation</a:t>
            </a:r>
            <a:r>
              <a:rPr lang="en-GB" sz="2500" dirty="0" smtClean="0"/>
              <a:t>. 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659380" y="5867400"/>
            <a:ext cx="362712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Help the group to have a greater impact</a:t>
            </a:r>
            <a:endParaRPr lang="en-GB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926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workflow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9080" y="1425295"/>
            <a:ext cx="8427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Drupal is based on a database. So in order to duplicate one site to an other location we just need to </a:t>
            </a:r>
            <a:r>
              <a:rPr lang="en-GB" sz="2400" b="1" dirty="0" smtClean="0"/>
              <a:t>clone the database.</a:t>
            </a:r>
            <a:endParaRPr lang="en-GB" sz="2400" b="1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30516843"/>
              </p:ext>
            </p:extLst>
          </p:nvPr>
        </p:nvGraphicFramePr>
        <p:xfrm>
          <a:off x="-685800" y="1859577"/>
          <a:ext cx="4191000" cy="3882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352800" y="2228939"/>
            <a:ext cx="5486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/>
              <a:t>Dev</a:t>
            </a:r>
            <a:r>
              <a:rPr lang="en-GB" sz="2000" b="1" dirty="0" smtClean="0"/>
              <a:t> instance : </a:t>
            </a:r>
            <a:r>
              <a:rPr lang="en-GB" sz="2000" dirty="0" smtClean="0"/>
              <a:t>this is  where we try things out.  We install new modules create new Content types and Views Tweak code.</a:t>
            </a:r>
          </a:p>
          <a:p>
            <a:endParaRPr lang="en-GB" sz="2000" dirty="0"/>
          </a:p>
          <a:p>
            <a:r>
              <a:rPr lang="en-GB" sz="2000" b="1" dirty="0" smtClean="0"/>
              <a:t>Test instance: </a:t>
            </a:r>
            <a:r>
              <a:rPr lang="en-GB" sz="2000" dirty="0" smtClean="0"/>
              <a:t>this is where we move changes when they are ready for testing. The users are invited to test the pages and give feedback.</a:t>
            </a:r>
          </a:p>
          <a:p>
            <a:endParaRPr lang="en-GB" sz="2000" dirty="0"/>
          </a:p>
          <a:p>
            <a:r>
              <a:rPr lang="en-GB" sz="2000" b="1" dirty="0" smtClean="0"/>
              <a:t>Prod instance:</a:t>
            </a:r>
            <a:r>
              <a:rPr lang="en-GB" sz="2000" dirty="0" smtClean="0"/>
              <a:t> this is the final product </a:t>
            </a:r>
            <a:r>
              <a:rPr lang="en-GB" sz="2000" b="1" dirty="0" smtClean="0"/>
              <a:t>the only one to be visible for the public.</a:t>
            </a:r>
            <a:endParaRPr lang="en-GB" sz="20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2659380" y="5867400"/>
            <a:ext cx="362712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Flexible and fail safe procedure</a:t>
            </a:r>
            <a:endParaRPr lang="en-GB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05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</a:t>
            </a:r>
            <a:r>
              <a:rPr lang="en-US" dirty="0" smtClean="0"/>
              <a:t> we began with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Dreamweaver site.</a:t>
            </a:r>
          </a:p>
          <a:p>
            <a:r>
              <a:rPr lang="en-US" dirty="0" smtClean="0"/>
              <a:t>A lot of broken links and redirections to other pages.</a:t>
            </a:r>
          </a:p>
          <a:p>
            <a:r>
              <a:rPr lang="en-US" dirty="0" smtClean="0"/>
              <a:t> No </a:t>
            </a:r>
            <a:r>
              <a:rPr lang="en-GB" dirty="0"/>
              <a:t>automatic connection to other CERN sites</a:t>
            </a:r>
            <a:r>
              <a:rPr lang="en-US" dirty="0"/>
              <a:t>.</a:t>
            </a:r>
          </a:p>
          <a:p>
            <a:r>
              <a:rPr lang="en-GB" dirty="0" smtClean="0"/>
              <a:t>Several scattered </a:t>
            </a:r>
            <a:r>
              <a:rPr lang="en-GB" dirty="0"/>
              <a:t>non </a:t>
            </a:r>
            <a:r>
              <a:rPr lang="en-GB" dirty="0" smtClean="0"/>
              <a:t>uniform, non CERN branded and old fashioned (although well working!) pages.</a:t>
            </a:r>
            <a:endParaRPr lang="en-GB" dirty="0"/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" r="1363" b="2135"/>
          <a:stretch/>
        </p:blipFill>
        <p:spPr bwMode="auto">
          <a:xfrm>
            <a:off x="-10236" y="-2"/>
            <a:ext cx="9154236" cy="685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36" y="-2"/>
            <a:ext cx="9656124" cy="684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163" y="6458"/>
            <a:ext cx="915347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74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strategy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66800" y="1371600"/>
            <a:ext cx="7924800" cy="4419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PH-DT is a large Group with many sub-teams and also has a </a:t>
            </a:r>
            <a:r>
              <a:rPr lang="en-US" sz="2200" b="1" dirty="0" smtClean="0"/>
              <a:t>matrix </a:t>
            </a:r>
            <a:r>
              <a:rPr lang="en-US" sz="2200" b="1" dirty="0" err="1" smtClean="0"/>
              <a:t>organisation</a:t>
            </a:r>
            <a:r>
              <a:rPr lang="en-US" sz="2200" b="1" dirty="0" smtClean="0"/>
              <a:t> </a:t>
            </a:r>
            <a:r>
              <a:rPr lang="en-US" sz="2200" dirty="0" smtClean="0"/>
              <a:t>(</a:t>
            </a:r>
            <a:r>
              <a:rPr lang="en-US" sz="2200" b="1" dirty="0" smtClean="0"/>
              <a:t>cross-group activities,</a:t>
            </a:r>
            <a:r>
              <a:rPr lang="en-US" sz="2200" dirty="0" smtClean="0"/>
              <a:t> </a:t>
            </a:r>
            <a:r>
              <a:rPr lang="en-US" sz="2200" b="1" dirty="0" smtClean="0"/>
              <a:t>O</a:t>
            </a:r>
            <a:r>
              <a:rPr lang="en-US" sz="1600" b="1" dirty="0" smtClean="0"/>
              <a:t>(10²) </a:t>
            </a:r>
            <a:r>
              <a:rPr lang="en-US" sz="2200" b="1" dirty="0" smtClean="0"/>
              <a:t>people, 12 sub-teams</a:t>
            </a:r>
            <a:r>
              <a:rPr lang="en-US" sz="2200" dirty="0" smtClean="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Every team and activity should be </a:t>
            </a:r>
            <a:r>
              <a:rPr lang="en-US" sz="2200" b="1" dirty="0" smtClean="0"/>
              <a:t>represented</a:t>
            </a:r>
            <a:r>
              <a:rPr lang="en-US" sz="2200" dirty="0" smtClean="0"/>
              <a:t> in the site.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The site should contribute to the </a:t>
            </a:r>
            <a:r>
              <a:rPr lang="en-US" sz="2200" b="1" dirty="0" smtClean="0"/>
              <a:t>smooth </a:t>
            </a:r>
            <a:r>
              <a:rPr lang="en-GB" sz="2200" b="1" dirty="0" smtClean="0"/>
              <a:t>organisation</a:t>
            </a:r>
            <a:r>
              <a:rPr lang="en-US" sz="2200" b="1" dirty="0" smtClean="0"/>
              <a:t> </a:t>
            </a:r>
            <a:r>
              <a:rPr lang="en-US" sz="2200" dirty="0" smtClean="0"/>
              <a:t>of the Group.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There is a great amount of </a:t>
            </a:r>
            <a:r>
              <a:rPr lang="en-US" sz="2200" b="1" dirty="0" smtClean="0"/>
              <a:t>equipment</a:t>
            </a:r>
            <a:r>
              <a:rPr lang="en-US" sz="2200" dirty="0" smtClean="0"/>
              <a:t> that the Group has and an infrastructure in order to </a:t>
            </a:r>
            <a:r>
              <a:rPr lang="en-US" sz="2200" b="1" dirty="0" smtClean="0"/>
              <a:t>pin-point and book-keep it</a:t>
            </a:r>
            <a:r>
              <a:rPr lang="en-US" sz="2200" dirty="0" smtClean="0"/>
              <a:t> is needed.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There is a great amount of </a:t>
            </a:r>
            <a:r>
              <a:rPr lang="en-US" sz="2200" b="1" dirty="0" smtClean="0"/>
              <a:t>spaces</a:t>
            </a:r>
            <a:r>
              <a:rPr lang="en-US" sz="2200" dirty="0" smtClean="0"/>
              <a:t> (laboratories, assembly halls, offices </a:t>
            </a:r>
            <a:r>
              <a:rPr lang="en-US" sz="2200" dirty="0" err="1" smtClean="0"/>
              <a:t>etc</a:t>
            </a:r>
            <a:r>
              <a:rPr lang="en-US" sz="2200" dirty="0" smtClean="0"/>
              <a:t>) and they change usage form time to time.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/>
              <a:t>The site should be </a:t>
            </a:r>
            <a:r>
              <a:rPr lang="en-US" sz="2200" b="1" dirty="0" smtClean="0"/>
              <a:t>scalable and sustainable.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356" y="1354127"/>
            <a:ext cx="103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FACTS: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91180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strategy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905000"/>
            <a:ext cx="8229600" cy="38862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Get the </a:t>
            </a:r>
            <a:r>
              <a:rPr lang="en-US" b="1" dirty="0" smtClean="0"/>
              <a:t>general specifications</a:t>
            </a:r>
            <a:r>
              <a:rPr lang="en-US" dirty="0" smtClean="0"/>
              <a:t> from</a:t>
            </a:r>
            <a:r>
              <a:rPr lang="en-US" b="1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head of the </a:t>
            </a:r>
            <a:r>
              <a:rPr lang="en-US" dirty="0" smtClean="0"/>
              <a:t>group</a:t>
            </a:r>
            <a:r>
              <a:rPr lang="en-US" b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Meet with a </a:t>
            </a:r>
            <a:r>
              <a:rPr lang="en-US" b="1" dirty="0" smtClean="0"/>
              <a:t>limited</a:t>
            </a:r>
            <a:r>
              <a:rPr lang="en-US" dirty="0" smtClean="0"/>
              <a:t> amount of diverse </a:t>
            </a:r>
            <a:r>
              <a:rPr lang="en-US" b="1" dirty="0" smtClean="0"/>
              <a:t>teams</a:t>
            </a:r>
            <a:r>
              <a:rPr lang="en-US" dirty="0" smtClean="0"/>
              <a:t> and get the specifications of their </a:t>
            </a:r>
            <a:r>
              <a:rPr lang="en-US" b="1" dirty="0" smtClean="0"/>
              <a:t>needs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the draft of the </a:t>
            </a:r>
            <a:r>
              <a:rPr lang="en-US" b="1" dirty="0" smtClean="0"/>
              <a:t>main structure</a:t>
            </a:r>
            <a:r>
              <a:rPr lang="en-US" dirty="0" smtClean="0"/>
              <a:t>(Content Types, Main Pages).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Implement</a:t>
            </a:r>
            <a:r>
              <a:rPr lang="en-US" dirty="0" smtClean="0"/>
              <a:t> the pages for those teams by adjusting the structure to their needs.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those pages as </a:t>
            </a:r>
            <a:r>
              <a:rPr lang="en-US" b="1" dirty="0" smtClean="0"/>
              <a:t>portfolio</a:t>
            </a:r>
            <a:r>
              <a:rPr lang="en-US" dirty="0" smtClean="0"/>
              <a:t> to help the rest build their pages.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" y="1371600"/>
            <a:ext cx="116378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STEPS: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70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Thinking ahead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FACTS:</a:t>
            </a:r>
          </a:p>
          <a:p>
            <a:pPr marL="0" indent="0">
              <a:buNone/>
            </a:pPr>
            <a:r>
              <a:rPr lang="en-US" dirty="0" smtClean="0"/>
              <a:t>As most pages in CERN the main editor and </a:t>
            </a:r>
            <a:r>
              <a:rPr lang="en-US" b="1" dirty="0" err="1" smtClean="0"/>
              <a:t>superuser</a:t>
            </a:r>
            <a:r>
              <a:rPr lang="en-US" dirty="0" smtClean="0"/>
              <a:t> of the site after its completion is going to be the </a:t>
            </a:r>
            <a:r>
              <a:rPr lang="en-US" b="1" dirty="0"/>
              <a:t>s</a:t>
            </a:r>
            <a:r>
              <a:rPr lang="en-US" b="1" dirty="0" smtClean="0"/>
              <a:t>ecretariat</a:t>
            </a:r>
            <a:r>
              <a:rPr lang="en-US" dirty="0" smtClean="0"/>
              <a:t> of the group.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Every team </a:t>
            </a:r>
            <a:r>
              <a:rPr lang="en-US" dirty="0"/>
              <a:t>w</a:t>
            </a:r>
            <a:r>
              <a:rPr lang="en-US" dirty="0" smtClean="0"/>
              <a:t>ill be </a:t>
            </a:r>
            <a:r>
              <a:rPr lang="en-US" b="1" dirty="0" smtClean="0"/>
              <a:t>editors </a:t>
            </a:r>
            <a:r>
              <a:rPr lang="en-US" dirty="0" smtClean="0"/>
              <a:t>of their pages.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Drupal 8 is going to be released in 2014. It is reasonable to assume that CERN will </a:t>
            </a:r>
            <a:r>
              <a:rPr lang="en-US" b="1" dirty="0" smtClean="0"/>
              <a:t>migrate</a:t>
            </a:r>
            <a:r>
              <a:rPr lang="en-US" dirty="0" smtClean="0"/>
              <a:t> at some point.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7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1737</TotalTime>
  <Words>1083</Words>
  <Application>Microsoft Office PowerPoint</Application>
  <PresentationFormat>On-screen Show (4:3)</PresentationFormat>
  <Paragraphs>154</Paragraphs>
  <Slides>20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PH-DT site migration to Drupal</vt:lpstr>
      <vt:lpstr>Who am I?</vt:lpstr>
      <vt:lpstr>PH-DT and PH-SFT cooperation</vt:lpstr>
      <vt:lpstr>Why this project?</vt:lpstr>
      <vt:lpstr>Our workflow</vt:lpstr>
      <vt:lpstr>What we began with</vt:lpstr>
      <vt:lpstr>What is the strategy</vt:lpstr>
      <vt:lpstr>What is the strategy</vt:lpstr>
      <vt:lpstr>Thinking ahead</vt:lpstr>
      <vt:lpstr>Stick to CERN</vt:lpstr>
      <vt:lpstr>What we used</vt:lpstr>
      <vt:lpstr>Where we are</vt:lpstr>
      <vt:lpstr>Where we are</vt:lpstr>
      <vt:lpstr>Where we are</vt:lpstr>
      <vt:lpstr>Lessons learned</vt:lpstr>
      <vt:lpstr>Next steps</vt:lpstr>
      <vt:lpstr>Challenges we faced</vt:lpstr>
      <vt:lpstr>Needs</vt:lpstr>
      <vt:lpstr>Proposals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nefie</dc:creator>
  <cp:lastModifiedBy>nefie</cp:lastModifiedBy>
  <cp:revision>86</cp:revision>
  <dcterms:created xsi:type="dcterms:W3CDTF">2006-08-16T00:00:00Z</dcterms:created>
  <dcterms:modified xsi:type="dcterms:W3CDTF">2013-10-30T08:36:48Z</dcterms:modified>
</cp:coreProperties>
</file>