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Default Extension="png" ContentType="image/png"/>
  <Override PartName="/ppt/notesSlides/notesSlide1.xml" ContentType="application/vnd.openxmlformats-officedocument.presentationml.notesSlide+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drawings/drawing1.xml" ContentType="application/vnd.openxmlformats-officedocument.drawingml.chartshapes+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charts/chart6.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ppt/charts/chart5.xml" ContentType="application/vnd.openxmlformats-officedocument.drawingml.char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charts/chart1.xml" ContentType="application/vnd.openxmlformats-officedocument.drawingml.chart+xml"/>
  <Override PartName="/ppt/charts/chart2.xml" ContentType="application/vnd.openxmlformats-officedocument.drawingml.char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55" r:id="rId1"/>
  </p:sldMasterIdLst>
  <p:notesMasterIdLst>
    <p:notesMasterId r:id="rId20"/>
  </p:notesMasterIdLst>
  <p:sldIdLst>
    <p:sldId id="256" r:id="rId2"/>
    <p:sldId id="257" r:id="rId3"/>
    <p:sldId id="276" r:id="rId4"/>
    <p:sldId id="277" r:id="rId5"/>
    <p:sldId id="278" r:id="rId6"/>
    <p:sldId id="279" r:id="rId7"/>
    <p:sldId id="280" r:id="rId8"/>
    <p:sldId id="281" r:id="rId9"/>
    <p:sldId id="282" r:id="rId10"/>
    <p:sldId id="283" r:id="rId11"/>
    <p:sldId id="284" r:id="rId12"/>
    <p:sldId id="285" r:id="rId13"/>
    <p:sldId id="286" r:id="rId14"/>
    <p:sldId id="291" r:id="rId15"/>
    <p:sldId id="292" r:id="rId16"/>
    <p:sldId id="293" r:id="rId17"/>
    <p:sldId id="287" r:id="rId18"/>
    <p:sldId id="295" r:id="rId19"/>
  </p:sldIdLst>
  <p:sldSz cx="9144000" cy="6858000" type="screen4x3"/>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orient="horz" pos="346">
          <p15:clr>
            <a:srgbClr val="A4A3A4"/>
          </p15:clr>
        </p15:guide>
        <p15:guide id="3" orient="horz" pos="3974">
          <p15:clr>
            <a:srgbClr val="A4A3A4"/>
          </p15:clr>
        </p15:guide>
        <p15:guide id="4" orient="horz" pos="1026">
          <p15:clr>
            <a:srgbClr val="A4A3A4"/>
          </p15:clr>
        </p15:guide>
        <p15:guide id="5" pos="2880">
          <p15:clr>
            <a:srgbClr val="A4A3A4"/>
          </p15:clr>
        </p15:guide>
        <p15:guide id="6" pos="521">
          <p15:clr>
            <a:srgbClr val="A4A3A4"/>
          </p15:clr>
        </p15:guide>
        <p15:guide id="7" pos="5239">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333CC"/>
    <a:srgbClr val="669900"/>
    <a:srgbClr val="CC0099"/>
    <a:srgbClr val="F4A300"/>
    <a:srgbClr val="ED7703"/>
    <a:srgbClr val="132577"/>
    <a:srgbClr val="F4F4F4"/>
    <a:srgbClr val="D1D2D4"/>
    <a:srgbClr val="B7B9BA"/>
    <a:srgbClr val="AF007C"/>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aximized">
    <p:restoredLeft sz="34555" autoAdjust="0"/>
    <p:restoredTop sz="94700" autoAdjust="0"/>
  </p:normalViewPr>
  <p:slideViewPr>
    <p:cSldViewPr showGuides="1">
      <p:cViewPr varScale="1">
        <p:scale>
          <a:sx n="127" d="100"/>
          <a:sy n="127" d="100"/>
        </p:scale>
        <p:origin x="-1152" y="-96"/>
      </p:cViewPr>
      <p:guideLst>
        <p:guide orient="horz" pos="2160"/>
        <p:guide orient="horz" pos="346"/>
        <p:guide orient="horz" pos="3974"/>
        <p:guide orient="horz" pos="1026"/>
        <p:guide pos="2880"/>
        <p:guide pos="521"/>
        <p:guide pos="5239"/>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101" d="100"/>
          <a:sy n="101" d="100"/>
        </p:scale>
        <p:origin x="-3516" y="-108"/>
      </p:cViewPr>
      <p:guideLst>
        <p:guide orient="horz" pos="2880"/>
        <p:guide pos="2160"/>
      </p:guideLst>
    </p:cSldViewPr>
  </p:notesViewPr>
  <p:gridSpacing cx="46085125" cy="46085125"/>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charts/_rels/chart1.xml.rels><?xml version="1.0" encoding="UTF-8" standalone="yes"?>
<Relationships xmlns="http://schemas.openxmlformats.org/package/2006/relationships"><Relationship Id="rId1" Type="http://schemas.openxmlformats.org/officeDocument/2006/relationships/oleObject" Target="file:///\\wfiles.esrf.fr\groupshare\MACH\RF\NewTransmitter\SSAmp\CRISP10kW\Modules\summary.xls"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file:///\\wfiles.esrf.fr\groupshare\MACH\RF\NewTransmitter\SSAmp\CRISP10kW\Modules\summary.xls" TargetMode="External"/></Relationships>
</file>

<file path=ppt/charts/_rels/chart3.xml.rels><?xml version="1.0" encoding="UTF-8" standalone="yes"?>
<Relationships xmlns="http://schemas.openxmlformats.org/package/2006/relationships"><Relationship Id="rId2" Type="http://schemas.openxmlformats.org/officeDocument/2006/relationships/chartUserShapes" Target="../drawings/drawing1.xml"/><Relationship Id="rId1" Type="http://schemas.openxmlformats.org/officeDocument/2006/relationships/oleObject" Target="file:///\\wfiles.esrf.fr\groupshare\MACH\RF\NewTransmitter\SSAmp\CRISP10kW\Amplifier\Power%20Test.xlsx" TargetMode="External"/></Relationships>
</file>

<file path=ppt/charts/_rels/chart4.xml.rels><?xml version="1.0" encoding="UTF-8" standalone="yes"?>
<Relationships xmlns="http://schemas.openxmlformats.org/package/2006/relationships"><Relationship Id="rId1" Type="http://schemas.openxmlformats.org/officeDocument/2006/relationships/oleObject" Target="file:///\\wfiles.esrf.fr\groupshare\MACH\RF\NewTransmitter\SSAmp\CRISP10kW\Amplifier\Power%20Test.xlsx" TargetMode="External"/></Relationships>
</file>

<file path=ppt/charts/_rels/chart5.xml.rels><?xml version="1.0" encoding="UTF-8" standalone="yes"?>
<Relationships xmlns="http://schemas.openxmlformats.org/package/2006/relationships"><Relationship Id="rId1" Type="http://schemas.openxmlformats.org/officeDocument/2006/relationships/oleObject" Target="file:///\\wfiles.esrf.fr\groupshare\MACH\RF\NewTransmitter\SSAmp\CRISP10kW\Amplifier\Power%20Test.xlsx" TargetMode="External"/></Relationships>
</file>

<file path=ppt/charts/_rels/chart6.xml.rels><?xml version="1.0" encoding="UTF-8" standalone="yes"?>
<Relationships xmlns="http://schemas.openxmlformats.org/package/2006/relationships"><Relationship Id="rId1" Type="http://schemas.openxmlformats.org/officeDocument/2006/relationships/oleObject" Target="file:///\\wfiles.esrf.fr\groupshare\MACH\RF\NewTransmitter\SSAmp\CRISP10kW\Amplifier\Power%20Test.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en-GB"/>
  <c:chart>
    <c:title>
      <c:tx>
        <c:rich>
          <a:bodyPr/>
          <a:lstStyle/>
          <a:p>
            <a:pPr>
              <a:defRPr/>
            </a:pPr>
            <a:r>
              <a:rPr lang="en-US" dirty="0"/>
              <a:t>Gain </a:t>
            </a:r>
            <a:r>
              <a:rPr lang="en-US" dirty="0" smtClean="0"/>
              <a:t>histogram of the 18 modules</a:t>
            </a:r>
            <a:endParaRPr lang="en-US" dirty="0"/>
          </a:p>
        </c:rich>
      </c:tx>
      <c:layout>
        <c:manualLayout>
          <c:xMode val="edge"/>
          <c:yMode val="edge"/>
          <c:x val="0.16014450031594371"/>
          <c:y val="2.3239210659342008E-2"/>
        </c:manualLayout>
      </c:layout>
    </c:title>
    <c:view3D>
      <c:depthPercent val="100"/>
      <c:perspective val="30"/>
    </c:view3D>
    <c:plotArea>
      <c:layout>
        <c:manualLayout>
          <c:layoutTarget val="inner"/>
          <c:xMode val="edge"/>
          <c:yMode val="edge"/>
          <c:x val="8.0344070278184507E-2"/>
          <c:y val="0.17187737310233539"/>
          <c:w val="0.71063390615140065"/>
          <c:h val="0.54798285984010386"/>
        </c:manualLayout>
      </c:layout>
      <c:bar3DChart>
        <c:barDir val="col"/>
        <c:grouping val="standard"/>
        <c:ser>
          <c:idx val="0"/>
          <c:order val="0"/>
          <c:tx>
            <c:strRef>
              <c:f>Histograms!$D$28</c:f>
              <c:strCache>
                <c:ptCount val="1"/>
                <c:pt idx="0">
                  <c:v>Gain 400W</c:v>
                </c:pt>
              </c:strCache>
            </c:strRef>
          </c:tx>
          <c:spPr>
            <a:solidFill>
              <a:srgbClr val="00B0F0"/>
            </a:solidFill>
          </c:spPr>
          <c:cat>
            <c:strRef>
              <c:f>Histograms!$C$29:$C$41</c:f>
              <c:strCache>
                <c:ptCount val="13"/>
                <c:pt idx="0">
                  <c:v>19</c:v>
                </c:pt>
                <c:pt idx="1">
                  <c:v>19.2</c:v>
                </c:pt>
                <c:pt idx="2">
                  <c:v>19.4</c:v>
                </c:pt>
                <c:pt idx="3">
                  <c:v>19.6</c:v>
                </c:pt>
                <c:pt idx="4">
                  <c:v>19.8</c:v>
                </c:pt>
                <c:pt idx="5">
                  <c:v>20</c:v>
                </c:pt>
                <c:pt idx="6">
                  <c:v>20.2</c:v>
                </c:pt>
                <c:pt idx="7">
                  <c:v>20.4</c:v>
                </c:pt>
                <c:pt idx="8">
                  <c:v>20.6</c:v>
                </c:pt>
                <c:pt idx="9">
                  <c:v>20.8</c:v>
                </c:pt>
                <c:pt idx="10">
                  <c:v>21</c:v>
                </c:pt>
                <c:pt idx="11">
                  <c:v>21.2</c:v>
                </c:pt>
                <c:pt idx="12">
                  <c:v>More</c:v>
                </c:pt>
              </c:strCache>
            </c:strRef>
          </c:cat>
          <c:val>
            <c:numRef>
              <c:f>Histograms!$D$29:$D$41</c:f>
              <c:numCache>
                <c:formatCode>General</c:formatCode>
                <c:ptCount val="13"/>
                <c:pt idx="0">
                  <c:v>0</c:v>
                </c:pt>
                <c:pt idx="1">
                  <c:v>0</c:v>
                </c:pt>
                <c:pt idx="2">
                  <c:v>0</c:v>
                </c:pt>
                <c:pt idx="3">
                  <c:v>1</c:v>
                </c:pt>
                <c:pt idx="4">
                  <c:v>0</c:v>
                </c:pt>
                <c:pt idx="5">
                  <c:v>0</c:v>
                </c:pt>
                <c:pt idx="6">
                  <c:v>2</c:v>
                </c:pt>
                <c:pt idx="7">
                  <c:v>2</c:v>
                </c:pt>
                <c:pt idx="8">
                  <c:v>3</c:v>
                </c:pt>
                <c:pt idx="9">
                  <c:v>2</c:v>
                </c:pt>
                <c:pt idx="10">
                  <c:v>6</c:v>
                </c:pt>
                <c:pt idx="11">
                  <c:v>2</c:v>
                </c:pt>
                <c:pt idx="12">
                  <c:v>0</c:v>
                </c:pt>
              </c:numCache>
            </c:numRef>
          </c:val>
        </c:ser>
        <c:ser>
          <c:idx val="1"/>
          <c:order val="1"/>
          <c:tx>
            <c:strRef>
              <c:f>Histograms!$E$28</c:f>
              <c:strCache>
                <c:ptCount val="1"/>
                <c:pt idx="0">
                  <c:v>Gain 700W</c:v>
                </c:pt>
              </c:strCache>
            </c:strRef>
          </c:tx>
          <c:spPr>
            <a:solidFill>
              <a:srgbClr val="F4A300"/>
            </a:solidFill>
          </c:spPr>
          <c:val>
            <c:numRef>
              <c:f>Histograms!$E$29:$E$41</c:f>
              <c:numCache>
                <c:formatCode>General</c:formatCode>
                <c:ptCount val="13"/>
                <c:pt idx="0">
                  <c:v>0</c:v>
                </c:pt>
                <c:pt idx="1">
                  <c:v>1</c:v>
                </c:pt>
                <c:pt idx="2">
                  <c:v>1</c:v>
                </c:pt>
                <c:pt idx="3">
                  <c:v>0</c:v>
                </c:pt>
                <c:pt idx="4">
                  <c:v>3</c:v>
                </c:pt>
                <c:pt idx="5">
                  <c:v>4</c:v>
                </c:pt>
                <c:pt idx="6">
                  <c:v>4</c:v>
                </c:pt>
                <c:pt idx="7">
                  <c:v>4</c:v>
                </c:pt>
                <c:pt idx="8">
                  <c:v>1</c:v>
                </c:pt>
                <c:pt idx="9">
                  <c:v>0</c:v>
                </c:pt>
                <c:pt idx="10">
                  <c:v>0</c:v>
                </c:pt>
                <c:pt idx="11">
                  <c:v>0</c:v>
                </c:pt>
                <c:pt idx="12">
                  <c:v>0</c:v>
                </c:pt>
              </c:numCache>
            </c:numRef>
          </c:val>
        </c:ser>
        <c:shape val="box"/>
        <c:axId val="47328256"/>
        <c:axId val="47363200"/>
        <c:axId val="47252800"/>
      </c:bar3DChart>
      <c:catAx>
        <c:axId val="47328256"/>
        <c:scaling>
          <c:orientation val="minMax"/>
        </c:scaling>
        <c:axPos val="b"/>
        <c:title>
          <c:tx>
            <c:rich>
              <a:bodyPr/>
              <a:lstStyle/>
              <a:p>
                <a:pPr>
                  <a:defRPr/>
                </a:pPr>
                <a:r>
                  <a:rPr lang="en-GB"/>
                  <a:t>Bin</a:t>
                </a:r>
              </a:p>
            </c:rich>
          </c:tx>
          <c:layout/>
        </c:title>
        <c:numFmt formatCode="General" sourceLinked="1"/>
        <c:tickLblPos val="nextTo"/>
        <c:crossAx val="47363200"/>
        <c:crosses val="autoZero"/>
        <c:auto val="1"/>
        <c:lblAlgn val="ctr"/>
        <c:lblOffset val="100"/>
      </c:catAx>
      <c:valAx>
        <c:axId val="47363200"/>
        <c:scaling>
          <c:orientation val="minMax"/>
        </c:scaling>
        <c:axPos val="l"/>
        <c:title>
          <c:tx>
            <c:rich>
              <a:bodyPr/>
              <a:lstStyle/>
              <a:p>
                <a:pPr>
                  <a:defRPr/>
                </a:pPr>
                <a:r>
                  <a:rPr lang="en-GB"/>
                  <a:t>Frequency</a:t>
                </a:r>
              </a:p>
            </c:rich>
          </c:tx>
          <c:layout/>
        </c:title>
        <c:numFmt formatCode="General" sourceLinked="1"/>
        <c:tickLblPos val="nextTo"/>
        <c:crossAx val="47328256"/>
        <c:crosses val="autoZero"/>
        <c:crossBetween val="between"/>
      </c:valAx>
      <c:serAx>
        <c:axId val="47252800"/>
        <c:scaling>
          <c:orientation val="minMax"/>
        </c:scaling>
        <c:axPos val="b"/>
        <c:numFmt formatCode="General" sourceLinked="1"/>
        <c:tickLblPos val="nextTo"/>
        <c:spPr>
          <a:ln w="3175">
            <a:solidFill>
              <a:srgbClr val="808080"/>
            </a:solidFill>
            <a:prstDash val="solid"/>
          </a:ln>
        </c:spPr>
        <c:txPr>
          <a:bodyPr rot="0" vert="horz"/>
          <a:lstStyle/>
          <a:p>
            <a:pPr>
              <a:defRPr sz="1000" b="0" i="0" u="none" strike="noStrike" baseline="0">
                <a:solidFill>
                  <a:srgbClr val="000000"/>
                </a:solidFill>
                <a:latin typeface="Calibri"/>
                <a:ea typeface="Calibri"/>
                <a:cs typeface="Calibri"/>
              </a:defRPr>
            </a:pPr>
            <a:endParaRPr lang="en-US"/>
          </a:p>
        </c:txPr>
        <c:crossAx val="47363200"/>
        <c:crosses val="autoZero"/>
        <c:tickLblSkip val="3"/>
        <c:tickMarkSkip val="1"/>
      </c:serAx>
      <c:spPr>
        <a:noFill/>
        <a:ln w="25400">
          <a:noFill/>
        </a:ln>
      </c:spPr>
    </c:plotArea>
    <c:legend>
      <c:legendPos val="r"/>
      <c:layout>
        <c:manualLayout>
          <c:xMode val="edge"/>
          <c:yMode val="edge"/>
          <c:x val="0.65505850565630164"/>
          <c:y val="0.34573609658818361"/>
          <c:w val="0.19627854215028745"/>
          <c:h val="0.12671282138241949"/>
        </c:manualLayout>
      </c:layout>
    </c:legend>
    <c:plotVisOnly val="1"/>
    <c:dispBlanksAs val="gap"/>
  </c:chart>
  <c:externalData r:id="rId1"/>
</c:chartSpace>
</file>

<file path=ppt/charts/chart2.xml><?xml version="1.0" encoding="utf-8"?>
<c:chartSpace xmlns:c="http://schemas.openxmlformats.org/drawingml/2006/chart" xmlns:a="http://schemas.openxmlformats.org/drawingml/2006/main" xmlns:r="http://schemas.openxmlformats.org/officeDocument/2006/relationships">
  <c:date1904 val="1"/>
  <c:lang val="en-GB"/>
  <c:chart>
    <c:title>
      <c:tx>
        <c:rich>
          <a:bodyPr/>
          <a:lstStyle/>
          <a:p>
            <a:pPr>
              <a:defRPr/>
            </a:pPr>
            <a:r>
              <a:rPr lang="en-US" dirty="0"/>
              <a:t>Phase </a:t>
            </a:r>
            <a:r>
              <a:rPr lang="en-US" dirty="0" smtClean="0"/>
              <a:t>histogram</a:t>
            </a:r>
            <a:endParaRPr lang="en-US" dirty="0"/>
          </a:p>
        </c:rich>
      </c:tx>
      <c:layout/>
    </c:title>
    <c:view3D>
      <c:depthPercent val="100"/>
      <c:perspective val="30"/>
    </c:view3D>
    <c:plotArea>
      <c:layout/>
      <c:bar3DChart>
        <c:barDir val="col"/>
        <c:grouping val="standard"/>
        <c:ser>
          <c:idx val="0"/>
          <c:order val="0"/>
          <c:tx>
            <c:strRef>
              <c:f>Histograms!$J$28</c:f>
              <c:strCache>
                <c:ptCount val="1"/>
                <c:pt idx="0">
                  <c:v>φ 400W</c:v>
                </c:pt>
              </c:strCache>
            </c:strRef>
          </c:tx>
          <c:spPr>
            <a:solidFill>
              <a:srgbClr val="00B0F0"/>
            </a:solidFill>
          </c:spPr>
          <c:cat>
            <c:strRef>
              <c:f>Histograms!$I$29:$I$35</c:f>
              <c:strCache>
                <c:ptCount val="7"/>
                <c:pt idx="0">
                  <c:v>165</c:v>
                </c:pt>
                <c:pt idx="1">
                  <c:v>167.5</c:v>
                </c:pt>
                <c:pt idx="2">
                  <c:v>170</c:v>
                </c:pt>
                <c:pt idx="3">
                  <c:v>172.5</c:v>
                </c:pt>
                <c:pt idx="4">
                  <c:v>175</c:v>
                </c:pt>
                <c:pt idx="5">
                  <c:v>177.5</c:v>
                </c:pt>
                <c:pt idx="6">
                  <c:v>More</c:v>
                </c:pt>
              </c:strCache>
            </c:strRef>
          </c:cat>
          <c:val>
            <c:numRef>
              <c:f>Histograms!$J$29:$J$35</c:f>
              <c:numCache>
                <c:formatCode>General</c:formatCode>
                <c:ptCount val="7"/>
                <c:pt idx="0">
                  <c:v>1</c:v>
                </c:pt>
                <c:pt idx="1">
                  <c:v>1</c:v>
                </c:pt>
                <c:pt idx="2">
                  <c:v>2</c:v>
                </c:pt>
                <c:pt idx="3">
                  <c:v>5</c:v>
                </c:pt>
                <c:pt idx="4">
                  <c:v>6</c:v>
                </c:pt>
                <c:pt idx="5">
                  <c:v>3</c:v>
                </c:pt>
                <c:pt idx="6">
                  <c:v>0</c:v>
                </c:pt>
              </c:numCache>
            </c:numRef>
          </c:val>
        </c:ser>
        <c:ser>
          <c:idx val="1"/>
          <c:order val="1"/>
          <c:tx>
            <c:strRef>
              <c:f>Histograms!$K$28</c:f>
              <c:strCache>
                <c:ptCount val="1"/>
                <c:pt idx="0">
                  <c:v>φ 700W</c:v>
                </c:pt>
              </c:strCache>
            </c:strRef>
          </c:tx>
          <c:spPr>
            <a:solidFill>
              <a:srgbClr val="F4A300"/>
            </a:solidFill>
          </c:spPr>
          <c:val>
            <c:numRef>
              <c:f>Histograms!$K$29:$K$35</c:f>
              <c:numCache>
                <c:formatCode>General</c:formatCode>
                <c:ptCount val="7"/>
                <c:pt idx="0">
                  <c:v>1</c:v>
                </c:pt>
                <c:pt idx="1">
                  <c:v>1</c:v>
                </c:pt>
                <c:pt idx="2">
                  <c:v>1</c:v>
                </c:pt>
                <c:pt idx="3">
                  <c:v>5</c:v>
                </c:pt>
                <c:pt idx="4">
                  <c:v>3</c:v>
                </c:pt>
                <c:pt idx="5">
                  <c:v>5</c:v>
                </c:pt>
                <c:pt idx="6">
                  <c:v>2</c:v>
                </c:pt>
              </c:numCache>
            </c:numRef>
          </c:val>
        </c:ser>
        <c:shape val="box"/>
        <c:axId val="47377408"/>
        <c:axId val="47715456"/>
        <c:axId val="47255040"/>
      </c:bar3DChart>
      <c:catAx>
        <c:axId val="47377408"/>
        <c:scaling>
          <c:orientation val="minMax"/>
        </c:scaling>
        <c:axPos val="b"/>
        <c:title>
          <c:tx>
            <c:rich>
              <a:bodyPr/>
              <a:lstStyle/>
              <a:p>
                <a:pPr>
                  <a:defRPr/>
                </a:pPr>
                <a:r>
                  <a:rPr lang="en-GB"/>
                  <a:t>Bin</a:t>
                </a:r>
              </a:p>
            </c:rich>
          </c:tx>
          <c:layout/>
        </c:title>
        <c:numFmt formatCode="General" sourceLinked="1"/>
        <c:tickLblPos val="nextTo"/>
        <c:crossAx val="47715456"/>
        <c:crosses val="autoZero"/>
        <c:auto val="1"/>
        <c:lblAlgn val="ctr"/>
        <c:lblOffset val="100"/>
      </c:catAx>
      <c:valAx>
        <c:axId val="47715456"/>
        <c:scaling>
          <c:orientation val="minMax"/>
        </c:scaling>
        <c:axPos val="l"/>
        <c:title>
          <c:tx>
            <c:rich>
              <a:bodyPr/>
              <a:lstStyle/>
              <a:p>
                <a:pPr>
                  <a:defRPr/>
                </a:pPr>
                <a:r>
                  <a:rPr lang="en-GB"/>
                  <a:t>Frequency</a:t>
                </a:r>
              </a:p>
            </c:rich>
          </c:tx>
          <c:layout/>
        </c:title>
        <c:numFmt formatCode="General" sourceLinked="1"/>
        <c:tickLblPos val="nextTo"/>
        <c:crossAx val="47377408"/>
        <c:crosses val="autoZero"/>
        <c:crossBetween val="between"/>
      </c:valAx>
      <c:serAx>
        <c:axId val="47255040"/>
        <c:scaling>
          <c:orientation val="minMax"/>
        </c:scaling>
        <c:axPos val="b"/>
        <c:numFmt formatCode="General" sourceLinked="1"/>
        <c:tickLblPos val="nextTo"/>
        <c:spPr>
          <a:ln w="3175">
            <a:solidFill>
              <a:srgbClr val="808080"/>
            </a:solidFill>
            <a:prstDash val="solid"/>
          </a:ln>
        </c:spPr>
        <c:txPr>
          <a:bodyPr rot="0" vert="horz"/>
          <a:lstStyle/>
          <a:p>
            <a:pPr>
              <a:defRPr sz="1000" b="0" i="0" u="none" strike="noStrike" baseline="0">
                <a:solidFill>
                  <a:srgbClr val="000000"/>
                </a:solidFill>
                <a:latin typeface="Calibri"/>
                <a:ea typeface="Calibri"/>
                <a:cs typeface="Calibri"/>
              </a:defRPr>
            </a:pPr>
            <a:endParaRPr lang="en-US"/>
          </a:p>
        </c:txPr>
        <c:crossAx val="47715456"/>
        <c:crosses val="autoZero"/>
        <c:tickLblSkip val="2"/>
        <c:tickMarkSkip val="1"/>
      </c:serAx>
      <c:spPr>
        <a:noFill/>
        <a:ln w="25400">
          <a:noFill/>
        </a:ln>
      </c:spPr>
    </c:plotArea>
    <c:legend>
      <c:legendPos val="r"/>
      <c:layout/>
    </c:legend>
    <c:plotVisOnly val="1"/>
    <c:dispBlanksAs val="gap"/>
  </c:chart>
  <c:externalData r:id="rId1"/>
</c:chartSpace>
</file>

<file path=ppt/charts/chart3.xml><?xml version="1.0" encoding="utf-8"?>
<c:chartSpace xmlns:c="http://schemas.openxmlformats.org/drawingml/2006/chart" xmlns:a="http://schemas.openxmlformats.org/drawingml/2006/main" xmlns:r="http://schemas.openxmlformats.org/officeDocument/2006/relationships">
  <c:date1904 val="1"/>
  <c:lang val="en-GB"/>
  <c:chart>
    <c:title>
      <c:tx>
        <c:rich>
          <a:bodyPr/>
          <a:lstStyle/>
          <a:p>
            <a:pPr>
              <a:defRPr/>
            </a:pPr>
            <a:r>
              <a:rPr lang="en-US"/>
              <a:t>Amplifier</a:t>
            </a:r>
            <a:r>
              <a:rPr lang="en-US" baseline="0"/>
              <a:t> performance</a:t>
            </a:r>
            <a:endParaRPr lang="en-US"/>
          </a:p>
        </c:rich>
      </c:tx>
      <c:layout/>
    </c:title>
    <c:plotArea>
      <c:layout/>
      <c:scatterChart>
        <c:scatterStyle val="lineMarker"/>
        <c:ser>
          <c:idx val="0"/>
          <c:order val="0"/>
          <c:tx>
            <c:v> gain</c:v>
          </c:tx>
          <c:spPr>
            <a:ln w="12700">
              <a:solidFill>
                <a:srgbClr val="0000FF"/>
              </a:solidFill>
            </a:ln>
          </c:spPr>
          <c:marker>
            <c:symbol val="diamond"/>
            <c:size val="4"/>
            <c:spPr>
              <a:solidFill>
                <a:srgbClr val="0000FF"/>
              </a:solidFill>
              <a:ln>
                <a:solidFill>
                  <a:srgbClr val="0000FF"/>
                </a:solidFill>
              </a:ln>
            </c:spPr>
          </c:marker>
          <c:xVal>
            <c:numRef>
              <c:f>synthesis!$F$6:$F$49</c:f>
              <c:numCache>
                <c:formatCode>0</c:formatCode>
                <c:ptCount val="44"/>
                <c:pt idx="0">
                  <c:v>3.8904514499428107</c:v>
                </c:pt>
                <c:pt idx="1">
                  <c:v>5.7543993733715784</c:v>
                </c:pt>
                <c:pt idx="2">
                  <c:v>8.4722741414059648</c:v>
                </c:pt>
                <c:pt idx="3">
                  <c:v>12.764388088113435</c:v>
                </c:pt>
                <c:pt idx="4">
                  <c:v>19.952623149688787</c:v>
                </c:pt>
                <c:pt idx="5">
                  <c:v>28.11900830398946</c:v>
                </c:pt>
                <c:pt idx="6">
                  <c:v>42.657951880159281</c:v>
                </c:pt>
                <c:pt idx="7">
                  <c:v>64.565422903465688</c:v>
                </c:pt>
                <c:pt idx="8">
                  <c:v>96.605087898981324</c:v>
                </c:pt>
                <c:pt idx="9">
                  <c:v>153.46169827992961</c:v>
                </c:pt>
                <c:pt idx="10" formatCode="General">
                  <c:v>196.33602768360521</c:v>
                </c:pt>
                <c:pt idx="11" formatCode="General">
                  <c:v>227.50974307720745</c:v>
                </c:pt>
                <c:pt idx="12" formatCode="General">
                  <c:v>329.60971217745839</c:v>
                </c:pt>
                <c:pt idx="13" formatCode="General">
                  <c:v>341.97944251371041</c:v>
                </c:pt>
                <c:pt idx="14" formatCode="General">
                  <c:v>465.58609352295929</c:v>
                </c:pt>
                <c:pt idx="15" formatCode="General">
                  <c:v>533.33489548762191</c:v>
                </c:pt>
                <c:pt idx="16" formatCode="General">
                  <c:v>650.1296903430931</c:v>
                </c:pt>
                <c:pt idx="17" formatCode="General">
                  <c:v>776.24711662869254</c:v>
                </c:pt>
                <c:pt idx="18" formatCode="General">
                  <c:v>909.91327263225401</c:v>
                </c:pt>
                <c:pt idx="19" formatCode="General">
                  <c:v>1023.2929922807555</c:v>
                </c:pt>
                <c:pt idx="20" formatCode="General">
                  <c:v>1224.61619926505</c:v>
                </c:pt>
                <c:pt idx="21" formatCode="General">
                  <c:v>1339.6766874259401</c:v>
                </c:pt>
                <c:pt idx="22" formatCode="General">
                  <c:v>1592.2087270511715</c:v>
                </c:pt>
                <c:pt idx="23" formatCode="General">
                  <c:v>2009.0928126087292</c:v>
                </c:pt>
                <c:pt idx="24" formatCode="General">
                  <c:v>2142.8906011200634</c:v>
                </c:pt>
                <c:pt idx="25" formatCode="General">
                  <c:v>2818.3829312644611</c:v>
                </c:pt>
                <c:pt idx="26" formatCode="General">
                  <c:v>3664.3757464783448</c:v>
                </c:pt>
                <c:pt idx="27" formatCode="General">
                  <c:v>3845.9178204535328</c:v>
                </c:pt>
                <c:pt idx="28" formatCode="General">
                  <c:v>4623.8102139926204</c:v>
                </c:pt>
                <c:pt idx="29" formatCode="General">
                  <c:v>4988.8448746001332</c:v>
                </c:pt>
                <c:pt idx="30" formatCode="General">
                  <c:v>5688.5293084384211</c:v>
                </c:pt>
                <c:pt idx="31" formatCode="General">
                  <c:v>6165.9500186148489</c:v>
                </c:pt>
                <c:pt idx="32" formatCode="General">
                  <c:v>6966.265141107724</c:v>
                </c:pt>
                <c:pt idx="33" formatCode="General">
                  <c:v>7464.4875841006815</c:v>
                </c:pt>
                <c:pt idx="34" formatCode="General">
                  <c:v>8222.4264994707264</c:v>
                </c:pt>
                <c:pt idx="35" formatCode="General">
                  <c:v>8851.1560983083618</c:v>
                </c:pt>
                <c:pt idx="36" formatCode="General">
                  <c:v>9638.2902362397108</c:v>
                </c:pt>
                <c:pt idx="37" formatCode="General">
                  <c:v>10399.201658290614</c:v>
                </c:pt>
                <c:pt idx="38" formatCode="General">
                  <c:v>10568.175092136591</c:v>
                </c:pt>
                <c:pt idx="39" formatCode="General">
                  <c:v>10914.403364487542</c:v>
                </c:pt>
                <c:pt idx="40" formatCode="General">
                  <c:v>11168.632477805661</c:v>
                </c:pt>
                <c:pt idx="41" formatCode="General">
                  <c:v>12022.644346174187</c:v>
                </c:pt>
                <c:pt idx="42" formatCode="General">
                  <c:v>12189.895989248647</c:v>
                </c:pt>
                <c:pt idx="43" formatCode="General">
                  <c:v>12416.523075924099</c:v>
                </c:pt>
              </c:numCache>
            </c:numRef>
          </c:xVal>
          <c:yVal>
            <c:numRef>
              <c:f>synthesis!$G$6:$G$49</c:f>
              <c:numCache>
                <c:formatCode>0.0</c:formatCode>
                <c:ptCount val="44"/>
                <c:pt idx="0">
                  <c:v>8.2000000000000011</c:v>
                </c:pt>
                <c:pt idx="1">
                  <c:v>8.9000000000000021</c:v>
                </c:pt>
                <c:pt idx="2">
                  <c:v>9.629999999999999</c:v>
                </c:pt>
                <c:pt idx="3">
                  <c:v>10.440000000000001</c:v>
                </c:pt>
                <c:pt idx="4">
                  <c:v>11.34</c:v>
                </c:pt>
                <c:pt idx="5">
                  <c:v>12.010000000000005</c:v>
                </c:pt>
                <c:pt idx="6">
                  <c:v>12.840000000000002</c:v>
                </c:pt>
                <c:pt idx="7">
                  <c:v>13.690000000000005</c:v>
                </c:pt>
                <c:pt idx="8">
                  <c:v>14.5</c:v>
                </c:pt>
                <c:pt idx="9">
                  <c:v>15.440000000000001</c:v>
                </c:pt>
                <c:pt idx="10">
                  <c:v>15.93</c:v>
                </c:pt>
                <c:pt idx="11">
                  <c:v>16.189999999999987</c:v>
                </c:pt>
                <c:pt idx="12">
                  <c:v>16.829999999999988</c:v>
                </c:pt>
                <c:pt idx="13">
                  <c:v>16.900000000000006</c:v>
                </c:pt>
                <c:pt idx="14">
                  <c:v>17.399999999999999</c:v>
                </c:pt>
                <c:pt idx="15">
                  <c:v>17.610000000000028</c:v>
                </c:pt>
                <c:pt idx="16">
                  <c:v>17.900000000000006</c:v>
                </c:pt>
                <c:pt idx="17">
                  <c:v>18.14</c:v>
                </c:pt>
                <c:pt idx="18">
                  <c:v>18.350000000000001</c:v>
                </c:pt>
                <c:pt idx="19">
                  <c:v>18.479999999999986</c:v>
                </c:pt>
                <c:pt idx="20">
                  <c:v>18.690000000000005</c:v>
                </c:pt>
                <c:pt idx="21">
                  <c:v>18.779999999999987</c:v>
                </c:pt>
                <c:pt idx="22">
                  <c:v>18.900000000000006</c:v>
                </c:pt>
                <c:pt idx="23">
                  <c:v>19.149999999999999</c:v>
                </c:pt>
                <c:pt idx="24">
                  <c:v>19.200000000000003</c:v>
                </c:pt>
                <c:pt idx="25">
                  <c:v>20.299999999999986</c:v>
                </c:pt>
                <c:pt idx="26">
                  <c:v>20.660000000000004</c:v>
                </c:pt>
                <c:pt idx="27">
                  <c:v>20.529999999999987</c:v>
                </c:pt>
                <c:pt idx="28">
                  <c:v>20.650000000000027</c:v>
                </c:pt>
                <c:pt idx="29">
                  <c:v>20.680000000000007</c:v>
                </c:pt>
                <c:pt idx="30">
                  <c:v>20.479999999999986</c:v>
                </c:pt>
                <c:pt idx="31">
                  <c:v>20.459999999999987</c:v>
                </c:pt>
                <c:pt idx="32">
                  <c:v>20.70000000000001</c:v>
                </c:pt>
                <c:pt idx="33">
                  <c:v>20.690000000000005</c:v>
                </c:pt>
                <c:pt idx="34">
                  <c:v>20.500000000000007</c:v>
                </c:pt>
                <c:pt idx="35">
                  <c:v>20.65000000000002</c:v>
                </c:pt>
                <c:pt idx="36">
                  <c:v>20.520000000000003</c:v>
                </c:pt>
                <c:pt idx="37">
                  <c:v>20.459999999999987</c:v>
                </c:pt>
                <c:pt idx="38">
                  <c:v>20.379999999999992</c:v>
                </c:pt>
                <c:pt idx="39">
                  <c:v>20.279999999999987</c:v>
                </c:pt>
                <c:pt idx="40">
                  <c:v>20.250000000000007</c:v>
                </c:pt>
                <c:pt idx="41">
                  <c:v>20.36</c:v>
                </c:pt>
                <c:pt idx="42">
                  <c:v>20.089999999999989</c:v>
                </c:pt>
                <c:pt idx="43">
                  <c:v>19.82</c:v>
                </c:pt>
              </c:numCache>
            </c:numRef>
          </c:yVal>
        </c:ser>
        <c:axId val="48067328"/>
        <c:axId val="48078848"/>
      </c:scatterChart>
      <c:scatterChart>
        <c:scatterStyle val="lineMarker"/>
        <c:ser>
          <c:idx val="1"/>
          <c:order val="1"/>
          <c:tx>
            <c:v>Efficiency </c:v>
          </c:tx>
          <c:spPr>
            <a:ln w="15875">
              <a:solidFill>
                <a:srgbClr val="FF0000"/>
              </a:solidFill>
            </a:ln>
          </c:spPr>
          <c:marker>
            <c:symbol val="square"/>
            <c:size val="2"/>
            <c:spPr>
              <a:solidFill>
                <a:srgbClr val="FF0000"/>
              </a:solidFill>
              <a:ln>
                <a:solidFill>
                  <a:srgbClr val="FF0000"/>
                </a:solidFill>
              </a:ln>
            </c:spPr>
          </c:marker>
          <c:xVal>
            <c:numRef>
              <c:f>synthesis!$F$6:$F$49</c:f>
              <c:numCache>
                <c:formatCode>0</c:formatCode>
                <c:ptCount val="44"/>
                <c:pt idx="0">
                  <c:v>3.8904514499428107</c:v>
                </c:pt>
                <c:pt idx="1">
                  <c:v>5.7543993733715784</c:v>
                </c:pt>
                <c:pt idx="2">
                  <c:v>8.4722741414059648</c:v>
                </c:pt>
                <c:pt idx="3">
                  <c:v>12.764388088113435</c:v>
                </c:pt>
                <c:pt idx="4">
                  <c:v>19.952623149688787</c:v>
                </c:pt>
                <c:pt idx="5">
                  <c:v>28.11900830398946</c:v>
                </c:pt>
                <c:pt idx="6">
                  <c:v>42.657951880159281</c:v>
                </c:pt>
                <c:pt idx="7">
                  <c:v>64.565422903465688</c:v>
                </c:pt>
                <c:pt idx="8">
                  <c:v>96.605087898981324</c:v>
                </c:pt>
                <c:pt idx="9">
                  <c:v>153.46169827992961</c:v>
                </c:pt>
                <c:pt idx="10" formatCode="General">
                  <c:v>196.33602768360521</c:v>
                </c:pt>
                <c:pt idx="11" formatCode="General">
                  <c:v>227.50974307720745</c:v>
                </c:pt>
                <c:pt idx="12" formatCode="General">
                  <c:v>329.60971217745839</c:v>
                </c:pt>
                <c:pt idx="13" formatCode="General">
                  <c:v>341.97944251371041</c:v>
                </c:pt>
                <c:pt idx="14" formatCode="General">
                  <c:v>465.58609352295929</c:v>
                </c:pt>
                <c:pt idx="15" formatCode="General">
                  <c:v>533.33489548762191</c:v>
                </c:pt>
                <c:pt idx="16" formatCode="General">
                  <c:v>650.1296903430931</c:v>
                </c:pt>
                <c:pt idx="17" formatCode="General">
                  <c:v>776.24711662869254</c:v>
                </c:pt>
                <c:pt idx="18" formatCode="General">
                  <c:v>909.91327263225401</c:v>
                </c:pt>
                <c:pt idx="19" formatCode="General">
                  <c:v>1023.2929922807555</c:v>
                </c:pt>
                <c:pt idx="20" formatCode="General">
                  <c:v>1224.61619926505</c:v>
                </c:pt>
                <c:pt idx="21" formatCode="General">
                  <c:v>1339.6766874259401</c:v>
                </c:pt>
                <c:pt idx="22" formatCode="General">
                  <c:v>1592.2087270511715</c:v>
                </c:pt>
                <c:pt idx="23" formatCode="General">
                  <c:v>2009.0928126087292</c:v>
                </c:pt>
                <c:pt idx="24" formatCode="General">
                  <c:v>2142.8906011200634</c:v>
                </c:pt>
                <c:pt idx="25" formatCode="General">
                  <c:v>2818.3829312644611</c:v>
                </c:pt>
                <c:pt idx="26" formatCode="General">
                  <c:v>3664.3757464783448</c:v>
                </c:pt>
                <c:pt idx="27" formatCode="General">
                  <c:v>3845.9178204535328</c:v>
                </c:pt>
                <c:pt idx="28" formatCode="General">
                  <c:v>4623.8102139926204</c:v>
                </c:pt>
                <c:pt idx="29" formatCode="General">
                  <c:v>4988.8448746001332</c:v>
                </c:pt>
                <c:pt idx="30" formatCode="General">
                  <c:v>5688.5293084384211</c:v>
                </c:pt>
                <c:pt idx="31" formatCode="General">
                  <c:v>6165.9500186148489</c:v>
                </c:pt>
                <c:pt idx="32" formatCode="General">
                  <c:v>6966.265141107724</c:v>
                </c:pt>
                <c:pt idx="33" formatCode="General">
                  <c:v>7464.4875841006815</c:v>
                </c:pt>
                <c:pt idx="34" formatCode="General">
                  <c:v>8222.4264994707264</c:v>
                </c:pt>
                <c:pt idx="35" formatCode="General">
                  <c:v>8851.1560983083618</c:v>
                </c:pt>
                <c:pt idx="36" formatCode="General">
                  <c:v>9638.2902362397108</c:v>
                </c:pt>
                <c:pt idx="37" formatCode="General">
                  <c:v>10399.201658290614</c:v>
                </c:pt>
                <c:pt idx="38" formatCode="General">
                  <c:v>10568.175092136591</c:v>
                </c:pt>
                <c:pt idx="39" formatCode="General">
                  <c:v>10914.403364487542</c:v>
                </c:pt>
                <c:pt idx="40" formatCode="General">
                  <c:v>11168.632477805661</c:v>
                </c:pt>
                <c:pt idx="41" formatCode="General">
                  <c:v>12022.644346174187</c:v>
                </c:pt>
                <c:pt idx="42" formatCode="General">
                  <c:v>12189.895989248647</c:v>
                </c:pt>
                <c:pt idx="43" formatCode="General">
                  <c:v>12416.523075924099</c:v>
                </c:pt>
              </c:numCache>
            </c:numRef>
          </c:xVal>
          <c:yVal>
            <c:numRef>
              <c:f>synthesis!$M$6:$M$49</c:f>
              <c:numCache>
                <c:formatCode>0.0</c:formatCode>
                <c:ptCount val="44"/>
                <c:pt idx="0">
                  <c:v>1.095901816885299</c:v>
                </c:pt>
                <c:pt idx="1">
                  <c:v>1.4035120422857508</c:v>
                </c:pt>
                <c:pt idx="2">
                  <c:v>1.7290355390624419</c:v>
                </c:pt>
                <c:pt idx="3">
                  <c:v>2.1819466817287947</c:v>
                </c:pt>
                <c:pt idx="4">
                  <c:v>2.7711976596790002</c:v>
                </c:pt>
                <c:pt idx="5">
                  <c:v>3.2696521283708626</c:v>
                </c:pt>
                <c:pt idx="6">
                  <c:v>4.0243350830338915</c:v>
                </c:pt>
                <c:pt idx="7">
                  <c:v>4.9665709925742831</c:v>
                </c:pt>
                <c:pt idx="8">
                  <c:v>6.0757916917598518</c:v>
                </c:pt>
                <c:pt idx="9">
                  <c:v>7.7310679234221542</c:v>
                </c:pt>
                <c:pt idx="10">
                  <c:v>8.7454800749935355</c:v>
                </c:pt>
                <c:pt idx="11">
                  <c:v>9.3625408673748076</c:v>
                </c:pt>
                <c:pt idx="12">
                  <c:v>11.230313873167225</c:v>
                </c:pt>
                <c:pt idx="13">
                  <c:v>11.456597739152775</c:v>
                </c:pt>
                <c:pt idx="14">
                  <c:v>13.321490515678398</c:v>
                </c:pt>
                <c:pt idx="15">
                  <c:v>14.269829979601926</c:v>
                </c:pt>
                <c:pt idx="16">
                  <c:v>15.713104298322486</c:v>
                </c:pt>
                <c:pt idx="17">
                  <c:v>17.107374471155751</c:v>
                </c:pt>
                <c:pt idx="18">
                  <c:v>18.494172207972618</c:v>
                </c:pt>
                <c:pt idx="19">
                  <c:v>19.537813695097977</c:v>
                </c:pt>
                <c:pt idx="20">
                  <c:v>21.334776990680311</c:v>
                </c:pt>
                <c:pt idx="21">
                  <c:v>22.272264130107033</c:v>
                </c:pt>
                <c:pt idx="22">
                  <c:v>23.979047094144128</c:v>
                </c:pt>
                <c:pt idx="23">
                  <c:v>26.949601778789102</c:v>
                </c:pt>
                <c:pt idx="24">
                  <c:v>27.775639677512117</c:v>
                </c:pt>
                <c:pt idx="25">
                  <c:v>31.864137153922684</c:v>
                </c:pt>
                <c:pt idx="26">
                  <c:v>36.066690418093906</c:v>
                </c:pt>
                <c:pt idx="27">
                  <c:v>36.979979042822428</c:v>
                </c:pt>
                <c:pt idx="28">
                  <c:v>40.277092456381716</c:v>
                </c:pt>
                <c:pt idx="29">
                  <c:v>41.975977068574963</c:v>
                </c:pt>
                <c:pt idx="30">
                  <c:v>44.459002019839154</c:v>
                </c:pt>
                <c:pt idx="31">
                  <c:v>46.014552377722758</c:v>
                </c:pt>
                <c:pt idx="32">
                  <c:v>49.231555767545743</c:v>
                </c:pt>
                <c:pt idx="33">
                  <c:v>50.350675103545896</c:v>
                </c:pt>
                <c:pt idx="34">
                  <c:v>52.489157353786986</c:v>
                </c:pt>
                <c:pt idx="35">
                  <c:v>54.518978123242093</c:v>
                </c:pt>
                <c:pt idx="36">
                  <c:v>56.712505067606344</c:v>
                </c:pt>
                <c:pt idx="37">
                  <c:v>58.45532129449473</c:v>
                </c:pt>
                <c:pt idx="38">
                  <c:v>58.810100679669283</c:v>
                </c:pt>
                <c:pt idx="39">
                  <c:v>59.576437579080469</c:v>
                </c:pt>
                <c:pt idx="40">
                  <c:v>60.046411170998049</c:v>
                </c:pt>
                <c:pt idx="41">
                  <c:v>62.66689781690998</c:v>
                </c:pt>
                <c:pt idx="42">
                  <c:v>62.866921037899296</c:v>
                </c:pt>
                <c:pt idx="43">
                  <c:v>63.140213963509261</c:v>
                </c:pt>
              </c:numCache>
            </c:numRef>
          </c:yVal>
        </c:ser>
        <c:axId val="48082304"/>
        <c:axId val="48080768"/>
      </c:scatterChart>
      <c:valAx>
        <c:axId val="48067328"/>
        <c:scaling>
          <c:orientation val="minMax"/>
        </c:scaling>
        <c:axPos val="b"/>
        <c:majorGridlines/>
        <c:title>
          <c:tx>
            <c:rich>
              <a:bodyPr/>
              <a:lstStyle/>
              <a:p>
                <a:pPr>
                  <a:defRPr/>
                </a:pPr>
                <a:r>
                  <a:rPr lang="en-US"/>
                  <a:t>P out (W)</a:t>
                </a:r>
              </a:p>
            </c:rich>
          </c:tx>
          <c:layout/>
        </c:title>
        <c:numFmt formatCode="0" sourceLinked="1"/>
        <c:tickLblPos val="nextTo"/>
        <c:crossAx val="48078848"/>
        <c:crosses val="autoZero"/>
        <c:crossBetween val="midCat"/>
      </c:valAx>
      <c:valAx>
        <c:axId val="48078848"/>
        <c:scaling>
          <c:orientation val="minMax"/>
        </c:scaling>
        <c:axPos val="l"/>
        <c:majorGridlines/>
        <c:title>
          <c:tx>
            <c:rich>
              <a:bodyPr rot="-5400000" vert="horz"/>
              <a:lstStyle/>
              <a:p>
                <a:pPr>
                  <a:defRPr/>
                </a:pPr>
                <a:r>
                  <a:rPr lang="en-US"/>
                  <a:t>Power gain (dB)</a:t>
                </a:r>
              </a:p>
            </c:rich>
          </c:tx>
          <c:layout/>
        </c:title>
        <c:numFmt formatCode="0.0" sourceLinked="1"/>
        <c:tickLblPos val="nextTo"/>
        <c:crossAx val="48067328"/>
        <c:crosses val="autoZero"/>
        <c:crossBetween val="midCat"/>
      </c:valAx>
      <c:valAx>
        <c:axId val="48080768"/>
        <c:scaling>
          <c:orientation val="minMax"/>
        </c:scaling>
        <c:axPos val="r"/>
        <c:numFmt formatCode="0.0" sourceLinked="1"/>
        <c:tickLblPos val="nextTo"/>
        <c:crossAx val="48082304"/>
        <c:crosses val="max"/>
        <c:crossBetween val="midCat"/>
      </c:valAx>
      <c:valAx>
        <c:axId val="48082304"/>
        <c:scaling>
          <c:orientation val="minMax"/>
        </c:scaling>
        <c:delete val="1"/>
        <c:axPos val="b"/>
        <c:numFmt formatCode="0" sourceLinked="1"/>
        <c:tickLblPos val="none"/>
        <c:crossAx val="48080768"/>
        <c:crosses val="autoZero"/>
        <c:crossBetween val="midCat"/>
      </c:valAx>
      <c:spPr>
        <a:solidFill>
          <a:schemeClr val="bg1">
            <a:lumMod val="85000"/>
          </a:schemeClr>
        </a:solidFill>
      </c:spPr>
    </c:plotArea>
    <c:legend>
      <c:legendPos val="r"/>
      <c:layout/>
    </c:legend>
    <c:plotVisOnly val="1"/>
  </c:chart>
  <c:externalData r:id="rId1"/>
  <c:userShapes r:id="rId2"/>
</c:chartSpace>
</file>

<file path=ppt/charts/chart4.xml><?xml version="1.0" encoding="utf-8"?>
<c:chartSpace xmlns:c="http://schemas.openxmlformats.org/drawingml/2006/chart" xmlns:a="http://schemas.openxmlformats.org/drawingml/2006/main" xmlns:r="http://schemas.openxmlformats.org/officeDocument/2006/relationships">
  <c:date1904 val="1"/>
  <c:lang val="en-GB"/>
  <c:chart>
    <c:title>
      <c:tx>
        <c:rich>
          <a:bodyPr/>
          <a:lstStyle/>
          <a:p>
            <a:pPr>
              <a:defRPr/>
            </a:pPr>
            <a:r>
              <a:rPr lang="en-US"/>
              <a:t>Ampli vs. module</a:t>
            </a:r>
          </a:p>
        </c:rich>
      </c:tx>
      <c:layout/>
    </c:title>
    <c:plotArea>
      <c:layout/>
      <c:scatterChart>
        <c:scatterStyle val="lineMarker"/>
        <c:ser>
          <c:idx val="0"/>
          <c:order val="0"/>
          <c:tx>
            <c:v>Amplifier gain</c:v>
          </c:tx>
          <c:spPr>
            <a:ln w="12700">
              <a:solidFill>
                <a:srgbClr val="0000FF"/>
              </a:solidFill>
            </a:ln>
          </c:spPr>
          <c:marker>
            <c:symbol val="diamond"/>
            <c:size val="4"/>
            <c:spPr>
              <a:solidFill>
                <a:srgbClr val="0000FF"/>
              </a:solidFill>
              <a:ln>
                <a:solidFill>
                  <a:srgbClr val="0000FF"/>
                </a:solidFill>
              </a:ln>
            </c:spPr>
          </c:marker>
          <c:xVal>
            <c:numRef>
              <c:f>synthesis!$S$6:$S$49</c:f>
              <c:numCache>
                <c:formatCode>0</c:formatCode>
                <c:ptCount val="44"/>
                <c:pt idx="0">
                  <c:v>0.21613619166348969</c:v>
                </c:pt>
                <c:pt idx="1">
                  <c:v>0.31968885407619868</c:v>
                </c:pt>
                <c:pt idx="2">
                  <c:v>0.47068189674477617</c:v>
                </c:pt>
                <c:pt idx="3">
                  <c:v>0.70913267156185811</c:v>
                </c:pt>
                <c:pt idx="4">
                  <c:v>1.1084790638716011</c:v>
                </c:pt>
                <c:pt idx="5">
                  <c:v>1.562167127999414</c:v>
                </c:pt>
                <c:pt idx="6">
                  <c:v>2.3698862155644043</c:v>
                </c:pt>
                <c:pt idx="7">
                  <c:v>3.5869679390814273</c:v>
                </c:pt>
                <c:pt idx="8">
                  <c:v>5.3669493277211968</c:v>
                </c:pt>
                <c:pt idx="9">
                  <c:v>8.5256499044405327</c:v>
                </c:pt>
                <c:pt idx="10">
                  <c:v>10.907557093533606</c:v>
                </c:pt>
                <c:pt idx="11">
                  <c:v>12.63943017095597</c:v>
                </c:pt>
                <c:pt idx="12">
                  <c:v>18.311650676525446</c:v>
                </c:pt>
                <c:pt idx="13">
                  <c:v>18.998857917428332</c:v>
                </c:pt>
                <c:pt idx="14">
                  <c:v>25.865894084608865</c:v>
                </c:pt>
                <c:pt idx="15">
                  <c:v>29.629716415978987</c:v>
                </c:pt>
                <c:pt idx="16">
                  <c:v>36.118316130171948</c:v>
                </c:pt>
                <c:pt idx="17">
                  <c:v>43.124839812705119</c:v>
                </c:pt>
                <c:pt idx="18">
                  <c:v>50.550737368458556</c:v>
                </c:pt>
                <c:pt idx="19">
                  <c:v>56.849610682264142</c:v>
                </c:pt>
                <c:pt idx="20">
                  <c:v>68.034233292502762</c:v>
                </c:pt>
                <c:pt idx="21">
                  <c:v>74.426482634774388</c:v>
                </c:pt>
                <c:pt idx="22">
                  <c:v>88.456040391731719</c:v>
                </c:pt>
                <c:pt idx="23">
                  <c:v>111.61626736715161</c:v>
                </c:pt>
                <c:pt idx="24">
                  <c:v>119.04947784000348</c:v>
                </c:pt>
                <c:pt idx="25">
                  <c:v>156.57682951469226</c:v>
                </c:pt>
                <c:pt idx="26">
                  <c:v>203.57643035990787</c:v>
                </c:pt>
                <c:pt idx="27">
                  <c:v>213.6621011363072</c:v>
                </c:pt>
                <c:pt idx="28">
                  <c:v>256.87834522181225</c:v>
                </c:pt>
                <c:pt idx="29">
                  <c:v>277.15804858889635</c:v>
                </c:pt>
                <c:pt idx="30">
                  <c:v>316.02940602435717</c:v>
                </c:pt>
                <c:pt idx="31">
                  <c:v>342.55277881193632</c:v>
                </c:pt>
                <c:pt idx="32">
                  <c:v>387.01473006153969</c:v>
                </c:pt>
                <c:pt idx="33">
                  <c:v>414.69375467225973</c:v>
                </c:pt>
                <c:pt idx="34">
                  <c:v>456.80147219281872</c:v>
                </c:pt>
                <c:pt idx="35">
                  <c:v>491.73089435046455</c:v>
                </c:pt>
                <c:pt idx="36">
                  <c:v>535.460568679983</c:v>
                </c:pt>
                <c:pt idx="37">
                  <c:v>577.7334254605895</c:v>
                </c:pt>
                <c:pt idx="38">
                  <c:v>587.1208384520329</c:v>
                </c:pt>
                <c:pt idx="39">
                  <c:v>606.35574247153068</c:v>
                </c:pt>
                <c:pt idx="40">
                  <c:v>620.47958210031311</c:v>
                </c:pt>
                <c:pt idx="41">
                  <c:v>667.92468589856446</c:v>
                </c:pt>
                <c:pt idx="42">
                  <c:v>677.21644384714853</c:v>
                </c:pt>
                <c:pt idx="43">
                  <c:v>689.80683755133884</c:v>
                </c:pt>
              </c:numCache>
            </c:numRef>
          </c:xVal>
          <c:yVal>
            <c:numRef>
              <c:f>synthesis!$G$6:$G$49</c:f>
              <c:numCache>
                <c:formatCode>0.0</c:formatCode>
                <c:ptCount val="44"/>
                <c:pt idx="0">
                  <c:v>8.2000000000000011</c:v>
                </c:pt>
                <c:pt idx="1">
                  <c:v>8.9000000000000021</c:v>
                </c:pt>
                <c:pt idx="2">
                  <c:v>9.629999999999999</c:v>
                </c:pt>
                <c:pt idx="3">
                  <c:v>10.440000000000001</c:v>
                </c:pt>
                <c:pt idx="4">
                  <c:v>11.34</c:v>
                </c:pt>
                <c:pt idx="5">
                  <c:v>12.010000000000005</c:v>
                </c:pt>
                <c:pt idx="6">
                  <c:v>12.840000000000002</c:v>
                </c:pt>
                <c:pt idx="7">
                  <c:v>13.690000000000005</c:v>
                </c:pt>
                <c:pt idx="8">
                  <c:v>14.5</c:v>
                </c:pt>
                <c:pt idx="9">
                  <c:v>15.440000000000001</c:v>
                </c:pt>
                <c:pt idx="10">
                  <c:v>15.93</c:v>
                </c:pt>
                <c:pt idx="11">
                  <c:v>16.189999999999987</c:v>
                </c:pt>
                <c:pt idx="12">
                  <c:v>16.829999999999988</c:v>
                </c:pt>
                <c:pt idx="13">
                  <c:v>16.900000000000006</c:v>
                </c:pt>
                <c:pt idx="14">
                  <c:v>17.399999999999999</c:v>
                </c:pt>
                <c:pt idx="15">
                  <c:v>17.610000000000028</c:v>
                </c:pt>
                <c:pt idx="16">
                  <c:v>17.900000000000006</c:v>
                </c:pt>
                <c:pt idx="17">
                  <c:v>18.14</c:v>
                </c:pt>
                <c:pt idx="18">
                  <c:v>18.350000000000001</c:v>
                </c:pt>
                <c:pt idx="19">
                  <c:v>18.479999999999986</c:v>
                </c:pt>
                <c:pt idx="20">
                  <c:v>18.690000000000005</c:v>
                </c:pt>
                <c:pt idx="21">
                  <c:v>18.779999999999987</c:v>
                </c:pt>
                <c:pt idx="22">
                  <c:v>18.900000000000006</c:v>
                </c:pt>
                <c:pt idx="23">
                  <c:v>19.149999999999999</c:v>
                </c:pt>
                <c:pt idx="24">
                  <c:v>19.200000000000003</c:v>
                </c:pt>
                <c:pt idx="25">
                  <c:v>20.299999999999986</c:v>
                </c:pt>
                <c:pt idx="26">
                  <c:v>20.660000000000004</c:v>
                </c:pt>
                <c:pt idx="27">
                  <c:v>20.529999999999987</c:v>
                </c:pt>
                <c:pt idx="28">
                  <c:v>20.650000000000027</c:v>
                </c:pt>
                <c:pt idx="29">
                  <c:v>20.680000000000007</c:v>
                </c:pt>
                <c:pt idx="30">
                  <c:v>20.479999999999986</c:v>
                </c:pt>
                <c:pt idx="31">
                  <c:v>20.459999999999987</c:v>
                </c:pt>
                <c:pt idx="32">
                  <c:v>20.70000000000001</c:v>
                </c:pt>
                <c:pt idx="33">
                  <c:v>20.690000000000005</c:v>
                </c:pt>
                <c:pt idx="34">
                  <c:v>20.500000000000007</c:v>
                </c:pt>
                <c:pt idx="35">
                  <c:v>20.65000000000002</c:v>
                </c:pt>
                <c:pt idx="36">
                  <c:v>20.520000000000003</c:v>
                </c:pt>
                <c:pt idx="37">
                  <c:v>20.459999999999987</c:v>
                </c:pt>
                <c:pt idx="38">
                  <c:v>20.379999999999992</c:v>
                </c:pt>
                <c:pt idx="39">
                  <c:v>20.279999999999987</c:v>
                </c:pt>
                <c:pt idx="40">
                  <c:v>20.250000000000007</c:v>
                </c:pt>
                <c:pt idx="41">
                  <c:v>20.36</c:v>
                </c:pt>
                <c:pt idx="42">
                  <c:v>20.089999999999989</c:v>
                </c:pt>
                <c:pt idx="43">
                  <c:v>19.82</c:v>
                </c:pt>
              </c:numCache>
            </c:numRef>
          </c:yVal>
        </c:ser>
        <c:ser>
          <c:idx val="2"/>
          <c:order val="2"/>
          <c:tx>
            <c:v>Gain SN12</c:v>
          </c:tx>
          <c:spPr>
            <a:ln w="15875">
              <a:solidFill>
                <a:srgbClr val="FF00FF"/>
              </a:solidFill>
            </a:ln>
          </c:spPr>
          <c:marker>
            <c:symbol val="triangle"/>
            <c:size val="3"/>
            <c:spPr>
              <a:solidFill>
                <a:srgbClr val="FF00FF"/>
              </a:solidFill>
              <a:ln>
                <a:solidFill>
                  <a:srgbClr val="FF00FF"/>
                </a:solidFill>
              </a:ln>
            </c:spPr>
          </c:marker>
          <c:xVal>
            <c:numRef>
              <c:f>synthesis!$T$7:$T$14</c:f>
              <c:numCache>
                <c:formatCode>General</c:formatCode>
                <c:ptCount val="8"/>
                <c:pt idx="0">
                  <c:v>50.3</c:v>
                </c:pt>
                <c:pt idx="1">
                  <c:v>100.6</c:v>
                </c:pt>
                <c:pt idx="2">
                  <c:v>203.3</c:v>
                </c:pt>
                <c:pt idx="3">
                  <c:v>304.2</c:v>
                </c:pt>
                <c:pt idx="4">
                  <c:v>401.2</c:v>
                </c:pt>
                <c:pt idx="5">
                  <c:v>496.9</c:v>
                </c:pt>
                <c:pt idx="6">
                  <c:v>599.20000000000005</c:v>
                </c:pt>
                <c:pt idx="7">
                  <c:v>700.2</c:v>
                </c:pt>
              </c:numCache>
            </c:numRef>
          </c:xVal>
          <c:yVal>
            <c:numRef>
              <c:f>synthesis!$U$7:$U$14</c:f>
              <c:numCache>
                <c:formatCode>0.00</c:formatCode>
                <c:ptCount val="8"/>
                <c:pt idx="0">
                  <c:v>19.06383395373501</c:v>
                </c:pt>
                <c:pt idx="1">
                  <c:v>19.814086816499728</c:v>
                </c:pt>
                <c:pt idx="2">
                  <c:v>20.433195556285021</c:v>
                </c:pt>
                <c:pt idx="3">
                  <c:v>20.732260863856851</c:v>
                </c:pt>
                <c:pt idx="4">
                  <c:v>20.835329305726596</c:v>
                </c:pt>
                <c:pt idx="5">
                  <c:v>20.813717807123947</c:v>
                </c:pt>
                <c:pt idx="6">
                  <c:v>20.683018437155788</c:v>
                </c:pt>
                <c:pt idx="7">
                  <c:v>20.001240664147566</c:v>
                </c:pt>
              </c:numCache>
            </c:numRef>
          </c:yVal>
        </c:ser>
        <c:axId val="48161920"/>
        <c:axId val="48164224"/>
      </c:scatterChart>
      <c:scatterChart>
        <c:scatterStyle val="lineMarker"/>
        <c:ser>
          <c:idx val="1"/>
          <c:order val="1"/>
          <c:tx>
            <c:v>Efficiency amplifier</c:v>
          </c:tx>
          <c:spPr>
            <a:ln w="15875">
              <a:solidFill>
                <a:srgbClr val="FF0000"/>
              </a:solidFill>
            </a:ln>
          </c:spPr>
          <c:marker>
            <c:symbol val="square"/>
            <c:size val="2"/>
            <c:spPr>
              <a:solidFill>
                <a:srgbClr val="FF0000"/>
              </a:solidFill>
              <a:ln>
                <a:solidFill>
                  <a:srgbClr val="FF0000"/>
                </a:solidFill>
              </a:ln>
            </c:spPr>
          </c:marker>
          <c:xVal>
            <c:numRef>
              <c:f>synthesis!$S$6:$S$49</c:f>
              <c:numCache>
                <c:formatCode>0</c:formatCode>
                <c:ptCount val="44"/>
                <c:pt idx="0">
                  <c:v>0.21613619166348969</c:v>
                </c:pt>
                <c:pt idx="1">
                  <c:v>0.31968885407619868</c:v>
                </c:pt>
                <c:pt idx="2">
                  <c:v>0.47068189674477617</c:v>
                </c:pt>
                <c:pt idx="3">
                  <c:v>0.70913267156185811</c:v>
                </c:pt>
                <c:pt idx="4">
                  <c:v>1.1084790638716011</c:v>
                </c:pt>
                <c:pt idx="5">
                  <c:v>1.562167127999414</c:v>
                </c:pt>
                <c:pt idx="6">
                  <c:v>2.3698862155644043</c:v>
                </c:pt>
                <c:pt idx="7">
                  <c:v>3.5869679390814273</c:v>
                </c:pt>
                <c:pt idx="8">
                  <c:v>5.3669493277211968</c:v>
                </c:pt>
                <c:pt idx="9">
                  <c:v>8.5256499044405327</c:v>
                </c:pt>
                <c:pt idx="10">
                  <c:v>10.907557093533606</c:v>
                </c:pt>
                <c:pt idx="11">
                  <c:v>12.63943017095597</c:v>
                </c:pt>
                <c:pt idx="12">
                  <c:v>18.311650676525446</c:v>
                </c:pt>
                <c:pt idx="13">
                  <c:v>18.998857917428332</c:v>
                </c:pt>
                <c:pt idx="14">
                  <c:v>25.865894084608865</c:v>
                </c:pt>
                <c:pt idx="15">
                  <c:v>29.629716415978987</c:v>
                </c:pt>
                <c:pt idx="16">
                  <c:v>36.118316130171948</c:v>
                </c:pt>
                <c:pt idx="17">
                  <c:v>43.124839812705119</c:v>
                </c:pt>
                <c:pt idx="18">
                  <c:v>50.550737368458556</c:v>
                </c:pt>
                <c:pt idx="19">
                  <c:v>56.849610682264142</c:v>
                </c:pt>
                <c:pt idx="20">
                  <c:v>68.034233292502762</c:v>
                </c:pt>
                <c:pt idx="21">
                  <c:v>74.426482634774388</c:v>
                </c:pt>
                <c:pt idx="22">
                  <c:v>88.456040391731719</c:v>
                </c:pt>
                <c:pt idx="23">
                  <c:v>111.61626736715161</c:v>
                </c:pt>
                <c:pt idx="24">
                  <c:v>119.04947784000348</c:v>
                </c:pt>
                <c:pt idx="25">
                  <c:v>156.57682951469226</c:v>
                </c:pt>
                <c:pt idx="26">
                  <c:v>203.57643035990787</c:v>
                </c:pt>
                <c:pt idx="27">
                  <c:v>213.6621011363072</c:v>
                </c:pt>
                <c:pt idx="28">
                  <c:v>256.87834522181225</c:v>
                </c:pt>
                <c:pt idx="29">
                  <c:v>277.15804858889635</c:v>
                </c:pt>
                <c:pt idx="30">
                  <c:v>316.02940602435717</c:v>
                </c:pt>
                <c:pt idx="31">
                  <c:v>342.55277881193632</c:v>
                </c:pt>
                <c:pt idx="32">
                  <c:v>387.01473006153969</c:v>
                </c:pt>
                <c:pt idx="33">
                  <c:v>414.69375467225973</c:v>
                </c:pt>
                <c:pt idx="34">
                  <c:v>456.80147219281872</c:v>
                </c:pt>
                <c:pt idx="35">
                  <c:v>491.73089435046455</c:v>
                </c:pt>
                <c:pt idx="36">
                  <c:v>535.460568679983</c:v>
                </c:pt>
                <c:pt idx="37">
                  <c:v>577.7334254605895</c:v>
                </c:pt>
                <c:pt idx="38">
                  <c:v>587.1208384520329</c:v>
                </c:pt>
                <c:pt idx="39">
                  <c:v>606.35574247153068</c:v>
                </c:pt>
                <c:pt idx="40">
                  <c:v>620.47958210031311</c:v>
                </c:pt>
                <c:pt idx="41">
                  <c:v>667.92468589856446</c:v>
                </c:pt>
                <c:pt idx="42">
                  <c:v>677.21644384714853</c:v>
                </c:pt>
                <c:pt idx="43">
                  <c:v>689.80683755133884</c:v>
                </c:pt>
              </c:numCache>
            </c:numRef>
          </c:xVal>
          <c:yVal>
            <c:numRef>
              <c:f>synthesis!$M$6:$M$49</c:f>
              <c:numCache>
                <c:formatCode>0.0</c:formatCode>
                <c:ptCount val="44"/>
                <c:pt idx="0">
                  <c:v>1.095901816885299</c:v>
                </c:pt>
                <c:pt idx="1">
                  <c:v>1.4035120422857508</c:v>
                </c:pt>
                <c:pt idx="2">
                  <c:v>1.7290355390624419</c:v>
                </c:pt>
                <c:pt idx="3">
                  <c:v>2.1819466817287947</c:v>
                </c:pt>
                <c:pt idx="4">
                  <c:v>2.7711976596790002</c:v>
                </c:pt>
                <c:pt idx="5">
                  <c:v>3.2696521283708626</c:v>
                </c:pt>
                <c:pt idx="6">
                  <c:v>4.0243350830338915</c:v>
                </c:pt>
                <c:pt idx="7">
                  <c:v>4.9665709925742831</c:v>
                </c:pt>
                <c:pt idx="8">
                  <c:v>6.0757916917598518</c:v>
                </c:pt>
                <c:pt idx="9">
                  <c:v>7.7310679234221542</c:v>
                </c:pt>
                <c:pt idx="10">
                  <c:v>8.7454800749935355</c:v>
                </c:pt>
                <c:pt idx="11">
                  <c:v>9.3625408673748076</c:v>
                </c:pt>
                <c:pt idx="12">
                  <c:v>11.230313873167225</c:v>
                </c:pt>
                <c:pt idx="13">
                  <c:v>11.456597739152775</c:v>
                </c:pt>
                <c:pt idx="14">
                  <c:v>13.321490515678398</c:v>
                </c:pt>
                <c:pt idx="15">
                  <c:v>14.269829979601926</c:v>
                </c:pt>
                <c:pt idx="16">
                  <c:v>15.713104298322486</c:v>
                </c:pt>
                <c:pt idx="17">
                  <c:v>17.107374471155751</c:v>
                </c:pt>
                <c:pt idx="18">
                  <c:v>18.494172207972618</c:v>
                </c:pt>
                <c:pt idx="19">
                  <c:v>19.537813695097977</c:v>
                </c:pt>
                <c:pt idx="20">
                  <c:v>21.334776990680311</c:v>
                </c:pt>
                <c:pt idx="21">
                  <c:v>22.272264130107033</c:v>
                </c:pt>
                <c:pt idx="22">
                  <c:v>23.979047094144128</c:v>
                </c:pt>
                <c:pt idx="23">
                  <c:v>26.949601778789102</c:v>
                </c:pt>
                <c:pt idx="24">
                  <c:v>27.775639677512117</c:v>
                </c:pt>
                <c:pt idx="25">
                  <c:v>31.864137153922684</c:v>
                </c:pt>
                <c:pt idx="26">
                  <c:v>36.066690418093906</c:v>
                </c:pt>
                <c:pt idx="27">
                  <c:v>36.979979042822428</c:v>
                </c:pt>
                <c:pt idx="28">
                  <c:v>40.277092456381716</c:v>
                </c:pt>
                <c:pt idx="29">
                  <c:v>41.975977068574963</c:v>
                </c:pt>
                <c:pt idx="30">
                  <c:v>44.459002019839154</c:v>
                </c:pt>
                <c:pt idx="31">
                  <c:v>46.014552377722758</c:v>
                </c:pt>
                <c:pt idx="32">
                  <c:v>49.231555767545743</c:v>
                </c:pt>
                <c:pt idx="33">
                  <c:v>50.350675103545896</c:v>
                </c:pt>
                <c:pt idx="34">
                  <c:v>52.489157353786986</c:v>
                </c:pt>
                <c:pt idx="35">
                  <c:v>54.518978123242093</c:v>
                </c:pt>
                <c:pt idx="36">
                  <c:v>56.712505067606344</c:v>
                </c:pt>
                <c:pt idx="37">
                  <c:v>58.45532129449473</c:v>
                </c:pt>
                <c:pt idx="38">
                  <c:v>58.810100679669283</c:v>
                </c:pt>
                <c:pt idx="39">
                  <c:v>59.576437579080469</c:v>
                </c:pt>
                <c:pt idx="40">
                  <c:v>60.046411170998049</c:v>
                </c:pt>
                <c:pt idx="41">
                  <c:v>62.66689781690998</c:v>
                </c:pt>
                <c:pt idx="42">
                  <c:v>62.866921037899296</c:v>
                </c:pt>
                <c:pt idx="43">
                  <c:v>63.140213963509261</c:v>
                </c:pt>
              </c:numCache>
            </c:numRef>
          </c:yVal>
        </c:ser>
        <c:ser>
          <c:idx val="3"/>
          <c:order val="3"/>
          <c:tx>
            <c:v>Eff SN12</c:v>
          </c:tx>
          <c:spPr>
            <a:ln w="15875">
              <a:solidFill>
                <a:srgbClr val="FF9900"/>
              </a:solidFill>
            </a:ln>
          </c:spPr>
          <c:marker>
            <c:symbol val="x"/>
            <c:size val="3"/>
            <c:spPr>
              <a:solidFill>
                <a:srgbClr val="FF9900"/>
              </a:solidFill>
              <a:ln>
                <a:solidFill>
                  <a:srgbClr val="FF9900"/>
                </a:solidFill>
              </a:ln>
            </c:spPr>
          </c:marker>
          <c:xVal>
            <c:numRef>
              <c:f>synthesis!$T$7:$T$14</c:f>
              <c:numCache>
                <c:formatCode>General</c:formatCode>
                <c:ptCount val="8"/>
                <c:pt idx="0">
                  <c:v>50.3</c:v>
                </c:pt>
                <c:pt idx="1">
                  <c:v>100.6</c:v>
                </c:pt>
                <c:pt idx="2">
                  <c:v>203.3</c:v>
                </c:pt>
                <c:pt idx="3">
                  <c:v>304.2</c:v>
                </c:pt>
                <c:pt idx="4">
                  <c:v>401.2</c:v>
                </c:pt>
                <c:pt idx="5">
                  <c:v>496.9</c:v>
                </c:pt>
                <c:pt idx="6">
                  <c:v>599.20000000000005</c:v>
                </c:pt>
                <c:pt idx="7">
                  <c:v>700.2</c:v>
                </c:pt>
              </c:numCache>
            </c:numRef>
          </c:xVal>
          <c:yVal>
            <c:numRef>
              <c:f>synthesis!$V$7:$V$14</c:f>
              <c:numCache>
                <c:formatCode>0.0</c:formatCode>
                <c:ptCount val="8"/>
                <c:pt idx="0">
                  <c:v>18.909774436090224</c:v>
                </c:pt>
                <c:pt idx="1">
                  <c:v>26.335078534031414</c:v>
                </c:pt>
                <c:pt idx="2">
                  <c:v>36.763110307414159</c:v>
                </c:pt>
                <c:pt idx="3">
                  <c:v>44.441197954711413</c:v>
                </c:pt>
                <c:pt idx="4">
                  <c:v>50.497168030207675</c:v>
                </c:pt>
                <c:pt idx="5">
                  <c:v>55.519553072625691</c:v>
                </c:pt>
                <c:pt idx="6">
                  <c:v>60.770791075050731</c:v>
                </c:pt>
                <c:pt idx="7">
                  <c:v>64.17965169569203</c:v>
                </c:pt>
              </c:numCache>
            </c:numRef>
          </c:yVal>
        </c:ser>
        <c:axId val="46865408"/>
        <c:axId val="46863872"/>
      </c:scatterChart>
      <c:valAx>
        <c:axId val="48161920"/>
        <c:scaling>
          <c:orientation val="minMax"/>
        </c:scaling>
        <c:axPos val="b"/>
        <c:majorGridlines/>
        <c:title>
          <c:tx>
            <c:rich>
              <a:bodyPr/>
              <a:lstStyle/>
              <a:p>
                <a:pPr>
                  <a:defRPr/>
                </a:pPr>
                <a:r>
                  <a:rPr lang="en-US"/>
                  <a:t>P out (W)</a:t>
                </a:r>
              </a:p>
            </c:rich>
          </c:tx>
          <c:layout/>
        </c:title>
        <c:numFmt formatCode="0" sourceLinked="1"/>
        <c:tickLblPos val="nextTo"/>
        <c:crossAx val="48164224"/>
        <c:crosses val="autoZero"/>
        <c:crossBetween val="midCat"/>
      </c:valAx>
      <c:valAx>
        <c:axId val="48164224"/>
        <c:scaling>
          <c:orientation val="minMax"/>
        </c:scaling>
        <c:axPos val="l"/>
        <c:majorGridlines/>
        <c:title>
          <c:tx>
            <c:rich>
              <a:bodyPr rot="-5400000" vert="horz"/>
              <a:lstStyle/>
              <a:p>
                <a:pPr>
                  <a:defRPr/>
                </a:pPr>
                <a:r>
                  <a:rPr lang="en-US"/>
                  <a:t>Power gain (dB)</a:t>
                </a:r>
              </a:p>
            </c:rich>
          </c:tx>
          <c:layout/>
        </c:title>
        <c:numFmt formatCode="0.0" sourceLinked="1"/>
        <c:tickLblPos val="nextTo"/>
        <c:crossAx val="48161920"/>
        <c:crosses val="autoZero"/>
        <c:crossBetween val="midCat"/>
      </c:valAx>
      <c:valAx>
        <c:axId val="46863872"/>
        <c:scaling>
          <c:orientation val="minMax"/>
        </c:scaling>
        <c:axPos val="r"/>
        <c:numFmt formatCode="0.0" sourceLinked="1"/>
        <c:tickLblPos val="nextTo"/>
        <c:crossAx val="46865408"/>
        <c:crosses val="max"/>
        <c:crossBetween val="midCat"/>
      </c:valAx>
      <c:valAx>
        <c:axId val="46865408"/>
        <c:scaling>
          <c:orientation val="minMax"/>
        </c:scaling>
        <c:delete val="1"/>
        <c:axPos val="b"/>
        <c:numFmt formatCode="0" sourceLinked="1"/>
        <c:tickLblPos val="none"/>
        <c:crossAx val="46863872"/>
        <c:crosses val="autoZero"/>
        <c:crossBetween val="midCat"/>
      </c:valAx>
      <c:spPr>
        <a:solidFill>
          <a:schemeClr val="bg1">
            <a:lumMod val="85000"/>
          </a:schemeClr>
        </a:solidFill>
      </c:spPr>
    </c:plotArea>
    <c:legend>
      <c:legendPos val="r"/>
      <c:layout/>
    </c:legend>
    <c:plotVisOnly val="1"/>
  </c:chart>
  <c:externalData r:id="rId1"/>
</c:chartSpace>
</file>

<file path=ppt/charts/chart5.xml><?xml version="1.0" encoding="utf-8"?>
<c:chartSpace xmlns:c="http://schemas.openxmlformats.org/drawingml/2006/chart" xmlns:a="http://schemas.openxmlformats.org/drawingml/2006/main" xmlns:r="http://schemas.openxmlformats.org/officeDocument/2006/relationships">
  <c:date1904 val="1"/>
  <c:lang val="en-GB"/>
  <c:chart>
    <c:title>
      <c:tx>
        <c:rich>
          <a:bodyPr/>
          <a:lstStyle/>
          <a:p>
            <a:pPr>
              <a:defRPr/>
            </a:pPr>
            <a:r>
              <a:rPr lang="en-US"/>
              <a:t>Load and sole temperatures</a:t>
            </a:r>
          </a:p>
        </c:rich>
      </c:tx>
      <c:layout>
        <c:manualLayout>
          <c:xMode val="edge"/>
          <c:yMode val="edge"/>
          <c:x val="0.17214588801399824"/>
          <c:y val="1.4571948998178505E-2"/>
        </c:manualLayout>
      </c:layout>
    </c:title>
    <c:plotArea>
      <c:layout/>
      <c:scatterChart>
        <c:scatterStyle val="lineMarker"/>
        <c:ser>
          <c:idx val="23"/>
          <c:order val="0"/>
          <c:tx>
            <c:v>max load temp.</c:v>
          </c:tx>
          <c:spPr>
            <a:ln w="19050">
              <a:solidFill>
                <a:srgbClr val="FF0000"/>
              </a:solidFill>
            </a:ln>
          </c:spPr>
          <c:marker>
            <c:symbol val="circle"/>
            <c:size val="3"/>
            <c:spPr>
              <a:solidFill>
                <a:srgbClr val="FF0000"/>
              </a:solidFill>
              <a:ln>
                <a:solidFill>
                  <a:srgbClr val="FF0000"/>
                </a:solidFill>
              </a:ln>
            </c:spPr>
          </c:marker>
          <c:xVal>
            <c:numRef>
              <c:f>'Full data'!$D$6:$D$25</c:f>
              <c:numCache>
                <c:formatCode>General</c:formatCode>
                <c:ptCount val="20"/>
                <c:pt idx="0">
                  <c:v>0</c:v>
                </c:pt>
                <c:pt idx="1">
                  <c:v>19.600000000000001</c:v>
                </c:pt>
                <c:pt idx="2">
                  <c:v>97.7</c:v>
                </c:pt>
                <c:pt idx="3">
                  <c:v>194</c:v>
                </c:pt>
                <c:pt idx="4">
                  <c:v>340</c:v>
                </c:pt>
                <c:pt idx="5">
                  <c:v>535</c:v>
                </c:pt>
                <c:pt idx="6">
                  <c:v>777</c:v>
                </c:pt>
                <c:pt idx="7">
                  <c:v>1023</c:v>
                </c:pt>
                <c:pt idx="8">
                  <c:v>1320</c:v>
                </c:pt>
                <c:pt idx="9">
                  <c:v>2040</c:v>
                </c:pt>
                <c:pt idx="10">
                  <c:v>2811</c:v>
                </c:pt>
                <c:pt idx="11">
                  <c:v>3787</c:v>
                </c:pt>
                <c:pt idx="12">
                  <c:v>4954</c:v>
                </c:pt>
                <c:pt idx="13">
                  <c:v>6173</c:v>
                </c:pt>
                <c:pt idx="14">
                  <c:v>7460</c:v>
                </c:pt>
                <c:pt idx="15">
                  <c:v>8778</c:v>
                </c:pt>
                <c:pt idx="16">
                  <c:v>10253</c:v>
                </c:pt>
                <c:pt idx="17">
                  <c:v>11118</c:v>
                </c:pt>
                <c:pt idx="18">
                  <c:v>11895</c:v>
                </c:pt>
                <c:pt idx="19">
                  <c:v>12374</c:v>
                </c:pt>
              </c:numCache>
            </c:numRef>
          </c:xVal>
          <c:yVal>
            <c:numRef>
              <c:f>'Full data'!$EA$6:$EA$25</c:f>
              <c:numCache>
                <c:formatCode>0</c:formatCode>
                <c:ptCount val="20"/>
                <c:pt idx="0">
                  <c:v>27.293360177085816</c:v>
                </c:pt>
                <c:pt idx="1">
                  <c:v>27.426561715054877</c:v>
                </c:pt>
                <c:pt idx="2">
                  <c:v>29.636395514613714</c:v>
                </c:pt>
                <c:pt idx="3">
                  <c:v>28.572033374801258</c:v>
                </c:pt>
                <c:pt idx="4">
                  <c:v>28.952670216277749</c:v>
                </c:pt>
                <c:pt idx="5">
                  <c:v>30.550492222454707</c:v>
                </c:pt>
                <c:pt idx="6">
                  <c:v>29.886242159525985</c:v>
                </c:pt>
                <c:pt idx="7">
                  <c:v>30.343803818189127</c:v>
                </c:pt>
                <c:pt idx="8">
                  <c:v>30.864482658000597</c:v>
                </c:pt>
                <c:pt idx="9">
                  <c:v>31.78108186500306</c:v>
                </c:pt>
                <c:pt idx="10">
                  <c:v>32.751862549412337</c:v>
                </c:pt>
                <c:pt idx="11">
                  <c:v>33.90431400252649</c:v>
                </c:pt>
                <c:pt idx="12">
                  <c:v>35.332513678159138</c:v>
                </c:pt>
                <c:pt idx="13">
                  <c:v>36.564799976634788</c:v>
                </c:pt>
                <c:pt idx="14">
                  <c:v>37.807280811734501</c:v>
                </c:pt>
                <c:pt idx="15">
                  <c:v>38.510097311560322</c:v>
                </c:pt>
                <c:pt idx="16">
                  <c:v>41.049802777955819</c:v>
                </c:pt>
                <c:pt idx="17">
                  <c:v>42.10219053531948</c:v>
                </c:pt>
                <c:pt idx="18">
                  <c:v>42.391703443906891</c:v>
                </c:pt>
                <c:pt idx="19">
                  <c:v>43.446117948629599</c:v>
                </c:pt>
              </c:numCache>
            </c:numRef>
          </c:yVal>
        </c:ser>
        <c:ser>
          <c:idx val="0"/>
          <c:order val="1"/>
          <c:tx>
            <c:v>ave. load temp.</c:v>
          </c:tx>
          <c:spPr>
            <a:ln w="15875">
              <a:solidFill>
                <a:srgbClr val="FF9900"/>
              </a:solidFill>
            </a:ln>
          </c:spPr>
          <c:marker>
            <c:symbol val="diamond"/>
            <c:size val="4"/>
            <c:spPr>
              <a:solidFill>
                <a:srgbClr val="FF9900"/>
              </a:solidFill>
              <a:ln>
                <a:solidFill>
                  <a:srgbClr val="FF9900"/>
                </a:solidFill>
              </a:ln>
            </c:spPr>
          </c:marker>
          <c:xVal>
            <c:numRef>
              <c:f>'Full data'!$D$6:$D$25</c:f>
              <c:numCache>
                <c:formatCode>General</c:formatCode>
                <c:ptCount val="20"/>
                <c:pt idx="0">
                  <c:v>0</c:v>
                </c:pt>
                <c:pt idx="1">
                  <c:v>19.600000000000001</c:v>
                </c:pt>
                <c:pt idx="2">
                  <c:v>97.7</c:v>
                </c:pt>
                <c:pt idx="3">
                  <c:v>194</c:v>
                </c:pt>
                <c:pt idx="4">
                  <c:v>340</c:v>
                </c:pt>
                <c:pt idx="5">
                  <c:v>535</c:v>
                </c:pt>
                <c:pt idx="6">
                  <c:v>777</c:v>
                </c:pt>
                <c:pt idx="7">
                  <c:v>1023</c:v>
                </c:pt>
                <c:pt idx="8">
                  <c:v>1320</c:v>
                </c:pt>
                <c:pt idx="9">
                  <c:v>2040</c:v>
                </c:pt>
                <c:pt idx="10">
                  <c:v>2811</c:v>
                </c:pt>
                <c:pt idx="11">
                  <c:v>3787</c:v>
                </c:pt>
                <c:pt idx="12">
                  <c:v>4954</c:v>
                </c:pt>
                <c:pt idx="13">
                  <c:v>6173</c:v>
                </c:pt>
                <c:pt idx="14">
                  <c:v>7460</c:v>
                </c:pt>
                <c:pt idx="15">
                  <c:v>8778</c:v>
                </c:pt>
                <c:pt idx="16">
                  <c:v>10253</c:v>
                </c:pt>
                <c:pt idx="17">
                  <c:v>11118</c:v>
                </c:pt>
                <c:pt idx="18">
                  <c:v>11895</c:v>
                </c:pt>
                <c:pt idx="19">
                  <c:v>12374</c:v>
                </c:pt>
              </c:numCache>
            </c:numRef>
          </c:xVal>
          <c:yVal>
            <c:numRef>
              <c:f>'Full data'!$EC$6:$EC$25</c:f>
              <c:numCache>
                <c:formatCode>0</c:formatCode>
                <c:ptCount val="20"/>
                <c:pt idx="0">
                  <c:v>27.117282682312918</c:v>
                </c:pt>
                <c:pt idx="1">
                  <c:v>27.340329386931344</c:v>
                </c:pt>
                <c:pt idx="2">
                  <c:v>27.833828102723214</c:v>
                </c:pt>
                <c:pt idx="3">
                  <c:v>28.376871491163811</c:v>
                </c:pt>
                <c:pt idx="4">
                  <c:v>28.743406535315966</c:v>
                </c:pt>
                <c:pt idx="5">
                  <c:v>29.406319700701626</c:v>
                </c:pt>
                <c:pt idx="6">
                  <c:v>29.516238424163451</c:v>
                </c:pt>
                <c:pt idx="7">
                  <c:v>29.625097065677675</c:v>
                </c:pt>
                <c:pt idx="8">
                  <c:v>30.265892860374251</c:v>
                </c:pt>
                <c:pt idx="9">
                  <c:v>30.899557528927975</c:v>
                </c:pt>
                <c:pt idx="10">
                  <c:v>31.562642362326393</c:v>
                </c:pt>
                <c:pt idx="11">
                  <c:v>32.098551291877335</c:v>
                </c:pt>
                <c:pt idx="12">
                  <c:v>33.302701650855006</c:v>
                </c:pt>
                <c:pt idx="13">
                  <c:v>34.273663247051942</c:v>
                </c:pt>
                <c:pt idx="14">
                  <c:v>35.340023366268731</c:v>
                </c:pt>
                <c:pt idx="15">
                  <c:v>35.864476989975586</c:v>
                </c:pt>
                <c:pt idx="16">
                  <c:v>36.818726279622503</c:v>
                </c:pt>
                <c:pt idx="17">
                  <c:v>37.910461327494339</c:v>
                </c:pt>
                <c:pt idx="18">
                  <c:v>38.249516759589234</c:v>
                </c:pt>
                <c:pt idx="19">
                  <c:v>38.60367213636966</c:v>
                </c:pt>
              </c:numCache>
            </c:numRef>
          </c:yVal>
        </c:ser>
        <c:ser>
          <c:idx val="1"/>
          <c:order val="2"/>
          <c:tx>
            <c:v>max sole temp.</c:v>
          </c:tx>
          <c:spPr>
            <a:ln w="15875">
              <a:solidFill>
                <a:srgbClr val="FF00FF"/>
              </a:solidFill>
            </a:ln>
          </c:spPr>
          <c:marker>
            <c:symbol val="square"/>
            <c:size val="3"/>
            <c:spPr>
              <a:solidFill>
                <a:srgbClr val="FF00FF"/>
              </a:solidFill>
              <a:ln>
                <a:solidFill>
                  <a:srgbClr val="FF00FF"/>
                </a:solidFill>
              </a:ln>
            </c:spPr>
          </c:marker>
          <c:xVal>
            <c:numRef>
              <c:f>'Full data'!$D$6:$D$25</c:f>
              <c:numCache>
                <c:formatCode>General</c:formatCode>
                <c:ptCount val="20"/>
                <c:pt idx="0">
                  <c:v>0</c:v>
                </c:pt>
                <c:pt idx="1">
                  <c:v>19.600000000000001</c:v>
                </c:pt>
                <c:pt idx="2">
                  <c:v>97.7</c:v>
                </c:pt>
                <c:pt idx="3">
                  <c:v>194</c:v>
                </c:pt>
                <c:pt idx="4">
                  <c:v>340</c:v>
                </c:pt>
                <c:pt idx="5">
                  <c:v>535</c:v>
                </c:pt>
                <c:pt idx="6">
                  <c:v>777</c:v>
                </c:pt>
                <c:pt idx="7">
                  <c:v>1023</c:v>
                </c:pt>
                <c:pt idx="8">
                  <c:v>1320</c:v>
                </c:pt>
                <c:pt idx="9">
                  <c:v>2040</c:v>
                </c:pt>
                <c:pt idx="10">
                  <c:v>2811</c:v>
                </c:pt>
                <c:pt idx="11">
                  <c:v>3787</c:v>
                </c:pt>
                <c:pt idx="12">
                  <c:v>4954</c:v>
                </c:pt>
                <c:pt idx="13">
                  <c:v>6173</c:v>
                </c:pt>
                <c:pt idx="14">
                  <c:v>7460</c:v>
                </c:pt>
                <c:pt idx="15">
                  <c:v>8778</c:v>
                </c:pt>
                <c:pt idx="16">
                  <c:v>10253</c:v>
                </c:pt>
                <c:pt idx="17">
                  <c:v>11118</c:v>
                </c:pt>
                <c:pt idx="18">
                  <c:v>11895</c:v>
                </c:pt>
                <c:pt idx="19">
                  <c:v>12374</c:v>
                </c:pt>
              </c:numCache>
            </c:numRef>
          </c:xVal>
          <c:yVal>
            <c:numRef>
              <c:f>'Full data'!$DY$6:$DY$25</c:f>
              <c:numCache>
                <c:formatCode>0</c:formatCode>
                <c:ptCount val="20"/>
                <c:pt idx="0">
                  <c:v>27.877011110038712</c:v>
                </c:pt>
                <c:pt idx="1">
                  <c:v>30.811816282917107</c:v>
                </c:pt>
                <c:pt idx="2">
                  <c:v>34.84765664014791</c:v>
                </c:pt>
                <c:pt idx="3">
                  <c:v>37.191200281823761</c:v>
                </c:pt>
                <c:pt idx="4">
                  <c:v>40.533916851489842</c:v>
                </c:pt>
                <c:pt idx="5">
                  <c:v>43.388826545716114</c:v>
                </c:pt>
                <c:pt idx="6">
                  <c:v>46.149909199609901</c:v>
                </c:pt>
                <c:pt idx="7">
                  <c:v>48.366733100859427</c:v>
                </c:pt>
                <c:pt idx="8">
                  <c:v>50.36652556337831</c:v>
                </c:pt>
                <c:pt idx="9">
                  <c:v>53.563232244218078</c:v>
                </c:pt>
                <c:pt idx="10">
                  <c:v>55.543628029297942</c:v>
                </c:pt>
                <c:pt idx="11">
                  <c:v>57.441732645132987</c:v>
                </c:pt>
                <c:pt idx="12">
                  <c:v>58.950944383434766</c:v>
                </c:pt>
                <c:pt idx="13">
                  <c:v>59.470030309452525</c:v>
                </c:pt>
                <c:pt idx="14">
                  <c:v>59.921472058508556</c:v>
                </c:pt>
                <c:pt idx="15">
                  <c:v>58.667466278164028</c:v>
                </c:pt>
                <c:pt idx="16">
                  <c:v>57.406118430278973</c:v>
                </c:pt>
                <c:pt idx="17">
                  <c:v>56.774242673119176</c:v>
                </c:pt>
                <c:pt idx="18">
                  <c:v>56.176028028639635</c:v>
                </c:pt>
                <c:pt idx="19">
                  <c:v>55.957722462392852</c:v>
                </c:pt>
              </c:numCache>
            </c:numRef>
          </c:yVal>
        </c:ser>
        <c:ser>
          <c:idx val="2"/>
          <c:order val="3"/>
          <c:tx>
            <c:v>ave. sole temp.</c:v>
          </c:tx>
          <c:spPr>
            <a:ln w="15875">
              <a:solidFill>
                <a:srgbClr val="0000FF"/>
              </a:solidFill>
            </a:ln>
          </c:spPr>
          <c:marker>
            <c:symbol val="triangle"/>
            <c:size val="4"/>
            <c:spPr>
              <a:solidFill>
                <a:srgbClr val="0000FF"/>
              </a:solidFill>
              <a:ln>
                <a:solidFill>
                  <a:srgbClr val="0000FF"/>
                </a:solidFill>
              </a:ln>
            </c:spPr>
          </c:marker>
          <c:xVal>
            <c:numRef>
              <c:f>'Full data'!$D$6:$D$25</c:f>
              <c:numCache>
                <c:formatCode>General</c:formatCode>
                <c:ptCount val="20"/>
                <c:pt idx="0">
                  <c:v>0</c:v>
                </c:pt>
                <c:pt idx="1">
                  <c:v>19.600000000000001</c:v>
                </c:pt>
                <c:pt idx="2">
                  <c:v>97.7</c:v>
                </c:pt>
                <c:pt idx="3">
                  <c:v>194</c:v>
                </c:pt>
                <c:pt idx="4">
                  <c:v>340</c:v>
                </c:pt>
                <c:pt idx="5">
                  <c:v>535</c:v>
                </c:pt>
                <c:pt idx="6">
                  <c:v>777</c:v>
                </c:pt>
                <c:pt idx="7">
                  <c:v>1023</c:v>
                </c:pt>
                <c:pt idx="8">
                  <c:v>1320</c:v>
                </c:pt>
                <c:pt idx="9">
                  <c:v>2040</c:v>
                </c:pt>
                <c:pt idx="10">
                  <c:v>2811</c:v>
                </c:pt>
                <c:pt idx="11">
                  <c:v>3787</c:v>
                </c:pt>
                <c:pt idx="12">
                  <c:v>4954</c:v>
                </c:pt>
                <c:pt idx="13">
                  <c:v>6173</c:v>
                </c:pt>
                <c:pt idx="14">
                  <c:v>7460</c:v>
                </c:pt>
                <c:pt idx="15">
                  <c:v>8778</c:v>
                </c:pt>
                <c:pt idx="16">
                  <c:v>10253</c:v>
                </c:pt>
                <c:pt idx="17">
                  <c:v>11118</c:v>
                </c:pt>
                <c:pt idx="18">
                  <c:v>11895</c:v>
                </c:pt>
                <c:pt idx="19">
                  <c:v>12374</c:v>
                </c:pt>
              </c:numCache>
            </c:numRef>
          </c:xVal>
          <c:yVal>
            <c:numRef>
              <c:f>'Full data'!$DZ$6:$DZ$25</c:f>
              <c:numCache>
                <c:formatCode>0</c:formatCode>
                <c:ptCount val="20"/>
                <c:pt idx="0">
                  <c:v>27.688819369214965</c:v>
                </c:pt>
                <c:pt idx="1">
                  <c:v>30.009776905095361</c:v>
                </c:pt>
                <c:pt idx="2">
                  <c:v>33.210067457170602</c:v>
                </c:pt>
                <c:pt idx="3">
                  <c:v>35.185721741774621</c:v>
                </c:pt>
                <c:pt idx="4">
                  <c:v>37.537524753891823</c:v>
                </c:pt>
                <c:pt idx="5">
                  <c:v>39.69000286892441</c:v>
                </c:pt>
                <c:pt idx="6">
                  <c:v>41.712592393010311</c:v>
                </c:pt>
                <c:pt idx="7">
                  <c:v>43.331163429709214</c:v>
                </c:pt>
                <c:pt idx="8">
                  <c:v>44.842753611591561</c:v>
                </c:pt>
                <c:pt idx="9">
                  <c:v>47.280822598816215</c:v>
                </c:pt>
                <c:pt idx="10">
                  <c:v>48.943624649239752</c:v>
                </c:pt>
                <c:pt idx="11">
                  <c:v>50.208469735714878</c:v>
                </c:pt>
                <c:pt idx="12">
                  <c:v>50.956495602204754</c:v>
                </c:pt>
                <c:pt idx="13">
                  <c:v>51.107536576097395</c:v>
                </c:pt>
                <c:pt idx="14">
                  <c:v>50.827730678337858</c:v>
                </c:pt>
                <c:pt idx="15">
                  <c:v>50.174886976683872</c:v>
                </c:pt>
                <c:pt idx="16">
                  <c:v>49.080238123144426</c:v>
                </c:pt>
                <c:pt idx="17">
                  <c:v>48.80190534241347</c:v>
                </c:pt>
                <c:pt idx="18">
                  <c:v>48.561797209898479</c:v>
                </c:pt>
                <c:pt idx="19">
                  <c:v>48.671140831703028</c:v>
                </c:pt>
              </c:numCache>
            </c:numRef>
          </c:yVal>
        </c:ser>
        <c:axId val="46908544"/>
        <c:axId val="48094592"/>
      </c:scatterChart>
      <c:valAx>
        <c:axId val="46908544"/>
        <c:scaling>
          <c:orientation val="minMax"/>
        </c:scaling>
        <c:axPos val="b"/>
        <c:majorGridlines/>
        <c:title>
          <c:tx>
            <c:rich>
              <a:bodyPr/>
              <a:lstStyle/>
              <a:p>
                <a:pPr>
                  <a:defRPr/>
                </a:pPr>
                <a:r>
                  <a:rPr lang="en-US"/>
                  <a:t>Pout (W)</a:t>
                </a:r>
              </a:p>
            </c:rich>
          </c:tx>
          <c:layout/>
        </c:title>
        <c:numFmt formatCode="General" sourceLinked="1"/>
        <c:tickLblPos val="nextTo"/>
        <c:crossAx val="48094592"/>
        <c:crosses val="autoZero"/>
        <c:crossBetween val="midCat"/>
      </c:valAx>
      <c:valAx>
        <c:axId val="48094592"/>
        <c:scaling>
          <c:orientation val="minMax"/>
          <c:min val="25"/>
        </c:scaling>
        <c:axPos val="l"/>
        <c:majorGridlines/>
        <c:title>
          <c:tx>
            <c:rich>
              <a:bodyPr rot="-5400000" vert="horz"/>
              <a:lstStyle/>
              <a:p>
                <a:pPr>
                  <a:defRPr/>
                </a:pPr>
                <a:r>
                  <a:rPr lang="en-US"/>
                  <a:t>Temperature ©</a:t>
                </a:r>
              </a:p>
            </c:rich>
          </c:tx>
          <c:layout/>
        </c:title>
        <c:numFmt formatCode="0" sourceLinked="1"/>
        <c:tickLblPos val="nextTo"/>
        <c:crossAx val="46908544"/>
        <c:crosses val="autoZero"/>
        <c:crossBetween val="midCat"/>
      </c:valAx>
      <c:spPr>
        <a:solidFill>
          <a:schemeClr val="bg1">
            <a:lumMod val="85000"/>
          </a:schemeClr>
        </a:solidFill>
      </c:spPr>
    </c:plotArea>
    <c:legend>
      <c:legendPos val="r"/>
      <c:layout/>
    </c:legend>
    <c:plotVisOnly val="1"/>
  </c:chart>
  <c:externalData r:id="rId1"/>
</c:chartSpace>
</file>

<file path=ppt/charts/chart6.xml><?xml version="1.0" encoding="utf-8"?>
<c:chartSpace xmlns:c="http://schemas.openxmlformats.org/drawingml/2006/chart" xmlns:a="http://schemas.openxmlformats.org/drawingml/2006/main" xmlns:r="http://schemas.openxmlformats.org/officeDocument/2006/relationships">
  <c:lang val="en-GB"/>
  <c:chart>
    <c:title>
      <c:tx>
        <c:rich>
          <a:bodyPr/>
          <a:lstStyle/>
          <a:p>
            <a:pPr>
              <a:defRPr/>
            </a:pPr>
            <a:r>
              <a:rPr lang="en-US"/>
              <a:t>Drain currents</a:t>
            </a:r>
          </a:p>
        </c:rich>
      </c:tx>
      <c:layout/>
    </c:title>
    <c:plotArea>
      <c:layout/>
      <c:scatterChart>
        <c:scatterStyle val="lineMarker"/>
        <c:ser>
          <c:idx val="23"/>
          <c:order val="0"/>
          <c:tx>
            <c:v>max current</c:v>
          </c:tx>
          <c:spPr>
            <a:ln w="19050">
              <a:solidFill>
                <a:srgbClr val="FF0000"/>
              </a:solidFill>
            </a:ln>
          </c:spPr>
          <c:marker>
            <c:symbol val="circle"/>
            <c:size val="3"/>
            <c:spPr>
              <a:solidFill>
                <a:srgbClr val="FF0000"/>
              </a:solidFill>
              <a:ln>
                <a:solidFill>
                  <a:srgbClr val="FF0000"/>
                </a:solidFill>
              </a:ln>
            </c:spPr>
          </c:marker>
          <c:xVal>
            <c:numRef>
              <c:f>'Full data'!$D$6:$D$25</c:f>
              <c:numCache>
                <c:formatCode>General</c:formatCode>
                <c:ptCount val="20"/>
                <c:pt idx="0">
                  <c:v>0</c:v>
                </c:pt>
                <c:pt idx="1">
                  <c:v>19.600000000000001</c:v>
                </c:pt>
                <c:pt idx="2">
                  <c:v>97.7</c:v>
                </c:pt>
                <c:pt idx="3">
                  <c:v>194</c:v>
                </c:pt>
                <c:pt idx="4">
                  <c:v>340</c:v>
                </c:pt>
                <c:pt idx="5">
                  <c:v>535</c:v>
                </c:pt>
                <c:pt idx="6">
                  <c:v>777</c:v>
                </c:pt>
                <c:pt idx="7">
                  <c:v>1023</c:v>
                </c:pt>
                <c:pt idx="8">
                  <c:v>1320</c:v>
                </c:pt>
                <c:pt idx="9">
                  <c:v>2040</c:v>
                </c:pt>
                <c:pt idx="10">
                  <c:v>2811</c:v>
                </c:pt>
                <c:pt idx="11">
                  <c:v>3787</c:v>
                </c:pt>
                <c:pt idx="12">
                  <c:v>4954</c:v>
                </c:pt>
                <c:pt idx="13">
                  <c:v>6173</c:v>
                </c:pt>
                <c:pt idx="14">
                  <c:v>7460</c:v>
                </c:pt>
                <c:pt idx="15">
                  <c:v>8778</c:v>
                </c:pt>
                <c:pt idx="16">
                  <c:v>10253</c:v>
                </c:pt>
                <c:pt idx="17">
                  <c:v>11118</c:v>
                </c:pt>
                <c:pt idx="18">
                  <c:v>11895</c:v>
                </c:pt>
                <c:pt idx="19">
                  <c:v>12374</c:v>
                </c:pt>
              </c:numCache>
            </c:numRef>
          </c:xVal>
          <c:yVal>
            <c:numRef>
              <c:f>'Full data'!$DV$6:$DV$25</c:f>
              <c:numCache>
                <c:formatCode>General</c:formatCode>
                <c:ptCount val="20"/>
                <c:pt idx="0">
                  <c:v>9.0000000000000011E-2</c:v>
                </c:pt>
                <c:pt idx="1">
                  <c:v>0.48000000000000004</c:v>
                </c:pt>
                <c:pt idx="2">
                  <c:v>1.0900000000000001</c:v>
                </c:pt>
                <c:pt idx="3">
                  <c:v>1.5</c:v>
                </c:pt>
                <c:pt idx="4">
                  <c:v>1.9800000000000002</c:v>
                </c:pt>
                <c:pt idx="5">
                  <c:v>2.46</c:v>
                </c:pt>
                <c:pt idx="6">
                  <c:v>2.96</c:v>
                </c:pt>
                <c:pt idx="7">
                  <c:v>3.4299999999999997</c:v>
                </c:pt>
                <c:pt idx="8">
                  <c:v>3.94</c:v>
                </c:pt>
                <c:pt idx="9">
                  <c:v>4.8899999999999997</c:v>
                </c:pt>
                <c:pt idx="10">
                  <c:v>5.72</c:v>
                </c:pt>
                <c:pt idx="11">
                  <c:v>6.78</c:v>
                </c:pt>
                <c:pt idx="12">
                  <c:v>7.79</c:v>
                </c:pt>
                <c:pt idx="13">
                  <c:v>8.8000000000000007</c:v>
                </c:pt>
                <c:pt idx="14">
                  <c:v>9.81</c:v>
                </c:pt>
                <c:pt idx="15">
                  <c:v>10.67</c:v>
                </c:pt>
                <c:pt idx="16">
                  <c:v>11.77</c:v>
                </c:pt>
                <c:pt idx="17">
                  <c:v>12.39</c:v>
                </c:pt>
                <c:pt idx="18">
                  <c:v>12.76</c:v>
                </c:pt>
                <c:pt idx="19">
                  <c:v>13.08</c:v>
                </c:pt>
              </c:numCache>
            </c:numRef>
          </c:yVal>
        </c:ser>
        <c:ser>
          <c:idx val="0"/>
          <c:order val="1"/>
          <c:tx>
            <c:v>average current.</c:v>
          </c:tx>
          <c:spPr>
            <a:ln w="15875">
              <a:solidFill>
                <a:srgbClr val="FF9900"/>
              </a:solidFill>
            </a:ln>
          </c:spPr>
          <c:marker>
            <c:symbol val="diamond"/>
            <c:size val="4"/>
            <c:spPr>
              <a:solidFill>
                <a:srgbClr val="FF9900"/>
              </a:solidFill>
              <a:ln>
                <a:solidFill>
                  <a:srgbClr val="FF9900"/>
                </a:solidFill>
              </a:ln>
            </c:spPr>
          </c:marker>
          <c:xVal>
            <c:numRef>
              <c:f>'Full data'!$D$6:$D$25</c:f>
              <c:numCache>
                <c:formatCode>General</c:formatCode>
                <c:ptCount val="20"/>
                <c:pt idx="0">
                  <c:v>0</c:v>
                </c:pt>
                <c:pt idx="1">
                  <c:v>19.600000000000001</c:v>
                </c:pt>
                <c:pt idx="2">
                  <c:v>97.7</c:v>
                </c:pt>
                <c:pt idx="3">
                  <c:v>194</c:v>
                </c:pt>
                <c:pt idx="4">
                  <c:v>340</c:v>
                </c:pt>
                <c:pt idx="5">
                  <c:v>535</c:v>
                </c:pt>
                <c:pt idx="6">
                  <c:v>777</c:v>
                </c:pt>
                <c:pt idx="7">
                  <c:v>1023</c:v>
                </c:pt>
                <c:pt idx="8">
                  <c:v>1320</c:v>
                </c:pt>
                <c:pt idx="9">
                  <c:v>2040</c:v>
                </c:pt>
                <c:pt idx="10">
                  <c:v>2811</c:v>
                </c:pt>
                <c:pt idx="11">
                  <c:v>3787</c:v>
                </c:pt>
                <c:pt idx="12">
                  <c:v>4954</c:v>
                </c:pt>
                <c:pt idx="13">
                  <c:v>6173</c:v>
                </c:pt>
                <c:pt idx="14">
                  <c:v>7460</c:v>
                </c:pt>
                <c:pt idx="15">
                  <c:v>8778</c:v>
                </c:pt>
                <c:pt idx="16">
                  <c:v>10253</c:v>
                </c:pt>
                <c:pt idx="17">
                  <c:v>11118</c:v>
                </c:pt>
                <c:pt idx="18">
                  <c:v>11895</c:v>
                </c:pt>
                <c:pt idx="19">
                  <c:v>12374</c:v>
                </c:pt>
              </c:numCache>
            </c:numRef>
          </c:xVal>
          <c:yVal>
            <c:numRef>
              <c:f>'Full data'!$DX$6:$DX$25</c:f>
              <c:numCache>
                <c:formatCode>General</c:formatCode>
                <c:ptCount val="20"/>
                <c:pt idx="0">
                  <c:v>8.2285714285714254E-2</c:v>
                </c:pt>
                <c:pt idx="1">
                  <c:v>0.41257142857142864</c:v>
                </c:pt>
                <c:pt idx="2">
                  <c:v>0.94714285714285718</c:v>
                </c:pt>
                <c:pt idx="3">
                  <c:v>1.3302857142857145</c:v>
                </c:pt>
                <c:pt idx="4">
                  <c:v>1.7685714285714287</c:v>
                </c:pt>
                <c:pt idx="5">
                  <c:v>2.2257142857142855</c:v>
                </c:pt>
                <c:pt idx="6">
                  <c:v>2.6973529411764705</c:v>
                </c:pt>
                <c:pt idx="7">
                  <c:v>3.1217142857142859</c:v>
                </c:pt>
                <c:pt idx="8">
                  <c:v>3.5822857142857143</c:v>
                </c:pt>
                <c:pt idx="9">
                  <c:v>4.4588571428571431</c:v>
                </c:pt>
                <c:pt idx="10">
                  <c:v>5.2711428571428574</c:v>
                </c:pt>
                <c:pt idx="11">
                  <c:v>6.1902857142857117</c:v>
                </c:pt>
                <c:pt idx="12">
                  <c:v>7.1162857142857128</c:v>
                </c:pt>
                <c:pt idx="13">
                  <c:v>8.0274285714285689</c:v>
                </c:pt>
                <c:pt idx="14">
                  <c:v>8.9160000000000004</c:v>
                </c:pt>
                <c:pt idx="15">
                  <c:v>9.7205714285714251</c:v>
                </c:pt>
                <c:pt idx="16">
                  <c:v>10.701142857142857</c:v>
                </c:pt>
                <c:pt idx="17">
                  <c:v>11.248571428571427</c:v>
                </c:pt>
                <c:pt idx="18">
                  <c:v>11.606285714285717</c:v>
                </c:pt>
                <c:pt idx="19">
                  <c:v>11.921714285714282</c:v>
                </c:pt>
              </c:numCache>
            </c:numRef>
          </c:yVal>
        </c:ser>
        <c:ser>
          <c:idx val="1"/>
          <c:order val="2"/>
          <c:tx>
            <c:v>min current</c:v>
          </c:tx>
          <c:spPr>
            <a:ln w="15875">
              <a:solidFill>
                <a:srgbClr val="FF00FF"/>
              </a:solidFill>
            </a:ln>
          </c:spPr>
          <c:marker>
            <c:symbol val="square"/>
            <c:size val="3"/>
            <c:spPr>
              <a:solidFill>
                <a:srgbClr val="FF00FF"/>
              </a:solidFill>
              <a:ln>
                <a:solidFill>
                  <a:srgbClr val="FF00FF"/>
                </a:solidFill>
              </a:ln>
            </c:spPr>
          </c:marker>
          <c:xVal>
            <c:numRef>
              <c:f>'Full data'!$D$6:$D$25</c:f>
              <c:numCache>
                <c:formatCode>General</c:formatCode>
                <c:ptCount val="20"/>
                <c:pt idx="0">
                  <c:v>0</c:v>
                </c:pt>
                <c:pt idx="1">
                  <c:v>19.600000000000001</c:v>
                </c:pt>
                <c:pt idx="2">
                  <c:v>97.7</c:v>
                </c:pt>
                <c:pt idx="3">
                  <c:v>194</c:v>
                </c:pt>
                <c:pt idx="4">
                  <c:v>340</c:v>
                </c:pt>
                <c:pt idx="5">
                  <c:v>535</c:v>
                </c:pt>
                <c:pt idx="6">
                  <c:v>777</c:v>
                </c:pt>
                <c:pt idx="7">
                  <c:v>1023</c:v>
                </c:pt>
                <c:pt idx="8">
                  <c:v>1320</c:v>
                </c:pt>
                <c:pt idx="9">
                  <c:v>2040</c:v>
                </c:pt>
                <c:pt idx="10">
                  <c:v>2811</c:v>
                </c:pt>
                <c:pt idx="11">
                  <c:v>3787</c:v>
                </c:pt>
                <c:pt idx="12">
                  <c:v>4954</c:v>
                </c:pt>
                <c:pt idx="13">
                  <c:v>6173</c:v>
                </c:pt>
                <c:pt idx="14">
                  <c:v>7460</c:v>
                </c:pt>
                <c:pt idx="15">
                  <c:v>8778</c:v>
                </c:pt>
                <c:pt idx="16">
                  <c:v>10253</c:v>
                </c:pt>
                <c:pt idx="17">
                  <c:v>11118</c:v>
                </c:pt>
                <c:pt idx="18">
                  <c:v>11895</c:v>
                </c:pt>
                <c:pt idx="19">
                  <c:v>12374</c:v>
                </c:pt>
              </c:numCache>
            </c:numRef>
          </c:xVal>
          <c:yVal>
            <c:numRef>
              <c:f>'Full data'!$DW$6:$DW$25</c:f>
              <c:numCache>
                <c:formatCode>General</c:formatCode>
                <c:ptCount val="20"/>
                <c:pt idx="0">
                  <c:v>7.0000000000000021E-2</c:v>
                </c:pt>
                <c:pt idx="1">
                  <c:v>0.37000000000000005</c:v>
                </c:pt>
                <c:pt idx="2">
                  <c:v>0.85000000000000009</c:v>
                </c:pt>
                <c:pt idx="3">
                  <c:v>1.2</c:v>
                </c:pt>
                <c:pt idx="4">
                  <c:v>1.6</c:v>
                </c:pt>
                <c:pt idx="5">
                  <c:v>2.02</c:v>
                </c:pt>
                <c:pt idx="6">
                  <c:v>2.4699999999999998</c:v>
                </c:pt>
                <c:pt idx="7">
                  <c:v>2.8699999999999997</c:v>
                </c:pt>
                <c:pt idx="8">
                  <c:v>3.3</c:v>
                </c:pt>
                <c:pt idx="9">
                  <c:v>4.1599999999999993</c:v>
                </c:pt>
                <c:pt idx="10">
                  <c:v>4.9300000000000006</c:v>
                </c:pt>
                <c:pt idx="11">
                  <c:v>5.87</c:v>
                </c:pt>
                <c:pt idx="12">
                  <c:v>6.75</c:v>
                </c:pt>
                <c:pt idx="13">
                  <c:v>7.6599999999999993</c:v>
                </c:pt>
                <c:pt idx="14">
                  <c:v>8.5500000000000007</c:v>
                </c:pt>
                <c:pt idx="15">
                  <c:v>9.3800000000000008</c:v>
                </c:pt>
                <c:pt idx="16">
                  <c:v>10.4</c:v>
                </c:pt>
                <c:pt idx="17">
                  <c:v>10.9</c:v>
                </c:pt>
                <c:pt idx="18">
                  <c:v>11.209999999999999</c:v>
                </c:pt>
                <c:pt idx="19">
                  <c:v>11.46</c:v>
                </c:pt>
              </c:numCache>
            </c:numRef>
          </c:yVal>
        </c:ser>
        <c:axId val="48255360"/>
        <c:axId val="48257664"/>
      </c:scatterChart>
      <c:valAx>
        <c:axId val="48255360"/>
        <c:scaling>
          <c:orientation val="minMax"/>
        </c:scaling>
        <c:axPos val="b"/>
        <c:majorGridlines/>
        <c:title>
          <c:tx>
            <c:rich>
              <a:bodyPr/>
              <a:lstStyle/>
              <a:p>
                <a:pPr>
                  <a:defRPr/>
                </a:pPr>
                <a:r>
                  <a:rPr lang="en-US"/>
                  <a:t>Pout (W)</a:t>
                </a:r>
              </a:p>
            </c:rich>
          </c:tx>
          <c:layout/>
        </c:title>
        <c:numFmt formatCode="General" sourceLinked="1"/>
        <c:tickLblPos val="nextTo"/>
        <c:crossAx val="48257664"/>
        <c:crosses val="autoZero"/>
        <c:crossBetween val="midCat"/>
      </c:valAx>
      <c:valAx>
        <c:axId val="48257664"/>
        <c:scaling>
          <c:orientation val="minMax"/>
        </c:scaling>
        <c:axPos val="l"/>
        <c:majorGridlines/>
        <c:title>
          <c:tx>
            <c:rich>
              <a:bodyPr rot="-5400000" vert="horz"/>
              <a:lstStyle/>
              <a:p>
                <a:pPr>
                  <a:defRPr/>
                </a:pPr>
                <a:r>
                  <a:rPr lang="en-US"/>
                  <a:t>Current (A)</a:t>
                </a:r>
              </a:p>
            </c:rich>
          </c:tx>
          <c:layout/>
        </c:title>
        <c:numFmt formatCode="General" sourceLinked="1"/>
        <c:tickLblPos val="nextTo"/>
        <c:crossAx val="48255360"/>
        <c:crosses val="autoZero"/>
        <c:crossBetween val="midCat"/>
      </c:valAx>
      <c:spPr>
        <a:solidFill>
          <a:schemeClr val="bg1">
            <a:lumMod val="85000"/>
          </a:schemeClr>
        </a:solidFill>
      </c:spPr>
    </c:plotArea>
    <c:legend>
      <c:legendPos val="r"/>
      <c:layout/>
    </c:legend>
    <c:plotVisOnly val="1"/>
  </c:chart>
  <c:externalData r:id="rId1"/>
</c:chartSpace>
</file>

<file path=ppt/drawings/drawing1.xml><?xml version="1.0" encoding="utf-8"?>
<c:userShapes xmlns:c="http://schemas.openxmlformats.org/drawingml/2006/chart">
  <cdr:relSizeAnchor xmlns:cdr="http://schemas.openxmlformats.org/drawingml/2006/chartDrawing">
    <cdr:from>
      <cdr:x>0.50265</cdr:x>
      <cdr:y>0.43768</cdr:y>
    </cdr:from>
    <cdr:to>
      <cdr:x>0.72885</cdr:x>
      <cdr:y>0.5471</cdr:y>
    </cdr:to>
    <cdr:sp macro="" textlink="">
      <cdr:nvSpPr>
        <cdr:cNvPr id="2" name="TextBox 1"/>
        <cdr:cNvSpPr txBox="1"/>
      </cdr:nvSpPr>
      <cdr:spPr>
        <a:xfrm xmlns:a="http://schemas.openxmlformats.org/drawingml/2006/main">
          <a:off x="2700299" y="1980220"/>
          <a:ext cx="1215135" cy="495055"/>
        </a:xfrm>
        <a:prstGeom xmlns:a="http://schemas.openxmlformats.org/drawingml/2006/main" prst="rect">
          <a:avLst/>
        </a:prstGeom>
        <a:solidFill xmlns:a="http://schemas.openxmlformats.org/drawingml/2006/main">
          <a:schemeClr val="bg1"/>
        </a:solidFill>
        <a:ln xmlns:a="http://schemas.openxmlformats.org/drawingml/2006/main">
          <a:solidFill>
            <a:schemeClr val="accent1">
              <a:shade val="95000"/>
              <a:satMod val="105000"/>
            </a:schemeClr>
          </a:solidFill>
        </a:ln>
      </cdr:spPr>
      <cdr:txBody>
        <a:bodyPr xmlns:a="http://schemas.openxmlformats.org/drawingml/2006/main" vertOverflow="clip" wrap="none" rtlCol="0"/>
        <a:lstStyle xmlns:a="http://schemas.openxmlformats.org/drawingml/2006/main"/>
        <a:p xmlns:a="http://schemas.openxmlformats.org/drawingml/2006/main">
          <a:r>
            <a:rPr lang="en-US" sz="2000" dirty="0" smtClean="0">
              <a:solidFill>
                <a:srgbClr val="0070C0"/>
              </a:solidFill>
            </a:rPr>
            <a:t>12400W</a:t>
          </a:r>
          <a:endParaRPr lang="en-US" sz="2000" dirty="0">
            <a:solidFill>
              <a:srgbClr val="0070C0"/>
            </a:solidFill>
          </a:endParaRPr>
        </a:p>
      </cdr:txBody>
    </cdr:sp>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680E798-53FF-4C51-A981-953463752515}" type="datetimeFigureOut">
              <a:rPr lang="fr-FR" smtClean="0"/>
              <a:pPr/>
              <a:t>07/05/2014</a:t>
            </a:fld>
            <a:endParaRPr lang="fr-FR"/>
          </a:p>
        </p:txBody>
      </p:sp>
      <p:sp>
        <p:nvSpPr>
          <p:cNvPr id="4" name="Espace réservé de l'image des diapositives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B06CD8F-B7ED-4A05-9FB1-A01CC0EF02CC}" type="slidenum">
              <a:rPr lang="fr-FR" smtClean="0"/>
              <a:pPr/>
              <a:t>‹#›</a:t>
            </a:fld>
            <a:endParaRPr lang="fr-FR"/>
          </a:p>
        </p:txBody>
      </p:sp>
    </p:spTree>
    <p:extLst>
      <p:ext uri="{BB962C8B-B14F-4D97-AF65-F5344CB8AC3E}">
        <p14:creationId xmlns:p14="http://schemas.microsoft.com/office/powerpoint/2010/main" xmlns="" val="1340845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Notice the water cooling</a:t>
            </a:r>
            <a:endParaRPr lang="en-US" dirty="0"/>
          </a:p>
        </p:txBody>
      </p:sp>
      <p:sp>
        <p:nvSpPr>
          <p:cNvPr id="4" name="Slide Number Placeholder 3"/>
          <p:cNvSpPr>
            <a:spLocks noGrp="1"/>
          </p:cNvSpPr>
          <p:nvPr>
            <p:ph type="sldNum" sz="quarter" idx="10"/>
          </p:nvPr>
        </p:nvSpPr>
        <p:spPr/>
        <p:txBody>
          <a:bodyPr/>
          <a:lstStyle/>
          <a:p>
            <a:fld id="{1B06CD8F-B7ED-4A05-9FB1-A01CC0EF02CC}" type="slidenum">
              <a:rPr lang="fr-FR" smtClean="0"/>
              <a:pPr/>
              <a:t>8</a:t>
            </a:fld>
            <a:endParaRPr lang="fr-F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Matching</a:t>
            </a:r>
            <a:r>
              <a:rPr lang="en-US" baseline="0" dirty="0" smtClean="0"/>
              <a:t> caps tolerance</a:t>
            </a:r>
            <a:endParaRPr lang="en-US" dirty="0"/>
          </a:p>
        </p:txBody>
      </p:sp>
      <p:sp>
        <p:nvSpPr>
          <p:cNvPr id="4" name="Slide Number Placeholder 3"/>
          <p:cNvSpPr>
            <a:spLocks noGrp="1"/>
          </p:cNvSpPr>
          <p:nvPr>
            <p:ph type="sldNum" sz="quarter" idx="10"/>
          </p:nvPr>
        </p:nvSpPr>
        <p:spPr/>
        <p:txBody>
          <a:bodyPr/>
          <a:lstStyle/>
          <a:p>
            <a:fld id="{1B06CD8F-B7ED-4A05-9FB1-A01CC0EF02CC}" type="slidenum">
              <a:rPr lang="fr-FR" smtClean="0"/>
              <a:pPr/>
              <a:t>11</a:t>
            </a:fld>
            <a:endParaRPr lang="fr-F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Cover page">
    <p:spTree>
      <p:nvGrpSpPr>
        <p:cNvPr id="1" name=""/>
        <p:cNvGrpSpPr/>
        <p:nvPr/>
      </p:nvGrpSpPr>
      <p:grpSpPr>
        <a:xfrm>
          <a:off x="0" y="0"/>
          <a:ext cx="0" cy="0"/>
          <a:chOff x="0" y="0"/>
          <a:chExt cx="0" cy="0"/>
        </a:xfrm>
      </p:grpSpPr>
      <p:pic>
        <p:nvPicPr>
          <p:cNvPr id="15" name="Image 14" descr="logo_couv.jpg"/>
          <p:cNvPicPr>
            <a:picLocks noChangeAspect="1"/>
          </p:cNvPicPr>
          <p:nvPr/>
        </p:nvPicPr>
        <p:blipFill>
          <a:blip r:embed="rId2" cstate="print"/>
          <a:stretch>
            <a:fillRect/>
          </a:stretch>
        </p:blipFill>
        <p:spPr>
          <a:xfrm>
            <a:off x="972000" y="1990800"/>
            <a:ext cx="7200000" cy="2880000"/>
          </a:xfrm>
          <a:prstGeom prst="rect">
            <a:avLst/>
          </a:prstGeom>
        </p:spPr>
      </p:pic>
      <p:pic>
        <p:nvPicPr>
          <p:cNvPr id="3" name="Image 14" descr="logo_couv.jpg"/>
          <p:cNvPicPr>
            <a:picLocks noChangeAspect="1"/>
          </p:cNvPicPr>
          <p:nvPr userDrawn="1"/>
        </p:nvPicPr>
        <p:blipFill>
          <a:blip r:embed="rId2" cstate="print"/>
          <a:stretch>
            <a:fillRect/>
          </a:stretch>
        </p:blipFill>
        <p:spPr>
          <a:xfrm>
            <a:off x="972000" y="1990800"/>
            <a:ext cx="7200000" cy="2880000"/>
          </a:xfrm>
          <a:prstGeom prst="rect">
            <a:avLst/>
          </a:prstGeom>
        </p:spPr>
      </p:pic>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3" name="Espace réservé du contenu 2"/>
          <p:cNvSpPr>
            <a:spLocks noGrp="1"/>
          </p:cNvSpPr>
          <p:nvPr>
            <p:ph idx="1"/>
          </p:nvPr>
        </p:nvSpPr>
        <p:spPr bwMode="gray">
          <a:xfrm>
            <a:off x="3351600" y="1098000"/>
            <a:ext cx="5612400" cy="3564000"/>
          </a:xfrm>
          <a:solidFill>
            <a:srgbClr val="4E5B99"/>
          </a:solidFill>
        </p:spPr>
        <p:txBody>
          <a:bodyPr lIns="216000" tIns="252000"/>
          <a:lstStyle>
            <a:lvl1pPr marL="0" indent="0">
              <a:spcAft>
                <a:spcPts val="300"/>
              </a:spcAft>
              <a:buFont typeface="Arial" pitchFamily="34" charset="0"/>
              <a:buNone/>
              <a:defRPr sz="2800">
                <a:solidFill>
                  <a:schemeClr val="bg1"/>
                </a:solidFill>
              </a:defRPr>
            </a:lvl1pPr>
            <a:lvl2pPr marL="0" indent="0">
              <a:spcBef>
                <a:spcPts val="400"/>
              </a:spcBef>
              <a:spcAft>
                <a:spcPts val="0"/>
              </a:spcAft>
              <a:buFont typeface="Arial" pitchFamily="34" charset="0"/>
              <a:buNone/>
              <a:defRPr sz="2600" b="1">
                <a:solidFill>
                  <a:schemeClr val="bg1"/>
                </a:solidFill>
              </a:defRPr>
            </a:lvl2pPr>
            <a:lvl3pPr marL="0" indent="0">
              <a:lnSpc>
                <a:spcPct val="80000"/>
              </a:lnSpc>
              <a:spcAft>
                <a:spcPts val="0"/>
              </a:spcAft>
              <a:buFont typeface="Arial" pitchFamily="34" charset="0"/>
              <a:buNone/>
              <a:defRPr sz="2250">
                <a:solidFill>
                  <a:schemeClr val="bg1"/>
                </a:solidFill>
              </a:defRPr>
            </a:lvl3pPr>
            <a:lvl4pPr marL="0" indent="0">
              <a:lnSpc>
                <a:spcPct val="100000"/>
              </a:lnSpc>
              <a:spcBef>
                <a:spcPts val="0"/>
              </a:spcBef>
              <a:spcAft>
                <a:spcPts val="200"/>
              </a:spcAft>
              <a:buSzPct val="80000"/>
              <a:buNone/>
              <a:defRPr sz="1750">
                <a:solidFill>
                  <a:schemeClr val="bg1"/>
                </a:solidFill>
              </a:defRPr>
            </a:lvl4pPr>
            <a:lvl5pPr marL="0" indent="0">
              <a:lnSpc>
                <a:spcPct val="80000"/>
              </a:lnSpc>
              <a:spcAft>
                <a:spcPts val="0"/>
              </a:spcAft>
              <a:buNone/>
              <a:defRPr sz="1500" b="1" i="0">
                <a:solidFill>
                  <a:schemeClr val="bg1"/>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dirty="0"/>
          </a:p>
        </p:txBody>
      </p:sp>
      <p:sp>
        <p:nvSpPr>
          <p:cNvPr id="8" name="Espace réservé pour une image  7"/>
          <p:cNvSpPr>
            <a:spLocks noGrp="1"/>
          </p:cNvSpPr>
          <p:nvPr>
            <p:ph type="pic" sz="quarter" idx="13"/>
          </p:nvPr>
        </p:nvSpPr>
        <p:spPr>
          <a:xfrm>
            <a:off x="727200" y="1098000"/>
            <a:ext cx="2574000" cy="3564000"/>
          </a:xfrm>
        </p:spPr>
        <p:txBody>
          <a:bodyPr anchor="ctr" anchorCtr="0"/>
          <a:lstStyle>
            <a:lvl1pPr algn="ctr">
              <a:defRPr/>
            </a:lvl1pPr>
          </a:lstStyle>
          <a:p>
            <a:r>
              <a:rPr lang="en-US" smtClean="0"/>
              <a:t>Click icon to add picture</a:t>
            </a:r>
            <a:endParaRPr lang="fr-FR"/>
          </a:p>
        </p:txBody>
      </p:sp>
      <p:sp>
        <p:nvSpPr>
          <p:cNvPr id="18" name="Espace réservé du numéro de diapositive 17"/>
          <p:cNvSpPr>
            <a:spLocks noGrp="1"/>
          </p:cNvSpPr>
          <p:nvPr>
            <p:ph type="sldNum" sz="quarter" idx="15"/>
          </p:nvPr>
        </p:nvSpPr>
        <p:spPr/>
        <p:txBody>
          <a:bodyPr/>
          <a:lstStyle/>
          <a:p>
            <a:r>
              <a:rPr lang="fr-FR" smtClean="0"/>
              <a:t>Page </a:t>
            </a:r>
            <a:fld id="{733122C9-A0B9-462F-8757-0847AD287B63}" type="slidenum">
              <a:rPr lang="fr-FR" smtClean="0"/>
              <a:pPr/>
              <a:t>‹#›</a:t>
            </a:fld>
            <a:endParaRPr lang="fr-FR" dirty="0"/>
          </a:p>
        </p:txBody>
      </p:sp>
      <p:sp>
        <p:nvSpPr>
          <p:cNvPr id="19" name="Espace réservé du pied de page 18"/>
          <p:cNvSpPr>
            <a:spLocks noGrp="1"/>
          </p:cNvSpPr>
          <p:nvPr>
            <p:ph type="ftr" sz="quarter" idx="16"/>
          </p:nvPr>
        </p:nvSpPr>
        <p:spPr/>
        <p:txBody>
          <a:bodyPr/>
          <a:lstStyle/>
          <a:p>
            <a:r>
              <a:rPr lang="en-US" dirty="0" smtClean="0"/>
              <a:t>RF 352MHz activities      10.02.2014     Michel </a:t>
            </a:r>
            <a:r>
              <a:rPr lang="en-US" dirty="0" err="1" smtClean="0"/>
              <a:t>Langlois</a:t>
            </a:r>
            <a:endParaRPr lang="fr-FR" dirty="0"/>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re 1"/>
          <p:cNvSpPr>
            <a:spLocks noGrp="1"/>
          </p:cNvSpPr>
          <p:nvPr>
            <p:ph type="title"/>
          </p:nvPr>
        </p:nvSpPr>
        <p:spPr bwMode="gray">
          <a:xfrm>
            <a:off x="727200" y="126000"/>
            <a:ext cx="8236800" cy="496800"/>
          </a:xfrm>
          <a:prstGeom prst="rect">
            <a:avLst/>
          </a:prstGeom>
        </p:spPr>
        <p:txBody>
          <a:bodyPr/>
          <a:lstStyle/>
          <a:p>
            <a:r>
              <a:rPr lang="en-US" smtClean="0"/>
              <a:t>Click to edit Master title style</a:t>
            </a:r>
            <a:endParaRPr lang="fr-FR" dirty="0"/>
          </a:p>
        </p:txBody>
      </p:sp>
      <p:sp>
        <p:nvSpPr>
          <p:cNvPr id="3" name="Espace réservé du contenu 2"/>
          <p:cNvSpPr>
            <a:spLocks noGrp="1"/>
          </p:cNvSpPr>
          <p:nvPr>
            <p:ph idx="1"/>
          </p:nvPr>
        </p:nvSpPr>
        <p:spPr bwMode="gray">
          <a:xfrm>
            <a:off x="727688" y="764704"/>
            <a:ext cx="8236800" cy="5400000"/>
          </a:xfrm>
        </p:spPr>
        <p:txBody>
          <a:bodyPr/>
          <a:lstStyle>
            <a:lvl1pPr>
              <a:defRPr baseline="0"/>
            </a:lvl1pPr>
            <a:lvl2pPr>
              <a:defRPr>
                <a:solidFill>
                  <a:schemeClr val="tx1"/>
                </a:solidFill>
              </a:defRPr>
            </a:lvl2pPr>
            <a:lvl4pPr>
              <a:spcBef>
                <a:spcPts val="0"/>
              </a:spcBef>
              <a:spcAft>
                <a:spcPts val="300"/>
              </a:spcAft>
              <a:buSzPct val="80000"/>
              <a:defRPr/>
            </a:lvl4pPr>
            <a:lvl5pPr>
              <a:spcAft>
                <a:spcPts val="300"/>
              </a:spcAf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dirty="0"/>
          </a:p>
        </p:txBody>
      </p:sp>
      <p:sp>
        <p:nvSpPr>
          <p:cNvPr id="8" name="Espace réservé du numéro de diapositive 7"/>
          <p:cNvSpPr>
            <a:spLocks noGrp="1"/>
          </p:cNvSpPr>
          <p:nvPr>
            <p:ph type="sldNum" sz="quarter" idx="11"/>
          </p:nvPr>
        </p:nvSpPr>
        <p:spPr/>
        <p:txBody>
          <a:bodyPr/>
          <a:lstStyle/>
          <a:p>
            <a:r>
              <a:rPr lang="fr-FR" smtClean="0"/>
              <a:t>Page </a:t>
            </a:r>
            <a:fld id="{733122C9-A0B9-462F-8757-0847AD287B63}" type="slidenum">
              <a:rPr lang="fr-FR" smtClean="0"/>
              <a:pPr/>
              <a:t>‹#›</a:t>
            </a:fld>
            <a:endParaRPr lang="fr-FR" dirty="0"/>
          </a:p>
        </p:txBody>
      </p:sp>
      <p:sp>
        <p:nvSpPr>
          <p:cNvPr id="9" name="Espace réservé du pied de page 8"/>
          <p:cNvSpPr>
            <a:spLocks noGrp="1"/>
          </p:cNvSpPr>
          <p:nvPr>
            <p:ph type="ftr" sz="quarter" idx="12"/>
          </p:nvPr>
        </p:nvSpPr>
        <p:spPr/>
        <p:txBody>
          <a:bodyPr/>
          <a:lstStyle/>
          <a:p>
            <a:r>
              <a:rPr lang="en-US" smtClean="0"/>
              <a:t>l Title of Presentation l Date of Presentation l Author</a:t>
            </a:r>
            <a:endParaRPr lang="fr-FR" dirty="0"/>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Use for importing slides">
    <p:spTree>
      <p:nvGrpSpPr>
        <p:cNvPr id="1" name=""/>
        <p:cNvGrpSpPr/>
        <p:nvPr/>
      </p:nvGrpSpPr>
      <p:grpSpPr>
        <a:xfrm>
          <a:off x="0" y="0"/>
          <a:ext cx="0" cy="0"/>
          <a:chOff x="0" y="0"/>
          <a:chExt cx="0" cy="0"/>
        </a:xfrm>
      </p:grpSpPr>
      <p:sp>
        <p:nvSpPr>
          <p:cNvPr id="2" name="Title 1"/>
          <p:cNvSpPr>
            <a:spLocks noGrp="1"/>
          </p:cNvSpPr>
          <p:nvPr>
            <p:ph type="title"/>
          </p:nvPr>
        </p:nvSpPr>
        <p:spPr>
          <a:xfrm>
            <a:off x="727200" y="126000"/>
            <a:ext cx="8236800" cy="496800"/>
          </a:xfrm>
          <a:prstGeom prst="rect">
            <a:avLst/>
          </a:prstGeom>
        </p:spPr>
        <p:txBody>
          <a:bodyPr/>
          <a:lstStyle/>
          <a:p>
            <a:r>
              <a:rPr lang="en-US" smtClean="0"/>
              <a:t>Click to edit Master title style</a:t>
            </a:r>
            <a:endParaRPr lang="en-GB" dirty="0"/>
          </a:p>
        </p:txBody>
      </p:sp>
      <p:sp>
        <p:nvSpPr>
          <p:cNvPr id="3" name="Footer Placeholder 2"/>
          <p:cNvSpPr>
            <a:spLocks noGrp="1"/>
          </p:cNvSpPr>
          <p:nvPr>
            <p:ph type="ftr" sz="quarter" idx="10"/>
          </p:nvPr>
        </p:nvSpPr>
        <p:spPr/>
        <p:txBody>
          <a:bodyPr/>
          <a:lstStyle/>
          <a:p>
            <a:r>
              <a:rPr lang="en-US" smtClean="0"/>
              <a:t>l Title of Presentation l Date of Presentation l Author</a:t>
            </a:r>
            <a:endParaRPr lang="fr-FR" dirty="0"/>
          </a:p>
        </p:txBody>
      </p:sp>
      <p:sp>
        <p:nvSpPr>
          <p:cNvPr id="4" name="Slide Number Placeholder 3"/>
          <p:cNvSpPr>
            <a:spLocks noGrp="1"/>
          </p:cNvSpPr>
          <p:nvPr>
            <p:ph type="sldNum" sz="quarter" idx="11"/>
          </p:nvPr>
        </p:nvSpPr>
        <p:spPr/>
        <p:txBody>
          <a:bodyPr/>
          <a:lstStyle/>
          <a:p>
            <a:r>
              <a:rPr lang="fr-FR" smtClean="0"/>
              <a:t>Page </a:t>
            </a:r>
            <a:fld id="{733122C9-A0B9-462F-8757-0847AD287B63}" type="slidenum">
              <a:rPr lang="fr-FR" smtClean="0"/>
              <a:pPr/>
              <a:t>‹#›</a:t>
            </a:fld>
            <a:endParaRPr lang="fr-FR" dirty="0"/>
          </a:p>
        </p:txBody>
      </p:sp>
    </p:spTree>
    <p:extLst>
      <p:ext uri="{BB962C8B-B14F-4D97-AF65-F5344CB8AC3E}">
        <p14:creationId xmlns:p14="http://schemas.microsoft.com/office/powerpoint/2010/main" xmlns="" val="72959703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lour palett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727200" y="126000"/>
            <a:ext cx="8236800" cy="496800"/>
          </a:xfrm>
          <a:prstGeom prst="rect">
            <a:avLst/>
          </a:prstGeom>
        </p:spPr>
        <p:txBody>
          <a:bodyPr/>
          <a:lstStyle>
            <a:lvl1pPr>
              <a:defRPr/>
            </a:lvl1pPr>
          </a:lstStyle>
          <a:p>
            <a:r>
              <a:rPr lang="en-US" dirty="0" smtClean="0"/>
              <a:t>ESRF COLOUR PALETTE</a:t>
            </a:r>
            <a:endParaRPr lang="en-GB" dirty="0"/>
          </a:p>
        </p:txBody>
      </p:sp>
      <p:sp>
        <p:nvSpPr>
          <p:cNvPr id="3" name="Footer Placeholder 2"/>
          <p:cNvSpPr>
            <a:spLocks noGrp="1"/>
          </p:cNvSpPr>
          <p:nvPr>
            <p:ph type="ftr" sz="quarter" idx="10"/>
          </p:nvPr>
        </p:nvSpPr>
        <p:spPr/>
        <p:txBody>
          <a:bodyPr/>
          <a:lstStyle/>
          <a:p>
            <a:r>
              <a:rPr lang="en-US" smtClean="0"/>
              <a:t>l Title of Presentation l Date of Presentation l Author</a:t>
            </a:r>
            <a:endParaRPr lang="fr-FR" dirty="0"/>
          </a:p>
        </p:txBody>
      </p:sp>
      <p:sp>
        <p:nvSpPr>
          <p:cNvPr id="4" name="Slide Number Placeholder 3"/>
          <p:cNvSpPr>
            <a:spLocks noGrp="1"/>
          </p:cNvSpPr>
          <p:nvPr>
            <p:ph type="sldNum" sz="quarter" idx="11"/>
          </p:nvPr>
        </p:nvSpPr>
        <p:spPr/>
        <p:txBody>
          <a:bodyPr/>
          <a:lstStyle/>
          <a:p>
            <a:r>
              <a:rPr lang="fr-FR" smtClean="0"/>
              <a:t>Page </a:t>
            </a:r>
            <a:fld id="{733122C9-A0B9-462F-8757-0847AD287B63}" type="slidenum">
              <a:rPr lang="fr-FR" smtClean="0"/>
              <a:pPr/>
              <a:t>‹#›</a:t>
            </a:fld>
            <a:endParaRPr lang="fr-FR" dirty="0"/>
          </a:p>
        </p:txBody>
      </p:sp>
      <p:grpSp>
        <p:nvGrpSpPr>
          <p:cNvPr id="5" name="Group 4"/>
          <p:cNvGrpSpPr/>
          <p:nvPr userDrawn="1"/>
        </p:nvGrpSpPr>
        <p:grpSpPr>
          <a:xfrm>
            <a:off x="1751223" y="1016732"/>
            <a:ext cx="6421177" cy="4780955"/>
            <a:chOff x="977503" y="761588"/>
            <a:chExt cx="6421177" cy="4780955"/>
          </a:xfrm>
        </p:grpSpPr>
        <p:sp>
          <p:nvSpPr>
            <p:cNvPr id="6" name="Oval 5"/>
            <p:cNvSpPr/>
            <p:nvPr/>
          </p:nvSpPr>
          <p:spPr>
            <a:xfrm>
              <a:off x="2803893" y="1812730"/>
              <a:ext cx="2628292" cy="2628292"/>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Oval 6"/>
            <p:cNvSpPr/>
            <p:nvPr/>
          </p:nvSpPr>
          <p:spPr>
            <a:xfrm>
              <a:off x="4175956" y="1016392"/>
              <a:ext cx="576404" cy="576404"/>
            </a:xfrm>
            <a:prstGeom prst="ellipse">
              <a:avLst/>
            </a:prstGeom>
            <a:solidFill>
              <a:srgbClr val="ED770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Oval 7"/>
            <p:cNvSpPr/>
            <p:nvPr/>
          </p:nvSpPr>
          <p:spPr>
            <a:xfrm>
              <a:off x="5003708" y="1393465"/>
              <a:ext cx="576404" cy="576404"/>
            </a:xfrm>
            <a:prstGeom prst="ellipse">
              <a:avLst/>
            </a:prstGeom>
            <a:solidFill>
              <a:srgbClr val="F4A3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Oval 8"/>
            <p:cNvSpPr/>
            <p:nvPr/>
          </p:nvSpPr>
          <p:spPr>
            <a:xfrm>
              <a:off x="5507764" y="1980062"/>
              <a:ext cx="576404" cy="576404"/>
            </a:xfrm>
            <a:prstGeom prst="ellipse">
              <a:avLst/>
            </a:prstGeom>
            <a:solidFill>
              <a:srgbClr val="FFDD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Oval 9"/>
            <p:cNvSpPr/>
            <p:nvPr/>
          </p:nvSpPr>
          <p:spPr>
            <a:xfrm>
              <a:off x="5688124" y="2740535"/>
              <a:ext cx="576404" cy="576404"/>
            </a:xfrm>
            <a:prstGeom prst="ellipse">
              <a:avLst/>
            </a:prstGeom>
            <a:solidFill>
              <a:srgbClr val="51A0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Oval 10"/>
            <p:cNvSpPr/>
            <p:nvPr/>
          </p:nvSpPr>
          <p:spPr>
            <a:xfrm>
              <a:off x="5580282" y="3501008"/>
              <a:ext cx="576404" cy="576404"/>
            </a:xfrm>
            <a:prstGeom prst="ellipse">
              <a:avLst/>
            </a:prstGeom>
            <a:solidFill>
              <a:srgbClr val="0098D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Oval 11"/>
            <p:cNvSpPr/>
            <p:nvPr/>
          </p:nvSpPr>
          <p:spPr>
            <a:xfrm>
              <a:off x="5148064" y="4169035"/>
              <a:ext cx="576404" cy="576404"/>
            </a:xfrm>
            <a:prstGeom prst="ellipse">
              <a:avLst/>
            </a:prstGeom>
            <a:solidFill>
              <a:srgbClr val="AF00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Oval 12"/>
            <p:cNvSpPr/>
            <p:nvPr/>
          </p:nvSpPr>
          <p:spPr>
            <a:xfrm>
              <a:off x="2367594" y="1709154"/>
              <a:ext cx="576404" cy="576404"/>
            </a:xfrm>
            <a:prstGeom prst="ellipse">
              <a:avLst/>
            </a:prstGeom>
            <a:solidFill>
              <a:srgbClr val="132577">
                <a:alpha val="74902"/>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Oval 13"/>
            <p:cNvSpPr/>
            <p:nvPr/>
          </p:nvSpPr>
          <p:spPr>
            <a:xfrm>
              <a:off x="2079392" y="2433493"/>
              <a:ext cx="576404" cy="576404"/>
            </a:xfrm>
            <a:prstGeom prst="ellipse">
              <a:avLst/>
            </a:prstGeom>
            <a:solidFill>
              <a:srgbClr val="132577">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Oval 14"/>
            <p:cNvSpPr/>
            <p:nvPr/>
          </p:nvSpPr>
          <p:spPr>
            <a:xfrm>
              <a:off x="3491370" y="4689140"/>
              <a:ext cx="576404" cy="576404"/>
            </a:xfrm>
            <a:prstGeom prst="ellipse">
              <a:avLst/>
            </a:prstGeom>
            <a:solidFill>
              <a:srgbClr val="B7B9B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Oval 15"/>
            <p:cNvSpPr/>
            <p:nvPr/>
          </p:nvSpPr>
          <p:spPr>
            <a:xfrm>
              <a:off x="2706262" y="4329100"/>
              <a:ext cx="576404" cy="576404"/>
            </a:xfrm>
            <a:prstGeom prst="ellipse">
              <a:avLst/>
            </a:prstGeom>
            <a:solidFill>
              <a:srgbClr val="D1D2D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Oval 16"/>
            <p:cNvSpPr/>
            <p:nvPr/>
          </p:nvSpPr>
          <p:spPr>
            <a:xfrm>
              <a:off x="2113415" y="3746995"/>
              <a:ext cx="576404" cy="576404"/>
            </a:xfrm>
            <a:prstGeom prst="ellipse">
              <a:avLst/>
            </a:prstGeom>
            <a:solidFill>
              <a:srgbClr val="F4F4F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TextBox 17"/>
            <p:cNvSpPr txBox="1"/>
            <p:nvPr/>
          </p:nvSpPr>
          <p:spPr>
            <a:xfrm>
              <a:off x="3545461" y="3053707"/>
              <a:ext cx="1260990" cy="276999"/>
            </a:xfrm>
            <a:prstGeom prst="rect">
              <a:avLst/>
            </a:prstGeom>
            <a:noFill/>
          </p:spPr>
          <p:txBody>
            <a:bodyPr wrap="square" rtlCol="0">
              <a:spAutoFit/>
            </a:bodyPr>
            <a:lstStyle/>
            <a:p>
              <a:r>
                <a:rPr lang="fr-FR" sz="1200" dirty="0" smtClean="0">
                  <a:solidFill>
                    <a:schemeClr val="bg1"/>
                  </a:solidFill>
                </a:rPr>
                <a:t>R019G037B119</a:t>
              </a:r>
              <a:endParaRPr lang="en-GB" sz="1200" dirty="0">
                <a:solidFill>
                  <a:schemeClr val="bg1"/>
                </a:solidFill>
              </a:endParaRPr>
            </a:p>
          </p:txBody>
        </p:sp>
        <p:sp>
          <p:nvSpPr>
            <p:cNvPr id="19" name="TextBox 18"/>
            <p:cNvSpPr txBox="1"/>
            <p:nvPr/>
          </p:nvSpPr>
          <p:spPr>
            <a:xfrm>
              <a:off x="4339537" y="761588"/>
              <a:ext cx="1260990" cy="276999"/>
            </a:xfrm>
            <a:prstGeom prst="rect">
              <a:avLst/>
            </a:prstGeom>
            <a:noFill/>
          </p:spPr>
          <p:txBody>
            <a:bodyPr wrap="square" rtlCol="0">
              <a:spAutoFit/>
            </a:bodyPr>
            <a:lstStyle/>
            <a:p>
              <a:r>
                <a:rPr lang="fr-FR" sz="1200" dirty="0" smtClean="0"/>
                <a:t>R237G119B003</a:t>
              </a:r>
              <a:endParaRPr lang="en-GB" sz="1200" dirty="0"/>
            </a:p>
          </p:txBody>
        </p:sp>
        <p:sp>
          <p:nvSpPr>
            <p:cNvPr id="20" name="TextBox 19"/>
            <p:cNvSpPr txBox="1"/>
            <p:nvPr/>
          </p:nvSpPr>
          <p:spPr>
            <a:xfrm>
              <a:off x="5273712" y="1162931"/>
              <a:ext cx="1314512" cy="276999"/>
            </a:xfrm>
            <a:prstGeom prst="rect">
              <a:avLst/>
            </a:prstGeom>
            <a:noFill/>
          </p:spPr>
          <p:txBody>
            <a:bodyPr wrap="square" rtlCol="0">
              <a:spAutoFit/>
            </a:bodyPr>
            <a:lstStyle/>
            <a:p>
              <a:r>
                <a:rPr lang="fr-FR" sz="1200" dirty="0" smtClean="0"/>
                <a:t>R244G163B000</a:t>
              </a:r>
              <a:endParaRPr lang="en-GB" sz="1200" dirty="0"/>
            </a:p>
          </p:txBody>
        </p:sp>
        <p:sp>
          <p:nvSpPr>
            <p:cNvPr id="21" name="TextBox 20"/>
            <p:cNvSpPr txBox="1"/>
            <p:nvPr/>
          </p:nvSpPr>
          <p:spPr>
            <a:xfrm>
              <a:off x="5795966" y="1756869"/>
              <a:ext cx="1314512" cy="276999"/>
            </a:xfrm>
            <a:prstGeom prst="rect">
              <a:avLst/>
            </a:prstGeom>
            <a:noFill/>
          </p:spPr>
          <p:txBody>
            <a:bodyPr wrap="square" rtlCol="0">
              <a:spAutoFit/>
            </a:bodyPr>
            <a:lstStyle/>
            <a:p>
              <a:r>
                <a:rPr lang="fr-FR" sz="1200" dirty="0" smtClean="0"/>
                <a:t>R255G221B000</a:t>
              </a:r>
              <a:endParaRPr lang="en-GB" sz="1200" dirty="0"/>
            </a:p>
          </p:txBody>
        </p:sp>
        <p:sp>
          <p:nvSpPr>
            <p:cNvPr id="22" name="TextBox 21"/>
            <p:cNvSpPr txBox="1"/>
            <p:nvPr/>
          </p:nvSpPr>
          <p:spPr>
            <a:xfrm>
              <a:off x="6084168" y="2570541"/>
              <a:ext cx="1314512" cy="276999"/>
            </a:xfrm>
            <a:prstGeom prst="rect">
              <a:avLst/>
            </a:prstGeom>
            <a:noFill/>
          </p:spPr>
          <p:txBody>
            <a:bodyPr wrap="square" rtlCol="0">
              <a:spAutoFit/>
            </a:bodyPr>
            <a:lstStyle/>
            <a:p>
              <a:r>
                <a:rPr lang="fr-FR" sz="1200" dirty="0" smtClean="0"/>
                <a:t>R081G160B038</a:t>
              </a:r>
              <a:endParaRPr lang="en-GB" sz="1200" dirty="0"/>
            </a:p>
          </p:txBody>
        </p:sp>
        <p:sp>
          <p:nvSpPr>
            <p:cNvPr id="23" name="TextBox 22"/>
            <p:cNvSpPr txBox="1"/>
            <p:nvPr/>
          </p:nvSpPr>
          <p:spPr>
            <a:xfrm>
              <a:off x="6084168" y="3409385"/>
              <a:ext cx="1314512" cy="276999"/>
            </a:xfrm>
            <a:prstGeom prst="rect">
              <a:avLst/>
            </a:prstGeom>
            <a:noFill/>
          </p:spPr>
          <p:txBody>
            <a:bodyPr wrap="square" rtlCol="0">
              <a:spAutoFit/>
            </a:bodyPr>
            <a:lstStyle/>
            <a:p>
              <a:r>
                <a:rPr lang="fr-FR" sz="1200" dirty="0" smtClean="0"/>
                <a:t>R000G152B212</a:t>
              </a:r>
              <a:endParaRPr lang="en-GB" sz="1200" dirty="0"/>
            </a:p>
          </p:txBody>
        </p:sp>
        <p:sp>
          <p:nvSpPr>
            <p:cNvPr id="24" name="TextBox 23"/>
            <p:cNvSpPr txBox="1"/>
            <p:nvPr/>
          </p:nvSpPr>
          <p:spPr>
            <a:xfrm>
              <a:off x="5677172" y="4159448"/>
              <a:ext cx="1314512" cy="276999"/>
            </a:xfrm>
            <a:prstGeom prst="rect">
              <a:avLst/>
            </a:prstGeom>
            <a:noFill/>
          </p:spPr>
          <p:txBody>
            <a:bodyPr wrap="square" rtlCol="0">
              <a:spAutoFit/>
            </a:bodyPr>
            <a:lstStyle/>
            <a:p>
              <a:r>
                <a:rPr lang="fr-FR" sz="1200" dirty="0" smtClean="0"/>
                <a:t>R175G000B124</a:t>
              </a:r>
              <a:endParaRPr lang="en-GB" sz="1200" dirty="0"/>
            </a:p>
          </p:txBody>
        </p:sp>
        <p:sp>
          <p:nvSpPr>
            <p:cNvPr id="25" name="TextBox 24"/>
            <p:cNvSpPr txBox="1"/>
            <p:nvPr/>
          </p:nvSpPr>
          <p:spPr>
            <a:xfrm>
              <a:off x="1312568" y="1497250"/>
              <a:ext cx="1314512" cy="276999"/>
            </a:xfrm>
            <a:prstGeom prst="rect">
              <a:avLst/>
            </a:prstGeom>
            <a:noFill/>
          </p:spPr>
          <p:txBody>
            <a:bodyPr wrap="square" rtlCol="0">
              <a:spAutoFit/>
            </a:bodyPr>
            <a:lstStyle/>
            <a:p>
              <a:r>
                <a:rPr lang="fr-FR" sz="1200" dirty="0" smtClean="0"/>
                <a:t>ESRF </a:t>
              </a:r>
              <a:r>
                <a:rPr lang="fr-FR" sz="1200" dirty="0" err="1" smtClean="0"/>
                <a:t>blue</a:t>
              </a:r>
              <a:r>
                <a:rPr lang="fr-FR" sz="1200" dirty="0" smtClean="0"/>
                <a:t> 75%</a:t>
              </a:r>
              <a:endParaRPr lang="en-GB" sz="1200" dirty="0"/>
            </a:p>
          </p:txBody>
        </p:sp>
        <p:sp>
          <p:nvSpPr>
            <p:cNvPr id="26" name="TextBox 25"/>
            <p:cNvSpPr txBox="1"/>
            <p:nvPr/>
          </p:nvSpPr>
          <p:spPr>
            <a:xfrm>
              <a:off x="977503" y="2279467"/>
              <a:ext cx="1314512" cy="276999"/>
            </a:xfrm>
            <a:prstGeom prst="rect">
              <a:avLst/>
            </a:prstGeom>
            <a:noFill/>
          </p:spPr>
          <p:txBody>
            <a:bodyPr wrap="square" rtlCol="0">
              <a:spAutoFit/>
            </a:bodyPr>
            <a:lstStyle/>
            <a:p>
              <a:r>
                <a:rPr lang="fr-FR" sz="1200" dirty="0" smtClean="0"/>
                <a:t>ESRF </a:t>
              </a:r>
              <a:r>
                <a:rPr lang="fr-FR" sz="1200" dirty="0" err="1" smtClean="0"/>
                <a:t>blue</a:t>
              </a:r>
              <a:r>
                <a:rPr lang="fr-FR" sz="1200" dirty="0" smtClean="0"/>
                <a:t> 50%</a:t>
              </a:r>
              <a:endParaRPr lang="en-GB" sz="1200" dirty="0"/>
            </a:p>
          </p:txBody>
        </p:sp>
        <p:sp>
          <p:nvSpPr>
            <p:cNvPr id="27" name="TextBox 26"/>
            <p:cNvSpPr txBox="1"/>
            <p:nvPr/>
          </p:nvSpPr>
          <p:spPr>
            <a:xfrm>
              <a:off x="2878263" y="5265544"/>
              <a:ext cx="1314512" cy="276999"/>
            </a:xfrm>
            <a:prstGeom prst="rect">
              <a:avLst/>
            </a:prstGeom>
            <a:noFill/>
          </p:spPr>
          <p:txBody>
            <a:bodyPr wrap="square" rtlCol="0">
              <a:spAutoFit/>
            </a:bodyPr>
            <a:lstStyle/>
            <a:p>
              <a:r>
                <a:rPr lang="fr-FR" sz="1200" dirty="0" smtClean="0"/>
                <a:t>R183G185B186</a:t>
              </a:r>
              <a:endParaRPr lang="en-GB" sz="1200" dirty="0"/>
            </a:p>
          </p:txBody>
        </p:sp>
        <p:sp>
          <p:nvSpPr>
            <p:cNvPr id="28" name="TextBox 27"/>
            <p:cNvSpPr txBox="1"/>
            <p:nvPr/>
          </p:nvSpPr>
          <p:spPr>
            <a:xfrm>
              <a:off x="1968154" y="4899336"/>
              <a:ext cx="1314512" cy="276999"/>
            </a:xfrm>
            <a:prstGeom prst="rect">
              <a:avLst/>
            </a:prstGeom>
            <a:noFill/>
          </p:spPr>
          <p:txBody>
            <a:bodyPr wrap="square" rtlCol="0">
              <a:spAutoFit/>
            </a:bodyPr>
            <a:lstStyle/>
            <a:p>
              <a:r>
                <a:rPr lang="fr-FR" sz="1200" dirty="0" smtClean="0"/>
                <a:t>R209G210B212</a:t>
              </a:r>
              <a:endParaRPr lang="en-GB" sz="1200" dirty="0"/>
            </a:p>
          </p:txBody>
        </p:sp>
        <p:sp>
          <p:nvSpPr>
            <p:cNvPr id="29" name="TextBox 28"/>
            <p:cNvSpPr txBox="1"/>
            <p:nvPr/>
          </p:nvSpPr>
          <p:spPr>
            <a:xfrm>
              <a:off x="1238010" y="4311927"/>
              <a:ext cx="1314512" cy="276999"/>
            </a:xfrm>
            <a:prstGeom prst="rect">
              <a:avLst/>
            </a:prstGeom>
            <a:noFill/>
          </p:spPr>
          <p:txBody>
            <a:bodyPr wrap="square" rtlCol="0">
              <a:spAutoFit/>
            </a:bodyPr>
            <a:lstStyle/>
            <a:p>
              <a:r>
                <a:rPr lang="fr-FR" sz="1200" dirty="0" smtClean="0"/>
                <a:t>R244G244B244</a:t>
              </a:r>
              <a:endParaRPr lang="en-GB" sz="1200" dirty="0"/>
            </a:p>
          </p:txBody>
        </p:sp>
      </p:grpSp>
    </p:spTree>
    <p:extLst>
      <p:ext uri="{BB962C8B-B14F-4D97-AF65-F5344CB8AC3E}">
        <p14:creationId xmlns:p14="http://schemas.microsoft.com/office/powerpoint/2010/main" xmlns="" val="287485758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9" name="Image 8" descr="logo_texte.jpg"/>
          <p:cNvPicPr>
            <a:picLocks noChangeAspect="1"/>
          </p:cNvPicPr>
          <p:nvPr/>
        </p:nvPicPr>
        <p:blipFill>
          <a:blip r:embed="rId7" cstate="print"/>
          <a:stretch>
            <a:fillRect/>
          </a:stretch>
        </p:blipFill>
        <p:spPr>
          <a:xfrm>
            <a:off x="7164000" y="6210000"/>
            <a:ext cx="1975944" cy="648000"/>
          </a:xfrm>
          <a:prstGeom prst="rect">
            <a:avLst/>
          </a:prstGeom>
        </p:spPr>
      </p:pic>
      <p:sp>
        <p:nvSpPr>
          <p:cNvPr id="3" name="Espace réservé du texte 2"/>
          <p:cNvSpPr>
            <a:spLocks noGrp="1"/>
          </p:cNvSpPr>
          <p:nvPr>
            <p:ph type="body" idx="1"/>
          </p:nvPr>
        </p:nvSpPr>
        <p:spPr bwMode="gray">
          <a:xfrm>
            <a:off x="727200" y="764704"/>
            <a:ext cx="8236800" cy="5400000"/>
          </a:xfrm>
          <a:prstGeom prst="rect">
            <a:avLst/>
          </a:prstGeom>
        </p:spPr>
        <p:txBody>
          <a:bodyPr vert="horz" lIns="0" tIns="0" rIns="0" bIns="0" rtlCol="0" anchor="t" anchorCtr="0">
            <a:noAutofit/>
          </a:bodyPr>
          <a:lstStyle/>
          <a:p>
            <a:pPr lvl="0"/>
            <a:r>
              <a:rPr lang="fr-FR" dirty="0" smtClean="0"/>
              <a:t>Click to </a:t>
            </a:r>
            <a:r>
              <a:rPr lang="fr-FR" dirty="0" err="1" smtClean="0"/>
              <a:t>modify</a:t>
            </a:r>
            <a:r>
              <a:rPr lang="fr-FR" dirty="0" smtClean="0"/>
              <a:t> </a:t>
            </a:r>
            <a:r>
              <a:rPr lang="fr-FR" dirty="0" err="1" smtClean="0"/>
              <a:t>attributes</a:t>
            </a:r>
            <a:endParaRPr lang="fr-FR" dirty="0" smtClean="0"/>
          </a:p>
          <a:p>
            <a:pPr lvl="1"/>
            <a:endParaRPr lang="fr-FR" dirty="0" smtClean="0"/>
          </a:p>
          <a:p>
            <a:pPr lvl="1"/>
            <a:r>
              <a:rPr lang="fr-FR" dirty="0" smtClean="0"/>
              <a:t>Second </a:t>
            </a:r>
            <a:r>
              <a:rPr lang="fr-FR" dirty="0" err="1" smtClean="0"/>
              <a:t>level</a:t>
            </a:r>
            <a:endParaRPr lang="fr-FR" dirty="0" smtClean="0"/>
          </a:p>
          <a:p>
            <a:pPr lvl="2"/>
            <a:r>
              <a:rPr lang="fr-FR" dirty="0" err="1" smtClean="0"/>
              <a:t>Third</a:t>
            </a:r>
            <a:r>
              <a:rPr lang="fr-FR" dirty="0" smtClean="0"/>
              <a:t> </a:t>
            </a:r>
            <a:r>
              <a:rPr lang="fr-FR" dirty="0" err="1" smtClean="0"/>
              <a:t>level</a:t>
            </a:r>
            <a:endParaRPr lang="fr-FR" dirty="0" smtClean="0"/>
          </a:p>
          <a:p>
            <a:pPr lvl="3"/>
            <a:r>
              <a:rPr lang="fr-FR" dirty="0" err="1" smtClean="0"/>
              <a:t>Fourth</a:t>
            </a:r>
            <a:r>
              <a:rPr lang="fr-FR" dirty="0" smtClean="0"/>
              <a:t> </a:t>
            </a:r>
            <a:r>
              <a:rPr lang="fr-FR" dirty="0" err="1" smtClean="0"/>
              <a:t>level</a:t>
            </a:r>
            <a:endParaRPr lang="fr-FR" dirty="0" smtClean="0"/>
          </a:p>
          <a:p>
            <a:pPr lvl="4"/>
            <a:r>
              <a:rPr lang="fr-FR" dirty="0" err="1" smtClean="0"/>
              <a:t>Fifth</a:t>
            </a:r>
            <a:r>
              <a:rPr lang="fr-FR" dirty="0" smtClean="0"/>
              <a:t> </a:t>
            </a:r>
            <a:r>
              <a:rPr lang="fr-FR" dirty="0" err="1" smtClean="0"/>
              <a:t>level</a:t>
            </a:r>
            <a:endParaRPr lang="fr-FR" dirty="0"/>
          </a:p>
        </p:txBody>
      </p:sp>
      <p:sp>
        <p:nvSpPr>
          <p:cNvPr id="5" name="Espace réservé du pied de page 4"/>
          <p:cNvSpPr>
            <a:spLocks noGrp="1"/>
          </p:cNvSpPr>
          <p:nvPr>
            <p:ph type="ftr" sz="quarter" idx="3"/>
          </p:nvPr>
        </p:nvSpPr>
        <p:spPr bwMode="gray">
          <a:xfrm>
            <a:off x="719572" y="6483349"/>
            <a:ext cx="6120000" cy="212489"/>
          </a:xfrm>
          <a:prstGeom prst="rect">
            <a:avLst/>
          </a:prstGeom>
        </p:spPr>
        <p:txBody>
          <a:bodyPr vert="horz" lIns="0" tIns="0" rIns="0" bIns="0" rtlCol="0" anchor="b" anchorCtr="0">
            <a:noAutofit/>
          </a:bodyPr>
          <a:lstStyle>
            <a:lvl1pPr algn="l">
              <a:defRPr sz="800" b="1" cap="none" baseline="0">
                <a:solidFill>
                  <a:schemeClr val="tx2"/>
                </a:solidFill>
              </a:defRPr>
            </a:lvl1pPr>
          </a:lstStyle>
          <a:p>
            <a:r>
              <a:rPr lang="en-US" dirty="0" smtClean="0"/>
              <a:t>SSA using a cavity combiner      CWRF 2014     Trieste 13-16 May        Michel </a:t>
            </a:r>
            <a:r>
              <a:rPr lang="en-US" dirty="0" err="1" smtClean="0"/>
              <a:t>Langlois</a:t>
            </a:r>
            <a:r>
              <a:rPr lang="en-US" dirty="0" smtClean="0"/>
              <a:t>, Pierre </a:t>
            </a:r>
            <a:r>
              <a:rPr lang="en-US" dirty="0" err="1" smtClean="0"/>
              <a:t>Barbier</a:t>
            </a:r>
            <a:r>
              <a:rPr lang="en-US" dirty="0" smtClean="0"/>
              <a:t>, </a:t>
            </a:r>
            <a:r>
              <a:rPr lang="en-US" dirty="0" err="1" smtClean="0"/>
              <a:t>Jörn</a:t>
            </a:r>
            <a:r>
              <a:rPr lang="en-US" dirty="0" smtClean="0"/>
              <a:t> Jacob </a:t>
            </a:r>
            <a:endParaRPr lang="fr-FR" dirty="0"/>
          </a:p>
        </p:txBody>
      </p:sp>
      <p:sp>
        <p:nvSpPr>
          <p:cNvPr id="6" name="Espace réservé du numéro de diapositive 5"/>
          <p:cNvSpPr>
            <a:spLocks noGrp="1"/>
          </p:cNvSpPr>
          <p:nvPr>
            <p:ph type="sldNum" sz="quarter" idx="4"/>
          </p:nvPr>
        </p:nvSpPr>
        <p:spPr bwMode="gray">
          <a:xfrm>
            <a:off x="179512" y="6483438"/>
            <a:ext cx="413559" cy="212400"/>
          </a:xfrm>
          <a:prstGeom prst="rect">
            <a:avLst/>
          </a:prstGeom>
        </p:spPr>
        <p:txBody>
          <a:bodyPr vert="horz" lIns="0" tIns="0" rIns="0" bIns="0" rtlCol="0" anchor="b" anchorCtr="0">
            <a:noAutofit/>
          </a:bodyPr>
          <a:lstStyle>
            <a:lvl1pPr algn="l">
              <a:defRPr sz="800" b="1">
                <a:solidFill>
                  <a:schemeClr val="tx2"/>
                </a:solidFill>
              </a:defRPr>
            </a:lvl1pPr>
          </a:lstStyle>
          <a:p>
            <a:r>
              <a:rPr lang="fr-FR" smtClean="0"/>
              <a:t>Page </a:t>
            </a:r>
            <a:fld id="{733122C9-A0B9-462F-8757-0847AD287B63}" type="slidenum">
              <a:rPr lang="fr-FR" smtClean="0"/>
              <a:pPr/>
              <a:t>‹#›</a:t>
            </a:fld>
            <a:endParaRPr lang="fr-FR" dirty="0"/>
          </a:p>
        </p:txBody>
      </p:sp>
      <p:sp>
        <p:nvSpPr>
          <p:cNvPr id="8" name="Rectangle 7"/>
          <p:cNvSpPr/>
          <p:nvPr/>
        </p:nvSpPr>
        <p:spPr>
          <a:xfrm>
            <a:off x="180000" y="126000"/>
            <a:ext cx="496800" cy="4968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10" name="Image 8" descr="logo_texte.jpg"/>
          <p:cNvPicPr>
            <a:picLocks noChangeAspect="1"/>
          </p:cNvPicPr>
          <p:nvPr/>
        </p:nvPicPr>
        <p:blipFill>
          <a:blip r:embed="rId7" cstate="print"/>
          <a:stretch>
            <a:fillRect/>
          </a:stretch>
        </p:blipFill>
        <p:spPr>
          <a:xfrm>
            <a:off x="7164000" y="6210000"/>
            <a:ext cx="1975944" cy="648000"/>
          </a:xfrm>
          <a:prstGeom prst="rect">
            <a:avLst/>
          </a:prstGeom>
        </p:spPr>
      </p:pic>
      <p:sp>
        <p:nvSpPr>
          <p:cNvPr id="11" name="Rectangle 10"/>
          <p:cNvSpPr/>
          <p:nvPr/>
        </p:nvSpPr>
        <p:spPr>
          <a:xfrm>
            <a:off x="180000" y="126000"/>
            <a:ext cx="496800" cy="4968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12" name="Picture 2"/>
          <p:cNvPicPr>
            <a:picLocks noChangeAspect="1" noChangeArrowheads="1"/>
          </p:cNvPicPr>
          <p:nvPr userDrawn="1"/>
        </p:nvPicPr>
        <p:blipFill>
          <a:blip r:embed="rId8" cstate="print"/>
          <a:srcRect/>
          <a:stretch>
            <a:fillRect/>
          </a:stretch>
        </p:blipFill>
        <p:spPr bwMode="auto">
          <a:xfrm>
            <a:off x="746575" y="98630"/>
            <a:ext cx="7243858" cy="630070"/>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656" r:id="rId1"/>
    <p:sldLayoutId id="2147483657" r:id="rId2"/>
    <p:sldLayoutId id="2147483658" r:id="rId3"/>
    <p:sldLayoutId id="2147483659" r:id="rId4"/>
    <p:sldLayoutId id="2147483661" r:id="rId5"/>
  </p:sldLayoutIdLst>
  <p:timing>
    <p:tnLst>
      <p:par>
        <p:cTn id="1" dur="indefinite" restart="never" nodeType="tmRoot"/>
      </p:par>
    </p:tnLst>
  </p:timing>
  <p:hf hdr="0"/>
  <p:txStyles>
    <p:titleStyle>
      <a:lvl1pPr algn="l" defTabSz="914400" rtl="0" eaLnBrk="1" latinLnBrk="0" hangingPunct="1">
        <a:spcBef>
          <a:spcPct val="0"/>
        </a:spcBef>
        <a:buNone/>
        <a:defRPr sz="1600" b="1" kern="1200" cap="all" baseline="0">
          <a:solidFill>
            <a:schemeClr val="bg1"/>
          </a:solidFill>
          <a:latin typeface="+mj-lt"/>
          <a:ea typeface="+mj-ea"/>
          <a:cs typeface="+mj-cs"/>
        </a:defRPr>
      </a:lvl1pPr>
    </p:titleStyle>
    <p:bodyStyle>
      <a:lvl1pPr marL="0" indent="0" algn="l" defTabSz="914400" rtl="0" eaLnBrk="1" latinLnBrk="0" hangingPunct="1">
        <a:spcBef>
          <a:spcPts val="0"/>
        </a:spcBef>
        <a:spcAft>
          <a:spcPts val="1000"/>
        </a:spcAft>
        <a:buFont typeface="Arial" pitchFamily="34" charset="0"/>
        <a:buNone/>
        <a:defRPr sz="1800" b="1" kern="1200" baseline="0">
          <a:solidFill>
            <a:schemeClr val="accent6"/>
          </a:solidFill>
          <a:latin typeface="+mn-lt"/>
          <a:ea typeface="+mn-ea"/>
          <a:cs typeface="+mn-cs"/>
        </a:defRPr>
      </a:lvl1pPr>
      <a:lvl2pPr marL="0" indent="0" algn="l" defTabSz="914400" rtl="0" eaLnBrk="1" latinLnBrk="0" hangingPunct="1">
        <a:spcBef>
          <a:spcPts val="0"/>
        </a:spcBef>
        <a:spcAft>
          <a:spcPts val="1500"/>
        </a:spcAft>
        <a:buFont typeface="Arial" pitchFamily="34" charset="0"/>
        <a:buNone/>
        <a:defRPr sz="1700" kern="1200">
          <a:solidFill>
            <a:schemeClr val="tx1"/>
          </a:solidFill>
          <a:latin typeface="+mn-lt"/>
          <a:ea typeface="+mn-ea"/>
          <a:cs typeface="+mn-cs"/>
        </a:defRPr>
      </a:lvl2pPr>
      <a:lvl3pPr marL="0" indent="0" algn="l" defTabSz="914400" rtl="0" eaLnBrk="1" latinLnBrk="0" hangingPunct="1">
        <a:lnSpc>
          <a:spcPct val="105000"/>
        </a:lnSpc>
        <a:spcBef>
          <a:spcPts val="0"/>
        </a:spcBef>
        <a:spcAft>
          <a:spcPts val="500"/>
        </a:spcAft>
        <a:buFont typeface="Arial" pitchFamily="34" charset="0"/>
        <a:buNone/>
        <a:defRPr sz="1500" kern="1200" baseline="0">
          <a:solidFill>
            <a:schemeClr val="tx1"/>
          </a:solidFill>
          <a:latin typeface="+mn-lt"/>
          <a:ea typeface="+mn-ea"/>
          <a:cs typeface="+mn-cs"/>
        </a:defRPr>
      </a:lvl3pPr>
      <a:lvl4pPr marL="357188" indent="-174625" algn="l" defTabSz="914400" rtl="0" eaLnBrk="1" latinLnBrk="0" hangingPunct="1">
        <a:lnSpc>
          <a:spcPct val="110000"/>
        </a:lnSpc>
        <a:spcBef>
          <a:spcPts val="0"/>
        </a:spcBef>
        <a:spcAft>
          <a:spcPts val="400"/>
        </a:spcAft>
        <a:buClr>
          <a:schemeClr val="accent6"/>
        </a:buClr>
        <a:buFont typeface="Wingdings" pitchFamily="2" charset="2"/>
        <a:buChar char="l"/>
        <a:defRPr sz="1500" kern="1200">
          <a:solidFill>
            <a:schemeClr val="tx1"/>
          </a:solidFill>
          <a:latin typeface="+mn-lt"/>
          <a:ea typeface="+mn-ea"/>
          <a:cs typeface="+mn-cs"/>
        </a:defRPr>
      </a:lvl4pPr>
      <a:lvl5pPr marL="1162050" indent="-174625" algn="l" defTabSz="914400" rtl="0" eaLnBrk="1" latinLnBrk="0" hangingPunct="1">
        <a:spcBef>
          <a:spcPts val="0"/>
        </a:spcBef>
        <a:spcAft>
          <a:spcPts val="600"/>
        </a:spcAft>
        <a:buClr>
          <a:schemeClr val="accent6"/>
        </a:buClr>
        <a:buFont typeface="ITCOfficinaSans LT Book" pitchFamily="2" charset="0"/>
        <a:buChar char="&gt;"/>
        <a:defRPr sz="1200" i="1"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xmlns="">
        <p15:guide id="1" orient="horz" pos="3884" userDrawn="1">
          <p15:clr>
            <a:srgbClr val="F26B43"/>
          </p15:clr>
        </p15:guide>
        <p15:guide id="2" pos="113" userDrawn="1">
          <p15:clr>
            <a:srgbClr val="F26B43"/>
          </p15:clr>
        </p15:guide>
        <p15:guide id="3" orient="horz" pos="482" userDrawn="1">
          <p15:clr>
            <a:srgbClr val="F26B43"/>
          </p15:clr>
        </p15:guide>
        <p15:guide id="4" pos="453" userDrawn="1">
          <p15:clr>
            <a:srgbClr val="F26B43"/>
          </p15:clr>
        </p15:guide>
        <p15:guide id="5" pos="5647"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chart" Target="../charts/chart2.xml"/></Relationships>
</file>

<file path=ppt/slides/_rels/slide12.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chart" Target="../charts/chart4.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chart" Target="../charts/chart6.xml"/><Relationship Id="rId2" Type="http://schemas.openxmlformats.org/officeDocument/2006/relationships/chart" Target="../charts/chart5.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6.wmf"/><Relationship Id="rId2" Type="http://schemas.openxmlformats.org/officeDocument/2006/relationships/image" Target="../media/image5.wm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6.wmf"/><Relationship Id="rId2" Type="http://schemas.openxmlformats.org/officeDocument/2006/relationships/image" Target="../media/image5.wm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6.wmf"/><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2.xml"/><Relationship Id="rId4" Type="http://schemas.openxmlformats.org/officeDocument/2006/relationships/image" Target="../media/image6.wmf"/></Relationships>
</file>

<file path=ppt/slides/_rels/slide6.xml.rels><?xml version="1.0" encoding="UTF-8" standalone="yes"?>
<Relationships xmlns="http://schemas.openxmlformats.org/package/2006/relationships"><Relationship Id="rId3" Type="http://schemas.openxmlformats.org/officeDocument/2006/relationships/image" Target="../media/image11.wmf"/><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png"/><Relationship Id="rId1" Type="http://schemas.openxmlformats.org/officeDocument/2006/relationships/slideLayout" Target="../slideLayouts/slideLayout2.xml"/><Relationship Id="rId5" Type="http://schemas.openxmlformats.org/officeDocument/2006/relationships/image" Target="../media/image15.wmf"/><Relationship Id="rId4" Type="http://schemas.openxmlformats.org/officeDocument/2006/relationships/image" Target="../media/image14.png"/></Relationships>
</file>

<file path=ppt/slides/_rels/slide8.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6.wmf"/><Relationship Id="rId4" Type="http://schemas.openxmlformats.org/officeDocument/2006/relationships/image" Target="../media/image17.jpeg"/></Relationships>
</file>

<file path=ppt/slides/_rels/slide9.xml.rels><?xml version="1.0" encoding="UTF-8" standalone="yes"?>
<Relationships xmlns="http://schemas.openxmlformats.org/package/2006/relationships"><Relationship Id="rId3" Type="http://schemas.openxmlformats.org/officeDocument/2006/relationships/image" Target="../media/image15.wmf"/><Relationship Id="rId2" Type="http://schemas.openxmlformats.org/officeDocument/2006/relationships/image" Target="../media/image18.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xmlns="" val="45649264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727200" y="126000"/>
            <a:ext cx="8236800" cy="496800"/>
          </a:xfrm>
          <a:prstGeom prst="rect">
            <a:avLst/>
          </a:prstGeom>
        </p:spPr>
        <p:txBody>
          <a:bodyPr/>
          <a:lstStyle/>
          <a:p>
            <a:r>
              <a:rPr lang="en-US" dirty="0" smtClean="0"/>
              <a:t> CRISP WP 7</a:t>
            </a:r>
            <a:endParaRPr lang="en-US" dirty="0"/>
          </a:p>
        </p:txBody>
      </p:sp>
      <p:sp>
        <p:nvSpPr>
          <p:cNvPr id="5" name="Slide Number Placeholder 4"/>
          <p:cNvSpPr>
            <a:spLocks noGrp="1"/>
          </p:cNvSpPr>
          <p:nvPr>
            <p:ph type="sldNum" sz="quarter" idx="15"/>
          </p:nvPr>
        </p:nvSpPr>
        <p:spPr/>
        <p:txBody>
          <a:bodyPr/>
          <a:lstStyle/>
          <a:p>
            <a:r>
              <a:rPr lang="fr-FR" smtClean="0"/>
              <a:t>Page </a:t>
            </a:r>
            <a:fld id="{733122C9-A0B9-462F-8757-0847AD287B63}" type="slidenum">
              <a:rPr lang="fr-FR" smtClean="0"/>
              <a:pPr/>
              <a:t>10</a:t>
            </a:fld>
            <a:endParaRPr lang="fr-FR" dirty="0"/>
          </a:p>
        </p:txBody>
      </p:sp>
      <p:sp>
        <p:nvSpPr>
          <p:cNvPr id="6" name="Footer Placeholder 5"/>
          <p:cNvSpPr>
            <a:spLocks noGrp="1"/>
          </p:cNvSpPr>
          <p:nvPr>
            <p:ph type="ftr" sz="quarter" idx="16"/>
          </p:nvPr>
        </p:nvSpPr>
        <p:spPr/>
        <p:txBody>
          <a:bodyPr/>
          <a:lstStyle/>
          <a:p>
            <a:r>
              <a:rPr lang="en-US" dirty="0" smtClean="0"/>
              <a:t> CWRF 2014         Trieste     May 13-16             Michel </a:t>
            </a:r>
            <a:r>
              <a:rPr lang="en-US" dirty="0" err="1" smtClean="0"/>
              <a:t>Langlois</a:t>
            </a:r>
            <a:r>
              <a:rPr lang="en-US" dirty="0" smtClean="0"/>
              <a:t>, Pierre </a:t>
            </a:r>
            <a:r>
              <a:rPr lang="en-US" dirty="0" err="1" smtClean="0"/>
              <a:t>Barbier</a:t>
            </a:r>
            <a:r>
              <a:rPr lang="en-US" dirty="0" smtClean="0"/>
              <a:t>, </a:t>
            </a:r>
            <a:r>
              <a:rPr lang="en-US" dirty="0" err="1" smtClean="0"/>
              <a:t>Jörn</a:t>
            </a:r>
            <a:r>
              <a:rPr lang="en-US" dirty="0" smtClean="0"/>
              <a:t> Jacob</a:t>
            </a:r>
            <a:endParaRPr lang="fr-FR" dirty="0"/>
          </a:p>
        </p:txBody>
      </p:sp>
      <p:sp>
        <p:nvSpPr>
          <p:cNvPr id="7" name="Title 1"/>
          <p:cNvSpPr txBox="1">
            <a:spLocks/>
          </p:cNvSpPr>
          <p:nvPr/>
        </p:nvSpPr>
        <p:spPr>
          <a:xfrm>
            <a:off x="2456765" y="773705"/>
            <a:ext cx="4320480" cy="630069"/>
          </a:xfrm>
          <a:prstGeom prst="rect">
            <a:avLst/>
          </a:prstGeom>
        </p:spPr>
        <p:txBody>
          <a:bodyPr>
            <a:norm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sz="2400" b="1" i="0" u="none" strike="noStrike" kern="1200" cap="all" spc="0" normalizeH="0" baseline="0" noProof="0" dirty="0" smtClean="0">
                <a:ln>
                  <a:noFill/>
                </a:ln>
                <a:solidFill>
                  <a:srgbClr val="0070C0"/>
                </a:solidFill>
                <a:effectLst/>
                <a:uLnTx/>
                <a:uFillTx/>
                <a:latin typeface="+mj-lt"/>
                <a:ea typeface="+mj-ea"/>
                <a:cs typeface="+mj-cs"/>
              </a:rPr>
              <a:t>Achievements so far</a:t>
            </a:r>
            <a:endParaRPr kumimoji="0" lang="en-US" sz="2400" b="1" i="0" u="none" strike="noStrike" kern="1200" cap="all" spc="0" normalizeH="0" baseline="0" noProof="0" dirty="0">
              <a:ln>
                <a:noFill/>
              </a:ln>
              <a:solidFill>
                <a:srgbClr val="0070C0"/>
              </a:solidFill>
              <a:effectLst/>
              <a:uLnTx/>
              <a:uFillTx/>
              <a:latin typeface="+mj-lt"/>
              <a:ea typeface="+mj-ea"/>
              <a:cs typeface="+mj-cs"/>
            </a:endParaRPr>
          </a:p>
        </p:txBody>
      </p:sp>
      <p:sp>
        <p:nvSpPr>
          <p:cNvPr id="8" name="TextBox 7"/>
          <p:cNvSpPr txBox="1"/>
          <p:nvPr/>
        </p:nvSpPr>
        <p:spPr>
          <a:xfrm>
            <a:off x="521550" y="1448780"/>
            <a:ext cx="7965885" cy="646331"/>
          </a:xfrm>
          <a:prstGeom prst="rect">
            <a:avLst/>
          </a:prstGeom>
          <a:noFill/>
        </p:spPr>
        <p:txBody>
          <a:bodyPr wrap="square" rtlCol="0">
            <a:spAutoFit/>
          </a:bodyPr>
          <a:lstStyle/>
          <a:p>
            <a:r>
              <a:rPr lang="en-US" dirty="0" smtClean="0">
                <a:solidFill>
                  <a:srgbClr val="0070C0"/>
                </a:solidFill>
              </a:rPr>
              <a:t>A cavity combiner equipped with 3 wings of 6 modules has been built and tested on a 50 </a:t>
            </a:r>
            <a:r>
              <a:rPr lang="el-GR" dirty="0" smtClean="0">
                <a:solidFill>
                  <a:srgbClr val="0070C0"/>
                </a:solidFill>
              </a:rPr>
              <a:t>Ω</a:t>
            </a:r>
            <a:r>
              <a:rPr lang="en-US" dirty="0" smtClean="0">
                <a:solidFill>
                  <a:srgbClr val="0070C0"/>
                </a:solidFill>
              </a:rPr>
              <a:t> dummy load.</a:t>
            </a:r>
          </a:p>
        </p:txBody>
      </p:sp>
      <p:pic>
        <p:nvPicPr>
          <p:cNvPr id="9" name="Picture 8" descr="10kW-Proto#2.jpeg"/>
          <p:cNvPicPr>
            <a:picLocks noChangeAspect="1"/>
          </p:cNvPicPr>
          <p:nvPr/>
        </p:nvPicPr>
        <p:blipFill>
          <a:blip r:embed="rId2" cstate="print"/>
          <a:srcRect l="14003" t="11460" r="17540"/>
          <a:stretch>
            <a:fillRect/>
          </a:stretch>
        </p:blipFill>
        <p:spPr>
          <a:xfrm>
            <a:off x="2366755" y="2483895"/>
            <a:ext cx="3960440" cy="3824945"/>
          </a:xfrm>
          <a:prstGeom prst="rect">
            <a:avLst/>
          </a:prstGeom>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727200" y="126000"/>
            <a:ext cx="8236800" cy="496800"/>
          </a:xfrm>
          <a:prstGeom prst="rect">
            <a:avLst/>
          </a:prstGeom>
        </p:spPr>
        <p:txBody>
          <a:bodyPr/>
          <a:lstStyle/>
          <a:p>
            <a:r>
              <a:rPr lang="en-US" dirty="0" smtClean="0"/>
              <a:t> CRISP WP 7</a:t>
            </a:r>
            <a:endParaRPr lang="en-US" dirty="0"/>
          </a:p>
        </p:txBody>
      </p:sp>
      <p:sp>
        <p:nvSpPr>
          <p:cNvPr id="5" name="Slide Number Placeholder 4"/>
          <p:cNvSpPr>
            <a:spLocks noGrp="1"/>
          </p:cNvSpPr>
          <p:nvPr>
            <p:ph type="sldNum" sz="quarter" idx="15"/>
          </p:nvPr>
        </p:nvSpPr>
        <p:spPr/>
        <p:txBody>
          <a:bodyPr/>
          <a:lstStyle/>
          <a:p>
            <a:r>
              <a:rPr lang="fr-FR" smtClean="0"/>
              <a:t>Page </a:t>
            </a:r>
            <a:fld id="{733122C9-A0B9-462F-8757-0847AD287B63}" type="slidenum">
              <a:rPr lang="fr-FR" smtClean="0"/>
              <a:pPr/>
              <a:t>11</a:t>
            </a:fld>
            <a:endParaRPr lang="fr-FR" dirty="0"/>
          </a:p>
        </p:txBody>
      </p:sp>
      <p:sp>
        <p:nvSpPr>
          <p:cNvPr id="6" name="Footer Placeholder 5"/>
          <p:cNvSpPr>
            <a:spLocks noGrp="1"/>
          </p:cNvSpPr>
          <p:nvPr>
            <p:ph type="ftr" sz="quarter" idx="16"/>
          </p:nvPr>
        </p:nvSpPr>
        <p:spPr/>
        <p:txBody>
          <a:bodyPr/>
          <a:lstStyle/>
          <a:p>
            <a:r>
              <a:rPr lang="en-US" dirty="0" smtClean="0"/>
              <a:t> CWRF 2014         Trieste     May 13-16             Michel </a:t>
            </a:r>
            <a:r>
              <a:rPr lang="en-US" dirty="0" err="1" smtClean="0"/>
              <a:t>Langlois</a:t>
            </a:r>
            <a:r>
              <a:rPr lang="en-US" dirty="0" smtClean="0"/>
              <a:t>, Pierre </a:t>
            </a:r>
            <a:r>
              <a:rPr lang="en-US" dirty="0" err="1" smtClean="0"/>
              <a:t>Barbier</a:t>
            </a:r>
            <a:r>
              <a:rPr lang="en-US" dirty="0" smtClean="0"/>
              <a:t>, </a:t>
            </a:r>
            <a:r>
              <a:rPr lang="en-US" dirty="0" err="1" smtClean="0"/>
              <a:t>Jörn</a:t>
            </a:r>
            <a:r>
              <a:rPr lang="en-US" dirty="0" smtClean="0"/>
              <a:t> Jacob</a:t>
            </a:r>
            <a:endParaRPr lang="fr-FR" dirty="0"/>
          </a:p>
        </p:txBody>
      </p:sp>
      <p:sp>
        <p:nvSpPr>
          <p:cNvPr id="7" name="Title 1"/>
          <p:cNvSpPr txBox="1">
            <a:spLocks/>
          </p:cNvSpPr>
          <p:nvPr/>
        </p:nvSpPr>
        <p:spPr>
          <a:xfrm>
            <a:off x="2411760" y="818710"/>
            <a:ext cx="4005445" cy="450050"/>
          </a:xfrm>
          <a:prstGeom prst="rect">
            <a:avLst/>
          </a:prstGeom>
        </p:spPr>
        <p:txBody>
          <a:bodyPr>
            <a:norm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b="1" i="0" u="none" strike="noStrike" kern="1200" cap="all" spc="0" normalizeH="0" baseline="0" noProof="0" dirty="0" smtClean="0">
                <a:ln>
                  <a:noFill/>
                </a:ln>
                <a:solidFill>
                  <a:srgbClr val="0070C0"/>
                </a:solidFill>
                <a:effectLst/>
                <a:uLnTx/>
                <a:uFillTx/>
                <a:latin typeface="+mj-lt"/>
                <a:ea typeface="+mj-ea"/>
                <a:cs typeface="+mj-cs"/>
              </a:rPr>
              <a:t>Gain and phase distributions</a:t>
            </a:r>
            <a:endParaRPr kumimoji="0" lang="en-US" b="1" i="0" u="none" strike="noStrike" kern="1200" cap="all" spc="0" normalizeH="0" baseline="0" noProof="0" dirty="0">
              <a:ln>
                <a:noFill/>
              </a:ln>
              <a:solidFill>
                <a:srgbClr val="0070C0"/>
              </a:solidFill>
              <a:effectLst/>
              <a:uLnTx/>
              <a:uFillTx/>
              <a:latin typeface="+mj-lt"/>
              <a:ea typeface="+mj-ea"/>
              <a:cs typeface="+mj-cs"/>
            </a:endParaRPr>
          </a:p>
        </p:txBody>
      </p:sp>
      <p:sp>
        <p:nvSpPr>
          <p:cNvPr id="8" name="TextBox 7"/>
          <p:cNvSpPr txBox="1"/>
          <p:nvPr/>
        </p:nvSpPr>
        <p:spPr>
          <a:xfrm>
            <a:off x="251520" y="143635"/>
            <a:ext cx="1757148" cy="307777"/>
          </a:xfrm>
          <a:prstGeom prst="rect">
            <a:avLst/>
          </a:prstGeom>
          <a:noFill/>
        </p:spPr>
        <p:txBody>
          <a:bodyPr wrap="none" rtlCol="0">
            <a:spAutoFit/>
          </a:bodyPr>
          <a:lstStyle/>
          <a:p>
            <a:r>
              <a:rPr lang="en-US" sz="1400" dirty="0" smtClean="0">
                <a:solidFill>
                  <a:srgbClr val="0070C0"/>
                </a:solidFill>
              </a:rPr>
              <a:t>CRISP project WP7</a:t>
            </a:r>
            <a:endParaRPr lang="en-US" sz="1400" dirty="0">
              <a:solidFill>
                <a:srgbClr val="0070C0"/>
              </a:solidFill>
            </a:endParaRPr>
          </a:p>
        </p:txBody>
      </p:sp>
      <p:sp>
        <p:nvSpPr>
          <p:cNvPr id="9" name="TextBox 8"/>
          <p:cNvSpPr txBox="1"/>
          <p:nvPr/>
        </p:nvSpPr>
        <p:spPr>
          <a:xfrm>
            <a:off x="566555" y="1448780"/>
            <a:ext cx="7965885" cy="830997"/>
          </a:xfrm>
          <a:prstGeom prst="rect">
            <a:avLst/>
          </a:prstGeom>
          <a:noFill/>
        </p:spPr>
        <p:txBody>
          <a:bodyPr wrap="square" rtlCol="0">
            <a:spAutoFit/>
          </a:bodyPr>
          <a:lstStyle/>
          <a:p>
            <a:r>
              <a:rPr lang="en-US" sz="1600" dirty="0" smtClean="0">
                <a:solidFill>
                  <a:srgbClr val="0070C0"/>
                </a:solidFill>
              </a:rPr>
              <a:t>The modules were hand made. It caused a poor reproducibility of the matching capacitors positions. The transistors (NXP BLF578) came from different batches ordered at different times.</a:t>
            </a:r>
          </a:p>
        </p:txBody>
      </p:sp>
      <p:graphicFrame>
        <p:nvGraphicFramePr>
          <p:cNvPr id="10" name="Chart 9"/>
          <p:cNvGraphicFramePr>
            <a:graphicFrameLocks/>
          </p:cNvGraphicFramePr>
          <p:nvPr/>
        </p:nvGraphicFramePr>
        <p:xfrm>
          <a:off x="116505" y="2528900"/>
          <a:ext cx="4725526" cy="3780421"/>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1" name="Chart 10"/>
          <p:cNvGraphicFramePr>
            <a:graphicFrameLocks/>
          </p:cNvGraphicFramePr>
          <p:nvPr/>
        </p:nvGraphicFramePr>
        <p:xfrm>
          <a:off x="4436985" y="2528900"/>
          <a:ext cx="4459340" cy="3183003"/>
        </p:xfrm>
        <a:graphic>
          <a:graphicData uri="http://schemas.openxmlformats.org/drawingml/2006/chart">
            <c:chart xmlns:c="http://schemas.openxmlformats.org/drawingml/2006/chart" xmlns:r="http://schemas.openxmlformats.org/officeDocument/2006/relationships" r:id="rId4"/>
          </a:graphicData>
        </a:graphic>
      </p:graphicFrame>
      <p:sp>
        <p:nvSpPr>
          <p:cNvPr id="12" name="Content Placeholder 5"/>
          <p:cNvSpPr txBox="1">
            <a:spLocks/>
          </p:cNvSpPr>
          <p:nvPr/>
        </p:nvSpPr>
        <p:spPr bwMode="gray">
          <a:xfrm>
            <a:off x="1286635" y="5679250"/>
            <a:ext cx="6210690" cy="495055"/>
          </a:xfrm>
          <a:prstGeom prst="rect">
            <a:avLst/>
          </a:prstGeom>
        </p:spPr>
        <p:txBody>
          <a:bodyPr vert="horz" lIns="0" tIns="0" rIns="0" bIns="0" rtlCol="0" anchor="t" anchorCtr="0">
            <a:noAutofit/>
          </a:bodyPr>
          <a:lstStyle/>
          <a:p>
            <a:pPr marL="0" marR="0" lvl="0" indent="0" algn="l" defTabSz="914400" rtl="0" eaLnBrk="1" fontAlgn="auto" latinLnBrk="0" hangingPunct="1">
              <a:lnSpc>
                <a:spcPct val="100000"/>
              </a:lnSpc>
              <a:spcBef>
                <a:spcPts val="0"/>
              </a:spcBef>
              <a:spcAft>
                <a:spcPts val="1000"/>
              </a:spcAft>
              <a:buClrTx/>
              <a:buSzTx/>
              <a:buFont typeface="Arial" pitchFamily="34" charset="0"/>
              <a:buNone/>
              <a:tabLst/>
              <a:defRPr/>
            </a:pPr>
            <a:r>
              <a:rPr kumimoji="0" lang="en-US" sz="1400" b="1" i="0" u="none" strike="noStrike" kern="1200" cap="none" spc="0" normalizeH="0" baseline="0" noProof="0" dirty="0" smtClean="0">
                <a:ln>
                  <a:noFill/>
                </a:ln>
                <a:solidFill>
                  <a:srgbClr val="0070C0"/>
                </a:solidFill>
                <a:effectLst/>
                <a:uLnTx/>
                <a:uFillTx/>
                <a:latin typeface="+mn-lt"/>
                <a:ea typeface="+mn-ea"/>
                <a:cs typeface="+mn-cs"/>
              </a:rPr>
              <a:t>	</a:t>
            </a:r>
            <a:r>
              <a:rPr lang="en-US" sz="1600" dirty="0">
                <a:solidFill>
                  <a:srgbClr val="0070C0"/>
                </a:solidFill>
              </a:rPr>
              <a:t>Will </a:t>
            </a:r>
            <a:r>
              <a:rPr lang="en-US" sz="1600" dirty="0" smtClean="0">
                <a:solidFill>
                  <a:srgbClr val="0070C0"/>
                </a:solidFill>
              </a:rPr>
              <a:t>these modules </a:t>
            </a:r>
            <a:r>
              <a:rPr lang="en-US" sz="1600" dirty="0">
                <a:solidFill>
                  <a:srgbClr val="0070C0"/>
                </a:solidFill>
              </a:rPr>
              <a:t>still combine harmoniously?</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2700300" y="1980220"/>
            <a:ext cx="1215169" cy="495057"/>
          </a:xfrm>
          <a:prstGeom prst="rect">
            <a:avLst/>
          </a:prstGeom>
        </p:spPr>
        <p:txBody>
          <a:bodyPr/>
          <a:lstStyle/>
          <a:p>
            <a:r>
              <a:rPr lang="en-US" dirty="0" smtClean="0"/>
              <a:t> CRISP WP 7</a:t>
            </a:r>
            <a:endParaRPr lang="en-US" dirty="0"/>
          </a:p>
        </p:txBody>
      </p:sp>
      <p:sp>
        <p:nvSpPr>
          <p:cNvPr id="5" name="Slide Number Placeholder 4"/>
          <p:cNvSpPr>
            <a:spLocks noGrp="1"/>
          </p:cNvSpPr>
          <p:nvPr>
            <p:ph type="sldNum" sz="quarter" idx="15"/>
          </p:nvPr>
        </p:nvSpPr>
        <p:spPr/>
        <p:txBody>
          <a:bodyPr/>
          <a:lstStyle/>
          <a:p>
            <a:r>
              <a:rPr lang="fr-FR" smtClean="0"/>
              <a:t>Page </a:t>
            </a:r>
            <a:fld id="{733122C9-A0B9-462F-8757-0847AD287B63}" type="slidenum">
              <a:rPr lang="fr-FR" smtClean="0"/>
              <a:pPr/>
              <a:t>12</a:t>
            </a:fld>
            <a:endParaRPr lang="fr-FR" dirty="0"/>
          </a:p>
        </p:txBody>
      </p:sp>
      <p:sp>
        <p:nvSpPr>
          <p:cNvPr id="6" name="Footer Placeholder 5"/>
          <p:cNvSpPr>
            <a:spLocks noGrp="1"/>
          </p:cNvSpPr>
          <p:nvPr>
            <p:ph type="ftr" sz="quarter" idx="16"/>
          </p:nvPr>
        </p:nvSpPr>
        <p:spPr/>
        <p:txBody>
          <a:bodyPr/>
          <a:lstStyle/>
          <a:p>
            <a:r>
              <a:rPr lang="en-US" dirty="0" smtClean="0"/>
              <a:t> CWRF 2014         Trieste     May 13-16             Michel </a:t>
            </a:r>
            <a:r>
              <a:rPr lang="en-US" dirty="0" err="1" smtClean="0"/>
              <a:t>Langlois</a:t>
            </a:r>
            <a:r>
              <a:rPr lang="en-US" dirty="0" smtClean="0"/>
              <a:t>, Pierre </a:t>
            </a:r>
            <a:r>
              <a:rPr lang="en-US" dirty="0" err="1" smtClean="0"/>
              <a:t>Barbier</a:t>
            </a:r>
            <a:r>
              <a:rPr lang="en-US" dirty="0" smtClean="0"/>
              <a:t>, </a:t>
            </a:r>
            <a:r>
              <a:rPr lang="en-US" dirty="0" err="1" smtClean="0"/>
              <a:t>Jörn</a:t>
            </a:r>
            <a:r>
              <a:rPr lang="en-US" dirty="0" smtClean="0"/>
              <a:t> Jacob</a:t>
            </a:r>
            <a:endParaRPr lang="fr-FR" dirty="0"/>
          </a:p>
        </p:txBody>
      </p:sp>
      <p:sp>
        <p:nvSpPr>
          <p:cNvPr id="7" name="Title 1"/>
          <p:cNvSpPr txBox="1">
            <a:spLocks/>
          </p:cNvSpPr>
          <p:nvPr/>
        </p:nvSpPr>
        <p:spPr>
          <a:xfrm>
            <a:off x="2366755" y="728700"/>
            <a:ext cx="4185465" cy="450050"/>
          </a:xfrm>
          <a:prstGeom prst="rect">
            <a:avLst/>
          </a:prstGeom>
        </p:spPr>
        <p:txBody>
          <a:bodyPr>
            <a:norm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sz="2000" b="1" i="0" u="none" strike="noStrike" kern="1200" cap="all" spc="0" normalizeH="0" baseline="0" noProof="0" dirty="0" smtClean="0">
                <a:ln>
                  <a:noFill/>
                </a:ln>
                <a:solidFill>
                  <a:srgbClr val="0070C0"/>
                </a:solidFill>
                <a:effectLst/>
                <a:uLnTx/>
                <a:uFillTx/>
                <a:latin typeface="+mj-lt"/>
                <a:ea typeface="+mj-ea"/>
                <a:cs typeface="+mj-cs"/>
              </a:rPr>
              <a:t>Amplifier performances</a:t>
            </a:r>
            <a:endParaRPr kumimoji="0" lang="en-US" sz="2000" b="1" i="0" u="none" strike="noStrike" kern="1200" cap="all" spc="0" normalizeH="0" baseline="0" noProof="0" dirty="0">
              <a:ln>
                <a:noFill/>
              </a:ln>
              <a:solidFill>
                <a:srgbClr val="0070C0"/>
              </a:solidFill>
              <a:effectLst/>
              <a:uLnTx/>
              <a:uFillTx/>
              <a:latin typeface="+mj-lt"/>
              <a:ea typeface="+mj-ea"/>
              <a:cs typeface="+mj-cs"/>
            </a:endParaRPr>
          </a:p>
        </p:txBody>
      </p:sp>
      <p:sp>
        <p:nvSpPr>
          <p:cNvPr id="8" name="TextBox 7"/>
          <p:cNvSpPr txBox="1"/>
          <p:nvPr/>
        </p:nvSpPr>
        <p:spPr>
          <a:xfrm>
            <a:off x="521550" y="1358770"/>
            <a:ext cx="7965885" cy="584775"/>
          </a:xfrm>
          <a:prstGeom prst="rect">
            <a:avLst/>
          </a:prstGeom>
          <a:noFill/>
        </p:spPr>
        <p:txBody>
          <a:bodyPr wrap="square" rtlCol="0">
            <a:spAutoFit/>
          </a:bodyPr>
          <a:lstStyle/>
          <a:p>
            <a:r>
              <a:rPr lang="en-US" sz="1600" dirty="0" smtClean="0">
                <a:solidFill>
                  <a:srgbClr val="0070C0"/>
                </a:solidFill>
              </a:rPr>
              <a:t>Test conditions:   </a:t>
            </a:r>
            <a:r>
              <a:rPr lang="en-US" sz="1600" dirty="0" err="1" smtClean="0">
                <a:solidFill>
                  <a:srgbClr val="0070C0"/>
                </a:solidFill>
              </a:rPr>
              <a:t>Idq</a:t>
            </a:r>
            <a:r>
              <a:rPr lang="en-US" sz="1600" dirty="0" smtClean="0">
                <a:solidFill>
                  <a:srgbClr val="0070C0"/>
                </a:solidFill>
              </a:rPr>
              <a:t>=2*100mA per module (nearly class B)</a:t>
            </a:r>
          </a:p>
          <a:p>
            <a:r>
              <a:rPr lang="en-US" sz="1600" dirty="0">
                <a:solidFill>
                  <a:srgbClr val="0070C0"/>
                </a:solidFill>
              </a:rPr>
              <a:t> </a:t>
            </a:r>
            <a:r>
              <a:rPr lang="en-US" sz="1600" dirty="0" smtClean="0">
                <a:solidFill>
                  <a:srgbClr val="0070C0"/>
                </a:solidFill>
              </a:rPr>
              <a:t>                              </a:t>
            </a:r>
            <a:r>
              <a:rPr lang="en-US" sz="1600" dirty="0" err="1" smtClean="0">
                <a:solidFill>
                  <a:srgbClr val="0070C0"/>
                </a:solidFill>
              </a:rPr>
              <a:t>Vds</a:t>
            </a:r>
            <a:r>
              <a:rPr lang="en-US" sz="1600" dirty="0" smtClean="0">
                <a:solidFill>
                  <a:srgbClr val="0070C0"/>
                </a:solidFill>
              </a:rPr>
              <a:t>=50V     15l/min per wing</a:t>
            </a:r>
          </a:p>
        </p:txBody>
      </p:sp>
      <p:grpSp>
        <p:nvGrpSpPr>
          <p:cNvPr id="9" name="Group 16"/>
          <p:cNvGrpSpPr/>
          <p:nvPr/>
        </p:nvGrpSpPr>
        <p:grpSpPr>
          <a:xfrm>
            <a:off x="-108520" y="1988840"/>
            <a:ext cx="8235915" cy="4524376"/>
            <a:chOff x="1376645" y="1898830"/>
            <a:chExt cx="8235915" cy="4524376"/>
          </a:xfrm>
        </p:grpSpPr>
        <p:grpSp>
          <p:nvGrpSpPr>
            <p:cNvPr id="10" name="Group 12"/>
            <p:cNvGrpSpPr/>
            <p:nvPr/>
          </p:nvGrpSpPr>
          <p:grpSpPr>
            <a:xfrm>
              <a:off x="1376645" y="1898830"/>
              <a:ext cx="5372101" cy="4524376"/>
              <a:chOff x="1376645" y="1898830"/>
              <a:chExt cx="5372101" cy="4524376"/>
            </a:xfrm>
          </p:grpSpPr>
          <p:graphicFrame>
            <p:nvGraphicFramePr>
              <p:cNvPr id="13" name="Chart 12"/>
              <p:cNvGraphicFramePr/>
              <p:nvPr/>
            </p:nvGraphicFramePr>
            <p:xfrm>
              <a:off x="1376645" y="1898830"/>
              <a:ext cx="5372101" cy="4524376"/>
            </p:xfrm>
            <a:graphic>
              <a:graphicData uri="http://schemas.openxmlformats.org/drawingml/2006/chart">
                <c:chart xmlns:c="http://schemas.openxmlformats.org/drawingml/2006/chart" xmlns:r="http://schemas.openxmlformats.org/officeDocument/2006/relationships" r:id="rId2"/>
              </a:graphicData>
            </a:graphic>
          </p:graphicFrame>
          <p:cxnSp>
            <p:nvCxnSpPr>
              <p:cNvPr id="14" name="Straight Arrow Connector 13"/>
              <p:cNvCxnSpPr/>
              <p:nvPr/>
            </p:nvCxnSpPr>
            <p:spPr>
              <a:xfrm flipV="1">
                <a:off x="4707015" y="3203975"/>
                <a:ext cx="270030" cy="675075"/>
              </a:xfrm>
              <a:prstGeom prst="straightConnector1">
                <a:avLst/>
              </a:prstGeom>
              <a:ln w="19050">
                <a:tailEnd type="stealth" w="med" len="lg"/>
              </a:ln>
            </p:spPr>
            <p:style>
              <a:lnRef idx="1">
                <a:schemeClr val="accent1"/>
              </a:lnRef>
              <a:fillRef idx="0">
                <a:schemeClr val="accent1"/>
              </a:fillRef>
              <a:effectRef idx="0">
                <a:schemeClr val="accent1"/>
              </a:effectRef>
              <a:fontRef idx="minor">
                <a:schemeClr val="tx1"/>
              </a:fontRef>
            </p:style>
          </p:cxnSp>
        </p:grpSp>
        <p:sp>
          <p:nvSpPr>
            <p:cNvPr id="11" name="TextBox 1"/>
            <p:cNvSpPr txBox="1"/>
            <p:nvPr/>
          </p:nvSpPr>
          <p:spPr>
            <a:xfrm>
              <a:off x="5787136" y="2483895"/>
              <a:ext cx="3825424" cy="495055"/>
            </a:xfrm>
            <a:prstGeom prst="rect">
              <a:avLst/>
            </a:prstGeom>
            <a:solidFill>
              <a:schemeClr val="bg1"/>
            </a:solidFill>
            <a:ln>
              <a:solidFill>
                <a:schemeClr val="accent1">
                  <a:shade val="95000"/>
                  <a:satMod val="105000"/>
                </a:schemeClr>
              </a:solidFill>
            </a:ln>
          </p:spPr>
          <p:txBody>
            <a:bodyPr wrap="non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en-US" sz="1800" dirty="0" smtClean="0">
                  <a:solidFill>
                    <a:srgbClr val="0070C0"/>
                  </a:solidFill>
                </a:rPr>
                <a:t>63%=</a:t>
              </a:r>
              <a:r>
                <a:rPr lang="en-US" sz="1800" dirty="0" err="1" smtClean="0">
                  <a:solidFill>
                    <a:srgbClr val="0070C0"/>
                  </a:solidFill>
                </a:rPr>
                <a:t>Prf</a:t>
              </a:r>
              <a:r>
                <a:rPr lang="en-US" sz="1800" dirty="0" smtClean="0">
                  <a:solidFill>
                    <a:srgbClr val="0070C0"/>
                  </a:solidFill>
                </a:rPr>
                <a:t>/(</a:t>
              </a:r>
              <a:r>
                <a:rPr lang="en-US" sz="1800" dirty="0" err="1" smtClean="0">
                  <a:solidFill>
                    <a:srgbClr val="0070C0"/>
                  </a:solidFill>
                </a:rPr>
                <a:t>Vds</a:t>
              </a:r>
              <a:r>
                <a:rPr lang="en-US" sz="1800" dirty="0" smtClean="0">
                  <a:solidFill>
                    <a:srgbClr val="0070C0"/>
                  </a:solidFill>
                </a:rPr>
                <a:t>*</a:t>
              </a:r>
              <a:r>
                <a:rPr lang="el-GR" sz="1800" dirty="0" smtClean="0">
                  <a:solidFill>
                    <a:srgbClr val="0070C0"/>
                  </a:solidFill>
                </a:rPr>
                <a:t>Σ</a:t>
              </a:r>
              <a:r>
                <a:rPr lang="en-US" sz="1800" dirty="0" smtClean="0">
                  <a:solidFill>
                    <a:srgbClr val="0070C0"/>
                  </a:solidFill>
                </a:rPr>
                <a:t>Id)=drain efficiency</a:t>
              </a:r>
              <a:endParaRPr lang="en-US" sz="1800" dirty="0">
                <a:solidFill>
                  <a:srgbClr val="0070C0"/>
                </a:solidFill>
              </a:endParaRPr>
            </a:p>
          </p:txBody>
        </p:sp>
        <p:cxnSp>
          <p:nvCxnSpPr>
            <p:cNvPr id="12" name="Straight Arrow Connector 11"/>
            <p:cNvCxnSpPr>
              <a:stCxn id="11" idx="1"/>
            </p:cNvCxnSpPr>
            <p:nvPr/>
          </p:nvCxnSpPr>
          <p:spPr>
            <a:xfrm flipH="1">
              <a:off x="4977046" y="2731423"/>
              <a:ext cx="810090" cy="67507"/>
            </a:xfrm>
            <a:prstGeom prst="straightConnector1">
              <a:avLst/>
            </a:prstGeom>
            <a:ln w="19050">
              <a:tailEnd type="stealth" w="med" len="lg"/>
            </a:ln>
          </p:spPr>
          <p:style>
            <a:lnRef idx="1">
              <a:schemeClr val="accent1"/>
            </a:lnRef>
            <a:fillRef idx="0">
              <a:schemeClr val="accent1"/>
            </a:fillRef>
            <a:effectRef idx="0">
              <a:schemeClr val="accent1"/>
            </a:effectRef>
            <a:fontRef idx="minor">
              <a:schemeClr val="tx1"/>
            </a:fontRef>
          </p:style>
        </p:cxnSp>
      </p:grpSp>
      <p:sp>
        <p:nvSpPr>
          <p:cNvPr id="15" name="TextBox 14"/>
          <p:cNvSpPr txBox="1"/>
          <p:nvPr/>
        </p:nvSpPr>
        <p:spPr>
          <a:xfrm>
            <a:off x="5517105" y="3519010"/>
            <a:ext cx="3375375" cy="2062103"/>
          </a:xfrm>
          <a:prstGeom prst="rect">
            <a:avLst/>
          </a:prstGeom>
          <a:noFill/>
        </p:spPr>
        <p:txBody>
          <a:bodyPr wrap="square" rtlCol="0">
            <a:spAutoFit/>
          </a:bodyPr>
          <a:lstStyle/>
          <a:p>
            <a:r>
              <a:rPr lang="en-US" sz="1600" dirty="0" smtClean="0">
                <a:solidFill>
                  <a:srgbClr val="0070C0"/>
                </a:solidFill>
              </a:rPr>
              <a:t>The efficiency of a class B amplifier is bad at low output level. If the RF power has been overestimated, the number of wings plugged on the cavity combiner may be decreased to run the amplifier at a decent efficiency. The output coupling has to be adjusted.</a:t>
            </a:r>
            <a:endParaRPr lang="en-US" sz="1600" dirty="0">
              <a:solidFill>
                <a:srgbClr val="0070C0"/>
              </a:solidFill>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727200" y="126000"/>
            <a:ext cx="8236800" cy="496800"/>
          </a:xfrm>
          <a:prstGeom prst="rect">
            <a:avLst/>
          </a:prstGeom>
        </p:spPr>
        <p:txBody>
          <a:bodyPr/>
          <a:lstStyle/>
          <a:p>
            <a:r>
              <a:rPr lang="en-US" dirty="0" smtClean="0"/>
              <a:t> CRISP WP 7</a:t>
            </a:r>
            <a:endParaRPr lang="en-US" dirty="0"/>
          </a:p>
        </p:txBody>
      </p:sp>
      <p:sp>
        <p:nvSpPr>
          <p:cNvPr id="5" name="Slide Number Placeholder 4"/>
          <p:cNvSpPr>
            <a:spLocks noGrp="1"/>
          </p:cNvSpPr>
          <p:nvPr>
            <p:ph type="sldNum" sz="quarter" idx="15"/>
          </p:nvPr>
        </p:nvSpPr>
        <p:spPr/>
        <p:txBody>
          <a:bodyPr/>
          <a:lstStyle/>
          <a:p>
            <a:r>
              <a:rPr lang="fr-FR" smtClean="0"/>
              <a:t>Page </a:t>
            </a:r>
            <a:fld id="{733122C9-A0B9-462F-8757-0847AD287B63}" type="slidenum">
              <a:rPr lang="fr-FR" smtClean="0"/>
              <a:pPr/>
              <a:t>13</a:t>
            </a:fld>
            <a:endParaRPr lang="fr-FR" dirty="0"/>
          </a:p>
        </p:txBody>
      </p:sp>
      <p:sp>
        <p:nvSpPr>
          <p:cNvPr id="6" name="Footer Placeholder 5"/>
          <p:cNvSpPr>
            <a:spLocks noGrp="1"/>
          </p:cNvSpPr>
          <p:nvPr>
            <p:ph type="ftr" sz="quarter" idx="16"/>
          </p:nvPr>
        </p:nvSpPr>
        <p:spPr/>
        <p:txBody>
          <a:bodyPr/>
          <a:lstStyle/>
          <a:p>
            <a:r>
              <a:rPr lang="en-US" dirty="0" smtClean="0"/>
              <a:t> CWRF 2014         Trieste     May 13-16             Michel </a:t>
            </a:r>
            <a:r>
              <a:rPr lang="en-US" dirty="0" err="1" smtClean="0"/>
              <a:t>Langlois</a:t>
            </a:r>
            <a:r>
              <a:rPr lang="en-US" dirty="0" smtClean="0"/>
              <a:t>, Pierre </a:t>
            </a:r>
            <a:r>
              <a:rPr lang="en-US" dirty="0" err="1" smtClean="0"/>
              <a:t>Barbier</a:t>
            </a:r>
            <a:r>
              <a:rPr lang="en-US" dirty="0" smtClean="0"/>
              <a:t>, </a:t>
            </a:r>
            <a:r>
              <a:rPr lang="en-US" dirty="0" err="1" smtClean="0"/>
              <a:t>Jörn</a:t>
            </a:r>
            <a:r>
              <a:rPr lang="en-US" dirty="0" smtClean="0"/>
              <a:t> Jacob</a:t>
            </a:r>
            <a:endParaRPr lang="fr-FR" dirty="0"/>
          </a:p>
        </p:txBody>
      </p:sp>
      <p:sp>
        <p:nvSpPr>
          <p:cNvPr id="7" name="Title 1"/>
          <p:cNvSpPr txBox="1">
            <a:spLocks/>
          </p:cNvSpPr>
          <p:nvPr/>
        </p:nvSpPr>
        <p:spPr>
          <a:xfrm>
            <a:off x="2321750" y="728700"/>
            <a:ext cx="4590510" cy="540060"/>
          </a:xfrm>
          <a:prstGeom prst="rect">
            <a:avLst/>
          </a:prstGeom>
        </p:spPr>
        <p:txBody>
          <a:bodyPr>
            <a:norm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sz="2400" b="1" i="0" u="none" strike="noStrike" kern="1200" cap="all" spc="0" normalizeH="0" baseline="0" noProof="0" dirty="0" smtClean="0">
                <a:ln>
                  <a:noFill/>
                </a:ln>
                <a:solidFill>
                  <a:srgbClr val="0070C0"/>
                </a:solidFill>
                <a:effectLst/>
                <a:uLnTx/>
                <a:uFillTx/>
                <a:latin typeface="+mj-lt"/>
                <a:ea typeface="+mj-ea"/>
                <a:cs typeface="+mj-cs"/>
              </a:rPr>
              <a:t>Amplifier performances</a:t>
            </a:r>
            <a:endParaRPr kumimoji="0" lang="en-US" sz="2400" b="1" i="0" u="none" strike="noStrike" kern="1200" cap="all" spc="0" normalizeH="0" baseline="0" noProof="0" dirty="0">
              <a:ln>
                <a:noFill/>
              </a:ln>
              <a:solidFill>
                <a:srgbClr val="0070C0"/>
              </a:solidFill>
              <a:effectLst/>
              <a:uLnTx/>
              <a:uFillTx/>
              <a:latin typeface="+mj-lt"/>
              <a:ea typeface="+mj-ea"/>
              <a:cs typeface="+mj-cs"/>
            </a:endParaRPr>
          </a:p>
        </p:txBody>
      </p:sp>
      <p:sp>
        <p:nvSpPr>
          <p:cNvPr id="8" name="TextBox 7"/>
          <p:cNvSpPr txBox="1"/>
          <p:nvPr/>
        </p:nvSpPr>
        <p:spPr>
          <a:xfrm>
            <a:off x="521550" y="1358770"/>
            <a:ext cx="7965885" cy="646331"/>
          </a:xfrm>
          <a:prstGeom prst="rect">
            <a:avLst/>
          </a:prstGeom>
          <a:noFill/>
        </p:spPr>
        <p:txBody>
          <a:bodyPr wrap="square" rtlCol="0">
            <a:spAutoFit/>
          </a:bodyPr>
          <a:lstStyle/>
          <a:p>
            <a:r>
              <a:rPr lang="en-US" dirty="0" smtClean="0">
                <a:solidFill>
                  <a:srgbClr val="0070C0"/>
                </a:solidFill>
              </a:rPr>
              <a:t>Test conditions:   </a:t>
            </a:r>
            <a:r>
              <a:rPr lang="en-US" dirty="0" err="1" smtClean="0">
                <a:solidFill>
                  <a:srgbClr val="0070C0"/>
                </a:solidFill>
              </a:rPr>
              <a:t>Idq</a:t>
            </a:r>
            <a:r>
              <a:rPr lang="en-US" dirty="0" smtClean="0">
                <a:solidFill>
                  <a:srgbClr val="0070C0"/>
                </a:solidFill>
              </a:rPr>
              <a:t>=2*100mA per module (nearly class B)</a:t>
            </a:r>
          </a:p>
          <a:p>
            <a:r>
              <a:rPr lang="en-US" dirty="0">
                <a:solidFill>
                  <a:srgbClr val="0070C0"/>
                </a:solidFill>
              </a:rPr>
              <a:t> </a:t>
            </a:r>
            <a:r>
              <a:rPr lang="en-US" dirty="0" smtClean="0">
                <a:solidFill>
                  <a:srgbClr val="0070C0"/>
                </a:solidFill>
              </a:rPr>
              <a:t>                              </a:t>
            </a:r>
            <a:r>
              <a:rPr lang="en-US" dirty="0" err="1" smtClean="0">
                <a:solidFill>
                  <a:srgbClr val="0070C0"/>
                </a:solidFill>
              </a:rPr>
              <a:t>Vds</a:t>
            </a:r>
            <a:r>
              <a:rPr lang="en-US" dirty="0" smtClean="0">
                <a:solidFill>
                  <a:srgbClr val="0070C0"/>
                </a:solidFill>
              </a:rPr>
              <a:t>=50V</a:t>
            </a:r>
          </a:p>
        </p:txBody>
      </p:sp>
      <p:sp>
        <p:nvSpPr>
          <p:cNvPr id="9" name="TextBox 8"/>
          <p:cNvSpPr txBox="1"/>
          <p:nvPr/>
        </p:nvSpPr>
        <p:spPr>
          <a:xfrm>
            <a:off x="5472100" y="2303875"/>
            <a:ext cx="3465385" cy="2308324"/>
          </a:xfrm>
          <a:prstGeom prst="rect">
            <a:avLst/>
          </a:prstGeom>
          <a:noFill/>
        </p:spPr>
        <p:txBody>
          <a:bodyPr wrap="square" rtlCol="0">
            <a:spAutoFit/>
          </a:bodyPr>
          <a:lstStyle/>
          <a:p>
            <a:r>
              <a:rPr lang="en-US" dirty="0" smtClean="0">
                <a:solidFill>
                  <a:srgbClr val="0070C0"/>
                </a:solidFill>
              </a:rPr>
              <a:t>SN12 is a module chosen for its average gain and efficiency. Its performances are compared with that of the whole amplifier. The </a:t>
            </a:r>
            <a:r>
              <a:rPr lang="en-US" dirty="0" smtClean="0">
                <a:solidFill>
                  <a:srgbClr val="0070C0"/>
                </a:solidFill>
              </a:rPr>
              <a:t>RF power </a:t>
            </a:r>
            <a:r>
              <a:rPr lang="en-US" dirty="0" smtClean="0">
                <a:solidFill>
                  <a:srgbClr val="0070C0"/>
                </a:solidFill>
              </a:rPr>
              <a:t>and drain total current of the whole amplifier have been divided by 18. The plots are quite close.</a:t>
            </a:r>
            <a:endParaRPr lang="en-US" dirty="0">
              <a:solidFill>
                <a:srgbClr val="0070C0"/>
              </a:solidFill>
            </a:endParaRPr>
          </a:p>
        </p:txBody>
      </p:sp>
      <p:graphicFrame>
        <p:nvGraphicFramePr>
          <p:cNvPr id="10" name="Chart 9"/>
          <p:cNvGraphicFramePr/>
          <p:nvPr/>
        </p:nvGraphicFramePr>
        <p:xfrm>
          <a:off x="161510" y="1943835"/>
          <a:ext cx="5372101" cy="4524376"/>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727200" y="126000"/>
            <a:ext cx="8236800" cy="496800"/>
          </a:xfrm>
          <a:prstGeom prst="rect">
            <a:avLst/>
          </a:prstGeom>
        </p:spPr>
        <p:txBody>
          <a:bodyPr/>
          <a:lstStyle/>
          <a:p>
            <a:r>
              <a:rPr lang="en-US" dirty="0" smtClean="0"/>
              <a:t> CRISP WP 7</a:t>
            </a:r>
            <a:endParaRPr lang="en-US" dirty="0"/>
          </a:p>
        </p:txBody>
      </p:sp>
      <p:sp>
        <p:nvSpPr>
          <p:cNvPr id="5" name="Slide Number Placeholder 4"/>
          <p:cNvSpPr>
            <a:spLocks noGrp="1"/>
          </p:cNvSpPr>
          <p:nvPr>
            <p:ph type="sldNum" sz="quarter" idx="15"/>
          </p:nvPr>
        </p:nvSpPr>
        <p:spPr/>
        <p:txBody>
          <a:bodyPr/>
          <a:lstStyle/>
          <a:p>
            <a:r>
              <a:rPr lang="fr-FR" smtClean="0"/>
              <a:t>Page </a:t>
            </a:r>
            <a:fld id="{733122C9-A0B9-462F-8757-0847AD287B63}" type="slidenum">
              <a:rPr lang="fr-FR" smtClean="0"/>
              <a:pPr/>
              <a:t>14</a:t>
            </a:fld>
            <a:endParaRPr lang="fr-FR" dirty="0"/>
          </a:p>
        </p:txBody>
      </p:sp>
      <p:sp>
        <p:nvSpPr>
          <p:cNvPr id="6" name="Footer Placeholder 5"/>
          <p:cNvSpPr>
            <a:spLocks noGrp="1"/>
          </p:cNvSpPr>
          <p:nvPr>
            <p:ph type="ftr" sz="quarter" idx="16"/>
          </p:nvPr>
        </p:nvSpPr>
        <p:spPr/>
        <p:txBody>
          <a:bodyPr/>
          <a:lstStyle/>
          <a:p>
            <a:r>
              <a:rPr lang="en-US" dirty="0" smtClean="0"/>
              <a:t> CWRF 2014         Trieste     May 13-16             Michel </a:t>
            </a:r>
            <a:r>
              <a:rPr lang="en-US" dirty="0" err="1" smtClean="0"/>
              <a:t>Langlois</a:t>
            </a:r>
            <a:r>
              <a:rPr lang="en-US" dirty="0" smtClean="0"/>
              <a:t>, Pierre </a:t>
            </a:r>
            <a:r>
              <a:rPr lang="en-US" dirty="0" err="1" smtClean="0"/>
              <a:t>Barbier</a:t>
            </a:r>
            <a:r>
              <a:rPr lang="en-US" dirty="0" smtClean="0"/>
              <a:t>, </a:t>
            </a:r>
            <a:r>
              <a:rPr lang="en-US" dirty="0" err="1" smtClean="0"/>
              <a:t>Jörn</a:t>
            </a:r>
            <a:r>
              <a:rPr lang="en-US" dirty="0" smtClean="0"/>
              <a:t> Jacob</a:t>
            </a:r>
            <a:endParaRPr lang="fr-FR" dirty="0"/>
          </a:p>
        </p:txBody>
      </p:sp>
      <p:graphicFrame>
        <p:nvGraphicFramePr>
          <p:cNvPr id="7" name="Chart 6"/>
          <p:cNvGraphicFramePr/>
          <p:nvPr/>
        </p:nvGraphicFramePr>
        <p:xfrm>
          <a:off x="116505" y="2573905"/>
          <a:ext cx="4572000" cy="3486150"/>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8" name="Chart 7"/>
          <p:cNvGraphicFramePr/>
          <p:nvPr/>
        </p:nvGraphicFramePr>
        <p:xfrm>
          <a:off x="4436985" y="2528900"/>
          <a:ext cx="4572000" cy="3486150"/>
        </p:xfrm>
        <a:graphic>
          <a:graphicData uri="http://schemas.openxmlformats.org/drawingml/2006/chart">
            <c:chart xmlns:c="http://schemas.openxmlformats.org/drawingml/2006/chart" xmlns:r="http://schemas.openxmlformats.org/officeDocument/2006/relationships" r:id="rId3"/>
          </a:graphicData>
        </a:graphic>
      </p:graphicFrame>
      <p:sp>
        <p:nvSpPr>
          <p:cNvPr id="9" name="Title 1"/>
          <p:cNvSpPr txBox="1">
            <a:spLocks/>
          </p:cNvSpPr>
          <p:nvPr/>
        </p:nvSpPr>
        <p:spPr>
          <a:xfrm>
            <a:off x="2276745" y="1223755"/>
            <a:ext cx="4590510" cy="1035115"/>
          </a:xfrm>
          <a:prstGeom prst="rect">
            <a:avLst/>
          </a:prstGeom>
        </p:spPr>
        <p:txBody>
          <a:bodyPr>
            <a:normAutofit fontScale="92500" lnSpcReduction="1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400" b="1" i="0" u="none" strike="noStrike" kern="1200" cap="all" spc="0" normalizeH="0" baseline="0" noProof="0" dirty="0" smtClean="0">
                <a:ln>
                  <a:noFill/>
                </a:ln>
                <a:solidFill>
                  <a:srgbClr val="0070C0"/>
                </a:solidFill>
                <a:effectLst/>
                <a:uLnTx/>
                <a:uFillTx/>
                <a:latin typeface="+mj-lt"/>
                <a:ea typeface="+mj-ea"/>
                <a:cs typeface="+mj-cs"/>
              </a:rPr>
              <a:t>Amplifier performances</a:t>
            </a:r>
          </a:p>
          <a:p>
            <a:pPr marL="0" marR="0" lvl="0" indent="0" algn="ctr" defTabSz="914400" rtl="0" eaLnBrk="1" fontAlgn="auto" latinLnBrk="0" hangingPunct="1">
              <a:lnSpc>
                <a:spcPct val="100000"/>
              </a:lnSpc>
              <a:spcBef>
                <a:spcPct val="0"/>
              </a:spcBef>
              <a:spcAft>
                <a:spcPts val="0"/>
              </a:spcAft>
              <a:buClrTx/>
              <a:buSzTx/>
              <a:buFontTx/>
              <a:buNone/>
              <a:tabLst/>
              <a:defRPr/>
            </a:pPr>
            <a:endParaRPr kumimoji="0" lang="en-US" sz="2400" b="1" i="0" u="none" strike="noStrike" kern="1200" cap="all" spc="0" normalizeH="0" baseline="0" noProof="0" dirty="0" smtClean="0">
              <a:ln>
                <a:noFill/>
              </a:ln>
              <a:solidFill>
                <a:srgbClr val="0070C0"/>
              </a:solidFill>
              <a:effectLst/>
              <a:uLnTx/>
              <a:uFillTx/>
              <a:latin typeface="+mj-lt"/>
              <a:ea typeface="+mj-ea"/>
              <a:cs typeface="+mj-cs"/>
            </a:endParaRPr>
          </a:p>
          <a:p>
            <a:pPr marL="0" marR="0" lvl="0" indent="0" algn="ctr" defTabSz="914400" rtl="0" eaLnBrk="1" fontAlgn="auto" latinLnBrk="0" hangingPunct="1">
              <a:lnSpc>
                <a:spcPct val="100000"/>
              </a:lnSpc>
              <a:spcBef>
                <a:spcPct val="0"/>
              </a:spcBef>
              <a:spcAft>
                <a:spcPts val="0"/>
              </a:spcAft>
              <a:buClrTx/>
              <a:buSzTx/>
              <a:buFontTx/>
              <a:buNone/>
              <a:tabLst/>
              <a:defRPr/>
            </a:pPr>
            <a:r>
              <a:rPr lang="en-US" sz="2400" b="1" cap="all" dirty="0" smtClean="0">
                <a:solidFill>
                  <a:srgbClr val="0070C0"/>
                </a:solidFill>
                <a:latin typeface="+mj-lt"/>
                <a:ea typeface="+mj-ea"/>
                <a:cs typeface="+mj-cs"/>
              </a:rPr>
              <a:t>DISCREPANCIES</a:t>
            </a:r>
            <a:endParaRPr kumimoji="0" lang="en-US" sz="2400" b="1" i="0" u="none" strike="noStrike" kern="1200" cap="all" spc="0" normalizeH="0" baseline="0" noProof="0" dirty="0">
              <a:ln>
                <a:noFill/>
              </a:ln>
              <a:solidFill>
                <a:srgbClr val="0070C0"/>
              </a:solidFill>
              <a:effectLst/>
              <a:uLnTx/>
              <a:uFillTx/>
              <a:latin typeface="+mj-lt"/>
              <a:ea typeface="+mj-ea"/>
              <a:cs typeface="+mj-cs"/>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727200" y="126000"/>
            <a:ext cx="8236800" cy="496800"/>
          </a:xfrm>
          <a:prstGeom prst="rect">
            <a:avLst/>
          </a:prstGeom>
        </p:spPr>
        <p:txBody>
          <a:bodyPr/>
          <a:lstStyle/>
          <a:p>
            <a:r>
              <a:rPr lang="en-US" dirty="0" smtClean="0"/>
              <a:t> CRISP WP 7</a:t>
            </a:r>
            <a:endParaRPr lang="en-US" dirty="0"/>
          </a:p>
        </p:txBody>
      </p:sp>
      <p:sp>
        <p:nvSpPr>
          <p:cNvPr id="5" name="Slide Number Placeholder 4"/>
          <p:cNvSpPr>
            <a:spLocks noGrp="1"/>
          </p:cNvSpPr>
          <p:nvPr>
            <p:ph type="sldNum" sz="quarter" idx="15"/>
          </p:nvPr>
        </p:nvSpPr>
        <p:spPr/>
        <p:txBody>
          <a:bodyPr/>
          <a:lstStyle/>
          <a:p>
            <a:r>
              <a:rPr lang="fr-FR" smtClean="0"/>
              <a:t>Page </a:t>
            </a:r>
            <a:fld id="{733122C9-A0B9-462F-8757-0847AD287B63}" type="slidenum">
              <a:rPr lang="fr-FR" smtClean="0"/>
              <a:pPr/>
              <a:t>15</a:t>
            </a:fld>
            <a:endParaRPr lang="fr-FR" dirty="0"/>
          </a:p>
        </p:txBody>
      </p:sp>
      <p:sp>
        <p:nvSpPr>
          <p:cNvPr id="6" name="Footer Placeholder 5"/>
          <p:cNvSpPr>
            <a:spLocks noGrp="1"/>
          </p:cNvSpPr>
          <p:nvPr>
            <p:ph type="ftr" sz="quarter" idx="16"/>
          </p:nvPr>
        </p:nvSpPr>
        <p:spPr/>
        <p:txBody>
          <a:bodyPr/>
          <a:lstStyle/>
          <a:p>
            <a:r>
              <a:rPr lang="en-US" dirty="0" smtClean="0"/>
              <a:t> CWRF 2014         Trieste     May 13-16             Michel </a:t>
            </a:r>
            <a:r>
              <a:rPr lang="en-US" dirty="0" err="1" smtClean="0"/>
              <a:t>Langlois</a:t>
            </a:r>
            <a:r>
              <a:rPr lang="en-US" dirty="0" smtClean="0"/>
              <a:t>, Pierre </a:t>
            </a:r>
            <a:r>
              <a:rPr lang="en-US" dirty="0" err="1" smtClean="0"/>
              <a:t>Barbier</a:t>
            </a:r>
            <a:r>
              <a:rPr lang="en-US" dirty="0" smtClean="0"/>
              <a:t>, </a:t>
            </a:r>
            <a:r>
              <a:rPr lang="en-US" dirty="0" err="1" smtClean="0"/>
              <a:t>Jörn</a:t>
            </a:r>
            <a:r>
              <a:rPr lang="en-US" dirty="0" smtClean="0"/>
              <a:t> Jacob</a:t>
            </a:r>
            <a:endParaRPr lang="fr-FR" dirty="0"/>
          </a:p>
        </p:txBody>
      </p:sp>
      <p:sp>
        <p:nvSpPr>
          <p:cNvPr id="9" name="Title 1"/>
          <p:cNvSpPr txBox="1">
            <a:spLocks/>
          </p:cNvSpPr>
          <p:nvPr/>
        </p:nvSpPr>
        <p:spPr>
          <a:xfrm>
            <a:off x="1916705" y="953725"/>
            <a:ext cx="4590510" cy="1035115"/>
          </a:xfrm>
          <a:prstGeom prst="rect">
            <a:avLst/>
          </a:prstGeom>
        </p:spPr>
        <p:txBody>
          <a:bodyPr>
            <a:normAutofit fontScale="85000" lnSpcReduction="1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400" b="1" i="0" u="none" strike="noStrike" kern="1200" cap="all" spc="0" normalizeH="0" baseline="0" noProof="0" dirty="0" smtClean="0">
                <a:ln>
                  <a:noFill/>
                </a:ln>
                <a:solidFill>
                  <a:srgbClr val="0070C0"/>
                </a:solidFill>
                <a:effectLst/>
                <a:uLnTx/>
                <a:uFillTx/>
                <a:latin typeface="+mj-lt"/>
                <a:ea typeface="+mj-ea"/>
                <a:cs typeface="+mj-cs"/>
              </a:rPr>
              <a:t>Amplifier performances</a:t>
            </a:r>
          </a:p>
          <a:p>
            <a:pPr marL="0" marR="0" lvl="0" indent="0" algn="ctr" defTabSz="914400" rtl="0" eaLnBrk="1" fontAlgn="auto" latinLnBrk="0" hangingPunct="1">
              <a:lnSpc>
                <a:spcPct val="100000"/>
              </a:lnSpc>
              <a:spcBef>
                <a:spcPct val="0"/>
              </a:spcBef>
              <a:spcAft>
                <a:spcPts val="0"/>
              </a:spcAft>
              <a:buClrTx/>
              <a:buSzTx/>
              <a:buFontTx/>
              <a:buNone/>
              <a:tabLst/>
              <a:defRPr/>
            </a:pPr>
            <a:endParaRPr kumimoji="0" lang="en-US" sz="2400" b="1" i="0" u="none" strike="noStrike" kern="1200" cap="all" spc="0" normalizeH="0" baseline="0" noProof="0" dirty="0" smtClean="0">
              <a:ln>
                <a:noFill/>
              </a:ln>
              <a:solidFill>
                <a:srgbClr val="0070C0"/>
              </a:solidFill>
              <a:effectLst/>
              <a:uLnTx/>
              <a:uFillTx/>
              <a:latin typeface="+mj-lt"/>
              <a:ea typeface="+mj-ea"/>
              <a:cs typeface="+mj-cs"/>
            </a:endParaRPr>
          </a:p>
          <a:p>
            <a:pPr marL="0" marR="0" lvl="0" indent="0" algn="ctr" defTabSz="914400" rtl="0" eaLnBrk="1" fontAlgn="auto" latinLnBrk="0" hangingPunct="1">
              <a:lnSpc>
                <a:spcPct val="100000"/>
              </a:lnSpc>
              <a:spcBef>
                <a:spcPct val="0"/>
              </a:spcBef>
              <a:spcAft>
                <a:spcPts val="0"/>
              </a:spcAft>
              <a:buClrTx/>
              <a:buSzTx/>
              <a:buFontTx/>
              <a:buNone/>
              <a:tabLst/>
              <a:defRPr/>
            </a:pPr>
            <a:r>
              <a:rPr lang="en-US" sz="2400" b="1" cap="all" dirty="0" smtClean="0">
                <a:solidFill>
                  <a:srgbClr val="0070C0"/>
                </a:solidFill>
                <a:latin typeface="+mj-lt"/>
                <a:ea typeface="+mj-ea"/>
                <a:cs typeface="+mj-cs"/>
              </a:rPr>
              <a:t>Pulsed operation up to 10 kW</a:t>
            </a:r>
            <a:endParaRPr kumimoji="0" lang="en-US" sz="2400" b="1" i="0" u="none" strike="noStrike" kern="1200" cap="all" spc="0" normalizeH="0" baseline="0" noProof="0" dirty="0">
              <a:ln>
                <a:noFill/>
              </a:ln>
              <a:solidFill>
                <a:srgbClr val="0070C0"/>
              </a:solidFill>
              <a:effectLst/>
              <a:uLnTx/>
              <a:uFillTx/>
              <a:latin typeface="+mj-lt"/>
              <a:ea typeface="+mj-ea"/>
              <a:cs typeface="+mj-cs"/>
            </a:endParaRPr>
          </a:p>
        </p:txBody>
      </p:sp>
      <p:pic>
        <p:nvPicPr>
          <p:cNvPr id="10" name="Picture 9" descr="5kW100us.jpg"/>
          <p:cNvPicPr>
            <a:picLocks noChangeAspect="1"/>
          </p:cNvPicPr>
          <p:nvPr/>
        </p:nvPicPr>
        <p:blipFill>
          <a:blip r:embed="rId2" cstate="print"/>
          <a:stretch>
            <a:fillRect/>
          </a:stretch>
        </p:blipFill>
        <p:spPr>
          <a:xfrm>
            <a:off x="1125125" y="2213865"/>
            <a:ext cx="5760000" cy="4320000"/>
          </a:xfrm>
          <a:prstGeom prst="rect">
            <a:avLst/>
          </a:prstGeom>
        </p:spPr>
      </p:pic>
      <p:sp>
        <p:nvSpPr>
          <p:cNvPr id="11" name="TextBox 10"/>
          <p:cNvSpPr txBox="1"/>
          <p:nvPr/>
        </p:nvSpPr>
        <p:spPr>
          <a:xfrm>
            <a:off x="405045" y="2978950"/>
            <a:ext cx="663964" cy="523220"/>
          </a:xfrm>
          <a:prstGeom prst="rect">
            <a:avLst/>
          </a:prstGeom>
          <a:noFill/>
        </p:spPr>
        <p:txBody>
          <a:bodyPr wrap="none" rtlCol="0">
            <a:spAutoFit/>
          </a:bodyPr>
          <a:lstStyle/>
          <a:p>
            <a:r>
              <a:rPr lang="en-US" sz="2800" dirty="0" smtClean="0">
                <a:solidFill>
                  <a:srgbClr val="CC0099"/>
                </a:solidFill>
              </a:rPr>
              <a:t>RF</a:t>
            </a:r>
            <a:endParaRPr lang="en-US" sz="2800" dirty="0">
              <a:solidFill>
                <a:srgbClr val="CC0099"/>
              </a:solidFill>
            </a:endParaRPr>
          </a:p>
        </p:txBody>
      </p:sp>
      <p:sp>
        <p:nvSpPr>
          <p:cNvPr id="13" name="Right Arrow 12"/>
          <p:cNvSpPr/>
          <p:nvPr/>
        </p:nvSpPr>
        <p:spPr>
          <a:xfrm>
            <a:off x="3221850" y="4644135"/>
            <a:ext cx="450050" cy="360040"/>
          </a:xfrm>
          <a:prstGeom prst="rightArrow">
            <a:avLst/>
          </a:prstGeom>
          <a:solidFill>
            <a:srgbClr val="66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ight Arrow 13"/>
          <p:cNvSpPr/>
          <p:nvPr/>
        </p:nvSpPr>
        <p:spPr>
          <a:xfrm flipH="1">
            <a:off x="4211960" y="4644135"/>
            <a:ext cx="450050" cy="360040"/>
          </a:xfrm>
          <a:prstGeom prst="rightArrow">
            <a:avLst/>
          </a:prstGeom>
          <a:solidFill>
            <a:srgbClr val="66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extBox 14"/>
          <p:cNvSpPr txBox="1"/>
          <p:nvPr/>
        </p:nvSpPr>
        <p:spPr>
          <a:xfrm>
            <a:off x="4662010" y="4599130"/>
            <a:ext cx="1109599" cy="461665"/>
          </a:xfrm>
          <a:prstGeom prst="rect">
            <a:avLst/>
          </a:prstGeom>
          <a:noFill/>
        </p:spPr>
        <p:txBody>
          <a:bodyPr wrap="none" rtlCol="0">
            <a:spAutoFit/>
          </a:bodyPr>
          <a:lstStyle/>
          <a:p>
            <a:r>
              <a:rPr lang="en-US" sz="2400" dirty="0" smtClean="0">
                <a:solidFill>
                  <a:srgbClr val="669900"/>
                </a:solidFill>
              </a:rPr>
              <a:t>100 us</a:t>
            </a:r>
            <a:endParaRPr lang="en-US" sz="2400" dirty="0">
              <a:solidFill>
                <a:srgbClr val="669900"/>
              </a:solidFill>
            </a:endParaRPr>
          </a:p>
        </p:txBody>
      </p:sp>
      <p:sp>
        <p:nvSpPr>
          <p:cNvPr id="16" name="TextBox 15"/>
          <p:cNvSpPr txBox="1"/>
          <p:nvPr/>
        </p:nvSpPr>
        <p:spPr>
          <a:xfrm>
            <a:off x="0" y="3924055"/>
            <a:ext cx="1125629" cy="707886"/>
          </a:xfrm>
          <a:prstGeom prst="rect">
            <a:avLst/>
          </a:prstGeom>
          <a:noFill/>
        </p:spPr>
        <p:txBody>
          <a:bodyPr wrap="none" rtlCol="0">
            <a:spAutoFit/>
          </a:bodyPr>
          <a:lstStyle/>
          <a:p>
            <a:r>
              <a:rPr lang="en-US" sz="2000" dirty="0" err="1" smtClean="0">
                <a:solidFill>
                  <a:srgbClr val="3333CC"/>
                </a:solidFill>
              </a:rPr>
              <a:t>Vds</a:t>
            </a:r>
            <a:endParaRPr lang="en-US" sz="2000" dirty="0" smtClean="0">
              <a:solidFill>
                <a:srgbClr val="3333CC"/>
              </a:solidFill>
            </a:endParaRPr>
          </a:p>
          <a:p>
            <a:r>
              <a:rPr lang="en-US" sz="2000" dirty="0" smtClean="0">
                <a:solidFill>
                  <a:srgbClr val="3333CC"/>
                </a:solidFill>
              </a:rPr>
              <a:t>46V min</a:t>
            </a:r>
            <a:endParaRPr lang="en-US" sz="2000" dirty="0">
              <a:solidFill>
                <a:srgbClr val="3333CC"/>
              </a:solidFill>
            </a:endParaRPr>
          </a:p>
        </p:txBody>
      </p:sp>
      <p:sp>
        <p:nvSpPr>
          <p:cNvPr id="12" name="TextBox 11"/>
          <p:cNvSpPr txBox="1"/>
          <p:nvPr/>
        </p:nvSpPr>
        <p:spPr>
          <a:xfrm>
            <a:off x="7092280" y="3158970"/>
            <a:ext cx="1967205" cy="369332"/>
          </a:xfrm>
          <a:prstGeom prst="rect">
            <a:avLst/>
          </a:prstGeom>
          <a:noFill/>
        </p:spPr>
        <p:txBody>
          <a:bodyPr wrap="none" rtlCol="0">
            <a:spAutoFit/>
          </a:bodyPr>
          <a:lstStyle/>
          <a:p>
            <a:pPr algn="ctr"/>
            <a:r>
              <a:rPr lang="en-US" dirty="0" smtClean="0">
                <a:solidFill>
                  <a:srgbClr val="0070C0"/>
                </a:solidFill>
              </a:rPr>
              <a:t>Recorded at 5kW</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727200" y="126000"/>
            <a:ext cx="8236800" cy="496800"/>
          </a:xfrm>
          <a:prstGeom prst="rect">
            <a:avLst/>
          </a:prstGeom>
        </p:spPr>
        <p:txBody>
          <a:bodyPr/>
          <a:lstStyle/>
          <a:p>
            <a:r>
              <a:rPr lang="en-US" dirty="0" smtClean="0"/>
              <a:t> CRISP WP 7</a:t>
            </a:r>
            <a:endParaRPr lang="en-US" dirty="0"/>
          </a:p>
        </p:txBody>
      </p:sp>
      <p:sp>
        <p:nvSpPr>
          <p:cNvPr id="5" name="Slide Number Placeholder 4"/>
          <p:cNvSpPr>
            <a:spLocks noGrp="1"/>
          </p:cNvSpPr>
          <p:nvPr>
            <p:ph type="sldNum" sz="quarter" idx="15"/>
          </p:nvPr>
        </p:nvSpPr>
        <p:spPr/>
        <p:txBody>
          <a:bodyPr/>
          <a:lstStyle/>
          <a:p>
            <a:r>
              <a:rPr lang="fr-FR" smtClean="0"/>
              <a:t>Page </a:t>
            </a:r>
            <a:fld id="{733122C9-A0B9-462F-8757-0847AD287B63}" type="slidenum">
              <a:rPr lang="fr-FR" smtClean="0"/>
              <a:pPr/>
              <a:t>16</a:t>
            </a:fld>
            <a:endParaRPr lang="fr-FR" dirty="0"/>
          </a:p>
        </p:txBody>
      </p:sp>
      <p:sp>
        <p:nvSpPr>
          <p:cNvPr id="6" name="Footer Placeholder 5"/>
          <p:cNvSpPr>
            <a:spLocks noGrp="1"/>
          </p:cNvSpPr>
          <p:nvPr>
            <p:ph type="ftr" sz="quarter" idx="16"/>
          </p:nvPr>
        </p:nvSpPr>
        <p:spPr/>
        <p:txBody>
          <a:bodyPr/>
          <a:lstStyle/>
          <a:p>
            <a:r>
              <a:rPr lang="en-US" dirty="0" smtClean="0"/>
              <a:t> CWRF 2014         Trieste     May 13-16             Michel </a:t>
            </a:r>
            <a:r>
              <a:rPr lang="en-US" dirty="0" err="1" smtClean="0"/>
              <a:t>Langlois</a:t>
            </a:r>
            <a:r>
              <a:rPr lang="en-US" dirty="0" smtClean="0"/>
              <a:t>, Pierre </a:t>
            </a:r>
            <a:r>
              <a:rPr lang="en-US" dirty="0" err="1" smtClean="0"/>
              <a:t>Barbier</a:t>
            </a:r>
            <a:r>
              <a:rPr lang="en-US" dirty="0" smtClean="0"/>
              <a:t>, </a:t>
            </a:r>
            <a:r>
              <a:rPr lang="en-US" dirty="0" err="1" smtClean="0"/>
              <a:t>Jörn</a:t>
            </a:r>
            <a:r>
              <a:rPr lang="en-US" dirty="0" smtClean="0"/>
              <a:t> Jacob</a:t>
            </a:r>
            <a:endParaRPr lang="fr-FR" dirty="0"/>
          </a:p>
        </p:txBody>
      </p:sp>
      <p:sp>
        <p:nvSpPr>
          <p:cNvPr id="7" name="Title 1"/>
          <p:cNvSpPr txBox="1">
            <a:spLocks/>
          </p:cNvSpPr>
          <p:nvPr/>
        </p:nvSpPr>
        <p:spPr>
          <a:xfrm>
            <a:off x="656565" y="953726"/>
            <a:ext cx="7065785" cy="630070"/>
          </a:xfrm>
          <a:prstGeom prst="rect">
            <a:avLst/>
          </a:prstGeom>
        </p:spPr>
        <p:txBody>
          <a:bodyPr>
            <a:norm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sz="3200" b="1" i="0" u="none" strike="noStrike" kern="1200" cap="all" spc="0" normalizeH="0" baseline="0" noProof="0" dirty="0" smtClean="0">
                <a:ln>
                  <a:noFill/>
                </a:ln>
                <a:solidFill>
                  <a:srgbClr val="0070C0"/>
                </a:solidFill>
                <a:effectLst/>
                <a:uLnTx/>
                <a:uFillTx/>
                <a:latin typeface="+mj-lt"/>
                <a:ea typeface="+mj-ea"/>
                <a:cs typeface="+mj-cs"/>
              </a:rPr>
              <a:t>FURTHER TESTS WITH 3 WINGS</a:t>
            </a:r>
            <a:endParaRPr kumimoji="0" lang="en-US" sz="3200" b="1" i="0" u="none" strike="noStrike" kern="1200" cap="all" spc="0" normalizeH="0" baseline="0" noProof="0" dirty="0">
              <a:ln>
                <a:noFill/>
              </a:ln>
              <a:solidFill>
                <a:srgbClr val="0070C0"/>
              </a:solidFill>
              <a:effectLst/>
              <a:uLnTx/>
              <a:uFillTx/>
              <a:latin typeface="+mj-lt"/>
              <a:ea typeface="+mj-ea"/>
              <a:cs typeface="+mj-cs"/>
            </a:endParaRPr>
          </a:p>
        </p:txBody>
      </p:sp>
      <p:sp>
        <p:nvSpPr>
          <p:cNvPr id="8" name="TextBox 7"/>
          <p:cNvSpPr txBox="1"/>
          <p:nvPr/>
        </p:nvSpPr>
        <p:spPr>
          <a:xfrm>
            <a:off x="611560" y="2168860"/>
            <a:ext cx="7965885" cy="2031325"/>
          </a:xfrm>
          <a:prstGeom prst="rect">
            <a:avLst/>
          </a:prstGeom>
          <a:noFill/>
        </p:spPr>
        <p:txBody>
          <a:bodyPr wrap="square" rtlCol="0">
            <a:spAutoFit/>
          </a:bodyPr>
          <a:lstStyle/>
          <a:p>
            <a:pPr>
              <a:buFont typeface="Wingdings" pitchFamily="2" charset="2"/>
              <a:buChar char="ü"/>
            </a:pPr>
            <a:r>
              <a:rPr lang="en-US" dirty="0" smtClean="0">
                <a:solidFill>
                  <a:srgbClr val="0070C0"/>
                </a:solidFill>
              </a:rPr>
              <a:t>Check </a:t>
            </a:r>
            <a:r>
              <a:rPr lang="en-US" dirty="0" smtClean="0">
                <a:solidFill>
                  <a:srgbClr val="0070C0"/>
                </a:solidFill>
              </a:rPr>
              <a:t>the operation with new DC distribution boards on 50</a:t>
            </a:r>
            <a:r>
              <a:rPr lang="el-GR" dirty="0" smtClean="0">
                <a:solidFill>
                  <a:srgbClr val="0070C0"/>
                </a:solidFill>
              </a:rPr>
              <a:t>Ω</a:t>
            </a:r>
            <a:r>
              <a:rPr lang="en-US" dirty="0" smtClean="0">
                <a:solidFill>
                  <a:srgbClr val="0070C0"/>
                </a:solidFill>
              </a:rPr>
              <a:t> load and additional cooling circuit.</a:t>
            </a:r>
          </a:p>
          <a:p>
            <a:pPr>
              <a:buFont typeface="Wingdings" pitchFamily="2" charset="2"/>
              <a:buChar char="ü"/>
            </a:pPr>
            <a:endParaRPr lang="en-US" dirty="0" smtClean="0">
              <a:solidFill>
                <a:srgbClr val="0070C0"/>
              </a:solidFill>
            </a:endParaRPr>
          </a:p>
          <a:p>
            <a:pPr>
              <a:buFont typeface="Wingdings" pitchFamily="2" charset="2"/>
              <a:buChar char="ü"/>
            </a:pPr>
            <a:r>
              <a:rPr lang="en-US" dirty="0" smtClean="0">
                <a:solidFill>
                  <a:srgbClr val="0070C0"/>
                </a:solidFill>
              </a:rPr>
              <a:t>Test with 3 adjacent wings on 50</a:t>
            </a:r>
            <a:r>
              <a:rPr lang="el-GR" dirty="0" smtClean="0">
                <a:solidFill>
                  <a:srgbClr val="0070C0"/>
                </a:solidFill>
              </a:rPr>
              <a:t>Ω</a:t>
            </a:r>
            <a:r>
              <a:rPr lang="en-US" dirty="0" smtClean="0">
                <a:solidFill>
                  <a:srgbClr val="0070C0"/>
                </a:solidFill>
              </a:rPr>
              <a:t> load.</a:t>
            </a:r>
          </a:p>
          <a:p>
            <a:pPr>
              <a:buFont typeface="Wingdings" pitchFamily="2" charset="2"/>
              <a:buChar char="ü"/>
            </a:pPr>
            <a:endParaRPr lang="en-US" dirty="0">
              <a:solidFill>
                <a:srgbClr val="0070C0"/>
              </a:solidFill>
            </a:endParaRPr>
          </a:p>
          <a:p>
            <a:pPr>
              <a:buFont typeface="Wingdings" pitchFamily="2" charset="2"/>
              <a:buChar char="ü"/>
            </a:pPr>
            <a:r>
              <a:rPr lang="en-US" dirty="0" smtClean="0">
                <a:solidFill>
                  <a:srgbClr val="0070C0"/>
                </a:solidFill>
              </a:rPr>
              <a:t>Test with VSWR using our EH tuner.</a:t>
            </a:r>
          </a:p>
          <a:p>
            <a:pPr>
              <a:buFont typeface="Wingdings" pitchFamily="2" charset="2"/>
              <a:buChar char="ü"/>
            </a:pPr>
            <a:endParaRPr lang="en-US" dirty="0">
              <a:solidFill>
                <a:srgbClr val="0070C0"/>
              </a:solidFill>
            </a:endParaRPr>
          </a:p>
        </p:txBody>
      </p:sp>
      <p:pic>
        <p:nvPicPr>
          <p:cNvPr id="10" name="Picture 9" descr="from aside.jpg"/>
          <p:cNvPicPr>
            <a:picLocks noChangeAspect="1"/>
          </p:cNvPicPr>
          <p:nvPr/>
        </p:nvPicPr>
        <p:blipFill>
          <a:blip r:embed="rId2" cstate="print"/>
          <a:stretch>
            <a:fillRect/>
          </a:stretch>
        </p:blipFill>
        <p:spPr>
          <a:xfrm>
            <a:off x="3581890" y="4194085"/>
            <a:ext cx="3121152" cy="2072640"/>
          </a:xfrm>
          <a:prstGeom prst="rect">
            <a:avLst/>
          </a:prstGeom>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727200" y="126000"/>
            <a:ext cx="8236800" cy="496800"/>
          </a:xfrm>
          <a:prstGeom prst="rect">
            <a:avLst/>
          </a:prstGeom>
        </p:spPr>
        <p:txBody>
          <a:bodyPr/>
          <a:lstStyle/>
          <a:p>
            <a:r>
              <a:rPr lang="en-US" dirty="0" smtClean="0"/>
              <a:t> CRISP WP 7</a:t>
            </a:r>
            <a:endParaRPr lang="en-US" dirty="0"/>
          </a:p>
        </p:txBody>
      </p:sp>
      <p:sp>
        <p:nvSpPr>
          <p:cNvPr id="5" name="Slide Number Placeholder 4"/>
          <p:cNvSpPr>
            <a:spLocks noGrp="1"/>
          </p:cNvSpPr>
          <p:nvPr>
            <p:ph type="sldNum" sz="quarter" idx="15"/>
          </p:nvPr>
        </p:nvSpPr>
        <p:spPr/>
        <p:txBody>
          <a:bodyPr/>
          <a:lstStyle/>
          <a:p>
            <a:r>
              <a:rPr lang="fr-FR" smtClean="0"/>
              <a:t>Page </a:t>
            </a:r>
            <a:fld id="{733122C9-A0B9-462F-8757-0847AD287B63}" type="slidenum">
              <a:rPr lang="fr-FR" smtClean="0"/>
              <a:pPr/>
              <a:t>17</a:t>
            </a:fld>
            <a:endParaRPr lang="fr-FR" dirty="0"/>
          </a:p>
        </p:txBody>
      </p:sp>
      <p:sp>
        <p:nvSpPr>
          <p:cNvPr id="6" name="Footer Placeholder 5"/>
          <p:cNvSpPr>
            <a:spLocks noGrp="1"/>
          </p:cNvSpPr>
          <p:nvPr>
            <p:ph type="ftr" sz="quarter" idx="16"/>
          </p:nvPr>
        </p:nvSpPr>
        <p:spPr/>
        <p:txBody>
          <a:bodyPr/>
          <a:lstStyle/>
          <a:p>
            <a:r>
              <a:rPr lang="en-US" dirty="0" smtClean="0"/>
              <a:t> CWRF 2014         Trieste     May 13-16             Michel </a:t>
            </a:r>
            <a:r>
              <a:rPr lang="en-US" dirty="0" err="1" smtClean="0"/>
              <a:t>Langlois</a:t>
            </a:r>
            <a:r>
              <a:rPr lang="en-US" dirty="0" smtClean="0"/>
              <a:t>, Pierre </a:t>
            </a:r>
            <a:r>
              <a:rPr lang="en-US" dirty="0" err="1" smtClean="0"/>
              <a:t>Barbier</a:t>
            </a:r>
            <a:r>
              <a:rPr lang="en-US" dirty="0" smtClean="0"/>
              <a:t>, </a:t>
            </a:r>
            <a:r>
              <a:rPr lang="en-US" dirty="0" err="1" smtClean="0"/>
              <a:t>Jörn</a:t>
            </a:r>
            <a:r>
              <a:rPr lang="en-US" dirty="0" smtClean="0"/>
              <a:t> Jacob</a:t>
            </a:r>
            <a:endParaRPr lang="fr-FR" dirty="0"/>
          </a:p>
        </p:txBody>
      </p:sp>
      <p:sp>
        <p:nvSpPr>
          <p:cNvPr id="7" name="Title 1"/>
          <p:cNvSpPr txBox="1">
            <a:spLocks/>
          </p:cNvSpPr>
          <p:nvPr/>
        </p:nvSpPr>
        <p:spPr>
          <a:xfrm>
            <a:off x="656565" y="953725"/>
            <a:ext cx="7772400" cy="990109"/>
          </a:xfrm>
          <a:prstGeom prst="rect">
            <a:avLst/>
          </a:prstGeom>
        </p:spPr>
        <p:txBody>
          <a:bodyPr>
            <a:norm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sz="3600" b="1" i="0" u="none" strike="noStrike" kern="1200" cap="all" spc="0" normalizeH="0" baseline="0" noProof="0" smtClean="0">
                <a:ln>
                  <a:noFill/>
                </a:ln>
                <a:solidFill>
                  <a:srgbClr val="0070C0"/>
                </a:solidFill>
                <a:effectLst/>
                <a:uLnTx/>
                <a:uFillTx/>
                <a:latin typeface="+mj-lt"/>
                <a:ea typeface="+mj-ea"/>
                <a:cs typeface="+mj-cs"/>
              </a:rPr>
              <a:t>What’s next?</a:t>
            </a:r>
            <a:endParaRPr kumimoji="0" lang="en-US" sz="3600" b="1" i="0" u="none" strike="noStrike" kern="1200" cap="all" spc="0" normalizeH="0" baseline="0" noProof="0" dirty="0">
              <a:ln>
                <a:noFill/>
              </a:ln>
              <a:solidFill>
                <a:srgbClr val="0070C0"/>
              </a:solidFill>
              <a:effectLst/>
              <a:uLnTx/>
              <a:uFillTx/>
              <a:latin typeface="+mj-lt"/>
              <a:ea typeface="+mj-ea"/>
              <a:cs typeface="+mj-cs"/>
            </a:endParaRPr>
          </a:p>
        </p:txBody>
      </p:sp>
      <p:sp>
        <p:nvSpPr>
          <p:cNvPr id="8" name="TextBox 7"/>
          <p:cNvSpPr txBox="1"/>
          <p:nvPr/>
        </p:nvSpPr>
        <p:spPr>
          <a:xfrm>
            <a:off x="611560" y="3429000"/>
            <a:ext cx="7965885" cy="2123658"/>
          </a:xfrm>
          <a:prstGeom prst="rect">
            <a:avLst/>
          </a:prstGeom>
          <a:noFill/>
        </p:spPr>
        <p:txBody>
          <a:bodyPr wrap="square" rtlCol="0">
            <a:spAutoFit/>
          </a:bodyPr>
          <a:lstStyle/>
          <a:p>
            <a:pPr>
              <a:buFont typeface="Wingdings" pitchFamily="2" charset="2"/>
              <a:buChar char="ü"/>
            </a:pPr>
            <a:r>
              <a:rPr lang="en-US" sz="1600" dirty="0" smtClean="0">
                <a:solidFill>
                  <a:srgbClr val="0070C0"/>
                </a:solidFill>
              </a:rPr>
              <a:t>The extrusion of cooling plates has been ordered to an Italian company.</a:t>
            </a:r>
          </a:p>
          <a:p>
            <a:pPr>
              <a:buFont typeface="Wingdings" pitchFamily="2" charset="2"/>
              <a:buChar char="ü"/>
            </a:pPr>
            <a:endParaRPr lang="en-US" sz="1600" dirty="0" smtClean="0">
              <a:solidFill>
                <a:srgbClr val="0070C0"/>
              </a:solidFill>
            </a:endParaRPr>
          </a:p>
          <a:p>
            <a:pPr>
              <a:buFont typeface="Wingdings" pitchFamily="2" charset="2"/>
              <a:buChar char="ü"/>
            </a:pPr>
            <a:r>
              <a:rPr lang="en-US" sz="1600" dirty="0" smtClean="0">
                <a:solidFill>
                  <a:srgbClr val="0070C0"/>
                </a:solidFill>
              </a:rPr>
              <a:t>The machining and electroplating of mechanical parts has been subcontracted in France.</a:t>
            </a:r>
          </a:p>
          <a:p>
            <a:pPr>
              <a:buFont typeface="Wingdings" pitchFamily="2" charset="2"/>
              <a:buChar char="ü"/>
            </a:pPr>
            <a:endParaRPr lang="en-US" sz="1600" dirty="0">
              <a:solidFill>
                <a:srgbClr val="0070C0"/>
              </a:solidFill>
            </a:endParaRPr>
          </a:p>
          <a:p>
            <a:pPr>
              <a:buFont typeface="Wingdings" pitchFamily="2" charset="2"/>
              <a:buChar char="ü"/>
            </a:pPr>
            <a:r>
              <a:rPr lang="en-US" sz="1600" dirty="0" smtClean="0">
                <a:solidFill>
                  <a:srgbClr val="0070C0"/>
                </a:solidFill>
              </a:rPr>
              <a:t>The manufacturing of the modules has been handed over to a French company.</a:t>
            </a:r>
          </a:p>
          <a:p>
            <a:pPr>
              <a:buFont typeface="Wingdings" pitchFamily="2" charset="2"/>
              <a:buChar char="ü"/>
            </a:pPr>
            <a:endParaRPr lang="en-US" sz="1600" dirty="0">
              <a:solidFill>
                <a:srgbClr val="0070C0"/>
              </a:solidFill>
            </a:endParaRPr>
          </a:p>
          <a:p>
            <a:pPr>
              <a:buFont typeface="Wingdings" pitchFamily="2" charset="2"/>
              <a:buChar char="ü"/>
            </a:pPr>
            <a:r>
              <a:rPr lang="en-US" sz="1600" dirty="0" smtClean="0">
                <a:solidFill>
                  <a:srgbClr val="0070C0"/>
                </a:solidFill>
              </a:rPr>
              <a:t>The wings will be put together by </a:t>
            </a:r>
            <a:r>
              <a:rPr lang="en-US" sz="1600" smtClean="0">
                <a:solidFill>
                  <a:srgbClr val="0070C0"/>
                </a:solidFill>
              </a:rPr>
              <a:t>ESRF people.</a:t>
            </a:r>
            <a:endParaRPr lang="en-US" sz="1600" dirty="0">
              <a:solidFill>
                <a:srgbClr val="0070C0"/>
              </a:solidFill>
            </a:endParaRPr>
          </a:p>
        </p:txBody>
      </p:sp>
      <p:sp>
        <p:nvSpPr>
          <p:cNvPr id="9" name="TextBox 8"/>
          <p:cNvSpPr txBox="1"/>
          <p:nvPr/>
        </p:nvSpPr>
        <p:spPr>
          <a:xfrm>
            <a:off x="476545" y="2258870"/>
            <a:ext cx="8010890" cy="707886"/>
          </a:xfrm>
          <a:prstGeom prst="rect">
            <a:avLst/>
          </a:prstGeom>
          <a:noFill/>
        </p:spPr>
        <p:txBody>
          <a:bodyPr wrap="square" rtlCol="0">
            <a:spAutoFit/>
          </a:bodyPr>
          <a:lstStyle/>
          <a:p>
            <a:r>
              <a:rPr lang="en-US" sz="2000" dirty="0" smtClean="0">
                <a:solidFill>
                  <a:srgbClr val="0070C0"/>
                </a:solidFill>
              </a:rPr>
              <a:t>We launched the production of 19 (+2 spares) wings to complete the cavity combiner slots.</a:t>
            </a:r>
            <a:endParaRPr lang="en-US" sz="2000" dirty="0">
              <a:solidFill>
                <a:srgbClr val="0070C0"/>
              </a:solidFill>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727200" y="126000"/>
            <a:ext cx="8236800" cy="496800"/>
          </a:xfrm>
          <a:prstGeom prst="rect">
            <a:avLst/>
          </a:prstGeom>
        </p:spPr>
        <p:txBody>
          <a:bodyPr/>
          <a:lstStyle/>
          <a:p>
            <a:r>
              <a:rPr lang="en-US" dirty="0" smtClean="0"/>
              <a:t> CRISP WP 7</a:t>
            </a:r>
            <a:endParaRPr lang="en-US" dirty="0"/>
          </a:p>
        </p:txBody>
      </p:sp>
      <p:sp>
        <p:nvSpPr>
          <p:cNvPr id="5" name="Slide Number Placeholder 4"/>
          <p:cNvSpPr>
            <a:spLocks noGrp="1"/>
          </p:cNvSpPr>
          <p:nvPr>
            <p:ph type="sldNum" sz="quarter" idx="15"/>
          </p:nvPr>
        </p:nvSpPr>
        <p:spPr/>
        <p:txBody>
          <a:bodyPr/>
          <a:lstStyle/>
          <a:p>
            <a:r>
              <a:rPr lang="fr-FR" smtClean="0"/>
              <a:t>Page </a:t>
            </a:r>
            <a:fld id="{733122C9-A0B9-462F-8757-0847AD287B63}" type="slidenum">
              <a:rPr lang="fr-FR" smtClean="0"/>
              <a:pPr/>
              <a:t>18</a:t>
            </a:fld>
            <a:endParaRPr lang="fr-FR" dirty="0"/>
          </a:p>
        </p:txBody>
      </p:sp>
      <p:sp>
        <p:nvSpPr>
          <p:cNvPr id="6" name="Footer Placeholder 5"/>
          <p:cNvSpPr>
            <a:spLocks noGrp="1"/>
          </p:cNvSpPr>
          <p:nvPr>
            <p:ph type="ftr" sz="quarter" idx="16"/>
          </p:nvPr>
        </p:nvSpPr>
        <p:spPr/>
        <p:txBody>
          <a:bodyPr/>
          <a:lstStyle/>
          <a:p>
            <a:r>
              <a:rPr lang="en-US" dirty="0" smtClean="0"/>
              <a:t> CWRF 2014         Trieste     May 13-16             Michel </a:t>
            </a:r>
            <a:r>
              <a:rPr lang="en-US" dirty="0" err="1" smtClean="0"/>
              <a:t>Langlois</a:t>
            </a:r>
            <a:r>
              <a:rPr lang="en-US" dirty="0" smtClean="0"/>
              <a:t>, Pierre </a:t>
            </a:r>
            <a:r>
              <a:rPr lang="en-US" dirty="0" err="1" smtClean="0"/>
              <a:t>Barbier</a:t>
            </a:r>
            <a:r>
              <a:rPr lang="en-US" dirty="0" smtClean="0"/>
              <a:t>, </a:t>
            </a:r>
            <a:r>
              <a:rPr lang="en-US" dirty="0" err="1" smtClean="0"/>
              <a:t>Jörn</a:t>
            </a:r>
            <a:r>
              <a:rPr lang="en-US" dirty="0" smtClean="0"/>
              <a:t> Jacob</a:t>
            </a:r>
            <a:endParaRPr lang="fr-FR" dirty="0"/>
          </a:p>
        </p:txBody>
      </p:sp>
      <p:sp>
        <p:nvSpPr>
          <p:cNvPr id="7" name="Title 1"/>
          <p:cNvSpPr txBox="1">
            <a:spLocks/>
          </p:cNvSpPr>
          <p:nvPr/>
        </p:nvSpPr>
        <p:spPr>
          <a:xfrm>
            <a:off x="656565" y="953725"/>
            <a:ext cx="7772400" cy="990109"/>
          </a:xfrm>
          <a:prstGeom prst="rect">
            <a:avLst/>
          </a:prstGeom>
        </p:spPr>
        <p:txBody>
          <a:bodyPr>
            <a:norm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endParaRPr kumimoji="0" lang="en-US" sz="3600" b="1" i="0" u="none" strike="noStrike" kern="1200" cap="all" spc="0" normalizeH="0" baseline="0" noProof="0" dirty="0">
              <a:ln>
                <a:noFill/>
              </a:ln>
              <a:solidFill>
                <a:srgbClr val="0070C0"/>
              </a:solidFill>
              <a:effectLst/>
              <a:uLnTx/>
              <a:uFillTx/>
              <a:latin typeface="+mj-lt"/>
              <a:ea typeface="+mj-ea"/>
              <a:cs typeface="+mj-cs"/>
            </a:endParaRPr>
          </a:p>
        </p:txBody>
      </p:sp>
      <p:sp>
        <p:nvSpPr>
          <p:cNvPr id="9" name="TextBox 8"/>
          <p:cNvSpPr txBox="1"/>
          <p:nvPr/>
        </p:nvSpPr>
        <p:spPr>
          <a:xfrm>
            <a:off x="341530" y="1133745"/>
            <a:ext cx="8010890" cy="1272143"/>
          </a:xfrm>
          <a:prstGeom prst="rect">
            <a:avLst/>
          </a:prstGeom>
          <a:noFill/>
        </p:spPr>
        <p:txBody>
          <a:bodyPr wrap="square" rtlCol="0">
            <a:spAutoFit/>
          </a:bodyPr>
          <a:lstStyle/>
          <a:p>
            <a:pPr lvl="0" algn="ctr">
              <a:spcAft>
                <a:spcPts val="1000"/>
              </a:spcAft>
              <a:defRPr/>
            </a:pPr>
            <a:r>
              <a:rPr lang="en-US" sz="2000" dirty="0" smtClean="0">
                <a:solidFill>
                  <a:srgbClr val="0070C0"/>
                </a:solidFill>
              </a:rPr>
              <a:t>Thanks to my dear colleagues for their very welcomed advices</a:t>
            </a:r>
          </a:p>
          <a:p>
            <a:pPr lvl="0" algn="ctr">
              <a:spcAft>
                <a:spcPts val="1000"/>
              </a:spcAft>
              <a:defRPr/>
            </a:pPr>
            <a:endParaRPr lang="en-US" sz="2000" dirty="0" smtClean="0">
              <a:solidFill>
                <a:srgbClr val="0070C0"/>
              </a:solidFill>
            </a:endParaRPr>
          </a:p>
          <a:p>
            <a:pPr lvl="0" algn="ctr">
              <a:spcAft>
                <a:spcPts val="1000"/>
              </a:spcAft>
              <a:defRPr/>
            </a:pPr>
            <a:r>
              <a:rPr lang="en-US" sz="2000" dirty="0" smtClean="0">
                <a:solidFill>
                  <a:srgbClr val="0070C0"/>
                </a:solidFill>
              </a:rPr>
              <a:t>Thanks to Hans </a:t>
            </a:r>
            <a:r>
              <a:rPr lang="en-US" sz="2000" dirty="0" err="1" smtClean="0">
                <a:solidFill>
                  <a:srgbClr val="0070C0"/>
                </a:solidFill>
              </a:rPr>
              <a:t>Kartman</a:t>
            </a:r>
            <a:r>
              <a:rPr lang="en-US" sz="2000" dirty="0" smtClean="0">
                <a:solidFill>
                  <a:srgbClr val="0070C0"/>
                </a:solidFill>
              </a:rPr>
              <a:t> (NXP) for his help in the module design</a:t>
            </a:r>
          </a:p>
        </p:txBody>
      </p:sp>
      <p:sp>
        <p:nvSpPr>
          <p:cNvPr id="10" name="Content Placeholder 5"/>
          <p:cNvSpPr txBox="1">
            <a:spLocks/>
          </p:cNvSpPr>
          <p:nvPr/>
        </p:nvSpPr>
        <p:spPr bwMode="gray">
          <a:xfrm>
            <a:off x="3446875" y="5139190"/>
            <a:ext cx="5014066" cy="495055"/>
          </a:xfrm>
          <a:prstGeom prst="rect">
            <a:avLst/>
          </a:prstGeom>
        </p:spPr>
        <p:txBody>
          <a:bodyPr vert="horz" lIns="0" tIns="0" rIns="0" bIns="0" rtlCol="0" anchor="t" anchorCtr="0">
            <a:noAutofit/>
          </a:bodyPr>
          <a:lstStyle/>
          <a:p>
            <a:pPr marL="0" marR="0" lvl="0" indent="0" algn="ctr" defTabSz="914400" rtl="0" eaLnBrk="1" fontAlgn="auto" latinLnBrk="0" hangingPunct="1">
              <a:lnSpc>
                <a:spcPct val="100000"/>
              </a:lnSpc>
              <a:spcBef>
                <a:spcPts val="0"/>
              </a:spcBef>
              <a:spcAft>
                <a:spcPts val="1000"/>
              </a:spcAft>
              <a:buClrTx/>
              <a:buSzTx/>
              <a:buFont typeface="Arial" pitchFamily="34" charset="0"/>
              <a:buNone/>
              <a:tabLst/>
              <a:defRPr/>
            </a:pPr>
            <a:r>
              <a:rPr lang="en-US" sz="2000" dirty="0" smtClean="0">
                <a:solidFill>
                  <a:srgbClr val="0070C0"/>
                </a:solidFill>
              </a:rPr>
              <a:t>You still here? Thank you for that too!</a:t>
            </a:r>
            <a:endParaRPr lang="en-US" sz="2000" dirty="0">
              <a:solidFill>
                <a:srgbClr val="0070C0"/>
              </a:solidFill>
            </a:endParaRPr>
          </a:p>
        </p:txBody>
      </p:sp>
      <p:pic>
        <p:nvPicPr>
          <p:cNvPr id="11" name="Picture 3" descr="C:\Users\langlois\AppData\Local\Microsoft\Windows\Temporary Internet Files\Content.IE5\W6J1BC88\MC900127674[1].wmf"/>
          <p:cNvPicPr>
            <a:picLocks noChangeAspect="1" noChangeArrowheads="1"/>
          </p:cNvPicPr>
          <p:nvPr/>
        </p:nvPicPr>
        <p:blipFill>
          <a:blip r:embed="rId2" cstate="print"/>
          <a:srcRect/>
          <a:stretch>
            <a:fillRect/>
          </a:stretch>
        </p:blipFill>
        <p:spPr bwMode="auto">
          <a:xfrm rot="19651035">
            <a:off x="4641662" y="2871471"/>
            <a:ext cx="1300679" cy="1811540"/>
          </a:xfrm>
          <a:prstGeom prst="rect">
            <a:avLst/>
          </a:prstGeom>
          <a:noFill/>
        </p:spPr>
      </p:pic>
      <p:pic>
        <p:nvPicPr>
          <p:cNvPr id="12" name="Picture 2" descr="C:\Users\langlois\AppData\Local\Microsoft\Windows\Temporary Internet Files\Content.IE5\W7KXUAA9\MC900133549[1].wmf"/>
          <p:cNvPicPr>
            <a:picLocks noChangeAspect="1" noChangeArrowheads="1"/>
          </p:cNvPicPr>
          <p:nvPr/>
        </p:nvPicPr>
        <p:blipFill>
          <a:blip r:embed="rId3" cstate="print"/>
          <a:srcRect/>
          <a:stretch>
            <a:fillRect/>
          </a:stretch>
        </p:blipFill>
        <p:spPr bwMode="auto">
          <a:xfrm>
            <a:off x="1871700" y="2618910"/>
            <a:ext cx="1435694" cy="1934199"/>
          </a:xfrm>
          <a:prstGeom prst="rect">
            <a:avLst/>
          </a:prstGeom>
          <a:noFill/>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727200" y="126000"/>
            <a:ext cx="8236800" cy="496800"/>
          </a:xfrm>
          <a:prstGeom prst="rect">
            <a:avLst/>
          </a:prstGeom>
        </p:spPr>
        <p:txBody>
          <a:bodyPr/>
          <a:lstStyle/>
          <a:p>
            <a:r>
              <a:rPr lang="en-US" dirty="0" smtClean="0"/>
              <a:t> CRISP WP 7</a:t>
            </a:r>
            <a:endParaRPr lang="en-US" dirty="0"/>
          </a:p>
        </p:txBody>
      </p:sp>
      <p:sp>
        <p:nvSpPr>
          <p:cNvPr id="3" name="Content Placeholder 2"/>
          <p:cNvSpPr>
            <a:spLocks noGrp="1"/>
          </p:cNvSpPr>
          <p:nvPr>
            <p:ph idx="1"/>
          </p:nvPr>
        </p:nvSpPr>
        <p:spPr>
          <a:xfrm>
            <a:off x="1781690" y="4239090"/>
            <a:ext cx="5612400" cy="2015965"/>
          </a:xfrm>
        </p:spPr>
        <p:txBody>
          <a:bodyPr/>
          <a:lstStyle/>
          <a:p>
            <a:r>
              <a:rPr lang="en-US" dirty="0" smtClean="0"/>
              <a:t>SSA using a cavity combiner</a:t>
            </a:r>
          </a:p>
          <a:p>
            <a:endParaRPr lang="en-US" dirty="0" smtClean="0"/>
          </a:p>
          <a:p>
            <a:r>
              <a:rPr lang="en-US" sz="2000" dirty="0" smtClean="0"/>
              <a:t>Michel </a:t>
            </a:r>
            <a:r>
              <a:rPr lang="en-US" sz="2000" dirty="0" err="1" smtClean="0"/>
              <a:t>Langlois</a:t>
            </a:r>
            <a:r>
              <a:rPr lang="en-US" sz="2000" dirty="0" smtClean="0"/>
              <a:t>, Pierre </a:t>
            </a:r>
            <a:r>
              <a:rPr lang="en-US" sz="2000" dirty="0" err="1" smtClean="0"/>
              <a:t>Barbier</a:t>
            </a:r>
            <a:r>
              <a:rPr lang="en-US" sz="2000" dirty="0" smtClean="0"/>
              <a:t>, </a:t>
            </a:r>
            <a:r>
              <a:rPr lang="en-US" sz="2000" dirty="0" err="1" smtClean="0"/>
              <a:t>Jörn</a:t>
            </a:r>
            <a:r>
              <a:rPr lang="en-US" sz="2000" dirty="0" smtClean="0"/>
              <a:t> Jacob</a:t>
            </a:r>
            <a:endParaRPr lang="en-US" sz="2000" dirty="0"/>
          </a:p>
        </p:txBody>
      </p:sp>
      <p:sp>
        <p:nvSpPr>
          <p:cNvPr id="5" name="Slide Number Placeholder 4"/>
          <p:cNvSpPr>
            <a:spLocks noGrp="1"/>
          </p:cNvSpPr>
          <p:nvPr>
            <p:ph type="sldNum" sz="quarter" idx="15"/>
          </p:nvPr>
        </p:nvSpPr>
        <p:spPr/>
        <p:txBody>
          <a:bodyPr/>
          <a:lstStyle/>
          <a:p>
            <a:r>
              <a:rPr lang="fr-FR" smtClean="0"/>
              <a:t>Page </a:t>
            </a:r>
            <a:fld id="{733122C9-A0B9-462F-8757-0847AD287B63}" type="slidenum">
              <a:rPr lang="fr-FR" smtClean="0"/>
              <a:pPr/>
              <a:t>2</a:t>
            </a:fld>
            <a:endParaRPr lang="fr-FR" dirty="0"/>
          </a:p>
        </p:txBody>
      </p:sp>
      <p:sp>
        <p:nvSpPr>
          <p:cNvPr id="6" name="Footer Placeholder 5"/>
          <p:cNvSpPr>
            <a:spLocks noGrp="1"/>
          </p:cNvSpPr>
          <p:nvPr>
            <p:ph type="ftr" sz="quarter" idx="16"/>
          </p:nvPr>
        </p:nvSpPr>
        <p:spPr/>
        <p:txBody>
          <a:bodyPr/>
          <a:lstStyle/>
          <a:p>
            <a:r>
              <a:rPr lang="en-US" dirty="0" smtClean="0"/>
              <a:t> CWRF 2014         Trieste     May 13-16             Michel </a:t>
            </a:r>
            <a:r>
              <a:rPr lang="en-US" dirty="0" err="1" smtClean="0"/>
              <a:t>Langlois</a:t>
            </a:r>
            <a:r>
              <a:rPr lang="en-US" dirty="0" smtClean="0"/>
              <a:t>, Pierre </a:t>
            </a:r>
            <a:r>
              <a:rPr lang="en-US" dirty="0" err="1" smtClean="0"/>
              <a:t>Barbier</a:t>
            </a:r>
            <a:r>
              <a:rPr lang="en-US" dirty="0" smtClean="0"/>
              <a:t>, </a:t>
            </a:r>
            <a:r>
              <a:rPr lang="en-US" dirty="0" err="1" smtClean="0"/>
              <a:t>Jörn</a:t>
            </a:r>
            <a:r>
              <a:rPr lang="en-US" dirty="0" smtClean="0"/>
              <a:t> Jacob</a:t>
            </a:r>
            <a:endParaRPr lang="fr-FR" dirty="0"/>
          </a:p>
        </p:txBody>
      </p:sp>
      <p:pic>
        <p:nvPicPr>
          <p:cNvPr id="10" name="Picture 9" descr="LDMOS5.JPG"/>
          <p:cNvPicPr>
            <a:picLocks noChangeAspect="1"/>
          </p:cNvPicPr>
          <p:nvPr/>
        </p:nvPicPr>
        <p:blipFill>
          <a:blip r:embed="rId2" cstate="print"/>
          <a:srcRect l="16040" t="19618" r="25883"/>
          <a:stretch>
            <a:fillRect/>
          </a:stretch>
        </p:blipFill>
        <p:spPr>
          <a:xfrm>
            <a:off x="2366755" y="773705"/>
            <a:ext cx="3600000" cy="3309349"/>
          </a:xfrm>
          <a:prstGeom prst="rect">
            <a:avLst/>
          </a:prstGeom>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727200" y="126000"/>
            <a:ext cx="8236800" cy="496800"/>
          </a:xfrm>
          <a:prstGeom prst="rect">
            <a:avLst/>
          </a:prstGeom>
        </p:spPr>
        <p:txBody>
          <a:bodyPr/>
          <a:lstStyle/>
          <a:p>
            <a:r>
              <a:rPr lang="en-US" dirty="0" smtClean="0"/>
              <a:t> CRISP WP 7</a:t>
            </a:r>
            <a:endParaRPr lang="en-US" dirty="0"/>
          </a:p>
        </p:txBody>
      </p:sp>
      <p:sp>
        <p:nvSpPr>
          <p:cNvPr id="5" name="Slide Number Placeholder 4"/>
          <p:cNvSpPr>
            <a:spLocks noGrp="1"/>
          </p:cNvSpPr>
          <p:nvPr>
            <p:ph type="sldNum" sz="quarter" idx="15"/>
          </p:nvPr>
        </p:nvSpPr>
        <p:spPr/>
        <p:txBody>
          <a:bodyPr/>
          <a:lstStyle/>
          <a:p>
            <a:r>
              <a:rPr lang="fr-FR" smtClean="0"/>
              <a:t>Page </a:t>
            </a:r>
            <a:fld id="{733122C9-A0B9-462F-8757-0847AD287B63}" type="slidenum">
              <a:rPr lang="fr-FR" smtClean="0"/>
              <a:pPr/>
              <a:t>3</a:t>
            </a:fld>
            <a:endParaRPr lang="fr-FR" dirty="0"/>
          </a:p>
        </p:txBody>
      </p:sp>
      <p:sp>
        <p:nvSpPr>
          <p:cNvPr id="6" name="Footer Placeholder 5"/>
          <p:cNvSpPr>
            <a:spLocks noGrp="1"/>
          </p:cNvSpPr>
          <p:nvPr>
            <p:ph type="ftr" sz="quarter" idx="16"/>
          </p:nvPr>
        </p:nvSpPr>
        <p:spPr/>
        <p:txBody>
          <a:bodyPr/>
          <a:lstStyle/>
          <a:p>
            <a:r>
              <a:rPr lang="en-US" dirty="0" smtClean="0"/>
              <a:t> CWRF 2014         Trieste     May 13-16             Michel </a:t>
            </a:r>
            <a:r>
              <a:rPr lang="en-US" dirty="0" err="1" smtClean="0"/>
              <a:t>Langlois</a:t>
            </a:r>
            <a:r>
              <a:rPr lang="en-US" dirty="0" smtClean="0"/>
              <a:t>, Pierre </a:t>
            </a:r>
            <a:r>
              <a:rPr lang="en-US" dirty="0" err="1" smtClean="0"/>
              <a:t>Barbier</a:t>
            </a:r>
            <a:r>
              <a:rPr lang="en-US" dirty="0" smtClean="0"/>
              <a:t>, </a:t>
            </a:r>
            <a:r>
              <a:rPr lang="en-US" dirty="0" err="1" smtClean="0"/>
              <a:t>Jörn</a:t>
            </a:r>
            <a:r>
              <a:rPr lang="en-US" dirty="0" smtClean="0"/>
              <a:t> Jacob</a:t>
            </a:r>
            <a:endParaRPr lang="fr-FR" dirty="0"/>
          </a:p>
        </p:txBody>
      </p:sp>
      <p:sp>
        <p:nvSpPr>
          <p:cNvPr id="7" name="Title 1"/>
          <p:cNvSpPr txBox="1">
            <a:spLocks/>
          </p:cNvSpPr>
          <p:nvPr/>
        </p:nvSpPr>
        <p:spPr>
          <a:xfrm>
            <a:off x="611560" y="773705"/>
            <a:ext cx="7740860" cy="1440160"/>
          </a:xfrm>
          <a:prstGeom prst="rect">
            <a:avLst/>
          </a:prstGeom>
        </p:spPr>
        <p:txBody>
          <a:bodyPr>
            <a:normAutofit fontScale="97500"/>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sz="2000" b="1" i="0" u="none" strike="noStrike" kern="1200" cap="all" spc="0" normalizeH="0" baseline="0" noProof="0" dirty="0" smtClean="0">
                <a:ln>
                  <a:noFill/>
                </a:ln>
                <a:solidFill>
                  <a:srgbClr val="0070C0"/>
                </a:solidFill>
                <a:effectLst/>
                <a:uLnTx/>
                <a:uFillTx/>
                <a:latin typeface="+mj-lt"/>
                <a:ea typeface="+mj-ea"/>
                <a:cs typeface="+mj-cs"/>
              </a:rPr>
              <a:t>The main drawback of SSA for science is the large ratio between specified RF power and modest single module power hence</a:t>
            </a:r>
            <a:br>
              <a:rPr kumimoji="0" lang="en-US" sz="2000" b="1" i="0" u="none" strike="noStrike" kern="1200" cap="all" spc="0" normalizeH="0" baseline="0" noProof="0" dirty="0" smtClean="0">
                <a:ln>
                  <a:noFill/>
                </a:ln>
                <a:solidFill>
                  <a:srgbClr val="0070C0"/>
                </a:solidFill>
                <a:effectLst/>
                <a:uLnTx/>
                <a:uFillTx/>
                <a:latin typeface="+mj-lt"/>
                <a:ea typeface="+mj-ea"/>
                <a:cs typeface="+mj-cs"/>
              </a:rPr>
            </a:br>
            <a:r>
              <a:rPr kumimoji="0" lang="en-US" sz="2000" b="1" i="0" u="none" strike="noStrike" kern="1200" cap="all" spc="0" normalizeH="0" baseline="0" noProof="0" dirty="0" smtClean="0">
                <a:ln>
                  <a:noFill/>
                </a:ln>
                <a:solidFill>
                  <a:srgbClr val="0070C0"/>
                </a:solidFill>
                <a:effectLst/>
                <a:uLnTx/>
                <a:uFillTx/>
                <a:latin typeface="+mj-lt"/>
                <a:ea typeface="+mj-ea"/>
                <a:cs typeface="+mj-cs"/>
              </a:rPr>
              <a:t>2 main targets for this development:</a:t>
            </a:r>
            <a:endParaRPr kumimoji="0" lang="en-US" sz="2000" b="1" i="0" u="none" strike="noStrike" kern="1200" cap="all" spc="0" normalizeH="0" baseline="0" noProof="0" dirty="0">
              <a:ln>
                <a:noFill/>
              </a:ln>
              <a:solidFill>
                <a:srgbClr val="0070C0"/>
              </a:solidFill>
              <a:effectLst/>
              <a:uLnTx/>
              <a:uFillTx/>
              <a:latin typeface="+mj-lt"/>
              <a:ea typeface="+mj-ea"/>
              <a:cs typeface="+mj-cs"/>
            </a:endParaRPr>
          </a:p>
        </p:txBody>
      </p:sp>
      <p:sp>
        <p:nvSpPr>
          <p:cNvPr id="8" name="TextBox 7"/>
          <p:cNvSpPr txBox="1"/>
          <p:nvPr/>
        </p:nvSpPr>
        <p:spPr>
          <a:xfrm>
            <a:off x="296525" y="2393885"/>
            <a:ext cx="6660740" cy="2862322"/>
          </a:xfrm>
          <a:prstGeom prst="rect">
            <a:avLst/>
          </a:prstGeom>
          <a:noFill/>
        </p:spPr>
        <p:txBody>
          <a:bodyPr wrap="square" rtlCol="0">
            <a:spAutoFit/>
          </a:bodyPr>
          <a:lstStyle/>
          <a:p>
            <a:pPr>
              <a:buFont typeface="Wingdings" pitchFamily="2" charset="2"/>
              <a:buChar char="ü"/>
            </a:pPr>
            <a:r>
              <a:rPr lang="en-US" sz="2000" dirty="0" smtClean="0">
                <a:solidFill>
                  <a:srgbClr val="0070C0"/>
                </a:solidFill>
              </a:rPr>
              <a:t>Decrease the footprint and volume of solid state amplifiers.</a:t>
            </a:r>
          </a:p>
          <a:p>
            <a:pPr>
              <a:buFont typeface="Wingdings" pitchFamily="2" charset="2"/>
              <a:buChar char="ü"/>
            </a:pPr>
            <a:endParaRPr lang="en-US" sz="2000" dirty="0" smtClean="0">
              <a:solidFill>
                <a:srgbClr val="0070C0"/>
              </a:solidFill>
            </a:endParaRPr>
          </a:p>
          <a:p>
            <a:pPr>
              <a:buFont typeface="Wingdings" pitchFamily="2" charset="2"/>
              <a:buChar char="ü"/>
            </a:pPr>
            <a:endParaRPr lang="en-US" sz="2000" dirty="0" smtClean="0">
              <a:solidFill>
                <a:srgbClr val="0070C0"/>
              </a:solidFill>
            </a:endParaRPr>
          </a:p>
          <a:p>
            <a:pPr>
              <a:buFont typeface="Wingdings" pitchFamily="2" charset="2"/>
              <a:buChar char="ü"/>
            </a:pPr>
            <a:endParaRPr lang="en-US" sz="2000" dirty="0" smtClean="0">
              <a:solidFill>
                <a:srgbClr val="0070C0"/>
              </a:solidFill>
            </a:endParaRPr>
          </a:p>
          <a:p>
            <a:pPr>
              <a:buFont typeface="Wingdings" pitchFamily="2" charset="2"/>
              <a:buChar char="ü"/>
            </a:pPr>
            <a:endParaRPr lang="en-US" sz="2000" dirty="0" smtClean="0">
              <a:solidFill>
                <a:srgbClr val="0070C0"/>
              </a:solidFill>
            </a:endParaRPr>
          </a:p>
          <a:p>
            <a:pPr>
              <a:buFont typeface="Wingdings" pitchFamily="2" charset="2"/>
              <a:buChar char="ü"/>
            </a:pPr>
            <a:endParaRPr lang="en-US" sz="2000" dirty="0" smtClean="0">
              <a:solidFill>
                <a:srgbClr val="0070C0"/>
              </a:solidFill>
            </a:endParaRPr>
          </a:p>
          <a:p>
            <a:pPr>
              <a:buFont typeface="Wingdings" pitchFamily="2" charset="2"/>
              <a:buChar char="ü"/>
            </a:pPr>
            <a:endParaRPr lang="en-US" sz="2000" dirty="0" smtClean="0">
              <a:solidFill>
                <a:srgbClr val="0070C0"/>
              </a:solidFill>
            </a:endParaRPr>
          </a:p>
          <a:p>
            <a:pPr>
              <a:buFont typeface="Wingdings" pitchFamily="2" charset="2"/>
              <a:buChar char="ü"/>
            </a:pPr>
            <a:r>
              <a:rPr lang="en-US" sz="2000" dirty="0" smtClean="0">
                <a:solidFill>
                  <a:srgbClr val="0070C0"/>
                </a:solidFill>
              </a:rPr>
              <a:t>Make them cheaper, i.e. decrease the €/W rating.</a:t>
            </a:r>
            <a:endParaRPr lang="en-US" sz="2000" dirty="0">
              <a:solidFill>
                <a:srgbClr val="0070C0"/>
              </a:solidFill>
            </a:endParaRPr>
          </a:p>
        </p:txBody>
      </p:sp>
      <p:pic>
        <p:nvPicPr>
          <p:cNvPr id="9" name="Picture 3" descr="C:\Users\langlois\AppData\Local\Microsoft\Windows\Temporary Internet Files\Content.IE5\W6J1BC88\MC900127674[1].wmf"/>
          <p:cNvPicPr>
            <a:picLocks noChangeAspect="1" noChangeArrowheads="1"/>
          </p:cNvPicPr>
          <p:nvPr/>
        </p:nvPicPr>
        <p:blipFill>
          <a:blip r:embed="rId2" cstate="print"/>
          <a:srcRect/>
          <a:stretch>
            <a:fillRect/>
          </a:stretch>
        </p:blipFill>
        <p:spPr bwMode="auto">
          <a:xfrm rot="19651035">
            <a:off x="6396856" y="4221623"/>
            <a:ext cx="1300679" cy="1811540"/>
          </a:xfrm>
          <a:prstGeom prst="rect">
            <a:avLst/>
          </a:prstGeom>
          <a:noFill/>
        </p:spPr>
      </p:pic>
      <p:pic>
        <p:nvPicPr>
          <p:cNvPr id="12" name="Picture 2" descr="C:\Users\langlois\AppData\Local\Microsoft\Windows\Temporary Internet Files\Content.IE5\W7KXUAA9\MC900133549[1].wmf"/>
          <p:cNvPicPr>
            <a:picLocks noChangeAspect="1" noChangeArrowheads="1"/>
          </p:cNvPicPr>
          <p:nvPr/>
        </p:nvPicPr>
        <p:blipFill>
          <a:blip r:embed="rId3" cstate="print"/>
          <a:srcRect/>
          <a:stretch>
            <a:fillRect/>
          </a:stretch>
        </p:blipFill>
        <p:spPr bwMode="auto">
          <a:xfrm>
            <a:off x="6777245" y="1988840"/>
            <a:ext cx="1435694" cy="1934199"/>
          </a:xfrm>
          <a:prstGeom prst="rect">
            <a:avLst/>
          </a:prstGeom>
          <a:noFill/>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727200" y="126000"/>
            <a:ext cx="8236800" cy="496800"/>
          </a:xfrm>
          <a:prstGeom prst="rect">
            <a:avLst/>
          </a:prstGeom>
        </p:spPr>
        <p:txBody>
          <a:bodyPr/>
          <a:lstStyle/>
          <a:p>
            <a:r>
              <a:rPr lang="en-US" dirty="0" smtClean="0"/>
              <a:t> CRISP WP 7</a:t>
            </a:r>
            <a:endParaRPr lang="en-US" dirty="0"/>
          </a:p>
        </p:txBody>
      </p:sp>
      <p:sp>
        <p:nvSpPr>
          <p:cNvPr id="5" name="Slide Number Placeholder 4"/>
          <p:cNvSpPr>
            <a:spLocks noGrp="1"/>
          </p:cNvSpPr>
          <p:nvPr>
            <p:ph type="sldNum" sz="quarter" idx="15"/>
          </p:nvPr>
        </p:nvSpPr>
        <p:spPr/>
        <p:txBody>
          <a:bodyPr/>
          <a:lstStyle/>
          <a:p>
            <a:r>
              <a:rPr lang="fr-FR" smtClean="0"/>
              <a:t>Page </a:t>
            </a:r>
            <a:fld id="{733122C9-A0B9-462F-8757-0847AD287B63}" type="slidenum">
              <a:rPr lang="fr-FR" smtClean="0"/>
              <a:pPr/>
              <a:t>4</a:t>
            </a:fld>
            <a:endParaRPr lang="fr-FR" dirty="0"/>
          </a:p>
        </p:txBody>
      </p:sp>
      <p:sp>
        <p:nvSpPr>
          <p:cNvPr id="6" name="Footer Placeholder 5"/>
          <p:cNvSpPr>
            <a:spLocks noGrp="1"/>
          </p:cNvSpPr>
          <p:nvPr>
            <p:ph type="ftr" sz="quarter" idx="16"/>
          </p:nvPr>
        </p:nvSpPr>
        <p:spPr/>
        <p:txBody>
          <a:bodyPr/>
          <a:lstStyle/>
          <a:p>
            <a:r>
              <a:rPr lang="en-US" dirty="0" smtClean="0"/>
              <a:t> CWRF 2014         Trieste     May 13-16             Michel </a:t>
            </a:r>
            <a:r>
              <a:rPr lang="en-US" dirty="0" err="1" smtClean="0"/>
              <a:t>Langlois</a:t>
            </a:r>
            <a:r>
              <a:rPr lang="en-US" dirty="0" smtClean="0"/>
              <a:t>, Pierre </a:t>
            </a:r>
            <a:r>
              <a:rPr lang="en-US" dirty="0" err="1" smtClean="0"/>
              <a:t>Barbier</a:t>
            </a:r>
            <a:r>
              <a:rPr lang="en-US" dirty="0" smtClean="0"/>
              <a:t>, </a:t>
            </a:r>
            <a:r>
              <a:rPr lang="en-US" dirty="0" err="1" smtClean="0"/>
              <a:t>Jörn</a:t>
            </a:r>
            <a:r>
              <a:rPr lang="en-US" dirty="0" smtClean="0"/>
              <a:t> Jacob</a:t>
            </a:r>
            <a:endParaRPr lang="fr-FR" dirty="0"/>
          </a:p>
        </p:txBody>
      </p:sp>
      <p:sp>
        <p:nvSpPr>
          <p:cNvPr id="7" name="Title 1"/>
          <p:cNvSpPr txBox="1">
            <a:spLocks/>
          </p:cNvSpPr>
          <p:nvPr/>
        </p:nvSpPr>
        <p:spPr>
          <a:xfrm>
            <a:off x="611560" y="998731"/>
            <a:ext cx="7772400" cy="810090"/>
          </a:xfrm>
          <a:prstGeom prst="rect">
            <a:avLst/>
          </a:prstGeom>
        </p:spPr>
        <p:txBody>
          <a:bodyPr>
            <a:no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sz="3200" b="1" i="0" u="none" strike="noStrike" kern="1200" cap="all" spc="0" normalizeH="0" baseline="0" noProof="0" smtClean="0">
                <a:ln>
                  <a:noFill/>
                </a:ln>
                <a:solidFill>
                  <a:srgbClr val="0070C0"/>
                </a:solidFill>
                <a:effectLst/>
                <a:uLnTx/>
                <a:uFillTx/>
                <a:latin typeface="+mj-lt"/>
                <a:ea typeface="+mj-ea"/>
                <a:cs typeface="+mj-cs"/>
              </a:rPr>
              <a:t>5 ideas could make it happen!</a:t>
            </a:r>
            <a:endParaRPr kumimoji="0" lang="en-US" sz="3200" b="1" i="0" u="none" strike="noStrike" kern="1200" cap="all" spc="0" normalizeH="0" baseline="0" noProof="0" dirty="0">
              <a:ln>
                <a:noFill/>
              </a:ln>
              <a:solidFill>
                <a:srgbClr val="0070C0"/>
              </a:solidFill>
              <a:effectLst/>
              <a:uLnTx/>
              <a:uFillTx/>
              <a:latin typeface="+mj-lt"/>
              <a:ea typeface="+mj-ea"/>
              <a:cs typeface="+mj-cs"/>
            </a:endParaRPr>
          </a:p>
        </p:txBody>
      </p:sp>
      <p:sp>
        <p:nvSpPr>
          <p:cNvPr id="8" name="TextBox 7"/>
          <p:cNvSpPr txBox="1"/>
          <p:nvPr/>
        </p:nvSpPr>
        <p:spPr>
          <a:xfrm>
            <a:off x="206515" y="1988840"/>
            <a:ext cx="4860540" cy="830997"/>
          </a:xfrm>
          <a:prstGeom prst="rect">
            <a:avLst/>
          </a:prstGeom>
          <a:noFill/>
        </p:spPr>
        <p:txBody>
          <a:bodyPr wrap="square" rtlCol="0">
            <a:spAutoFit/>
          </a:bodyPr>
          <a:lstStyle/>
          <a:p>
            <a:r>
              <a:rPr lang="en-US" sz="2400" dirty="0" smtClean="0">
                <a:solidFill>
                  <a:srgbClr val="0070C0"/>
                </a:solidFill>
              </a:rPr>
              <a:t>1/ Make use of a cavity combiner to provide </a:t>
            </a:r>
            <a:r>
              <a:rPr lang="en-US" sz="2400" dirty="0" err="1" smtClean="0">
                <a:solidFill>
                  <a:srgbClr val="0070C0"/>
                </a:solidFill>
              </a:rPr>
              <a:t>compactedness</a:t>
            </a:r>
            <a:r>
              <a:rPr lang="en-US" sz="2400" dirty="0" smtClean="0">
                <a:solidFill>
                  <a:srgbClr val="0070C0"/>
                </a:solidFill>
              </a:rPr>
              <a:t>!</a:t>
            </a:r>
          </a:p>
        </p:txBody>
      </p:sp>
      <p:pic>
        <p:nvPicPr>
          <p:cNvPr id="9" name="Picture 8"/>
          <p:cNvPicPr/>
          <p:nvPr/>
        </p:nvPicPr>
        <p:blipFill>
          <a:blip r:embed="rId2" cstate="print"/>
          <a:srcRect l="31961" r="29056"/>
          <a:stretch>
            <a:fillRect/>
          </a:stretch>
        </p:blipFill>
        <p:spPr bwMode="auto">
          <a:xfrm>
            <a:off x="5742130" y="2213865"/>
            <a:ext cx="2985135" cy="3731419"/>
          </a:xfrm>
          <a:prstGeom prst="rect">
            <a:avLst/>
          </a:prstGeom>
          <a:noFill/>
          <a:ln w="9525">
            <a:noFill/>
            <a:miter lim="800000"/>
            <a:headEnd/>
            <a:tailEnd/>
          </a:ln>
        </p:spPr>
      </p:pic>
      <p:sp>
        <p:nvSpPr>
          <p:cNvPr id="10" name="TextBox 9"/>
          <p:cNvSpPr txBox="1"/>
          <p:nvPr/>
        </p:nvSpPr>
        <p:spPr>
          <a:xfrm>
            <a:off x="791580" y="3879050"/>
            <a:ext cx="4725525" cy="2031325"/>
          </a:xfrm>
          <a:prstGeom prst="rect">
            <a:avLst/>
          </a:prstGeom>
          <a:noFill/>
        </p:spPr>
        <p:txBody>
          <a:bodyPr wrap="square" rtlCol="0">
            <a:spAutoFit/>
          </a:bodyPr>
          <a:lstStyle/>
          <a:p>
            <a:pPr>
              <a:buFont typeface="Wingdings" pitchFamily="2" charset="2"/>
              <a:buChar char="ü"/>
            </a:pPr>
            <a:r>
              <a:rPr lang="en-US" dirty="0" smtClean="0">
                <a:solidFill>
                  <a:srgbClr val="0070C0"/>
                </a:solidFill>
              </a:rPr>
              <a:t>The resonator operates in E010 mode.</a:t>
            </a:r>
          </a:p>
          <a:p>
            <a:pPr>
              <a:buFont typeface="Wingdings" pitchFamily="2" charset="2"/>
              <a:buChar char="ü"/>
            </a:pPr>
            <a:endParaRPr lang="en-US" dirty="0" smtClean="0">
              <a:solidFill>
                <a:srgbClr val="0070C0"/>
              </a:solidFill>
            </a:endParaRPr>
          </a:p>
          <a:p>
            <a:pPr>
              <a:buFont typeface="Wingdings" pitchFamily="2" charset="2"/>
              <a:buChar char="ü"/>
            </a:pPr>
            <a:r>
              <a:rPr lang="en-US" dirty="0" smtClean="0">
                <a:solidFill>
                  <a:srgbClr val="0070C0"/>
                </a:solidFill>
              </a:rPr>
              <a:t>All modules are coupled to the resonator with fixed loops.</a:t>
            </a:r>
          </a:p>
          <a:p>
            <a:pPr>
              <a:buFont typeface="Wingdings" pitchFamily="2" charset="2"/>
              <a:buChar char="ü"/>
            </a:pPr>
            <a:endParaRPr lang="en-US" dirty="0" smtClean="0">
              <a:solidFill>
                <a:srgbClr val="0070C0"/>
              </a:solidFill>
            </a:endParaRPr>
          </a:p>
          <a:p>
            <a:pPr>
              <a:buFont typeface="Wingdings" pitchFamily="2" charset="2"/>
              <a:buChar char="ü"/>
            </a:pPr>
            <a:r>
              <a:rPr lang="en-US" dirty="0" smtClean="0">
                <a:solidFill>
                  <a:srgbClr val="0070C0"/>
                </a:solidFill>
              </a:rPr>
              <a:t>The resonator is </a:t>
            </a:r>
            <a:r>
              <a:rPr lang="en-US" dirty="0" err="1" smtClean="0">
                <a:solidFill>
                  <a:srgbClr val="0070C0"/>
                </a:solidFill>
              </a:rPr>
              <a:t>capacitively</a:t>
            </a:r>
            <a:r>
              <a:rPr lang="en-US" dirty="0" smtClean="0">
                <a:solidFill>
                  <a:srgbClr val="0070C0"/>
                </a:solidFill>
              </a:rPr>
              <a:t> coupled to the waveguide. This coupling can be varied.</a:t>
            </a:r>
            <a:endParaRPr lang="en-US" dirty="0">
              <a:solidFill>
                <a:srgbClr val="0070C0"/>
              </a:solidFill>
            </a:endParaRPr>
          </a:p>
        </p:txBody>
      </p:sp>
      <p:pic>
        <p:nvPicPr>
          <p:cNvPr id="11" name="Picture 2" descr="C:\Users\langlois\AppData\Local\Microsoft\Windows\Temporary Internet Files\Content.IE5\W6J1BC88\MC900133549[1].wmf"/>
          <p:cNvPicPr>
            <a:picLocks noChangeAspect="1" noChangeArrowheads="1"/>
          </p:cNvPicPr>
          <p:nvPr/>
        </p:nvPicPr>
        <p:blipFill>
          <a:blip r:embed="rId3" cstate="print"/>
          <a:srcRect/>
          <a:stretch>
            <a:fillRect/>
          </a:stretch>
        </p:blipFill>
        <p:spPr bwMode="auto">
          <a:xfrm>
            <a:off x="4481990" y="2483895"/>
            <a:ext cx="895634" cy="1206618"/>
          </a:xfrm>
          <a:prstGeom prst="rect">
            <a:avLst/>
          </a:prstGeom>
          <a:noFill/>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727200" y="126000"/>
            <a:ext cx="8236800" cy="496800"/>
          </a:xfrm>
          <a:prstGeom prst="rect">
            <a:avLst/>
          </a:prstGeom>
        </p:spPr>
        <p:txBody>
          <a:bodyPr/>
          <a:lstStyle/>
          <a:p>
            <a:r>
              <a:rPr lang="en-US" dirty="0" smtClean="0"/>
              <a:t> CRISP WP 7</a:t>
            </a:r>
            <a:endParaRPr lang="en-US" dirty="0"/>
          </a:p>
        </p:txBody>
      </p:sp>
      <p:sp>
        <p:nvSpPr>
          <p:cNvPr id="5" name="Slide Number Placeholder 4"/>
          <p:cNvSpPr>
            <a:spLocks noGrp="1"/>
          </p:cNvSpPr>
          <p:nvPr>
            <p:ph type="sldNum" sz="quarter" idx="15"/>
          </p:nvPr>
        </p:nvSpPr>
        <p:spPr/>
        <p:txBody>
          <a:bodyPr/>
          <a:lstStyle/>
          <a:p>
            <a:r>
              <a:rPr lang="fr-FR" smtClean="0"/>
              <a:t>Page </a:t>
            </a:r>
            <a:fld id="{733122C9-A0B9-462F-8757-0847AD287B63}" type="slidenum">
              <a:rPr lang="fr-FR" smtClean="0"/>
              <a:pPr/>
              <a:t>5</a:t>
            </a:fld>
            <a:endParaRPr lang="fr-FR" dirty="0"/>
          </a:p>
        </p:txBody>
      </p:sp>
      <p:sp>
        <p:nvSpPr>
          <p:cNvPr id="6" name="Footer Placeholder 5"/>
          <p:cNvSpPr>
            <a:spLocks noGrp="1"/>
          </p:cNvSpPr>
          <p:nvPr>
            <p:ph type="ftr" sz="quarter" idx="16"/>
          </p:nvPr>
        </p:nvSpPr>
        <p:spPr/>
        <p:txBody>
          <a:bodyPr/>
          <a:lstStyle/>
          <a:p>
            <a:r>
              <a:rPr lang="en-US" dirty="0" smtClean="0"/>
              <a:t> CWRF 2014         Trieste     May 13-16             Michel </a:t>
            </a:r>
            <a:r>
              <a:rPr lang="en-US" dirty="0" err="1" smtClean="0"/>
              <a:t>Langlois</a:t>
            </a:r>
            <a:r>
              <a:rPr lang="en-US" dirty="0" smtClean="0"/>
              <a:t>, Pierre </a:t>
            </a:r>
            <a:r>
              <a:rPr lang="en-US" dirty="0" err="1" smtClean="0"/>
              <a:t>Barbier</a:t>
            </a:r>
            <a:r>
              <a:rPr lang="en-US" dirty="0" smtClean="0"/>
              <a:t>, </a:t>
            </a:r>
            <a:r>
              <a:rPr lang="en-US" dirty="0" err="1" smtClean="0"/>
              <a:t>Jörn</a:t>
            </a:r>
            <a:r>
              <a:rPr lang="en-US" dirty="0" smtClean="0"/>
              <a:t> Jacob</a:t>
            </a:r>
            <a:endParaRPr lang="fr-FR" dirty="0"/>
          </a:p>
        </p:txBody>
      </p:sp>
      <p:sp>
        <p:nvSpPr>
          <p:cNvPr id="7" name="Title 1"/>
          <p:cNvSpPr txBox="1">
            <a:spLocks/>
          </p:cNvSpPr>
          <p:nvPr/>
        </p:nvSpPr>
        <p:spPr>
          <a:xfrm>
            <a:off x="2051720" y="728700"/>
            <a:ext cx="3870430" cy="585065"/>
          </a:xfrm>
          <a:prstGeom prst="rect">
            <a:avLst/>
          </a:prstGeom>
        </p:spPr>
        <p:txBody>
          <a:bodyPr>
            <a:normAutofit fontScale="97500"/>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sz="2800" b="1" i="0" u="none" strike="noStrike" kern="1200" cap="all" spc="0" normalizeH="0" baseline="0" noProof="0" dirty="0" smtClean="0">
                <a:ln>
                  <a:noFill/>
                </a:ln>
                <a:solidFill>
                  <a:srgbClr val="0070C0"/>
                </a:solidFill>
                <a:effectLst/>
                <a:uLnTx/>
                <a:uFillTx/>
                <a:latin typeface="+mj-lt"/>
                <a:ea typeface="+mj-ea"/>
                <a:cs typeface="+mj-cs"/>
              </a:rPr>
              <a:t>How successful?</a:t>
            </a:r>
            <a:endParaRPr kumimoji="0" lang="en-US" sz="2800" b="1" i="0" u="none" strike="noStrike" kern="1200" cap="all" spc="0" normalizeH="0" baseline="0" noProof="0" dirty="0">
              <a:ln>
                <a:noFill/>
              </a:ln>
              <a:solidFill>
                <a:srgbClr val="0070C0"/>
              </a:solidFill>
              <a:effectLst/>
              <a:uLnTx/>
              <a:uFillTx/>
              <a:latin typeface="+mj-lt"/>
              <a:ea typeface="+mj-ea"/>
              <a:cs typeface="+mj-cs"/>
            </a:endParaRPr>
          </a:p>
        </p:txBody>
      </p:sp>
      <p:pic>
        <p:nvPicPr>
          <p:cNvPr id="8" name="Picture 7" descr="10kW-Proto#2.jpeg"/>
          <p:cNvPicPr>
            <a:picLocks noChangeAspect="1"/>
          </p:cNvPicPr>
          <p:nvPr/>
        </p:nvPicPr>
        <p:blipFill>
          <a:blip r:embed="rId2" cstate="print"/>
          <a:srcRect l="18670" t="11251" r="18785"/>
          <a:stretch>
            <a:fillRect/>
          </a:stretch>
        </p:blipFill>
        <p:spPr>
          <a:xfrm>
            <a:off x="791580" y="1628800"/>
            <a:ext cx="3015335" cy="3194955"/>
          </a:xfrm>
          <a:prstGeom prst="rect">
            <a:avLst/>
          </a:prstGeom>
        </p:spPr>
      </p:pic>
      <p:cxnSp>
        <p:nvCxnSpPr>
          <p:cNvPr id="9" name="Straight Arrow Connector 8"/>
          <p:cNvCxnSpPr/>
          <p:nvPr/>
        </p:nvCxnSpPr>
        <p:spPr>
          <a:xfrm>
            <a:off x="1151620" y="5049180"/>
            <a:ext cx="2565285" cy="0"/>
          </a:xfrm>
          <a:prstGeom prst="straightConnector1">
            <a:avLst/>
          </a:prstGeom>
          <a:ln w="19050">
            <a:headEnd type="stealth"/>
            <a:tailEnd type="stealth"/>
          </a:ln>
        </p:spPr>
        <p:style>
          <a:lnRef idx="1">
            <a:schemeClr val="accent1"/>
          </a:lnRef>
          <a:fillRef idx="0">
            <a:schemeClr val="accent1"/>
          </a:fillRef>
          <a:effectRef idx="0">
            <a:schemeClr val="accent1"/>
          </a:effectRef>
          <a:fontRef idx="minor">
            <a:schemeClr val="tx1"/>
          </a:fontRef>
        </p:style>
      </p:cxnSp>
      <p:sp>
        <p:nvSpPr>
          <p:cNvPr id="10" name="TextBox 9"/>
          <p:cNvSpPr txBox="1"/>
          <p:nvPr/>
        </p:nvSpPr>
        <p:spPr>
          <a:xfrm>
            <a:off x="5742130" y="5229200"/>
            <a:ext cx="1659429" cy="369332"/>
          </a:xfrm>
          <a:prstGeom prst="rect">
            <a:avLst/>
          </a:prstGeom>
          <a:noFill/>
        </p:spPr>
        <p:txBody>
          <a:bodyPr wrap="none" rtlCol="0">
            <a:spAutoFit/>
          </a:bodyPr>
          <a:lstStyle/>
          <a:p>
            <a:r>
              <a:rPr lang="en-US" dirty="0" smtClean="0">
                <a:solidFill>
                  <a:srgbClr val="0070C0"/>
                </a:solidFill>
              </a:rPr>
              <a:t>diameter 2.1m</a:t>
            </a:r>
            <a:endParaRPr lang="en-US" dirty="0">
              <a:solidFill>
                <a:srgbClr val="0070C0"/>
              </a:solidFill>
            </a:endParaRPr>
          </a:p>
        </p:txBody>
      </p:sp>
      <p:cxnSp>
        <p:nvCxnSpPr>
          <p:cNvPr id="11" name="Straight Arrow Connector 10"/>
          <p:cNvCxnSpPr/>
          <p:nvPr/>
        </p:nvCxnSpPr>
        <p:spPr>
          <a:xfrm flipV="1">
            <a:off x="566555" y="1853826"/>
            <a:ext cx="1" cy="2925324"/>
          </a:xfrm>
          <a:prstGeom prst="straightConnector1">
            <a:avLst/>
          </a:prstGeom>
          <a:ln w="19050">
            <a:headEnd type="stealth"/>
            <a:tailEnd type="stealth"/>
          </a:ln>
        </p:spPr>
        <p:style>
          <a:lnRef idx="1">
            <a:schemeClr val="accent1"/>
          </a:lnRef>
          <a:fillRef idx="0">
            <a:schemeClr val="accent1"/>
          </a:fillRef>
          <a:effectRef idx="0">
            <a:schemeClr val="accent1"/>
          </a:effectRef>
          <a:fontRef idx="minor">
            <a:schemeClr val="tx1"/>
          </a:fontRef>
        </p:style>
      </p:cxnSp>
      <p:sp>
        <p:nvSpPr>
          <p:cNvPr id="12" name="TextBox 11"/>
          <p:cNvSpPr txBox="1"/>
          <p:nvPr/>
        </p:nvSpPr>
        <p:spPr>
          <a:xfrm rot="16200000">
            <a:off x="-413004" y="3268995"/>
            <a:ext cx="1518364" cy="369332"/>
          </a:xfrm>
          <a:prstGeom prst="rect">
            <a:avLst/>
          </a:prstGeom>
          <a:noFill/>
        </p:spPr>
        <p:txBody>
          <a:bodyPr wrap="none" rtlCol="0">
            <a:spAutoFit/>
          </a:bodyPr>
          <a:lstStyle/>
          <a:p>
            <a:r>
              <a:rPr lang="en-US" dirty="0" smtClean="0">
                <a:solidFill>
                  <a:srgbClr val="0070C0"/>
                </a:solidFill>
              </a:rPr>
              <a:t>height 1.37m</a:t>
            </a:r>
            <a:endParaRPr lang="en-US" dirty="0">
              <a:solidFill>
                <a:srgbClr val="0070C0"/>
              </a:solidFill>
            </a:endParaRPr>
          </a:p>
        </p:txBody>
      </p:sp>
      <p:sp>
        <p:nvSpPr>
          <p:cNvPr id="13" name="TextBox 12"/>
          <p:cNvSpPr txBox="1"/>
          <p:nvPr/>
        </p:nvSpPr>
        <p:spPr>
          <a:xfrm>
            <a:off x="611560" y="5589240"/>
            <a:ext cx="3482685" cy="646331"/>
          </a:xfrm>
          <a:prstGeom prst="rect">
            <a:avLst/>
          </a:prstGeom>
          <a:noFill/>
        </p:spPr>
        <p:txBody>
          <a:bodyPr wrap="none" rtlCol="0">
            <a:spAutoFit/>
          </a:bodyPr>
          <a:lstStyle/>
          <a:p>
            <a:r>
              <a:rPr lang="en-US" dirty="0" smtClean="0">
                <a:solidFill>
                  <a:srgbClr val="0070C0"/>
                </a:solidFill>
              </a:rPr>
              <a:t>Footprint efficiency=54.8 kW/m2</a:t>
            </a:r>
          </a:p>
          <a:p>
            <a:r>
              <a:rPr lang="en-US" dirty="0" smtClean="0">
                <a:solidFill>
                  <a:srgbClr val="0070C0"/>
                </a:solidFill>
              </a:rPr>
              <a:t>Volume efficiency   =40 kW/m3</a:t>
            </a:r>
            <a:endParaRPr lang="en-US" dirty="0">
              <a:solidFill>
                <a:srgbClr val="0070C0"/>
              </a:solidFill>
            </a:endParaRPr>
          </a:p>
        </p:txBody>
      </p:sp>
      <p:pic>
        <p:nvPicPr>
          <p:cNvPr id="14" name="Picture 13" descr="DSC_0266.jpg"/>
          <p:cNvPicPr>
            <a:picLocks noChangeAspect="1"/>
          </p:cNvPicPr>
          <p:nvPr/>
        </p:nvPicPr>
        <p:blipFill>
          <a:blip r:embed="rId3" cstate="print"/>
          <a:srcRect l="7529"/>
          <a:stretch>
            <a:fillRect/>
          </a:stretch>
        </p:blipFill>
        <p:spPr>
          <a:xfrm>
            <a:off x="5382090" y="1403775"/>
            <a:ext cx="2211025" cy="3600000"/>
          </a:xfrm>
          <a:prstGeom prst="rect">
            <a:avLst/>
          </a:prstGeom>
        </p:spPr>
      </p:pic>
      <p:cxnSp>
        <p:nvCxnSpPr>
          <p:cNvPr id="15" name="Straight Arrow Connector 14"/>
          <p:cNvCxnSpPr/>
          <p:nvPr/>
        </p:nvCxnSpPr>
        <p:spPr>
          <a:xfrm>
            <a:off x="5607115" y="5229200"/>
            <a:ext cx="1890210" cy="0"/>
          </a:xfrm>
          <a:prstGeom prst="straightConnector1">
            <a:avLst/>
          </a:prstGeom>
          <a:ln w="19050">
            <a:headEnd type="stealth"/>
            <a:tailEnd type="stealth"/>
          </a:ln>
        </p:spPr>
        <p:style>
          <a:lnRef idx="1">
            <a:schemeClr val="accent1"/>
          </a:lnRef>
          <a:fillRef idx="0">
            <a:schemeClr val="accent1"/>
          </a:fillRef>
          <a:effectRef idx="0">
            <a:schemeClr val="accent1"/>
          </a:effectRef>
          <a:fontRef idx="minor">
            <a:schemeClr val="tx1"/>
          </a:fontRef>
        </p:style>
      </p:cxnSp>
      <p:cxnSp>
        <p:nvCxnSpPr>
          <p:cNvPr id="16" name="Straight Arrow Connector 15"/>
          <p:cNvCxnSpPr/>
          <p:nvPr/>
        </p:nvCxnSpPr>
        <p:spPr>
          <a:xfrm flipV="1">
            <a:off x="7857365" y="2123855"/>
            <a:ext cx="0" cy="2610289"/>
          </a:xfrm>
          <a:prstGeom prst="straightConnector1">
            <a:avLst/>
          </a:prstGeom>
          <a:ln w="19050">
            <a:headEnd type="stealth"/>
            <a:tailEnd type="stealth"/>
          </a:ln>
        </p:spPr>
        <p:style>
          <a:lnRef idx="1">
            <a:schemeClr val="accent1"/>
          </a:lnRef>
          <a:fillRef idx="0">
            <a:schemeClr val="accent1"/>
          </a:fillRef>
          <a:effectRef idx="0">
            <a:schemeClr val="accent1"/>
          </a:effectRef>
          <a:fontRef idx="minor">
            <a:schemeClr val="tx1"/>
          </a:fontRef>
        </p:style>
      </p:cxnSp>
      <p:sp>
        <p:nvSpPr>
          <p:cNvPr id="17" name="TextBox 16"/>
          <p:cNvSpPr txBox="1"/>
          <p:nvPr/>
        </p:nvSpPr>
        <p:spPr>
          <a:xfrm rot="16200000">
            <a:off x="7342296" y="3223990"/>
            <a:ext cx="1309461" cy="369332"/>
          </a:xfrm>
          <a:prstGeom prst="rect">
            <a:avLst/>
          </a:prstGeom>
          <a:noFill/>
        </p:spPr>
        <p:txBody>
          <a:bodyPr wrap="none" rtlCol="0">
            <a:spAutoFit/>
          </a:bodyPr>
          <a:lstStyle/>
          <a:p>
            <a:r>
              <a:rPr lang="en-US" dirty="0" smtClean="0">
                <a:solidFill>
                  <a:srgbClr val="0070C0"/>
                </a:solidFill>
              </a:rPr>
              <a:t>height 2.7m</a:t>
            </a:r>
            <a:endParaRPr lang="en-US" dirty="0">
              <a:solidFill>
                <a:srgbClr val="0070C0"/>
              </a:solidFill>
            </a:endParaRPr>
          </a:p>
        </p:txBody>
      </p:sp>
      <p:sp>
        <p:nvSpPr>
          <p:cNvPr id="18" name="TextBox 17"/>
          <p:cNvSpPr txBox="1"/>
          <p:nvPr/>
        </p:nvSpPr>
        <p:spPr>
          <a:xfrm>
            <a:off x="1646675" y="5049180"/>
            <a:ext cx="1851789" cy="369332"/>
          </a:xfrm>
          <a:prstGeom prst="rect">
            <a:avLst/>
          </a:prstGeom>
          <a:noFill/>
        </p:spPr>
        <p:txBody>
          <a:bodyPr wrap="none" rtlCol="0">
            <a:spAutoFit/>
          </a:bodyPr>
          <a:lstStyle/>
          <a:p>
            <a:r>
              <a:rPr lang="en-US" dirty="0" smtClean="0">
                <a:solidFill>
                  <a:srgbClr val="0070C0"/>
                </a:solidFill>
              </a:rPr>
              <a:t>diameter 1.32 m</a:t>
            </a:r>
            <a:endParaRPr lang="en-US" dirty="0">
              <a:solidFill>
                <a:srgbClr val="0070C0"/>
              </a:solidFill>
            </a:endParaRPr>
          </a:p>
        </p:txBody>
      </p:sp>
      <p:sp>
        <p:nvSpPr>
          <p:cNvPr id="19" name="TextBox 18"/>
          <p:cNvSpPr txBox="1"/>
          <p:nvPr/>
        </p:nvSpPr>
        <p:spPr>
          <a:xfrm>
            <a:off x="5112060" y="5589240"/>
            <a:ext cx="3403945" cy="646331"/>
          </a:xfrm>
          <a:prstGeom prst="rect">
            <a:avLst/>
          </a:prstGeom>
          <a:noFill/>
        </p:spPr>
        <p:txBody>
          <a:bodyPr wrap="none" rtlCol="0">
            <a:spAutoFit/>
          </a:bodyPr>
          <a:lstStyle/>
          <a:p>
            <a:r>
              <a:rPr lang="en-US" dirty="0" smtClean="0">
                <a:solidFill>
                  <a:srgbClr val="0070C0"/>
                </a:solidFill>
              </a:rPr>
              <a:t>Footprint efficiency=21.6 kW/m2</a:t>
            </a:r>
          </a:p>
          <a:p>
            <a:r>
              <a:rPr lang="en-US" dirty="0" smtClean="0">
                <a:solidFill>
                  <a:srgbClr val="0070C0"/>
                </a:solidFill>
              </a:rPr>
              <a:t>Volume efficiency   =8.02 kW/m3</a:t>
            </a:r>
            <a:endParaRPr lang="en-US" dirty="0">
              <a:solidFill>
                <a:srgbClr val="0070C0"/>
              </a:solidFill>
            </a:endParaRPr>
          </a:p>
        </p:txBody>
      </p:sp>
      <p:sp>
        <p:nvSpPr>
          <p:cNvPr id="20" name="TextBox 19"/>
          <p:cNvSpPr txBox="1"/>
          <p:nvPr/>
        </p:nvSpPr>
        <p:spPr>
          <a:xfrm>
            <a:off x="3986935" y="2843935"/>
            <a:ext cx="1346844" cy="1077218"/>
          </a:xfrm>
          <a:prstGeom prst="rect">
            <a:avLst/>
          </a:prstGeom>
          <a:noFill/>
        </p:spPr>
        <p:txBody>
          <a:bodyPr wrap="none" rtlCol="0">
            <a:spAutoFit/>
          </a:bodyPr>
          <a:lstStyle/>
          <a:p>
            <a:pPr algn="ctr"/>
            <a:r>
              <a:rPr lang="en-US" sz="3200" dirty="0" smtClean="0">
                <a:solidFill>
                  <a:srgbClr val="0070C0"/>
                </a:solidFill>
              </a:rPr>
              <a:t>75 </a:t>
            </a:r>
            <a:r>
              <a:rPr lang="en-US" sz="3200" dirty="0" smtClean="0">
                <a:solidFill>
                  <a:srgbClr val="0070C0"/>
                </a:solidFill>
              </a:rPr>
              <a:t>kW</a:t>
            </a:r>
          </a:p>
          <a:p>
            <a:pPr algn="ctr"/>
            <a:r>
              <a:rPr lang="en-US" sz="3200" dirty="0" smtClean="0">
                <a:solidFill>
                  <a:srgbClr val="0070C0"/>
                </a:solidFill>
              </a:rPr>
              <a:t>C.W.</a:t>
            </a:r>
            <a:endParaRPr lang="en-US" sz="3200" dirty="0">
              <a:solidFill>
                <a:srgbClr val="0070C0"/>
              </a:solidFill>
            </a:endParaRPr>
          </a:p>
        </p:txBody>
      </p:sp>
      <p:pic>
        <p:nvPicPr>
          <p:cNvPr id="21" name="Picture 2" descr="C:\Users\langlois\AppData\Local\Microsoft\Windows\Temporary Internet Files\Content.IE5\W6J1BC88\MC900133549[1].wmf"/>
          <p:cNvPicPr>
            <a:picLocks noChangeAspect="1" noChangeArrowheads="1"/>
          </p:cNvPicPr>
          <p:nvPr/>
        </p:nvPicPr>
        <p:blipFill>
          <a:blip r:embed="rId4" cstate="print"/>
          <a:srcRect/>
          <a:stretch>
            <a:fillRect/>
          </a:stretch>
        </p:blipFill>
        <p:spPr bwMode="auto">
          <a:xfrm>
            <a:off x="4211960" y="4374105"/>
            <a:ext cx="895634" cy="1206618"/>
          </a:xfrm>
          <a:prstGeom prst="rect">
            <a:avLst/>
          </a:prstGeom>
          <a:noFill/>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727200" y="126000"/>
            <a:ext cx="8236800" cy="496800"/>
          </a:xfrm>
          <a:prstGeom prst="rect">
            <a:avLst/>
          </a:prstGeom>
        </p:spPr>
        <p:txBody>
          <a:bodyPr/>
          <a:lstStyle/>
          <a:p>
            <a:r>
              <a:rPr lang="en-US" dirty="0" smtClean="0"/>
              <a:t> CRISP WP 7</a:t>
            </a:r>
            <a:endParaRPr lang="en-US" dirty="0"/>
          </a:p>
        </p:txBody>
      </p:sp>
      <p:sp>
        <p:nvSpPr>
          <p:cNvPr id="5" name="Slide Number Placeholder 4"/>
          <p:cNvSpPr>
            <a:spLocks noGrp="1"/>
          </p:cNvSpPr>
          <p:nvPr>
            <p:ph type="sldNum" sz="quarter" idx="15"/>
          </p:nvPr>
        </p:nvSpPr>
        <p:spPr/>
        <p:txBody>
          <a:bodyPr/>
          <a:lstStyle/>
          <a:p>
            <a:r>
              <a:rPr lang="fr-FR" smtClean="0"/>
              <a:t>Page </a:t>
            </a:r>
            <a:fld id="{733122C9-A0B9-462F-8757-0847AD287B63}" type="slidenum">
              <a:rPr lang="fr-FR" smtClean="0"/>
              <a:pPr/>
              <a:t>6</a:t>
            </a:fld>
            <a:endParaRPr lang="fr-FR" dirty="0"/>
          </a:p>
        </p:txBody>
      </p:sp>
      <p:sp>
        <p:nvSpPr>
          <p:cNvPr id="6" name="Footer Placeholder 5"/>
          <p:cNvSpPr>
            <a:spLocks noGrp="1"/>
          </p:cNvSpPr>
          <p:nvPr>
            <p:ph type="ftr" sz="quarter" idx="16"/>
          </p:nvPr>
        </p:nvSpPr>
        <p:spPr/>
        <p:txBody>
          <a:bodyPr/>
          <a:lstStyle/>
          <a:p>
            <a:r>
              <a:rPr lang="en-US" dirty="0" smtClean="0"/>
              <a:t> CWRF 2014         Trieste     May 13-16             Michel </a:t>
            </a:r>
            <a:r>
              <a:rPr lang="en-US" dirty="0" err="1" smtClean="0"/>
              <a:t>Langlois</a:t>
            </a:r>
            <a:r>
              <a:rPr lang="en-US" dirty="0" smtClean="0"/>
              <a:t>, Pierre </a:t>
            </a:r>
            <a:r>
              <a:rPr lang="en-US" dirty="0" err="1" smtClean="0"/>
              <a:t>Barbier</a:t>
            </a:r>
            <a:r>
              <a:rPr lang="en-US" dirty="0" smtClean="0"/>
              <a:t>, </a:t>
            </a:r>
            <a:r>
              <a:rPr lang="en-US" dirty="0" err="1" smtClean="0"/>
              <a:t>Jörn</a:t>
            </a:r>
            <a:r>
              <a:rPr lang="en-US" dirty="0" smtClean="0"/>
              <a:t> Jacob</a:t>
            </a:r>
            <a:endParaRPr lang="fr-FR" dirty="0"/>
          </a:p>
        </p:txBody>
      </p:sp>
      <p:sp>
        <p:nvSpPr>
          <p:cNvPr id="7" name="Title 1"/>
          <p:cNvSpPr txBox="1">
            <a:spLocks/>
          </p:cNvSpPr>
          <p:nvPr/>
        </p:nvSpPr>
        <p:spPr>
          <a:xfrm>
            <a:off x="386535" y="998730"/>
            <a:ext cx="6300700" cy="495055"/>
          </a:xfrm>
          <a:prstGeom prst="rect">
            <a:avLst/>
          </a:prstGeom>
        </p:spPr>
        <p:txBody>
          <a:bodyPr>
            <a:normAutofit fontScale="77500" lnSpcReduction="20000"/>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sz="2800" b="1" i="0" u="none" strike="noStrike" kern="1200" cap="all" spc="0" normalizeH="0" baseline="0" noProof="0" dirty="0" smtClean="0">
                <a:ln>
                  <a:noFill/>
                </a:ln>
                <a:solidFill>
                  <a:srgbClr val="0070C0"/>
                </a:solidFill>
                <a:effectLst/>
                <a:uLnTx/>
                <a:uFillTx/>
                <a:latin typeface="+mj-lt"/>
                <a:ea typeface="+mj-ea"/>
                <a:cs typeface="+mj-cs"/>
              </a:rPr>
              <a:t>2/ Use off-the-shelf power supplies.</a:t>
            </a:r>
            <a:endParaRPr kumimoji="0" lang="en-US" sz="2800" b="1" i="0" u="none" strike="noStrike" kern="1200" cap="all" spc="0" normalizeH="0" baseline="0" noProof="0" dirty="0">
              <a:ln>
                <a:noFill/>
              </a:ln>
              <a:solidFill>
                <a:srgbClr val="0070C0"/>
              </a:solidFill>
              <a:effectLst/>
              <a:uLnTx/>
              <a:uFillTx/>
              <a:latin typeface="+mj-lt"/>
              <a:ea typeface="+mj-ea"/>
              <a:cs typeface="+mj-cs"/>
            </a:endParaRPr>
          </a:p>
        </p:txBody>
      </p:sp>
      <p:sp>
        <p:nvSpPr>
          <p:cNvPr id="8" name="TextBox 7"/>
          <p:cNvSpPr txBox="1"/>
          <p:nvPr/>
        </p:nvSpPr>
        <p:spPr>
          <a:xfrm>
            <a:off x="251520" y="143635"/>
            <a:ext cx="1926618" cy="369332"/>
          </a:xfrm>
          <a:prstGeom prst="rect">
            <a:avLst/>
          </a:prstGeom>
          <a:noFill/>
        </p:spPr>
        <p:txBody>
          <a:bodyPr wrap="none" rtlCol="0">
            <a:spAutoFit/>
          </a:bodyPr>
          <a:lstStyle/>
          <a:p>
            <a:r>
              <a:rPr lang="en-US" dirty="0" smtClean="0">
                <a:solidFill>
                  <a:srgbClr val="0070C0"/>
                </a:solidFill>
              </a:rPr>
              <a:t>CRISP project WP7</a:t>
            </a:r>
            <a:endParaRPr lang="en-US" dirty="0">
              <a:solidFill>
                <a:srgbClr val="0070C0"/>
              </a:solidFill>
            </a:endParaRPr>
          </a:p>
        </p:txBody>
      </p:sp>
      <p:sp>
        <p:nvSpPr>
          <p:cNvPr id="9" name="TextBox 8"/>
          <p:cNvSpPr txBox="1"/>
          <p:nvPr/>
        </p:nvSpPr>
        <p:spPr>
          <a:xfrm>
            <a:off x="476545" y="2033845"/>
            <a:ext cx="3780420" cy="3170099"/>
          </a:xfrm>
          <a:prstGeom prst="rect">
            <a:avLst/>
          </a:prstGeom>
          <a:noFill/>
        </p:spPr>
        <p:txBody>
          <a:bodyPr wrap="square" rtlCol="0">
            <a:spAutoFit/>
          </a:bodyPr>
          <a:lstStyle/>
          <a:p>
            <a:r>
              <a:rPr lang="en-US" sz="2000" dirty="0" smtClean="0">
                <a:solidFill>
                  <a:srgbClr val="0070C0"/>
                </a:solidFill>
              </a:rPr>
              <a:t>A 50V/10kW supply is chosen. It is available from a European manufacturer. It feeds a wing containing 6 modules. They use the 400V/ 3 phases mains.</a:t>
            </a:r>
          </a:p>
          <a:p>
            <a:endParaRPr lang="en-US" sz="2000" dirty="0" smtClean="0">
              <a:solidFill>
                <a:srgbClr val="0070C0"/>
              </a:solidFill>
            </a:endParaRPr>
          </a:p>
          <a:p>
            <a:r>
              <a:rPr lang="en-US" sz="2000" dirty="0" smtClean="0">
                <a:solidFill>
                  <a:srgbClr val="0070C0"/>
                </a:solidFill>
              </a:rPr>
              <a:t>The amplifier is still in operation if one supply dies. The power </a:t>
            </a:r>
            <a:r>
              <a:rPr lang="en-US" sz="2000" dirty="0" err="1" smtClean="0">
                <a:solidFill>
                  <a:srgbClr val="0070C0"/>
                </a:solidFill>
              </a:rPr>
              <a:t>derating</a:t>
            </a:r>
            <a:r>
              <a:rPr lang="en-US" sz="2000" dirty="0" smtClean="0">
                <a:solidFill>
                  <a:srgbClr val="0070C0"/>
                </a:solidFill>
              </a:rPr>
              <a:t>, if any, is not known yet.</a:t>
            </a:r>
            <a:endParaRPr lang="en-US" sz="2000" dirty="0">
              <a:solidFill>
                <a:srgbClr val="0070C0"/>
              </a:solidFill>
            </a:endParaRPr>
          </a:p>
        </p:txBody>
      </p:sp>
      <p:pic>
        <p:nvPicPr>
          <p:cNvPr id="10" name="Picture 9" descr="PS_Rack 2.JPG"/>
          <p:cNvPicPr>
            <a:picLocks noChangeAspect="1"/>
          </p:cNvPicPr>
          <p:nvPr/>
        </p:nvPicPr>
        <p:blipFill>
          <a:blip r:embed="rId2" cstate="print"/>
          <a:stretch>
            <a:fillRect/>
          </a:stretch>
        </p:blipFill>
        <p:spPr>
          <a:xfrm>
            <a:off x="4526995" y="2168860"/>
            <a:ext cx="4143750" cy="3600000"/>
          </a:xfrm>
          <a:prstGeom prst="rect">
            <a:avLst/>
          </a:prstGeom>
        </p:spPr>
      </p:pic>
      <p:sp>
        <p:nvSpPr>
          <p:cNvPr id="11" name="TextBox 10"/>
          <p:cNvSpPr txBox="1"/>
          <p:nvPr/>
        </p:nvSpPr>
        <p:spPr>
          <a:xfrm>
            <a:off x="3851920" y="6084295"/>
            <a:ext cx="4956806" cy="338554"/>
          </a:xfrm>
          <a:prstGeom prst="rect">
            <a:avLst/>
          </a:prstGeom>
          <a:noFill/>
        </p:spPr>
        <p:txBody>
          <a:bodyPr wrap="none" rtlCol="0">
            <a:spAutoFit/>
          </a:bodyPr>
          <a:lstStyle/>
          <a:p>
            <a:r>
              <a:rPr lang="en-US" sz="1600" dirty="0" smtClean="0">
                <a:solidFill>
                  <a:srgbClr val="0070C0"/>
                </a:solidFill>
              </a:rPr>
              <a:t>Configuration for 3 wings=18 modules of 700W each</a:t>
            </a:r>
            <a:endParaRPr lang="en-US" sz="1600" dirty="0">
              <a:solidFill>
                <a:srgbClr val="0070C0"/>
              </a:solidFill>
            </a:endParaRPr>
          </a:p>
        </p:txBody>
      </p:sp>
      <p:pic>
        <p:nvPicPr>
          <p:cNvPr id="12" name="Picture 2" descr="C:\Users\langlois\AppData\Local\Microsoft\Windows\Temporary Internet Files\Content.IE5\W7KXUAA9\MC900217362[1].wmf"/>
          <p:cNvPicPr>
            <a:picLocks noChangeAspect="1" noChangeArrowheads="1"/>
          </p:cNvPicPr>
          <p:nvPr/>
        </p:nvPicPr>
        <p:blipFill>
          <a:blip r:embed="rId3" cstate="print"/>
          <a:srcRect/>
          <a:stretch>
            <a:fillRect/>
          </a:stretch>
        </p:blipFill>
        <p:spPr bwMode="auto">
          <a:xfrm>
            <a:off x="7047275" y="638690"/>
            <a:ext cx="1421218" cy="1369090"/>
          </a:xfrm>
          <a:prstGeom prst="rect">
            <a:avLst/>
          </a:prstGeom>
          <a:noFill/>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727200" y="126000"/>
            <a:ext cx="8236800" cy="496800"/>
          </a:xfrm>
          <a:prstGeom prst="rect">
            <a:avLst/>
          </a:prstGeom>
        </p:spPr>
        <p:txBody>
          <a:bodyPr/>
          <a:lstStyle/>
          <a:p>
            <a:r>
              <a:rPr lang="en-US" dirty="0" smtClean="0"/>
              <a:t> CRISP WP 7</a:t>
            </a:r>
            <a:endParaRPr lang="en-US" dirty="0"/>
          </a:p>
        </p:txBody>
      </p:sp>
      <p:sp>
        <p:nvSpPr>
          <p:cNvPr id="5" name="Slide Number Placeholder 4"/>
          <p:cNvSpPr>
            <a:spLocks noGrp="1"/>
          </p:cNvSpPr>
          <p:nvPr>
            <p:ph type="sldNum" sz="quarter" idx="15"/>
          </p:nvPr>
        </p:nvSpPr>
        <p:spPr/>
        <p:txBody>
          <a:bodyPr/>
          <a:lstStyle/>
          <a:p>
            <a:r>
              <a:rPr lang="fr-FR" smtClean="0"/>
              <a:t>Page </a:t>
            </a:r>
            <a:fld id="{733122C9-A0B9-462F-8757-0847AD287B63}" type="slidenum">
              <a:rPr lang="fr-FR" smtClean="0"/>
              <a:pPr/>
              <a:t>7</a:t>
            </a:fld>
            <a:endParaRPr lang="fr-FR" dirty="0"/>
          </a:p>
        </p:txBody>
      </p:sp>
      <p:sp>
        <p:nvSpPr>
          <p:cNvPr id="6" name="Footer Placeholder 5"/>
          <p:cNvSpPr>
            <a:spLocks noGrp="1"/>
          </p:cNvSpPr>
          <p:nvPr>
            <p:ph type="ftr" sz="quarter" idx="16"/>
          </p:nvPr>
        </p:nvSpPr>
        <p:spPr/>
        <p:txBody>
          <a:bodyPr/>
          <a:lstStyle/>
          <a:p>
            <a:r>
              <a:rPr lang="en-US" dirty="0" smtClean="0"/>
              <a:t> CWRF 2014         Trieste     May 13-16             Michel </a:t>
            </a:r>
            <a:r>
              <a:rPr lang="en-US" dirty="0" err="1" smtClean="0"/>
              <a:t>Langlois</a:t>
            </a:r>
            <a:r>
              <a:rPr lang="en-US" dirty="0" smtClean="0"/>
              <a:t>, Pierre </a:t>
            </a:r>
            <a:r>
              <a:rPr lang="en-US" dirty="0" err="1" smtClean="0"/>
              <a:t>Barbier</a:t>
            </a:r>
            <a:r>
              <a:rPr lang="en-US" dirty="0" smtClean="0"/>
              <a:t>, </a:t>
            </a:r>
            <a:r>
              <a:rPr lang="en-US" dirty="0" err="1" smtClean="0"/>
              <a:t>Jörn</a:t>
            </a:r>
            <a:r>
              <a:rPr lang="en-US" dirty="0" smtClean="0"/>
              <a:t> Jacob</a:t>
            </a:r>
            <a:endParaRPr lang="fr-FR" dirty="0"/>
          </a:p>
        </p:txBody>
      </p:sp>
      <p:sp>
        <p:nvSpPr>
          <p:cNvPr id="7" name="Title 1"/>
          <p:cNvSpPr txBox="1">
            <a:spLocks/>
          </p:cNvSpPr>
          <p:nvPr/>
        </p:nvSpPr>
        <p:spPr>
          <a:xfrm>
            <a:off x="701570" y="863715"/>
            <a:ext cx="6885765" cy="720080"/>
          </a:xfrm>
          <a:prstGeom prst="rect">
            <a:avLst/>
          </a:prstGeom>
        </p:spPr>
        <p:txBody>
          <a:bodyPr>
            <a:no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b="1" i="0" u="none" strike="noStrike" kern="1200" cap="all" spc="0" normalizeH="0" baseline="0" noProof="0" dirty="0" smtClean="0">
                <a:ln>
                  <a:noFill/>
                </a:ln>
                <a:solidFill>
                  <a:srgbClr val="0070C0"/>
                </a:solidFill>
                <a:effectLst/>
                <a:uLnTx/>
                <a:uFillTx/>
                <a:latin typeface="+mj-lt"/>
                <a:ea typeface="+mj-ea"/>
                <a:cs typeface="+mj-cs"/>
              </a:rPr>
              <a:t>3/ RF modules feature planar </a:t>
            </a:r>
            <a:r>
              <a:rPr kumimoji="0" lang="en-US" b="1" i="0" u="none" strike="noStrike" kern="1200" cap="all" spc="0" normalizeH="0" baseline="0" noProof="0" dirty="0" err="1" smtClean="0">
                <a:ln>
                  <a:noFill/>
                </a:ln>
                <a:solidFill>
                  <a:srgbClr val="0070C0"/>
                </a:solidFill>
                <a:effectLst/>
                <a:uLnTx/>
                <a:uFillTx/>
                <a:latin typeface="+mj-lt"/>
                <a:ea typeface="+mj-ea"/>
                <a:cs typeface="+mj-cs"/>
              </a:rPr>
              <a:t>baluns</a:t>
            </a:r>
            <a:r>
              <a:rPr kumimoji="0" lang="en-US" b="1" i="0" u="none" strike="noStrike" kern="1200" cap="all" spc="0" normalizeH="0" baseline="0" noProof="0" dirty="0" smtClean="0">
                <a:ln>
                  <a:noFill/>
                </a:ln>
                <a:solidFill>
                  <a:srgbClr val="0070C0"/>
                </a:solidFill>
                <a:effectLst/>
                <a:uLnTx/>
                <a:uFillTx/>
                <a:latin typeface="+mj-lt"/>
                <a:ea typeface="+mj-ea"/>
                <a:cs typeface="+mj-cs"/>
              </a:rPr>
              <a:t>, no chokes and no trimming</a:t>
            </a:r>
            <a:endParaRPr kumimoji="0" lang="en-US" b="1" i="0" u="none" strike="noStrike" kern="1200" cap="all" spc="0" normalizeH="0" baseline="0" noProof="0" dirty="0">
              <a:ln>
                <a:noFill/>
              </a:ln>
              <a:solidFill>
                <a:srgbClr val="0070C0"/>
              </a:solidFill>
              <a:effectLst/>
              <a:uLnTx/>
              <a:uFillTx/>
              <a:latin typeface="+mj-lt"/>
              <a:ea typeface="+mj-ea"/>
              <a:cs typeface="+mj-cs"/>
            </a:endParaRPr>
          </a:p>
        </p:txBody>
      </p:sp>
      <p:pic>
        <p:nvPicPr>
          <p:cNvPr id="8" name="Picture 5"/>
          <p:cNvPicPr>
            <a:picLocks noChangeAspect="1" noChangeArrowheads="1"/>
          </p:cNvPicPr>
          <p:nvPr/>
        </p:nvPicPr>
        <p:blipFill>
          <a:blip r:embed="rId2" cstate="print"/>
          <a:srcRect/>
          <a:stretch>
            <a:fillRect/>
          </a:stretch>
        </p:blipFill>
        <p:spPr bwMode="auto">
          <a:xfrm>
            <a:off x="611560" y="2933945"/>
            <a:ext cx="2336800" cy="2343150"/>
          </a:xfrm>
          <a:prstGeom prst="rect">
            <a:avLst/>
          </a:prstGeom>
          <a:noFill/>
          <a:ln w="9525">
            <a:noFill/>
            <a:miter lim="800000"/>
            <a:headEnd/>
            <a:tailEnd/>
          </a:ln>
        </p:spPr>
      </p:pic>
      <p:pic>
        <p:nvPicPr>
          <p:cNvPr id="9" name="Picture 8" descr="P9180031.JPG"/>
          <p:cNvPicPr>
            <a:picLocks noChangeAspect="1"/>
          </p:cNvPicPr>
          <p:nvPr/>
        </p:nvPicPr>
        <p:blipFill>
          <a:blip r:embed="rId3" cstate="print"/>
          <a:srcRect t="19447"/>
          <a:stretch>
            <a:fillRect/>
          </a:stretch>
        </p:blipFill>
        <p:spPr>
          <a:xfrm>
            <a:off x="4346975" y="3879050"/>
            <a:ext cx="4320001" cy="2609930"/>
          </a:xfrm>
          <a:prstGeom prst="rect">
            <a:avLst/>
          </a:prstGeom>
        </p:spPr>
      </p:pic>
      <p:pic>
        <p:nvPicPr>
          <p:cNvPr id="10" name="Picture 4"/>
          <p:cNvPicPr>
            <a:picLocks noChangeAspect="1" noChangeArrowheads="1"/>
          </p:cNvPicPr>
          <p:nvPr/>
        </p:nvPicPr>
        <p:blipFill>
          <a:blip r:embed="rId4" cstate="print"/>
          <a:srcRect/>
          <a:stretch>
            <a:fillRect/>
          </a:stretch>
        </p:blipFill>
        <p:spPr bwMode="auto">
          <a:xfrm>
            <a:off x="4842030" y="1493785"/>
            <a:ext cx="3814763" cy="2336800"/>
          </a:xfrm>
          <a:prstGeom prst="rect">
            <a:avLst/>
          </a:prstGeom>
          <a:noFill/>
          <a:ln w="9525">
            <a:noFill/>
            <a:miter lim="800000"/>
            <a:headEnd/>
            <a:tailEnd/>
          </a:ln>
        </p:spPr>
      </p:pic>
      <p:sp>
        <p:nvSpPr>
          <p:cNvPr id="11" name="TextBox 10"/>
          <p:cNvSpPr txBox="1"/>
          <p:nvPr/>
        </p:nvSpPr>
        <p:spPr>
          <a:xfrm>
            <a:off x="3986935" y="1538790"/>
            <a:ext cx="2250250" cy="338554"/>
          </a:xfrm>
          <a:prstGeom prst="rect">
            <a:avLst/>
          </a:prstGeom>
          <a:noFill/>
        </p:spPr>
        <p:txBody>
          <a:bodyPr wrap="square" rtlCol="0">
            <a:spAutoFit/>
          </a:bodyPr>
          <a:lstStyle/>
          <a:p>
            <a:pPr marL="342900" indent="-342900" algn="l"/>
            <a:r>
              <a:rPr lang="en-GB" sz="1600" dirty="0" smtClean="0">
                <a:solidFill>
                  <a:srgbClr val="0070C0"/>
                </a:solidFill>
              </a:rPr>
              <a:t>PCB implementation</a:t>
            </a:r>
          </a:p>
        </p:txBody>
      </p:sp>
      <p:sp>
        <p:nvSpPr>
          <p:cNvPr id="12" name="TextBox 11"/>
          <p:cNvSpPr txBox="1"/>
          <p:nvPr/>
        </p:nvSpPr>
        <p:spPr>
          <a:xfrm>
            <a:off x="296525" y="1898830"/>
            <a:ext cx="3375375" cy="584775"/>
          </a:xfrm>
          <a:prstGeom prst="rect">
            <a:avLst/>
          </a:prstGeom>
          <a:noFill/>
        </p:spPr>
        <p:txBody>
          <a:bodyPr wrap="square" rtlCol="0">
            <a:spAutoFit/>
          </a:bodyPr>
          <a:lstStyle/>
          <a:p>
            <a:pPr marL="342900" indent="-342900" algn="l"/>
            <a:r>
              <a:rPr lang="en-GB" sz="1600" dirty="0" err="1" smtClean="0">
                <a:solidFill>
                  <a:srgbClr val="0070C0"/>
                </a:solidFill>
              </a:rPr>
              <a:t>Balun</a:t>
            </a:r>
            <a:r>
              <a:rPr lang="en-GB" sz="1600" dirty="0" smtClean="0">
                <a:solidFill>
                  <a:srgbClr val="0070C0"/>
                </a:solidFill>
              </a:rPr>
              <a:t> coaxial implementation</a:t>
            </a:r>
          </a:p>
          <a:p>
            <a:pPr marL="342900" indent="-342900" algn="l"/>
            <a:r>
              <a:rPr lang="en-GB" sz="1600" dirty="0" smtClean="0">
                <a:solidFill>
                  <a:srgbClr val="0070C0"/>
                </a:solidFill>
              </a:rPr>
              <a:t>Involving manpower</a:t>
            </a:r>
          </a:p>
        </p:txBody>
      </p:sp>
      <p:sp>
        <p:nvSpPr>
          <p:cNvPr id="13" name="TextBox 12"/>
          <p:cNvSpPr txBox="1"/>
          <p:nvPr/>
        </p:nvSpPr>
        <p:spPr>
          <a:xfrm>
            <a:off x="386535" y="5454225"/>
            <a:ext cx="3735415" cy="830997"/>
          </a:xfrm>
          <a:prstGeom prst="rect">
            <a:avLst/>
          </a:prstGeom>
          <a:noFill/>
        </p:spPr>
        <p:txBody>
          <a:bodyPr wrap="square" rtlCol="0">
            <a:spAutoFit/>
          </a:bodyPr>
          <a:lstStyle/>
          <a:p>
            <a:pPr marL="342900" indent="-342900"/>
            <a:r>
              <a:rPr lang="en-GB" sz="1600" dirty="0" smtClean="0">
                <a:solidFill>
                  <a:srgbClr val="0070C0"/>
                </a:solidFill>
              </a:rPr>
              <a:t>Printed </a:t>
            </a:r>
            <a:r>
              <a:rPr lang="en-GB" sz="1600" dirty="0" err="1" smtClean="0">
                <a:solidFill>
                  <a:srgbClr val="0070C0"/>
                </a:solidFill>
              </a:rPr>
              <a:t>baluns</a:t>
            </a:r>
            <a:r>
              <a:rPr lang="en-GB" sz="1600" dirty="0" smtClean="0">
                <a:solidFill>
                  <a:srgbClr val="0070C0"/>
                </a:solidFill>
              </a:rPr>
              <a:t>, accurate capacitor values and positions make it possible to do away with trimming</a:t>
            </a:r>
          </a:p>
        </p:txBody>
      </p:sp>
      <p:pic>
        <p:nvPicPr>
          <p:cNvPr id="14" name="Picture 2" descr="C:\Users\langlois\AppData\Local\Microsoft\Windows\Temporary Internet Files\Content.IE5\W6J1BC88\MC900293242[1].wmf"/>
          <p:cNvPicPr>
            <a:picLocks noChangeAspect="1" noChangeArrowheads="1"/>
          </p:cNvPicPr>
          <p:nvPr/>
        </p:nvPicPr>
        <p:blipFill>
          <a:blip r:embed="rId5" cstate="print"/>
          <a:srcRect/>
          <a:stretch>
            <a:fillRect/>
          </a:stretch>
        </p:blipFill>
        <p:spPr bwMode="auto">
          <a:xfrm>
            <a:off x="3221850" y="2213864"/>
            <a:ext cx="1640179" cy="1405749"/>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dissolve">
                                      <p:cBhvr>
                                        <p:cTn id="7" dur="500"/>
                                        <p:tgtEl>
                                          <p:spTgt spid="10"/>
                                        </p:tgtEl>
                                      </p:cBhvr>
                                    </p:animEffect>
                                  </p:childTnLst>
                                </p:cTn>
                              </p:par>
                              <p:par>
                                <p:cTn id="8" presetID="9" presetClass="entr" presetSubtype="0" fill="hold" grpId="0" nodeType="withEffect">
                                  <p:stCondLst>
                                    <p:cond delay="0"/>
                                  </p:stCondLst>
                                  <p:childTnLst>
                                    <p:set>
                                      <p:cBhvr>
                                        <p:cTn id="9" dur="1" fill="hold">
                                          <p:stCondLst>
                                            <p:cond delay="0"/>
                                          </p:stCondLst>
                                        </p:cTn>
                                        <p:tgtEl>
                                          <p:spTgt spid="11"/>
                                        </p:tgtEl>
                                        <p:attrNameLst>
                                          <p:attrName>style.visibility</p:attrName>
                                        </p:attrNameLst>
                                      </p:cBhvr>
                                      <p:to>
                                        <p:strVal val="visible"/>
                                      </p:to>
                                    </p:set>
                                    <p:animEffect transition="in" filter="dissolve">
                                      <p:cBhvr>
                                        <p:cTn id="10" dur="500"/>
                                        <p:tgtEl>
                                          <p:spTgt spid="11"/>
                                        </p:tgtEl>
                                      </p:cBhvr>
                                    </p:animEffect>
                                  </p:childTnLst>
                                </p:cTn>
                              </p:par>
                              <p:par>
                                <p:cTn id="11" presetID="9" presetClass="entr" presetSubtype="0" fill="hold" nodeType="withEffect">
                                  <p:stCondLst>
                                    <p:cond delay="0"/>
                                  </p:stCondLst>
                                  <p:childTnLst>
                                    <p:set>
                                      <p:cBhvr>
                                        <p:cTn id="12" dur="1" fill="hold">
                                          <p:stCondLst>
                                            <p:cond delay="0"/>
                                          </p:stCondLst>
                                        </p:cTn>
                                        <p:tgtEl>
                                          <p:spTgt spid="14"/>
                                        </p:tgtEl>
                                        <p:attrNameLst>
                                          <p:attrName>style.visibility</p:attrName>
                                        </p:attrNameLst>
                                      </p:cBhvr>
                                      <p:to>
                                        <p:strVal val="visible"/>
                                      </p:to>
                                    </p:set>
                                    <p:animEffect transition="in" filter="dissolve">
                                      <p:cBhvr>
                                        <p:cTn id="13" dur="500"/>
                                        <p:tgtEl>
                                          <p:spTgt spid="14"/>
                                        </p:tgtEl>
                                      </p:cBhvr>
                                    </p:animEffect>
                                  </p:childTnLst>
                                </p:cTn>
                              </p:par>
                              <p:par>
                                <p:cTn id="14" presetID="9" presetClass="entr" presetSubtype="0" fill="hold" nodeType="withEffect">
                                  <p:stCondLst>
                                    <p:cond delay="0"/>
                                  </p:stCondLst>
                                  <p:childTnLst>
                                    <p:set>
                                      <p:cBhvr>
                                        <p:cTn id="15" dur="1" fill="hold">
                                          <p:stCondLst>
                                            <p:cond delay="0"/>
                                          </p:stCondLst>
                                        </p:cTn>
                                        <p:tgtEl>
                                          <p:spTgt spid="9"/>
                                        </p:tgtEl>
                                        <p:attrNameLst>
                                          <p:attrName>style.visibility</p:attrName>
                                        </p:attrNameLst>
                                      </p:cBhvr>
                                      <p:to>
                                        <p:strVal val="visible"/>
                                      </p:to>
                                    </p:set>
                                    <p:animEffect transition="in" filter="dissolve">
                                      <p:cBhvr>
                                        <p:cTn id="16" dur="500"/>
                                        <p:tgtEl>
                                          <p:spTgt spid="9"/>
                                        </p:tgtEl>
                                      </p:cBhvr>
                                    </p:animEffect>
                                  </p:childTnLst>
                                </p:cTn>
                              </p:par>
                              <p:par>
                                <p:cTn id="17" presetID="9" presetClass="entr" presetSubtype="0" fill="hold" grpId="0" nodeType="withEffect">
                                  <p:stCondLst>
                                    <p:cond delay="0"/>
                                  </p:stCondLst>
                                  <p:childTnLst>
                                    <p:set>
                                      <p:cBhvr>
                                        <p:cTn id="18" dur="1" fill="hold">
                                          <p:stCondLst>
                                            <p:cond delay="0"/>
                                          </p:stCondLst>
                                        </p:cTn>
                                        <p:tgtEl>
                                          <p:spTgt spid="13"/>
                                        </p:tgtEl>
                                        <p:attrNameLst>
                                          <p:attrName>style.visibility</p:attrName>
                                        </p:attrNameLst>
                                      </p:cBhvr>
                                      <p:to>
                                        <p:strVal val="visible"/>
                                      </p:to>
                                    </p:set>
                                    <p:animEffect transition="in" filter="dissolve">
                                      <p:cBhvr>
                                        <p:cTn id="19"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3"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727200" y="126000"/>
            <a:ext cx="8236800" cy="496800"/>
          </a:xfrm>
          <a:prstGeom prst="rect">
            <a:avLst/>
          </a:prstGeom>
        </p:spPr>
        <p:txBody>
          <a:bodyPr/>
          <a:lstStyle/>
          <a:p>
            <a:r>
              <a:rPr lang="en-US" dirty="0" smtClean="0"/>
              <a:t> CRISP WP 7</a:t>
            </a:r>
            <a:endParaRPr lang="en-US" dirty="0"/>
          </a:p>
        </p:txBody>
      </p:sp>
      <p:sp>
        <p:nvSpPr>
          <p:cNvPr id="5" name="Slide Number Placeholder 4"/>
          <p:cNvSpPr>
            <a:spLocks noGrp="1"/>
          </p:cNvSpPr>
          <p:nvPr>
            <p:ph type="sldNum" sz="quarter" idx="15"/>
          </p:nvPr>
        </p:nvSpPr>
        <p:spPr/>
        <p:txBody>
          <a:bodyPr/>
          <a:lstStyle/>
          <a:p>
            <a:r>
              <a:rPr lang="fr-FR" smtClean="0"/>
              <a:t>Page </a:t>
            </a:r>
            <a:fld id="{733122C9-A0B9-462F-8757-0847AD287B63}" type="slidenum">
              <a:rPr lang="fr-FR" smtClean="0"/>
              <a:pPr/>
              <a:t>8</a:t>
            </a:fld>
            <a:endParaRPr lang="fr-FR" dirty="0"/>
          </a:p>
        </p:txBody>
      </p:sp>
      <p:sp>
        <p:nvSpPr>
          <p:cNvPr id="6" name="Footer Placeholder 5"/>
          <p:cNvSpPr>
            <a:spLocks noGrp="1"/>
          </p:cNvSpPr>
          <p:nvPr>
            <p:ph type="ftr" sz="quarter" idx="16"/>
          </p:nvPr>
        </p:nvSpPr>
        <p:spPr/>
        <p:txBody>
          <a:bodyPr/>
          <a:lstStyle/>
          <a:p>
            <a:r>
              <a:rPr lang="en-US" dirty="0" smtClean="0"/>
              <a:t> CWRF 2014         Trieste     May 13-16             Michel </a:t>
            </a:r>
            <a:r>
              <a:rPr lang="en-US" dirty="0" err="1" smtClean="0"/>
              <a:t>Langlois</a:t>
            </a:r>
            <a:r>
              <a:rPr lang="en-US" dirty="0" smtClean="0"/>
              <a:t>, Pierre </a:t>
            </a:r>
            <a:r>
              <a:rPr lang="en-US" dirty="0" err="1" smtClean="0"/>
              <a:t>Barbier</a:t>
            </a:r>
            <a:r>
              <a:rPr lang="en-US" dirty="0" smtClean="0"/>
              <a:t>, </a:t>
            </a:r>
            <a:r>
              <a:rPr lang="en-US" dirty="0" err="1" smtClean="0"/>
              <a:t>Jörn</a:t>
            </a:r>
            <a:r>
              <a:rPr lang="en-US" dirty="0" smtClean="0"/>
              <a:t> Jacob</a:t>
            </a:r>
            <a:endParaRPr lang="fr-FR" dirty="0"/>
          </a:p>
        </p:txBody>
      </p:sp>
      <p:sp>
        <p:nvSpPr>
          <p:cNvPr id="7" name="Title 1"/>
          <p:cNvSpPr txBox="1">
            <a:spLocks/>
          </p:cNvSpPr>
          <p:nvPr/>
        </p:nvSpPr>
        <p:spPr>
          <a:xfrm>
            <a:off x="476545" y="728700"/>
            <a:ext cx="7772400" cy="765085"/>
          </a:xfrm>
          <a:prstGeom prst="rect">
            <a:avLst/>
          </a:prstGeom>
        </p:spPr>
        <p:txBody>
          <a:bodyPr>
            <a:norm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sz="2000" b="1" i="0" u="none" strike="noStrike" kern="1200" cap="all" spc="0" normalizeH="0" baseline="0" noProof="0" dirty="0" smtClean="0">
                <a:ln>
                  <a:noFill/>
                </a:ln>
                <a:solidFill>
                  <a:srgbClr val="0070C0"/>
                </a:solidFill>
                <a:effectLst/>
                <a:uLnTx/>
                <a:uFillTx/>
                <a:latin typeface="+mj-lt"/>
                <a:ea typeface="+mj-ea"/>
                <a:cs typeface="+mj-cs"/>
              </a:rPr>
              <a:t>4/ RF and D.C. distribution use the same support as the RF modules.</a:t>
            </a:r>
            <a:endParaRPr kumimoji="0" lang="en-US" sz="2000" b="1" i="0" u="none" strike="noStrike" kern="1200" cap="all" spc="0" normalizeH="0" baseline="0" noProof="0" dirty="0">
              <a:ln>
                <a:noFill/>
              </a:ln>
              <a:solidFill>
                <a:srgbClr val="0070C0"/>
              </a:solidFill>
              <a:effectLst/>
              <a:uLnTx/>
              <a:uFillTx/>
              <a:latin typeface="+mj-lt"/>
              <a:ea typeface="+mj-ea"/>
              <a:cs typeface="+mj-cs"/>
            </a:endParaRPr>
          </a:p>
        </p:txBody>
      </p:sp>
      <p:sp>
        <p:nvSpPr>
          <p:cNvPr id="8" name="Content Placeholder 5"/>
          <p:cNvSpPr txBox="1">
            <a:spLocks/>
          </p:cNvSpPr>
          <p:nvPr/>
        </p:nvSpPr>
        <p:spPr bwMode="gray">
          <a:xfrm>
            <a:off x="341530" y="1673805"/>
            <a:ext cx="4707015" cy="810090"/>
          </a:xfrm>
          <a:prstGeom prst="rect">
            <a:avLst/>
          </a:prstGeom>
        </p:spPr>
        <p:txBody>
          <a:bodyPr vert="horz" lIns="0" tIns="0" rIns="0" bIns="0" rtlCol="0" anchor="t" anchorCtr="0">
            <a:noAutofit/>
          </a:bodyPr>
          <a:lstStyle/>
          <a:p>
            <a:pPr marL="0" marR="0" lvl="0" indent="0" algn="l" defTabSz="914400" rtl="0" eaLnBrk="1" fontAlgn="auto" latinLnBrk="0" hangingPunct="1">
              <a:lnSpc>
                <a:spcPct val="100000"/>
              </a:lnSpc>
              <a:spcBef>
                <a:spcPts val="0"/>
              </a:spcBef>
              <a:spcAft>
                <a:spcPts val="1000"/>
              </a:spcAft>
              <a:buClrTx/>
              <a:buSzTx/>
              <a:buFont typeface="Arial" pitchFamily="34" charset="0"/>
              <a:buNone/>
              <a:tabLst/>
              <a:defRPr/>
            </a:pPr>
            <a:r>
              <a:rPr kumimoji="0" lang="en-US" sz="1600" b="1" i="0" u="none" strike="noStrike" kern="1200" cap="none" spc="0" normalizeH="0" baseline="0" noProof="0" dirty="0" smtClean="0">
                <a:ln>
                  <a:noFill/>
                </a:ln>
                <a:solidFill>
                  <a:schemeClr val="accent6"/>
                </a:solidFill>
                <a:effectLst/>
                <a:uLnTx/>
                <a:uFillTx/>
                <a:latin typeface="+mn-lt"/>
                <a:ea typeface="+mn-ea"/>
                <a:cs typeface="+mn-cs"/>
              </a:rPr>
              <a:t>	</a:t>
            </a:r>
            <a:r>
              <a:rPr kumimoji="0" lang="en-US" sz="1400" b="1" i="0" u="none" strike="noStrike" kern="1200" cap="none" spc="0" normalizeH="0" baseline="0" dirty="0" smtClean="0">
                <a:ln>
                  <a:noFill/>
                </a:ln>
                <a:solidFill>
                  <a:srgbClr val="0070C0"/>
                </a:solidFill>
                <a:effectLst/>
                <a:uLnTx/>
                <a:uFillTx/>
                <a:latin typeface="+mn-lt"/>
                <a:ea typeface="+mn-ea"/>
                <a:cs typeface="+mn-cs"/>
              </a:rPr>
              <a:t>front side of a wing</a:t>
            </a:r>
          </a:p>
          <a:p>
            <a:pPr marL="0" marR="0" lvl="0" indent="0" algn="l" defTabSz="914400" rtl="0" eaLnBrk="1" fontAlgn="auto" latinLnBrk="0" hangingPunct="1">
              <a:lnSpc>
                <a:spcPct val="100000"/>
              </a:lnSpc>
              <a:spcBef>
                <a:spcPts val="0"/>
              </a:spcBef>
              <a:spcAft>
                <a:spcPts val="1000"/>
              </a:spcAft>
              <a:buClrTx/>
              <a:buSzTx/>
              <a:buFont typeface="Arial" pitchFamily="34" charset="0"/>
              <a:buNone/>
              <a:tabLst/>
              <a:defRPr/>
            </a:pPr>
            <a:r>
              <a:rPr lang="en-US" sz="1400" b="1" noProof="0" dirty="0" smtClean="0">
                <a:solidFill>
                  <a:srgbClr val="0070C0"/>
                </a:solidFill>
              </a:rPr>
              <a:t>Including 6 RF modules + circulators + loads</a:t>
            </a:r>
            <a:endParaRPr kumimoji="0" lang="en-US" sz="1400" b="1" i="0" u="none" strike="noStrike" kern="1200" cap="none" spc="0" normalizeH="0" baseline="0" noProof="0" dirty="0">
              <a:ln>
                <a:noFill/>
              </a:ln>
              <a:solidFill>
                <a:srgbClr val="0070C0"/>
              </a:solidFill>
              <a:effectLst/>
              <a:uLnTx/>
              <a:uFillTx/>
              <a:latin typeface="+mn-lt"/>
              <a:ea typeface="+mn-ea"/>
              <a:cs typeface="+mn-cs"/>
            </a:endParaRPr>
          </a:p>
        </p:txBody>
      </p:sp>
      <p:pic>
        <p:nvPicPr>
          <p:cNvPr id="9" name="Picture 8" descr="P5020040.JPG"/>
          <p:cNvPicPr>
            <a:picLocks noChangeAspect="1"/>
          </p:cNvPicPr>
          <p:nvPr/>
        </p:nvPicPr>
        <p:blipFill>
          <a:blip r:embed="rId3" cstate="print"/>
          <a:stretch>
            <a:fillRect/>
          </a:stretch>
        </p:blipFill>
        <p:spPr>
          <a:xfrm>
            <a:off x="476545" y="2573905"/>
            <a:ext cx="4320000" cy="3240000"/>
          </a:xfrm>
          <a:prstGeom prst="rect">
            <a:avLst/>
          </a:prstGeom>
        </p:spPr>
      </p:pic>
      <p:sp>
        <p:nvSpPr>
          <p:cNvPr id="10" name="Content Placeholder 5"/>
          <p:cNvSpPr txBox="1">
            <a:spLocks/>
          </p:cNvSpPr>
          <p:nvPr/>
        </p:nvSpPr>
        <p:spPr bwMode="gray">
          <a:xfrm>
            <a:off x="4977045" y="1673805"/>
            <a:ext cx="4050450" cy="990110"/>
          </a:xfrm>
          <a:prstGeom prst="rect">
            <a:avLst/>
          </a:prstGeom>
        </p:spPr>
        <p:txBody>
          <a:bodyPr vert="horz" lIns="0" tIns="0" rIns="0" bIns="0" rtlCol="0" anchor="t" anchorCtr="0">
            <a:noAutofit/>
          </a:bodyPr>
          <a:lstStyle/>
          <a:p>
            <a:pPr marL="0" marR="0" lvl="0" indent="0" algn="l" defTabSz="914400" rtl="0" eaLnBrk="1" fontAlgn="auto" latinLnBrk="0" hangingPunct="1">
              <a:lnSpc>
                <a:spcPct val="100000"/>
              </a:lnSpc>
              <a:spcBef>
                <a:spcPts val="0"/>
              </a:spcBef>
              <a:spcAft>
                <a:spcPts val="1000"/>
              </a:spcAft>
              <a:buClrTx/>
              <a:buSzTx/>
              <a:buFont typeface="Arial" pitchFamily="34" charset="0"/>
              <a:buNone/>
              <a:tabLst/>
              <a:defRPr/>
            </a:pPr>
            <a:r>
              <a:rPr kumimoji="0" lang="en-US" sz="1600" b="1" i="0" u="none" strike="noStrike" kern="1200" cap="none" spc="0" normalizeH="0" baseline="0" noProof="0" dirty="0" smtClean="0">
                <a:ln>
                  <a:noFill/>
                </a:ln>
                <a:solidFill>
                  <a:srgbClr val="0070C0"/>
                </a:solidFill>
                <a:effectLst/>
                <a:uLnTx/>
                <a:uFillTx/>
                <a:latin typeface="+mn-lt"/>
                <a:ea typeface="+mn-ea"/>
                <a:cs typeface="+mn-cs"/>
              </a:rPr>
              <a:t>	</a:t>
            </a:r>
            <a:r>
              <a:rPr kumimoji="0" lang="en-US" sz="1400" b="1" i="0" u="none" strike="noStrike" kern="1200" cap="none" spc="0" normalizeH="0" baseline="0" dirty="0" smtClean="0">
                <a:ln>
                  <a:noFill/>
                </a:ln>
                <a:solidFill>
                  <a:srgbClr val="0070C0"/>
                </a:solidFill>
                <a:effectLst/>
                <a:uLnTx/>
                <a:uFillTx/>
                <a:latin typeface="+mn-lt"/>
                <a:ea typeface="+mn-ea"/>
                <a:cs typeface="+mn-cs"/>
              </a:rPr>
              <a:t>back side of</a:t>
            </a:r>
            <a:r>
              <a:rPr kumimoji="0" lang="en-US" sz="1400" b="1" i="0" u="none" strike="noStrike" kern="1200" cap="none" spc="0" normalizeH="0" dirty="0" smtClean="0">
                <a:ln>
                  <a:noFill/>
                </a:ln>
                <a:solidFill>
                  <a:srgbClr val="0070C0"/>
                </a:solidFill>
                <a:effectLst/>
                <a:uLnTx/>
                <a:uFillTx/>
                <a:latin typeface="+mn-lt"/>
                <a:ea typeface="+mn-ea"/>
                <a:cs typeface="+mn-cs"/>
              </a:rPr>
              <a:t> a wing</a:t>
            </a:r>
            <a:endParaRPr kumimoji="0" lang="en-US" sz="1400" b="1" i="0" u="none" strike="noStrike" kern="1200" cap="none" spc="0" normalizeH="0" baseline="0" dirty="0" smtClean="0">
              <a:ln>
                <a:noFill/>
              </a:ln>
              <a:solidFill>
                <a:srgbClr val="0070C0"/>
              </a:solidFill>
              <a:effectLst/>
              <a:uLnTx/>
              <a:uFillTx/>
              <a:latin typeface="+mn-lt"/>
              <a:ea typeface="+mn-ea"/>
              <a:cs typeface="+mn-cs"/>
            </a:endParaRPr>
          </a:p>
          <a:p>
            <a:pPr marL="0" marR="0" lvl="0" indent="0" algn="l" defTabSz="914400" rtl="0" eaLnBrk="1" fontAlgn="auto" latinLnBrk="0" hangingPunct="1">
              <a:lnSpc>
                <a:spcPct val="100000"/>
              </a:lnSpc>
              <a:spcBef>
                <a:spcPts val="0"/>
              </a:spcBef>
              <a:spcAft>
                <a:spcPts val="1000"/>
              </a:spcAft>
              <a:buClrTx/>
              <a:buSzTx/>
              <a:buFont typeface="Arial" pitchFamily="34" charset="0"/>
              <a:buNone/>
              <a:tabLst/>
              <a:defRPr/>
            </a:pPr>
            <a:r>
              <a:rPr lang="en-US" sz="1400" b="1" noProof="0" dirty="0" smtClean="0">
                <a:solidFill>
                  <a:srgbClr val="0070C0"/>
                </a:solidFill>
              </a:rPr>
              <a:t>Including RF drive splitting and DC distribution</a:t>
            </a:r>
            <a:endParaRPr kumimoji="0" lang="en-US" sz="1400" b="1" i="0" u="none" strike="noStrike" kern="1200" cap="none" spc="0" normalizeH="0" baseline="0" noProof="0" dirty="0">
              <a:ln>
                <a:noFill/>
              </a:ln>
              <a:solidFill>
                <a:srgbClr val="0070C0"/>
              </a:solidFill>
              <a:effectLst/>
              <a:uLnTx/>
              <a:uFillTx/>
              <a:latin typeface="+mn-lt"/>
              <a:ea typeface="+mn-ea"/>
              <a:cs typeface="+mn-cs"/>
            </a:endParaRPr>
          </a:p>
        </p:txBody>
      </p:sp>
      <p:pic>
        <p:nvPicPr>
          <p:cNvPr id="11" name="Picture 10" descr="10kW-Proto#1_resized.jpeg"/>
          <p:cNvPicPr>
            <a:picLocks noChangeAspect="1"/>
          </p:cNvPicPr>
          <p:nvPr/>
        </p:nvPicPr>
        <p:blipFill>
          <a:blip r:embed="rId4" cstate="print"/>
          <a:srcRect l="69941" t="39500" b="5376"/>
          <a:stretch>
            <a:fillRect/>
          </a:stretch>
        </p:blipFill>
        <p:spPr>
          <a:xfrm>
            <a:off x="6012160" y="2528900"/>
            <a:ext cx="2102978" cy="3780420"/>
          </a:xfrm>
          <a:prstGeom prst="rect">
            <a:avLst/>
          </a:prstGeom>
        </p:spPr>
      </p:pic>
      <p:pic>
        <p:nvPicPr>
          <p:cNvPr id="12" name="Picture 2" descr="C:\Users\langlois\AppData\Local\Microsoft\Windows\Temporary Internet Files\Content.IE5\W6J1BC88\MC900133549[1].wmf"/>
          <p:cNvPicPr>
            <a:picLocks noChangeAspect="1" noChangeArrowheads="1"/>
          </p:cNvPicPr>
          <p:nvPr/>
        </p:nvPicPr>
        <p:blipFill>
          <a:blip r:embed="rId5" cstate="print"/>
          <a:srcRect/>
          <a:stretch>
            <a:fillRect/>
          </a:stretch>
        </p:blipFill>
        <p:spPr bwMode="auto">
          <a:xfrm>
            <a:off x="4977045" y="3158970"/>
            <a:ext cx="895634" cy="1206618"/>
          </a:xfrm>
          <a:prstGeom prst="rect">
            <a:avLst/>
          </a:prstGeom>
          <a:noFill/>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727200" y="126000"/>
            <a:ext cx="8236800" cy="496800"/>
          </a:xfrm>
          <a:prstGeom prst="rect">
            <a:avLst/>
          </a:prstGeom>
        </p:spPr>
        <p:txBody>
          <a:bodyPr/>
          <a:lstStyle/>
          <a:p>
            <a:r>
              <a:rPr lang="en-US" dirty="0" smtClean="0"/>
              <a:t> CRISP WP 7</a:t>
            </a:r>
            <a:endParaRPr lang="en-US" dirty="0"/>
          </a:p>
        </p:txBody>
      </p:sp>
      <p:sp>
        <p:nvSpPr>
          <p:cNvPr id="5" name="Slide Number Placeholder 4"/>
          <p:cNvSpPr>
            <a:spLocks noGrp="1"/>
          </p:cNvSpPr>
          <p:nvPr>
            <p:ph type="sldNum" sz="quarter" idx="15"/>
          </p:nvPr>
        </p:nvSpPr>
        <p:spPr/>
        <p:txBody>
          <a:bodyPr/>
          <a:lstStyle/>
          <a:p>
            <a:r>
              <a:rPr lang="fr-FR" smtClean="0"/>
              <a:t>Page </a:t>
            </a:r>
            <a:fld id="{733122C9-A0B9-462F-8757-0847AD287B63}" type="slidenum">
              <a:rPr lang="fr-FR" smtClean="0"/>
              <a:pPr/>
              <a:t>9</a:t>
            </a:fld>
            <a:endParaRPr lang="fr-FR" dirty="0"/>
          </a:p>
        </p:txBody>
      </p:sp>
      <p:sp>
        <p:nvSpPr>
          <p:cNvPr id="6" name="Footer Placeholder 5"/>
          <p:cNvSpPr>
            <a:spLocks noGrp="1"/>
          </p:cNvSpPr>
          <p:nvPr>
            <p:ph type="ftr" sz="quarter" idx="16"/>
          </p:nvPr>
        </p:nvSpPr>
        <p:spPr/>
        <p:txBody>
          <a:bodyPr/>
          <a:lstStyle/>
          <a:p>
            <a:r>
              <a:rPr lang="en-US" dirty="0" smtClean="0"/>
              <a:t> CWRF 2014         Trieste     May 13-16             Michel </a:t>
            </a:r>
            <a:r>
              <a:rPr lang="en-US" dirty="0" err="1" smtClean="0"/>
              <a:t>Langlois</a:t>
            </a:r>
            <a:r>
              <a:rPr lang="en-US" dirty="0" smtClean="0"/>
              <a:t>, Pierre </a:t>
            </a:r>
            <a:r>
              <a:rPr lang="en-US" dirty="0" err="1" smtClean="0"/>
              <a:t>Barbier</a:t>
            </a:r>
            <a:r>
              <a:rPr lang="en-US" dirty="0" smtClean="0"/>
              <a:t>, </a:t>
            </a:r>
            <a:r>
              <a:rPr lang="en-US" dirty="0" err="1" smtClean="0"/>
              <a:t>Jörn</a:t>
            </a:r>
            <a:r>
              <a:rPr lang="en-US" dirty="0" smtClean="0"/>
              <a:t> Jacob</a:t>
            </a:r>
            <a:endParaRPr lang="fr-FR" dirty="0"/>
          </a:p>
        </p:txBody>
      </p:sp>
      <p:sp>
        <p:nvSpPr>
          <p:cNvPr id="7" name="Title 1"/>
          <p:cNvSpPr txBox="1">
            <a:spLocks/>
          </p:cNvSpPr>
          <p:nvPr/>
        </p:nvSpPr>
        <p:spPr>
          <a:xfrm>
            <a:off x="566555" y="863715"/>
            <a:ext cx="7335815" cy="585065"/>
          </a:xfrm>
          <a:prstGeom prst="rect">
            <a:avLst/>
          </a:prstGeom>
        </p:spPr>
        <p:txBody>
          <a:bodyPr>
            <a:normAutofit fontScale="97500"/>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sz="2000" b="1" i="0" u="none" strike="noStrike" kern="1200" cap="all" spc="0" normalizeH="0" baseline="0" noProof="0" smtClean="0">
                <a:ln>
                  <a:noFill/>
                </a:ln>
                <a:solidFill>
                  <a:srgbClr val="0070C0"/>
                </a:solidFill>
                <a:effectLst/>
                <a:uLnTx/>
                <a:uFillTx/>
                <a:latin typeface="+mj-lt"/>
                <a:ea typeface="+mj-ea"/>
                <a:cs typeface="+mj-cs"/>
              </a:rPr>
              <a:t>5/</a:t>
            </a:r>
            <a:r>
              <a:rPr kumimoji="0" lang="en-US" sz="2800" b="1" i="0" u="none" strike="noStrike" kern="1200" cap="all" spc="0" normalizeH="0" baseline="0" noProof="0" smtClean="0">
                <a:ln>
                  <a:noFill/>
                </a:ln>
                <a:solidFill>
                  <a:srgbClr val="0070C0"/>
                </a:solidFill>
                <a:effectLst/>
                <a:uLnTx/>
                <a:uFillTx/>
                <a:latin typeface="+mj-lt"/>
                <a:ea typeface="+mj-ea"/>
                <a:cs typeface="+mj-cs"/>
              </a:rPr>
              <a:t> </a:t>
            </a:r>
            <a:r>
              <a:rPr kumimoji="0" lang="en-US" sz="2000" b="1" i="0" u="none" strike="noStrike" kern="1200" cap="all" spc="0" normalizeH="0" baseline="0" noProof="0" smtClean="0">
                <a:ln>
                  <a:noFill/>
                </a:ln>
                <a:solidFill>
                  <a:srgbClr val="0070C0"/>
                </a:solidFill>
                <a:effectLst/>
                <a:uLnTx/>
                <a:uFillTx/>
                <a:latin typeface="+mj-lt"/>
                <a:ea typeface="+mj-ea"/>
                <a:cs typeface="+mj-cs"/>
              </a:rPr>
              <a:t>The modules are not individually shielded</a:t>
            </a:r>
            <a:endParaRPr kumimoji="0" lang="en-US" sz="2800" b="1" i="0" u="none" strike="noStrike" kern="1200" cap="all" spc="0" normalizeH="0" baseline="0" noProof="0" dirty="0">
              <a:ln>
                <a:noFill/>
              </a:ln>
              <a:solidFill>
                <a:srgbClr val="0070C0"/>
              </a:solidFill>
              <a:effectLst/>
              <a:uLnTx/>
              <a:uFillTx/>
              <a:latin typeface="+mj-lt"/>
              <a:ea typeface="+mj-ea"/>
              <a:cs typeface="+mj-cs"/>
            </a:endParaRPr>
          </a:p>
        </p:txBody>
      </p:sp>
      <p:sp>
        <p:nvSpPr>
          <p:cNvPr id="9" name="TextBox 8"/>
          <p:cNvSpPr txBox="1"/>
          <p:nvPr/>
        </p:nvSpPr>
        <p:spPr>
          <a:xfrm>
            <a:off x="431540" y="1943835"/>
            <a:ext cx="3105345" cy="3108543"/>
          </a:xfrm>
          <a:prstGeom prst="rect">
            <a:avLst/>
          </a:prstGeom>
          <a:noFill/>
        </p:spPr>
        <p:txBody>
          <a:bodyPr wrap="square" rtlCol="0">
            <a:spAutoFit/>
          </a:bodyPr>
          <a:lstStyle/>
          <a:p>
            <a:r>
              <a:rPr lang="en-US" sz="4000" dirty="0" smtClean="0">
                <a:solidFill>
                  <a:srgbClr val="00B050"/>
                </a:solidFill>
              </a:rPr>
              <a:t>+ </a:t>
            </a:r>
            <a:r>
              <a:rPr lang="en-US" sz="2000" dirty="0" smtClean="0">
                <a:solidFill>
                  <a:srgbClr val="00B050"/>
                </a:solidFill>
              </a:rPr>
              <a:t>the sole of the transistor is very close to the cooling channel.</a:t>
            </a:r>
            <a:endParaRPr lang="en-US" sz="4000" dirty="0" smtClean="0">
              <a:solidFill>
                <a:srgbClr val="00B050"/>
              </a:solidFill>
            </a:endParaRPr>
          </a:p>
          <a:p>
            <a:r>
              <a:rPr lang="en-US" sz="3600" dirty="0" smtClean="0">
                <a:solidFill>
                  <a:srgbClr val="00B050"/>
                </a:solidFill>
              </a:rPr>
              <a:t>+ </a:t>
            </a:r>
            <a:r>
              <a:rPr lang="en-US" sz="2000" dirty="0" smtClean="0">
                <a:solidFill>
                  <a:srgbClr val="00B050"/>
                </a:solidFill>
              </a:rPr>
              <a:t>much cheaper than individual shielding.</a:t>
            </a:r>
            <a:endParaRPr lang="en-US" sz="3600" dirty="0" smtClean="0">
              <a:solidFill>
                <a:srgbClr val="0070C0"/>
              </a:solidFill>
            </a:endParaRPr>
          </a:p>
          <a:p>
            <a:r>
              <a:rPr lang="en-US" sz="4000" dirty="0" smtClean="0">
                <a:solidFill>
                  <a:srgbClr val="FF0000"/>
                </a:solidFill>
              </a:rPr>
              <a:t>-</a:t>
            </a:r>
            <a:r>
              <a:rPr lang="en-US" sz="2000" dirty="0" smtClean="0">
                <a:solidFill>
                  <a:srgbClr val="0070C0"/>
                </a:solidFill>
              </a:rPr>
              <a:t> </a:t>
            </a:r>
            <a:r>
              <a:rPr lang="en-US" sz="2000" dirty="0" smtClean="0">
                <a:solidFill>
                  <a:srgbClr val="FF0000"/>
                </a:solidFill>
              </a:rPr>
              <a:t>RF radiation originating from the circulator tabs.</a:t>
            </a:r>
            <a:endParaRPr lang="en-US" sz="2000" dirty="0">
              <a:solidFill>
                <a:srgbClr val="FF0000"/>
              </a:solidFill>
            </a:endParaRPr>
          </a:p>
        </p:txBody>
      </p:sp>
      <p:pic>
        <p:nvPicPr>
          <p:cNvPr id="10" name="Picture 9" descr="P1220028.JPG"/>
          <p:cNvPicPr>
            <a:picLocks noChangeAspect="1"/>
          </p:cNvPicPr>
          <p:nvPr/>
        </p:nvPicPr>
        <p:blipFill>
          <a:blip r:embed="rId2" cstate="print"/>
          <a:stretch>
            <a:fillRect/>
          </a:stretch>
        </p:blipFill>
        <p:spPr>
          <a:xfrm>
            <a:off x="4121950" y="1583795"/>
            <a:ext cx="4800000" cy="3600000"/>
          </a:xfrm>
          <a:prstGeom prst="rect">
            <a:avLst/>
          </a:prstGeom>
        </p:spPr>
      </p:pic>
      <p:pic>
        <p:nvPicPr>
          <p:cNvPr id="11" name="Picture 2" descr="C:\Users\langlois\AppData\Local\Microsoft\Windows\Temporary Internet Files\Content.IE5\VO35IKGH\MC900293242[1].wmf"/>
          <p:cNvPicPr>
            <a:picLocks noChangeAspect="1" noChangeArrowheads="1"/>
          </p:cNvPicPr>
          <p:nvPr/>
        </p:nvPicPr>
        <p:blipFill>
          <a:blip r:embed="rId3" cstate="print"/>
          <a:srcRect/>
          <a:stretch>
            <a:fillRect/>
          </a:stretch>
        </p:blipFill>
        <p:spPr bwMode="auto">
          <a:xfrm>
            <a:off x="3806915" y="4689140"/>
            <a:ext cx="1797710" cy="1540764"/>
          </a:xfrm>
          <a:prstGeom prst="rect">
            <a:avLst/>
          </a:prstGeom>
          <a:noFill/>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ESRF2014">
  <a:themeElements>
    <a:clrScheme name="ESRF-LightBlue">
      <a:dk1>
        <a:sysClr val="windowText" lastClr="000000"/>
      </a:dk1>
      <a:lt1>
        <a:sysClr val="window" lastClr="FFFFFF"/>
      </a:lt1>
      <a:dk2>
        <a:srgbClr val="132577"/>
      </a:dk2>
      <a:lt2>
        <a:srgbClr val="51A026"/>
      </a:lt2>
      <a:accent1>
        <a:srgbClr val="132577"/>
      </a:accent1>
      <a:accent2>
        <a:srgbClr val="ED7703"/>
      </a:accent2>
      <a:accent3>
        <a:srgbClr val="F4A300"/>
      </a:accent3>
      <a:accent4>
        <a:srgbClr val="FFDD00"/>
      </a:accent4>
      <a:accent5>
        <a:srgbClr val="AF007C"/>
      </a:accent5>
      <a:accent6>
        <a:srgbClr val="0098D4"/>
      </a:accent6>
      <a:hlink>
        <a:srgbClr val="000000"/>
      </a:hlink>
      <a:folHlink>
        <a:srgbClr val="000000"/>
      </a:folHlink>
    </a:clrScheme>
    <a:fontScheme name="Solocal_Arial">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xmlns="" name="Blank.potx" id="{67C11CAC-9023-4D7C-A201-0E73168C1C5C}" vid="{657381B9-D2A2-47F3-8C63-832BC4565506}"/>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ESRF2014</Template>
  <TotalTime>1169</TotalTime>
  <Words>1080</Words>
  <Application>Microsoft Office PowerPoint</Application>
  <PresentationFormat>On-screen Show (4:3)</PresentationFormat>
  <Paragraphs>169</Paragraphs>
  <Slides>18</Slides>
  <Notes>2</Notes>
  <HiddenSlides>0</HiddenSlides>
  <MMClips>0</MMClips>
  <ScaleCrop>false</ScaleCrop>
  <HeadingPairs>
    <vt:vector size="4" baseType="variant">
      <vt:variant>
        <vt:lpstr>Theme</vt:lpstr>
      </vt:variant>
      <vt:variant>
        <vt:i4>1</vt:i4>
      </vt:variant>
      <vt:variant>
        <vt:lpstr>Slide Titles</vt:lpstr>
      </vt:variant>
      <vt:variant>
        <vt:i4>18</vt:i4>
      </vt:variant>
    </vt:vector>
  </HeadingPairs>
  <TitlesOfParts>
    <vt:vector size="19" baseType="lpstr">
      <vt:lpstr>ESRF2014</vt:lpstr>
      <vt:lpstr>Slide 1</vt:lpstr>
      <vt:lpstr> CRISP WP 7</vt:lpstr>
      <vt:lpstr> CRISP WP 7</vt:lpstr>
      <vt:lpstr> CRISP WP 7</vt:lpstr>
      <vt:lpstr> CRISP WP 7</vt:lpstr>
      <vt:lpstr> CRISP WP 7</vt:lpstr>
      <vt:lpstr> CRISP WP 7</vt:lpstr>
      <vt:lpstr> CRISP WP 7</vt:lpstr>
      <vt:lpstr> CRISP WP 7</vt:lpstr>
      <vt:lpstr> CRISP WP 7</vt:lpstr>
      <vt:lpstr> CRISP WP 7</vt:lpstr>
      <vt:lpstr> CRISP WP 7</vt:lpstr>
      <vt:lpstr> CRISP WP 7</vt:lpstr>
      <vt:lpstr> CRISP WP 7</vt:lpstr>
      <vt:lpstr> CRISP WP 7</vt:lpstr>
      <vt:lpstr> CRISP WP 7</vt:lpstr>
      <vt:lpstr> CRISP WP 7</vt:lpstr>
      <vt:lpstr> CRISP WP 7</vt:lpstr>
    </vt:vector>
  </TitlesOfParts>
  <Company>ESRF</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LANGLOIS Michel</dc:creator>
  <cp:lastModifiedBy>LANGLOIS Michel</cp:lastModifiedBy>
  <cp:revision>100</cp:revision>
  <dcterms:created xsi:type="dcterms:W3CDTF">2014-02-03T10:58:32Z</dcterms:created>
  <dcterms:modified xsi:type="dcterms:W3CDTF">2014-05-07T13:41:14Z</dcterms:modified>
</cp:coreProperties>
</file>