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87" r:id="rId16"/>
    <p:sldId id="281" r:id="rId17"/>
    <p:sldId id="283" r:id="rId18"/>
    <p:sldId id="270" r:id="rId19"/>
    <p:sldId id="275" r:id="rId20"/>
    <p:sldId id="271" r:id="rId21"/>
    <p:sldId id="273" r:id="rId22"/>
    <p:sldId id="284" r:id="rId23"/>
    <p:sldId id="285" r:id="rId24"/>
    <p:sldId id="274" r:id="rId25"/>
    <p:sldId id="276" r:id="rId26"/>
    <p:sldId id="277" r:id="rId27"/>
    <p:sldId id="278" r:id="rId28"/>
    <p:sldId id="279" r:id="rId29"/>
    <p:sldId id="282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19F48128-8BF2-402C-8F76-AF4A5DB6F37D}">
          <p14:sldIdLst>
            <p14:sldId id="256"/>
            <p14:sldId id="257"/>
          </p14:sldIdLst>
        </p14:section>
        <p14:section name="ALBA RF" id="{1827A8B4-16A0-41AB-8848-9BFF1624A255}">
          <p14:sldIdLst>
            <p14:sldId id="268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</p14:sldIdLst>
        </p14:section>
        <p14:section name="Status" id="{81179302-B56C-49B0-9911-DB38B40AF143}">
          <p14:sldIdLst>
            <p14:sldId id="269"/>
            <p14:sldId id="287"/>
            <p14:sldId id="281"/>
            <p14:sldId id="283"/>
            <p14:sldId id="270"/>
            <p14:sldId id="275"/>
          </p14:sldIdLst>
        </p14:section>
        <p14:section name="Damaged IOT" id="{E308713D-D834-45D4-9606-1AD22C0408C9}">
          <p14:sldIdLst>
            <p14:sldId id="271"/>
            <p14:sldId id="273"/>
            <p14:sldId id="284"/>
            <p14:sldId id="285"/>
            <p14:sldId id="274"/>
          </p14:sldIdLst>
        </p14:section>
        <p14:section name="RF-LAB" id="{0CF64381-7894-4764-9431-5914B4A9F78C}">
          <p14:sldIdLst>
            <p14:sldId id="276"/>
            <p14:sldId id="277"/>
            <p14:sldId id="278"/>
            <p14:sldId id="279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5E9F"/>
    <a:srgbClr val="112E50"/>
    <a:srgbClr val="88A0B8"/>
    <a:srgbClr val="979F07"/>
    <a:srgbClr val="DEDFE6"/>
    <a:srgbClr val="5F0E0B"/>
    <a:srgbClr val="9C9D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70028" autoAdjust="0"/>
  </p:normalViewPr>
  <p:slideViewPr>
    <p:cSldViewPr>
      <p:cViewPr>
        <p:scale>
          <a:sx n="70" d="100"/>
          <a:sy n="70" d="100"/>
        </p:scale>
        <p:origin x="1140" y="-20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1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'2013'!$C$103</c:f>
              <c:strCache>
                <c:ptCount val="1"/>
                <c:pt idx="0">
                  <c:v>Partial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'2013'!$A$104:$A$109</c:f>
              <c:strCache>
                <c:ptCount val="6"/>
                <c:pt idx="0">
                  <c:v>Cavity arc</c:v>
                </c:pt>
                <c:pt idx="1">
                  <c:v>IOT arc</c:v>
                </c:pt>
                <c:pt idx="2">
                  <c:v>Damaged component</c:v>
                </c:pt>
                <c:pt idx="3">
                  <c:v>Cavity Rv power</c:v>
                </c:pt>
                <c:pt idx="4">
                  <c:v>Water</c:v>
                </c:pt>
                <c:pt idx="5">
                  <c:v>Other</c:v>
                </c:pt>
              </c:strCache>
            </c:strRef>
          </c:cat>
          <c:val>
            <c:numRef>
              <c:f>'2013'!$C$104:$C$109</c:f>
              <c:numCache>
                <c:formatCode>0.00%</c:formatCode>
                <c:ptCount val="6"/>
                <c:pt idx="0">
                  <c:v>0.19480519480519481</c:v>
                </c:pt>
                <c:pt idx="1">
                  <c:v>0.36363636363636365</c:v>
                </c:pt>
                <c:pt idx="2">
                  <c:v>5.1948051948051951E-2</c:v>
                </c:pt>
                <c:pt idx="3">
                  <c:v>0.15584415584415584</c:v>
                </c:pt>
                <c:pt idx="4">
                  <c:v>0.1038961038961039</c:v>
                </c:pt>
                <c:pt idx="5">
                  <c:v>0.12987012987012986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4218192"/>
        <c:axId val="144222112"/>
      </c:barChart>
      <c:catAx>
        <c:axId val="144218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44222112"/>
        <c:crosses val="autoZero"/>
        <c:auto val="1"/>
        <c:lblAlgn val="ctr"/>
        <c:lblOffset val="100"/>
        <c:noMultiLvlLbl val="0"/>
      </c:catAx>
      <c:valAx>
        <c:axId val="144222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44218192"/>
        <c:crosses val="autoZero"/>
        <c:crossBetween val="between"/>
      </c:valAx>
      <c:dTable>
        <c:showHorzBorder val="1"/>
        <c:showVertBorder val="1"/>
        <c:showOutline val="1"/>
        <c:showKeys val="0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'2014'!$B$17</c:f>
              <c:strCache>
                <c:ptCount val="1"/>
                <c:pt idx="0">
                  <c:v>Full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'2014'!$A$18:$A$23</c:f>
              <c:strCache>
                <c:ptCount val="6"/>
                <c:pt idx="0">
                  <c:v>Cavity arc</c:v>
                </c:pt>
                <c:pt idx="1">
                  <c:v>IOT arc</c:v>
                </c:pt>
                <c:pt idx="2">
                  <c:v>Damaged component</c:v>
                </c:pt>
                <c:pt idx="3">
                  <c:v>Cavity Rv power</c:v>
                </c:pt>
                <c:pt idx="4">
                  <c:v>Water</c:v>
                </c:pt>
                <c:pt idx="5">
                  <c:v>Other</c:v>
                </c:pt>
              </c:strCache>
            </c:strRef>
          </c:cat>
          <c:val>
            <c:numRef>
              <c:f>'2014'!$B$18:$B$23</c:f>
              <c:numCache>
                <c:formatCode>General</c:formatCode>
                <c:ptCount val="6"/>
                <c:pt idx="0">
                  <c:v>3</c:v>
                </c:pt>
                <c:pt idx="1">
                  <c:v>3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4221328"/>
        <c:axId val="144224072"/>
      </c:barChart>
      <c:catAx>
        <c:axId val="144221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44224072"/>
        <c:crosses val="autoZero"/>
        <c:auto val="1"/>
        <c:lblAlgn val="ctr"/>
        <c:lblOffset val="100"/>
        <c:noMultiLvlLbl val="0"/>
      </c:catAx>
      <c:valAx>
        <c:axId val="144224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44221328"/>
        <c:crosses val="autoZero"/>
        <c:crossBetween val="between"/>
      </c:valAx>
      <c:dTable>
        <c:showHorzBorder val="1"/>
        <c:showVertBorder val="1"/>
        <c:showOutline val="1"/>
        <c:showKeys val="0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8BD02A-659A-4BD1-8867-123BE9625D58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6BDD0-B58C-4867-AEFE-A74914E5573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94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710A5-AAF5-4646-B3F4-B8B6E5726253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4D05F-0845-432B-BBD0-32E47074A61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165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Presentarme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4D05F-0845-432B-BBD0-32E47074A6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9008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 the booster we use a 5 cell normal conducting cavity. We work at 35kW peak power, so only one </a:t>
            </a:r>
            <a:r>
              <a:rPr lang="en-GB" dirty="0" err="1" smtClean="0"/>
              <a:t>iot</a:t>
            </a:r>
            <a:r>
              <a:rPr lang="en-GB" dirty="0" smtClean="0"/>
              <a:t> is needed. Obviously, the </a:t>
            </a:r>
            <a:r>
              <a:rPr lang="en-GB" dirty="0" err="1" smtClean="0"/>
              <a:t>rf</a:t>
            </a:r>
            <a:r>
              <a:rPr lang="en-GB" dirty="0" smtClean="0"/>
              <a:t> layout is a bot simpler so we have no combiner nor </a:t>
            </a:r>
            <a:r>
              <a:rPr lang="en-GB" dirty="0" err="1" smtClean="0"/>
              <a:t>costub</a:t>
            </a:r>
            <a:r>
              <a:rPr lang="en-GB" dirty="0" smtClean="0"/>
              <a:t> in there.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4D05F-0845-432B-BBD0-32E47074A61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2309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/>
              <a:t>llrf</a:t>
            </a:r>
            <a:r>
              <a:rPr lang="en-GB" dirty="0" smtClean="0"/>
              <a:t> is designed and built in house with commercial components. It has a phase stability of 0,1degrees and an amplitude stability of point one percent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4D05F-0845-432B-BBD0-32E47074A61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7596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 now I will talk a bit about the operation of our accelerators and the RF</a:t>
            </a:r>
            <a:r>
              <a:rPr lang="en-GB" baseline="0" dirty="0" smtClean="0"/>
              <a:t> systems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4D05F-0845-432B-BBD0-32E47074A61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7447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have a mean time between failures of 25 hours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4D05F-0845-432B-BBD0-32E47074A61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4001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4D05F-0845-432B-BBD0-32E47074A61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477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4D05F-0845-432B-BBD0-32E47074A61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056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work</a:t>
            </a:r>
            <a:r>
              <a:rPr lang="es-ES" dirty="0" smtClean="0"/>
              <a:t> at 500MHz</a:t>
            </a:r>
          </a:p>
          <a:p>
            <a:r>
              <a:rPr lang="es-ES" dirty="0" err="1" smtClean="0"/>
              <a:t>Our</a:t>
            </a:r>
            <a:r>
              <a:rPr lang="es-ES" dirty="0" smtClean="0"/>
              <a:t> SR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designed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400mA </a:t>
            </a:r>
            <a:r>
              <a:rPr lang="es-ES" dirty="0" err="1" smtClean="0"/>
              <a:t>although</a:t>
            </a:r>
            <a:r>
              <a:rPr lang="es-ES" dirty="0" smtClean="0"/>
              <a:t>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work</a:t>
            </a:r>
            <a:r>
              <a:rPr lang="es-ES" dirty="0" smtClean="0"/>
              <a:t> at 120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users</a:t>
            </a:r>
            <a:endParaRPr lang="es-ES" dirty="0" smtClean="0"/>
          </a:p>
          <a:p>
            <a:r>
              <a:rPr lang="es-ES" dirty="0" smtClean="0"/>
              <a:t>Top-up </a:t>
            </a:r>
            <a:r>
              <a:rPr lang="es-ES" dirty="0" err="1" smtClean="0"/>
              <a:t>operation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under</a:t>
            </a:r>
            <a:r>
              <a:rPr lang="es-ES" dirty="0" smtClean="0"/>
              <a:t> </a:t>
            </a:r>
            <a:r>
              <a:rPr lang="es-ES" dirty="0" err="1" smtClean="0"/>
              <a:t>testing</a:t>
            </a:r>
            <a:r>
              <a:rPr lang="es-ES" dirty="0" smtClean="0"/>
              <a:t> and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foreseen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thenear</a:t>
            </a:r>
            <a:r>
              <a:rPr lang="es-ES" dirty="0" smtClean="0"/>
              <a:t> </a:t>
            </a:r>
            <a:r>
              <a:rPr lang="es-ES" dirty="0" err="1" smtClean="0"/>
              <a:t>future</a:t>
            </a:r>
            <a:endParaRPr lang="es-ES" dirty="0" smtClean="0"/>
          </a:p>
          <a:p>
            <a:r>
              <a:rPr lang="es-ES" dirty="0" err="1" smtClean="0"/>
              <a:t>We</a:t>
            </a:r>
            <a:r>
              <a:rPr lang="es-ES" dirty="0" smtClean="0"/>
              <a:t> use normal </a:t>
            </a:r>
            <a:r>
              <a:rPr lang="es-ES" dirty="0" err="1" smtClean="0"/>
              <a:t>conducting</a:t>
            </a:r>
            <a:r>
              <a:rPr lang="es-ES" dirty="0" smtClean="0"/>
              <a:t> </a:t>
            </a:r>
            <a:r>
              <a:rPr lang="es-ES" dirty="0" err="1" smtClean="0"/>
              <a:t>cavities</a:t>
            </a:r>
            <a:r>
              <a:rPr lang="es-ES" dirty="0" smtClean="0"/>
              <a:t> </a:t>
            </a:r>
            <a:r>
              <a:rPr lang="es-ES" dirty="0" err="1" smtClean="0"/>
              <a:t>powered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IOT </a:t>
            </a:r>
            <a:r>
              <a:rPr lang="es-ES" dirty="0" err="1" smtClean="0"/>
              <a:t>based</a:t>
            </a:r>
            <a:r>
              <a:rPr lang="es-ES" dirty="0" smtClean="0"/>
              <a:t> </a:t>
            </a:r>
            <a:r>
              <a:rPr lang="es-ES" dirty="0" err="1" smtClean="0"/>
              <a:t>amplifiers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4D05F-0845-432B-BBD0-32E47074A61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8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distribution</a:t>
            </a:r>
            <a:r>
              <a:rPr lang="es-ES" dirty="0" smtClean="0"/>
              <a:t> of </a:t>
            </a:r>
            <a:r>
              <a:rPr lang="es-ES" dirty="0" err="1" smtClean="0"/>
              <a:t>thecavities</a:t>
            </a:r>
            <a:r>
              <a:rPr lang="es-ES" dirty="0" smtClean="0"/>
              <a:t> in </a:t>
            </a:r>
            <a:r>
              <a:rPr lang="es-ES" dirty="0" err="1" smtClean="0"/>
              <a:t>our</a:t>
            </a:r>
            <a:r>
              <a:rPr lang="es-ES" dirty="0" smtClean="0"/>
              <a:t> </a:t>
            </a:r>
            <a:r>
              <a:rPr lang="es-ES" dirty="0" err="1" smtClean="0"/>
              <a:t>accelerators</a:t>
            </a:r>
            <a:endParaRPr lang="es-ES" dirty="0" smtClean="0"/>
          </a:p>
          <a:p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six</a:t>
            </a:r>
            <a:r>
              <a:rPr lang="es-ES" dirty="0" smtClean="0"/>
              <a:t> </a:t>
            </a:r>
            <a:r>
              <a:rPr lang="es-ES" dirty="0" err="1" smtClean="0"/>
              <a:t>dampy</a:t>
            </a:r>
            <a:r>
              <a:rPr lang="es-ES" dirty="0" smtClean="0"/>
              <a:t> </a:t>
            </a:r>
            <a:r>
              <a:rPr lang="es-ES" dirty="0" err="1" smtClean="0"/>
              <a:t>cavities</a:t>
            </a:r>
            <a:r>
              <a:rPr lang="es-ES" dirty="0" smtClean="0"/>
              <a:t> </a:t>
            </a:r>
            <a:r>
              <a:rPr lang="es-ES" dirty="0" err="1" smtClean="0"/>
              <a:t>distributed</a:t>
            </a:r>
            <a:r>
              <a:rPr lang="es-ES" dirty="0" smtClean="0"/>
              <a:t> in </a:t>
            </a:r>
            <a:r>
              <a:rPr lang="es-ES" dirty="0" err="1" smtClean="0"/>
              <a:t>three</a:t>
            </a:r>
            <a:r>
              <a:rPr lang="es-ES" dirty="0" smtClean="0"/>
              <a:t> </a:t>
            </a:r>
            <a:r>
              <a:rPr lang="es-ES" dirty="0" err="1" smtClean="0"/>
              <a:t>straight</a:t>
            </a:r>
            <a:r>
              <a:rPr lang="es-ES" dirty="0" smtClean="0"/>
              <a:t> </a:t>
            </a:r>
            <a:r>
              <a:rPr lang="es-ES" dirty="0" err="1" smtClean="0"/>
              <a:t>sections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SR</a:t>
            </a:r>
          </a:p>
          <a:p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rhe</a:t>
            </a:r>
            <a:r>
              <a:rPr lang="es-ES" dirty="0" smtClean="0"/>
              <a:t> </a:t>
            </a:r>
            <a:r>
              <a:rPr lang="es-ES" dirty="0" err="1" smtClean="0"/>
              <a:t>Booster</a:t>
            </a:r>
            <a:r>
              <a:rPr lang="es-ES" dirty="0" smtClean="0"/>
              <a:t>,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a t </a:t>
            </a:r>
            <a:r>
              <a:rPr lang="es-ES" dirty="0" err="1" smtClean="0"/>
              <a:t>cell</a:t>
            </a:r>
            <a:r>
              <a:rPr lang="es-ES" dirty="0" smtClean="0"/>
              <a:t> petra </a:t>
            </a:r>
            <a:r>
              <a:rPr lang="es-ES" dirty="0" err="1" smtClean="0"/>
              <a:t>cavity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All</a:t>
            </a:r>
            <a:r>
              <a:rPr lang="es-ES" dirty="0" smtClean="0"/>
              <a:t> </a:t>
            </a:r>
            <a:r>
              <a:rPr lang="es-ES" dirty="0" err="1" smtClean="0"/>
              <a:t>cavities</a:t>
            </a:r>
            <a:r>
              <a:rPr lang="es-ES" dirty="0" smtClean="0"/>
              <a:t> are </a:t>
            </a:r>
            <a:r>
              <a:rPr lang="es-ES" dirty="0" err="1" smtClean="0"/>
              <a:t>powered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IOTs</a:t>
            </a:r>
            <a:r>
              <a:rPr lang="es-ES" dirty="0" smtClean="0"/>
              <a:t>. </a:t>
            </a:r>
            <a:r>
              <a:rPr lang="es-ES" dirty="0" err="1" smtClean="0"/>
              <a:t>Two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each</a:t>
            </a:r>
            <a:r>
              <a:rPr lang="es-ES" dirty="0" smtClean="0"/>
              <a:t> SR </a:t>
            </a:r>
            <a:r>
              <a:rPr lang="es-ES" dirty="0" err="1" smtClean="0"/>
              <a:t>cavity</a:t>
            </a:r>
            <a:r>
              <a:rPr lang="es-ES" dirty="0" smtClean="0"/>
              <a:t> and </a:t>
            </a:r>
            <a:r>
              <a:rPr lang="es-ES" dirty="0" err="1" smtClean="0"/>
              <a:t>one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BO </a:t>
            </a:r>
            <a:r>
              <a:rPr lang="es-ES" dirty="0" err="1" smtClean="0"/>
              <a:t>cavity</a:t>
            </a:r>
            <a:r>
              <a:rPr lang="es-ES" dirty="0" smtClean="0"/>
              <a:t>, </a:t>
            </a:r>
            <a:r>
              <a:rPr lang="es-ES" dirty="0" err="1" smtClean="0"/>
              <a:t>wich</a:t>
            </a:r>
            <a:r>
              <a:rPr lang="es-ES" dirty="0" smtClean="0"/>
              <a:t> </a:t>
            </a:r>
            <a:r>
              <a:rPr lang="es-ES" dirty="0" err="1" smtClean="0"/>
              <a:t>makes</a:t>
            </a:r>
            <a:r>
              <a:rPr lang="es-ES" dirty="0" smtClean="0"/>
              <a:t> a total of 13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IOTs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4D05F-0845-432B-BBD0-32E47074A61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545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In </a:t>
            </a:r>
            <a:r>
              <a:rPr lang="es-ES" dirty="0" err="1" smtClean="0"/>
              <a:t>the</a:t>
            </a:r>
            <a:r>
              <a:rPr lang="es-ES" dirty="0" smtClean="0"/>
              <a:t> SR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three</a:t>
            </a:r>
            <a:r>
              <a:rPr lang="es-ES" dirty="0" smtClean="0"/>
              <a:t> </a:t>
            </a:r>
            <a:r>
              <a:rPr lang="es-ES" dirty="0" err="1" smtClean="0"/>
              <a:t>groups</a:t>
            </a:r>
            <a:r>
              <a:rPr lang="es-ES" dirty="0" smtClean="0"/>
              <a:t> of </a:t>
            </a:r>
            <a:r>
              <a:rPr lang="es-ES" dirty="0" err="1" smtClean="0"/>
              <a:t>two</a:t>
            </a:r>
            <a:r>
              <a:rPr lang="es-ES" dirty="0" smtClean="0"/>
              <a:t> </a:t>
            </a:r>
            <a:r>
              <a:rPr lang="es-ES" dirty="0" err="1" smtClean="0"/>
              <a:t>cavities</a:t>
            </a:r>
            <a:r>
              <a:rPr lang="es-ES" dirty="0" smtClean="0"/>
              <a:t>. </a:t>
            </a:r>
            <a:r>
              <a:rPr lang="es-ES" dirty="0" err="1" smtClean="0"/>
              <a:t>Everything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placed </a:t>
            </a:r>
            <a:r>
              <a:rPr lang="es-ES" dirty="0" err="1" smtClean="0"/>
              <a:t>simetrically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4D05F-0845-432B-BBD0-32E47074A61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749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Each</a:t>
            </a:r>
            <a:r>
              <a:rPr lang="es-ES" dirty="0" smtClean="0"/>
              <a:t> </a:t>
            </a:r>
            <a:r>
              <a:rPr lang="es-ES" dirty="0" err="1" smtClean="0"/>
              <a:t>cavity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powered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two</a:t>
            </a:r>
            <a:r>
              <a:rPr lang="es-ES" dirty="0" smtClean="0"/>
              <a:t> AMPEGON </a:t>
            </a:r>
            <a:r>
              <a:rPr lang="es-ES" dirty="0" err="1" smtClean="0"/>
              <a:t>transmitters</a:t>
            </a:r>
            <a:r>
              <a:rPr lang="es-ES" dirty="0" smtClean="0"/>
              <a:t>,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independent</a:t>
            </a:r>
            <a:r>
              <a:rPr lang="es-ES" dirty="0" smtClean="0"/>
              <a:t> </a:t>
            </a:r>
            <a:r>
              <a:rPr lang="es-ES" dirty="0" err="1" smtClean="0"/>
              <a:t>power</a:t>
            </a:r>
            <a:r>
              <a:rPr lang="es-ES" dirty="0" smtClean="0"/>
              <a:t> </a:t>
            </a:r>
            <a:r>
              <a:rPr lang="es-ES" dirty="0" err="1" smtClean="0"/>
              <a:t>supplies</a:t>
            </a:r>
            <a:r>
              <a:rPr lang="es-ES" dirty="0" smtClean="0"/>
              <a:t> </a:t>
            </a:r>
            <a:r>
              <a:rPr lang="es-ES" dirty="0" err="1" smtClean="0"/>
              <a:t>using</a:t>
            </a:r>
            <a:r>
              <a:rPr lang="es-ES" dirty="0" smtClean="0"/>
              <a:t> </a:t>
            </a:r>
            <a:r>
              <a:rPr lang="es-ES" dirty="0" err="1" smtClean="0"/>
              <a:t>psm</a:t>
            </a:r>
            <a:r>
              <a:rPr lang="es-ES" dirty="0" smtClean="0"/>
              <a:t> </a:t>
            </a:r>
            <a:r>
              <a:rPr lang="es-ES" dirty="0" err="1" smtClean="0"/>
              <a:t>switching</a:t>
            </a:r>
            <a:r>
              <a:rPr lang="es-ES" dirty="0" smtClean="0"/>
              <a:t> </a:t>
            </a:r>
            <a:r>
              <a:rPr lang="es-ES" dirty="0" err="1" smtClean="0"/>
              <a:t>technology</a:t>
            </a:r>
            <a:r>
              <a:rPr lang="es-ES" dirty="0" smtClean="0"/>
              <a:t>. </a:t>
            </a:r>
            <a:r>
              <a:rPr lang="es-ES" dirty="0" err="1" smtClean="0"/>
              <a:t>They</a:t>
            </a:r>
            <a:r>
              <a:rPr lang="es-ES" dirty="0" smtClean="0"/>
              <a:t> </a:t>
            </a:r>
            <a:r>
              <a:rPr lang="es-ES" dirty="0" err="1" smtClean="0"/>
              <a:t>provide</a:t>
            </a:r>
            <a:r>
              <a:rPr lang="es-ES" dirty="0" smtClean="0"/>
              <a:t> up to 38kV</a:t>
            </a:r>
            <a:r>
              <a:rPr lang="es-ES" baseline="0" dirty="0" smtClean="0"/>
              <a:t> and 4ª</a:t>
            </a:r>
          </a:p>
          <a:p>
            <a:r>
              <a:rPr lang="es-ES" baseline="0" dirty="0" err="1" smtClean="0"/>
              <a:t>Rhe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amplifier</a:t>
            </a:r>
            <a:r>
              <a:rPr lang="es-ES" baseline="0" dirty="0" smtClean="0"/>
              <a:t> uses 80kW TH794 </a:t>
            </a:r>
            <a:r>
              <a:rPr lang="es-ES" baseline="0" dirty="0" err="1" smtClean="0"/>
              <a:t>IOTs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4D05F-0845-432B-BBD0-32E47074A61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17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usually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operate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IOTs</a:t>
            </a:r>
            <a:r>
              <a:rPr lang="es-ES" baseline="0" dirty="0" smtClean="0"/>
              <a:t> at </a:t>
            </a:r>
            <a:r>
              <a:rPr lang="es-ES" baseline="0" dirty="0" err="1" smtClean="0"/>
              <a:t>reduced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power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below</a:t>
            </a:r>
            <a:r>
              <a:rPr lang="es-ES" baseline="0" dirty="0" smtClean="0"/>
              <a:t> 50kW, so </a:t>
            </a:r>
            <a:r>
              <a:rPr lang="es-ES" baseline="0" dirty="0" err="1" smtClean="0"/>
              <a:t>we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have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lowered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cathode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voltage</a:t>
            </a:r>
            <a:r>
              <a:rPr lang="es-ES" baseline="0" dirty="0" smtClean="0"/>
              <a:t>.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peak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efficiency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lower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but</a:t>
            </a:r>
            <a:r>
              <a:rPr lang="es-ES" baseline="0" dirty="0" smtClean="0"/>
              <a:t> at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operation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power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it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better</a:t>
            </a:r>
            <a:r>
              <a:rPr lang="es-ES" baseline="0" dirty="0" smtClean="0"/>
              <a:t>. </a:t>
            </a:r>
            <a:r>
              <a:rPr lang="es-ES" baseline="0" dirty="0" err="1" smtClean="0"/>
              <a:t>Also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reliability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system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improves</a:t>
            </a:r>
            <a:r>
              <a:rPr lang="es-ES" baseline="0" dirty="0" smtClean="0"/>
              <a:t> at </a:t>
            </a:r>
            <a:r>
              <a:rPr lang="es-ES" baseline="0" dirty="0" err="1" smtClean="0"/>
              <a:t>lower</a:t>
            </a:r>
            <a:r>
              <a:rPr lang="es-ES" baseline="0" dirty="0" smtClean="0"/>
              <a:t> voltaje</a:t>
            </a:r>
          </a:p>
          <a:p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gain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roughly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same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4D05F-0845-432B-BBD0-32E47074A61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315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We</a:t>
            </a:r>
            <a:r>
              <a:rPr lang="es-ES" dirty="0" smtClean="0"/>
              <a:t> use a </a:t>
            </a:r>
            <a:r>
              <a:rPr lang="es-ES" dirty="0" err="1" smtClean="0"/>
              <a:t>cavity</a:t>
            </a:r>
            <a:r>
              <a:rPr lang="es-ES" dirty="0" smtClean="0"/>
              <a:t> </a:t>
            </a:r>
            <a:r>
              <a:rPr lang="es-ES" dirty="0" err="1" smtClean="0"/>
              <a:t>combiner</a:t>
            </a:r>
            <a:r>
              <a:rPr lang="es-ES" dirty="0" smtClean="0"/>
              <a:t> </a:t>
            </a:r>
            <a:r>
              <a:rPr lang="es-ES" dirty="0" err="1" smtClean="0"/>
              <a:t>CaCo</a:t>
            </a:r>
            <a:r>
              <a:rPr lang="es-ES" dirty="0" smtClean="0"/>
              <a:t> to </a:t>
            </a:r>
            <a:r>
              <a:rPr lang="es-ES" dirty="0" err="1" smtClean="0"/>
              <a:t>add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power</a:t>
            </a:r>
            <a:r>
              <a:rPr lang="es-ES" dirty="0" smtClean="0"/>
              <a:t> of </a:t>
            </a:r>
            <a:r>
              <a:rPr lang="es-ES" dirty="0" err="1" smtClean="0"/>
              <a:t>both</a:t>
            </a:r>
            <a:r>
              <a:rPr lang="es-ES" dirty="0" smtClean="0"/>
              <a:t> </a:t>
            </a:r>
            <a:r>
              <a:rPr lang="es-ES" dirty="0" err="1" smtClean="0"/>
              <a:t>IOTs</a:t>
            </a:r>
            <a:r>
              <a:rPr lang="es-ES" dirty="0" smtClean="0"/>
              <a:t>. In case of a </a:t>
            </a:r>
            <a:r>
              <a:rPr lang="es-ES" dirty="0" err="1" smtClean="0"/>
              <a:t>faulty</a:t>
            </a:r>
            <a:r>
              <a:rPr lang="es-ES" dirty="0" smtClean="0"/>
              <a:t> IOT, </a:t>
            </a:r>
            <a:r>
              <a:rPr lang="es-ES" dirty="0" err="1" smtClean="0"/>
              <a:t>it</a:t>
            </a:r>
            <a:r>
              <a:rPr lang="es-ES" dirty="0" smtClean="0"/>
              <a:t> has to be </a:t>
            </a:r>
            <a:r>
              <a:rPr lang="es-ES" dirty="0" err="1" smtClean="0"/>
              <a:t>isolated</a:t>
            </a:r>
            <a:r>
              <a:rPr lang="es-ES" dirty="0" smtClean="0"/>
              <a:t>. </a:t>
            </a:r>
            <a:r>
              <a:rPr lang="es-ES" dirty="0" err="1" smtClean="0"/>
              <a:t>Previously</a:t>
            </a:r>
            <a:r>
              <a:rPr lang="es-ES" dirty="0" smtClean="0"/>
              <a:t> </a:t>
            </a:r>
            <a:r>
              <a:rPr lang="es-ES" dirty="0" err="1" smtClean="0"/>
              <a:t>we</a:t>
            </a:r>
            <a:r>
              <a:rPr lang="es-ES" dirty="0" smtClean="0"/>
              <a:t> removed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waveguide</a:t>
            </a:r>
            <a:r>
              <a:rPr lang="es-ES" dirty="0" smtClean="0"/>
              <a:t> and </a:t>
            </a:r>
            <a:r>
              <a:rPr lang="es-ES" dirty="0" err="1" smtClean="0"/>
              <a:t>installed</a:t>
            </a:r>
            <a:r>
              <a:rPr lang="es-ES" dirty="0" smtClean="0"/>
              <a:t> a </a:t>
            </a:r>
            <a:r>
              <a:rPr lang="es-ES" dirty="0" err="1" smtClean="0"/>
              <a:t>shortcircuit</a:t>
            </a:r>
            <a:r>
              <a:rPr lang="es-ES" dirty="0" smtClean="0"/>
              <a:t> </a:t>
            </a:r>
            <a:r>
              <a:rPr lang="es-ES" dirty="0" err="1" smtClean="0"/>
              <a:t>wich</a:t>
            </a:r>
            <a:r>
              <a:rPr lang="es-ES" dirty="0" smtClean="0"/>
              <a:t> </a:t>
            </a:r>
            <a:r>
              <a:rPr lang="es-ES" dirty="0" err="1" smtClean="0"/>
              <a:t>takes</a:t>
            </a:r>
            <a:r>
              <a:rPr lang="es-ES" dirty="0" smtClean="0"/>
              <a:t> a </a:t>
            </a:r>
            <a:r>
              <a:rPr lang="es-ES" dirty="0" err="1" smtClean="0"/>
              <a:t>lot</a:t>
            </a:r>
            <a:r>
              <a:rPr lang="es-ES" dirty="0" smtClean="0"/>
              <a:t> of time. To </a:t>
            </a:r>
            <a:r>
              <a:rPr lang="es-ES" dirty="0" err="1" smtClean="0"/>
              <a:t>avoid</a:t>
            </a:r>
            <a:r>
              <a:rPr lang="es-ES" dirty="0" smtClean="0"/>
              <a:t>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developed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CoStub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costub</a:t>
            </a:r>
            <a:r>
              <a:rPr lang="es-ES" dirty="0" smtClean="0"/>
              <a:t> introduces 4 </a:t>
            </a:r>
            <a:r>
              <a:rPr lang="es-ES" dirty="0" err="1" smtClean="0"/>
              <a:t>stubs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créate a </a:t>
            </a:r>
            <a:r>
              <a:rPr lang="es-ES" dirty="0" err="1" smtClean="0"/>
              <a:t>shortcircuit</a:t>
            </a:r>
            <a:r>
              <a:rPr lang="es-ES" dirty="0" smtClean="0"/>
              <a:t> </a:t>
            </a:r>
            <a:r>
              <a:rPr lang="es-ES" dirty="0" err="1" smtClean="0"/>
              <a:t>between</a:t>
            </a:r>
            <a:r>
              <a:rPr lang="es-ES" dirty="0" smtClean="0"/>
              <a:t> </a:t>
            </a:r>
            <a:r>
              <a:rPr lang="es-ES" dirty="0" err="1" smtClean="0"/>
              <a:t>both</a:t>
            </a:r>
            <a:r>
              <a:rPr lang="es-ES" dirty="0" smtClean="0"/>
              <a:t> </a:t>
            </a:r>
            <a:r>
              <a:rPr lang="es-ES" dirty="0" err="1" smtClean="0"/>
              <a:t>conductors</a:t>
            </a:r>
            <a:r>
              <a:rPr lang="es-ES" dirty="0" smtClean="0"/>
              <a:t> in a 10 minute </a:t>
            </a:r>
            <a:r>
              <a:rPr lang="es-ES" dirty="0" err="1" smtClean="0"/>
              <a:t>intervention</a:t>
            </a:r>
            <a:r>
              <a:rPr lang="es-ES" dirty="0" smtClean="0"/>
              <a:t>.</a:t>
            </a:r>
          </a:p>
          <a:p>
            <a:endParaRPr lang="es-ES" dirty="0" smtClean="0"/>
          </a:p>
          <a:p>
            <a:r>
              <a:rPr lang="es-ES" dirty="0" err="1" smtClean="0"/>
              <a:t>Here</a:t>
            </a:r>
            <a:r>
              <a:rPr lang="es-ES" dirty="0" smtClean="0"/>
              <a:t> </a:t>
            </a:r>
            <a:r>
              <a:rPr lang="es-ES" dirty="0" err="1" smtClean="0"/>
              <a:t>you</a:t>
            </a:r>
            <a:r>
              <a:rPr lang="es-ES" dirty="0" smtClean="0"/>
              <a:t> can </a:t>
            </a:r>
            <a:r>
              <a:rPr lang="es-ES" dirty="0" err="1" smtClean="0"/>
              <a:t>see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inner</a:t>
            </a:r>
            <a:r>
              <a:rPr lang="es-ES" dirty="0" smtClean="0"/>
              <a:t> </a:t>
            </a:r>
            <a:r>
              <a:rPr lang="es-ES" dirty="0" err="1" smtClean="0"/>
              <a:t>part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n-GB" dirty="0" smtClean="0"/>
              <a:t>waveguide with the stubs doing contact.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4D05F-0845-432B-BBD0-32E47074A61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6703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use normal conducting </a:t>
            </a:r>
            <a:r>
              <a:rPr lang="en-GB" dirty="0" err="1" smtClean="0"/>
              <a:t>dampy</a:t>
            </a:r>
            <a:r>
              <a:rPr lang="en-GB" dirty="0" smtClean="0"/>
              <a:t> cavities for the sr. We replaced the pick-up-loops for a new model without ceramics. This has improved the vacuum and reliability of the system.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4D05F-0845-432B-BBD0-32E47074A61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890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060161"/>
            <a:ext cx="4495800" cy="2523703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1143000"/>
            <a:ext cx="4495800" cy="1728446"/>
          </a:xfrm>
        </p:spPr>
        <p:txBody>
          <a:bodyPr/>
          <a:lstStyle>
            <a:lvl1pPr algn="l">
              <a:defRPr>
                <a:solidFill>
                  <a:srgbClr val="112E50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5181600" y="1149172"/>
            <a:ext cx="3581400" cy="471822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8610600" y="304800"/>
            <a:ext cx="402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r"/>
            <a:fld id="{393CF724-F9E0-44B8-95BD-D38D8B22F53D}" type="slidenum">
              <a:rPr lang="es-E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lvl="0" algn="r"/>
              <a:t>‹Nº›</a:t>
            </a:fld>
            <a:endParaRPr lang="es-E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552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393CF724-F9E0-44B8-95BD-D38D8B22F53D}" type="slidenum">
              <a:rPr lang="en-US" smtClean="0"/>
              <a:pPr algn="r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966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4076818" cy="2215662"/>
          </a:xfrm>
          <a:solidFill>
            <a:srgbClr val="DEDFE6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112E50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393CF724-F9E0-44B8-95BD-D38D8B22F53D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609600" y="3505200"/>
            <a:ext cx="4076818" cy="2215662"/>
          </a:xfrm>
          <a:solidFill>
            <a:srgbClr val="979F07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4686182" y="1295400"/>
            <a:ext cx="4076818" cy="2215662"/>
          </a:xfrm>
          <a:solidFill>
            <a:srgbClr val="88A0B8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4686182" y="3505200"/>
            <a:ext cx="4076818" cy="2215662"/>
          </a:xfrm>
          <a:solidFill>
            <a:srgbClr val="125E9F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1304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2037471" cy="1107322"/>
          </a:xfr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393CF724-F9E0-44B8-95BD-D38D8B22F53D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2667000" y="1676400"/>
            <a:ext cx="2037471" cy="1107322"/>
          </a:xfr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4724400" y="1676400"/>
            <a:ext cx="2037471" cy="1107322"/>
          </a:xfr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6781800" y="1676400"/>
            <a:ext cx="2049194" cy="1113693"/>
          </a:xfr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6781800" y="2819400"/>
            <a:ext cx="2037471" cy="1107322"/>
          </a:xfr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/>
          </p:nvPr>
        </p:nvSpPr>
        <p:spPr>
          <a:xfrm>
            <a:off x="609600" y="2819400"/>
            <a:ext cx="2037471" cy="1107322"/>
          </a:xfr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/>
          </p:nvPr>
        </p:nvSpPr>
        <p:spPr>
          <a:xfrm>
            <a:off x="2667000" y="2819400"/>
            <a:ext cx="2037471" cy="1107322"/>
          </a:xfr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9"/>
          </p:nvPr>
        </p:nvSpPr>
        <p:spPr>
          <a:xfrm>
            <a:off x="4724400" y="2819400"/>
            <a:ext cx="2049194" cy="1113693"/>
          </a:xfr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20"/>
          </p:nvPr>
        </p:nvSpPr>
        <p:spPr>
          <a:xfrm>
            <a:off x="4724400" y="3962400"/>
            <a:ext cx="2037471" cy="1107322"/>
          </a:xfr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21"/>
          </p:nvPr>
        </p:nvSpPr>
        <p:spPr>
          <a:xfrm>
            <a:off x="609600" y="3962400"/>
            <a:ext cx="2037471" cy="1107322"/>
          </a:xfr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2667000" y="3962400"/>
            <a:ext cx="2049194" cy="1113693"/>
          </a:xfr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23"/>
          </p:nvPr>
        </p:nvSpPr>
        <p:spPr>
          <a:xfrm>
            <a:off x="6781800" y="3962400"/>
            <a:ext cx="2037471" cy="1107322"/>
          </a:xfr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31459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1"/>
          <p:cNvSpPr/>
          <p:nvPr userDrawn="1"/>
        </p:nvSpPr>
        <p:spPr>
          <a:xfrm>
            <a:off x="8610600" y="304800"/>
            <a:ext cx="402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r"/>
            <a:fld id="{393CF724-F9E0-44B8-95BD-D38D8B22F53D}" type="slidenum">
              <a:rPr lang="es-E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lvl="0" algn="r"/>
              <a:t>‹Nº›</a:t>
            </a:fld>
            <a:endParaRPr lang="es-E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404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1"/>
            <a:ext cx="4038600" cy="49069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1"/>
            <a:ext cx="4038600" cy="49069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393CF724-F9E0-44B8-95BD-D38D8B22F53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945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219200"/>
            <a:ext cx="4040188" cy="955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19200"/>
            <a:ext cx="4041775" cy="955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393CF724-F9E0-44B8-95BD-D38D8B22F53D}" type="slidenum">
              <a:rPr lang="en-US" smtClean="0"/>
              <a:pPr algn="r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852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Rectangle 1"/>
          <p:cNvSpPr/>
          <p:nvPr userDrawn="1"/>
        </p:nvSpPr>
        <p:spPr>
          <a:xfrm>
            <a:off x="8610600" y="304800"/>
            <a:ext cx="4026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r"/>
            <a:fld id="{393CF724-F9E0-44B8-95BD-D38D8B22F53D}" type="slidenum">
              <a:rPr lang="es-E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lvl="0" algn="r"/>
              <a:t>‹Nº›</a:t>
            </a:fld>
            <a:endParaRPr lang="es-E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75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-309265"/>
            <a:ext cx="6477000" cy="1169551"/>
          </a:xfrm>
        </p:spPr>
        <p:txBody>
          <a:bodyPr anchor="b"/>
          <a:lstStyle>
            <a:lvl1pPr algn="l">
              <a:defRPr sz="3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19200"/>
            <a:ext cx="5111751" cy="464820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205843"/>
            <a:ext cx="3008313" cy="46615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393CF724-F9E0-44B8-95BD-D38D8B22F53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937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861510"/>
            <a:ext cx="6019800" cy="415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7488" y="990600"/>
            <a:ext cx="6056312" cy="37369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0" y="5257800"/>
            <a:ext cx="6019800" cy="5191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393CF724-F9E0-44B8-95BD-D38D8B22F53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122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76199"/>
            <a:ext cx="1524000" cy="838711"/>
          </a:xfrm>
          <a:prstGeom prst="rect">
            <a:avLst/>
          </a:prstGeom>
        </p:spPr>
      </p:pic>
      <p:sp>
        <p:nvSpPr>
          <p:cNvPr id="5" name="Snip Diagonal Corner Rectangle 4"/>
          <p:cNvSpPr/>
          <p:nvPr userDrawn="1"/>
        </p:nvSpPr>
        <p:spPr>
          <a:xfrm>
            <a:off x="8458200" y="304800"/>
            <a:ext cx="609600" cy="381000"/>
          </a:xfrm>
          <a:prstGeom prst="snip2DiagRect">
            <a:avLst/>
          </a:prstGeom>
          <a:solidFill>
            <a:srgbClr val="125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angle 6"/>
          <p:cNvSpPr/>
          <p:nvPr/>
        </p:nvSpPr>
        <p:spPr>
          <a:xfrm>
            <a:off x="0" y="6400800"/>
            <a:ext cx="3200400" cy="457200"/>
          </a:xfrm>
          <a:prstGeom prst="rect">
            <a:avLst/>
          </a:prstGeom>
          <a:solidFill>
            <a:srgbClr val="DEDF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angle 12"/>
          <p:cNvSpPr/>
          <p:nvPr/>
        </p:nvSpPr>
        <p:spPr>
          <a:xfrm>
            <a:off x="2971800" y="6400800"/>
            <a:ext cx="3200400" cy="457200"/>
          </a:xfrm>
          <a:prstGeom prst="rect">
            <a:avLst/>
          </a:prstGeom>
          <a:solidFill>
            <a:srgbClr val="979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angle 13"/>
          <p:cNvSpPr/>
          <p:nvPr/>
        </p:nvSpPr>
        <p:spPr>
          <a:xfrm>
            <a:off x="6172200" y="6400800"/>
            <a:ext cx="2971800" cy="457200"/>
          </a:xfrm>
          <a:prstGeom prst="rect">
            <a:avLst/>
          </a:prstGeom>
          <a:solidFill>
            <a:srgbClr val="88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6553200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lvl="0" algn="l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1"/>
            <a:ext cx="8229600" cy="472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304800"/>
            <a:ext cx="4572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/>
              <a:pPr algn="r"/>
              <a:t>‹Nº›</a:t>
            </a:fld>
            <a:endParaRPr lang="es-ES" dirty="0"/>
          </a:p>
        </p:txBody>
      </p:sp>
      <p:sp>
        <p:nvSpPr>
          <p:cNvPr id="24" name="Footer Placeholder 4"/>
          <p:cNvSpPr txBox="1">
            <a:spLocks/>
          </p:cNvSpPr>
          <p:nvPr/>
        </p:nvSpPr>
        <p:spPr>
          <a:xfrm>
            <a:off x="0" y="6550223"/>
            <a:ext cx="29718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>
                <a:solidFill>
                  <a:srgbClr val="112E50"/>
                </a:solidFill>
              </a:rPr>
              <a:t>J. Ocampo</a:t>
            </a:r>
            <a:endParaRPr lang="es-ES" dirty="0">
              <a:solidFill>
                <a:srgbClr val="112E50"/>
              </a:solidFill>
            </a:endParaRPr>
          </a:p>
        </p:txBody>
      </p:sp>
      <p:sp>
        <p:nvSpPr>
          <p:cNvPr id="12" name="Footer Placeholder 4"/>
          <p:cNvSpPr txBox="1">
            <a:spLocks/>
          </p:cNvSpPr>
          <p:nvPr/>
        </p:nvSpPr>
        <p:spPr>
          <a:xfrm>
            <a:off x="2971799" y="6545757"/>
            <a:ext cx="318047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>
                <a:solidFill>
                  <a:schemeClr val="bg1"/>
                </a:solidFill>
              </a:rPr>
              <a:t>ALBA</a:t>
            </a:r>
            <a:r>
              <a:rPr lang="es-ES" baseline="0" dirty="0" smtClean="0">
                <a:solidFill>
                  <a:schemeClr val="bg1"/>
                </a:solidFill>
              </a:rPr>
              <a:t> RF status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>
            <a:off x="6152271" y="6544267"/>
            <a:ext cx="29718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>
                <a:solidFill>
                  <a:schemeClr val="bg1"/>
                </a:solidFill>
              </a:rPr>
              <a:t>15/05/2014</a:t>
            </a:r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430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9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lang="en-US" sz="3500" b="1" kern="1200" smtClean="0">
          <a:solidFill>
            <a:srgbClr val="112E50"/>
          </a:solidFill>
          <a:latin typeface="Arial" pitchFamily="34" charset="0"/>
          <a:ea typeface="+mn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59F38"/>
        </a:buClr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112E50"/>
        </a:buClr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59F38"/>
        </a:buClr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12E50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88A0B8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microsoft.com/office/2007/relationships/hdphoto" Target="../media/hdphoto2.wdp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/>
        <p:txBody>
          <a:bodyPr anchor="b">
            <a:normAutofit/>
          </a:bodyPr>
          <a:lstStyle/>
          <a:p>
            <a:pPr lvl="0"/>
            <a:r>
              <a:rPr lang="en-GB" sz="1600" noProof="0" dirty="0" smtClean="0"/>
              <a:t>J. Ocampo on behalf of the ALBA RF Group</a:t>
            </a:r>
          </a:p>
          <a:p>
            <a:pPr lvl="0"/>
            <a:r>
              <a:rPr lang="en-GB" sz="1600" noProof="0" dirty="0" smtClean="0"/>
              <a:t>F. Pérez, A. Salom, B. Bravo</a:t>
            </a:r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57200" y="1143000"/>
            <a:ext cx="4495800" cy="1708160"/>
          </a:xfrm>
        </p:spPr>
        <p:txBody>
          <a:bodyPr/>
          <a:lstStyle/>
          <a:p>
            <a:r>
              <a:rPr lang="en-GB" noProof="0" dirty="0" smtClean="0"/>
              <a:t>Status and operation of the ALBA RF system</a:t>
            </a:r>
            <a:endParaRPr lang="en-GB" noProof="0" dirty="0"/>
          </a:p>
        </p:txBody>
      </p:sp>
      <p:pic>
        <p:nvPicPr>
          <p:cNvPr id="2" name="Marcador de posición de imagen 1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4" r="215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2434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Waveguide system</a:t>
            </a:r>
            <a:endParaRPr lang="en-GB" noProof="0" dirty="0"/>
          </a:p>
        </p:txBody>
      </p:sp>
      <p:grpSp>
        <p:nvGrpSpPr>
          <p:cNvPr id="4" name="Group 12"/>
          <p:cNvGrpSpPr/>
          <p:nvPr/>
        </p:nvGrpSpPr>
        <p:grpSpPr>
          <a:xfrm>
            <a:off x="1559720" y="4326730"/>
            <a:ext cx="230980" cy="276225"/>
            <a:chOff x="1559720" y="4326730"/>
            <a:chExt cx="230980" cy="276225"/>
          </a:xfrm>
        </p:grpSpPr>
        <p:sp>
          <p:nvSpPr>
            <p:cNvPr id="5" name="Rectangle 13"/>
            <p:cNvSpPr/>
            <p:nvPr/>
          </p:nvSpPr>
          <p:spPr>
            <a:xfrm>
              <a:off x="1612107" y="4326730"/>
              <a:ext cx="178593" cy="276225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14"/>
            <p:cNvSpPr/>
            <p:nvPr/>
          </p:nvSpPr>
          <p:spPr>
            <a:xfrm>
              <a:off x="1559720" y="4364830"/>
              <a:ext cx="171449" cy="173833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Rectangle 9"/>
          <p:cNvSpPr/>
          <p:nvPr/>
        </p:nvSpPr>
        <p:spPr>
          <a:xfrm>
            <a:off x="1600200" y="5372100"/>
            <a:ext cx="209550" cy="685800"/>
          </a:xfrm>
          <a:prstGeom prst="rect">
            <a:avLst/>
          </a:prstGeom>
          <a:solidFill>
            <a:schemeClr val="accent3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5"/>
          <p:cNvGrpSpPr/>
          <p:nvPr/>
        </p:nvGrpSpPr>
        <p:grpSpPr>
          <a:xfrm>
            <a:off x="1443039" y="4769645"/>
            <a:ext cx="347662" cy="458638"/>
            <a:chOff x="1443039" y="4769645"/>
            <a:chExt cx="347662" cy="458638"/>
          </a:xfrm>
        </p:grpSpPr>
        <p:sp>
          <p:nvSpPr>
            <p:cNvPr id="9" name="Rectangle 2"/>
            <p:cNvSpPr/>
            <p:nvPr/>
          </p:nvSpPr>
          <p:spPr>
            <a:xfrm>
              <a:off x="1619673" y="4769645"/>
              <a:ext cx="171028" cy="458638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7"/>
            <p:cNvSpPr/>
            <p:nvPr/>
          </p:nvSpPr>
          <p:spPr>
            <a:xfrm>
              <a:off x="1443039" y="4902995"/>
              <a:ext cx="176634" cy="17145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 rot="8158213">
              <a:off x="1566862" y="4857752"/>
              <a:ext cx="176634" cy="17145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 rot="8158213">
              <a:off x="1543049" y="4919665"/>
              <a:ext cx="176634" cy="17145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Rectangle 15"/>
          <p:cNvSpPr/>
          <p:nvPr/>
        </p:nvSpPr>
        <p:spPr>
          <a:xfrm>
            <a:off x="1681163" y="2174081"/>
            <a:ext cx="178593" cy="95250"/>
          </a:xfrm>
          <a:prstGeom prst="rect">
            <a:avLst/>
          </a:prstGeom>
          <a:solidFill>
            <a:schemeClr val="accent3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 Placeholder 3"/>
          <p:cNvSpPr txBox="1">
            <a:spLocks/>
          </p:cNvSpPr>
          <p:nvPr/>
        </p:nvSpPr>
        <p:spPr>
          <a:xfrm>
            <a:off x="2339751" y="1341438"/>
            <a:ext cx="2371723" cy="4784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Circulator</a:t>
            </a:r>
          </a:p>
          <a:p>
            <a:r>
              <a:rPr lang="en-US" dirty="0" smtClean="0"/>
              <a:t>Load</a:t>
            </a:r>
          </a:p>
          <a:p>
            <a:r>
              <a:rPr lang="en-US" dirty="0" err="1" smtClean="0"/>
              <a:t>Watrax</a:t>
            </a:r>
            <a:endParaRPr lang="en-US" dirty="0"/>
          </a:p>
        </p:txBody>
      </p:sp>
      <p:pic>
        <p:nvPicPr>
          <p:cNvPr id="15" name="Picture 2" descr="C:\Users\jocampo\Documents\Presentaciones\ELSRF Meeting 2012\Images\Devices\IMG_1355.JPG"/>
          <p:cNvPicPr>
            <a:picLocks noChangeAspect="1" noChangeArrowheads="1"/>
          </p:cNvPicPr>
          <p:nvPr/>
        </p:nvPicPr>
        <p:blipFill>
          <a:blip r:embed="rId2" cstate="print">
            <a:lum bright="6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424" y="1346050"/>
            <a:ext cx="3928267" cy="294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jocampo\Documents\Presentaciones\ELSRF Meeting 2012\Images\Devices\IMG_1352.JPG"/>
          <p:cNvPicPr>
            <a:picLocks noChangeAspect="1" noChangeArrowheads="1"/>
          </p:cNvPicPr>
          <p:nvPr/>
        </p:nvPicPr>
        <p:blipFill>
          <a:blip r:embed="rId3" cstate="print">
            <a:lum bright="6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998677"/>
            <a:ext cx="3926134" cy="294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jocampo\Documents\Presentaciones\ELSRF Meeting 2012\SR RF plant.pn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5" r="51037"/>
          <a:stretch/>
        </p:blipFill>
        <p:spPr bwMode="auto">
          <a:xfrm>
            <a:off x="-1" y="1484784"/>
            <a:ext cx="1907705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Oval 16"/>
          <p:cNvSpPr/>
          <p:nvPr/>
        </p:nvSpPr>
        <p:spPr>
          <a:xfrm>
            <a:off x="1584474" y="1988840"/>
            <a:ext cx="39523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8"/>
          <p:cNvCxnSpPr/>
          <p:nvPr/>
        </p:nvCxnSpPr>
        <p:spPr>
          <a:xfrm>
            <a:off x="1907704" y="1196752"/>
            <a:ext cx="0" cy="5256584"/>
          </a:xfrm>
          <a:prstGeom prst="line">
            <a:avLst/>
          </a:prstGeom>
          <a:ln w="53975" cmpd="sng">
            <a:solidFill>
              <a:srgbClr val="125E9F"/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906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3" grpId="0" animBg="1"/>
      <p:bldP spid="14" grpId="0" build="p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DAMPY cavities</a:t>
            </a:r>
            <a:endParaRPr lang="en-GB" noProof="0" dirty="0"/>
          </a:p>
        </p:txBody>
      </p:sp>
      <p:grpSp>
        <p:nvGrpSpPr>
          <p:cNvPr id="4" name="Group 3"/>
          <p:cNvGrpSpPr/>
          <p:nvPr/>
        </p:nvGrpSpPr>
        <p:grpSpPr>
          <a:xfrm>
            <a:off x="1691680" y="1578770"/>
            <a:ext cx="144016" cy="576261"/>
            <a:chOff x="1691680" y="1578770"/>
            <a:chExt cx="144016" cy="576261"/>
          </a:xfrm>
        </p:grpSpPr>
        <p:sp>
          <p:nvSpPr>
            <p:cNvPr id="5" name="Rectangle 2"/>
            <p:cNvSpPr/>
            <p:nvPr/>
          </p:nvSpPr>
          <p:spPr>
            <a:xfrm>
              <a:off x="1691680" y="1654968"/>
              <a:ext cx="144016" cy="500063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11"/>
            <p:cNvSpPr/>
            <p:nvPr/>
          </p:nvSpPr>
          <p:spPr>
            <a:xfrm>
              <a:off x="1693070" y="1578770"/>
              <a:ext cx="90486" cy="109536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7" name="Picture 3" descr="C:\Users\jocampo\Documents\Presentaciones\ELSRF Meeting 2012\SR RF plant.pn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5" r="51037"/>
          <a:stretch/>
        </p:blipFill>
        <p:spPr bwMode="auto">
          <a:xfrm>
            <a:off x="-1" y="1484784"/>
            <a:ext cx="1907705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8"/>
          <p:cNvCxnSpPr/>
          <p:nvPr/>
        </p:nvCxnSpPr>
        <p:spPr>
          <a:xfrm>
            <a:off x="1907704" y="1196752"/>
            <a:ext cx="0" cy="5256584"/>
          </a:xfrm>
          <a:prstGeom prst="line">
            <a:avLst/>
          </a:prstGeom>
          <a:ln w="53975" cmpd="sng">
            <a:solidFill>
              <a:srgbClr val="125E9F"/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9" name="Picture 2" descr="C:\Users\jocampo\Documents\Presentaciones\ELSRF Meeting 2012\Images\Devices\IMG_4943_JROT4342.JPG"/>
          <p:cNvPicPr>
            <a:picLocks noChangeAspect="1" noChangeArrowheads="1"/>
          </p:cNvPicPr>
          <p:nvPr/>
        </p:nvPicPr>
        <p:blipFill>
          <a:blip r:embed="rId4">
            <a:lum bright="6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076" y="1391506"/>
            <a:ext cx="3421404" cy="48458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4"/>
          <p:cNvSpPr txBox="1">
            <a:spLocks/>
          </p:cNvSpPr>
          <p:nvPr/>
        </p:nvSpPr>
        <p:spPr>
          <a:xfrm>
            <a:off x="2267743" y="1341438"/>
            <a:ext cx="3079183" cy="4784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Normal conducting</a:t>
            </a:r>
          </a:p>
          <a:p>
            <a:r>
              <a:rPr lang="en-US" dirty="0" smtClean="0"/>
              <a:t>New pick-up loops</a:t>
            </a:r>
          </a:p>
        </p:txBody>
      </p:sp>
      <p:pic>
        <p:nvPicPr>
          <p:cNvPr id="11" name="Picture 22" descr="2011-05-03 16"/>
          <p:cNvPicPr>
            <a:picLocks noChangeAspect="1" noChangeArrowheads="1"/>
          </p:cNvPicPr>
          <p:nvPr/>
        </p:nvPicPr>
        <p:blipFill>
          <a:blip r:embed="rId5">
            <a:lum bright="6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25" t="21732" b="650"/>
          <a:stretch>
            <a:fillRect/>
          </a:stretch>
        </p:blipFill>
        <p:spPr bwMode="auto">
          <a:xfrm>
            <a:off x="2224102" y="3733800"/>
            <a:ext cx="3098800" cy="2316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430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Booster cavity</a:t>
            </a:r>
            <a:endParaRPr lang="en-GB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noProof="0" dirty="0" smtClean="0"/>
              <a:t>80kW single IOT</a:t>
            </a:r>
          </a:p>
          <a:p>
            <a:r>
              <a:rPr lang="en-GB" noProof="0" dirty="0" smtClean="0"/>
              <a:t>5 Cell PETRA Cavity</a:t>
            </a:r>
            <a:endParaRPr lang="en-GB" noProof="0" dirty="0"/>
          </a:p>
        </p:txBody>
      </p:sp>
      <p:pic>
        <p:nvPicPr>
          <p:cNvPr id="7" name="Picture 2" descr="C:\Users\jocampo\Documents\Presentaciones\ELSRF Meeting 2012\Images\Devices\IMG_1364.JPG"/>
          <p:cNvPicPr>
            <a:picLocks noChangeAspect="1" noChangeArrowheads="1"/>
          </p:cNvPicPr>
          <p:nvPr/>
        </p:nvPicPr>
        <p:blipFill rotWithShape="1">
          <a:blip r:embed="rId3" cstate="print">
            <a:lum bright="6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85" r="9348"/>
          <a:stretch/>
        </p:blipFill>
        <p:spPr bwMode="auto">
          <a:xfrm>
            <a:off x="326191" y="2636912"/>
            <a:ext cx="4965889" cy="32218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lum bright="6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552922"/>
            <a:ext cx="3238500" cy="4324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334571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Digital LLRF</a:t>
            </a:r>
            <a:endParaRPr lang="en-GB" noProof="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idx="4294967295"/>
          </p:nvPr>
        </p:nvSpPr>
        <p:spPr>
          <a:xfrm>
            <a:off x="457200" y="1143001"/>
            <a:ext cx="8229600" cy="1637927"/>
          </a:xfrm>
        </p:spPr>
        <p:txBody>
          <a:bodyPr/>
          <a:lstStyle/>
          <a:p>
            <a:r>
              <a:rPr lang="en-GB" noProof="0" dirty="0" smtClean="0"/>
              <a:t>In-house</a:t>
            </a:r>
            <a:r>
              <a:rPr lang="en-GB" baseline="0" noProof="0" dirty="0" smtClean="0"/>
              <a:t> design</a:t>
            </a:r>
          </a:p>
          <a:p>
            <a:r>
              <a:rPr lang="en-GB" baseline="0" noProof="0" dirty="0" smtClean="0"/>
              <a:t>Built with commercial components</a:t>
            </a:r>
          </a:p>
          <a:p>
            <a:pPr marL="0" indent="0">
              <a:buNone/>
            </a:pPr>
            <a:endParaRPr lang="en-GB" dirty="0" smtClean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333115"/>
              </p:ext>
            </p:extLst>
          </p:nvPr>
        </p:nvGraphicFramePr>
        <p:xfrm>
          <a:off x="534380" y="2779451"/>
          <a:ext cx="8075240" cy="2978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8810"/>
                <a:gridCol w="2018810"/>
                <a:gridCol w="2018810"/>
                <a:gridCol w="2018810"/>
              </a:tblGrid>
              <a:tr h="666074">
                <a:tc>
                  <a:txBody>
                    <a:bodyPr/>
                    <a:lstStyle/>
                    <a:p>
                      <a:endParaRPr lang="es-ES" sz="2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err="1" smtClean="0"/>
                        <a:t>Resolution</a:t>
                      </a:r>
                      <a:endParaRPr lang="es-E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err="1" smtClean="0"/>
                        <a:t>Bandwith</a:t>
                      </a:r>
                      <a:endParaRPr lang="es-E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err="1" smtClean="0"/>
                        <a:t>Dynamic</a:t>
                      </a:r>
                      <a:r>
                        <a:rPr lang="es-ES" sz="2400" dirty="0" smtClean="0"/>
                        <a:t> </a:t>
                      </a:r>
                      <a:r>
                        <a:rPr lang="es-ES" sz="2400" dirty="0" err="1" smtClean="0"/>
                        <a:t>range</a:t>
                      </a:r>
                      <a:endParaRPr lang="es-ES" sz="2400" dirty="0"/>
                    </a:p>
                  </a:txBody>
                  <a:tcPr anchor="ctr"/>
                </a:tc>
              </a:tr>
              <a:tr h="666074">
                <a:tc>
                  <a:txBody>
                    <a:bodyPr/>
                    <a:lstStyle/>
                    <a:p>
                      <a:r>
                        <a:rPr lang="es-ES" sz="2400" dirty="0" err="1" smtClean="0"/>
                        <a:t>Amplitude</a:t>
                      </a:r>
                      <a:r>
                        <a:rPr lang="es-ES" sz="2400" dirty="0" smtClean="0"/>
                        <a:t> </a:t>
                      </a:r>
                      <a:r>
                        <a:rPr lang="es-ES" sz="2400" dirty="0" err="1" smtClean="0"/>
                        <a:t>loop</a:t>
                      </a:r>
                      <a:endParaRPr lang="es-E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&lt; 0.1%</a:t>
                      </a:r>
                      <a:r>
                        <a:rPr lang="es-ES" sz="2400" baseline="0" dirty="0" smtClean="0"/>
                        <a:t> </a:t>
                      </a:r>
                      <a:r>
                        <a:rPr lang="es-ES" sz="2400" baseline="0" dirty="0" err="1" smtClean="0"/>
                        <a:t>rms</a:t>
                      </a:r>
                      <a:endParaRPr lang="es-E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[0.1,</a:t>
                      </a:r>
                      <a:r>
                        <a:rPr lang="es-ES" sz="2400" baseline="0" dirty="0" smtClean="0"/>
                        <a:t> 50</a:t>
                      </a:r>
                      <a:r>
                        <a:rPr lang="es-ES" sz="2400" dirty="0" smtClean="0"/>
                        <a:t>] kHz</a:t>
                      </a:r>
                      <a:endParaRPr lang="es-E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30 dB</a:t>
                      </a:r>
                      <a:endParaRPr lang="es-ES" sz="2400" dirty="0"/>
                    </a:p>
                  </a:txBody>
                  <a:tcPr anchor="ctr"/>
                </a:tc>
              </a:tr>
              <a:tr h="666074">
                <a:tc>
                  <a:txBody>
                    <a:bodyPr/>
                    <a:lstStyle/>
                    <a:p>
                      <a:r>
                        <a:rPr lang="es-ES" sz="2400" dirty="0" err="1" smtClean="0"/>
                        <a:t>Phase</a:t>
                      </a:r>
                      <a:r>
                        <a:rPr lang="es-ES" sz="2400" dirty="0" smtClean="0"/>
                        <a:t> </a:t>
                      </a:r>
                      <a:r>
                        <a:rPr lang="es-ES" sz="2400" dirty="0" err="1" smtClean="0"/>
                        <a:t>loop</a:t>
                      </a:r>
                      <a:endParaRPr lang="es-E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&lt; 0.1º </a:t>
                      </a:r>
                      <a:r>
                        <a:rPr lang="es-ES" sz="2400" dirty="0" err="1" smtClean="0"/>
                        <a:t>rms</a:t>
                      </a:r>
                      <a:endParaRPr lang="es-E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dirty="0" smtClean="0"/>
                        <a:t>[0.1,</a:t>
                      </a:r>
                      <a:r>
                        <a:rPr lang="es-ES" sz="2400" baseline="0" dirty="0" smtClean="0"/>
                        <a:t> 50</a:t>
                      </a:r>
                      <a:r>
                        <a:rPr lang="es-ES" sz="2400" dirty="0" smtClean="0"/>
                        <a:t>] kHz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60º</a:t>
                      </a:r>
                      <a:endParaRPr lang="es-ES" sz="2400" dirty="0"/>
                    </a:p>
                  </a:txBody>
                  <a:tcPr anchor="ctr"/>
                </a:tc>
              </a:tr>
              <a:tr h="666074">
                <a:tc>
                  <a:txBody>
                    <a:bodyPr/>
                    <a:lstStyle/>
                    <a:p>
                      <a:r>
                        <a:rPr lang="es-ES" sz="2400" dirty="0" err="1" smtClean="0"/>
                        <a:t>Tuning</a:t>
                      </a:r>
                      <a:endParaRPr lang="es-E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&lt; ±0.5º</a:t>
                      </a:r>
                      <a:endParaRPr lang="es-E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100 Hz</a:t>
                      </a:r>
                      <a:endParaRPr lang="es-E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&lt; ±75º</a:t>
                      </a:r>
                      <a:endParaRPr lang="es-ES" sz="2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008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noProof="0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1143000"/>
            <a:ext cx="4495800" cy="1169551"/>
          </a:xfrm>
        </p:spPr>
        <p:txBody>
          <a:bodyPr/>
          <a:lstStyle/>
          <a:p>
            <a:r>
              <a:rPr lang="en-GB" dirty="0" smtClean="0"/>
              <a:t>ALBA operation &amp;</a:t>
            </a:r>
            <a:br>
              <a:rPr lang="en-GB" dirty="0" smtClean="0"/>
            </a:br>
            <a:r>
              <a:rPr lang="en-GB" dirty="0" smtClean="0"/>
              <a:t>Status of the RF</a:t>
            </a:r>
            <a:endParaRPr lang="en-GB" noProof="0" dirty="0"/>
          </a:p>
        </p:txBody>
      </p:sp>
      <p:pic>
        <p:nvPicPr>
          <p:cNvPr id="7" name="Marcador de posición de imagen 6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 cstate="print">
            <a:lum bright="6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9" t="7626" r="14480" b="9439"/>
          <a:stretch/>
        </p:blipFill>
        <p:spPr>
          <a:xfrm>
            <a:off x="5364088" y="1018849"/>
            <a:ext cx="3168352" cy="5125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394016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2013 ALBA </a:t>
            </a:r>
            <a:r>
              <a:rPr lang="es-ES" dirty="0" err="1" smtClean="0"/>
              <a:t>operation</a:t>
            </a:r>
            <a:endParaRPr lang="es-E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 smtClean="0"/>
              <a:t>96,8 </a:t>
            </a:r>
            <a:r>
              <a:rPr lang="es-ES" dirty="0" err="1" smtClean="0"/>
              <a:t>beam</a:t>
            </a:r>
            <a:r>
              <a:rPr lang="es-ES" dirty="0" smtClean="0"/>
              <a:t> </a:t>
            </a:r>
            <a:r>
              <a:rPr lang="es-ES" dirty="0" err="1" smtClean="0"/>
              <a:t>availability</a:t>
            </a:r>
            <a:endParaRPr lang="es-ES" dirty="0" smtClean="0"/>
          </a:p>
          <a:p>
            <a:r>
              <a:rPr lang="es-ES" dirty="0" smtClean="0"/>
              <a:t>MTBF 25 </a:t>
            </a:r>
            <a:r>
              <a:rPr lang="es-ES" dirty="0" err="1" smtClean="0"/>
              <a:t>hours</a:t>
            </a:r>
            <a:endParaRPr lang="es-ES" dirty="0" smtClean="0"/>
          </a:p>
          <a:p>
            <a:r>
              <a:rPr lang="es-ES" dirty="0" smtClean="0"/>
              <a:t>MTTR 0.8 </a:t>
            </a:r>
            <a:r>
              <a:rPr lang="es-ES" dirty="0" err="1" smtClean="0"/>
              <a:t>hours</a:t>
            </a:r>
            <a:endParaRPr lang="es-ES" dirty="0" smtClean="0"/>
          </a:p>
          <a:p>
            <a:r>
              <a:rPr lang="es-ES" dirty="0" smtClean="0"/>
              <a:t>123 </a:t>
            </a:r>
            <a:r>
              <a:rPr lang="es-ES" dirty="0" err="1" smtClean="0"/>
              <a:t>beam</a:t>
            </a:r>
            <a:r>
              <a:rPr lang="es-ES" dirty="0" smtClean="0"/>
              <a:t> </a:t>
            </a:r>
            <a:r>
              <a:rPr lang="es-ES" dirty="0" err="1" smtClean="0"/>
              <a:t>dumps</a:t>
            </a:r>
            <a:endParaRPr lang="es-ES" dirty="0" smtClean="0"/>
          </a:p>
          <a:p>
            <a:r>
              <a:rPr lang="es-ES" dirty="0" smtClean="0"/>
              <a:t>RF responsable of 53% of </a:t>
            </a:r>
            <a:r>
              <a:rPr lang="es-ES" dirty="0" err="1" smtClean="0"/>
              <a:t>beam</a:t>
            </a:r>
            <a:r>
              <a:rPr lang="es-ES" dirty="0" smtClean="0"/>
              <a:t> </a:t>
            </a:r>
            <a:r>
              <a:rPr lang="es-ES" dirty="0" err="1" smtClean="0"/>
              <a:t>dumps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718" y="2564904"/>
            <a:ext cx="4848724" cy="347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14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2013 RF beam dumps</a:t>
            </a:r>
            <a:endParaRPr lang="en-GB" noProof="0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2467582"/>
              </p:ext>
            </p:extLst>
          </p:nvPr>
        </p:nvGraphicFramePr>
        <p:xfrm>
          <a:off x="457200" y="1143000"/>
          <a:ext cx="82296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396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2014 </a:t>
            </a:r>
            <a:r>
              <a:rPr lang="en-GB" dirty="0"/>
              <a:t>RF beam dumps</a:t>
            </a:r>
            <a:endParaRPr lang="es-ES" dirty="0"/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4636730"/>
              </p:ext>
            </p:extLst>
          </p:nvPr>
        </p:nvGraphicFramePr>
        <p:xfrm>
          <a:off x="457200" y="1143000"/>
          <a:ext cx="82296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9268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13,5 active IOT’s</a:t>
            </a:r>
            <a:endParaRPr lang="en-GB" noProof="0" dirty="0"/>
          </a:p>
        </p:txBody>
      </p:sp>
      <p:graphicFrame>
        <p:nvGraphicFramePr>
          <p:cNvPr id="5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551917"/>
              </p:ext>
            </p:extLst>
          </p:nvPr>
        </p:nvGraphicFramePr>
        <p:xfrm>
          <a:off x="700873" y="1210089"/>
          <a:ext cx="7742254" cy="3888779"/>
        </p:xfrm>
        <a:graphic>
          <a:graphicData uri="http://schemas.openxmlformats.org/drawingml/2006/table">
            <a:tbl>
              <a:tblPr/>
              <a:tblGrid>
                <a:gridCol w="1070074"/>
                <a:gridCol w="1244781"/>
                <a:gridCol w="1293917"/>
                <a:gridCol w="4133482"/>
              </a:tblGrid>
              <a:tr h="27778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Last </a:t>
                      </a:r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TX</a:t>
                      </a: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en-US" sz="16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Fil</a:t>
                      </a:r>
                      <a:r>
                        <a:rPr lang="en-US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hours</a:t>
                      </a: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HV </a:t>
                      </a:r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hours</a:t>
                      </a: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Comment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2777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TX02</a:t>
                      </a: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21.652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15.436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Booster.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777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TX09</a:t>
                      </a: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19.304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14.433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10B1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Original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777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TX08</a:t>
                      </a: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18.864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14.282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10A2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Original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777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TX05</a:t>
                      </a: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17.795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13.230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06B1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777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TX07</a:t>
                      </a: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16.891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13.900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10A1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777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TX03</a:t>
                      </a: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16.622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12.006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06A1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777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TX14</a:t>
                      </a: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9.456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7.399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14B1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777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TX10</a:t>
                      </a: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5.961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10B2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777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TX04</a:t>
                      </a: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4.875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4.071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06A2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777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TX11</a:t>
                      </a: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718</a:t>
                      </a: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695</a:t>
                      </a: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14A1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777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2777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TX01</a:t>
                      </a: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~300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~150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RF-LAB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75kW Ok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2775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TX14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~48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~24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2" marR="8112" marT="8113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882594"/>
              </p:ext>
            </p:extLst>
          </p:nvPr>
        </p:nvGraphicFramePr>
        <p:xfrm>
          <a:off x="1871700" y="5373215"/>
          <a:ext cx="5400600" cy="832104"/>
        </p:xfrm>
        <a:graphic>
          <a:graphicData uri="http://schemas.openxmlformats.org/drawingml/2006/table">
            <a:tbl>
              <a:tblPr/>
              <a:tblGrid>
                <a:gridCol w="900100"/>
                <a:gridCol w="900100"/>
                <a:gridCol w="900100"/>
                <a:gridCol w="900100"/>
                <a:gridCol w="900100"/>
                <a:gridCol w="900100"/>
              </a:tblGrid>
              <a:tr h="27736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St. Dev.</a:t>
                      </a: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2773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HV</a:t>
                      </a: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HV</a:t>
                      </a: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HV</a:t>
                      </a: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773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133.587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101.413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13.359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10.141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7.146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5.184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982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11,5 damaged IOT’s</a:t>
            </a:r>
            <a:endParaRPr lang="en-GB" noProof="0" dirty="0"/>
          </a:p>
        </p:txBody>
      </p:sp>
      <p:graphicFrame>
        <p:nvGraphicFramePr>
          <p:cNvPr id="12" name="Marcador de contenido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443117"/>
              </p:ext>
            </p:extLst>
          </p:nvPr>
        </p:nvGraphicFramePr>
        <p:xfrm>
          <a:off x="498376" y="1102247"/>
          <a:ext cx="8147248" cy="4104464"/>
        </p:xfrm>
        <a:graphic>
          <a:graphicData uri="http://schemas.openxmlformats.org/drawingml/2006/table">
            <a:tbl>
              <a:tblPr/>
              <a:tblGrid>
                <a:gridCol w="960823"/>
                <a:gridCol w="1102984"/>
                <a:gridCol w="898865"/>
                <a:gridCol w="936104"/>
                <a:gridCol w="4248472"/>
              </a:tblGrid>
              <a:tr h="315728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es-ES" sz="16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Last</a:t>
                      </a:r>
                      <a:r>
                        <a:rPr lang="es-ES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TX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 Date</a:t>
                      </a:r>
                      <a:endParaRPr lang="es-E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 FIL </a:t>
                      </a:r>
                      <a:r>
                        <a:rPr lang="es-ES" sz="16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hours</a:t>
                      </a:r>
                      <a:endParaRPr lang="es-E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 HV </a:t>
                      </a:r>
                      <a:r>
                        <a:rPr lang="es-ES" sz="16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hours</a:t>
                      </a:r>
                      <a:endParaRPr lang="es-E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es-ES" sz="16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  <a:endParaRPr lang="es-E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1572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TX01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1.714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1.088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Damaged</a:t>
                      </a:r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during</a:t>
                      </a:r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transportation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31572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TX07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19/09/2011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2.316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515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Damaged after 3 months shutdown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31572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TX01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07/10/2011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1.639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1.101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Only functional up to 20kW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31572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TX04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21/05/2012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7.468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4.851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Water leak in IOT carriage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31572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TX06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20/08/2012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7.828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5.080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Spontaneous arc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31572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TX10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08/11/2012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10.296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6.970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Arc at 50kW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31572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TX03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17/01/2013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10.627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7.585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Spontaneous</a:t>
                      </a:r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arc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31572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TX04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26/01/2013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4.221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3.324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Spontaneous arc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31572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TX13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25/10/2013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15.456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12.004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Spontaneous arc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31572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TX11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12/02/2014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18.257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13.250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Spontaneous</a:t>
                      </a:r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arc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31572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TX13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02/03/2014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8.203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6.501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Spontaneous</a:t>
                      </a:r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arc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31572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TX12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24/02/2014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17.039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12.395</a:t>
                      </a:r>
                      <a:endParaRPr lang="es-E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Impossible to recover </a:t>
                      </a: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after December </a:t>
                      </a:r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shutdown</a:t>
                      </a:r>
                    </a:p>
                  </a:txBody>
                  <a:tcPr marL="8958" marR="8958" marT="895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982782"/>
              </p:ext>
            </p:extLst>
          </p:nvPr>
        </p:nvGraphicFramePr>
        <p:xfrm>
          <a:off x="498376" y="5373217"/>
          <a:ext cx="5976660" cy="904110"/>
        </p:xfrm>
        <a:graphic>
          <a:graphicData uri="http://schemas.openxmlformats.org/drawingml/2006/table">
            <a:tbl>
              <a:tblPr/>
              <a:tblGrid>
                <a:gridCol w="996110"/>
                <a:gridCol w="996110"/>
                <a:gridCol w="996110"/>
                <a:gridCol w="996110"/>
                <a:gridCol w="996110"/>
                <a:gridCol w="996110"/>
              </a:tblGrid>
              <a:tr h="30137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St. Dev.</a:t>
                      </a: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013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HV</a:t>
                      </a: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HV</a:t>
                      </a: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HV</a:t>
                      </a:r>
                    </a:p>
                  </a:txBody>
                  <a:tcPr marL="9524" marR="9524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30137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105.064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74.664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8.755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6.222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5.837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4.474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6629400" y="5532885"/>
            <a:ext cx="201622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3200" dirty="0" err="1" smtClean="0"/>
              <a:t>Since</a:t>
            </a:r>
            <a:r>
              <a:rPr lang="es-ES" sz="3200" dirty="0" smtClean="0"/>
              <a:t> 2010</a:t>
            </a:r>
            <a:endParaRPr lang="es-ES" sz="3200" kern="1200" dirty="0" smtClean="0"/>
          </a:p>
        </p:txBody>
      </p:sp>
    </p:spTree>
    <p:extLst>
      <p:ext uri="{BB962C8B-B14F-4D97-AF65-F5344CB8AC3E}">
        <p14:creationId xmlns:p14="http://schemas.microsoft.com/office/powerpoint/2010/main" val="182589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Contents</a:t>
            </a:r>
            <a:endParaRPr lang="en-GB" noProof="0" dirty="0"/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 smtClean="0"/>
              <a:t>ALBA RF overview</a:t>
            </a:r>
          </a:p>
          <a:p>
            <a:r>
              <a:rPr lang="en-GB" dirty="0" smtClean="0"/>
              <a:t>ALBA Operation</a:t>
            </a:r>
            <a:endParaRPr lang="en-GB" noProof="0" dirty="0" smtClean="0"/>
          </a:p>
          <a:p>
            <a:r>
              <a:rPr lang="en-GB" noProof="0" dirty="0" smtClean="0"/>
              <a:t>Status of the RF system</a:t>
            </a:r>
          </a:p>
          <a:p>
            <a:r>
              <a:rPr lang="en-GB" noProof="0" dirty="0" smtClean="0"/>
              <a:t>RF-Lab</a:t>
            </a:r>
          </a:p>
        </p:txBody>
      </p:sp>
    </p:spTree>
    <p:extLst>
      <p:ext uri="{BB962C8B-B14F-4D97-AF65-F5344CB8AC3E}">
        <p14:creationId xmlns:p14="http://schemas.microsoft.com/office/powerpoint/2010/main" val="128405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Damaged IOT’s</a:t>
            </a:r>
            <a:endParaRPr lang="en-GB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2</a:t>
            </a:r>
            <a:r>
              <a:rPr lang="en-GB" noProof="0" dirty="0" smtClean="0"/>
              <a:t> damaged IOT’s in 2014</a:t>
            </a:r>
          </a:p>
          <a:p>
            <a:r>
              <a:rPr lang="en-GB" dirty="0" smtClean="0"/>
              <a:t>1 IOT undergoing high voltage conditioning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7124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620408</a:t>
            </a:r>
            <a:endParaRPr lang="en-GB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17.039 hours of operation</a:t>
            </a:r>
            <a:endParaRPr lang="en-GB" baseline="0" noProof="0" dirty="0" smtClean="0"/>
          </a:p>
          <a:p>
            <a:r>
              <a:rPr lang="en-GB" baseline="0" noProof="0" dirty="0" smtClean="0"/>
              <a:t>External arching</a:t>
            </a:r>
          </a:p>
          <a:p>
            <a:r>
              <a:rPr lang="en-GB" baseline="0" noProof="0" dirty="0" smtClean="0"/>
              <a:t>Grid current increase with only DC HV applied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0477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620408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314450"/>
            <a:ext cx="8229600" cy="477837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 rot="19374695">
            <a:off x="2581043" y="3070698"/>
            <a:ext cx="1562472" cy="3691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800" kern="1200" dirty="0" err="1" smtClean="0">
                <a:latin typeface="+mn-lt"/>
                <a:ea typeface="+mn-ea"/>
                <a:cs typeface="+mn-cs"/>
              </a:rPr>
              <a:t>Grid</a:t>
            </a:r>
            <a:r>
              <a:rPr lang="es-ES" sz="1800" kern="1200" dirty="0" smtClean="0">
                <a:latin typeface="+mn-lt"/>
                <a:ea typeface="+mn-ea"/>
                <a:cs typeface="+mn-cs"/>
              </a:rPr>
              <a:t> </a:t>
            </a:r>
            <a:r>
              <a:rPr lang="es-ES" sz="1800" kern="1200" dirty="0" err="1" smtClean="0">
                <a:latin typeface="+mn-lt"/>
                <a:ea typeface="+mn-ea"/>
                <a:cs typeface="+mn-cs"/>
              </a:rPr>
              <a:t>current</a:t>
            </a:r>
            <a:endParaRPr lang="es-ES" sz="1800" kern="1200" dirty="0" smtClean="0">
              <a:latin typeface="+mn-lt"/>
              <a:ea typeface="+mn-ea"/>
              <a:cs typeface="+mn-cs"/>
            </a:endParaRPr>
          </a:p>
        </p:txBody>
      </p:sp>
      <p:sp>
        <p:nvSpPr>
          <p:cNvPr id="6" name="CuadroTexto 5"/>
          <p:cNvSpPr txBox="1"/>
          <p:nvPr/>
        </p:nvSpPr>
        <p:spPr>
          <a:xfrm rot="16869312">
            <a:off x="5577334" y="2939822"/>
            <a:ext cx="1562472" cy="3691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800" kern="1200" dirty="0" err="1" smtClean="0">
                <a:latin typeface="+mn-lt"/>
                <a:ea typeface="+mn-ea"/>
                <a:cs typeface="+mn-cs"/>
              </a:rPr>
              <a:t>Grid</a:t>
            </a:r>
            <a:r>
              <a:rPr lang="es-ES" sz="1800" kern="1200" dirty="0" smtClean="0">
                <a:latin typeface="+mn-lt"/>
                <a:ea typeface="+mn-ea"/>
                <a:cs typeface="+mn-cs"/>
              </a:rPr>
              <a:t> </a:t>
            </a:r>
            <a:r>
              <a:rPr lang="es-ES" sz="1800" kern="1200" dirty="0" err="1" smtClean="0">
                <a:latin typeface="+mn-lt"/>
                <a:ea typeface="+mn-ea"/>
                <a:cs typeface="+mn-cs"/>
              </a:rPr>
              <a:t>current</a:t>
            </a:r>
            <a:endParaRPr lang="es-ES" sz="1800" kern="1200" dirty="0" smtClean="0">
              <a:latin typeface="+mn-lt"/>
              <a:ea typeface="+mn-ea"/>
              <a:cs typeface="+mn-cs"/>
            </a:endParaRPr>
          </a:p>
        </p:txBody>
      </p:sp>
      <p:sp>
        <p:nvSpPr>
          <p:cNvPr id="7" name="Rayo 6"/>
          <p:cNvSpPr/>
          <p:nvPr/>
        </p:nvSpPr>
        <p:spPr>
          <a:xfrm>
            <a:off x="2483767" y="3894147"/>
            <a:ext cx="288032" cy="373435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ayo 7"/>
          <p:cNvSpPr/>
          <p:nvPr/>
        </p:nvSpPr>
        <p:spPr>
          <a:xfrm>
            <a:off x="3635896" y="3933056"/>
            <a:ext cx="288032" cy="373435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ayo 8"/>
          <p:cNvSpPr/>
          <p:nvPr/>
        </p:nvSpPr>
        <p:spPr>
          <a:xfrm>
            <a:off x="4067944" y="3933056"/>
            <a:ext cx="288032" cy="373435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ayo 9"/>
          <p:cNvSpPr/>
          <p:nvPr/>
        </p:nvSpPr>
        <p:spPr>
          <a:xfrm>
            <a:off x="6516216" y="3933056"/>
            <a:ext cx="288032" cy="373435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7617312" y="1772816"/>
            <a:ext cx="105841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800" kern="1200" dirty="0" err="1" smtClean="0">
                <a:latin typeface="+mn-lt"/>
                <a:ea typeface="+mn-ea"/>
                <a:cs typeface="+mn-cs"/>
              </a:rPr>
              <a:t>Vacuum</a:t>
            </a:r>
            <a:endParaRPr lang="es-ES" sz="1800" kern="1200" dirty="0" smtClean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840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Ceramics</a:t>
            </a:r>
            <a:r>
              <a:rPr lang="es-ES" dirty="0" smtClean="0"/>
              <a:t> </a:t>
            </a:r>
            <a:r>
              <a:rPr lang="es-ES" dirty="0" err="1" smtClean="0"/>
              <a:t>detail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484" r="32726"/>
          <a:stretch/>
        </p:blipFill>
        <p:spPr>
          <a:xfrm>
            <a:off x="755576" y="1124744"/>
            <a:ext cx="3528392" cy="4724400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7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887" r="24013" b="26375"/>
          <a:stretch/>
        </p:blipFill>
        <p:spPr>
          <a:xfrm>
            <a:off x="4932040" y="1124744"/>
            <a:ext cx="4032448" cy="4488160"/>
          </a:xfrm>
          <a:prstGeom prst="rect">
            <a:avLst/>
          </a:prstGeom>
        </p:spPr>
      </p:pic>
      <p:sp>
        <p:nvSpPr>
          <p:cNvPr id="6" name="Elipse 5"/>
          <p:cNvSpPr/>
          <p:nvPr/>
        </p:nvSpPr>
        <p:spPr>
          <a:xfrm>
            <a:off x="6228184" y="3140968"/>
            <a:ext cx="792088" cy="144016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478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Take it easy!</a:t>
            </a:r>
            <a:endParaRPr lang="en-GB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 smtClean="0"/>
              <a:t>Remove the IOT and look for defects</a:t>
            </a:r>
          </a:p>
          <a:p>
            <a:r>
              <a:rPr lang="en-GB" noProof="0" dirty="0" smtClean="0"/>
              <a:t>High voltage conditioning in</a:t>
            </a:r>
            <a:r>
              <a:rPr lang="en-GB" baseline="0" noProof="0" dirty="0" smtClean="0"/>
              <a:t> transmitter up to 40kV</a:t>
            </a:r>
          </a:p>
          <a:p>
            <a:r>
              <a:rPr lang="en-GB" baseline="0" noProof="0" dirty="0" smtClean="0"/>
              <a:t>HVON 32kV</a:t>
            </a:r>
          </a:p>
        </p:txBody>
      </p:sp>
    </p:spTree>
    <p:extLst>
      <p:ext uri="{BB962C8B-B14F-4D97-AF65-F5344CB8AC3E}">
        <p14:creationId xmlns:p14="http://schemas.microsoft.com/office/powerpoint/2010/main" val="361883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 smtClean="0"/>
              <a:t>80kW amplifier</a:t>
            </a:r>
          </a:p>
          <a:p>
            <a:r>
              <a:rPr lang="en-GB" dirty="0" smtClean="0"/>
              <a:t>SR</a:t>
            </a:r>
            <a:r>
              <a:rPr lang="en-GB" noProof="0" dirty="0" smtClean="0"/>
              <a:t> &amp; BO cavities</a:t>
            </a:r>
          </a:p>
          <a:p>
            <a:r>
              <a:rPr lang="en-GB" noProof="0" dirty="0" smtClean="0"/>
              <a:t>External collaborations</a:t>
            </a:r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57200" y="1143000"/>
            <a:ext cx="4495800" cy="630942"/>
          </a:xfrm>
        </p:spPr>
        <p:txBody>
          <a:bodyPr/>
          <a:lstStyle/>
          <a:p>
            <a:r>
              <a:rPr lang="en-GB" noProof="0" dirty="0" smtClean="0"/>
              <a:t>RF-Lab</a:t>
            </a:r>
            <a:endParaRPr lang="en-GB" noProof="0" dirty="0"/>
          </a:p>
        </p:txBody>
      </p:sp>
      <p:pic>
        <p:nvPicPr>
          <p:cNvPr id="2" name="Marcador de posición de imagen 1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lum bright="6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4" r="21534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111210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Purpose</a:t>
            </a:r>
            <a:endParaRPr lang="en-GB" noProof="0" dirty="0"/>
          </a:p>
        </p:txBody>
      </p:sp>
      <p:sp>
        <p:nvSpPr>
          <p:cNvPr id="9" name="Marcador de contenido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 smtClean="0"/>
              <a:t>IOT testing</a:t>
            </a:r>
          </a:p>
          <a:p>
            <a:r>
              <a:rPr lang="en-GB" noProof="0" dirty="0" smtClean="0"/>
              <a:t>Cavity conditioning and testing</a:t>
            </a:r>
          </a:p>
          <a:p>
            <a:r>
              <a:rPr lang="en-GB" noProof="0" dirty="0" smtClean="0"/>
              <a:t>Prototype test</a:t>
            </a:r>
          </a:p>
          <a:p>
            <a:r>
              <a:rPr lang="en-GB" dirty="0" smtClean="0"/>
              <a:t>Collaboration with other institutions</a:t>
            </a:r>
          </a:p>
          <a:p>
            <a:pPr lvl="1"/>
            <a:r>
              <a:rPr lang="en-GB" noProof="0" dirty="0" smtClean="0"/>
              <a:t>CIEMAT: Conditioning of </a:t>
            </a:r>
            <a:r>
              <a:rPr lang="en-GB" noProof="0" dirty="0" err="1" smtClean="0"/>
              <a:t>buncher</a:t>
            </a:r>
            <a:r>
              <a:rPr lang="en-GB" noProof="0" dirty="0" smtClean="0"/>
              <a:t> cavities for IFMIF</a:t>
            </a:r>
          </a:p>
        </p:txBody>
      </p:sp>
    </p:spTree>
    <p:extLst>
      <p:ext uri="{BB962C8B-B14F-4D97-AF65-F5344CB8AC3E}">
        <p14:creationId xmlns:p14="http://schemas.microsoft.com/office/powerpoint/2010/main" val="43741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Layout</a:t>
            </a:r>
            <a:endParaRPr lang="en-GB" noProof="0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3" y="1130301"/>
            <a:ext cx="35433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4119563"/>
            <a:ext cx="822007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Z:\PCbackup\CELLS\RF Lab\Fotos\IMG_22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263" y="871538"/>
            <a:ext cx="1749425" cy="131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 descr="Z:\PCbackup\CELLS\RF Lab\Fotos\IMG_221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300" y="920751"/>
            <a:ext cx="1814513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Z:\PCbackup\CELLS\RF Lab\Fotos\IMG_222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425" y="2468563"/>
            <a:ext cx="2016125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 descr="Z:\PCbackup\CELLS\RF Lab\Fotos\IMG_222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300" y="2397126"/>
            <a:ext cx="1824038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852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Operation</a:t>
            </a:r>
            <a:endParaRPr lang="en-GB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 smtClean="0"/>
              <a:t>Amplifier tested up to 75kW CW</a:t>
            </a:r>
          </a:p>
          <a:p>
            <a:r>
              <a:rPr lang="en-GB" noProof="0" dirty="0" smtClean="0"/>
              <a:t>Conditioning spare </a:t>
            </a:r>
            <a:r>
              <a:rPr lang="en-GB" dirty="0" err="1"/>
              <a:t>D</a:t>
            </a:r>
            <a:r>
              <a:rPr lang="en-GB" noProof="0" dirty="0" err="1" smtClean="0"/>
              <a:t>ampy</a:t>
            </a:r>
            <a:r>
              <a:rPr lang="en-GB" noProof="0" dirty="0" smtClean="0"/>
              <a:t> cavity </a:t>
            </a:r>
          </a:p>
          <a:p>
            <a:pPr lvl="1"/>
            <a:r>
              <a:rPr lang="en-GB" dirty="0"/>
              <a:t>4</a:t>
            </a:r>
            <a:r>
              <a:rPr lang="en-GB" noProof="0" dirty="0" smtClean="0"/>
              <a:t>0kW, 20% duty cycle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964" y="2996952"/>
            <a:ext cx="5220072" cy="2968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58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GB" dirty="0" smtClean="0"/>
              <a:t>Thank you for your attention</a:t>
            </a:r>
            <a:endParaRPr lang="en-GB" noProof="0" dirty="0" smtClean="0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Status and operation of the ALBA RF system</a:t>
            </a:r>
            <a:endParaRPr lang="en-GB" noProof="0" dirty="0"/>
          </a:p>
        </p:txBody>
      </p:sp>
      <p:pic>
        <p:nvPicPr>
          <p:cNvPr id="2" name="Marcador de posición de imagen 1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4" r="215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7076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 smtClean="0"/>
              <a:t>General overview of the ALBA RF system for the Booster and Storage Ring</a:t>
            </a:r>
            <a:endParaRPr lang="en-GB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ALBA RF system</a:t>
            </a:r>
            <a:endParaRPr lang="en-GB" noProof="0" dirty="0"/>
          </a:p>
        </p:txBody>
      </p:sp>
      <p:pic>
        <p:nvPicPr>
          <p:cNvPr id="24" name="Picture 2" descr="RF_SR_3D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26" t="56100" r="-1511" b="10507"/>
          <a:stretch>
            <a:fillRect/>
          </a:stretch>
        </p:blipFill>
        <p:spPr bwMode="auto">
          <a:xfrm>
            <a:off x="3203848" y="1268760"/>
            <a:ext cx="6842125" cy="513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821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RF Overview</a:t>
            </a:r>
            <a:endParaRPr lang="en-GB" noProof="0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5454012"/>
              </p:ext>
            </p:extLst>
          </p:nvPr>
        </p:nvGraphicFramePr>
        <p:xfrm>
          <a:off x="1619672" y="1196752"/>
          <a:ext cx="5832648" cy="5063018"/>
        </p:xfrm>
        <a:graphic>
          <a:graphicData uri="http://schemas.openxmlformats.org/drawingml/2006/table">
            <a:tbl>
              <a:tblPr firstRow="1" firstCol="1">
                <a:tableStyleId>{F5AB1C69-6EDB-4FF4-983F-18BD219EF322}</a:tableStyleId>
              </a:tblPr>
              <a:tblGrid>
                <a:gridCol w="1944216"/>
                <a:gridCol w="1944216"/>
                <a:gridCol w="1944216"/>
              </a:tblGrid>
              <a:tr h="415209"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STORAGE RING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BOOSTER (@ 3 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GeV</a:t>
                      </a:r>
                      <a:r>
                        <a:rPr lang="en-US" sz="1600" u="none" strike="noStrike" dirty="0" smtClean="0">
                          <a:effectLst/>
                        </a:rPr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</a:tr>
              <a:tr h="4152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Frequency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499.654</a:t>
                      </a:r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r>
                        <a:rPr lang="en-US" sz="1600" u="none" strike="noStrike" dirty="0" smtClean="0">
                          <a:effectLst/>
                        </a:rPr>
                        <a:t>MHz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b"/>
                </a:tc>
              </a:tr>
              <a:tr h="4152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RF </a:t>
                      </a:r>
                      <a:r>
                        <a:rPr lang="en-US" sz="1600" u="none" strike="noStrike" dirty="0">
                          <a:effectLst/>
                        </a:rPr>
                        <a:t>total Voltage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3600 </a:t>
                      </a:r>
                      <a:r>
                        <a:rPr lang="en-US" sz="1600" u="none" strike="noStrike" dirty="0">
                          <a:effectLst/>
                        </a:rPr>
                        <a:t>kV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900 </a:t>
                      </a:r>
                      <a:r>
                        <a:rPr lang="en-US" sz="1600" u="none" strike="noStrike" dirty="0">
                          <a:effectLst/>
                        </a:rPr>
                        <a:t>kV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</a:tr>
              <a:tr h="4152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Beam </a:t>
                      </a:r>
                      <a:r>
                        <a:rPr lang="en-US" sz="1600" u="none" strike="noStrike" dirty="0">
                          <a:effectLst/>
                        </a:rPr>
                        <a:t>Current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400 </a:t>
                      </a:r>
                      <a:r>
                        <a:rPr lang="en-US" sz="1600" u="none" strike="noStrike" dirty="0">
                          <a:effectLst/>
                        </a:rPr>
                        <a:t>mA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2 </a:t>
                      </a:r>
                      <a:r>
                        <a:rPr lang="en-US" sz="1600" u="none" strike="noStrike" dirty="0">
                          <a:effectLst/>
                        </a:rPr>
                        <a:t>mA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</a:tr>
              <a:tr h="4152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Total </a:t>
                      </a:r>
                      <a:r>
                        <a:rPr lang="en-US" sz="1600" u="none" strike="noStrike" dirty="0">
                          <a:effectLst/>
                        </a:rPr>
                        <a:t>Beam </a:t>
                      </a:r>
                      <a:r>
                        <a:rPr lang="en-US" sz="1600" u="none" strike="noStrike" dirty="0" smtClean="0">
                          <a:effectLst/>
                        </a:rPr>
                        <a:t>Power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540 </a:t>
                      </a:r>
                      <a:r>
                        <a:rPr lang="en-US" sz="1600" u="none" strike="noStrike" dirty="0">
                          <a:effectLst/>
                        </a:rPr>
                        <a:t>kW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1.3</a:t>
                      </a:r>
                      <a:r>
                        <a:rPr lang="en-US" sz="1600" u="none" strike="noStrike" dirty="0">
                          <a:effectLst/>
                        </a:rPr>
                        <a:t> kW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</a:tr>
              <a:tr h="4152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Losses </a:t>
                      </a:r>
                      <a:r>
                        <a:rPr lang="en-US" sz="1600" u="none" strike="noStrike" dirty="0">
                          <a:effectLst/>
                        </a:rPr>
                        <a:t>(including IDs</a:t>
                      </a:r>
                      <a:r>
                        <a:rPr lang="en-US" sz="1600" u="none" strike="noStrike" dirty="0" smtClean="0">
                          <a:effectLst/>
                        </a:rPr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r>
                        <a:rPr lang="en-US" sz="1600" u="none" strike="noStrike" dirty="0" smtClean="0">
                          <a:effectLst/>
                        </a:rPr>
                        <a:t>1300 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keV</a:t>
                      </a:r>
                      <a:r>
                        <a:rPr lang="en-US" sz="1600" u="none" strike="noStrike" dirty="0" smtClean="0">
                          <a:effectLst/>
                        </a:rPr>
                        <a:t>/turn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627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keV</a:t>
                      </a:r>
                      <a:r>
                        <a:rPr lang="en-US" sz="1600" u="none" strike="noStrike" dirty="0" smtClean="0">
                          <a:effectLst/>
                        </a:rPr>
                        <a:t>/turn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</a:tr>
              <a:tr h="4152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Type </a:t>
                      </a:r>
                      <a:r>
                        <a:rPr lang="en-US" sz="1600" u="none" strike="noStrike" dirty="0">
                          <a:effectLst/>
                        </a:rPr>
                        <a:t>of cavity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NC </a:t>
                      </a:r>
                      <a:r>
                        <a:rPr lang="en-US" sz="1600" u="none" strike="noStrike" dirty="0">
                          <a:effectLst/>
                        </a:rPr>
                        <a:t>EU-</a:t>
                      </a:r>
                      <a:r>
                        <a:rPr lang="en-US" sz="1600" u="none" strike="noStrike" dirty="0" err="1">
                          <a:effectLst/>
                        </a:rPr>
                        <a:t>Cav</a:t>
                      </a:r>
                      <a:r>
                        <a:rPr lang="en-US" sz="1600" u="none" strike="noStrike" dirty="0">
                          <a:effectLst/>
                        </a:rPr>
                        <a:t> (DAMPY)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NC </a:t>
                      </a:r>
                      <a:r>
                        <a:rPr lang="en-US" sz="1600" u="none" strike="noStrike" dirty="0">
                          <a:effectLst/>
                        </a:rPr>
                        <a:t>5-cell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</a:tr>
              <a:tr h="4152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Number </a:t>
                      </a:r>
                      <a:r>
                        <a:rPr lang="en-US" sz="1600" u="none" strike="noStrike" dirty="0">
                          <a:effectLst/>
                        </a:rPr>
                        <a:t>of cavities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</a:tr>
              <a:tr h="4152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RF </a:t>
                      </a:r>
                      <a:r>
                        <a:rPr lang="en-US" sz="1600" u="none" strike="noStrike" dirty="0">
                          <a:effectLst/>
                        </a:rPr>
                        <a:t>Voltage per cavity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600 </a:t>
                      </a:r>
                      <a:r>
                        <a:rPr lang="en-US" sz="1600" u="none" strike="noStrike" dirty="0">
                          <a:effectLst/>
                        </a:rPr>
                        <a:t>kV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1000</a:t>
                      </a:r>
                      <a:r>
                        <a:rPr lang="en-US" sz="1600" u="none" strike="noStrike" dirty="0">
                          <a:effectLst/>
                        </a:rPr>
                        <a:t> kV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</a:tr>
              <a:tr h="4152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RF </a:t>
                      </a:r>
                      <a:r>
                        <a:rPr lang="en-US" sz="1600" u="none" strike="noStrike" dirty="0">
                          <a:effectLst/>
                        </a:rPr>
                        <a:t>Power per cavity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150</a:t>
                      </a:r>
                      <a:r>
                        <a:rPr lang="en-US" sz="1600" u="none" strike="noStrike" dirty="0">
                          <a:effectLst/>
                        </a:rPr>
                        <a:t> kW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35 </a:t>
                      </a:r>
                      <a:r>
                        <a:rPr lang="en-US" sz="1600" u="none" strike="noStrike" dirty="0">
                          <a:effectLst/>
                        </a:rPr>
                        <a:t>kW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</a:tr>
              <a:tr h="4152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RF </a:t>
                      </a:r>
                      <a:r>
                        <a:rPr lang="en-US" sz="1600" u="none" strike="noStrike" dirty="0">
                          <a:effectLst/>
                        </a:rPr>
                        <a:t>Transmitter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2 </a:t>
                      </a:r>
                      <a:r>
                        <a:rPr lang="en-US" sz="1600" u="none" strike="noStrike" dirty="0">
                          <a:effectLst/>
                        </a:rPr>
                        <a:t>x 80 kW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 </a:t>
                      </a:r>
                      <a:r>
                        <a:rPr lang="en-US" sz="1600" u="none" strike="noStrike" dirty="0">
                          <a:effectLst/>
                        </a:rPr>
                        <a:t>x 80 kW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</a:tr>
              <a:tr h="473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Synchrotron </a:t>
                      </a:r>
                      <a:r>
                        <a:rPr lang="en-US" sz="1600" u="none" strike="noStrike" dirty="0">
                          <a:effectLst/>
                        </a:rPr>
                        <a:t>frequency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9.3</a:t>
                      </a:r>
                      <a:r>
                        <a:rPr lang="en-US" sz="1600" u="none" strike="noStrike" dirty="0">
                          <a:effectLst/>
                        </a:rPr>
                        <a:t> kHz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8.6</a:t>
                      </a:r>
                      <a:r>
                        <a:rPr lang="en-US" sz="1600" u="none" strike="noStrike" dirty="0">
                          <a:effectLst/>
                        </a:rPr>
                        <a:t> kHz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8039" marR="8039" marT="8039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531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jocampo\Documents\Presentaciones\ELSRF Meeting 2012\ALBA RF smal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384" y="1055076"/>
            <a:ext cx="5193233" cy="5245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ALBA</a:t>
            </a:r>
            <a:r>
              <a:rPr lang="en-GB" baseline="0" noProof="0" dirty="0" smtClean="0"/>
              <a:t> RF System</a:t>
            </a:r>
            <a:endParaRPr lang="en-GB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SR: 6 </a:t>
            </a:r>
            <a:r>
              <a:rPr lang="es-ES" dirty="0" err="1" smtClean="0"/>
              <a:t>cavities</a:t>
            </a:r>
            <a:endParaRPr lang="es-ES" dirty="0" smtClean="0"/>
          </a:p>
          <a:p>
            <a:r>
              <a:rPr lang="es-ES" dirty="0" smtClean="0"/>
              <a:t>BO: PETRA 5 </a:t>
            </a:r>
            <a:r>
              <a:rPr lang="es-ES" dirty="0" err="1" smtClean="0"/>
              <a:t>Cell</a:t>
            </a:r>
            <a:r>
              <a:rPr lang="es-ES" dirty="0" smtClean="0"/>
              <a:t> </a:t>
            </a:r>
            <a:r>
              <a:rPr lang="es-ES" dirty="0" err="1" smtClean="0"/>
              <a:t>cavity</a:t>
            </a:r>
            <a:endParaRPr lang="es-ES" dirty="0" smtClean="0"/>
          </a:p>
          <a:p>
            <a:r>
              <a:rPr lang="es-ES" dirty="0" smtClean="0"/>
              <a:t>13 IOT 80 kW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573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Storage Ring RF</a:t>
            </a:r>
            <a:endParaRPr lang="en-GB" noProof="0" dirty="0"/>
          </a:p>
        </p:txBody>
      </p:sp>
      <p:pic>
        <p:nvPicPr>
          <p:cNvPr id="5" name="Picture 3" descr="C:\Users\jocampo\Documents\Presentaciones\ELSRF Meeting 2012\SR RF plant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476" y="1354813"/>
            <a:ext cx="794568" cy="68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jocampo\Documents\Presentaciones\ELSRF Meeting 2012\SR RF plant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4"/>
          <a:stretch/>
        </p:blipFill>
        <p:spPr bwMode="auto">
          <a:xfrm>
            <a:off x="0" y="1484784"/>
            <a:ext cx="4684811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12"/>
          <p:cNvSpPr txBox="1"/>
          <p:nvPr/>
        </p:nvSpPr>
        <p:spPr>
          <a:xfrm>
            <a:off x="251520" y="2780928"/>
            <a:ext cx="720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1905"/>
                <a:solidFill>
                  <a:srgbClr val="125E9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</a:t>
            </a:r>
            <a:endParaRPr lang="en-US" sz="6000" b="1" dirty="0">
              <a:ln w="1905"/>
              <a:solidFill>
                <a:srgbClr val="125E9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13"/>
          <p:cNvSpPr txBox="1"/>
          <p:nvPr/>
        </p:nvSpPr>
        <p:spPr>
          <a:xfrm>
            <a:off x="2915816" y="2773377"/>
            <a:ext cx="720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6000" b="1">
                <a:ln w="1905"/>
                <a:solidFill>
                  <a:srgbClr val="125E9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en-US" dirty="0"/>
              <a:t>B</a:t>
            </a:r>
          </a:p>
        </p:txBody>
      </p:sp>
      <p:cxnSp>
        <p:nvCxnSpPr>
          <p:cNvPr id="9" name="Straight Connector 17"/>
          <p:cNvCxnSpPr/>
          <p:nvPr/>
        </p:nvCxnSpPr>
        <p:spPr>
          <a:xfrm>
            <a:off x="1907704" y="1196752"/>
            <a:ext cx="0" cy="5256584"/>
          </a:xfrm>
          <a:prstGeom prst="line">
            <a:avLst/>
          </a:prstGeom>
          <a:ln w="53975" cmpd="sng">
            <a:solidFill>
              <a:srgbClr val="125E9F"/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Picture 2" descr="C:\Users\jocampo\Documents\Presentaciones\ELSRF Meeting 2012\Images\Devices\IMG_134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81250"/>
            <a:ext cx="3930334" cy="2947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98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700000" y="7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52451E-6 L -0.2783 0.31545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24" y="1577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Transmitters</a:t>
            </a:r>
            <a:endParaRPr lang="en-GB" noProof="0" dirty="0"/>
          </a:p>
        </p:txBody>
      </p:sp>
      <p:sp>
        <p:nvSpPr>
          <p:cNvPr id="5" name="Rectangle 2"/>
          <p:cNvSpPr/>
          <p:nvPr/>
        </p:nvSpPr>
        <p:spPr>
          <a:xfrm>
            <a:off x="481013" y="4381500"/>
            <a:ext cx="983456" cy="3762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11"/>
          <p:cNvSpPr/>
          <p:nvPr/>
        </p:nvSpPr>
        <p:spPr>
          <a:xfrm>
            <a:off x="448296" y="5229200"/>
            <a:ext cx="983456" cy="3762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3" descr="C:\Users\jocampo\Documents\Presentaciones\ELSRF Meeting 2012\SR RF plant.pn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5" r="51037"/>
          <a:stretch/>
        </p:blipFill>
        <p:spPr bwMode="auto">
          <a:xfrm>
            <a:off x="-1" y="1484784"/>
            <a:ext cx="1907705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8"/>
          <p:cNvCxnSpPr/>
          <p:nvPr/>
        </p:nvCxnSpPr>
        <p:spPr>
          <a:xfrm>
            <a:off x="1907704" y="1196752"/>
            <a:ext cx="0" cy="5256584"/>
          </a:xfrm>
          <a:prstGeom prst="line">
            <a:avLst/>
          </a:prstGeom>
          <a:ln w="53975" cmpd="sng">
            <a:solidFill>
              <a:srgbClr val="125E9F"/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 Placeholder 3"/>
          <p:cNvSpPr txBox="1">
            <a:spLocks/>
          </p:cNvSpPr>
          <p:nvPr/>
        </p:nvSpPr>
        <p:spPr>
          <a:xfrm>
            <a:off x="2267744" y="1341438"/>
            <a:ext cx="6419056" cy="4784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HVPS</a:t>
            </a:r>
          </a:p>
          <a:p>
            <a:pPr lvl="1"/>
            <a:r>
              <a:rPr lang="en-US" dirty="0" smtClean="0"/>
              <a:t>38kV</a:t>
            </a:r>
          </a:p>
          <a:p>
            <a:pPr lvl="1"/>
            <a:r>
              <a:rPr lang="en-US" dirty="0" smtClean="0"/>
              <a:t>4A</a:t>
            </a:r>
          </a:p>
          <a:p>
            <a:pPr lvl="1"/>
            <a:r>
              <a:rPr lang="en-US" dirty="0" smtClean="0"/>
              <a:t>PSM technology</a:t>
            </a:r>
          </a:p>
          <a:p>
            <a:r>
              <a:rPr lang="en-US" dirty="0" smtClean="0"/>
              <a:t>IOT Amplifier</a:t>
            </a:r>
          </a:p>
          <a:p>
            <a:pPr lvl="1"/>
            <a:r>
              <a:rPr lang="en-US" dirty="0" smtClean="0"/>
              <a:t>80kW CW</a:t>
            </a:r>
          </a:p>
          <a:p>
            <a:pPr lvl="1"/>
            <a:r>
              <a:rPr lang="en-US" dirty="0" smtClean="0"/>
              <a:t>TH794 IOT</a:t>
            </a:r>
          </a:p>
        </p:txBody>
      </p:sp>
    </p:spTree>
    <p:extLst>
      <p:ext uri="{BB962C8B-B14F-4D97-AF65-F5344CB8AC3E}">
        <p14:creationId xmlns:p14="http://schemas.microsoft.com/office/powerpoint/2010/main" val="115030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TH-794 IOT’s</a:t>
            </a:r>
            <a:endParaRPr lang="en-GB" noProof="0" dirty="0"/>
          </a:p>
        </p:txBody>
      </p:sp>
      <p:sp>
        <p:nvSpPr>
          <p:cNvPr id="4" name="Rectangle 2"/>
          <p:cNvSpPr/>
          <p:nvPr/>
        </p:nvSpPr>
        <p:spPr>
          <a:xfrm>
            <a:off x="864394" y="4381500"/>
            <a:ext cx="373856" cy="3762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3"/>
          <p:cNvSpPr/>
          <p:nvPr/>
        </p:nvSpPr>
        <p:spPr>
          <a:xfrm>
            <a:off x="683420" y="5229200"/>
            <a:ext cx="376236" cy="3762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3" descr="C:\Users\jocampo\Documents\Presentaciones\ELSRF Meeting 2012\SR RF plant.pn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5" r="51037"/>
          <a:stretch/>
        </p:blipFill>
        <p:spPr bwMode="auto">
          <a:xfrm>
            <a:off x="-1" y="1484784"/>
            <a:ext cx="1907705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5"/>
          <p:cNvCxnSpPr/>
          <p:nvPr/>
        </p:nvCxnSpPr>
        <p:spPr>
          <a:xfrm>
            <a:off x="1907704" y="1196752"/>
            <a:ext cx="0" cy="5256584"/>
          </a:xfrm>
          <a:prstGeom prst="line">
            <a:avLst/>
          </a:prstGeom>
          <a:ln w="53975" cmpd="sng">
            <a:solidFill>
              <a:srgbClr val="125E9F"/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8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483897"/>
              </p:ext>
            </p:extLst>
          </p:nvPr>
        </p:nvGraphicFramePr>
        <p:xfrm>
          <a:off x="3017912" y="2420888"/>
          <a:ext cx="4752528" cy="3504385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584176"/>
                <a:gridCol w="1584176"/>
                <a:gridCol w="1584176"/>
              </a:tblGrid>
              <a:tr h="700877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Conf.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50 kW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Conf.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80 kW</a:t>
                      </a:r>
                      <a:endParaRPr lang="en-US" dirty="0"/>
                    </a:p>
                  </a:txBody>
                  <a:tcPr anchor="ctr"/>
                </a:tc>
              </a:tr>
              <a:tr h="70087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Cathode voltage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-32 kV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-36 kV</a:t>
                      </a:r>
                      <a:endParaRPr lang="en-US" dirty="0"/>
                    </a:p>
                  </a:txBody>
                  <a:tcPr anchor="ctr"/>
                </a:tc>
              </a:tr>
              <a:tr h="70087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DC beam</a:t>
                      </a:r>
                      <a:r>
                        <a:rPr lang="en-US" baseline="0" dirty="0" smtClean="0"/>
                        <a:t> current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 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 A</a:t>
                      </a:r>
                      <a:endParaRPr lang="en-US" dirty="0"/>
                    </a:p>
                  </a:txBody>
                  <a:tcPr anchor="ctr"/>
                </a:tc>
              </a:tr>
              <a:tr h="70087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Gain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22.9 dB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23.4 dB</a:t>
                      </a:r>
                      <a:endParaRPr lang="en-US" dirty="0"/>
                    </a:p>
                  </a:txBody>
                  <a:tcPr anchor="ctr"/>
                </a:tc>
              </a:tr>
              <a:tr h="70087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Efficiency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59,3 %</a:t>
                      </a:r>
                    </a:p>
                    <a:p>
                      <a:pPr algn="ctr"/>
                      <a:r>
                        <a:rPr lang="en-US" smtClean="0"/>
                        <a:t>50 kW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70,4 %</a:t>
                      </a:r>
                    </a:p>
                    <a:p>
                      <a:pPr algn="ctr"/>
                      <a:r>
                        <a:rPr lang="en-US" dirty="0" smtClean="0"/>
                        <a:t>80 kW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ext Placeholder 8"/>
          <p:cNvSpPr txBox="1">
            <a:spLocks/>
          </p:cNvSpPr>
          <p:nvPr/>
        </p:nvSpPr>
        <p:spPr>
          <a:xfrm>
            <a:off x="2123728" y="1341438"/>
            <a:ext cx="6563072" cy="4784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Operation configurations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77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CoStub</a:t>
            </a:r>
            <a:r>
              <a:rPr lang="en-GB" noProof="0" dirty="0" smtClean="0"/>
              <a:t> &amp; </a:t>
            </a:r>
            <a:r>
              <a:rPr lang="en-GB" noProof="0" dirty="0" err="1" smtClean="0"/>
              <a:t>CaCo</a:t>
            </a:r>
            <a:endParaRPr lang="en-GB" noProof="0" dirty="0"/>
          </a:p>
        </p:txBody>
      </p:sp>
      <p:sp>
        <p:nvSpPr>
          <p:cNvPr id="5" name="Rectangle 14"/>
          <p:cNvSpPr/>
          <p:nvPr/>
        </p:nvSpPr>
        <p:spPr>
          <a:xfrm>
            <a:off x="914400" y="4869160"/>
            <a:ext cx="200025" cy="239415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4"/>
          <p:cNvSpPr/>
          <p:nvPr/>
        </p:nvSpPr>
        <p:spPr>
          <a:xfrm>
            <a:off x="940594" y="4760119"/>
            <a:ext cx="45719" cy="1023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940594" y="5117307"/>
            <a:ext cx="45719" cy="1023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3" descr="C:\Users\jocampo\Documents\Presentaciones\ELSRF Meeting 2012\SR RF plant.pn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5" r="51037"/>
          <a:stretch/>
        </p:blipFill>
        <p:spPr bwMode="auto">
          <a:xfrm>
            <a:off x="-1" y="1484784"/>
            <a:ext cx="1907705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1907704" y="1196752"/>
            <a:ext cx="0" cy="5256584"/>
          </a:xfrm>
          <a:prstGeom prst="line">
            <a:avLst/>
          </a:prstGeom>
          <a:ln w="53975" cmpd="sng">
            <a:solidFill>
              <a:srgbClr val="125E9F"/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Picture 10"/>
          <p:cNvPicPr>
            <a:picLocks noChangeAspect="1" noChangeArrowheads="1"/>
          </p:cNvPicPr>
          <p:nvPr/>
        </p:nvPicPr>
        <p:blipFill rotWithShape="1">
          <a:blip r:embed="rId4" cstate="print">
            <a:lum bright="6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95" t="10605" r="9533" b="44478"/>
          <a:stretch/>
        </p:blipFill>
        <p:spPr bwMode="auto">
          <a:xfrm>
            <a:off x="5502585" y="4608429"/>
            <a:ext cx="3174407" cy="1556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11052011137"/>
          <p:cNvPicPr>
            <a:picLocks noChangeAspect="1" noChangeArrowheads="1"/>
          </p:cNvPicPr>
          <p:nvPr/>
        </p:nvPicPr>
        <p:blipFill>
          <a:blip r:embed="rId5" cstate="print">
            <a:lum bright="6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975" y="1495500"/>
            <a:ext cx="2796017" cy="20979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3"/>
          <p:cNvSpPr txBox="1">
            <a:spLocks/>
          </p:cNvSpPr>
          <p:nvPr/>
        </p:nvSpPr>
        <p:spPr>
          <a:xfrm>
            <a:off x="2195736" y="1340768"/>
            <a:ext cx="3528392" cy="2484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smtClean="0"/>
              <a:t>CaCo: Cavity Combiner</a:t>
            </a:r>
          </a:p>
          <a:p>
            <a:r>
              <a:rPr lang="en-US" sz="2400" smtClean="0"/>
              <a:t>CoStub: Quickly isolate 1 IOT from CaCo</a:t>
            </a:r>
            <a:endParaRPr lang="en-US" sz="2400" dirty="0"/>
          </a:p>
        </p:txBody>
      </p:sp>
      <p:pic>
        <p:nvPicPr>
          <p:cNvPr id="13" name="Picture 2" descr="C:\Users\jocampo\Documents\Presentaciones\ELSRF Meeting 2012\Images\Devices\IMG_1359.JPG"/>
          <p:cNvPicPr>
            <a:picLocks noChangeAspect="1" noChangeArrowheads="1"/>
          </p:cNvPicPr>
          <p:nvPr/>
        </p:nvPicPr>
        <p:blipFill rotWithShape="1">
          <a:blip r:embed="rId6" cstate="print">
            <a:lum bright="6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0" r="12242" b="31950"/>
          <a:stretch/>
        </p:blipFill>
        <p:spPr bwMode="auto">
          <a:xfrm>
            <a:off x="2483767" y="4608428"/>
            <a:ext cx="2344053" cy="1556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077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BA Powerpoint_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wrap="square" rtlCol="0">
        <a:spAutoFit/>
      </a:bodyPr>
      <a:lstStyle>
        <a:defPPr>
          <a:defRPr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1154</TotalTime>
  <Words>1098</Words>
  <Application>Microsoft Office PowerPoint</Application>
  <PresentationFormat>Presentación en pantalla (4:3)</PresentationFormat>
  <Paragraphs>343</Paragraphs>
  <Slides>29</Slides>
  <Notes>14</Notes>
  <HiddenSlides>1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3" baseType="lpstr">
      <vt:lpstr>Arial</vt:lpstr>
      <vt:lpstr>Calibri</vt:lpstr>
      <vt:lpstr>Wingdings</vt:lpstr>
      <vt:lpstr>ALBA Powerpoint_2</vt:lpstr>
      <vt:lpstr>Status and operation of the ALBA RF system</vt:lpstr>
      <vt:lpstr>Contents</vt:lpstr>
      <vt:lpstr>ALBA RF system</vt:lpstr>
      <vt:lpstr>RF Overview</vt:lpstr>
      <vt:lpstr>ALBA RF System</vt:lpstr>
      <vt:lpstr>Storage Ring RF</vt:lpstr>
      <vt:lpstr>Transmitters</vt:lpstr>
      <vt:lpstr>TH-794 IOT’s</vt:lpstr>
      <vt:lpstr>CoStub &amp; CaCo</vt:lpstr>
      <vt:lpstr>Waveguide system</vt:lpstr>
      <vt:lpstr>DAMPY cavities</vt:lpstr>
      <vt:lpstr>Booster cavity</vt:lpstr>
      <vt:lpstr>Digital LLRF</vt:lpstr>
      <vt:lpstr>ALBA operation &amp; Status of the RF</vt:lpstr>
      <vt:lpstr>2013 ALBA operation</vt:lpstr>
      <vt:lpstr>2013 RF beam dumps</vt:lpstr>
      <vt:lpstr>2014 RF beam dumps</vt:lpstr>
      <vt:lpstr>13,5 active IOT’s</vt:lpstr>
      <vt:lpstr>11,5 damaged IOT’s</vt:lpstr>
      <vt:lpstr>Damaged IOT’s</vt:lpstr>
      <vt:lpstr>620408</vt:lpstr>
      <vt:lpstr>620408</vt:lpstr>
      <vt:lpstr>Ceramics detail</vt:lpstr>
      <vt:lpstr>Take it easy!</vt:lpstr>
      <vt:lpstr>RF-Lab</vt:lpstr>
      <vt:lpstr>Purpose</vt:lpstr>
      <vt:lpstr>Layout</vt:lpstr>
      <vt:lpstr>Operation</vt:lpstr>
      <vt:lpstr>Status and operation of the ALBA RF system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ALBA</dc:title>
  <dc:creator>Jesús Ramón Ocampo Pérez</dc:creator>
  <cp:lastModifiedBy>Jesús Ramón Ocampo Pérez</cp:lastModifiedBy>
  <cp:revision>52</cp:revision>
  <dcterms:created xsi:type="dcterms:W3CDTF">2014-05-12T12:26:02Z</dcterms:created>
  <dcterms:modified xsi:type="dcterms:W3CDTF">2014-05-15T06:54:06Z</dcterms:modified>
</cp:coreProperties>
</file>