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8"/>
  </p:notesMasterIdLst>
  <p:sldIdLst>
    <p:sldId id="256" r:id="rId2"/>
    <p:sldId id="257" r:id="rId3"/>
    <p:sldId id="276" r:id="rId4"/>
    <p:sldId id="275" r:id="rId5"/>
    <p:sldId id="277" r:id="rId6"/>
    <p:sldId id="278" r:id="rId7"/>
    <p:sldId id="279" r:id="rId8"/>
    <p:sldId id="280" r:id="rId9"/>
    <p:sldId id="282" r:id="rId10"/>
    <p:sldId id="283" r:id="rId11"/>
    <p:sldId id="285" r:id="rId12"/>
    <p:sldId id="286" r:id="rId13"/>
    <p:sldId id="363" r:id="rId14"/>
    <p:sldId id="300" r:id="rId15"/>
    <p:sldId id="299" r:id="rId16"/>
    <p:sldId id="281" r:id="rId17"/>
    <p:sldId id="288" r:id="rId18"/>
    <p:sldId id="289" r:id="rId19"/>
    <p:sldId id="357" r:id="rId20"/>
    <p:sldId id="268" r:id="rId21"/>
    <p:sldId id="313" r:id="rId22"/>
    <p:sldId id="327" r:id="rId23"/>
    <p:sldId id="304" r:id="rId24"/>
    <p:sldId id="330" r:id="rId25"/>
    <p:sldId id="331" r:id="rId26"/>
    <p:sldId id="302" r:id="rId27"/>
    <p:sldId id="332" r:id="rId28"/>
    <p:sldId id="333" r:id="rId29"/>
    <p:sldId id="336" r:id="rId30"/>
    <p:sldId id="335" r:id="rId31"/>
    <p:sldId id="311" r:id="rId32"/>
    <p:sldId id="334" r:id="rId33"/>
    <p:sldId id="316" r:id="rId34"/>
    <p:sldId id="337" r:id="rId35"/>
    <p:sldId id="338" r:id="rId36"/>
    <p:sldId id="339" r:id="rId37"/>
    <p:sldId id="340" r:id="rId38"/>
    <p:sldId id="362" r:id="rId39"/>
    <p:sldId id="341" r:id="rId40"/>
    <p:sldId id="361" r:id="rId41"/>
    <p:sldId id="344" r:id="rId42"/>
    <p:sldId id="347" r:id="rId43"/>
    <p:sldId id="348" r:id="rId44"/>
    <p:sldId id="358" r:id="rId45"/>
    <p:sldId id="359" r:id="rId46"/>
    <p:sldId id="343" r:id="rId47"/>
    <p:sldId id="349" r:id="rId48"/>
    <p:sldId id="350" r:id="rId49"/>
    <p:sldId id="351" r:id="rId50"/>
    <p:sldId id="352" r:id="rId51"/>
    <p:sldId id="364" r:id="rId52"/>
    <p:sldId id="365" r:id="rId53"/>
    <p:sldId id="356" r:id="rId54"/>
    <p:sldId id="353" r:id="rId55"/>
    <p:sldId id="342" r:id="rId56"/>
    <p:sldId id="360" r:id="rId5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-1326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Maximum Power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rightRoom" dir="tl">
                <a:rot lat="0" lon="0" rev="1800000"/>
              </a:lightRig>
            </a:scene3d>
            <a:sp3d contourW="10160" prstMaterial="dkEdge">
              <a:bevelT w="38100" h="50800" prst="angle"/>
              <a:contourClr>
                <a:schemeClr val="accent1">
                  <a:shade val="40000"/>
                  <a:satMod val="150000"/>
                </a:schemeClr>
              </a:contourClr>
            </a:sp3d>
          </c:spPr>
          <c:invertIfNegative val="0"/>
          <c:cat>
            <c:strRef>
              <c:f>Sheet1!$A$2:$A$4</c:f>
              <c:strCache>
                <c:ptCount val="3"/>
                <c:pt idx="0">
                  <c:v>CW</c:v>
                </c:pt>
                <c:pt idx="1">
                  <c:v>43 kHz</c:v>
                </c:pt>
                <c:pt idx="2">
                  <c:v>172 kHz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450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118080"/>
        <c:axId val="31153536"/>
      </c:barChart>
      <c:catAx>
        <c:axId val="31118080"/>
        <c:scaling>
          <c:orientation val="minMax"/>
        </c:scaling>
        <c:delete val="0"/>
        <c:axPos val="b"/>
        <c:majorTickMark val="out"/>
        <c:minorTickMark val="none"/>
        <c:tickLblPos val="nextTo"/>
        <c:crossAx val="31153536"/>
        <c:crosses val="autoZero"/>
        <c:auto val="1"/>
        <c:lblAlgn val="ctr"/>
        <c:lblOffset val="100"/>
        <c:noMultiLvlLbl val="0"/>
      </c:catAx>
      <c:valAx>
        <c:axId val="31153536"/>
        <c:scaling>
          <c:orientation val="minMax"/>
          <c:max val="10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1118080"/>
        <c:crosses val="autoZero"/>
        <c:crossBetween val="between"/>
        <c:majorUnit val="50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003625647570438"/>
          <c:y val="7.0626207125532969E-2"/>
          <c:w val="0.62914963230042598"/>
          <c:h val="0.57952502520538862"/>
        </c:manualLayout>
      </c:layout>
      <c:scatterChart>
        <c:scatterStyle val="lineMarker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Staff</c:v>
                </c:pt>
              </c:strCache>
            </c:strRef>
          </c:tx>
          <c:spPr>
            <a:ln w="88900">
              <a:noFill/>
            </a:ln>
          </c:spPr>
          <c:xVal>
            <c:numRef>
              <c:f>Sheet1!$A$2:$A$37</c:f>
              <c:numCache>
                <c:formatCode>0</c:formatCode>
                <c:ptCount val="36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</c:numCache>
            </c:numRef>
          </c:xVal>
          <c:yVal>
            <c:numRef>
              <c:f>Sheet1!$C$2:$C$37</c:f>
              <c:numCache>
                <c:formatCode>General</c:formatCode>
                <c:ptCount val="36"/>
                <c:pt idx="0">
                  <c:v>9</c:v>
                </c:pt>
                <c:pt idx="1">
                  <c:v>9</c:v>
                </c:pt>
                <c:pt idx="2">
                  <c:v>9</c:v>
                </c:pt>
                <c:pt idx="3">
                  <c:v>9</c:v>
                </c:pt>
                <c:pt idx="4">
                  <c:v>9</c:v>
                </c:pt>
                <c:pt idx="5">
                  <c:v>9</c:v>
                </c:pt>
                <c:pt idx="6">
                  <c:v>9</c:v>
                </c:pt>
                <c:pt idx="7">
                  <c:v>9</c:v>
                </c:pt>
                <c:pt idx="8">
                  <c:v>9</c:v>
                </c:pt>
                <c:pt idx="9">
                  <c:v>9</c:v>
                </c:pt>
                <c:pt idx="10">
                  <c:v>9</c:v>
                </c:pt>
                <c:pt idx="11">
                  <c:v>9</c:v>
                </c:pt>
                <c:pt idx="12">
                  <c:v>9</c:v>
                </c:pt>
                <c:pt idx="13">
                  <c:v>9</c:v>
                </c:pt>
                <c:pt idx="14">
                  <c:v>9</c:v>
                </c:pt>
                <c:pt idx="15">
                  <c:v>9</c:v>
                </c:pt>
                <c:pt idx="16">
                  <c:v>9</c:v>
                </c:pt>
                <c:pt idx="17">
                  <c:v>9</c:v>
                </c:pt>
                <c:pt idx="18">
                  <c:v>9</c:v>
                </c:pt>
                <c:pt idx="19">
                  <c:v>9</c:v>
                </c:pt>
                <c:pt idx="20">
                  <c:v>8</c:v>
                </c:pt>
                <c:pt idx="21">
                  <c:v>8</c:v>
                </c:pt>
                <c:pt idx="22">
                  <c:v>7</c:v>
                </c:pt>
                <c:pt idx="23">
                  <c:v>6</c:v>
                </c:pt>
                <c:pt idx="24">
                  <c:v>6</c:v>
                </c:pt>
                <c:pt idx="25">
                  <c:v>6</c:v>
                </c:pt>
                <c:pt idx="26">
                  <c:v>4.5</c:v>
                </c:pt>
                <c:pt idx="27">
                  <c:v>4.5</c:v>
                </c:pt>
                <c:pt idx="28">
                  <c:v>4.5</c:v>
                </c:pt>
                <c:pt idx="29">
                  <c:v>4.5</c:v>
                </c:pt>
                <c:pt idx="30">
                  <c:v>4.5</c:v>
                </c:pt>
                <c:pt idx="31">
                  <c:v>4.5</c:v>
                </c:pt>
                <c:pt idx="32">
                  <c:v>4.5</c:v>
                </c:pt>
                <c:pt idx="33">
                  <c:v>4.5</c:v>
                </c:pt>
                <c:pt idx="34">
                  <c:v>4.5</c:v>
                </c:pt>
                <c:pt idx="35">
                  <c:v>4.5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3524608"/>
        <c:axId val="123526144"/>
      </c:scatterChar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SPS RF Downtime %</c:v>
                </c:pt>
              </c:strCache>
            </c:strRef>
          </c:tx>
          <c:spPr>
            <a:ln w="88900">
              <a:noFill/>
            </a:ln>
          </c:spPr>
          <c:xVal>
            <c:numRef>
              <c:f>Sheet1!$A$2:$A$37</c:f>
              <c:numCache>
                <c:formatCode>0</c:formatCode>
                <c:ptCount val="36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</c:numCache>
            </c:numRef>
          </c:xVal>
          <c:yVal>
            <c:numRef>
              <c:f>Sheet1!$B$2:$B$37</c:f>
              <c:numCache>
                <c:formatCode>General</c:formatCode>
                <c:ptCount val="36"/>
                <c:pt idx="20">
                  <c:v>-1</c:v>
                </c:pt>
                <c:pt idx="21">
                  <c:v>-1</c:v>
                </c:pt>
                <c:pt idx="22">
                  <c:v>-1</c:v>
                </c:pt>
                <c:pt idx="23">
                  <c:v>0.59</c:v>
                </c:pt>
                <c:pt idx="24">
                  <c:v>0.61</c:v>
                </c:pt>
                <c:pt idx="25">
                  <c:v>-1</c:v>
                </c:pt>
                <c:pt idx="26">
                  <c:v>0.83</c:v>
                </c:pt>
                <c:pt idx="27">
                  <c:v>0.45</c:v>
                </c:pt>
                <c:pt idx="28">
                  <c:v>1.8</c:v>
                </c:pt>
                <c:pt idx="29">
                  <c:v>1.41</c:v>
                </c:pt>
                <c:pt idx="30">
                  <c:v>1.1000000000000001</c:v>
                </c:pt>
                <c:pt idx="31">
                  <c:v>0.81</c:v>
                </c:pt>
                <c:pt idx="32">
                  <c:v>0.48</c:v>
                </c:pt>
                <c:pt idx="33">
                  <c:v>0.3</c:v>
                </c:pt>
                <c:pt idx="34">
                  <c:v>-1</c:v>
                </c:pt>
                <c:pt idx="35">
                  <c:v>-1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3542528"/>
        <c:axId val="123540608"/>
      </c:scatterChart>
      <c:valAx>
        <c:axId val="123524608"/>
        <c:scaling>
          <c:orientation val="minMax"/>
          <c:max val="2020"/>
          <c:min val="1980"/>
        </c:scaling>
        <c:delete val="0"/>
        <c:axPos val="b"/>
        <c:numFmt formatCode="0" sourceLinked="1"/>
        <c:majorTickMark val="out"/>
        <c:minorTickMark val="none"/>
        <c:tickLblPos val="nextTo"/>
        <c:crossAx val="123526144"/>
        <c:crosses val="autoZero"/>
        <c:crossBetween val="midCat"/>
        <c:majorUnit val="10"/>
      </c:valAx>
      <c:valAx>
        <c:axId val="12352614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>
                    <a:solidFill>
                      <a:schemeClr val="accent1">
                        <a:lumMod val="60000"/>
                        <a:lumOff val="40000"/>
                      </a:schemeClr>
                    </a:solidFill>
                  </a:defRPr>
                </a:pPr>
                <a:r>
                  <a:rPr lang="en-GB" dirty="0" smtClean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Number of Staff</a:t>
                </a:r>
                <a:endParaRPr lang="en-GB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c:rich>
          </c:tx>
          <c:layout>
            <c:manualLayout>
              <c:xMode val="edge"/>
              <c:yMode val="edge"/>
              <c:x val="4.9730001988574565E-2"/>
              <c:y val="4.1654500062049682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pPr>
            <a:endParaRPr lang="en-US"/>
          </a:p>
        </c:txPr>
        <c:crossAx val="123524608"/>
        <c:crosses val="autoZero"/>
        <c:crossBetween val="midCat"/>
      </c:valAx>
      <c:valAx>
        <c:axId val="123540608"/>
        <c:scaling>
          <c:orientation val="minMax"/>
          <c:max val="2"/>
          <c:min val="0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>
                    <a:solidFill>
                      <a:srgbClr val="0070C0"/>
                    </a:solidFill>
                  </a:defRPr>
                </a:pPr>
                <a:r>
                  <a:rPr lang="en-GB" dirty="0" smtClean="0">
                    <a:solidFill>
                      <a:srgbClr val="0070C0"/>
                    </a:solidFill>
                  </a:rPr>
                  <a:t>SPS RF</a:t>
                </a:r>
              </a:p>
              <a:p>
                <a:pPr>
                  <a:defRPr>
                    <a:solidFill>
                      <a:srgbClr val="0070C0"/>
                    </a:solidFill>
                  </a:defRPr>
                </a:pPr>
                <a:r>
                  <a:rPr lang="en-GB" dirty="0" smtClean="0">
                    <a:solidFill>
                      <a:srgbClr val="0070C0"/>
                    </a:solidFill>
                  </a:rPr>
                  <a:t>Downtime %</a:t>
                </a:r>
                <a:endParaRPr lang="en-GB" dirty="0">
                  <a:solidFill>
                    <a:srgbClr val="0070C0"/>
                  </a:solidFill>
                </a:endParaRPr>
              </a:p>
            </c:rich>
          </c:tx>
          <c:layout>
            <c:manualLayout>
              <c:xMode val="edge"/>
              <c:yMode val="edge"/>
              <c:x val="0.85488097027501142"/>
              <c:y val="7.0626227306240741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0070C0"/>
                </a:solidFill>
              </a:defRPr>
            </a:pPr>
            <a:endParaRPr lang="en-US"/>
          </a:p>
        </c:txPr>
        <c:crossAx val="123542528"/>
        <c:crosses val="max"/>
        <c:crossBetween val="midCat"/>
        <c:majorUnit val="1"/>
      </c:valAx>
      <c:valAx>
        <c:axId val="123542528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123540608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Maximum Power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rightRoom" dir="tl">
                <a:rot lat="0" lon="0" rev="1800000"/>
              </a:lightRig>
            </a:scene3d>
            <a:sp3d contourW="10160" prstMaterial="dkEdge">
              <a:bevelT w="38100" h="50800" prst="angle"/>
              <a:contourClr>
                <a:schemeClr val="accent1">
                  <a:shade val="40000"/>
                  <a:satMod val="150000"/>
                </a:schemeClr>
              </a:contourClr>
            </a:sp3d>
          </c:spPr>
          <c:invertIfNegative val="0"/>
          <c:cat>
            <c:strRef>
              <c:f>Sheet1!$A$2:$A$4</c:f>
              <c:strCache>
                <c:ptCount val="3"/>
                <c:pt idx="0">
                  <c:v>CW</c:v>
                </c:pt>
                <c:pt idx="1">
                  <c:v>43 kHz</c:v>
                </c:pt>
                <c:pt idx="2">
                  <c:v>172 kHz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600</c:v>
                </c:pt>
                <c:pt idx="2">
                  <c:v>600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900800"/>
        <c:axId val="36713600"/>
      </c:barChart>
      <c:catAx>
        <c:axId val="35900800"/>
        <c:scaling>
          <c:orientation val="minMax"/>
        </c:scaling>
        <c:delete val="0"/>
        <c:axPos val="b"/>
        <c:majorTickMark val="out"/>
        <c:minorTickMark val="none"/>
        <c:tickLblPos val="nextTo"/>
        <c:crossAx val="36713600"/>
        <c:crosses val="autoZero"/>
        <c:auto val="1"/>
        <c:lblAlgn val="ctr"/>
        <c:lblOffset val="100"/>
        <c:noMultiLvlLbl val="0"/>
      </c:catAx>
      <c:valAx>
        <c:axId val="36713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59008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Maximum Power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rightRoom" dir="tl">
                <a:rot lat="0" lon="0" rev="1800000"/>
              </a:lightRig>
            </a:scene3d>
            <a:sp3d contourW="10160" prstMaterial="dkEdge">
              <a:bevelT w="38100" h="50800" prst="angle"/>
              <a:contourClr>
                <a:schemeClr val="accent1">
                  <a:shade val="40000"/>
                  <a:satMod val="150000"/>
                </a:schemeClr>
              </a:contourClr>
            </a:sp3d>
          </c:spPr>
          <c:invertIfNegative val="0"/>
          <c:cat>
            <c:strRef>
              <c:f>Sheet1!$A$2:$A$4</c:f>
              <c:strCache>
                <c:ptCount val="3"/>
                <c:pt idx="0">
                  <c:v>CW</c:v>
                </c:pt>
                <c:pt idx="1">
                  <c:v>43 kHz</c:v>
                </c:pt>
                <c:pt idx="2">
                  <c:v>172 kHz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600</c:v>
                </c:pt>
                <c:pt idx="2">
                  <c:v>600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809344"/>
        <c:axId val="36811136"/>
      </c:barChart>
      <c:catAx>
        <c:axId val="36809344"/>
        <c:scaling>
          <c:orientation val="minMax"/>
        </c:scaling>
        <c:delete val="0"/>
        <c:axPos val="b"/>
        <c:majorTickMark val="out"/>
        <c:minorTickMark val="none"/>
        <c:tickLblPos val="nextTo"/>
        <c:crossAx val="36811136"/>
        <c:crosses val="autoZero"/>
        <c:auto val="1"/>
        <c:lblAlgn val="ctr"/>
        <c:lblOffset val="100"/>
        <c:noMultiLvlLbl val="0"/>
      </c:catAx>
      <c:valAx>
        <c:axId val="368111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68093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Maximum Power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rightRoom" dir="tl">
                <a:rot lat="0" lon="0" rev="1800000"/>
              </a:lightRig>
            </a:scene3d>
            <a:sp3d contourW="10160" prstMaterial="dkEdge">
              <a:bevelT w="38100" h="50800" prst="angle"/>
              <a:contourClr>
                <a:schemeClr val="accent1">
                  <a:shade val="40000"/>
                  <a:satMod val="150000"/>
                </a:schemeClr>
              </a:contourClr>
            </a:sp3d>
          </c:spPr>
          <c:invertIfNegative val="0"/>
          <c:cat>
            <c:strRef>
              <c:f>Sheet1!$A$2:$A$4</c:f>
              <c:strCache>
                <c:ptCount val="3"/>
                <c:pt idx="0">
                  <c:v>CW</c:v>
                </c:pt>
                <c:pt idx="1">
                  <c:v>43 kHz</c:v>
                </c:pt>
                <c:pt idx="2">
                  <c:v>172 kHz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600</c:v>
                </c:pt>
                <c:pt idx="1">
                  <c:v>600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2576640"/>
        <c:axId val="52578176"/>
      </c:barChart>
      <c:catAx>
        <c:axId val="52576640"/>
        <c:scaling>
          <c:orientation val="minMax"/>
        </c:scaling>
        <c:delete val="0"/>
        <c:axPos val="b"/>
        <c:majorTickMark val="out"/>
        <c:minorTickMark val="none"/>
        <c:tickLblPos val="nextTo"/>
        <c:crossAx val="52578176"/>
        <c:crosses val="autoZero"/>
        <c:auto val="1"/>
        <c:lblAlgn val="ctr"/>
        <c:lblOffset val="100"/>
        <c:noMultiLvlLbl val="0"/>
      </c:catAx>
      <c:valAx>
        <c:axId val="525781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25766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474251968503937"/>
          <c:y val="0.20296696058714567"/>
          <c:w val="0.77994064133722207"/>
          <c:h val="0.59653547565009779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CW</c:v>
                </c:pt>
              </c:strCache>
            </c:strRef>
          </c:tx>
          <c:spPr>
            <a:ln w="38100">
              <a:noFill/>
            </a:ln>
          </c:spPr>
          <c:xVal>
            <c:numRef>
              <c:f>Sheet1!$A$2:$A$44</c:f>
              <c:numCache>
                <c:formatCode>General</c:formatCode>
                <c:ptCount val="43"/>
                <c:pt idx="0">
                  <c:v>1976</c:v>
                </c:pt>
                <c:pt idx="1">
                  <c:v>1977</c:v>
                </c:pt>
                <c:pt idx="2">
                  <c:v>1978</c:v>
                </c:pt>
                <c:pt idx="3">
                  <c:v>1979</c:v>
                </c:pt>
                <c:pt idx="4">
                  <c:v>1980</c:v>
                </c:pt>
                <c:pt idx="5">
                  <c:v>1981</c:v>
                </c:pt>
                <c:pt idx="6">
                  <c:v>1982</c:v>
                </c:pt>
                <c:pt idx="7">
                  <c:v>1983</c:v>
                </c:pt>
                <c:pt idx="8">
                  <c:v>1984</c:v>
                </c:pt>
                <c:pt idx="9">
                  <c:v>1985</c:v>
                </c:pt>
                <c:pt idx="10">
                  <c:v>1986</c:v>
                </c:pt>
                <c:pt idx="11">
                  <c:v>1987</c:v>
                </c:pt>
                <c:pt idx="12">
                  <c:v>1988</c:v>
                </c:pt>
                <c:pt idx="13">
                  <c:v>1989</c:v>
                </c:pt>
                <c:pt idx="14">
                  <c:v>1990</c:v>
                </c:pt>
                <c:pt idx="15">
                  <c:v>1991</c:v>
                </c:pt>
                <c:pt idx="16">
                  <c:v>1992</c:v>
                </c:pt>
                <c:pt idx="17">
                  <c:v>1993</c:v>
                </c:pt>
                <c:pt idx="18">
                  <c:v>1994</c:v>
                </c:pt>
                <c:pt idx="19">
                  <c:v>1995</c:v>
                </c:pt>
                <c:pt idx="20">
                  <c:v>1996</c:v>
                </c:pt>
                <c:pt idx="21">
                  <c:v>1997</c:v>
                </c:pt>
                <c:pt idx="22">
                  <c:v>1998</c:v>
                </c:pt>
                <c:pt idx="23">
                  <c:v>1999</c:v>
                </c:pt>
                <c:pt idx="24">
                  <c:v>2000</c:v>
                </c:pt>
                <c:pt idx="25">
                  <c:v>2001</c:v>
                </c:pt>
                <c:pt idx="26">
                  <c:v>2002</c:v>
                </c:pt>
                <c:pt idx="27">
                  <c:v>2003</c:v>
                </c:pt>
                <c:pt idx="28">
                  <c:v>2004</c:v>
                </c:pt>
                <c:pt idx="29">
                  <c:v>2005</c:v>
                </c:pt>
                <c:pt idx="30">
                  <c:v>2006</c:v>
                </c:pt>
                <c:pt idx="31">
                  <c:v>2007</c:v>
                </c:pt>
                <c:pt idx="32">
                  <c:v>2008</c:v>
                </c:pt>
                <c:pt idx="33">
                  <c:v>2009</c:v>
                </c:pt>
                <c:pt idx="34">
                  <c:v>2010</c:v>
                </c:pt>
                <c:pt idx="35">
                  <c:v>2011</c:v>
                </c:pt>
                <c:pt idx="36">
                  <c:v>2012</c:v>
                </c:pt>
                <c:pt idx="37">
                  <c:v>2013</c:v>
                </c:pt>
                <c:pt idx="38">
                  <c:v>2014</c:v>
                </c:pt>
                <c:pt idx="39">
                  <c:v>2015</c:v>
                </c:pt>
                <c:pt idx="40">
                  <c:v>2016</c:v>
                </c:pt>
                <c:pt idx="41">
                  <c:v>2017</c:v>
                </c:pt>
                <c:pt idx="42">
                  <c:v>2018</c:v>
                </c:pt>
              </c:numCache>
            </c:numRef>
          </c:xVal>
          <c:yVal>
            <c:numRef>
              <c:f>Sheet1!$B$2:$B$44</c:f>
              <c:numCache>
                <c:formatCode>General</c:formatCode>
                <c:ptCount val="43"/>
                <c:pt idx="0">
                  <c:v>450</c:v>
                </c:pt>
                <c:pt idx="1">
                  <c:v>450</c:v>
                </c:pt>
                <c:pt idx="2">
                  <c:v>450</c:v>
                </c:pt>
                <c:pt idx="3">
                  <c:v>450</c:v>
                </c:pt>
                <c:pt idx="4">
                  <c:v>450</c:v>
                </c:pt>
                <c:pt idx="5">
                  <c:v>450</c:v>
                </c:pt>
                <c:pt idx="6">
                  <c:v>450</c:v>
                </c:pt>
                <c:pt idx="7">
                  <c:v>450</c:v>
                </c:pt>
                <c:pt idx="8">
                  <c:v>450</c:v>
                </c:pt>
                <c:pt idx="9">
                  <c:v>450</c:v>
                </c:pt>
                <c:pt idx="10">
                  <c:v>450</c:v>
                </c:pt>
                <c:pt idx="11">
                  <c:v>450</c:v>
                </c:pt>
                <c:pt idx="12">
                  <c:v>450</c:v>
                </c:pt>
                <c:pt idx="13">
                  <c:v>450</c:v>
                </c:pt>
                <c:pt idx="14">
                  <c:v>600</c:v>
                </c:pt>
                <c:pt idx="15">
                  <c:v>600</c:v>
                </c:pt>
                <c:pt idx="16">
                  <c:v>600</c:v>
                </c:pt>
                <c:pt idx="17">
                  <c:v>600</c:v>
                </c:pt>
                <c:pt idx="18">
                  <c:v>600</c:v>
                </c:pt>
                <c:pt idx="19">
                  <c:v>600</c:v>
                </c:pt>
                <c:pt idx="20">
                  <c:v>600</c:v>
                </c:pt>
                <c:pt idx="21">
                  <c:v>600</c:v>
                </c:pt>
                <c:pt idx="22">
                  <c:v>600</c:v>
                </c:pt>
                <c:pt idx="23">
                  <c:v>600</c:v>
                </c:pt>
                <c:pt idx="24">
                  <c:v>600</c:v>
                </c:pt>
                <c:pt idx="25">
                  <c:v>600</c:v>
                </c:pt>
                <c:pt idx="26">
                  <c:v>600</c:v>
                </c:pt>
                <c:pt idx="27">
                  <c:v>600</c:v>
                </c:pt>
                <c:pt idx="28">
                  <c:v>600</c:v>
                </c:pt>
                <c:pt idx="30">
                  <c:v>600</c:v>
                </c:pt>
                <c:pt idx="31">
                  <c:v>600</c:v>
                </c:pt>
                <c:pt idx="32">
                  <c:v>600</c:v>
                </c:pt>
                <c:pt idx="33">
                  <c:v>600</c:v>
                </c:pt>
                <c:pt idx="34">
                  <c:v>600</c:v>
                </c:pt>
                <c:pt idx="35">
                  <c:v>600</c:v>
                </c:pt>
                <c:pt idx="36">
                  <c:v>600</c:v>
                </c:pt>
                <c:pt idx="37">
                  <c:v>600</c:v>
                </c:pt>
                <c:pt idx="39">
                  <c:v>600</c:v>
                </c:pt>
                <c:pt idx="40">
                  <c:v>600</c:v>
                </c:pt>
                <c:pt idx="41">
                  <c:v>600</c:v>
                </c:pt>
                <c:pt idx="42">
                  <c:v>600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43 kHz</c:v>
                </c:pt>
              </c:strCache>
            </c:strRef>
          </c:tx>
          <c:spPr>
            <a:ln w="38100">
              <a:noFill/>
            </a:ln>
          </c:spPr>
          <c:marker>
            <c:symbol val="circle"/>
            <c:size val="1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</c:spPr>
          </c:marker>
          <c:xVal>
            <c:numRef>
              <c:f>Sheet1!$A$2:$A$44</c:f>
              <c:numCache>
                <c:formatCode>General</c:formatCode>
                <c:ptCount val="43"/>
                <c:pt idx="0">
                  <c:v>1976</c:v>
                </c:pt>
                <c:pt idx="1">
                  <c:v>1977</c:v>
                </c:pt>
                <c:pt idx="2">
                  <c:v>1978</c:v>
                </c:pt>
                <c:pt idx="3">
                  <c:v>1979</c:v>
                </c:pt>
                <c:pt idx="4">
                  <c:v>1980</c:v>
                </c:pt>
                <c:pt idx="5">
                  <c:v>1981</c:v>
                </c:pt>
                <c:pt idx="6">
                  <c:v>1982</c:v>
                </c:pt>
                <c:pt idx="7">
                  <c:v>1983</c:v>
                </c:pt>
                <c:pt idx="8">
                  <c:v>1984</c:v>
                </c:pt>
                <c:pt idx="9">
                  <c:v>1985</c:v>
                </c:pt>
                <c:pt idx="10">
                  <c:v>1986</c:v>
                </c:pt>
                <c:pt idx="11">
                  <c:v>1987</c:v>
                </c:pt>
                <c:pt idx="12">
                  <c:v>1988</c:v>
                </c:pt>
                <c:pt idx="13">
                  <c:v>1989</c:v>
                </c:pt>
                <c:pt idx="14">
                  <c:v>1990</c:v>
                </c:pt>
                <c:pt idx="15">
                  <c:v>1991</c:v>
                </c:pt>
                <c:pt idx="16">
                  <c:v>1992</c:v>
                </c:pt>
                <c:pt idx="17">
                  <c:v>1993</c:v>
                </c:pt>
                <c:pt idx="18">
                  <c:v>1994</c:v>
                </c:pt>
                <c:pt idx="19">
                  <c:v>1995</c:v>
                </c:pt>
                <c:pt idx="20">
                  <c:v>1996</c:v>
                </c:pt>
                <c:pt idx="21">
                  <c:v>1997</c:v>
                </c:pt>
                <c:pt idx="22">
                  <c:v>1998</c:v>
                </c:pt>
                <c:pt idx="23">
                  <c:v>1999</c:v>
                </c:pt>
                <c:pt idx="24">
                  <c:v>2000</c:v>
                </c:pt>
                <c:pt idx="25">
                  <c:v>2001</c:v>
                </c:pt>
                <c:pt idx="26">
                  <c:v>2002</c:v>
                </c:pt>
                <c:pt idx="27">
                  <c:v>2003</c:v>
                </c:pt>
                <c:pt idx="28">
                  <c:v>2004</c:v>
                </c:pt>
                <c:pt idx="29">
                  <c:v>2005</c:v>
                </c:pt>
                <c:pt idx="30">
                  <c:v>2006</c:v>
                </c:pt>
                <c:pt idx="31">
                  <c:v>2007</c:v>
                </c:pt>
                <c:pt idx="32">
                  <c:v>2008</c:v>
                </c:pt>
                <c:pt idx="33">
                  <c:v>2009</c:v>
                </c:pt>
                <c:pt idx="34">
                  <c:v>2010</c:v>
                </c:pt>
                <c:pt idx="35">
                  <c:v>2011</c:v>
                </c:pt>
                <c:pt idx="36">
                  <c:v>2012</c:v>
                </c:pt>
                <c:pt idx="37">
                  <c:v>2013</c:v>
                </c:pt>
                <c:pt idx="38">
                  <c:v>2014</c:v>
                </c:pt>
                <c:pt idx="39">
                  <c:v>2015</c:v>
                </c:pt>
                <c:pt idx="40">
                  <c:v>2016</c:v>
                </c:pt>
                <c:pt idx="41">
                  <c:v>2017</c:v>
                </c:pt>
                <c:pt idx="42">
                  <c:v>2018</c:v>
                </c:pt>
              </c:numCache>
            </c:numRef>
          </c:xVal>
          <c:yVal>
            <c:numRef>
              <c:f>Sheet1!$C$2:$C$44</c:f>
              <c:numCache>
                <c:formatCode>General</c:formatCode>
                <c:ptCount val="43"/>
                <c:pt idx="30">
                  <c:v>600</c:v>
                </c:pt>
                <c:pt idx="31">
                  <c:v>600</c:v>
                </c:pt>
                <c:pt idx="32">
                  <c:v>600</c:v>
                </c:pt>
                <c:pt idx="33">
                  <c:v>600</c:v>
                </c:pt>
                <c:pt idx="34">
                  <c:v>600</c:v>
                </c:pt>
                <c:pt idx="35">
                  <c:v>600</c:v>
                </c:pt>
                <c:pt idx="36">
                  <c:v>600</c:v>
                </c:pt>
                <c:pt idx="37">
                  <c:v>600</c:v>
                </c:pt>
                <c:pt idx="39">
                  <c:v>1000</c:v>
                </c:pt>
                <c:pt idx="40">
                  <c:v>1000</c:v>
                </c:pt>
                <c:pt idx="41">
                  <c:v>1000</c:v>
                </c:pt>
                <c:pt idx="42">
                  <c:v>1000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172 KHz</c:v>
                </c:pt>
              </c:strCache>
            </c:strRef>
          </c:tx>
          <c:spPr>
            <a:ln w="38100">
              <a:noFill/>
            </a:ln>
          </c:spPr>
          <c:xVal>
            <c:numRef>
              <c:f>Sheet1!$A$2:$A$44</c:f>
              <c:numCache>
                <c:formatCode>General</c:formatCode>
                <c:ptCount val="43"/>
                <c:pt idx="0">
                  <c:v>1976</c:v>
                </c:pt>
                <c:pt idx="1">
                  <c:v>1977</c:v>
                </c:pt>
                <c:pt idx="2">
                  <c:v>1978</c:v>
                </c:pt>
                <c:pt idx="3">
                  <c:v>1979</c:v>
                </c:pt>
                <c:pt idx="4">
                  <c:v>1980</c:v>
                </c:pt>
                <c:pt idx="5">
                  <c:v>1981</c:v>
                </c:pt>
                <c:pt idx="6">
                  <c:v>1982</c:v>
                </c:pt>
                <c:pt idx="7">
                  <c:v>1983</c:v>
                </c:pt>
                <c:pt idx="8">
                  <c:v>1984</c:v>
                </c:pt>
                <c:pt idx="9">
                  <c:v>1985</c:v>
                </c:pt>
                <c:pt idx="10">
                  <c:v>1986</c:v>
                </c:pt>
                <c:pt idx="11">
                  <c:v>1987</c:v>
                </c:pt>
                <c:pt idx="12">
                  <c:v>1988</c:v>
                </c:pt>
                <c:pt idx="13">
                  <c:v>1989</c:v>
                </c:pt>
                <c:pt idx="14">
                  <c:v>1990</c:v>
                </c:pt>
                <c:pt idx="15">
                  <c:v>1991</c:v>
                </c:pt>
                <c:pt idx="16">
                  <c:v>1992</c:v>
                </c:pt>
                <c:pt idx="17">
                  <c:v>1993</c:v>
                </c:pt>
                <c:pt idx="18">
                  <c:v>1994</c:v>
                </c:pt>
                <c:pt idx="19">
                  <c:v>1995</c:v>
                </c:pt>
                <c:pt idx="20">
                  <c:v>1996</c:v>
                </c:pt>
                <c:pt idx="21">
                  <c:v>1997</c:v>
                </c:pt>
                <c:pt idx="22">
                  <c:v>1998</c:v>
                </c:pt>
                <c:pt idx="23">
                  <c:v>1999</c:v>
                </c:pt>
                <c:pt idx="24">
                  <c:v>2000</c:v>
                </c:pt>
                <c:pt idx="25">
                  <c:v>2001</c:v>
                </c:pt>
                <c:pt idx="26">
                  <c:v>2002</c:v>
                </c:pt>
                <c:pt idx="27">
                  <c:v>2003</c:v>
                </c:pt>
                <c:pt idx="28">
                  <c:v>2004</c:v>
                </c:pt>
                <c:pt idx="29">
                  <c:v>2005</c:v>
                </c:pt>
                <c:pt idx="30">
                  <c:v>2006</c:v>
                </c:pt>
                <c:pt idx="31">
                  <c:v>2007</c:v>
                </c:pt>
                <c:pt idx="32">
                  <c:v>2008</c:v>
                </c:pt>
                <c:pt idx="33">
                  <c:v>2009</c:v>
                </c:pt>
                <c:pt idx="34">
                  <c:v>2010</c:v>
                </c:pt>
                <c:pt idx="35">
                  <c:v>2011</c:v>
                </c:pt>
                <c:pt idx="36">
                  <c:v>2012</c:v>
                </c:pt>
                <c:pt idx="37">
                  <c:v>2013</c:v>
                </c:pt>
                <c:pt idx="38">
                  <c:v>2014</c:v>
                </c:pt>
                <c:pt idx="39">
                  <c:v>2015</c:v>
                </c:pt>
                <c:pt idx="40">
                  <c:v>2016</c:v>
                </c:pt>
                <c:pt idx="41">
                  <c:v>2017</c:v>
                </c:pt>
                <c:pt idx="42">
                  <c:v>2018</c:v>
                </c:pt>
              </c:numCache>
            </c:numRef>
          </c:xVal>
          <c:yVal>
            <c:numRef>
              <c:f>Sheet1!$D$2:$D$44</c:f>
              <c:numCache>
                <c:formatCode>General</c:formatCode>
                <c:ptCount val="43"/>
                <c:pt idx="18">
                  <c:v>600</c:v>
                </c:pt>
                <c:pt idx="19">
                  <c:v>600</c:v>
                </c:pt>
                <c:pt idx="20">
                  <c:v>600</c:v>
                </c:pt>
                <c:pt idx="21">
                  <c:v>600</c:v>
                </c:pt>
                <c:pt idx="22">
                  <c:v>600</c:v>
                </c:pt>
                <c:pt idx="23">
                  <c:v>600</c:v>
                </c:pt>
                <c:pt idx="24">
                  <c:v>600</c:v>
                </c:pt>
                <c:pt idx="27">
                  <c:v>600</c:v>
                </c:pt>
                <c:pt idx="39">
                  <c:v>1000</c:v>
                </c:pt>
                <c:pt idx="40">
                  <c:v>1000</c:v>
                </c:pt>
                <c:pt idx="41">
                  <c:v>1000</c:v>
                </c:pt>
                <c:pt idx="42">
                  <c:v>1000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208000"/>
        <c:axId val="36209792"/>
      </c:scatterChart>
      <c:valAx>
        <c:axId val="36208000"/>
        <c:scaling>
          <c:orientation val="minMax"/>
          <c:max val="2020"/>
          <c:min val="1975"/>
        </c:scaling>
        <c:delete val="0"/>
        <c:axPos val="b"/>
        <c:numFmt formatCode="General" sourceLinked="1"/>
        <c:majorTickMark val="out"/>
        <c:minorTickMark val="none"/>
        <c:tickLblPos val="nextTo"/>
        <c:crossAx val="36209792"/>
        <c:crosses val="autoZero"/>
        <c:crossBetween val="midCat"/>
      </c:valAx>
      <c:valAx>
        <c:axId val="36209792"/>
        <c:scaling>
          <c:orientation val="minMax"/>
          <c:max val="10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6208000"/>
        <c:crosses val="autoZero"/>
        <c:crossBetween val="midCat"/>
        <c:majorUnit val="500"/>
      </c:valAx>
    </c:plotArea>
    <c:legend>
      <c:legendPos val="r"/>
      <c:layout>
        <c:manualLayout>
          <c:xMode val="edge"/>
          <c:yMode val="edge"/>
          <c:x val="0.31989094872723989"/>
          <c:y val="2.1613811617303295E-2"/>
          <c:w val="0.45801241055629827"/>
          <c:h val="0.1214961376173622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YL1530 SPS 200 MHz, 2 x 32 tubes in parallel</a:t>
            </a:r>
          </a:p>
        </c:rich>
      </c:tx>
      <c:layout>
        <c:manualLayout>
          <c:xMode val="edge"/>
          <c:yMode val="edge"/>
          <c:x val="0.13362849656324066"/>
          <c:y val="1.4697441025071287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1664974148106691"/>
          <c:y val="4.0281436983192351E-2"/>
          <c:w val="0.88335025851893312"/>
          <c:h val="0.7918556888740758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1 y</c:v>
                </c:pt>
                <c:pt idx="1">
                  <c:v>2 y</c:v>
                </c:pt>
                <c:pt idx="2">
                  <c:v>3 y</c:v>
                </c:pt>
                <c:pt idx="3">
                  <c:v>&gt;= 4 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12</c:v>
                </c:pt>
                <c:pt idx="1">
                  <c:v>13</c:v>
                </c:pt>
                <c:pt idx="2">
                  <c:v>30</c:v>
                </c:pt>
                <c:pt idx="3">
                  <c:v>42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1 y</c:v>
                </c:pt>
                <c:pt idx="1">
                  <c:v>2 y</c:v>
                </c:pt>
                <c:pt idx="2">
                  <c:v>3 y</c:v>
                </c:pt>
                <c:pt idx="3">
                  <c:v>&gt;= 4 y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3">
                  <c:v>59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1 y</c:v>
                </c:pt>
                <c:pt idx="1">
                  <c:v>2 y</c:v>
                </c:pt>
                <c:pt idx="2">
                  <c:v>3 y</c:v>
                </c:pt>
                <c:pt idx="3">
                  <c:v>&gt;= 4 y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3">
                  <c:v>39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1 y</c:v>
                </c:pt>
                <c:pt idx="1">
                  <c:v>2 y</c:v>
                </c:pt>
                <c:pt idx="2">
                  <c:v>3 y</c:v>
                </c:pt>
                <c:pt idx="3">
                  <c:v>&gt;= 4 y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3">
                  <c:v>38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5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1 y</c:v>
                </c:pt>
                <c:pt idx="1">
                  <c:v>2 y</c:v>
                </c:pt>
                <c:pt idx="2">
                  <c:v>3 y</c:v>
                </c:pt>
                <c:pt idx="3">
                  <c:v>&gt;= 4 y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3">
                  <c:v>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0477312"/>
        <c:axId val="30487680"/>
      </c:barChart>
      <c:catAx>
        <c:axId val="304773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# years of operation before failure of the tube</a:t>
                </a:r>
              </a:p>
            </c:rich>
          </c:tx>
          <c:layout>
            <c:manualLayout>
              <c:xMode val="edge"/>
              <c:yMode val="edge"/>
              <c:x val="0.27568633590282138"/>
              <c:y val="0.91763125856386352"/>
            </c:manualLayout>
          </c:layout>
          <c:overlay val="0"/>
        </c:title>
        <c:majorTickMark val="out"/>
        <c:minorTickMark val="none"/>
        <c:tickLblPos val="nextTo"/>
        <c:crossAx val="30487680"/>
        <c:crosses val="autoZero"/>
        <c:auto val="1"/>
        <c:lblAlgn val="ctr"/>
        <c:lblOffset val="100"/>
        <c:noMultiLvlLbl val="0"/>
      </c:catAx>
      <c:valAx>
        <c:axId val="30487680"/>
        <c:scaling>
          <c:orientation val="minMax"/>
          <c:max val="2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# tubes</a:t>
                </a:r>
              </a:p>
            </c:rich>
          </c:tx>
          <c:layout>
            <c:manualLayout>
              <c:xMode val="edge"/>
              <c:yMode val="edge"/>
              <c:x val="9.8185703228762054E-3"/>
              <c:y val="0.3588027256230790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304773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96835776232302"/>
          <c:y val="0.18281275875007599"/>
          <c:w val="0.80478393940494786"/>
          <c:h val="0.68550506966731151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Reason of fault</c:v>
                </c:pt>
              </c:strCache>
            </c:strRef>
          </c:tx>
          <c:dLbls>
            <c:dLbl>
              <c:idx val="0"/>
              <c:layout>
                <c:manualLayout>
                  <c:x val="-0.18192229447451594"/>
                  <c:y val="5.4103789306429277E-2"/>
                </c:manualLayout>
              </c:layout>
              <c:tx>
                <c:rich>
                  <a:bodyPr/>
                  <a:lstStyle/>
                  <a:p>
                    <a:pPr>
                      <a:defRPr sz="1400">
                        <a:solidFill>
                          <a:schemeClr val="bg1"/>
                        </a:solidFill>
                      </a:defRPr>
                    </a:pPr>
                    <a:r>
                      <a:rPr lang="en-US" sz="1400">
                        <a:solidFill>
                          <a:schemeClr val="bg1"/>
                        </a:solidFill>
                      </a:rPr>
                      <a:t>Loss of emission
39%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21401487630326591"/>
                  <c:y val="-0.28478937350776545"/>
                </c:manualLayout>
              </c:layout>
              <c:spPr/>
              <c:txPr>
                <a:bodyPr/>
                <a:lstStyle/>
                <a:p>
                  <a:pPr>
                    <a:defRPr sz="14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1.9456537152003031E-5"/>
                  <c:y val="-1.6309508587096191E-2"/>
                </c:manualLayout>
              </c:layout>
              <c:tx>
                <c:rich>
                  <a:bodyPr/>
                  <a:lstStyle/>
                  <a:p>
                    <a:r>
                      <a:rPr lang="en-US" sz="1200" dirty="0">
                        <a:solidFill>
                          <a:srgbClr val="002060"/>
                        </a:solidFill>
                      </a:rPr>
                      <a:t>Unknown
8%</a:t>
                    </a:r>
                    <a:endParaRPr lang="en-US" dirty="0">
                      <a:solidFill>
                        <a:srgbClr val="002060"/>
                      </a:solidFill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1.2812486247997303E-2"/>
                  <c:y val="-7.8358431872349643E-2"/>
                </c:manualLayout>
              </c:layout>
              <c:tx>
                <c:rich>
                  <a:bodyPr/>
                  <a:lstStyle/>
                  <a:p>
                    <a:r>
                      <a:rPr lang="en-US" sz="1200" dirty="0">
                        <a:solidFill>
                          <a:srgbClr val="002060"/>
                        </a:solidFill>
                      </a:rPr>
                      <a:t>Over temp
8%</a:t>
                    </a:r>
                    <a:endParaRPr lang="en-US" dirty="0">
                      <a:solidFill>
                        <a:srgbClr val="002060"/>
                      </a:solidFill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3.3805784234948587E-2"/>
                  <c:y val="-4.3702167264433933E-2"/>
                </c:manualLayout>
              </c:layout>
              <c:tx>
                <c:rich>
                  <a:bodyPr/>
                  <a:lstStyle/>
                  <a:p>
                    <a:r>
                      <a:rPr lang="en-US" sz="1200" dirty="0">
                        <a:solidFill>
                          <a:srgbClr val="002060"/>
                        </a:solidFill>
                      </a:rPr>
                      <a:t>Arcing
7%</a:t>
                    </a:r>
                    <a:endParaRPr lang="en-US" dirty="0">
                      <a:solidFill>
                        <a:srgbClr val="002060"/>
                      </a:solidFill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Sheet1!$A$2:$A$6</c:f>
              <c:strCache>
                <c:ptCount val="5"/>
                <c:pt idx="0">
                  <c:v>Loss of emission</c:v>
                </c:pt>
                <c:pt idx="1">
                  <c:v>Input reflections</c:v>
                </c:pt>
                <c:pt idx="2">
                  <c:v>Unknown</c:v>
                </c:pt>
                <c:pt idx="3">
                  <c:v>Over temp</c:v>
                </c:pt>
                <c:pt idx="4">
                  <c:v>Arcing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99</c:v>
                </c:pt>
                <c:pt idx="1">
                  <c:v>97</c:v>
                </c:pt>
                <c:pt idx="2">
                  <c:v>20</c:v>
                </c:pt>
                <c:pt idx="3">
                  <c:v>20</c:v>
                </c:pt>
                <c:pt idx="4">
                  <c:v>18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8440229397314968"/>
          <c:y val="0.2458930885720205"/>
          <c:w val="0.42307390909401082"/>
          <c:h val="0.50273517588954753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% RF faults</c:v>
                </c:pt>
              </c:strCache>
            </c:strRef>
          </c:tx>
          <c:spPr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diamond"/>
            <c:size val="15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dPt>
            <c:idx val="1"/>
            <c:marker>
              <c:spPr>
                <a:solidFill>
                  <a:srgbClr val="0070C0"/>
                </a:soli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c:spPr>
            </c:marker>
            <c:bubble3D val="0"/>
          </c:dPt>
          <c:dPt>
            <c:idx val="2"/>
            <c:marker>
              <c:spPr>
                <a:solidFill>
                  <a:srgbClr val="0070C0"/>
                </a:soli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c:spPr>
            </c:marker>
            <c:bubble3D val="0"/>
          </c:dPt>
          <c:dPt>
            <c:idx val="4"/>
            <c:marker>
              <c:spPr>
                <a:solidFill>
                  <a:srgbClr val="0070C0"/>
                </a:soli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c:spPr>
            </c:marker>
            <c:bubble3D val="0"/>
          </c:dPt>
          <c:dPt>
            <c:idx val="5"/>
            <c:marker>
              <c:spPr>
                <a:solidFill>
                  <a:srgbClr val="0070C0"/>
                </a:soli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c:spPr>
            </c:marker>
            <c:bubble3D val="0"/>
          </c:dPt>
          <c:dPt>
            <c:idx val="6"/>
            <c:marker>
              <c:spPr>
                <a:solidFill>
                  <a:srgbClr val="FF0000"/>
                </a:soli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c:spPr>
            </c:marker>
            <c:bubble3D val="0"/>
          </c:dPt>
          <c:dPt>
            <c:idx val="7"/>
            <c:marker>
              <c:spPr>
                <a:solidFill>
                  <a:srgbClr val="FF0000"/>
                </a:soli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c:spPr>
            </c:marker>
            <c:bubble3D val="0"/>
          </c:dPt>
          <c:dPt>
            <c:idx val="8"/>
            <c:marker>
              <c:spPr>
                <a:solidFill>
                  <a:srgbClr val="FF0000"/>
                </a:soli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c:spPr>
            </c:marker>
            <c:bubble3D val="0"/>
          </c:dPt>
          <c:dPt>
            <c:idx val="9"/>
            <c:marker>
              <c:spPr>
                <a:solidFill>
                  <a:srgbClr val="0070C0"/>
                </a:soli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c:spPr>
            </c:marker>
            <c:bubble3D val="0"/>
          </c:dPt>
          <c:dPt>
            <c:idx val="10"/>
            <c:marker>
              <c:spPr>
                <a:solidFill>
                  <a:srgbClr val="0070C0"/>
                </a:soli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c:spPr>
            </c:marker>
            <c:bubble3D val="0"/>
          </c:dPt>
          <c:dPt>
            <c:idx val="11"/>
            <c:marker>
              <c:spPr>
                <a:solidFill>
                  <a:srgbClr val="0070C0"/>
                </a:soli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c:spPr>
            </c:marker>
            <c:bubble3D val="0"/>
          </c:dPt>
          <c:xVal>
            <c:numRef>
              <c:f>Sheet1!$A$2:$A$13</c:f>
              <c:numCache>
                <c:formatCode>General</c:formatCode>
                <c:ptCount val="12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</c:numCache>
            </c:numRef>
          </c:xVal>
          <c:yVal>
            <c:numRef>
              <c:f>Sheet1!$B$2:$B$13</c:f>
              <c:numCache>
                <c:formatCode>General</c:formatCode>
                <c:ptCount val="12"/>
                <c:pt idx="1">
                  <c:v>0.59</c:v>
                </c:pt>
                <c:pt idx="2">
                  <c:v>0.61</c:v>
                </c:pt>
                <c:pt idx="4">
                  <c:v>0.83</c:v>
                </c:pt>
                <c:pt idx="5">
                  <c:v>0.45</c:v>
                </c:pt>
                <c:pt idx="6">
                  <c:v>1.8</c:v>
                </c:pt>
                <c:pt idx="7">
                  <c:v>1.41</c:v>
                </c:pt>
                <c:pt idx="8">
                  <c:v>1.1000000000000001</c:v>
                </c:pt>
                <c:pt idx="9">
                  <c:v>0.81</c:v>
                </c:pt>
                <c:pt idx="10">
                  <c:v>0.48</c:v>
                </c:pt>
                <c:pt idx="11">
                  <c:v>0.3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799360"/>
        <c:axId val="118805248"/>
      </c:scatterChart>
      <c:valAx>
        <c:axId val="118799360"/>
        <c:scaling>
          <c:orientation val="minMax"/>
          <c:max val="2013"/>
          <c:min val="2003"/>
        </c:scaling>
        <c:delete val="0"/>
        <c:axPos val="b"/>
        <c:numFmt formatCode="General" sourceLinked="1"/>
        <c:majorTickMark val="out"/>
        <c:minorTickMark val="none"/>
        <c:tickLblPos val="nextTo"/>
        <c:crossAx val="118805248"/>
        <c:crosses val="autoZero"/>
        <c:crossBetween val="midCat"/>
        <c:majorUnit val="5"/>
      </c:valAx>
      <c:valAx>
        <c:axId val="118805248"/>
        <c:scaling>
          <c:orientation val="minMax"/>
          <c:max val="2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 smtClean="0"/>
                  <a:t>% SPS down</a:t>
                </a:r>
                <a:r>
                  <a:rPr lang="en-GB" baseline="0" dirty="0" smtClean="0"/>
                  <a:t> time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0.14713276093012725"/>
              <c:y val="0.2367252754744422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18799360"/>
        <c:crosses val="autoZero"/>
        <c:crossBetween val="midCat"/>
        <c:maj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003625647570438"/>
          <c:y val="0.20205633169483711"/>
          <c:w val="0.60395401911458946"/>
          <c:h val="0.57952502520538862"/>
        </c:manualLayout>
      </c:layout>
      <c:scatterChart>
        <c:scatterStyle val="lineMarker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Number of year of experience average</c:v>
                </c:pt>
              </c:strCache>
            </c:strRef>
          </c:tx>
          <c:spPr>
            <a:ln w="88900">
              <a:noFill/>
            </a:ln>
          </c:spPr>
          <c:xVal>
            <c:numRef>
              <c:f>Sheet1!$A$2:$A$17</c:f>
              <c:numCache>
                <c:formatCode>0</c:formatCode>
                <c:ptCount val="1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</c:numCache>
            </c:numRef>
          </c:xVal>
          <c:yVal>
            <c:numRef>
              <c:f>Sheet1!$C$2:$C$17</c:f>
              <c:numCache>
                <c:formatCode>0</c:formatCode>
                <c:ptCount val="16"/>
                <c:pt idx="0">
                  <c:v>29.111111111111111</c:v>
                </c:pt>
                <c:pt idx="1">
                  <c:v>30</c:v>
                </c:pt>
                <c:pt idx="2">
                  <c:v>29.428571428571427</c:v>
                </c:pt>
                <c:pt idx="3">
                  <c:v>27.8</c:v>
                </c:pt>
                <c:pt idx="4">
                  <c:v>26</c:v>
                </c:pt>
                <c:pt idx="5">
                  <c:v>22.666666666666668</c:v>
                </c:pt>
                <c:pt idx="6">
                  <c:v>18</c:v>
                </c:pt>
                <c:pt idx="7">
                  <c:v>17.75</c:v>
                </c:pt>
                <c:pt idx="8">
                  <c:v>14</c:v>
                </c:pt>
                <c:pt idx="9">
                  <c:v>10.199999999999999</c:v>
                </c:pt>
                <c:pt idx="10">
                  <c:v>8.2857142857142865</c:v>
                </c:pt>
                <c:pt idx="11">
                  <c:v>9.2857142857142865</c:v>
                </c:pt>
                <c:pt idx="12">
                  <c:v>10.285714285714286</c:v>
                </c:pt>
                <c:pt idx="13">
                  <c:v>11.375</c:v>
                </c:pt>
                <c:pt idx="14">
                  <c:v>12.375</c:v>
                </c:pt>
                <c:pt idx="15">
                  <c:v>13.375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3183104"/>
        <c:axId val="123184640"/>
      </c:scatterChar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Stats</c:v>
                </c:pt>
              </c:strCache>
            </c:strRef>
          </c:tx>
          <c:spPr>
            <a:ln w="88900">
              <a:noFill/>
            </a:ln>
          </c:spPr>
          <c:dPt>
            <c:idx val="8"/>
            <c:marker>
              <c:spPr>
                <a:solidFill>
                  <a:srgbClr val="FF0000"/>
                </a:solidFill>
                <a:ln>
                  <a:noFill/>
                </a:ln>
              </c:spPr>
            </c:marker>
            <c:bubble3D val="0"/>
            <c:spPr>
              <a:ln w="88900">
                <a:noFill/>
              </a:ln>
            </c:spPr>
          </c:dPt>
          <c:dPt>
            <c:idx val="9"/>
            <c:marker>
              <c:spPr>
                <a:solidFill>
                  <a:srgbClr val="FF0000"/>
                </a:solidFill>
                <a:ln>
                  <a:noFill/>
                </a:ln>
              </c:spPr>
            </c:marker>
            <c:bubble3D val="0"/>
            <c:spPr>
              <a:ln w="88900">
                <a:noFill/>
              </a:ln>
            </c:spPr>
          </c:dPt>
          <c:dPt>
            <c:idx val="10"/>
            <c:marker>
              <c:spPr>
                <a:solidFill>
                  <a:srgbClr val="FF0000"/>
                </a:solidFill>
                <a:ln>
                  <a:noFill/>
                </a:ln>
              </c:spPr>
            </c:marker>
            <c:bubble3D val="0"/>
            <c:spPr>
              <a:ln w="88900">
                <a:noFill/>
              </a:ln>
            </c:spPr>
          </c:dPt>
          <c:xVal>
            <c:numRef>
              <c:f>Sheet1!$A$2:$A$17</c:f>
              <c:numCache>
                <c:formatCode>0</c:formatCode>
                <c:ptCount val="1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</c:numCache>
            </c:numRef>
          </c:xVal>
          <c:yVal>
            <c:numRef>
              <c:f>Sheet1!$B$2:$B$17</c:f>
              <c:numCache>
                <c:formatCode>0.00</c:formatCode>
                <c:ptCount val="16"/>
                <c:pt idx="0">
                  <c:v>-1</c:v>
                </c:pt>
                <c:pt idx="1">
                  <c:v>-1</c:v>
                </c:pt>
                <c:pt idx="2">
                  <c:v>-1</c:v>
                </c:pt>
                <c:pt idx="3">
                  <c:v>0.59</c:v>
                </c:pt>
                <c:pt idx="4">
                  <c:v>0.61</c:v>
                </c:pt>
                <c:pt idx="5">
                  <c:v>-1</c:v>
                </c:pt>
                <c:pt idx="6">
                  <c:v>0.83</c:v>
                </c:pt>
                <c:pt idx="7">
                  <c:v>0.45</c:v>
                </c:pt>
                <c:pt idx="8">
                  <c:v>1.8</c:v>
                </c:pt>
                <c:pt idx="9">
                  <c:v>1.41</c:v>
                </c:pt>
                <c:pt idx="10">
                  <c:v>1.1000000000000001</c:v>
                </c:pt>
                <c:pt idx="11">
                  <c:v>0.81</c:v>
                </c:pt>
                <c:pt idx="12">
                  <c:v>0.48</c:v>
                </c:pt>
                <c:pt idx="13">
                  <c:v>0.3</c:v>
                </c:pt>
                <c:pt idx="14">
                  <c:v>-1</c:v>
                </c:pt>
                <c:pt idx="15">
                  <c:v>-1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3196928"/>
        <c:axId val="123186560"/>
      </c:scatterChart>
      <c:valAx>
        <c:axId val="123183104"/>
        <c:scaling>
          <c:orientation val="minMax"/>
          <c:max val="2015"/>
          <c:min val="2000"/>
        </c:scaling>
        <c:delete val="0"/>
        <c:axPos val="b"/>
        <c:numFmt formatCode="0" sourceLinked="1"/>
        <c:majorTickMark val="out"/>
        <c:minorTickMark val="none"/>
        <c:tickLblPos val="nextTo"/>
        <c:crossAx val="123184640"/>
        <c:crosses val="autoZero"/>
        <c:crossBetween val="midCat"/>
        <c:majorUnit val="5"/>
      </c:valAx>
      <c:valAx>
        <c:axId val="123184640"/>
        <c:scaling>
          <c:orientation val="minMax"/>
          <c:max val="4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>
                    <a:solidFill>
                      <a:schemeClr val="accent1">
                        <a:lumMod val="60000"/>
                        <a:lumOff val="40000"/>
                      </a:schemeClr>
                    </a:solidFill>
                  </a:defRPr>
                </a:pPr>
                <a:r>
                  <a:rPr lang="en-GB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Number of years of experience average</a:t>
                </a:r>
              </a:p>
            </c:rich>
          </c:tx>
          <c:layout>
            <c:manualLayout>
              <c:xMode val="edge"/>
              <c:yMode val="edge"/>
              <c:x val="4.3801622415436565E-2"/>
              <c:y val="8.7952629169561633E-2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pPr>
            <a:endParaRPr lang="en-US"/>
          </a:p>
        </c:txPr>
        <c:crossAx val="123183104"/>
        <c:crosses val="autoZero"/>
        <c:crossBetween val="midCat"/>
        <c:majorUnit val="10"/>
        <c:minorUnit val="5"/>
      </c:valAx>
      <c:valAx>
        <c:axId val="123186560"/>
        <c:scaling>
          <c:orientation val="minMax"/>
          <c:max val="2"/>
          <c:min val="0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>
                    <a:solidFill>
                      <a:srgbClr val="0070C0"/>
                    </a:solidFill>
                  </a:defRPr>
                </a:pPr>
                <a:r>
                  <a:rPr lang="en-GB">
                    <a:solidFill>
                      <a:srgbClr val="0070C0"/>
                    </a:solidFill>
                  </a:rPr>
                  <a:t>SPS RF Downtime %</a:t>
                </a:r>
              </a:p>
            </c:rich>
          </c:tx>
          <c:layout>
            <c:manualLayout>
              <c:xMode val="edge"/>
              <c:yMode val="edge"/>
              <c:x val="0.86050569544560407"/>
              <c:y val="0.27290397751991846"/>
            </c:manualLayout>
          </c:layout>
          <c:overlay val="0"/>
        </c:title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rgbClr val="0070C0"/>
                </a:solidFill>
              </a:defRPr>
            </a:pPr>
            <a:endParaRPr lang="en-US"/>
          </a:p>
        </c:txPr>
        <c:crossAx val="123196928"/>
        <c:crosses val="max"/>
        <c:crossBetween val="midCat"/>
        <c:majorUnit val="0.5"/>
        <c:minorUnit val="0.5"/>
      </c:valAx>
      <c:valAx>
        <c:axId val="123196928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123186560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608C81-C921-4B11-AC83-C89B2B87364C}" type="datetimeFigureOut">
              <a:rPr lang="en-GB" smtClean="0"/>
              <a:pPr/>
              <a:t>15/05/2014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CF5DB6-E23A-47C7-AA3E-92BCF96F26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093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  <a:lvl2pPr marL="179388" indent="0">
              <a:buNone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 marL="0" indent="0">
              <a:buNone/>
              <a:defRPr sz="2800"/>
            </a:lvl1pPr>
            <a:lvl2pPr marL="179388" indent="0">
              <a:buNone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 marL="0" indent="0">
              <a:buNone/>
              <a:defRPr sz="2800"/>
            </a:lvl1pPr>
            <a:lvl2pPr marL="179388" indent="0">
              <a:buNone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0D1879FB-60C1-4C6B-8014-5A75A2C8ED9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813414" y="4275264"/>
            <a:ext cx="1914273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dirty="0" smtClean="0"/>
              <a:t>Eric </a:t>
            </a:r>
            <a:r>
              <a:rPr lang="en-GB" dirty="0" err="1" smtClean="0"/>
              <a:t>Montesinos</a:t>
            </a:r>
            <a:r>
              <a:rPr lang="en-GB" dirty="0" smtClean="0"/>
              <a:t>, CERN-RF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324847" y="1872424"/>
            <a:ext cx="2891407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dirty="0" smtClean="0"/>
              <a:t>CWRF workshop, 13-16 May 2014, Trieste</a:t>
            </a:r>
            <a:endParaRPr lang="en-GB" dirty="0"/>
          </a:p>
        </p:txBody>
      </p:sp>
      <p:pic>
        <p:nvPicPr>
          <p:cNvPr id="10" name="Picture 4" descr="CERN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448" y="6309320"/>
            <a:ext cx="396000" cy="386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374"/>
          <a:stretch/>
        </p:blipFill>
        <p:spPr bwMode="auto">
          <a:xfrm>
            <a:off x="8510840" y="95024"/>
            <a:ext cx="288032" cy="384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69"/>
          <a:stretch/>
        </p:blipFill>
        <p:spPr bwMode="auto">
          <a:xfrm>
            <a:off x="8798872" y="95024"/>
            <a:ext cx="288032" cy="386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hyperlink" Target="http://cds.cern.ch/record/1324541?ln=en" TargetMode="External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Almost 40 years of operation with </a:t>
            </a:r>
            <a:r>
              <a:rPr lang="en-GB" dirty="0" err="1"/>
              <a:t>tetrodes</a:t>
            </a:r>
            <a:r>
              <a:rPr lang="en-GB" dirty="0"/>
              <a:t> in the CERN-SPS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CWRF workshop 2014, Trieste</a:t>
            </a:r>
          </a:p>
          <a:p>
            <a:r>
              <a:rPr lang="en-GB" dirty="0" smtClean="0"/>
              <a:t>Eric </a:t>
            </a:r>
            <a:r>
              <a:rPr lang="en-GB" dirty="0" err="1" smtClean="0"/>
              <a:t>Montesinos</a:t>
            </a:r>
            <a:r>
              <a:rPr lang="en-GB" dirty="0" smtClean="0"/>
              <a:t>, CERN-RF, on behalf of RF-SPS team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256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>
            <a:off x="5076056" y="2276872"/>
            <a:ext cx="0" cy="1656184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Second period 1989-2000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179512" y="2793702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1989-2000: FT + leptons injector for LEP</a:t>
            </a:r>
          </a:p>
          <a:p>
            <a:pPr algn="r"/>
            <a:endParaRPr lang="en-GB" dirty="0" smtClean="0"/>
          </a:p>
          <a:p>
            <a:pPr algn="r"/>
            <a:r>
              <a:rPr lang="en-GB" dirty="0" smtClean="0"/>
              <a:t>Maximum power 600 kW CW</a:t>
            </a:r>
          </a:p>
          <a:p>
            <a:pPr algn="r"/>
            <a:r>
              <a:rPr lang="en-GB" dirty="0" smtClean="0"/>
              <a:t>+ </a:t>
            </a:r>
            <a:r>
              <a:rPr lang="en-GB" dirty="0"/>
              <a:t>600 kW </a:t>
            </a:r>
            <a:r>
              <a:rPr lang="en-GB" dirty="0" smtClean="0"/>
              <a:t>172 kHz (1994-2000)</a:t>
            </a:r>
            <a:endParaRPr lang="en-GB" dirty="0"/>
          </a:p>
        </p:txBody>
      </p:sp>
      <p:sp>
        <p:nvSpPr>
          <p:cNvPr id="41" name="Rectangle 40"/>
          <p:cNvSpPr/>
          <p:nvPr/>
        </p:nvSpPr>
        <p:spPr>
          <a:xfrm>
            <a:off x="2884632" y="5240599"/>
            <a:ext cx="684000" cy="288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SPS</a:t>
            </a:r>
          </a:p>
          <a:p>
            <a:pPr algn="ctr"/>
            <a:r>
              <a:rPr lang="en-GB" sz="800" dirty="0" smtClean="0"/>
              <a:t>1976 (7 km)</a:t>
            </a:r>
            <a:endParaRPr lang="en-GB" sz="800" dirty="0"/>
          </a:p>
        </p:txBody>
      </p:sp>
      <p:sp>
        <p:nvSpPr>
          <p:cNvPr id="42" name="Oval 41"/>
          <p:cNvSpPr/>
          <p:nvPr/>
        </p:nvSpPr>
        <p:spPr>
          <a:xfrm>
            <a:off x="1645642" y="5135445"/>
            <a:ext cx="2448272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Connector 42"/>
          <p:cNvCxnSpPr>
            <a:stCxn id="42" idx="1"/>
          </p:cNvCxnSpPr>
          <p:nvPr/>
        </p:nvCxnSpPr>
        <p:spPr>
          <a:xfrm flipV="1">
            <a:off x="2004183" y="4847413"/>
            <a:ext cx="702529" cy="39348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endCxn id="42" idx="4"/>
          </p:cNvCxnSpPr>
          <p:nvPr/>
        </p:nvCxnSpPr>
        <p:spPr>
          <a:xfrm>
            <a:off x="1266552" y="5855525"/>
            <a:ext cx="160322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2658514" y="4792072"/>
            <a:ext cx="72000" cy="108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1266552" y="5783517"/>
            <a:ext cx="0" cy="14401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lowchart: Manual Operation 46"/>
          <p:cNvSpPr/>
          <p:nvPr/>
        </p:nvSpPr>
        <p:spPr>
          <a:xfrm rot="14408246">
            <a:off x="2564118" y="4673450"/>
            <a:ext cx="252564" cy="368124"/>
          </a:xfrm>
          <a:prstGeom prst="flowChartManualOperation">
            <a:avLst/>
          </a:prstGeom>
          <a:noFill/>
          <a:ln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2994744" y="4703397"/>
            <a:ext cx="936104" cy="21602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North Area</a:t>
            </a:r>
            <a:endParaRPr lang="en-GB" sz="800" dirty="0"/>
          </a:p>
        </p:txBody>
      </p:sp>
      <p:sp>
        <p:nvSpPr>
          <p:cNvPr id="50" name="Rectangle 49"/>
          <p:cNvSpPr/>
          <p:nvPr/>
        </p:nvSpPr>
        <p:spPr>
          <a:xfrm>
            <a:off x="1122536" y="5711509"/>
            <a:ext cx="504056" cy="288032"/>
          </a:xfrm>
          <a:prstGeom prst="rect">
            <a:avLst/>
          </a:prstGeom>
          <a:noFill/>
          <a:ln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/>
          <p:cNvSpPr/>
          <p:nvPr/>
        </p:nvSpPr>
        <p:spPr>
          <a:xfrm>
            <a:off x="330448" y="4271349"/>
            <a:ext cx="4608512" cy="1440160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Freeform 51"/>
          <p:cNvSpPr/>
          <p:nvPr/>
        </p:nvSpPr>
        <p:spPr>
          <a:xfrm>
            <a:off x="3712170" y="5224754"/>
            <a:ext cx="964406" cy="148576"/>
          </a:xfrm>
          <a:custGeom>
            <a:avLst/>
            <a:gdLst>
              <a:gd name="connsiteX0" fmla="*/ 0 w 964406"/>
              <a:gd name="connsiteY0" fmla="*/ 9935 h 148576"/>
              <a:gd name="connsiteX1" fmla="*/ 114300 w 964406"/>
              <a:gd name="connsiteY1" fmla="*/ 410 h 148576"/>
              <a:gd name="connsiteX2" fmla="*/ 183356 w 964406"/>
              <a:gd name="connsiteY2" fmla="*/ 2791 h 148576"/>
              <a:gd name="connsiteX3" fmla="*/ 238125 w 964406"/>
              <a:gd name="connsiteY3" fmla="*/ 12316 h 148576"/>
              <a:gd name="connsiteX4" fmla="*/ 288131 w 964406"/>
              <a:gd name="connsiteY4" fmla="*/ 28985 h 148576"/>
              <a:gd name="connsiteX5" fmla="*/ 335756 w 964406"/>
              <a:gd name="connsiteY5" fmla="*/ 57560 h 148576"/>
              <a:gd name="connsiteX6" fmla="*/ 376238 w 964406"/>
              <a:gd name="connsiteY6" fmla="*/ 88516 h 148576"/>
              <a:gd name="connsiteX7" fmla="*/ 414338 w 964406"/>
              <a:gd name="connsiteY7" fmla="*/ 117091 h 148576"/>
              <a:gd name="connsiteX8" fmla="*/ 450056 w 964406"/>
              <a:gd name="connsiteY8" fmla="*/ 133760 h 148576"/>
              <a:gd name="connsiteX9" fmla="*/ 492919 w 964406"/>
              <a:gd name="connsiteY9" fmla="*/ 140903 h 148576"/>
              <a:gd name="connsiteX10" fmla="*/ 557213 w 964406"/>
              <a:gd name="connsiteY10" fmla="*/ 145666 h 148576"/>
              <a:gd name="connsiteX11" fmla="*/ 645319 w 964406"/>
              <a:gd name="connsiteY11" fmla="*/ 148047 h 148576"/>
              <a:gd name="connsiteX12" fmla="*/ 721519 w 964406"/>
              <a:gd name="connsiteY12" fmla="*/ 148047 h 148576"/>
              <a:gd name="connsiteX13" fmla="*/ 762000 w 964406"/>
              <a:gd name="connsiteY13" fmla="*/ 148047 h 148576"/>
              <a:gd name="connsiteX14" fmla="*/ 814388 w 964406"/>
              <a:gd name="connsiteY14" fmla="*/ 140903 h 148576"/>
              <a:gd name="connsiteX15" fmla="*/ 864394 w 964406"/>
              <a:gd name="connsiteY15" fmla="*/ 131378 h 148576"/>
              <a:gd name="connsiteX16" fmla="*/ 923925 w 964406"/>
              <a:gd name="connsiteY16" fmla="*/ 117091 h 148576"/>
              <a:gd name="connsiteX17" fmla="*/ 964406 w 964406"/>
              <a:gd name="connsiteY17" fmla="*/ 98041 h 148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964406" h="148576">
                <a:moveTo>
                  <a:pt x="0" y="9935"/>
                </a:moveTo>
                <a:cubicBezTo>
                  <a:pt x="41870" y="5768"/>
                  <a:pt x="83741" y="1601"/>
                  <a:pt x="114300" y="410"/>
                </a:cubicBezTo>
                <a:cubicBezTo>
                  <a:pt x="144859" y="-781"/>
                  <a:pt x="162718" y="807"/>
                  <a:pt x="183356" y="2791"/>
                </a:cubicBezTo>
                <a:cubicBezTo>
                  <a:pt x="203994" y="4775"/>
                  <a:pt x="220663" y="7950"/>
                  <a:pt x="238125" y="12316"/>
                </a:cubicBezTo>
                <a:cubicBezTo>
                  <a:pt x="255587" y="16682"/>
                  <a:pt x="271859" y="21444"/>
                  <a:pt x="288131" y="28985"/>
                </a:cubicBezTo>
                <a:cubicBezTo>
                  <a:pt x="304403" y="36526"/>
                  <a:pt x="321072" y="47638"/>
                  <a:pt x="335756" y="57560"/>
                </a:cubicBezTo>
                <a:cubicBezTo>
                  <a:pt x="350440" y="67482"/>
                  <a:pt x="376238" y="88516"/>
                  <a:pt x="376238" y="88516"/>
                </a:cubicBezTo>
                <a:cubicBezTo>
                  <a:pt x="389335" y="98438"/>
                  <a:pt x="402035" y="109550"/>
                  <a:pt x="414338" y="117091"/>
                </a:cubicBezTo>
                <a:cubicBezTo>
                  <a:pt x="426641" y="124632"/>
                  <a:pt x="436959" y="129791"/>
                  <a:pt x="450056" y="133760"/>
                </a:cubicBezTo>
                <a:cubicBezTo>
                  <a:pt x="463153" y="137729"/>
                  <a:pt x="475060" y="138919"/>
                  <a:pt x="492919" y="140903"/>
                </a:cubicBezTo>
                <a:cubicBezTo>
                  <a:pt x="510778" y="142887"/>
                  <a:pt x="531813" y="144475"/>
                  <a:pt x="557213" y="145666"/>
                </a:cubicBezTo>
                <a:cubicBezTo>
                  <a:pt x="582613" y="146857"/>
                  <a:pt x="617935" y="147650"/>
                  <a:pt x="645319" y="148047"/>
                </a:cubicBezTo>
                <a:cubicBezTo>
                  <a:pt x="672703" y="148444"/>
                  <a:pt x="721519" y="148047"/>
                  <a:pt x="721519" y="148047"/>
                </a:cubicBezTo>
                <a:cubicBezTo>
                  <a:pt x="740966" y="148047"/>
                  <a:pt x="746522" y="149238"/>
                  <a:pt x="762000" y="148047"/>
                </a:cubicBezTo>
                <a:cubicBezTo>
                  <a:pt x="777478" y="146856"/>
                  <a:pt x="797322" y="143681"/>
                  <a:pt x="814388" y="140903"/>
                </a:cubicBezTo>
                <a:cubicBezTo>
                  <a:pt x="831454" y="138125"/>
                  <a:pt x="846138" y="135347"/>
                  <a:pt x="864394" y="131378"/>
                </a:cubicBezTo>
                <a:cubicBezTo>
                  <a:pt x="882650" y="127409"/>
                  <a:pt x="907256" y="122647"/>
                  <a:pt x="923925" y="117091"/>
                </a:cubicBezTo>
                <a:cubicBezTo>
                  <a:pt x="940594" y="111535"/>
                  <a:pt x="952500" y="104788"/>
                  <a:pt x="964406" y="98041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Freeform 52"/>
          <p:cNvSpPr/>
          <p:nvPr/>
        </p:nvSpPr>
        <p:spPr>
          <a:xfrm>
            <a:off x="365720" y="5115626"/>
            <a:ext cx="1530350" cy="1049678"/>
          </a:xfrm>
          <a:custGeom>
            <a:avLst/>
            <a:gdLst>
              <a:gd name="connsiteX0" fmla="*/ 1530350 w 1530350"/>
              <a:gd name="connsiteY0" fmla="*/ 739775 h 1049678"/>
              <a:gd name="connsiteX1" fmla="*/ 1238250 w 1530350"/>
              <a:gd name="connsiteY1" fmla="*/ 987425 h 1049678"/>
              <a:gd name="connsiteX2" fmla="*/ 749300 w 1530350"/>
              <a:gd name="connsiteY2" fmla="*/ 1031875 h 1049678"/>
              <a:gd name="connsiteX3" fmla="*/ 327025 w 1530350"/>
              <a:gd name="connsiteY3" fmla="*/ 739775 h 1049678"/>
              <a:gd name="connsiteX4" fmla="*/ 0 w 1530350"/>
              <a:gd name="connsiteY4" fmla="*/ 0 h 1049678"/>
              <a:gd name="connsiteX5" fmla="*/ 0 w 1530350"/>
              <a:gd name="connsiteY5" fmla="*/ 0 h 1049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0350" h="1049678">
                <a:moveTo>
                  <a:pt x="1530350" y="739775"/>
                </a:moveTo>
                <a:cubicBezTo>
                  <a:pt x="1449387" y="839258"/>
                  <a:pt x="1368425" y="938742"/>
                  <a:pt x="1238250" y="987425"/>
                </a:cubicBezTo>
                <a:cubicBezTo>
                  <a:pt x="1108075" y="1036108"/>
                  <a:pt x="901171" y="1073150"/>
                  <a:pt x="749300" y="1031875"/>
                </a:cubicBezTo>
                <a:cubicBezTo>
                  <a:pt x="597429" y="990600"/>
                  <a:pt x="451908" y="911754"/>
                  <a:pt x="327025" y="739775"/>
                </a:cubicBezTo>
                <a:cubicBezTo>
                  <a:pt x="202142" y="567796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1115616" y="4509120"/>
            <a:ext cx="720080" cy="28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LEP</a:t>
            </a:r>
          </a:p>
          <a:p>
            <a:pPr algn="ctr"/>
            <a:r>
              <a:rPr lang="en-GB" sz="800" dirty="0" smtClean="0"/>
              <a:t>1989 (27 km)</a:t>
            </a:r>
            <a:endParaRPr lang="en-GB" sz="800" dirty="0"/>
          </a:p>
        </p:txBody>
      </p:sp>
      <p:cxnSp>
        <p:nvCxnSpPr>
          <p:cNvPr id="57" name="Straight Connector 56"/>
          <p:cNvCxnSpPr/>
          <p:nvPr/>
        </p:nvCxnSpPr>
        <p:spPr>
          <a:xfrm flipH="1">
            <a:off x="3347864" y="2636912"/>
            <a:ext cx="1728192" cy="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10</a:t>
            </a:fld>
            <a:endParaRPr lang="en-GB"/>
          </a:p>
        </p:txBody>
      </p:sp>
      <p:cxnSp>
        <p:nvCxnSpPr>
          <p:cNvPr id="38" name="Straight Connector 37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62" name="Straight Connector 61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ight Arrow 66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0" name="Chart 69"/>
          <p:cNvGraphicFramePr/>
          <p:nvPr>
            <p:extLst>
              <p:ext uri="{D42A27DB-BD31-4B8C-83A1-F6EECF244321}">
                <p14:modId xmlns:p14="http://schemas.microsoft.com/office/powerpoint/2010/main" val="3115196706"/>
              </p:ext>
            </p:extLst>
          </p:nvPr>
        </p:nvGraphicFramePr>
        <p:xfrm>
          <a:off x="5364088" y="3861048"/>
          <a:ext cx="2736304" cy="2392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Rectangle 48"/>
          <p:cNvSpPr/>
          <p:nvPr/>
        </p:nvSpPr>
        <p:spPr>
          <a:xfrm>
            <a:off x="474464" y="5423477"/>
            <a:ext cx="936104" cy="21602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West Area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42947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>
            <a:off x="5508104" y="2276872"/>
            <a:ext cx="0" cy="1656184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Third period 2001-2005 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2572877" y="2793702"/>
            <a:ext cx="29352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 smtClean="0"/>
              <a:t>2001-2004: FT operation</a:t>
            </a:r>
          </a:p>
          <a:p>
            <a:pPr algn="r"/>
            <a:endParaRPr lang="en-GB" dirty="0" smtClean="0"/>
          </a:p>
          <a:p>
            <a:pPr algn="r"/>
            <a:r>
              <a:rPr lang="en-GB" dirty="0" smtClean="0"/>
              <a:t>Maximum power 600 kW CW</a:t>
            </a:r>
          </a:p>
          <a:p>
            <a:pPr algn="r"/>
            <a:r>
              <a:rPr lang="en-GB" dirty="0" smtClean="0"/>
              <a:t>+ 600 kW 172 kHz (2003)</a:t>
            </a:r>
            <a:endParaRPr lang="en-GB" dirty="0"/>
          </a:p>
        </p:txBody>
      </p:sp>
      <p:sp>
        <p:nvSpPr>
          <p:cNvPr id="40" name="Rectangle 39"/>
          <p:cNvSpPr/>
          <p:nvPr/>
        </p:nvSpPr>
        <p:spPr>
          <a:xfrm>
            <a:off x="2884632" y="5240599"/>
            <a:ext cx="684000" cy="288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SPS</a:t>
            </a:r>
          </a:p>
          <a:p>
            <a:pPr algn="ctr"/>
            <a:r>
              <a:rPr lang="en-GB" sz="800" dirty="0" smtClean="0"/>
              <a:t>1976 (7 km)</a:t>
            </a:r>
            <a:endParaRPr lang="en-GB" sz="800" dirty="0"/>
          </a:p>
        </p:txBody>
      </p:sp>
      <p:sp>
        <p:nvSpPr>
          <p:cNvPr id="41" name="Oval 40"/>
          <p:cNvSpPr/>
          <p:nvPr/>
        </p:nvSpPr>
        <p:spPr>
          <a:xfrm>
            <a:off x="1645642" y="5135445"/>
            <a:ext cx="2448272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Connector 41"/>
          <p:cNvCxnSpPr>
            <a:stCxn id="41" idx="1"/>
          </p:cNvCxnSpPr>
          <p:nvPr/>
        </p:nvCxnSpPr>
        <p:spPr>
          <a:xfrm flipV="1">
            <a:off x="2004183" y="4847413"/>
            <a:ext cx="702529" cy="39348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endCxn id="41" idx="4"/>
          </p:cNvCxnSpPr>
          <p:nvPr/>
        </p:nvCxnSpPr>
        <p:spPr>
          <a:xfrm>
            <a:off x="1266552" y="5855525"/>
            <a:ext cx="160322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2658514" y="4792072"/>
            <a:ext cx="72000" cy="108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1266552" y="5783517"/>
            <a:ext cx="0" cy="14401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lowchart: Manual Operation 45"/>
          <p:cNvSpPr/>
          <p:nvPr/>
        </p:nvSpPr>
        <p:spPr>
          <a:xfrm rot="14408246">
            <a:off x="2564118" y="4673450"/>
            <a:ext cx="252564" cy="368124"/>
          </a:xfrm>
          <a:prstGeom prst="flowChartManualOperation">
            <a:avLst/>
          </a:prstGeom>
          <a:noFill/>
          <a:ln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2994744" y="4703397"/>
            <a:ext cx="936104" cy="21602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North Area</a:t>
            </a:r>
            <a:endParaRPr lang="en-GB" sz="800" dirty="0"/>
          </a:p>
        </p:txBody>
      </p:sp>
      <p:sp>
        <p:nvSpPr>
          <p:cNvPr id="48" name="Rectangle 47"/>
          <p:cNvSpPr/>
          <p:nvPr/>
        </p:nvSpPr>
        <p:spPr>
          <a:xfrm>
            <a:off x="474464" y="5423477"/>
            <a:ext cx="936104" cy="21602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West Area</a:t>
            </a:r>
            <a:endParaRPr lang="en-GB" sz="800" dirty="0"/>
          </a:p>
        </p:txBody>
      </p:sp>
      <p:sp>
        <p:nvSpPr>
          <p:cNvPr id="49" name="Rectangle 48"/>
          <p:cNvSpPr/>
          <p:nvPr/>
        </p:nvSpPr>
        <p:spPr>
          <a:xfrm>
            <a:off x="1122536" y="5711509"/>
            <a:ext cx="504056" cy="288032"/>
          </a:xfrm>
          <a:prstGeom prst="rect">
            <a:avLst/>
          </a:prstGeom>
          <a:noFill/>
          <a:ln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6" name="Straight Connector 55"/>
          <p:cNvCxnSpPr/>
          <p:nvPr/>
        </p:nvCxnSpPr>
        <p:spPr>
          <a:xfrm>
            <a:off x="5076056" y="2636912"/>
            <a:ext cx="432048" cy="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11</a:t>
            </a:fld>
            <a:endParaRPr lang="en-GB"/>
          </a:p>
        </p:txBody>
      </p:sp>
      <p:cxnSp>
        <p:nvCxnSpPr>
          <p:cNvPr id="32" name="Straight Connector 31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39" name="Straight Connector 38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ight Arrow 53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7" name="Chart 56"/>
          <p:cNvGraphicFramePr/>
          <p:nvPr>
            <p:extLst>
              <p:ext uri="{D42A27DB-BD31-4B8C-83A1-F6EECF244321}">
                <p14:modId xmlns:p14="http://schemas.microsoft.com/office/powerpoint/2010/main" val="226324159"/>
              </p:ext>
            </p:extLst>
          </p:nvPr>
        </p:nvGraphicFramePr>
        <p:xfrm>
          <a:off x="5364088" y="3861048"/>
          <a:ext cx="2736304" cy="2392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7885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Oval 50"/>
          <p:cNvSpPr/>
          <p:nvPr/>
        </p:nvSpPr>
        <p:spPr>
          <a:xfrm>
            <a:off x="330448" y="4271349"/>
            <a:ext cx="4608512" cy="1440160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/>
          <p:cNvCxnSpPr/>
          <p:nvPr/>
        </p:nvCxnSpPr>
        <p:spPr>
          <a:xfrm>
            <a:off x="6876256" y="2276872"/>
            <a:ext cx="0" cy="1656184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Fourth period 2006-2013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794878" y="2793702"/>
            <a:ext cx="60782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 smtClean="0"/>
              <a:t>2006-2013: protons &amp; ions operation + CNGS + injector for LHC</a:t>
            </a:r>
          </a:p>
          <a:p>
            <a:pPr algn="r"/>
            <a:endParaRPr lang="en-GB" dirty="0" smtClean="0"/>
          </a:p>
          <a:p>
            <a:pPr algn="r"/>
            <a:r>
              <a:rPr lang="en-GB" dirty="0" smtClean="0"/>
              <a:t>Maximum power 600 kW CW</a:t>
            </a:r>
          </a:p>
          <a:p>
            <a:pPr algn="r"/>
            <a:r>
              <a:rPr lang="en-GB" dirty="0" smtClean="0"/>
              <a:t>+ </a:t>
            </a:r>
            <a:r>
              <a:rPr lang="en-GB" dirty="0"/>
              <a:t>6</a:t>
            </a:r>
            <a:r>
              <a:rPr lang="en-GB" dirty="0" smtClean="0"/>
              <a:t>00 kW 43 kHz (2007-2012) </a:t>
            </a:r>
            <a:endParaRPr lang="en-GB" dirty="0"/>
          </a:p>
        </p:txBody>
      </p:sp>
      <p:sp>
        <p:nvSpPr>
          <p:cNvPr id="41" name="Rectangle 40"/>
          <p:cNvSpPr/>
          <p:nvPr/>
        </p:nvSpPr>
        <p:spPr>
          <a:xfrm>
            <a:off x="2884632" y="5240599"/>
            <a:ext cx="684000" cy="288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SPS</a:t>
            </a:r>
          </a:p>
          <a:p>
            <a:pPr algn="ctr"/>
            <a:r>
              <a:rPr lang="en-GB" sz="800" dirty="0" smtClean="0"/>
              <a:t>1976 (7 km)</a:t>
            </a:r>
            <a:endParaRPr lang="en-GB" sz="800" dirty="0"/>
          </a:p>
        </p:txBody>
      </p:sp>
      <p:sp>
        <p:nvSpPr>
          <p:cNvPr id="42" name="Oval 41"/>
          <p:cNvSpPr/>
          <p:nvPr/>
        </p:nvSpPr>
        <p:spPr>
          <a:xfrm>
            <a:off x="1645642" y="5135445"/>
            <a:ext cx="2448272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Connector 42"/>
          <p:cNvCxnSpPr>
            <a:stCxn id="42" idx="1"/>
          </p:cNvCxnSpPr>
          <p:nvPr/>
        </p:nvCxnSpPr>
        <p:spPr>
          <a:xfrm flipV="1">
            <a:off x="2004183" y="4847413"/>
            <a:ext cx="702529" cy="39348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endCxn id="42" idx="4"/>
          </p:cNvCxnSpPr>
          <p:nvPr/>
        </p:nvCxnSpPr>
        <p:spPr>
          <a:xfrm>
            <a:off x="1266552" y="5855525"/>
            <a:ext cx="160322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2658514" y="4792072"/>
            <a:ext cx="72000" cy="108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1266552" y="5783517"/>
            <a:ext cx="0" cy="14401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lowchart: Manual Operation 46"/>
          <p:cNvSpPr/>
          <p:nvPr/>
        </p:nvSpPr>
        <p:spPr>
          <a:xfrm rot="14408246">
            <a:off x="2564118" y="4673450"/>
            <a:ext cx="252564" cy="368124"/>
          </a:xfrm>
          <a:prstGeom prst="flowChartManualOperation">
            <a:avLst/>
          </a:prstGeom>
          <a:noFill/>
          <a:ln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2994744" y="4703397"/>
            <a:ext cx="936104" cy="21602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North Area</a:t>
            </a:r>
            <a:endParaRPr lang="en-GB" sz="800" dirty="0"/>
          </a:p>
        </p:txBody>
      </p:sp>
      <p:sp>
        <p:nvSpPr>
          <p:cNvPr id="52" name="Freeform 51"/>
          <p:cNvSpPr/>
          <p:nvPr/>
        </p:nvSpPr>
        <p:spPr>
          <a:xfrm>
            <a:off x="3712170" y="5224754"/>
            <a:ext cx="964406" cy="148576"/>
          </a:xfrm>
          <a:custGeom>
            <a:avLst/>
            <a:gdLst>
              <a:gd name="connsiteX0" fmla="*/ 0 w 964406"/>
              <a:gd name="connsiteY0" fmla="*/ 9935 h 148576"/>
              <a:gd name="connsiteX1" fmla="*/ 114300 w 964406"/>
              <a:gd name="connsiteY1" fmla="*/ 410 h 148576"/>
              <a:gd name="connsiteX2" fmla="*/ 183356 w 964406"/>
              <a:gd name="connsiteY2" fmla="*/ 2791 h 148576"/>
              <a:gd name="connsiteX3" fmla="*/ 238125 w 964406"/>
              <a:gd name="connsiteY3" fmla="*/ 12316 h 148576"/>
              <a:gd name="connsiteX4" fmla="*/ 288131 w 964406"/>
              <a:gd name="connsiteY4" fmla="*/ 28985 h 148576"/>
              <a:gd name="connsiteX5" fmla="*/ 335756 w 964406"/>
              <a:gd name="connsiteY5" fmla="*/ 57560 h 148576"/>
              <a:gd name="connsiteX6" fmla="*/ 376238 w 964406"/>
              <a:gd name="connsiteY6" fmla="*/ 88516 h 148576"/>
              <a:gd name="connsiteX7" fmla="*/ 414338 w 964406"/>
              <a:gd name="connsiteY7" fmla="*/ 117091 h 148576"/>
              <a:gd name="connsiteX8" fmla="*/ 450056 w 964406"/>
              <a:gd name="connsiteY8" fmla="*/ 133760 h 148576"/>
              <a:gd name="connsiteX9" fmla="*/ 492919 w 964406"/>
              <a:gd name="connsiteY9" fmla="*/ 140903 h 148576"/>
              <a:gd name="connsiteX10" fmla="*/ 557213 w 964406"/>
              <a:gd name="connsiteY10" fmla="*/ 145666 h 148576"/>
              <a:gd name="connsiteX11" fmla="*/ 645319 w 964406"/>
              <a:gd name="connsiteY11" fmla="*/ 148047 h 148576"/>
              <a:gd name="connsiteX12" fmla="*/ 721519 w 964406"/>
              <a:gd name="connsiteY12" fmla="*/ 148047 h 148576"/>
              <a:gd name="connsiteX13" fmla="*/ 762000 w 964406"/>
              <a:gd name="connsiteY13" fmla="*/ 148047 h 148576"/>
              <a:gd name="connsiteX14" fmla="*/ 814388 w 964406"/>
              <a:gd name="connsiteY14" fmla="*/ 140903 h 148576"/>
              <a:gd name="connsiteX15" fmla="*/ 864394 w 964406"/>
              <a:gd name="connsiteY15" fmla="*/ 131378 h 148576"/>
              <a:gd name="connsiteX16" fmla="*/ 923925 w 964406"/>
              <a:gd name="connsiteY16" fmla="*/ 117091 h 148576"/>
              <a:gd name="connsiteX17" fmla="*/ 964406 w 964406"/>
              <a:gd name="connsiteY17" fmla="*/ 98041 h 148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964406" h="148576">
                <a:moveTo>
                  <a:pt x="0" y="9935"/>
                </a:moveTo>
                <a:cubicBezTo>
                  <a:pt x="41870" y="5768"/>
                  <a:pt x="83741" y="1601"/>
                  <a:pt x="114300" y="410"/>
                </a:cubicBezTo>
                <a:cubicBezTo>
                  <a:pt x="144859" y="-781"/>
                  <a:pt x="162718" y="807"/>
                  <a:pt x="183356" y="2791"/>
                </a:cubicBezTo>
                <a:cubicBezTo>
                  <a:pt x="203994" y="4775"/>
                  <a:pt x="220663" y="7950"/>
                  <a:pt x="238125" y="12316"/>
                </a:cubicBezTo>
                <a:cubicBezTo>
                  <a:pt x="255587" y="16682"/>
                  <a:pt x="271859" y="21444"/>
                  <a:pt x="288131" y="28985"/>
                </a:cubicBezTo>
                <a:cubicBezTo>
                  <a:pt x="304403" y="36526"/>
                  <a:pt x="321072" y="47638"/>
                  <a:pt x="335756" y="57560"/>
                </a:cubicBezTo>
                <a:cubicBezTo>
                  <a:pt x="350440" y="67482"/>
                  <a:pt x="376238" y="88516"/>
                  <a:pt x="376238" y="88516"/>
                </a:cubicBezTo>
                <a:cubicBezTo>
                  <a:pt x="389335" y="98438"/>
                  <a:pt x="402035" y="109550"/>
                  <a:pt x="414338" y="117091"/>
                </a:cubicBezTo>
                <a:cubicBezTo>
                  <a:pt x="426641" y="124632"/>
                  <a:pt x="436959" y="129791"/>
                  <a:pt x="450056" y="133760"/>
                </a:cubicBezTo>
                <a:cubicBezTo>
                  <a:pt x="463153" y="137729"/>
                  <a:pt x="475060" y="138919"/>
                  <a:pt x="492919" y="140903"/>
                </a:cubicBezTo>
                <a:cubicBezTo>
                  <a:pt x="510778" y="142887"/>
                  <a:pt x="531813" y="144475"/>
                  <a:pt x="557213" y="145666"/>
                </a:cubicBezTo>
                <a:cubicBezTo>
                  <a:pt x="582613" y="146857"/>
                  <a:pt x="617935" y="147650"/>
                  <a:pt x="645319" y="148047"/>
                </a:cubicBezTo>
                <a:cubicBezTo>
                  <a:pt x="672703" y="148444"/>
                  <a:pt x="721519" y="148047"/>
                  <a:pt x="721519" y="148047"/>
                </a:cubicBezTo>
                <a:cubicBezTo>
                  <a:pt x="740966" y="148047"/>
                  <a:pt x="746522" y="149238"/>
                  <a:pt x="762000" y="148047"/>
                </a:cubicBezTo>
                <a:cubicBezTo>
                  <a:pt x="777478" y="146856"/>
                  <a:pt x="797322" y="143681"/>
                  <a:pt x="814388" y="140903"/>
                </a:cubicBezTo>
                <a:cubicBezTo>
                  <a:pt x="831454" y="138125"/>
                  <a:pt x="846138" y="135347"/>
                  <a:pt x="864394" y="131378"/>
                </a:cubicBezTo>
                <a:cubicBezTo>
                  <a:pt x="882650" y="127409"/>
                  <a:pt x="907256" y="122647"/>
                  <a:pt x="923925" y="117091"/>
                </a:cubicBezTo>
                <a:cubicBezTo>
                  <a:pt x="940594" y="111535"/>
                  <a:pt x="952500" y="104788"/>
                  <a:pt x="964406" y="98041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Freeform 52"/>
          <p:cNvSpPr/>
          <p:nvPr/>
        </p:nvSpPr>
        <p:spPr>
          <a:xfrm>
            <a:off x="365720" y="5115626"/>
            <a:ext cx="1530350" cy="1049678"/>
          </a:xfrm>
          <a:custGeom>
            <a:avLst/>
            <a:gdLst>
              <a:gd name="connsiteX0" fmla="*/ 1530350 w 1530350"/>
              <a:gd name="connsiteY0" fmla="*/ 739775 h 1049678"/>
              <a:gd name="connsiteX1" fmla="*/ 1238250 w 1530350"/>
              <a:gd name="connsiteY1" fmla="*/ 987425 h 1049678"/>
              <a:gd name="connsiteX2" fmla="*/ 749300 w 1530350"/>
              <a:gd name="connsiteY2" fmla="*/ 1031875 h 1049678"/>
              <a:gd name="connsiteX3" fmla="*/ 327025 w 1530350"/>
              <a:gd name="connsiteY3" fmla="*/ 739775 h 1049678"/>
              <a:gd name="connsiteX4" fmla="*/ 0 w 1530350"/>
              <a:gd name="connsiteY4" fmla="*/ 0 h 1049678"/>
              <a:gd name="connsiteX5" fmla="*/ 0 w 1530350"/>
              <a:gd name="connsiteY5" fmla="*/ 0 h 1049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0350" h="1049678">
                <a:moveTo>
                  <a:pt x="1530350" y="739775"/>
                </a:moveTo>
                <a:cubicBezTo>
                  <a:pt x="1449387" y="839258"/>
                  <a:pt x="1368425" y="938742"/>
                  <a:pt x="1238250" y="987425"/>
                </a:cubicBezTo>
                <a:cubicBezTo>
                  <a:pt x="1108075" y="1036108"/>
                  <a:pt x="901171" y="1073150"/>
                  <a:pt x="749300" y="1031875"/>
                </a:cubicBezTo>
                <a:cubicBezTo>
                  <a:pt x="597429" y="990600"/>
                  <a:pt x="451908" y="911754"/>
                  <a:pt x="327025" y="739775"/>
                </a:cubicBezTo>
                <a:cubicBezTo>
                  <a:pt x="202142" y="567796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Freeform 53"/>
          <p:cNvSpPr/>
          <p:nvPr/>
        </p:nvSpPr>
        <p:spPr>
          <a:xfrm>
            <a:off x="3728839" y="5206761"/>
            <a:ext cx="1419225" cy="461315"/>
          </a:xfrm>
          <a:custGeom>
            <a:avLst/>
            <a:gdLst>
              <a:gd name="connsiteX0" fmla="*/ 0 w 1419225"/>
              <a:gd name="connsiteY0" fmla="*/ 27928 h 461315"/>
              <a:gd name="connsiteX1" fmla="*/ 433387 w 1419225"/>
              <a:gd name="connsiteY1" fmla="*/ 1734 h 461315"/>
              <a:gd name="connsiteX2" fmla="*/ 795337 w 1419225"/>
              <a:gd name="connsiteY2" fmla="*/ 54121 h 461315"/>
              <a:gd name="connsiteX3" fmla="*/ 1419225 w 1419225"/>
              <a:gd name="connsiteY3" fmla="*/ 461315 h 461315"/>
              <a:gd name="connsiteX4" fmla="*/ 1419225 w 1419225"/>
              <a:gd name="connsiteY4" fmla="*/ 461315 h 461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9225" h="461315">
                <a:moveTo>
                  <a:pt x="0" y="27928"/>
                </a:moveTo>
                <a:cubicBezTo>
                  <a:pt x="150415" y="12648"/>
                  <a:pt x="300831" y="-2631"/>
                  <a:pt x="433387" y="1734"/>
                </a:cubicBezTo>
                <a:cubicBezTo>
                  <a:pt x="565943" y="6099"/>
                  <a:pt x="631031" y="-22476"/>
                  <a:pt x="795337" y="54121"/>
                </a:cubicBezTo>
                <a:cubicBezTo>
                  <a:pt x="959643" y="130718"/>
                  <a:pt x="1419225" y="461315"/>
                  <a:pt x="1419225" y="461315"/>
                </a:cubicBezTo>
                <a:lnTo>
                  <a:pt x="1419225" y="461315"/>
                </a:lnTo>
              </a:path>
            </a:pathLst>
          </a:custGeom>
          <a:noFill/>
          <a:ln>
            <a:solidFill>
              <a:srgbClr val="FF0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4290888" y="5711541"/>
            <a:ext cx="684000" cy="28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CNGS</a:t>
            </a:r>
          </a:p>
          <a:p>
            <a:pPr algn="ctr"/>
            <a:r>
              <a:rPr lang="en-GB" sz="800" dirty="0" smtClean="0"/>
              <a:t>2006</a:t>
            </a:r>
            <a:endParaRPr lang="en-GB" sz="800" dirty="0"/>
          </a:p>
        </p:txBody>
      </p:sp>
      <p:sp>
        <p:nvSpPr>
          <p:cNvPr id="56" name="Rectangle 55"/>
          <p:cNvSpPr/>
          <p:nvPr/>
        </p:nvSpPr>
        <p:spPr>
          <a:xfrm>
            <a:off x="1115616" y="4509120"/>
            <a:ext cx="720080" cy="28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LHC</a:t>
            </a:r>
          </a:p>
          <a:p>
            <a:pPr algn="ctr"/>
            <a:r>
              <a:rPr lang="en-GB" sz="800" dirty="0" smtClean="0"/>
              <a:t>2008 (27 km)</a:t>
            </a:r>
            <a:endParaRPr lang="en-GB" sz="800" dirty="0"/>
          </a:p>
        </p:txBody>
      </p:sp>
      <p:cxnSp>
        <p:nvCxnSpPr>
          <p:cNvPr id="57" name="Straight Connector 56"/>
          <p:cNvCxnSpPr/>
          <p:nvPr/>
        </p:nvCxnSpPr>
        <p:spPr>
          <a:xfrm flipH="1">
            <a:off x="5796136" y="2636912"/>
            <a:ext cx="1080120" cy="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12</a:t>
            </a:fld>
            <a:endParaRPr lang="en-GB"/>
          </a:p>
        </p:txBody>
      </p:sp>
      <p:cxnSp>
        <p:nvCxnSpPr>
          <p:cNvPr id="38" name="Straight Connector 37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62" name="Straight Connector 61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ight Arrow 66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9" name="Chart 68"/>
          <p:cNvGraphicFramePr/>
          <p:nvPr>
            <p:extLst>
              <p:ext uri="{D42A27DB-BD31-4B8C-83A1-F6EECF244321}">
                <p14:modId xmlns:p14="http://schemas.microsoft.com/office/powerpoint/2010/main" val="3388941987"/>
              </p:ext>
            </p:extLst>
          </p:nvPr>
        </p:nvGraphicFramePr>
        <p:xfrm>
          <a:off x="5364088" y="3861048"/>
          <a:ext cx="2736304" cy="2392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7274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Power request 1976-2018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13</a:t>
            </a:fld>
            <a:endParaRPr lang="en-GB"/>
          </a:p>
        </p:txBody>
      </p:sp>
      <p:cxnSp>
        <p:nvCxnSpPr>
          <p:cNvPr id="38" name="Straight Connector 37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62" name="Straight Connector 61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ight Arrow 66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1944498260"/>
              </p:ext>
            </p:extLst>
          </p:nvPr>
        </p:nvGraphicFramePr>
        <p:xfrm>
          <a:off x="-1" y="2708920"/>
          <a:ext cx="8177071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2601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4987558"/>
              </p:ext>
            </p:extLst>
          </p:nvPr>
        </p:nvGraphicFramePr>
        <p:xfrm>
          <a:off x="179512" y="1340768"/>
          <a:ext cx="8136904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Tubes statistics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E4656-4744-4518-8F45-D770D4D0E2AC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403648" y="2119496"/>
            <a:ext cx="61206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Total 1980-2013 : 254 tubes</a:t>
            </a:r>
          </a:p>
          <a:p>
            <a:endParaRPr lang="en-GB" sz="2800" dirty="0" smtClean="0"/>
          </a:p>
          <a:p>
            <a:r>
              <a:rPr lang="en-GB" sz="2800" dirty="0" smtClean="0"/>
              <a:t>Average lifetime : 32’000 hours</a:t>
            </a:r>
          </a:p>
          <a:p>
            <a:endParaRPr lang="en-GB" sz="2800" dirty="0" smtClean="0"/>
          </a:p>
          <a:p>
            <a:r>
              <a:rPr lang="en-GB" sz="2800" dirty="0" smtClean="0"/>
              <a:t>Tubes with &gt; 28’000 hours : 78 %</a:t>
            </a:r>
          </a:p>
          <a:p>
            <a:r>
              <a:rPr lang="en-US" sz="2800" dirty="0" smtClean="0"/>
              <a:t>(also true for tubes stored 20 years !)</a:t>
            </a: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170487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Amplifiers statistics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Eric Montesinos, CERN-RF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E4656-4744-4518-8F45-D770D4D0E2AC}" type="slidenum">
              <a:rPr lang="en-GB" smtClean="0"/>
              <a:pPr/>
              <a:t>15</a:t>
            </a:fld>
            <a:endParaRPr lang="en-GB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3028562876"/>
              </p:ext>
            </p:extLst>
          </p:nvPr>
        </p:nvGraphicFramePr>
        <p:xfrm>
          <a:off x="-36512" y="1340768"/>
          <a:ext cx="4404320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1859495"/>
              </p:ext>
            </p:extLst>
          </p:nvPr>
        </p:nvGraphicFramePr>
        <p:xfrm>
          <a:off x="4211960" y="2014840"/>
          <a:ext cx="3960439" cy="24942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768053"/>
                <a:gridCol w="1096193"/>
                <a:gridCol w="109619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Reason of fault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 of faults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 of faults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Loss of emission</a:t>
                      </a:r>
                      <a:endParaRPr lang="en-US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99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39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Input reflections</a:t>
                      </a:r>
                      <a:endParaRPr lang="en-US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97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Unknown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Over Temp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Arcing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79512" y="4667652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Unpredictable : 23 %</a:t>
            </a:r>
          </a:p>
          <a:p>
            <a:r>
              <a:rPr lang="en-US" sz="2400" dirty="0" smtClean="0"/>
              <a:t>Graceful degradation : 77 % (possible to monitor and predict)</a:t>
            </a:r>
          </a:p>
          <a:p>
            <a:endParaRPr lang="en-US" sz="2400" dirty="0" smtClean="0"/>
          </a:p>
          <a:p>
            <a:r>
              <a:rPr lang="en-US" sz="2400" dirty="0" smtClean="0"/>
              <a:t>Graceful operation </a:t>
            </a:r>
            <a:r>
              <a:rPr lang="en-US" sz="2400" dirty="0"/>
              <a:t>: 99.5 % (2012</a:t>
            </a:r>
            <a:r>
              <a:rPr lang="en-US" sz="2400" dirty="0" smtClean="0"/>
              <a:t>)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2411760" y="1340768"/>
            <a:ext cx="604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YL1530 SPS 200 MHz, 2 x 32 tubes in parallel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46297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Operating with</a:t>
            </a:r>
            <a:br>
              <a:rPr lang="en-GB" dirty="0" smtClean="0"/>
            </a:br>
            <a:r>
              <a:rPr lang="en-GB" dirty="0" smtClean="0"/>
              <a:t>‘OFF Line’ Tubes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3657600" cy="4464496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In normal operation, one tube delivers 600 kW / 8 = 75 kW</a:t>
            </a:r>
          </a:p>
          <a:p>
            <a:endParaRPr lang="en-GB" dirty="0"/>
          </a:p>
          <a:p>
            <a:r>
              <a:rPr lang="en-GB" dirty="0"/>
              <a:t>Systems have been designed (1976) to deliver full voltage into the cavity even with 3/4 + 3/4 tubes</a:t>
            </a:r>
          </a:p>
          <a:p>
            <a:endParaRPr lang="en-GB" dirty="0"/>
          </a:p>
          <a:p>
            <a:r>
              <a:rPr lang="en-GB" dirty="0"/>
              <a:t>In case of two tubes ‘OFF Line’, remaining tubes shall deliver</a:t>
            </a:r>
            <a:br>
              <a:rPr lang="en-GB" dirty="0"/>
            </a:br>
            <a:r>
              <a:rPr lang="en-GB" dirty="0"/>
              <a:t>75 kW x (8/6)^2 = 133 kW</a:t>
            </a:r>
          </a:p>
          <a:p>
            <a:endParaRPr lang="en-GB" dirty="0"/>
          </a:p>
          <a:p>
            <a:r>
              <a:rPr lang="en-GB" dirty="0"/>
              <a:t>RS2004 tubes are rated 137.5 kW, just ok</a:t>
            </a:r>
          </a:p>
        </p:txBody>
      </p:sp>
      <p:sp>
        <p:nvSpPr>
          <p:cNvPr id="91" name="Isosceles Triangle 90"/>
          <p:cNvSpPr/>
          <p:nvPr/>
        </p:nvSpPr>
        <p:spPr>
          <a:xfrm rot="5400000">
            <a:off x="5256104" y="3104992"/>
            <a:ext cx="288000" cy="216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2" name="Straight Connector 91"/>
          <p:cNvCxnSpPr/>
          <p:nvPr/>
        </p:nvCxnSpPr>
        <p:spPr>
          <a:xfrm>
            <a:off x="5508104" y="321297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V="1">
            <a:off x="5652120" y="2780928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V="1">
            <a:off x="5796136" y="2564904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Isosceles Triangle 94"/>
          <p:cNvSpPr/>
          <p:nvPr/>
        </p:nvSpPr>
        <p:spPr>
          <a:xfrm rot="5400000">
            <a:off x="5904176" y="2888968"/>
            <a:ext cx="288000" cy="216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Isosceles Triangle 95"/>
          <p:cNvSpPr/>
          <p:nvPr/>
        </p:nvSpPr>
        <p:spPr>
          <a:xfrm rot="5400000">
            <a:off x="5904152" y="2456888"/>
            <a:ext cx="288000" cy="216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7" name="Straight Connector 96"/>
          <p:cNvCxnSpPr/>
          <p:nvPr/>
        </p:nvCxnSpPr>
        <p:spPr>
          <a:xfrm>
            <a:off x="5796136" y="299695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5796136" y="256490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5652120" y="278092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V="1">
            <a:off x="5796136" y="3429000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Isosceles Triangle 100"/>
          <p:cNvSpPr/>
          <p:nvPr/>
        </p:nvSpPr>
        <p:spPr>
          <a:xfrm rot="5400000">
            <a:off x="5904176" y="3753064"/>
            <a:ext cx="288000" cy="216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Isosceles Triangle 101"/>
          <p:cNvSpPr/>
          <p:nvPr/>
        </p:nvSpPr>
        <p:spPr>
          <a:xfrm rot="5400000">
            <a:off x="5904152" y="3320984"/>
            <a:ext cx="288000" cy="216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3" name="Straight Connector 102"/>
          <p:cNvCxnSpPr/>
          <p:nvPr/>
        </p:nvCxnSpPr>
        <p:spPr>
          <a:xfrm>
            <a:off x="5796136" y="386104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5796136" y="342900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5652120" y="364502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6156176" y="256490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6156176" y="299695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6156176" y="342900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6156176" y="386104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flipV="1">
            <a:off x="6300192" y="3429000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flipV="1">
            <a:off x="6300192" y="2564904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6300192" y="278092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6300192" y="364502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flipV="1">
            <a:off x="6444208" y="2780928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6444208" y="3212976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Isosceles Triangle 115"/>
          <p:cNvSpPr/>
          <p:nvPr/>
        </p:nvSpPr>
        <p:spPr>
          <a:xfrm rot="5400000">
            <a:off x="5256080" y="4833184"/>
            <a:ext cx="288000" cy="216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7" name="Straight Connector 116"/>
          <p:cNvCxnSpPr/>
          <p:nvPr/>
        </p:nvCxnSpPr>
        <p:spPr>
          <a:xfrm>
            <a:off x="5508080" y="494116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 flipV="1">
            <a:off x="5652096" y="4509120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flipV="1">
            <a:off x="5796112" y="4293096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Isosceles Triangle 119"/>
          <p:cNvSpPr/>
          <p:nvPr/>
        </p:nvSpPr>
        <p:spPr>
          <a:xfrm rot="5400000">
            <a:off x="5904152" y="4617160"/>
            <a:ext cx="288000" cy="216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Isosceles Triangle 120"/>
          <p:cNvSpPr/>
          <p:nvPr/>
        </p:nvSpPr>
        <p:spPr>
          <a:xfrm rot="5400000">
            <a:off x="5904128" y="4185080"/>
            <a:ext cx="288000" cy="216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2" name="Straight Connector 121"/>
          <p:cNvCxnSpPr/>
          <p:nvPr/>
        </p:nvCxnSpPr>
        <p:spPr>
          <a:xfrm>
            <a:off x="5796112" y="472514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5796112" y="429309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5652096" y="450912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V="1">
            <a:off x="5796112" y="5157192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Isosceles Triangle 125"/>
          <p:cNvSpPr/>
          <p:nvPr/>
        </p:nvSpPr>
        <p:spPr>
          <a:xfrm rot="5400000">
            <a:off x="5904152" y="5481256"/>
            <a:ext cx="288000" cy="216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Isosceles Triangle 126"/>
          <p:cNvSpPr/>
          <p:nvPr/>
        </p:nvSpPr>
        <p:spPr>
          <a:xfrm rot="5400000">
            <a:off x="5904128" y="5049176"/>
            <a:ext cx="288000" cy="216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8" name="Straight Connector 127"/>
          <p:cNvCxnSpPr/>
          <p:nvPr/>
        </p:nvCxnSpPr>
        <p:spPr>
          <a:xfrm>
            <a:off x="5796112" y="558924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5796112" y="515719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5652096" y="537321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6156152" y="429309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6156152" y="472514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6156152" y="515719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6156152" y="558924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flipV="1">
            <a:off x="6300168" y="5157192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flipV="1">
            <a:off x="6300168" y="4293096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6300168" y="450912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6300168" y="537321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 flipV="1">
            <a:off x="6444184" y="4509120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>
            <a:off x="6444184" y="4941168"/>
            <a:ext cx="7201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flipV="1">
            <a:off x="7164288" y="3212976"/>
            <a:ext cx="0" cy="172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5148064" y="321297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>
            <a:off x="5148064" y="494116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flipV="1">
            <a:off x="5148064" y="3212976"/>
            <a:ext cx="0" cy="172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5004048" y="407707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7164288" y="4077072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TextBox 146"/>
          <p:cNvSpPr txBox="1"/>
          <p:nvPr/>
        </p:nvSpPr>
        <p:spPr>
          <a:xfrm>
            <a:off x="6012160" y="2132856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</a:t>
            </a:r>
            <a:endParaRPr lang="en-GB" dirty="0"/>
          </a:p>
        </p:txBody>
      </p:sp>
      <p:sp>
        <p:nvSpPr>
          <p:cNvPr id="148" name="TextBox 147"/>
          <p:cNvSpPr txBox="1"/>
          <p:nvPr/>
        </p:nvSpPr>
        <p:spPr>
          <a:xfrm>
            <a:off x="6428952" y="2411596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2P</a:t>
            </a:r>
            <a:endParaRPr lang="en-GB" dirty="0"/>
          </a:p>
        </p:txBody>
      </p:sp>
      <p:sp>
        <p:nvSpPr>
          <p:cNvPr id="149" name="TextBox 148"/>
          <p:cNvSpPr txBox="1"/>
          <p:nvPr/>
        </p:nvSpPr>
        <p:spPr>
          <a:xfrm>
            <a:off x="6444208" y="3635732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  <a:r>
              <a:rPr lang="en-GB" dirty="0" smtClean="0"/>
              <a:t>P</a:t>
            </a:r>
            <a:endParaRPr lang="en-GB" dirty="0"/>
          </a:p>
        </p:txBody>
      </p:sp>
      <p:sp>
        <p:nvSpPr>
          <p:cNvPr id="150" name="TextBox 149"/>
          <p:cNvSpPr txBox="1"/>
          <p:nvPr/>
        </p:nvSpPr>
        <p:spPr>
          <a:xfrm>
            <a:off x="6444208" y="4139788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2P</a:t>
            </a:r>
            <a:endParaRPr lang="en-GB" dirty="0"/>
          </a:p>
        </p:txBody>
      </p:sp>
      <p:sp>
        <p:nvSpPr>
          <p:cNvPr id="151" name="TextBox 150"/>
          <p:cNvSpPr txBox="1"/>
          <p:nvPr/>
        </p:nvSpPr>
        <p:spPr>
          <a:xfrm>
            <a:off x="6444208" y="5363924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2P</a:t>
            </a:r>
            <a:endParaRPr lang="en-GB" dirty="0"/>
          </a:p>
        </p:txBody>
      </p:sp>
      <p:sp>
        <p:nvSpPr>
          <p:cNvPr id="152" name="TextBox 151"/>
          <p:cNvSpPr txBox="1"/>
          <p:nvPr/>
        </p:nvSpPr>
        <p:spPr>
          <a:xfrm>
            <a:off x="7164288" y="2843644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  <a:r>
              <a:rPr lang="en-GB" dirty="0" smtClean="0"/>
              <a:t>P</a:t>
            </a:r>
            <a:endParaRPr lang="en-GB" dirty="0"/>
          </a:p>
        </p:txBody>
      </p:sp>
      <p:sp>
        <p:nvSpPr>
          <p:cNvPr id="153" name="TextBox 152"/>
          <p:cNvSpPr txBox="1"/>
          <p:nvPr/>
        </p:nvSpPr>
        <p:spPr>
          <a:xfrm>
            <a:off x="7164288" y="4931876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  <a:r>
              <a:rPr lang="en-GB" dirty="0" smtClean="0"/>
              <a:t>P</a:t>
            </a:r>
            <a:endParaRPr lang="en-GB" dirty="0"/>
          </a:p>
        </p:txBody>
      </p:sp>
      <p:sp>
        <p:nvSpPr>
          <p:cNvPr id="154" name="TextBox 153"/>
          <p:cNvSpPr txBox="1"/>
          <p:nvPr/>
        </p:nvSpPr>
        <p:spPr>
          <a:xfrm>
            <a:off x="7812360" y="3707740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8</a:t>
            </a:r>
            <a:r>
              <a:rPr lang="en-GB" dirty="0" smtClean="0"/>
              <a:t>P</a:t>
            </a:r>
            <a:endParaRPr lang="en-GB" dirty="0"/>
          </a:p>
        </p:txBody>
      </p:sp>
      <p:sp>
        <p:nvSpPr>
          <p:cNvPr id="156" name="TextBox 155"/>
          <p:cNvSpPr txBox="1"/>
          <p:nvPr/>
        </p:nvSpPr>
        <p:spPr>
          <a:xfrm>
            <a:off x="4355976" y="1628800"/>
            <a:ext cx="3644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Pout </a:t>
            </a:r>
            <a:r>
              <a:rPr lang="en-GB" baseline="-25000" dirty="0" smtClean="0"/>
              <a:t>3dBCombiner</a:t>
            </a:r>
            <a:r>
              <a:rPr lang="en-GB" dirty="0" smtClean="0"/>
              <a:t> = (A+B)/2 + SQRT(A.B)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38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Operating with</a:t>
            </a:r>
            <a:br>
              <a:rPr lang="en-GB" dirty="0" smtClean="0"/>
            </a:br>
            <a:r>
              <a:rPr lang="en-GB" dirty="0" smtClean="0"/>
              <a:t>‘OFF Line’ Tubes</a:t>
            </a:r>
            <a:endParaRPr lang="en-GB" dirty="0"/>
          </a:p>
        </p:txBody>
      </p:sp>
      <p:sp>
        <p:nvSpPr>
          <p:cNvPr id="11" name="Isosceles Triangle 10"/>
          <p:cNvSpPr/>
          <p:nvPr/>
        </p:nvSpPr>
        <p:spPr>
          <a:xfrm rot="5400000">
            <a:off x="5256104" y="3104992"/>
            <a:ext cx="288000" cy="216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>
            <a:off x="5508104" y="321297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5652120" y="2780928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5796136" y="2564904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Isosceles Triangle 18"/>
          <p:cNvSpPr/>
          <p:nvPr/>
        </p:nvSpPr>
        <p:spPr>
          <a:xfrm rot="5400000">
            <a:off x="5904176" y="2888968"/>
            <a:ext cx="288000" cy="216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Isosceles Triangle 19"/>
          <p:cNvSpPr/>
          <p:nvPr/>
        </p:nvSpPr>
        <p:spPr>
          <a:xfrm rot="5400000">
            <a:off x="5904152" y="2456888"/>
            <a:ext cx="288000" cy="216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/>
          <p:cNvCxnSpPr/>
          <p:nvPr/>
        </p:nvCxnSpPr>
        <p:spPr>
          <a:xfrm>
            <a:off x="5796136" y="299695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796136" y="256490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652120" y="278092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5796136" y="3429000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Isosceles Triangle 26"/>
          <p:cNvSpPr/>
          <p:nvPr/>
        </p:nvSpPr>
        <p:spPr>
          <a:xfrm rot="5400000">
            <a:off x="5904176" y="3753064"/>
            <a:ext cx="288000" cy="216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Isosceles Triangle 27"/>
          <p:cNvSpPr/>
          <p:nvPr/>
        </p:nvSpPr>
        <p:spPr>
          <a:xfrm rot="5400000">
            <a:off x="5904152" y="3320984"/>
            <a:ext cx="288000" cy="216000"/>
          </a:xfrm>
          <a:prstGeom prst="triangl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Connector 28"/>
          <p:cNvCxnSpPr/>
          <p:nvPr/>
        </p:nvCxnSpPr>
        <p:spPr>
          <a:xfrm>
            <a:off x="5796136" y="386104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796136" y="342900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652120" y="364502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6156176" y="256490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6156176" y="299695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6156176" y="342900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6156176" y="386104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6300192" y="3429000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6300192" y="2564904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6300192" y="278092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6300192" y="364502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6444208" y="2780928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6444208" y="3212976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Isosceles Triangle 58"/>
          <p:cNvSpPr/>
          <p:nvPr/>
        </p:nvSpPr>
        <p:spPr>
          <a:xfrm rot="5400000">
            <a:off x="5256080" y="4833184"/>
            <a:ext cx="288000" cy="216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0" name="Straight Connector 59"/>
          <p:cNvCxnSpPr/>
          <p:nvPr/>
        </p:nvCxnSpPr>
        <p:spPr>
          <a:xfrm>
            <a:off x="5508080" y="494116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5652096" y="4509120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5796112" y="4293096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Isosceles Triangle 62"/>
          <p:cNvSpPr/>
          <p:nvPr/>
        </p:nvSpPr>
        <p:spPr>
          <a:xfrm rot="5400000">
            <a:off x="5904152" y="4617160"/>
            <a:ext cx="288000" cy="216000"/>
          </a:xfrm>
          <a:prstGeom prst="triangl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Isosceles Triangle 63"/>
          <p:cNvSpPr/>
          <p:nvPr/>
        </p:nvSpPr>
        <p:spPr>
          <a:xfrm rot="5400000">
            <a:off x="5904128" y="4185080"/>
            <a:ext cx="288000" cy="216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5" name="Straight Connector 64"/>
          <p:cNvCxnSpPr/>
          <p:nvPr/>
        </p:nvCxnSpPr>
        <p:spPr>
          <a:xfrm>
            <a:off x="5796112" y="472514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5796112" y="429309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5652096" y="450912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V="1">
            <a:off x="5796112" y="5157192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Isosceles Triangle 68"/>
          <p:cNvSpPr/>
          <p:nvPr/>
        </p:nvSpPr>
        <p:spPr>
          <a:xfrm rot="5400000">
            <a:off x="5904152" y="5481256"/>
            <a:ext cx="288000" cy="216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Isosceles Triangle 69"/>
          <p:cNvSpPr/>
          <p:nvPr/>
        </p:nvSpPr>
        <p:spPr>
          <a:xfrm rot="5400000">
            <a:off x="5904128" y="5049176"/>
            <a:ext cx="288000" cy="216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1" name="Straight Connector 70"/>
          <p:cNvCxnSpPr/>
          <p:nvPr/>
        </p:nvCxnSpPr>
        <p:spPr>
          <a:xfrm>
            <a:off x="5796112" y="558924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5796112" y="515719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5652096" y="537321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6156152" y="429309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6156152" y="472514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6156152" y="515719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6156152" y="558924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V="1">
            <a:off x="6300168" y="5157192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V="1">
            <a:off x="6300168" y="4293096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6300168" y="450912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6300168" y="537321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V="1">
            <a:off x="6444184" y="4509120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6444184" y="4941168"/>
            <a:ext cx="7201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V="1">
            <a:off x="7164288" y="3212976"/>
            <a:ext cx="0" cy="172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5148064" y="321297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5148064" y="494116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V="1">
            <a:off x="5148064" y="3212976"/>
            <a:ext cx="0" cy="172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5004048" y="407707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7164288" y="4077072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012160" y="2132856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</a:t>
            </a:r>
            <a:endParaRPr lang="en-GB" dirty="0"/>
          </a:p>
        </p:txBody>
      </p:sp>
      <p:sp>
        <p:nvSpPr>
          <p:cNvPr id="85" name="TextBox 84"/>
          <p:cNvSpPr txBox="1"/>
          <p:nvPr/>
        </p:nvSpPr>
        <p:spPr>
          <a:xfrm>
            <a:off x="6428952" y="2411596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2P</a:t>
            </a:r>
            <a:endParaRPr lang="en-GB" dirty="0"/>
          </a:p>
        </p:txBody>
      </p:sp>
      <p:sp>
        <p:nvSpPr>
          <p:cNvPr id="91" name="TextBox 90"/>
          <p:cNvSpPr txBox="1"/>
          <p:nvPr/>
        </p:nvSpPr>
        <p:spPr>
          <a:xfrm>
            <a:off x="6444208" y="3635732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0.5P</a:t>
            </a:r>
            <a:endParaRPr lang="en-GB" dirty="0"/>
          </a:p>
        </p:txBody>
      </p:sp>
      <p:sp>
        <p:nvSpPr>
          <p:cNvPr id="92" name="TextBox 91"/>
          <p:cNvSpPr txBox="1"/>
          <p:nvPr/>
        </p:nvSpPr>
        <p:spPr>
          <a:xfrm>
            <a:off x="6444208" y="4139788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0.5P</a:t>
            </a:r>
            <a:endParaRPr lang="en-GB" dirty="0"/>
          </a:p>
        </p:txBody>
      </p:sp>
      <p:sp>
        <p:nvSpPr>
          <p:cNvPr id="93" name="TextBox 92"/>
          <p:cNvSpPr txBox="1"/>
          <p:nvPr/>
        </p:nvSpPr>
        <p:spPr>
          <a:xfrm>
            <a:off x="6444208" y="5363924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2P</a:t>
            </a:r>
            <a:endParaRPr lang="en-GB" dirty="0"/>
          </a:p>
        </p:txBody>
      </p:sp>
      <p:sp>
        <p:nvSpPr>
          <p:cNvPr id="94" name="TextBox 93"/>
          <p:cNvSpPr txBox="1"/>
          <p:nvPr/>
        </p:nvSpPr>
        <p:spPr>
          <a:xfrm>
            <a:off x="7164288" y="2843644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2.25P</a:t>
            </a:r>
            <a:endParaRPr lang="en-GB" dirty="0"/>
          </a:p>
        </p:txBody>
      </p:sp>
      <p:sp>
        <p:nvSpPr>
          <p:cNvPr id="95" name="TextBox 94"/>
          <p:cNvSpPr txBox="1"/>
          <p:nvPr/>
        </p:nvSpPr>
        <p:spPr>
          <a:xfrm>
            <a:off x="7164288" y="4931876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2.25P</a:t>
            </a:r>
            <a:endParaRPr lang="en-GB" dirty="0"/>
          </a:p>
        </p:txBody>
      </p:sp>
      <p:sp>
        <p:nvSpPr>
          <p:cNvPr id="96" name="TextBox 95"/>
          <p:cNvSpPr txBox="1"/>
          <p:nvPr/>
        </p:nvSpPr>
        <p:spPr>
          <a:xfrm>
            <a:off x="7380312" y="3707740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4.5P</a:t>
            </a:r>
            <a:endParaRPr lang="en-GB" dirty="0"/>
          </a:p>
        </p:txBody>
      </p:sp>
      <p:sp>
        <p:nvSpPr>
          <p:cNvPr id="99" name="TextBox 98"/>
          <p:cNvSpPr txBox="1"/>
          <p:nvPr/>
        </p:nvSpPr>
        <p:spPr>
          <a:xfrm>
            <a:off x="4355976" y="1628800"/>
            <a:ext cx="3644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Pout </a:t>
            </a:r>
            <a:r>
              <a:rPr lang="en-GB" baseline="-25000" dirty="0" smtClean="0"/>
              <a:t>3dBCombiner</a:t>
            </a:r>
            <a:r>
              <a:rPr lang="en-GB" dirty="0" smtClean="0"/>
              <a:t> = (A+B)/2 + SQRT(A.B)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9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3657600" cy="4464496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In normal operation, one tube delivers 600 kW / 8 = 75 kW</a:t>
            </a:r>
          </a:p>
          <a:p>
            <a:endParaRPr lang="en-GB" dirty="0"/>
          </a:p>
          <a:p>
            <a:r>
              <a:rPr lang="en-GB" dirty="0"/>
              <a:t>Systems have been designed (1976) to deliver full voltage into the cavity even </a:t>
            </a:r>
            <a:r>
              <a:rPr lang="en-GB" dirty="0" smtClean="0"/>
              <a:t>with 3/4 + 3/4 tubes</a:t>
            </a:r>
            <a:endParaRPr lang="en-GB" dirty="0"/>
          </a:p>
          <a:p>
            <a:endParaRPr lang="en-GB" dirty="0"/>
          </a:p>
          <a:p>
            <a:r>
              <a:rPr lang="en-GB" dirty="0"/>
              <a:t>In case of </a:t>
            </a:r>
            <a:r>
              <a:rPr lang="en-GB" dirty="0" smtClean="0"/>
              <a:t>two tubes </a:t>
            </a:r>
            <a:r>
              <a:rPr lang="en-GB" dirty="0"/>
              <a:t>‘OFF Line’, remaining tubes shall deliver</a:t>
            </a:r>
            <a:br>
              <a:rPr lang="en-GB" dirty="0"/>
            </a:br>
            <a:r>
              <a:rPr lang="en-GB" dirty="0"/>
              <a:t>75 kW x </a:t>
            </a:r>
            <a:r>
              <a:rPr lang="en-GB" dirty="0" smtClean="0"/>
              <a:t>(8/6)^</a:t>
            </a:r>
            <a:r>
              <a:rPr lang="en-GB" dirty="0"/>
              <a:t>2 = </a:t>
            </a:r>
            <a:r>
              <a:rPr lang="en-GB" dirty="0" smtClean="0"/>
              <a:t>133 </a:t>
            </a:r>
            <a:r>
              <a:rPr lang="en-GB" dirty="0"/>
              <a:t>kW</a:t>
            </a:r>
          </a:p>
          <a:p>
            <a:endParaRPr lang="en-GB" dirty="0"/>
          </a:p>
          <a:p>
            <a:r>
              <a:rPr lang="en-GB" dirty="0"/>
              <a:t>RS2004 tubes are </a:t>
            </a:r>
            <a:r>
              <a:rPr lang="en-GB" dirty="0" smtClean="0"/>
              <a:t>rated 137.5 kW, just ok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273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Operating with</a:t>
            </a:r>
            <a:br>
              <a:rPr lang="en-GB" dirty="0" smtClean="0"/>
            </a:br>
            <a:r>
              <a:rPr lang="en-GB" dirty="0" smtClean="0"/>
              <a:t>‘OFF Line’ Tubes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04864"/>
            <a:ext cx="3657600" cy="3921616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The same philosophy applies to Philips amplifiers, in </a:t>
            </a:r>
            <a:r>
              <a:rPr lang="en-GB" dirty="0"/>
              <a:t>normal operation, one tube </a:t>
            </a:r>
            <a:r>
              <a:rPr lang="en-GB" dirty="0" smtClean="0"/>
              <a:t>delivers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600 </a:t>
            </a:r>
            <a:r>
              <a:rPr lang="en-GB" dirty="0"/>
              <a:t>kW / </a:t>
            </a:r>
            <a:r>
              <a:rPr lang="en-GB" dirty="0" smtClean="0"/>
              <a:t>32 (+ 3 dB combiner losses) = 20 </a:t>
            </a:r>
            <a:r>
              <a:rPr lang="en-GB" dirty="0"/>
              <a:t>kW</a:t>
            </a:r>
          </a:p>
          <a:p>
            <a:endParaRPr lang="en-GB" dirty="0"/>
          </a:p>
          <a:p>
            <a:r>
              <a:rPr lang="en-GB" dirty="0" smtClean="0"/>
              <a:t>In </a:t>
            </a:r>
            <a:r>
              <a:rPr lang="en-GB" dirty="0"/>
              <a:t>case of </a:t>
            </a:r>
            <a:r>
              <a:rPr lang="en-GB" dirty="0" smtClean="0"/>
              <a:t>2 x </a:t>
            </a:r>
            <a:r>
              <a:rPr lang="en-GB" dirty="0"/>
              <a:t>4</a:t>
            </a:r>
            <a:r>
              <a:rPr lang="en-GB" dirty="0" smtClean="0"/>
              <a:t> tubes </a:t>
            </a:r>
            <a:r>
              <a:rPr lang="en-GB" dirty="0"/>
              <a:t>‘OFF Line’, remaining tubes shall deliver</a:t>
            </a:r>
            <a:br>
              <a:rPr lang="en-GB" dirty="0"/>
            </a:br>
            <a:r>
              <a:rPr lang="en-GB" dirty="0" smtClean="0"/>
              <a:t>20 </a:t>
            </a:r>
            <a:r>
              <a:rPr lang="en-GB" dirty="0"/>
              <a:t>kW x </a:t>
            </a:r>
            <a:r>
              <a:rPr lang="en-GB" dirty="0" smtClean="0"/>
              <a:t>(32/24)^</a:t>
            </a:r>
            <a:r>
              <a:rPr lang="en-GB" dirty="0"/>
              <a:t>2 = </a:t>
            </a:r>
            <a:r>
              <a:rPr lang="en-GB" dirty="0" smtClean="0"/>
              <a:t>36 </a:t>
            </a:r>
            <a:r>
              <a:rPr lang="en-GB" dirty="0"/>
              <a:t>kW</a:t>
            </a:r>
          </a:p>
          <a:p>
            <a:endParaRPr lang="en-GB" dirty="0"/>
          </a:p>
          <a:p>
            <a:r>
              <a:rPr lang="en-GB" dirty="0" smtClean="0"/>
              <a:t>YL1530 </a:t>
            </a:r>
            <a:r>
              <a:rPr lang="en-GB" dirty="0"/>
              <a:t>tubes are </a:t>
            </a:r>
            <a:r>
              <a:rPr lang="en-GB" dirty="0" smtClean="0"/>
              <a:t>rated 37 kW</a:t>
            </a:r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4572000" y="1844808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572000" y="184480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572000" y="198882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5220072" y="2060832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5220072" y="234886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5220072" y="350099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5364088" y="2348864"/>
            <a:ext cx="0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5364088" y="292492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5220072" y="465312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5220072" y="580524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V="1">
            <a:off x="5364088" y="4653120"/>
            <a:ext cx="0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5364088" y="522918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V="1">
            <a:off x="5508104" y="2924928"/>
            <a:ext cx="0" cy="2304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5508104" y="4077056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5580112" y="3645008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32P</a:t>
            </a:r>
            <a:endParaRPr lang="en-GB" dirty="0"/>
          </a:p>
        </p:txBody>
      </p:sp>
      <p:cxnSp>
        <p:nvCxnSpPr>
          <p:cNvPr id="115" name="Straight Connector 114"/>
          <p:cNvCxnSpPr/>
          <p:nvPr/>
        </p:nvCxnSpPr>
        <p:spPr>
          <a:xfrm flipV="1">
            <a:off x="4572000" y="213284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4572000" y="213284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4572000" y="227685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flipV="1">
            <a:off x="4572000" y="2420872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4572000" y="242087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4572000" y="256488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V="1">
            <a:off x="4572000" y="270890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4572000" y="270890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4572000" y="285292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flipV="1">
            <a:off x="4572000" y="2996936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4572000" y="299693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4572000" y="314095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flipV="1">
            <a:off x="4572000" y="3284968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4572000" y="328496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4572000" y="342898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 flipV="1">
            <a:off x="4572000" y="357300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4572000" y="357300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>
            <a:off x="4572000" y="371701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 flipV="1">
            <a:off x="4572000" y="3861032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4572000" y="386103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4572000" y="400504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 flipV="1">
            <a:off x="4572000" y="414906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4572000" y="414906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>
            <a:off x="4572000" y="429308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 flipV="1">
            <a:off x="4572000" y="4437096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>
            <a:off x="4572000" y="443709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>
            <a:off x="4572000" y="458111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 flipV="1">
            <a:off x="4572000" y="4725128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4572000" y="472512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>
            <a:off x="4572000" y="486914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 flipV="1">
            <a:off x="4572000" y="501316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4572000" y="501316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>
          <a:xfrm>
            <a:off x="4572000" y="515717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 flipV="1">
            <a:off x="4572000" y="5301192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>
            <a:off x="4572000" y="530119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>
            <a:off x="4572000" y="544520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 flipV="1">
            <a:off x="4572000" y="558922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4572000" y="558922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/>
        </p:nvCxnSpPr>
        <p:spPr>
          <a:xfrm>
            <a:off x="4572000" y="573324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 flipV="1">
            <a:off x="4572000" y="5877256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/>
          <p:nvPr/>
        </p:nvCxnSpPr>
        <p:spPr>
          <a:xfrm>
            <a:off x="4572000" y="587725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4572000" y="602127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/>
          <p:cNvCxnSpPr/>
          <p:nvPr/>
        </p:nvCxnSpPr>
        <p:spPr>
          <a:xfrm flipV="1">
            <a:off x="4572000" y="6165288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/>
        </p:nvCxnSpPr>
        <p:spPr>
          <a:xfrm>
            <a:off x="4572000" y="616528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>
            <a:off x="4572000" y="630930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4788024" y="184480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/>
          <p:cNvCxnSpPr/>
          <p:nvPr/>
        </p:nvCxnSpPr>
        <p:spPr>
          <a:xfrm>
            <a:off x="4788024" y="198882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/>
          <p:cNvCxnSpPr/>
          <p:nvPr/>
        </p:nvCxnSpPr>
        <p:spPr>
          <a:xfrm>
            <a:off x="4788024" y="213284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/>
        </p:nvCxnSpPr>
        <p:spPr>
          <a:xfrm>
            <a:off x="4788024" y="227685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/>
        </p:nvCxnSpPr>
        <p:spPr>
          <a:xfrm flipV="1">
            <a:off x="4932040" y="1844808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/>
          <p:cNvCxnSpPr/>
          <p:nvPr/>
        </p:nvCxnSpPr>
        <p:spPr>
          <a:xfrm flipV="1">
            <a:off x="4932040" y="213284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/>
          <p:cNvCxnSpPr/>
          <p:nvPr/>
        </p:nvCxnSpPr>
        <p:spPr>
          <a:xfrm>
            <a:off x="4788024" y="242087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/>
          <p:cNvCxnSpPr/>
          <p:nvPr/>
        </p:nvCxnSpPr>
        <p:spPr>
          <a:xfrm>
            <a:off x="4788024" y="257327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/>
          <p:cNvCxnSpPr/>
          <p:nvPr/>
        </p:nvCxnSpPr>
        <p:spPr>
          <a:xfrm>
            <a:off x="4788024" y="270890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98"/>
          <p:cNvCxnSpPr/>
          <p:nvPr/>
        </p:nvCxnSpPr>
        <p:spPr>
          <a:xfrm>
            <a:off x="4788024" y="285292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Connector 199"/>
          <p:cNvCxnSpPr/>
          <p:nvPr/>
        </p:nvCxnSpPr>
        <p:spPr>
          <a:xfrm flipV="1">
            <a:off x="4932040" y="2420872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/>
          <p:cNvCxnSpPr/>
          <p:nvPr/>
        </p:nvCxnSpPr>
        <p:spPr>
          <a:xfrm flipV="1">
            <a:off x="4932040" y="270890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201"/>
          <p:cNvCxnSpPr/>
          <p:nvPr/>
        </p:nvCxnSpPr>
        <p:spPr>
          <a:xfrm>
            <a:off x="4788024" y="299693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/>
        </p:nvCxnSpPr>
        <p:spPr>
          <a:xfrm>
            <a:off x="4788024" y="314933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/>
          <p:nvPr/>
        </p:nvCxnSpPr>
        <p:spPr>
          <a:xfrm>
            <a:off x="4788024" y="328496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/>
          <p:cNvCxnSpPr/>
          <p:nvPr/>
        </p:nvCxnSpPr>
        <p:spPr>
          <a:xfrm>
            <a:off x="4788024" y="342898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Connector 205"/>
          <p:cNvCxnSpPr/>
          <p:nvPr/>
        </p:nvCxnSpPr>
        <p:spPr>
          <a:xfrm flipV="1">
            <a:off x="4932040" y="2996936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/>
          <p:cNvCxnSpPr/>
          <p:nvPr/>
        </p:nvCxnSpPr>
        <p:spPr>
          <a:xfrm flipV="1">
            <a:off x="4932040" y="3284968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/>
          <p:cNvCxnSpPr/>
          <p:nvPr/>
        </p:nvCxnSpPr>
        <p:spPr>
          <a:xfrm>
            <a:off x="4788024" y="357300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/>
        </p:nvCxnSpPr>
        <p:spPr>
          <a:xfrm>
            <a:off x="4788024" y="371701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/>
        </p:nvCxnSpPr>
        <p:spPr>
          <a:xfrm>
            <a:off x="4788024" y="386103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/>
          <p:nvPr/>
        </p:nvCxnSpPr>
        <p:spPr>
          <a:xfrm>
            <a:off x="4788024" y="400504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/>
          <p:nvPr/>
        </p:nvCxnSpPr>
        <p:spPr>
          <a:xfrm flipV="1">
            <a:off x="4932040" y="357300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Connector 212"/>
          <p:cNvCxnSpPr/>
          <p:nvPr/>
        </p:nvCxnSpPr>
        <p:spPr>
          <a:xfrm flipV="1">
            <a:off x="4932040" y="3861032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/>
          <p:cNvCxnSpPr/>
          <p:nvPr/>
        </p:nvCxnSpPr>
        <p:spPr>
          <a:xfrm>
            <a:off x="4788024" y="414906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/>
          <p:cNvCxnSpPr/>
          <p:nvPr/>
        </p:nvCxnSpPr>
        <p:spPr>
          <a:xfrm>
            <a:off x="4788024" y="429308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/>
        </p:nvCxnSpPr>
        <p:spPr>
          <a:xfrm>
            <a:off x="4788024" y="443709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Straight Connector 222"/>
          <p:cNvCxnSpPr/>
          <p:nvPr/>
        </p:nvCxnSpPr>
        <p:spPr>
          <a:xfrm>
            <a:off x="4788024" y="458111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Connector 223"/>
          <p:cNvCxnSpPr/>
          <p:nvPr/>
        </p:nvCxnSpPr>
        <p:spPr>
          <a:xfrm flipV="1">
            <a:off x="4932040" y="414906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/>
          <p:cNvCxnSpPr/>
          <p:nvPr/>
        </p:nvCxnSpPr>
        <p:spPr>
          <a:xfrm flipV="1">
            <a:off x="4932040" y="4437096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/>
          <p:nvPr/>
        </p:nvCxnSpPr>
        <p:spPr>
          <a:xfrm>
            <a:off x="4788024" y="472512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Connector 226"/>
          <p:cNvCxnSpPr/>
          <p:nvPr/>
        </p:nvCxnSpPr>
        <p:spPr>
          <a:xfrm>
            <a:off x="4788024" y="486914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/>
          <p:cNvCxnSpPr/>
          <p:nvPr/>
        </p:nvCxnSpPr>
        <p:spPr>
          <a:xfrm>
            <a:off x="4788024" y="501316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/>
        </p:nvCxnSpPr>
        <p:spPr>
          <a:xfrm>
            <a:off x="4788024" y="515717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Connector 229"/>
          <p:cNvCxnSpPr/>
          <p:nvPr/>
        </p:nvCxnSpPr>
        <p:spPr>
          <a:xfrm flipV="1">
            <a:off x="4932040" y="4725128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/>
          <p:cNvCxnSpPr/>
          <p:nvPr/>
        </p:nvCxnSpPr>
        <p:spPr>
          <a:xfrm flipV="1">
            <a:off x="4932040" y="501316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/>
          <p:cNvCxnSpPr/>
          <p:nvPr/>
        </p:nvCxnSpPr>
        <p:spPr>
          <a:xfrm>
            <a:off x="4788024" y="530119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/>
          <p:cNvCxnSpPr/>
          <p:nvPr/>
        </p:nvCxnSpPr>
        <p:spPr>
          <a:xfrm>
            <a:off x="4788024" y="544520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/>
          <p:cNvCxnSpPr/>
          <p:nvPr/>
        </p:nvCxnSpPr>
        <p:spPr>
          <a:xfrm>
            <a:off x="4788024" y="558922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Connector 234"/>
          <p:cNvCxnSpPr/>
          <p:nvPr/>
        </p:nvCxnSpPr>
        <p:spPr>
          <a:xfrm>
            <a:off x="4788024" y="573324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>
          <a:xfrm flipV="1">
            <a:off x="4932040" y="5301192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Connector 236"/>
          <p:cNvCxnSpPr/>
          <p:nvPr/>
        </p:nvCxnSpPr>
        <p:spPr>
          <a:xfrm flipV="1">
            <a:off x="4932040" y="558922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Straight Connector 237"/>
          <p:cNvCxnSpPr/>
          <p:nvPr/>
        </p:nvCxnSpPr>
        <p:spPr>
          <a:xfrm>
            <a:off x="4788024" y="587725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Connector 238"/>
          <p:cNvCxnSpPr/>
          <p:nvPr/>
        </p:nvCxnSpPr>
        <p:spPr>
          <a:xfrm>
            <a:off x="4788024" y="602127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Connector 239"/>
          <p:cNvCxnSpPr/>
          <p:nvPr/>
        </p:nvCxnSpPr>
        <p:spPr>
          <a:xfrm>
            <a:off x="4788024" y="616528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Straight Connector 240"/>
          <p:cNvCxnSpPr/>
          <p:nvPr/>
        </p:nvCxnSpPr>
        <p:spPr>
          <a:xfrm>
            <a:off x="4788024" y="630930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Connector 241"/>
          <p:cNvCxnSpPr/>
          <p:nvPr/>
        </p:nvCxnSpPr>
        <p:spPr>
          <a:xfrm flipV="1">
            <a:off x="4932040" y="5877256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/>
          <p:cNvCxnSpPr/>
          <p:nvPr/>
        </p:nvCxnSpPr>
        <p:spPr>
          <a:xfrm flipV="1">
            <a:off x="4932040" y="6165288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Connector 243"/>
          <p:cNvCxnSpPr/>
          <p:nvPr/>
        </p:nvCxnSpPr>
        <p:spPr>
          <a:xfrm>
            <a:off x="4932040" y="191681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Straight Connector 244"/>
          <p:cNvCxnSpPr/>
          <p:nvPr/>
        </p:nvCxnSpPr>
        <p:spPr>
          <a:xfrm>
            <a:off x="4932040" y="220484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Connector 245"/>
          <p:cNvCxnSpPr/>
          <p:nvPr/>
        </p:nvCxnSpPr>
        <p:spPr>
          <a:xfrm>
            <a:off x="4932040" y="249288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/>
          <p:cNvCxnSpPr/>
          <p:nvPr/>
        </p:nvCxnSpPr>
        <p:spPr>
          <a:xfrm>
            <a:off x="4932040" y="278091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/>
          <p:nvPr/>
        </p:nvCxnSpPr>
        <p:spPr>
          <a:xfrm>
            <a:off x="4932040" y="306894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/>
          <p:cNvCxnSpPr/>
          <p:nvPr/>
        </p:nvCxnSpPr>
        <p:spPr>
          <a:xfrm>
            <a:off x="4932040" y="335697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Connector 249"/>
          <p:cNvCxnSpPr/>
          <p:nvPr/>
        </p:nvCxnSpPr>
        <p:spPr>
          <a:xfrm>
            <a:off x="4932040" y="364500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Straight Connector 250"/>
          <p:cNvCxnSpPr/>
          <p:nvPr/>
        </p:nvCxnSpPr>
        <p:spPr>
          <a:xfrm>
            <a:off x="4932040" y="393304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/>
          <p:cNvCxnSpPr/>
          <p:nvPr/>
        </p:nvCxnSpPr>
        <p:spPr>
          <a:xfrm>
            <a:off x="4932040" y="422107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/>
          <p:cNvCxnSpPr/>
          <p:nvPr/>
        </p:nvCxnSpPr>
        <p:spPr>
          <a:xfrm flipV="1">
            <a:off x="5076056" y="191681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/>
          <p:cNvCxnSpPr/>
          <p:nvPr/>
        </p:nvCxnSpPr>
        <p:spPr>
          <a:xfrm>
            <a:off x="4932040" y="450910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/>
          <p:cNvCxnSpPr/>
          <p:nvPr/>
        </p:nvCxnSpPr>
        <p:spPr>
          <a:xfrm>
            <a:off x="4932040" y="479713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/>
          <p:cNvCxnSpPr/>
          <p:nvPr/>
        </p:nvCxnSpPr>
        <p:spPr>
          <a:xfrm>
            <a:off x="4932040" y="508516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/>
          <p:cNvCxnSpPr/>
          <p:nvPr/>
        </p:nvCxnSpPr>
        <p:spPr>
          <a:xfrm>
            <a:off x="4932040" y="537320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Straight Connector 257"/>
          <p:cNvCxnSpPr/>
          <p:nvPr/>
        </p:nvCxnSpPr>
        <p:spPr>
          <a:xfrm>
            <a:off x="4932040" y="566123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/>
          <p:cNvCxnSpPr/>
          <p:nvPr/>
        </p:nvCxnSpPr>
        <p:spPr>
          <a:xfrm>
            <a:off x="4932040" y="594926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Connector 259"/>
          <p:cNvCxnSpPr/>
          <p:nvPr/>
        </p:nvCxnSpPr>
        <p:spPr>
          <a:xfrm>
            <a:off x="4932040" y="623729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Connector 260"/>
          <p:cNvCxnSpPr/>
          <p:nvPr/>
        </p:nvCxnSpPr>
        <p:spPr>
          <a:xfrm flipV="1">
            <a:off x="5076056" y="2492880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Straight Connector 261"/>
          <p:cNvCxnSpPr/>
          <p:nvPr/>
        </p:nvCxnSpPr>
        <p:spPr>
          <a:xfrm flipV="1">
            <a:off x="5076056" y="3068944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Straight Connector 262"/>
          <p:cNvCxnSpPr/>
          <p:nvPr/>
        </p:nvCxnSpPr>
        <p:spPr>
          <a:xfrm flipV="1">
            <a:off x="5076056" y="3645008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Straight Connector 263"/>
          <p:cNvCxnSpPr/>
          <p:nvPr/>
        </p:nvCxnSpPr>
        <p:spPr>
          <a:xfrm flipV="1">
            <a:off x="5076056" y="4221072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/>
          <p:cNvCxnSpPr/>
          <p:nvPr/>
        </p:nvCxnSpPr>
        <p:spPr>
          <a:xfrm flipV="1">
            <a:off x="5076056" y="479713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/>
          <p:cNvCxnSpPr/>
          <p:nvPr/>
        </p:nvCxnSpPr>
        <p:spPr>
          <a:xfrm flipV="1">
            <a:off x="5076056" y="5373200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/>
          <p:cNvCxnSpPr/>
          <p:nvPr/>
        </p:nvCxnSpPr>
        <p:spPr>
          <a:xfrm flipV="1">
            <a:off x="5076056" y="5949264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/>
          <p:cNvCxnSpPr/>
          <p:nvPr/>
        </p:nvCxnSpPr>
        <p:spPr>
          <a:xfrm>
            <a:off x="5076056" y="206083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/>
          <p:cNvCxnSpPr/>
          <p:nvPr/>
        </p:nvCxnSpPr>
        <p:spPr>
          <a:xfrm>
            <a:off x="5076056" y="263689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/>
          <p:nvPr/>
        </p:nvCxnSpPr>
        <p:spPr>
          <a:xfrm>
            <a:off x="5076056" y="321296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Straight Connector 270"/>
          <p:cNvCxnSpPr/>
          <p:nvPr/>
        </p:nvCxnSpPr>
        <p:spPr>
          <a:xfrm>
            <a:off x="5076056" y="378902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Straight Connector 271"/>
          <p:cNvCxnSpPr/>
          <p:nvPr/>
        </p:nvCxnSpPr>
        <p:spPr>
          <a:xfrm>
            <a:off x="5076056" y="436508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Straight Connector 272"/>
          <p:cNvCxnSpPr/>
          <p:nvPr/>
        </p:nvCxnSpPr>
        <p:spPr>
          <a:xfrm>
            <a:off x="5076056" y="494115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Connector 273"/>
          <p:cNvCxnSpPr/>
          <p:nvPr/>
        </p:nvCxnSpPr>
        <p:spPr>
          <a:xfrm>
            <a:off x="5076056" y="551721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Straight Connector 274"/>
          <p:cNvCxnSpPr/>
          <p:nvPr/>
        </p:nvCxnSpPr>
        <p:spPr>
          <a:xfrm>
            <a:off x="5076056" y="609328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Straight Connector 275"/>
          <p:cNvCxnSpPr/>
          <p:nvPr/>
        </p:nvCxnSpPr>
        <p:spPr>
          <a:xfrm flipV="1">
            <a:off x="5220072" y="3212960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Straight Connector 276"/>
          <p:cNvCxnSpPr/>
          <p:nvPr/>
        </p:nvCxnSpPr>
        <p:spPr>
          <a:xfrm flipV="1">
            <a:off x="5220072" y="4365088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Connector 277"/>
          <p:cNvCxnSpPr/>
          <p:nvPr/>
        </p:nvCxnSpPr>
        <p:spPr>
          <a:xfrm flipV="1">
            <a:off x="5220072" y="5517216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Straight Connector 278"/>
          <p:cNvCxnSpPr/>
          <p:nvPr/>
        </p:nvCxnSpPr>
        <p:spPr>
          <a:xfrm>
            <a:off x="4499992" y="1916816"/>
            <a:ext cx="720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Straight Connector 279"/>
          <p:cNvCxnSpPr/>
          <p:nvPr/>
        </p:nvCxnSpPr>
        <p:spPr>
          <a:xfrm>
            <a:off x="4499992" y="2204848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Straight Connector 280"/>
          <p:cNvCxnSpPr/>
          <p:nvPr/>
        </p:nvCxnSpPr>
        <p:spPr>
          <a:xfrm>
            <a:off x="4499992" y="2492880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Connector 281"/>
          <p:cNvCxnSpPr/>
          <p:nvPr/>
        </p:nvCxnSpPr>
        <p:spPr>
          <a:xfrm>
            <a:off x="4499992" y="2780912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Straight Connector 282"/>
          <p:cNvCxnSpPr/>
          <p:nvPr/>
        </p:nvCxnSpPr>
        <p:spPr>
          <a:xfrm>
            <a:off x="4499992" y="3068944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/>
          <p:nvPr/>
        </p:nvCxnSpPr>
        <p:spPr>
          <a:xfrm>
            <a:off x="4499992" y="3356976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Straight Connector 284"/>
          <p:cNvCxnSpPr/>
          <p:nvPr/>
        </p:nvCxnSpPr>
        <p:spPr>
          <a:xfrm>
            <a:off x="4499992" y="3645008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Straight Connector 285"/>
          <p:cNvCxnSpPr/>
          <p:nvPr/>
        </p:nvCxnSpPr>
        <p:spPr>
          <a:xfrm>
            <a:off x="4499992" y="3933040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/>
          <p:nvPr/>
        </p:nvCxnSpPr>
        <p:spPr>
          <a:xfrm>
            <a:off x="4500000" y="4221072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Straight Connector 287"/>
          <p:cNvCxnSpPr/>
          <p:nvPr/>
        </p:nvCxnSpPr>
        <p:spPr>
          <a:xfrm>
            <a:off x="4500000" y="4509104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Straight Connector 288"/>
          <p:cNvCxnSpPr/>
          <p:nvPr/>
        </p:nvCxnSpPr>
        <p:spPr>
          <a:xfrm>
            <a:off x="4500000" y="4797136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Straight Connector 289"/>
          <p:cNvCxnSpPr/>
          <p:nvPr/>
        </p:nvCxnSpPr>
        <p:spPr>
          <a:xfrm>
            <a:off x="4500000" y="5085168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Straight Connector 290"/>
          <p:cNvCxnSpPr/>
          <p:nvPr/>
        </p:nvCxnSpPr>
        <p:spPr>
          <a:xfrm>
            <a:off x="4500000" y="5373200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Straight Connector 291"/>
          <p:cNvCxnSpPr/>
          <p:nvPr/>
        </p:nvCxnSpPr>
        <p:spPr>
          <a:xfrm>
            <a:off x="4500000" y="5661232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Straight Connector 292"/>
          <p:cNvCxnSpPr/>
          <p:nvPr/>
        </p:nvCxnSpPr>
        <p:spPr>
          <a:xfrm>
            <a:off x="4500000" y="5949264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Straight Connector 293"/>
          <p:cNvCxnSpPr/>
          <p:nvPr/>
        </p:nvCxnSpPr>
        <p:spPr>
          <a:xfrm>
            <a:off x="4500000" y="6237296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Straight Connector 294"/>
          <p:cNvCxnSpPr/>
          <p:nvPr/>
        </p:nvCxnSpPr>
        <p:spPr>
          <a:xfrm flipV="1">
            <a:off x="4499992" y="1916816"/>
            <a:ext cx="0" cy="20162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Straight Connector 297"/>
          <p:cNvCxnSpPr/>
          <p:nvPr/>
        </p:nvCxnSpPr>
        <p:spPr>
          <a:xfrm flipV="1">
            <a:off x="4499992" y="4221072"/>
            <a:ext cx="0" cy="20162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Straight Connector 298"/>
          <p:cNvCxnSpPr/>
          <p:nvPr/>
        </p:nvCxnSpPr>
        <p:spPr>
          <a:xfrm>
            <a:off x="4355976" y="292492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Straight Connector 299"/>
          <p:cNvCxnSpPr/>
          <p:nvPr/>
        </p:nvCxnSpPr>
        <p:spPr>
          <a:xfrm>
            <a:off x="4355976" y="522918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Isosceles Triangle 300"/>
          <p:cNvSpPr/>
          <p:nvPr/>
        </p:nvSpPr>
        <p:spPr>
          <a:xfrm rot="5400000">
            <a:off x="4283984" y="2852936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2" name="Isosceles Triangle 301"/>
          <p:cNvSpPr/>
          <p:nvPr/>
        </p:nvSpPr>
        <p:spPr>
          <a:xfrm rot="5400000">
            <a:off x="4283984" y="5157192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3" name="Straight Connector 302"/>
          <p:cNvCxnSpPr/>
          <p:nvPr/>
        </p:nvCxnSpPr>
        <p:spPr>
          <a:xfrm>
            <a:off x="4211960" y="2924928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4" name="Straight Connector 303"/>
          <p:cNvCxnSpPr/>
          <p:nvPr/>
        </p:nvCxnSpPr>
        <p:spPr>
          <a:xfrm>
            <a:off x="4211968" y="5229184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Straight Connector 304"/>
          <p:cNvCxnSpPr/>
          <p:nvPr/>
        </p:nvCxnSpPr>
        <p:spPr>
          <a:xfrm flipV="1">
            <a:off x="4211960" y="2924928"/>
            <a:ext cx="0" cy="2304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Straight Connector 305"/>
          <p:cNvCxnSpPr/>
          <p:nvPr/>
        </p:nvCxnSpPr>
        <p:spPr>
          <a:xfrm>
            <a:off x="4067944" y="407705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" name="Straight Connector 512"/>
          <p:cNvCxnSpPr/>
          <p:nvPr/>
        </p:nvCxnSpPr>
        <p:spPr>
          <a:xfrm flipV="1">
            <a:off x="6770977" y="1844808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5" name="Straight Connector 514"/>
          <p:cNvCxnSpPr/>
          <p:nvPr/>
        </p:nvCxnSpPr>
        <p:spPr>
          <a:xfrm>
            <a:off x="6770977" y="184480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6" name="Straight Connector 515"/>
          <p:cNvCxnSpPr/>
          <p:nvPr/>
        </p:nvCxnSpPr>
        <p:spPr>
          <a:xfrm>
            <a:off x="6770977" y="198882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7" name="Straight Connector 516"/>
          <p:cNvCxnSpPr/>
          <p:nvPr/>
        </p:nvCxnSpPr>
        <p:spPr>
          <a:xfrm flipV="1">
            <a:off x="7419049" y="2060832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8" name="Straight Connector 517"/>
          <p:cNvCxnSpPr/>
          <p:nvPr/>
        </p:nvCxnSpPr>
        <p:spPr>
          <a:xfrm>
            <a:off x="7419049" y="234886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9" name="Straight Connector 518"/>
          <p:cNvCxnSpPr/>
          <p:nvPr/>
        </p:nvCxnSpPr>
        <p:spPr>
          <a:xfrm>
            <a:off x="7419049" y="350099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0" name="Straight Connector 519"/>
          <p:cNvCxnSpPr/>
          <p:nvPr/>
        </p:nvCxnSpPr>
        <p:spPr>
          <a:xfrm flipV="1">
            <a:off x="7563065" y="2348864"/>
            <a:ext cx="0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1" name="Straight Connector 520"/>
          <p:cNvCxnSpPr/>
          <p:nvPr/>
        </p:nvCxnSpPr>
        <p:spPr>
          <a:xfrm>
            <a:off x="7563065" y="292492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2" name="Straight Connector 521"/>
          <p:cNvCxnSpPr/>
          <p:nvPr/>
        </p:nvCxnSpPr>
        <p:spPr>
          <a:xfrm>
            <a:off x="7419049" y="465312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3" name="Straight Connector 522"/>
          <p:cNvCxnSpPr/>
          <p:nvPr/>
        </p:nvCxnSpPr>
        <p:spPr>
          <a:xfrm>
            <a:off x="7419049" y="580524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4" name="Straight Connector 523"/>
          <p:cNvCxnSpPr/>
          <p:nvPr/>
        </p:nvCxnSpPr>
        <p:spPr>
          <a:xfrm flipV="1">
            <a:off x="7563065" y="4653120"/>
            <a:ext cx="0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5" name="Straight Connector 524"/>
          <p:cNvCxnSpPr/>
          <p:nvPr/>
        </p:nvCxnSpPr>
        <p:spPr>
          <a:xfrm>
            <a:off x="7563065" y="522918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6" name="Straight Connector 525"/>
          <p:cNvCxnSpPr/>
          <p:nvPr/>
        </p:nvCxnSpPr>
        <p:spPr>
          <a:xfrm flipV="1">
            <a:off x="7707081" y="2924928"/>
            <a:ext cx="0" cy="2304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7" name="Straight Connector 526"/>
          <p:cNvCxnSpPr/>
          <p:nvPr/>
        </p:nvCxnSpPr>
        <p:spPr>
          <a:xfrm>
            <a:off x="7707081" y="4077056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3" name="TextBox 532"/>
          <p:cNvSpPr txBox="1"/>
          <p:nvPr/>
        </p:nvSpPr>
        <p:spPr>
          <a:xfrm>
            <a:off x="7779089" y="3645008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18P</a:t>
            </a:r>
            <a:endParaRPr lang="en-GB" dirty="0"/>
          </a:p>
        </p:txBody>
      </p:sp>
      <p:cxnSp>
        <p:nvCxnSpPr>
          <p:cNvPr id="535" name="Straight Connector 534"/>
          <p:cNvCxnSpPr/>
          <p:nvPr/>
        </p:nvCxnSpPr>
        <p:spPr>
          <a:xfrm flipV="1">
            <a:off x="6770977" y="213284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7" name="Straight Connector 536"/>
          <p:cNvCxnSpPr/>
          <p:nvPr/>
        </p:nvCxnSpPr>
        <p:spPr>
          <a:xfrm>
            <a:off x="6770977" y="213284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8" name="Straight Connector 537"/>
          <p:cNvCxnSpPr/>
          <p:nvPr/>
        </p:nvCxnSpPr>
        <p:spPr>
          <a:xfrm>
            <a:off x="6770977" y="227685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0" name="Straight Connector 539"/>
          <p:cNvCxnSpPr/>
          <p:nvPr/>
        </p:nvCxnSpPr>
        <p:spPr>
          <a:xfrm flipV="1">
            <a:off x="6770977" y="2420872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2" name="Straight Connector 541"/>
          <p:cNvCxnSpPr/>
          <p:nvPr/>
        </p:nvCxnSpPr>
        <p:spPr>
          <a:xfrm>
            <a:off x="6770977" y="242087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3" name="Straight Connector 542"/>
          <p:cNvCxnSpPr/>
          <p:nvPr/>
        </p:nvCxnSpPr>
        <p:spPr>
          <a:xfrm>
            <a:off x="6770977" y="256488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5" name="Straight Connector 544"/>
          <p:cNvCxnSpPr/>
          <p:nvPr/>
        </p:nvCxnSpPr>
        <p:spPr>
          <a:xfrm flipV="1">
            <a:off x="6770977" y="270890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7" name="Straight Connector 546"/>
          <p:cNvCxnSpPr/>
          <p:nvPr/>
        </p:nvCxnSpPr>
        <p:spPr>
          <a:xfrm>
            <a:off x="6770977" y="270890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8" name="Straight Connector 547"/>
          <p:cNvCxnSpPr/>
          <p:nvPr/>
        </p:nvCxnSpPr>
        <p:spPr>
          <a:xfrm>
            <a:off x="6770977" y="285292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0" name="Straight Connector 549"/>
          <p:cNvCxnSpPr/>
          <p:nvPr/>
        </p:nvCxnSpPr>
        <p:spPr>
          <a:xfrm flipV="1">
            <a:off x="6770977" y="2996936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2" name="Straight Connector 551"/>
          <p:cNvCxnSpPr/>
          <p:nvPr/>
        </p:nvCxnSpPr>
        <p:spPr>
          <a:xfrm>
            <a:off x="6770977" y="299693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3" name="Straight Connector 552"/>
          <p:cNvCxnSpPr/>
          <p:nvPr/>
        </p:nvCxnSpPr>
        <p:spPr>
          <a:xfrm>
            <a:off x="6770977" y="314095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5" name="Straight Connector 554"/>
          <p:cNvCxnSpPr/>
          <p:nvPr/>
        </p:nvCxnSpPr>
        <p:spPr>
          <a:xfrm flipV="1">
            <a:off x="6770977" y="3284968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7" name="Straight Connector 556"/>
          <p:cNvCxnSpPr/>
          <p:nvPr/>
        </p:nvCxnSpPr>
        <p:spPr>
          <a:xfrm>
            <a:off x="6770977" y="328496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8" name="Straight Connector 557"/>
          <p:cNvCxnSpPr/>
          <p:nvPr/>
        </p:nvCxnSpPr>
        <p:spPr>
          <a:xfrm>
            <a:off x="6770977" y="342898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0" name="Straight Connector 559"/>
          <p:cNvCxnSpPr/>
          <p:nvPr/>
        </p:nvCxnSpPr>
        <p:spPr>
          <a:xfrm flipV="1">
            <a:off x="6770977" y="357300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2" name="Straight Connector 561"/>
          <p:cNvCxnSpPr/>
          <p:nvPr/>
        </p:nvCxnSpPr>
        <p:spPr>
          <a:xfrm>
            <a:off x="6770977" y="357300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3" name="Straight Connector 562"/>
          <p:cNvCxnSpPr/>
          <p:nvPr/>
        </p:nvCxnSpPr>
        <p:spPr>
          <a:xfrm>
            <a:off x="6770977" y="371701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5" name="Straight Connector 564"/>
          <p:cNvCxnSpPr/>
          <p:nvPr/>
        </p:nvCxnSpPr>
        <p:spPr>
          <a:xfrm flipV="1">
            <a:off x="6770977" y="3861032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7" name="Straight Connector 566"/>
          <p:cNvCxnSpPr/>
          <p:nvPr/>
        </p:nvCxnSpPr>
        <p:spPr>
          <a:xfrm>
            <a:off x="6770977" y="386103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8" name="Straight Connector 567"/>
          <p:cNvCxnSpPr/>
          <p:nvPr/>
        </p:nvCxnSpPr>
        <p:spPr>
          <a:xfrm>
            <a:off x="6770977" y="400504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0" name="Straight Connector 569"/>
          <p:cNvCxnSpPr/>
          <p:nvPr/>
        </p:nvCxnSpPr>
        <p:spPr>
          <a:xfrm flipV="1">
            <a:off x="6770977" y="414906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2" name="Straight Connector 571"/>
          <p:cNvCxnSpPr/>
          <p:nvPr/>
        </p:nvCxnSpPr>
        <p:spPr>
          <a:xfrm>
            <a:off x="6770977" y="414906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3" name="Straight Connector 572"/>
          <p:cNvCxnSpPr/>
          <p:nvPr/>
        </p:nvCxnSpPr>
        <p:spPr>
          <a:xfrm>
            <a:off x="6770977" y="429308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5" name="Straight Connector 574"/>
          <p:cNvCxnSpPr/>
          <p:nvPr/>
        </p:nvCxnSpPr>
        <p:spPr>
          <a:xfrm flipV="1">
            <a:off x="6770977" y="4437096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7" name="Straight Connector 576"/>
          <p:cNvCxnSpPr/>
          <p:nvPr/>
        </p:nvCxnSpPr>
        <p:spPr>
          <a:xfrm>
            <a:off x="6770977" y="443709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8" name="Straight Connector 577"/>
          <p:cNvCxnSpPr/>
          <p:nvPr/>
        </p:nvCxnSpPr>
        <p:spPr>
          <a:xfrm>
            <a:off x="6770977" y="458111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0" name="Straight Connector 579"/>
          <p:cNvCxnSpPr/>
          <p:nvPr/>
        </p:nvCxnSpPr>
        <p:spPr>
          <a:xfrm flipV="1">
            <a:off x="6770977" y="4725128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2" name="Straight Connector 581"/>
          <p:cNvCxnSpPr/>
          <p:nvPr/>
        </p:nvCxnSpPr>
        <p:spPr>
          <a:xfrm>
            <a:off x="6770977" y="472512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3" name="Straight Connector 582"/>
          <p:cNvCxnSpPr/>
          <p:nvPr/>
        </p:nvCxnSpPr>
        <p:spPr>
          <a:xfrm>
            <a:off x="6770977" y="486914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5" name="Straight Connector 584"/>
          <p:cNvCxnSpPr/>
          <p:nvPr/>
        </p:nvCxnSpPr>
        <p:spPr>
          <a:xfrm flipV="1">
            <a:off x="6770977" y="501316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7" name="Straight Connector 586"/>
          <p:cNvCxnSpPr/>
          <p:nvPr/>
        </p:nvCxnSpPr>
        <p:spPr>
          <a:xfrm>
            <a:off x="6770977" y="501316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8" name="Straight Connector 587"/>
          <p:cNvCxnSpPr/>
          <p:nvPr/>
        </p:nvCxnSpPr>
        <p:spPr>
          <a:xfrm>
            <a:off x="6770977" y="515717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0" name="Straight Connector 589"/>
          <p:cNvCxnSpPr/>
          <p:nvPr/>
        </p:nvCxnSpPr>
        <p:spPr>
          <a:xfrm flipV="1">
            <a:off x="6770977" y="5301192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2" name="Straight Connector 591"/>
          <p:cNvCxnSpPr/>
          <p:nvPr/>
        </p:nvCxnSpPr>
        <p:spPr>
          <a:xfrm>
            <a:off x="6770977" y="530119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3" name="Straight Connector 592"/>
          <p:cNvCxnSpPr/>
          <p:nvPr/>
        </p:nvCxnSpPr>
        <p:spPr>
          <a:xfrm>
            <a:off x="6770977" y="544520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5" name="Straight Connector 594"/>
          <p:cNvCxnSpPr/>
          <p:nvPr/>
        </p:nvCxnSpPr>
        <p:spPr>
          <a:xfrm flipV="1">
            <a:off x="6770977" y="558922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7" name="Straight Connector 596"/>
          <p:cNvCxnSpPr/>
          <p:nvPr/>
        </p:nvCxnSpPr>
        <p:spPr>
          <a:xfrm>
            <a:off x="6770977" y="558922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8" name="Straight Connector 597"/>
          <p:cNvCxnSpPr/>
          <p:nvPr/>
        </p:nvCxnSpPr>
        <p:spPr>
          <a:xfrm>
            <a:off x="6770977" y="573324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0" name="Straight Connector 599"/>
          <p:cNvCxnSpPr/>
          <p:nvPr/>
        </p:nvCxnSpPr>
        <p:spPr>
          <a:xfrm flipV="1">
            <a:off x="6770977" y="5877256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2" name="Straight Connector 601"/>
          <p:cNvCxnSpPr/>
          <p:nvPr/>
        </p:nvCxnSpPr>
        <p:spPr>
          <a:xfrm>
            <a:off x="6770977" y="587725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3" name="Straight Connector 602"/>
          <p:cNvCxnSpPr/>
          <p:nvPr/>
        </p:nvCxnSpPr>
        <p:spPr>
          <a:xfrm>
            <a:off x="6770977" y="602127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5" name="Straight Connector 604"/>
          <p:cNvCxnSpPr/>
          <p:nvPr/>
        </p:nvCxnSpPr>
        <p:spPr>
          <a:xfrm flipV="1">
            <a:off x="6770977" y="6165288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7" name="Straight Connector 606"/>
          <p:cNvCxnSpPr/>
          <p:nvPr/>
        </p:nvCxnSpPr>
        <p:spPr>
          <a:xfrm>
            <a:off x="6770977" y="616528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8" name="Straight Connector 607"/>
          <p:cNvCxnSpPr/>
          <p:nvPr/>
        </p:nvCxnSpPr>
        <p:spPr>
          <a:xfrm>
            <a:off x="6770977" y="630930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0" name="Straight Connector 609"/>
          <p:cNvCxnSpPr/>
          <p:nvPr/>
        </p:nvCxnSpPr>
        <p:spPr>
          <a:xfrm>
            <a:off x="6987001" y="184480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1" name="Straight Connector 610"/>
          <p:cNvCxnSpPr/>
          <p:nvPr/>
        </p:nvCxnSpPr>
        <p:spPr>
          <a:xfrm>
            <a:off x="6987001" y="198882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2" name="Straight Connector 611"/>
          <p:cNvCxnSpPr/>
          <p:nvPr/>
        </p:nvCxnSpPr>
        <p:spPr>
          <a:xfrm>
            <a:off x="6987001" y="213284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3" name="Straight Connector 612"/>
          <p:cNvCxnSpPr/>
          <p:nvPr/>
        </p:nvCxnSpPr>
        <p:spPr>
          <a:xfrm>
            <a:off x="6987001" y="227685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4" name="Straight Connector 613"/>
          <p:cNvCxnSpPr/>
          <p:nvPr/>
        </p:nvCxnSpPr>
        <p:spPr>
          <a:xfrm flipV="1">
            <a:off x="7131017" y="1844808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5" name="Straight Connector 614"/>
          <p:cNvCxnSpPr/>
          <p:nvPr/>
        </p:nvCxnSpPr>
        <p:spPr>
          <a:xfrm flipV="1">
            <a:off x="7131017" y="213284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" name="Straight Connector 615"/>
          <p:cNvCxnSpPr/>
          <p:nvPr/>
        </p:nvCxnSpPr>
        <p:spPr>
          <a:xfrm>
            <a:off x="6987001" y="242087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7" name="Straight Connector 616"/>
          <p:cNvCxnSpPr/>
          <p:nvPr/>
        </p:nvCxnSpPr>
        <p:spPr>
          <a:xfrm>
            <a:off x="6987001" y="257327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8" name="Straight Connector 617"/>
          <p:cNvCxnSpPr/>
          <p:nvPr/>
        </p:nvCxnSpPr>
        <p:spPr>
          <a:xfrm>
            <a:off x="6987001" y="270890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9" name="Straight Connector 618"/>
          <p:cNvCxnSpPr/>
          <p:nvPr/>
        </p:nvCxnSpPr>
        <p:spPr>
          <a:xfrm>
            <a:off x="6987001" y="285292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0" name="Straight Connector 619"/>
          <p:cNvCxnSpPr/>
          <p:nvPr/>
        </p:nvCxnSpPr>
        <p:spPr>
          <a:xfrm flipV="1">
            <a:off x="7131017" y="2420872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1" name="Straight Connector 620"/>
          <p:cNvCxnSpPr/>
          <p:nvPr/>
        </p:nvCxnSpPr>
        <p:spPr>
          <a:xfrm flipV="1">
            <a:off x="7131017" y="270890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2" name="Straight Connector 621"/>
          <p:cNvCxnSpPr/>
          <p:nvPr/>
        </p:nvCxnSpPr>
        <p:spPr>
          <a:xfrm>
            <a:off x="6987001" y="299693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3" name="Straight Connector 622"/>
          <p:cNvCxnSpPr/>
          <p:nvPr/>
        </p:nvCxnSpPr>
        <p:spPr>
          <a:xfrm>
            <a:off x="6987001" y="314933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4" name="Straight Connector 623"/>
          <p:cNvCxnSpPr/>
          <p:nvPr/>
        </p:nvCxnSpPr>
        <p:spPr>
          <a:xfrm>
            <a:off x="6987001" y="328496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5" name="Straight Connector 624"/>
          <p:cNvCxnSpPr/>
          <p:nvPr/>
        </p:nvCxnSpPr>
        <p:spPr>
          <a:xfrm>
            <a:off x="6987001" y="342898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6" name="Straight Connector 625"/>
          <p:cNvCxnSpPr/>
          <p:nvPr/>
        </p:nvCxnSpPr>
        <p:spPr>
          <a:xfrm flipV="1">
            <a:off x="7131017" y="2996936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7" name="Straight Connector 626"/>
          <p:cNvCxnSpPr/>
          <p:nvPr/>
        </p:nvCxnSpPr>
        <p:spPr>
          <a:xfrm flipV="1">
            <a:off x="7131017" y="3284968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8" name="Straight Connector 627"/>
          <p:cNvCxnSpPr/>
          <p:nvPr/>
        </p:nvCxnSpPr>
        <p:spPr>
          <a:xfrm>
            <a:off x="6987001" y="357300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9" name="Straight Connector 628"/>
          <p:cNvCxnSpPr/>
          <p:nvPr/>
        </p:nvCxnSpPr>
        <p:spPr>
          <a:xfrm>
            <a:off x="6987001" y="371701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0" name="Straight Connector 629"/>
          <p:cNvCxnSpPr/>
          <p:nvPr/>
        </p:nvCxnSpPr>
        <p:spPr>
          <a:xfrm>
            <a:off x="6987001" y="386103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1" name="Straight Connector 630"/>
          <p:cNvCxnSpPr/>
          <p:nvPr/>
        </p:nvCxnSpPr>
        <p:spPr>
          <a:xfrm>
            <a:off x="6987001" y="400504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2" name="Straight Connector 631"/>
          <p:cNvCxnSpPr/>
          <p:nvPr/>
        </p:nvCxnSpPr>
        <p:spPr>
          <a:xfrm flipV="1">
            <a:off x="7131017" y="357300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3" name="Straight Connector 632"/>
          <p:cNvCxnSpPr/>
          <p:nvPr/>
        </p:nvCxnSpPr>
        <p:spPr>
          <a:xfrm flipV="1">
            <a:off x="7131017" y="3861032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4" name="Straight Connector 633"/>
          <p:cNvCxnSpPr/>
          <p:nvPr/>
        </p:nvCxnSpPr>
        <p:spPr>
          <a:xfrm>
            <a:off x="6987001" y="414906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5" name="Straight Connector 634"/>
          <p:cNvCxnSpPr/>
          <p:nvPr/>
        </p:nvCxnSpPr>
        <p:spPr>
          <a:xfrm>
            <a:off x="6987001" y="429308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6" name="Straight Connector 635"/>
          <p:cNvCxnSpPr/>
          <p:nvPr/>
        </p:nvCxnSpPr>
        <p:spPr>
          <a:xfrm>
            <a:off x="6987001" y="443709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7" name="Straight Connector 636"/>
          <p:cNvCxnSpPr/>
          <p:nvPr/>
        </p:nvCxnSpPr>
        <p:spPr>
          <a:xfrm>
            <a:off x="6987001" y="458111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8" name="Straight Connector 637"/>
          <p:cNvCxnSpPr/>
          <p:nvPr/>
        </p:nvCxnSpPr>
        <p:spPr>
          <a:xfrm flipV="1">
            <a:off x="7131017" y="414906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9" name="Straight Connector 638"/>
          <p:cNvCxnSpPr/>
          <p:nvPr/>
        </p:nvCxnSpPr>
        <p:spPr>
          <a:xfrm flipV="1">
            <a:off x="7131017" y="4437096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0" name="Straight Connector 639"/>
          <p:cNvCxnSpPr/>
          <p:nvPr/>
        </p:nvCxnSpPr>
        <p:spPr>
          <a:xfrm>
            <a:off x="6987001" y="472512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1" name="Straight Connector 640"/>
          <p:cNvCxnSpPr/>
          <p:nvPr/>
        </p:nvCxnSpPr>
        <p:spPr>
          <a:xfrm>
            <a:off x="6987001" y="486914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2" name="Straight Connector 641"/>
          <p:cNvCxnSpPr/>
          <p:nvPr/>
        </p:nvCxnSpPr>
        <p:spPr>
          <a:xfrm>
            <a:off x="6987001" y="501316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3" name="Straight Connector 642"/>
          <p:cNvCxnSpPr/>
          <p:nvPr/>
        </p:nvCxnSpPr>
        <p:spPr>
          <a:xfrm>
            <a:off x="6987001" y="515717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4" name="Straight Connector 643"/>
          <p:cNvCxnSpPr/>
          <p:nvPr/>
        </p:nvCxnSpPr>
        <p:spPr>
          <a:xfrm flipV="1">
            <a:off x="7131017" y="4725128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5" name="Straight Connector 644"/>
          <p:cNvCxnSpPr/>
          <p:nvPr/>
        </p:nvCxnSpPr>
        <p:spPr>
          <a:xfrm flipV="1">
            <a:off x="7131017" y="501316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6" name="Straight Connector 645"/>
          <p:cNvCxnSpPr/>
          <p:nvPr/>
        </p:nvCxnSpPr>
        <p:spPr>
          <a:xfrm>
            <a:off x="6987001" y="530119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7" name="Straight Connector 646"/>
          <p:cNvCxnSpPr/>
          <p:nvPr/>
        </p:nvCxnSpPr>
        <p:spPr>
          <a:xfrm>
            <a:off x="6987001" y="544520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8" name="Straight Connector 647"/>
          <p:cNvCxnSpPr/>
          <p:nvPr/>
        </p:nvCxnSpPr>
        <p:spPr>
          <a:xfrm>
            <a:off x="6987001" y="558922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9" name="Straight Connector 648"/>
          <p:cNvCxnSpPr/>
          <p:nvPr/>
        </p:nvCxnSpPr>
        <p:spPr>
          <a:xfrm>
            <a:off x="6987001" y="573324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0" name="Straight Connector 649"/>
          <p:cNvCxnSpPr/>
          <p:nvPr/>
        </p:nvCxnSpPr>
        <p:spPr>
          <a:xfrm flipV="1">
            <a:off x="7131017" y="5301192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1" name="Straight Connector 650"/>
          <p:cNvCxnSpPr/>
          <p:nvPr/>
        </p:nvCxnSpPr>
        <p:spPr>
          <a:xfrm flipV="1">
            <a:off x="7131017" y="558922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2" name="Straight Connector 651"/>
          <p:cNvCxnSpPr/>
          <p:nvPr/>
        </p:nvCxnSpPr>
        <p:spPr>
          <a:xfrm>
            <a:off x="6987001" y="587725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3" name="Straight Connector 652"/>
          <p:cNvCxnSpPr/>
          <p:nvPr/>
        </p:nvCxnSpPr>
        <p:spPr>
          <a:xfrm>
            <a:off x="6987001" y="602127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4" name="Straight Connector 653"/>
          <p:cNvCxnSpPr/>
          <p:nvPr/>
        </p:nvCxnSpPr>
        <p:spPr>
          <a:xfrm>
            <a:off x="6987001" y="616528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5" name="Straight Connector 654"/>
          <p:cNvCxnSpPr/>
          <p:nvPr/>
        </p:nvCxnSpPr>
        <p:spPr>
          <a:xfrm>
            <a:off x="6987001" y="630930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6" name="Straight Connector 655"/>
          <p:cNvCxnSpPr/>
          <p:nvPr/>
        </p:nvCxnSpPr>
        <p:spPr>
          <a:xfrm flipV="1">
            <a:off x="7131017" y="5877256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7" name="Straight Connector 656"/>
          <p:cNvCxnSpPr/>
          <p:nvPr/>
        </p:nvCxnSpPr>
        <p:spPr>
          <a:xfrm flipV="1">
            <a:off x="7131017" y="6165288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8" name="Straight Connector 657"/>
          <p:cNvCxnSpPr/>
          <p:nvPr/>
        </p:nvCxnSpPr>
        <p:spPr>
          <a:xfrm>
            <a:off x="7131017" y="191681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9" name="Straight Connector 658"/>
          <p:cNvCxnSpPr/>
          <p:nvPr/>
        </p:nvCxnSpPr>
        <p:spPr>
          <a:xfrm>
            <a:off x="7131017" y="220484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0" name="Straight Connector 659"/>
          <p:cNvCxnSpPr/>
          <p:nvPr/>
        </p:nvCxnSpPr>
        <p:spPr>
          <a:xfrm>
            <a:off x="7131017" y="249288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1" name="Straight Connector 660"/>
          <p:cNvCxnSpPr/>
          <p:nvPr/>
        </p:nvCxnSpPr>
        <p:spPr>
          <a:xfrm>
            <a:off x="7131017" y="278091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2" name="Straight Connector 661"/>
          <p:cNvCxnSpPr/>
          <p:nvPr/>
        </p:nvCxnSpPr>
        <p:spPr>
          <a:xfrm>
            <a:off x="7131017" y="306894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3" name="Straight Connector 662"/>
          <p:cNvCxnSpPr/>
          <p:nvPr/>
        </p:nvCxnSpPr>
        <p:spPr>
          <a:xfrm>
            <a:off x="7131017" y="335697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4" name="Straight Connector 663"/>
          <p:cNvCxnSpPr/>
          <p:nvPr/>
        </p:nvCxnSpPr>
        <p:spPr>
          <a:xfrm>
            <a:off x="7131017" y="364500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5" name="Straight Connector 664"/>
          <p:cNvCxnSpPr/>
          <p:nvPr/>
        </p:nvCxnSpPr>
        <p:spPr>
          <a:xfrm>
            <a:off x="7131017" y="393304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6" name="Straight Connector 665"/>
          <p:cNvCxnSpPr/>
          <p:nvPr/>
        </p:nvCxnSpPr>
        <p:spPr>
          <a:xfrm>
            <a:off x="7131017" y="422107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7" name="Straight Connector 666"/>
          <p:cNvCxnSpPr/>
          <p:nvPr/>
        </p:nvCxnSpPr>
        <p:spPr>
          <a:xfrm flipV="1">
            <a:off x="7275033" y="191681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8" name="Straight Connector 667"/>
          <p:cNvCxnSpPr/>
          <p:nvPr/>
        </p:nvCxnSpPr>
        <p:spPr>
          <a:xfrm>
            <a:off x="7131017" y="450910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9" name="Straight Connector 668"/>
          <p:cNvCxnSpPr/>
          <p:nvPr/>
        </p:nvCxnSpPr>
        <p:spPr>
          <a:xfrm>
            <a:off x="7131017" y="479713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0" name="Straight Connector 669"/>
          <p:cNvCxnSpPr/>
          <p:nvPr/>
        </p:nvCxnSpPr>
        <p:spPr>
          <a:xfrm>
            <a:off x="7131017" y="508516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1" name="Straight Connector 670"/>
          <p:cNvCxnSpPr/>
          <p:nvPr/>
        </p:nvCxnSpPr>
        <p:spPr>
          <a:xfrm>
            <a:off x="7131017" y="537320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2" name="Straight Connector 671"/>
          <p:cNvCxnSpPr/>
          <p:nvPr/>
        </p:nvCxnSpPr>
        <p:spPr>
          <a:xfrm>
            <a:off x="7131017" y="566123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3" name="Straight Connector 672"/>
          <p:cNvCxnSpPr/>
          <p:nvPr/>
        </p:nvCxnSpPr>
        <p:spPr>
          <a:xfrm>
            <a:off x="7131017" y="594926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4" name="Straight Connector 673"/>
          <p:cNvCxnSpPr/>
          <p:nvPr/>
        </p:nvCxnSpPr>
        <p:spPr>
          <a:xfrm>
            <a:off x="7131017" y="623729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5" name="Straight Connector 674"/>
          <p:cNvCxnSpPr/>
          <p:nvPr/>
        </p:nvCxnSpPr>
        <p:spPr>
          <a:xfrm flipV="1">
            <a:off x="7275033" y="2492880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6" name="Straight Connector 675"/>
          <p:cNvCxnSpPr/>
          <p:nvPr/>
        </p:nvCxnSpPr>
        <p:spPr>
          <a:xfrm flipV="1">
            <a:off x="7275033" y="3068944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7" name="Straight Connector 676"/>
          <p:cNvCxnSpPr/>
          <p:nvPr/>
        </p:nvCxnSpPr>
        <p:spPr>
          <a:xfrm flipV="1">
            <a:off x="7275033" y="3645008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8" name="Straight Connector 677"/>
          <p:cNvCxnSpPr/>
          <p:nvPr/>
        </p:nvCxnSpPr>
        <p:spPr>
          <a:xfrm flipV="1">
            <a:off x="7275033" y="4221072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9" name="Straight Connector 678"/>
          <p:cNvCxnSpPr/>
          <p:nvPr/>
        </p:nvCxnSpPr>
        <p:spPr>
          <a:xfrm flipV="1">
            <a:off x="7275033" y="479713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0" name="Straight Connector 679"/>
          <p:cNvCxnSpPr/>
          <p:nvPr/>
        </p:nvCxnSpPr>
        <p:spPr>
          <a:xfrm flipV="1">
            <a:off x="7275033" y="5373200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1" name="Straight Connector 680"/>
          <p:cNvCxnSpPr/>
          <p:nvPr/>
        </p:nvCxnSpPr>
        <p:spPr>
          <a:xfrm flipV="1">
            <a:off x="7275033" y="5949264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2" name="Straight Connector 681"/>
          <p:cNvCxnSpPr/>
          <p:nvPr/>
        </p:nvCxnSpPr>
        <p:spPr>
          <a:xfrm>
            <a:off x="7275033" y="206083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3" name="Straight Connector 682"/>
          <p:cNvCxnSpPr/>
          <p:nvPr/>
        </p:nvCxnSpPr>
        <p:spPr>
          <a:xfrm>
            <a:off x="7275033" y="263689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Straight Connector 683"/>
          <p:cNvCxnSpPr/>
          <p:nvPr/>
        </p:nvCxnSpPr>
        <p:spPr>
          <a:xfrm>
            <a:off x="7275033" y="321296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5" name="Straight Connector 684"/>
          <p:cNvCxnSpPr/>
          <p:nvPr/>
        </p:nvCxnSpPr>
        <p:spPr>
          <a:xfrm>
            <a:off x="7275033" y="378902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6" name="Straight Connector 685"/>
          <p:cNvCxnSpPr/>
          <p:nvPr/>
        </p:nvCxnSpPr>
        <p:spPr>
          <a:xfrm>
            <a:off x="7275033" y="436508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7" name="Straight Connector 686"/>
          <p:cNvCxnSpPr/>
          <p:nvPr/>
        </p:nvCxnSpPr>
        <p:spPr>
          <a:xfrm>
            <a:off x="7275033" y="494115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8" name="Straight Connector 687"/>
          <p:cNvCxnSpPr/>
          <p:nvPr/>
        </p:nvCxnSpPr>
        <p:spPr>
          <a:xfrm>
            <a:off x="7275033" y="551721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9" name="Straight Connector 688"/>
          <p:cNvCxnSpPr/>
          <p:nvPr/>
        </p:nvCxnSpPr>
        <p:spPr>
          <a:xfrm>
            <a:off x="7275033" y="609328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0" name="Straight Connector 689"/>
          <p:cNvCxnSpPr/>
          <p:nvPr/>
        </p:nvCxnSpPr>
        <p:spPr>
          <a:xfrm flipV="1">
            <a:off x="7419049" y="3212960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1" name="Straight Connector 690"/>
          <p:cNvCxnSpPr/>
          <p:nvPr/>
        </p:nvCxnSpPr>
        <p:spPr>
          <a:xfrm flipV="1">
            <a:off x="7419049" y="4365088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2" name="Straight Connector 691"/>
          <p:cNvCxnSpPr/>
          <p:nvPr/>
        </p:nvCxnSpPr>
        <p:spPr>
          <a:xfrm flipV="1">
            <a:off x="7419049" y="5517216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3" name="Straight Connector 692"/>
          <p:cNvCxnSpPr/>
          <p:nvPr/>
        </p:nvCxnSpPr>
        <p:spPr>
          <a:xfrm>
            <a:off x="6698969" y="1916816"/>
            <a:ext cx="720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4" name="Straight Connector 693"/>
          <p:cNvCxnSpPr/>
          <p:nvPr/>
        </p:nvCxnSpPr>
        <p:spPr>
          <a:xfrm>
            <a:off x="6698969" y="2204848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5" name="Straight Connector 694"/>
          <p:cNvCxnSpPr/>
          <p:nvPr/>
        </p:nvCxnSpPr>
        <p:spPr>
          <a:xfrm>
            <a:off x="6698969" y="2492880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6" name="Straight Connector 695"/>
          <p:cNvCxnSpPr/>
          <p:nvPr/>
        </p:nvCxnSpPr>
        <p:spPr>
          <a:xfrm>
            <a:off x="6698969" y="2780912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7" name="Straight Connector 696"/>
          <p:cNvCxnSpPr/>
          <p:nvPr/>
        </p:nvCxnSpPr>
        <p:spPr>
          <a:xfrm>
            <a:off x="6698969" y="3068944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8" name="Straight Connector 697"/>
          <p:cNvCxnSpPr/>
          <p:nvPr/>
        </p:nvCxnSpPr>
        <p:spPr>
          <a:xfrm>
            <a:off x="6698969" y="3356976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9" name="Straight Connector 698"/>
          <p:cNvCxnSpPr/>
          <p:nvPr/>
        </p:nvCxnSpPr>
        <p:spPr>
          <a:xfrm>
            <a:off x="6698969" y="3645008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0" name="Straight Connector 699"/>
          <p:cNvCxnSpPr/>
          <p:nvPr/>
        </p:nvCxnSpPr>
        <p:spPr>
          <a:xfrm>
            <a:off x="6698969" y="3933040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1" name="Straight Connector 700"/>
          <p:cNvCxnSpPr/>
          <p:nvPr/>
        </p:nvCxnSpPr>
        <p:spPr>
          <a:xfrm>
            <a:off x="6698977" y="4221072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2" name="Straight Connector 701"/>
          <p:cNvCxnSpPr/>
          <p:nvPr/>
        </p:nvCxnSpPr>
        <p:spPr>
          <a:xfrm>
            <a:off x="6698977" y="4509104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3" name="Straight Connector 702"/>
          <p:cNvCxnSpPr/>
          <p:nvPr/>
        </p:nvCxnSpPr>
        <p:spPr>
          <a:xfrm>
            <a:off x="6698977" y="4797136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4" name="Straight Connector 703"/>
          <p:cNvCxnSpPr/>
          <p:nvPr/>
        </p:nvCxnSpPr>
        <p:spPr>
          <a:xfrm>
            <a:off x="6698977" y="5085168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5" name="Straight Connector 704"/>
          <p:cNvCxnSpPr/>
          <p:nvPr/>
        </p:nvCxnSpPr>
        <p:spPr>
          <a:xfrm>
            <a:off x="6698977" y="5373200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6" name="Straight Connector 705"/>
          <p:cNvCxnSpPr/>
          <p:nvPr/>
        </p:nvCxnSpPr>
        <p:spPr>
          <a:xfrm>
            <a:off x="6698977" y="5661232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7" name="Straight Connector 706"/>
          <p:cNvCxnSpPr/>
          <p:nvPr/>
        </p:nvCxnSpPr>
        <p:spPr>
          <a:xfrm>
            <a:off x="6698977" y="5949264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8" name="Straight Connector 707"/>
          <p:cNvCxnSpPr/>
          <p:nvPr/>
        </p:nvCxnSpPr>
        <p:spPr>
          <a:xfrm>
            <a:off x="6698977" y="6237296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9" name="Straight Connector 708"/>
          <p:cNvCxnSpPr/>
          <p:nvPr/>
        </p:nvCxnSpPr>
        <p:spPr>
          <a:xfrm flipV="1">
            <a:off x="6698969" y="1916816"/>
            <a:ext cx="0" cy="20162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0" name="Straight Connector 709"/>
          <p:cNvCxnSpPr/>
          <p:nvPr/>
        </p:nvCxnSpPr>
        <p:spPr>
          <a:xfrm flipV="1">
            <a:off x="6698969" y="4221072"/>
            <a:ext cx="0" cy="20162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1" name="Straight Connector 710"/>
          <p:cNvCxnSpPr/>
          <p:nvPr/>
        </p:nvCxnSpPr>
        <p:spPr>
          <a:xfrm>
            <a:off x="6554953" y="292492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2" name="Straight Connector 711"/>
          <p:cNvCxnSpPr/>
          <p:nvPr/>
        </p:nvCxnSpPr>
        <p:spPr>
          <a:xfrm>
            <a:off x="6554953" y="522918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3" name="Isosceles Triangle 712"/>
          <p:cNvSpPr/>
          <p:nvPr/>
        </p:nvSpPr>
        <p:spPr>
          <a:xfrm rot="5400000">
            <a:off x="6482961" y="2852936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4" name="Isosceles Triangle 713"/>
          <p:cNvSpPr/>
          <p:nvPr/>
        </p:nvSpPr>
        <p:spPr>
          <a:xfrm rot="5400000">
            <a:off x="6482961" y="5157192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15" name="Straight Connector 714"/>
          <p:cNvCxnSpPr/>
          <p:nvPr/>
        </p:nvCxnSpPr>
        <p:spPr>
          <a:xfrm>
            <a:off x="6410937" y="2924928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6" name="Straight Connector 715"/>
          <p:cNvCxnSpPr/>
          <p:nvPr/>
        </p:nvCxnSpPr>
        <p:spPr>
          <a:xfrm>
            <a:off x="6410945" y="5229184"/>
            <a:ext cx="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7" name="Straight Connector 716"/>
          <p:cNvCxnSpPr/>
          <p:nvPr/>
        </p:nvCxnSpPr>
        <p:spPr>
          <a:xfrm flipV="1">
            <a:off x="6410937" y="2924928"/>
            <a:ext cx="0" cy="2304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8" name="Straight Connector 717"/>
          <p:cNvCxnSpPr/>
          <p:nvPr/>
        </p:nvCxnSpPr>
        <p:spPr>
          <a:xfrm>
            <a:off x="6266921" y="407705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4" name="Isosceles Triangle 513"/>
          <p:cNvSpPr/>
          <p:nvPr/>
        </p:nvSpPr>
        <p:spPr>
          <a:xfrm rot="5400000">
            <a:off x="6915009" y="1772816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4" name="Isosceles Triangle 533"/>
          <p:cNvSpPr/>
          <p:nvPr/>
        </p:nvSpPr>
        <p:spPr>
          <a:xfrm rot="5400000">
            <a:off x="6914993" y="1916832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6" name="Isosceles Triangle 535"/>
          <p:cNvSpPr/>
          <p:nvPr/>
        </p:nvSpPr>
        <p:spPr>
          <a:xfrm rot="5400000">
            <a:off x="6915009" y="2052464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9" name="Isosceles Triangle 538"/>
          <p:cNvSpPr/>
          <p:nvPr/>
        </p:nvSpPr>
        <p:spPr>
          <a:xfrm rot="5400000">
            <a:off x="6914993" y="2204864"/>
            <a:ext cx="144000" cy="144000"/>
          </a:xfrm>
          <a:prstGeom prst="triangl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1" name="Isosceles Triangle 540"/>
          <p:cNvSpPr/>
          <p:nvPr/>
        </p:nvSpPr>
        <p:spPr>
          <a:xfrm rot="5400000">
            <a:off x="6915009" y="2348864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4" name="Isosceles Triangle 543"/>
          <p:cNvSpPr/>
          <p:nvPr/>
        </p:nvSpPr>
        <p:spPr>
          <a:xfrm rot="5400000">
            <a:off x="6914993" y="2501264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6" name="Isosceles Triangle 545"/>
          <p:cNvSpPr/>
          <p:nvPr/>
        </p:nvSpPr>
        <p:spPr>
          <a:xfrm rot="5400000">
            <a:off x="6915009" y="2636896"/>
            <a:ext cx="144000" cy="144000"/>
          </a:xfrm>
          <a:prstGeom prst="triangl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9" name="Isosceles Triangle 548"/>
          <p:cNvSpPr/>
          <p:nvPr/>
        </p:nvSpPr>
        <p:spPr>
          <a:xfrm rot="5400000">
            <a:off x="6914993" y="2789296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1" name="Isosceles Triangle 550"/>
          <p:cNvSpPr/>
          <p:nvPr/>
        </p:nvSpPr>
        <p:spPr>
          <a:xfrm rot="5400000">
            <a:off x="6915009" y="2924928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4" name="Isosceles Triangle 553"/>
          <p:cNvSpPr/>
          <p:nvPr/>
        </p:nvSpPr>
        <p:spPr>
          <a:xfrm rot="5400000">
            <a:off x="6914993" y="3077328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6" name="Isosceles Triangle 555"/>
          <p:cNvSpPr/>
          <p:nvPr/>
        </p:nvSpPr>
        <p:spPr>
          <a:xfrm rot="5400000">
            <a:off x="6915009" y="3212960"/>
            <a:ext cx="144000" cy="144000"/>
          </a:xfrm>
          <a:prstGeom prst="triangl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9" name="Isosceles Triangle 558"/>
          <p:cNvSpPr/>
          <p:nvPr/>
        </p:nvSpPr>
        <p:spPr>
          <a:xfrm rot="5400000">
            <a:off x="6914993" y="3365360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1" name="Isosceles Triangle 560"/>
          <p:cNvSpPr/>
          <p:nvPr/>
        </p:nvSpPr>
        <p:spPr>
          <a:xfrm rot="5400000">
            <a:off x="6915009" y="3500992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4" name="Isosceles Triangle 563"/>
          <p:cNvSpPr/>
          <p:nvPr/>
        </p:nvSpPr>
        <p:spPr>
          <a:xfrm rot="5400000">
            <a:off x="6914993" y="3645008"/>
            <a:ext cx="144000" cy="144000"/>
          </a:xfrm>
          <a:prstGeom prst="triangl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6" name="Isosceles Triangle 565"/>
          <p:cNvSpPr/>
          <p:nvPr/>
        </p:nvSpPr>
        <p:spPr>
          <a:xfrm rot="5400000">
            <a:off x="6915009" y="3789024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9" name="Isosceles Triangle 568"/>
          <p:cNvSpPr/>
          <p:nvPr/>
        </p:nvSpPr>
        <p:spPr>
          <a:xfrm rot="5400000">
            <a:off x="6914993" y="3933040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1" name="Isosceles Triangle 570"/>
          <p:cNvSpPr/>
          <p:nvPr/>
        </p:nvSpPr>
        <p:spPr>
          <a:xfrm rot="5400000">
            <a:off x="6915009" y="4077056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4" name="Isosceles Triangle 573"/>
          <p:cNvSpPr/>
          <p:nvPr/>
        </p:nvSpPr>
        <p:spPr>
          <a:xfrm rot="5400000">
            <a:off x="6914993" y="4221072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6" name="Isosceles Triangle 575"/>
          <p:cNvSpPr/>
          <p:nvPr/>
        </p:nvSpPr>
        <p:spPr>
          <a:xfrm rot="5400000">
            <a:off x="6915009" y="4365088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9" name="Isosceles Triangle 578"/>
          <p:cNvSpPr/>
          <p:nvPr/>
        </p:nvSpPr>
        <p:spPr>
          <a:xfrm rot="5400000">
            <a:off x="6914993" y="4509104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1" name="Isosceles Triangle 580"/>
          <p:cNvSpPr/>
          <p:nvPr/>
        </p:nvSpPr>
        <p:spPr>
          <a:xfrm rot="5400000">
            <a:off x="6915009" y="4653120"/>
            <a:ext cx="144000" cy="144000"/>
          </a:xfrm>
          <a:prstGeom prst="triangl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4" name="Isosceles Triangle 583"/>
          <p:cNvSpPr/>
          <p:nvPr/>
        </p:nvSpPr>
        <p:spPr>
          <a:xfrm rot="5400000">
            <a:off x="6914993" y="4797136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6" name="Isosceles Triangle 585"/>
          <p:cNvSpPr/>
          <p:nvPr/>
        </p:nvSpPr>
        <p:spPr>
          <a:xfrm rot="5400000">
            <a:off x="6915009" y="4941152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9" name="Isosceles Triangle 588"/>
          <p:cNvSpPr/>
          <p:nvPr/>
        </p:nvSpPr>
        <p:spPr>
          <a:xfrm rot="5400000">
            <a:off x="6914993" y="5085168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1" name="Isosceles Triangle 590"/>
          <p:cNvSpPr/>
          <p:nvPr/>
        </p:nvSpPr>
        <p:spPr>
          <a:xfrm rot="5400000">
            <a:off x="6915009" y="5229184"/>
            <a:ext cx="144000" cy="144000"/>
          </a:xfrm>
          <a:prstGeom prst="triangl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4" name="Isosceles Triangle 593"/>
          <p:cNvSpPr/>
          <p:nvPr/>
        </p:nvSpPr>
        <p:spPr>
          <a:xfrm rot="5400000">
            <a:off x="6914993" y="5373200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6" name="Isosceles Triangle 595"/>
          <p:cNvSpPr/>
          <p:nvPr/>
        </p:nvSpPr>
        <p:spPr>
          <a:xfrm rot="5400000">
            <a:off x="6915009" y="5517216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9" name="Isosceles Triangle 598"/>
          <p:cNvSpPr/>
          <p:nvPr/>
        </p:nvSpPr>
        <p:spPr>
          <a:xfrm rot="5400000">
            <a:off x="6914993" y="5661232"/>
            <a:ext cx="144000" cy="144000"/>
          </a:xfrm>
          <a:prstGeom prst="triangl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1" name="Isosceles Triangle 600"/>
          <p:cNvSpPr/>
          <p:nvPr/>
        </p:nvSpPr>
        <p:spPr>
          <a:xfrm rot="5400000">
            <a:off x="6915009" y="5805248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4" name="Isosceles Triangle 603"/>
          <p:cNvSpPr/>
          <p:nvPr/>
        </p:nvSpPr>
        <p:spPr>
          <a:xfrm rot="5400000">
            <a:off x="6914993" y="5949264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6" name="Isosceles Triangle 605"/>
          <p:cNvSpPr/>
          <p:nvPr/>
        </p:nvSpPr>
        <p:spPr>
          <a:xfrm rot="5400000">
            <a:off x="6915009" y="6093280"/>
            <a:ext cx="144000" cy="144000"/>
          </a:xfrm>
          <a:prstGeom prst="triangl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9" name="Isosceles Triangle 608"/>
          <p:cNvSpPr/>
          <p:nvPr/>
        </p:nvSpPr>
        <p:spPr>
          <a:xfrm rot="5400000">
            <a:off x="6914993" y="6237296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Isosceles Triangle 19"/>
          <p:cNvSpPr/>
          <p:nvPr/>
        </p:nvSpPr>
        <p:spPr>
          <a:xfrm rot="5400000">
            <a:off x="4716032" y="1772816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Isosceles Triangle 111"/>
          <p:cNvSpPr/>
          <p:nvPr/>
        </p:nvSpPr>
        <p:spPr>
          <a:xfrm rot="5400000">
            <a:off x="4716016" y="1916832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Isosceles Triangle 115"/>
          <p:cNvSpPr/>
          <p:nvPr/>
        </p:nvSpPr>
        <p:spPr>
          <a:xfrm rot="5400000">
            <a:off x="4716032" y="2052464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Isosceles Triangle 118"/>
          <p:cNvSpPr/>
          <p:nvPr/>
        </p:nvSpPr>
        <p:spPr>
          <a:xfrm rot="5400000">
            <a:off x="4716016" y="2204864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Isosceles Triangle 120"/>
          <p:cNvSpPr/>
          <p:nvPr/>
        </p:nvSpPr>
        <p:spPr>
          <a:xfrm rot="5400000">
            <a:off x="4716032" y="2348864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Isosceles Triangle 123"/>
          <p:cNvSpPr/>
          <p:nvPr/>
        </p:nvSpPr>
        <p:spPr>
          <a:xfrm rot="5400000">
            <a:off x="4716016" y="2501264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Isosceles Triangle 125"/>
          <p:cNvSpPr/>
          <p:nvPr/>
        </p:nvSpPr>
        <p:spPr>
          <a:xfrm rot="5400000">
            <a:off x="4716032" y="2636896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Isosceles Triangle 128"/>
          <p:cNvSpPr/>
          <p:nvPr/>
        </p:nvSpPr>
        <p:spPr>
          <a:xfrm rot="5400000">
            <a:off x="4716016" y="2789296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Isosceles Triangle 130"/>
          <p:cNvSpPr/>
          <p:nvPr/>
        </p:nvSpPr>
        <p:spPr>
          <a:xfrm rot="5400000">
            <a:off x="4716032" y="2924928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Isosceles Triangle 133"/>
          <p:cNvSpPr/>
          <p:nvPr/>
        </p:nvSpPr>
        <p:spPr>
          <a:xfrm rot="5400000">
            <a:off x="4716016" y="3077328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Isosceles Triangle 135"/>
          <p:cNvSpPr/>
          <p:nvPr/>
        </p:nvSpPr>
        <p:spPr>
          <a:xfrm rot="5400000">
            <a:off x="4716032" y="3212960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Isosceles Triangle 138"/>
          <p:cNvSpPr/>
          <p:nvPr/>
        </p:nvSpPr>
        <p:spPr>
          <a:xfrm rot="5400000">
            <a:off x="4716016" y="3365360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Isosceles Triangle 140"/>
          <p:cNvSpPr/>
          <p:nvPr/>
        </p:nvSpPr>
        <p:spPr>
          <a:xfrm rot="5400000">
            <a:off x="4716032" y="3500992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4" name="Isosceles Triangle 143"/>
          <p:cNvSpPr/>
          <p:nvPr/>
        </p:nvSpPr>
        <p:spPr>
          <a:xfrm rot="5400000">
            <a:off x="4716016" y="3645008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Isosceles Triangle 145"/>
          <p:cNvSpPr/>
          <p:nvPr/>
        </p:nvSpPr>
        <p:spPr>
          <a:xfrm rot="5400000">
            <a:off x="4716032" y="3789024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9" name="Isosceles Triangle 148"/>
          <p:cNvSpPr/>
          <p:nvPr/>
        </p:nvSpPr>
        <p:spPr>
          <a:xfrm rot="5400000">
            <a:off x="4716016" y="3933040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1" name="Isosceles Triangle 150"/>
          <p:cNvSpPr/>
          <p:nvPr/>
        </p:nvSpPr>
        <p:spPr>
          <a:xfrm rot="5400000">
            <a:off x="4716032" y="4077056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4" name="Isosceles Triangle 153"/>
          <p:cNvSpPr/>
          <p:nvPr/>
        </p:nvSpPr>
        <p:spPr>
          <a:xfrm rot="5400000">
            <a:off x="4716016" y="4221072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6" name="Isosceles Triangle 155"/>
          <p:cNvSpPr/>
          <p:nvPr/>
        </p:nvSpPr>
        <p:spPr>
          <a:xfrm rot="5400000">
            <a:off x="4716032" y="4365088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9" name="Isosceles Triangle 158"/>
          <p:cNvSpPr/>
          <p:nvPr/>
        </p:nvSpPr>
        <p:spPr>
          <a:xfrm rot="5400000">
            <a:off x="4716016" y="4509104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1" name="Isosceles Triangle 160"/>
          <p:cNvSpPr/>
          <p:nvPr/>
        </p:nvSpPr>
        <p:spPr>
          <a:xfrm rot="5400000">
            <a:off x="4716032" y="4653120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4" name="Isosceles Triangle 163"/>
          <p:cNvSpPr/>
          <p:nvPr/>
        </p:nvSpPr>
        <p:spPr>
          <a:xfrm rot="5400000">
            <a:off x="4716016" y="4797136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6" name="Isosceles Triangle 165"/>
          <p:cNvSpPr/>
          <p:nvPr/>
        </p:nvSpPr>
        <p:spPr>
          <a:xfrm rot="5400000">
            <a:off x="4716032" y="4941152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9" name="Isosceles Triangle 168"/>
          <p:cNvSpPr/>
          <p:nvPr/>
        </p:nvSpPr>
        <p:spPr>
          <a:xfrm rot="5400000">
            <a:off x="4716016" y="5085168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1" name="Isosceles Triangle 170"/>
          <p:cNvSpPr/>
          <p:nvPr/>
        </p:nvSpPr>
        <p:spPr>
          <a:xfrm rot="5400000">
            <a:off x="4716032" y="5229184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4" name="Isosceles Triangle 173"/>
          <p:cNvSpPr/>
          <p:nvPr/>
        </p:nvSpPr>
        <p:spPr>
          <a:xfrm rot="5400000">
            <a:off x="4716016" y="5373200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6" name="Isosceles Triangle 175"/>
          <p:cNvSpPr/>
          <p:nvPr/>
        </p:nvSpPr>
        <p:spPr>
          <a:xfrm rot="5400000">
            <a:off x="4716032" y="5517216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Isosceles Triangle 178"/>
          <p:cNvSpPr/>
          <p:nvPr/>
        </p:nvSpPr>
        <p:spPr>
          <a:xfrm rot="5400000">
            <a:off x="4716016" y="5661232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1" name="Isosceles Triangle 180"/>
          <p:cNvSpPr/>
          <p:nvPr/>
        </p:nvSpPr>
        <p:spPr>
          <a:xfrm rot="5400000">
            <a:off x="4716032" y="5805248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Isosceles Triangle 183"/>
          <p:cNvSpPr/>
          <p:nvPr/>
        </p:nvSpPr>
        <p:spPr>
          <a:xfrm rot="5400000">
            <a:off x="4716016" y="5949264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6" name="Isosceles Triangle 185"/>
          <p:cNvSpPr/>
          <p:nvPr/>
        </p:nvSpPr>
        <p:spPr>
          <a:xfrm rot="5400000">
            <a:off x="4716032" y="6093280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9" name="Isosceles Triangle 188"/>
          <p:cNvSpPr/>
          <p:nvPr/>
        </p:nvSpPr>
        <p:spPr>
          <a:xfrm rot="5400000">
            <a:off x="4716016" y="6237296"/>
            <a:ext cx="144000" cy="144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39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Operating with</a:t>
            </a:r>
            <a:br>
              <a:rPr lang="en-GB" dirty="0"/>
            </a:br>
            <a:r>
              <a:rPr lang="en-GB" dirty="0"/>
              <a:t>‘OFF Line’ Tubes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3657600" cy="4608512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Along the year we loose</a:t>
            </a:r>
          </a:p>
          <a:p>
            <a:pPr lvl="1"/>
            <a:r>
              <a:rPr lang="en-GB" dirty="0" smtClean="0"/>
              <a:t>6 Siemens tubes</a:t>
            </a:r>
          </a:p>
          <a:p>
            <a:pPr lvl="1"/>
            <a:r>
              <a:rPr lang="en-GB" dirty="0" smtClean="0"/>
              <a:t>16 Philips tubes</a:t>
            </a:r>
          </a:p>
          <a:p>
            <a:pPr lvl="1"/>
            <a:endParaRPr lang="en-GB" dirty="0"/>
          </a:p>
          <a:p>
            <a:r>
              <a:rPr lang="en-GB" dirty="0" smtClean="0"/>
              <a:t>Thanks to the graceful degradation and the OFF line possibility we change these tubes during the ‘one day technical stop’ every 8 weeks</a:t>
            </a:r>
          </a:p>
          <a:p>
            <a:endParaRPr lang="en-GB" dirty="0"/>
          </a:p>
          <a:p>
            <a:r>
              <a:rPr lang="en-GB" dirty="0" smtClean="0"/>
              <a:t>We sometimes operate Philips plant with one ‘OFF line tube’</a:t>
            </a:r>
          </a:p>
          <a:p>
            <a:endParaRPr lang="en-GB" dirty="0"/>
          </a:p>
          <a:p>
            <a:r>
              <a:rPr lang="en-GB" dirty="0" smtClean="0"/>
              <a:t>We rarely need to use it with the Siemens plant, but from time to time it helps us to remain available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27984" y="1844824"/>
            <a:ext cx="3657600" cy="459028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 smtClean="0"/>
              <a:t>Even if we operate with faulty tubes, we still have some margin in power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So, we apply the rule</a:t>
            </a:r>
          </a:p>
          <a:p>
            <a:pPr marL="0" indent="0" algn="ctr">
              <a:buNone/>
            </a:pPr>
            <a:r>
              <a:rPr lang="en-GB" b="1" dirty="0" smtClean="0">
                <a:solidFill>
                  <a:srgbClr val="FF0000"/>
                </a:solidFill>
              </a:rPr>
              <a:t>-</a:t>
            </a:r>
            <a:r>
              <a:rPr lang="en-GB" dirty="0" smtClean="0">
                <a:solidFill>
                  <a:srgbClr val="FF0000"/>
                </a:solidFill>
              </a:rPr>
              <a:t>5% </a:t>
            </a:r>
            <a:r>
              <a:rPr lang="en-GB" dirty="0" err="1" smtClean="0">
                <a:solidFill>
                  <a:srgbClr val="FF0000"/>
                </a:solidFill>
              </a:rPr>
              <a:t>U</a:t>
            </a:r>
            <a:r>
              <a:rPr lang="en-GB" baseline="-25000" dirty="0" err="1" smtClean="0">
                <a:solidFill>
                  <a:srgbClr val="FF0000"/>
                </a:solidFill>
              </a:rPr>
              <a:t>filament</a:t>
            </a:r>
            <a:r>
              <a:rPr lang="en-GB" dirty="0" smtClean="0">
                <a:solidFill>
                  <a:srgbClr val="FF0000"/>
                </a:solidFill>
              </a:rPr>
              <a:t>  →  +25% lifetime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I cannot say if the rule is true, I can simply say that our tubes have </a:t>
            </a:r>
            <a:r>
              <a:rPr lang="en-GB" dirty="0" smtClean="0">
                <a:solidFill>
                  <a:srgbClr val="FF0000"/>
                </a:solidFill>
              </a:rPr>
              <a:t>a very long lifetime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Please keep it in mind looking at our tubes statistics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Eric </a:t>
            </a:r>
            <a:r>
              <a:rPr lang="en-GB" dirty="0" err="1" smtClean="0"/>
              <a:t>Montesinos</a:t>
            </a:r>
            <a:r>
              <a:rPr lang="en-GB" dirty="0" smtClean="0"/>
              <a:t>, CERN-RF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33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the CERN-SPS ?</a:t>
            </a:r>
            <a:endParaRPr lang="en-GB" dirty="0"/>
          </a:p>
        </p:txBody>
      </p:sp>
      <p:pic>
        <p:nvPicPr>
          <p:cNvPr id="1026" name="Picture 2" descr="http://bigscience.web.cern.ch/bigscience/Objects/LHC/accelerato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31815" y="1600200"/>
            <a:ext cx="5470769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4427984" y="3141000"/>
            <a:ext cx="684000" cy="2880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SPS</a:t>
            </a:r>
          </a:p>
          <a:p>
            <a:pPr algn="ctr"/>
            <a:r>
              <a:rPr lang="en-GB" sz="800" dirty="0" smtClean="0"/>
              <a:t>1976 (7 km)</a:t>
            </a:r>
            <a:endParaRPr lang="en-GB" sz="800" dirty="0"/>
          </a:p>
        </p:txBody>
      </p:sp>
      <p:sp>
        <p:nvSpPr>
          <p:cNvPr id="8" name="Oval 7"/>
          <p:cNvSpPr/>
          <p:nvPr/>
        </p:nvSpPr>
        <p:spPr>
          <a:xfrm>
            <a:off x="3078120" y="3015040"/>
            <a:ext cx="2574000" cy="7740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56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Major events 1970-2010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7620000" cy="4916016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1970-1980</a:t>
            </a:r>
          </a:p>
          <a:p>
            <a:pPr lvl="1"/>
            <a:r>
              <a:rPr lang="en-GB" dirty="0" smtClean="0"/>
              <a:t>Development phase + first operation, no major troubles</a:t>
            </a:r>
          </a:p>
          <a:p>
            <a:endParaRPr lang="en-GB" dirty="0" smtClean="0"/>
          </a:p>
          <a:p>
            <a:r>
              <a:rPr lang="en-GB" dirty="0" smtClean="0"/>
              <a:t>1980-1990</a:t>
            </a:r>
          </a:p>
          <a:p>
            <a:pPr lvl="1"/>
            <a:r>
              <a:rPr lang="en-GB" dirty="0" smtClean="0"/>
              <a:t>No major troubles</a:t>
            </a:r>
          </a:p>
          <a:p>
            <a:endParaRPr lang="en-GB" dirty="0" smtClean="0"/>
          </a:p>
          <a:p>
            <a:r>
              <a:rPr lang="en-GB" dirty="0" smtClean="0"/>
              <a:t>1990-2000	</a:t>
            </a:r>
          </a:p>
          <a:p>
            <a:pPr lvl="1"/>
            <a:r>
              <a:rPr lang="en-GB" dirty="0" smtClean="0"/>
              <a:t>HVPS 18 KVAC capacitor explosion</a:t>
            </a:r>
          </a:p>
          <a:p>
            <a:pPr lvl="1"/>
            <a:r>
              <a:rPr lang="en-GB" dirty="0" smtClean="0"/>
              <a:t>Fundamental Power Coupler failures</a:t>
            </a:r>
          </a:p>
          <a:p>
            <a:pPr lvl="1"/>
            <a:r>
              <a:rPr lang="en-GB" dirty="0" smtClean="0"/>
              <a:t>Power Load failures</a:t>
            </a:r>
          </a:p>
          <a:p>
            <a:pPr lvl="1"/>
            <a:endParaRPr lang="en-GB" dirty="0"/>
          </a:p>
          <a:p>
            <a:r>
              <a:rPr lang="en-GB" dirty="0" smtClean="0"/>
              <a:t>2000-2010</a:t>
            </a:r>
          </a:p>
          <a:p>
            <a:pPr lvl="1"/>
            <a:r>
              <a:rPr lang="en-GB" dirty="0" smtClean="0"/>
              <a:t>Near miss Tunnel ceiling water infiltration</a:t>
            </a:r>
          </a:p>
          <a:p>
            <a:pPr lvl="1"/>
            <a:r>
              <a:rPr lang="en-GB" dirty="0" smtClean="0"/>
              <a:t>Crowbar/water pipe failure</a:t>
            </a:r>
          </a:p>
          <a:p>
            <a:pPr lvl="1"/>
            <a:r>
              <a:rPr lang="en-GB" dirty="0" smtClean="0"/>
              <a:t>HVPS Transformer failure</a:t>
            </a:r>
          </a:p>
          <a:p>
            <a:pPr lvl="1"/>
            <a:endParaRPr lang="en-GB" dirty="0"/>
          </a:p>
          <a:p>
            <a:r>
              <a:rPr lang="en-GB" dirty="0" smtClean="0"/>
              <a:t>Local / Remote Control</a:t>
            </a:r>
            <a:endParaRPr lang="en-GB" dirty="0"/>
          </a:p>
          <a:p>
            <a:endParaRPr lang="en-GB" dirty="0"/>
          </a:p>
          <a:p>
            <a:r>
              <a:rPr lang="en-GB" dirty="0" smtClean="0"/>
              <a:t>Miscellaneous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846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HVPS 18 KV-AC capacitor explosion</a:t>
            </a:r>
            <a:endParaRPr lang="en-GB" dirty="0"/>
          </a:p>
        </p:txBody>
      </p:sp>
      <p:sp>
        <p:nvSpPr>
          <p:cNvPr id="23" name="Content Placeholder 24"/>
          <p:cNvSpPr>
            <a:spLocks noGrp="1"/>
          </p:cNvSpPr>
          <p:nvPr>
            <p:ph idx="1"/>
          </p:nvPr>
        </p:nvSpPr>
        <p:spPr>
          <a:xfrm>
            <a:off x="457200" y="2780928"/>
            <a:ext cx="3466728" cy="361987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Spring 1997, after few weeks of operation, explosion of a HVPS (18 kV-AC capacitor)</a:t>
            </a:r>
          </a:p>
          <a:p>
            <a:endParaRPr lang="en-GB" dirty="0" smtClean="0"/>
          </a:p>
          <a:p>
            <a:r>
              <a:rPr lang="en-GB" dirty="0" smtClean="0"/>
              <a:t>Fire in the cubicle</a:t>
            </a:r>
          </a:p>
          <a:p>
            <a:endParaRPr lang="en-GB" dirty="0" smtClean="0"/>
          </a:p>
          <a:p>
            <a:r>
              <a:rPr lang="en-GB" dirty="0" smtClean="0"/>
              <a:t>Mercury crowbar system vaporised</a:t>
            </a:r>
          </a:p>
          <a:p>
            <a:endParaRPr lang="en-GB" dirty="0" smtClean="0"/>
          </a:p>
          <a:p>
            <a:r>
              <a:rPr lang="en-GB" dirty="0" smtClean="0"/>
              <a:t>SPS stopped for 3 months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21</a:t>
            </a:fld>
            <a:endParaRPr lang="en-GB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1311" y="2996952"/>
            <a:ext cx="1961089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4554" y="2996952"/>
            <a:ext cx="1987606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9" name="Straight Connector 38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ight Arrow 50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/>
          <p:cNvCxnSpPr/>
          <p:nvPr/>
        </p:nvCxnSpPr>
        <p:spPr>
          <a:xfrm>
            <a:off x="4572000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931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HVPS 18 KVAC capacitor explosion</a:t>
            </a:r>
            <a:endParaRPr lang="en-GB" dirty="0"/>
          </a:p>
        </p:txBody>
      </p:sp>
      <p:sp>
        <p:nvSpPr>
          <p:cNvPr id="23" name="Content Placeholder 24"/>
          <p:cNvSpPr>
            <a:spLocks noGrp="1"/>
          </p:cNvSpPr>
          <p:nvPr>
            <p:ph idx="1"/>
          </p:nvPr>
        </p:nvSpPr>
        <p:spPr>
          <a:xfrm>
            <a:off x="457200" y="2780928"/>
            <a:ext cx="3466728" cy="361987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Spring 1997, after few weeks of operation, explosion of a HVPS (18 kV-AC capacitor)</a:t>
            </a:r>
          </a:p>
          <a:p>
            <a:endParaRPr lang="en-GB" dirty="0" smtClean="0"/>
          </a:p>
          <a:p>
            <a:r>
              <a:rPr lang="en-GB" dirty="0" smtClean="0"/>
              <a:t>Fire in the cubicle</a:t>
            </a:r>
          </a:p>
          <a:p>
            <a:endParaRPr lang="en-GB" dirty="0" smtClean="0"/>
          </a:p>
          <a:p>
            <a:r>
              <a:rPr lang="en-GB" dirty="0" smtClean="0"/>
              <a:t>Mercury crowbar system vaporised</a:t>
            </a:r>
          </a:p>
          <a:p>
            <a:endParaRPr lang="en-GB" dirty="0" smtClean="0"/>
          </a:p>
          <a:p>
            <a:r>
              <a:rPr lang="en-GB" dirty="0" smtClean="0"/>
              <a:t>SPS stopped for 3 months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22</a:t>
            </a:fld>
            <a:endParaRPr lang="en-GB"/>
          </a:p>
        </p:txBody>
      </p:sp>
      <p:cxnSp>
        <p:nvCxnSpPr>
          <p:cNvPr id="39" name="Straight Connector 38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ight Arrow 50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/>
          <p:cNvCxnSpPr/>
          <p:nvPr/>
        </p:nvCxnSpPr>
        <p:spPr>
          <a:xfrm>
            <a:off x="4572000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4" name="Picture 3" descr="G:\Departments\AB\Groups\RF\Sections\PM\QA Inventory\Photographies\Christophe\P10800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069280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963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Fundamental Power Couplers</a:t>
            </a:r>
            <a:endParaRPr lang="en-GB" dirty="0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57200" y="2780928"/>
            <a:ext cx="3826768" cy="361987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Ceramic </a:t>
            </a:r>
            <a:r>
              <a:rPr lang="en-GB" dirty="0"/>
              <a:t>failures with the Fundamental Power </a:t>
            </a:r>
            <a:r>
              <a:rPr lang="en-GB" dirty="0" smtClean="0"/>
              <a:t>Couplers</a:t>
            </a:r>
          </a:p>
          <a:p>
            <a:pPr lvl="1"/>
            <a:r>
              <a:rPr lang="en-GB" dirty="0" smtClean="0"/>
              <a:t>1994</a:t>
            </a:r>
          </a:p>
          <a:p>
            <a:pPr lvl="1"/>
            <a:r>
              <a:rPr lang="en-GB" dirty="0" smtClean="0"/>
              <a:t>1998</a:t>
            </a:r>
          </a:p>
          <a:p>
            <a:pPr lvl="1"/>
            <a:r>
              <a:rPr lang="en-GB" dirty="0" smtClean="0"/>
              <a:t>1999</a:t>
            </a:r>
            <a:endParaRPr lang="en-GB" dirty="0"/>
          </a:p>
          <a:p>
            <a:endParaRPr lang="en-GB" dirty="0"/>
          </a:p>
          <a:p>
            <a:r>
              <a:rPr lang="en-GB" dirty="0"/>
              <a:t>We made a new design, more powerful, based on a Thales klystron disk </a:t>
            </a:r>
            <a:r>
              <a:rPr lang="en-GB" dirty="0" smtClean="0"/>
              <a:t>window, still in operation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23</a:t>
            </a:fld>
            <a:endParaRPr lang="en-GB"/>
          </a:p>
        </p:txBody>
      </p:sp>
      <p:pic>
        <p:nvPicPr>
          <p:cNvPr id="3075" name="Picture 3" descr="G:\Departments\AB\Groups\RF\Sections\PM\QA Inventory\Photographies\TWC 200MHz\P10800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068960"/>
            <a:ext cx="2159415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8" name="Straight Connector 37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45" name="Straight Connector 44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ight Arrow 49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6" name="Straight Connector 55"/>
          <p:cNvCxnSpPr/>
          <p:nvPr/>
        </p:nvCxnSpPr>
        <p:spPr>
          <a:xfrm>
            <a:off x="4716016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4860032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067944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788024" y="2060848"/>
            <a:ext cx="0" cy="504056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010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Fundamental Power Couplers</a:t>
            </a:r>
            <a:endParaRPr lang="en-GB" dirty="0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57200" y="2780928"/>
            <a:ext cx="3826768" cy="3619872"/>
          </a:xfrm>
        </p:spPr>
        <p:txBody>
          <a:bodyPr>
            <a:normAutofit lnSpcReduction="10000"/>
          </a:bodyPr>
          <a:lstStyle/>
          <a:p>
            <a:r>
              <a:rPr lang="en-GB" dirty="0"/>
              <a:t>Ceramic failures with the Fundamental Power Couplers</a:t>
            </a:r>
          </a:p>
          <a:p>
            <a:pPr lvl="1"/>
            <a:r>
              <a:rPr lang="en-GB" dirty="0"/>
              <a:t>1994</a:t>
            </a:r>
          </a:p>
          <a:p>
            <a:pPr lvl="1"/>
            <a:r>
              <a:rPr lang="en-GB" dirty="0"/>
              <a:t>1998</a:t>
            </a:r>
          </a:p>
          <a:p>
            <a:pPr lvl="1"/>
            <a:r>
              <a:rPr lang="en-GB" dirty="0"/>
              <a:t>1999</a:t>
            </a:r>
          </a:p>
          <a:p>
            <a:endParaRPr lang="en-GB" dirty="0"/>
          </a:p>
          <a:p>
            <a:r>
              <a:rPr lang="en-GB" dirty="0"/>
              <a:t>We made a new design, more powerful, based on a Thales klystron disk window, still in operation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24</a:t>
            </a:fld>
            <a:endParaRPr lang="en-GB"/>
          </a:p>
        </p:txBody>
      </p:sp>
      <p:cxnSp>
        <p:nvCxnSpPr>
          <p:cNvPr id="38" name="Straight Connector 37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45" name="Straight Connector 44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ight Arrow 49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6" name="Straight Connector 55"/>
          <p:cNvCxnSpPr/>
          <p:nvPr/>
        </p:nvCxnSpPr>
        <p:spPr>
          <a:xfrm>
            <a:off x="4716016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4860032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3" name="Picture 2" descr="G:\Departments\AB\Groups\RF\Sections\PM\QA Inventory\Photographies\TWC 200MHz\P1080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069280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Straight Connector 23"/>
          <p:cNvCxnSpPr/>
          <p:nvPr/>
        </p:nvCxnSpPr>
        <p:spPr>
          <a:xfrm>
            <a:off x="4788024" y="2060848"/>
            <a:ext cx="0" cy="504056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067944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115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Fundamental Power Couplers</a:t>
            </a:r>
            <a:endParaRPr lang="en-GB" dirty="0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57200" y="2780928"/>
            <a:ext cx="3826768" cy="3619872"/>
          </a:xfrm>
        </p:spPr>
        <p:txBody>
          <a:bodyPr>
            <a:normAutofit lnSpcReduction="10000"/>
          </a:bodyPr>
          <a:lstStyle/>
          <a:p>
            <a:r>
              <a:rPr lang="en-GB" dirty="0"/>
              <a:t>Ceramic failures with the Fundamental Power Couplers</a:t>
            </a:r>
          </a:p>
          <a:p>
            <a:pPr lvl="1"/>
            <a:r>
              <a:rPr lang="en-GB" dirty="0"/>
              <a:t>1994</a:t>
            </a:r>
          </a:p>
          <a:p>
            <a:pPr lvl="1"/>
            <a:r>
              <a:rPr lang="en-GB" dirty="0"/>
              <a:t>1998</a:t>
            </a:r>
          </a:p>
          <a:p>
            <a:pPr lvl="1"/>
            <a:r>
              <a:rPr lang="en-GB" dirty="0"/>
              <a:t>1999</a:t>
            </a:r>
          </a:p>
          <a:p>
            <a:endParaRPr lang="en-GB" dirty="0"/>
          </a:p>
          <a:p>
            <a:r>
              <a:rPr lang="en-GB" dirty="0"/>
              <a:t>We made a new design, more powerful, based on a Thales klystron disk window, still in operation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25</a:t>
            </a:fld>
            <a:endParaRPr lang="en-GB"/>
          </a:p>
        </p:txBody>
      </p:sp>
      <p:cxnSp>
        <p:nvCxnSpPr>
          <p:cNvPr id="38" name="Straight Connector 37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45" name="Straight Connector 44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ight Arrow 49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6" name="Straight Connector 55"/>
          <p:cNvCxnSpPr/>
          <p:nvPr/>
        </p:nvCxnSpPr>
        <p:spPr>
          <a:xfrm>
            <a:off x="4716016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4860032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4" name="Picture 2" descr="G:\Departments\AB\Groups\RF\Sections\PM\QA Inventory\Photographies\TWC 200MHz\IMG_121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2" t="3763" r="3857"/>
          <a:stretch/>
        </p:blipFill>
        <p:spPr bwMode="auto">
          <a:xfrm rot="5400000">
            <a:off x="4847214" y="3225794"/>
            <a:ext cx="2880000" cy="256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Straight Connector 22"/>
          <p:cNvCxnSpPr/>
          <p:nvPr/>
        </p:nvCxnSpPr>
        <p:spPr>
          <a:xfrm>
            <a:off x="4067944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788024" y="2060848"/>
            <a:ext cx="0" cy="504056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564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Power load window failure</a:t>
            </a:r>
            <a:endParaRPr lang="en-GB" dirty="0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57200" y="2852936"/>
            <a:ext cx="3394720" cy="3547864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After 20 years of operation, we had three failures with the window of our power loads</a:t>
            </a:r>
          </a:p>
          <a:p>
            <a:pPr lvl="1"/>
            <a:r>
              <a:rPr lang="en-GB" dirty="0"/>
              <a:t>First one on the Siemens amplifier (1998)</a:t>
            </a:r>
          </a:p>
          <a:p>
            <a:pPr lvl="1"/>
            <a:r>
              <a:rPr lang="en-GB" dirty="0"/>
              <a:t>Two on the cavities (1999)</a:t>
            </a:r>
          </a:p>
          <a:p>
            <a:endParaRPr lang="en-GB" dirty="0"/>
          </a:p>
          <a:p>
            <a:r>
              <a:rPr lang="en-GB" dirty="0"/>
              <a:t>We made a new design, without a molybdenum junction, thanks to new brazing possibilities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26</a:t>
            </a:fld>
            <a:endParaRPr lang="en-GB"/>
          </a:p>
        </p:txBody>
      </p:sp>
      <p:pic>
        <p:nvPicPr>
          <p:cNvPr id="2050" name="Picture 2" descr="G:\Departments\AB\Groups\RF\Sections\PM\QA Inventory\Photographies\TWC 200MHz\P12200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068960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Straight Connector 27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ight Arrow 39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Connector 40"/>
          <p:cNvCxnSpPr/>
          <p:nvPr/>
        </p:nvCxnSpPr>
        <p:spPr>
          <a:xfrm>
            <a:off x="4716016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4860032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91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Power load window failure</a:t>
            </a:r>
            <a:endParaRPr lang="en-GB" dirty="0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57200" y="2852936"/>
            <a:ext cx="3394720" cy="3547864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After 20 years of operation, we had three failures with the window of our power loads</a:t>
            </a:r>
          </a:p>
          <a:p>
            <a:pPr lvl="1"/>
            <a:r>
              <a:rPr lang="en-GB" dirty="0" smtClean="0"/>
              <a:t>First one on the Siemens amplifier (1998)</a:t>
            </a:r>
          </a:p>
          <a:p>
            <a:pPr lvl="1"/>
            <a:r>
              <a:rPr lang="en-GB" dirty="0" smtClean="0"/>
              <a:t>Two on the cavities (1999)</a:t>
            </a:r>
          </a:p>
          <a:p>
            <a:endParaRPr lang="en-GB" dirty="0" smtClean="0"/>
          </a:p>
          <a:p>
            <a:r>
              <a:rPr lang="en-GB" dirty="0"/>
              <a:t>We made a new design, without </a:t>
            </a:r>
            <a:r>
              <a:rPr lang="en-GB" dirty="0" smtClean="0"/>
              <a:t>a molybdenum </a:t>
            </a:r>
            <a:r>
              <a:rPr lang="en-GB" dirty="0"/>
              <a:t>junction, thanks to </a:t>
            </a:r>
            <a:r>
              <a:rPr lang="en-GB" dirty="0" smtClean="0"/>
              <a:t>new </a:t>
            </a:r>
            <a:r>
              <a:rPr lang="en-GB" dirty="0"/>
              <a:t>brazing possibilities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27</a:t>
            </a:fld>
            <a:endParaRPr lang="en-GB"/>
          </a:p>
        </p:txBody>
      </p:sp>
      <p:cxnSp>
        <p:nvCxnSpPr>
          <p:cNvPr id="28" name="Straight Connector 27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ight Arrow 39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Connector 40"/>
          <p:cNvCxnSpPr/>
          <p:nvPr/>
        </p:nvCxnSpPr>
        <p:spPr>
          <a:xfrm>
            <a:off x="4716016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4860032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3" name="Picture 2" descr="G:\Departments\AB\Groups\RF\Sections\PM\QA Inventory\Photographies\TWC 200MHz\IMG_10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068960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285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Power load window failure</a:t>
            </a:r>
            <a:endParaRPr lang="en-GB" dirty="0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57200" y="2852936"/>
            <a:ext cx="3394720" cy="3547864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After 20 years of operation, we had three failures with the window of our power loads</a:t>
            </a:r>
          </a:p>
          <a:p>
            <a:pPr lvl="1"/>
            <a:r>
              <a:rPr lang="en-GB" dirty="0"/>
              <a:t>First one on the Siemens amplifier (1998)</a:t>
            </a:r>
          </a:p>
          <a:p>
            <a:pPr lvl="1"/>
            <a:r>
              <a:rPr lang="en-GB" dirty="0"/>
              <a:t>Two on the cavities (1999)</a:t>
            </a:r>
          </a:p>
          <a:p>
            <a:endParaRPr lang="en-GB" dirty="0"/>
          </a:p>
          <a:p>
            <a:r>
              <a:rPr lang="en-GB" dirty="0"/>
              <a:t>We made a new design, without a molybdenum junction, thanks to new brazing possibilities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28</a:t>
            </a:fld>
            <a:endParaRPr lang="en-GB"/>
          </a:p>
        </p:txBody>
      </p:sp>
      <p:cxnSp>
        <p:nvCxnSpPr>
          <p:cNvPr id="28" name="Straight Connector 27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ight Arrow 39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Connector 40"/>
          <p:cNvCxnSpPr/>
          <p:nvPr/>
        </p:nvCxnSpPr>
        <p:spPr>
          <a:xfrm>
            <a:off x="4716016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4860032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4" name="Picture 3" descr="G:\Departments\AB\Groups\RF\Sections\PM\QA Inventory\Photographies\TWC 200MHz\P10800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069280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520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Near miss coaxial lines</a:t>
            </a:r>
            <a:endParaRPr lang="en-GB" dirty="0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57200" y="2780928"/>
            <a:ext cx="3394720" cy="361987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During the 2005 one year shutdown, we had to repair the vault above the cavity#2</a:t>
            </a:r>
          </a:p>
          <a:p>
            <a:r>
              <a:rPr lang="en-GB" dirty="0" smtClean="0"/>
              <a:t>(water infiltration)</a:t>
            </a:r>
          </a:p>
          <a:p>
            <a:endParaRPr lang="en-GB" dirty="0" smtClean="0"/>
          </a:p>
          <a:p>
            <a:r>
              <a:rPr lang="en-GB" dirty="0" smtClean="0"/>
              <a:t>Some of the vacuum seals on the cavity were damaged</a:t>
            </a:r>
          </a:p>
          <a:p>
            <a:endParaRPr lang="en-GB" dirty="0" smtClean="0"/>
          </a:p>
          <a:p>
            <a:r>
              <a:rPr lang="en-GB" dirty="0" smtClean="0"/>
              <a:t>The coaxial lines were about to be perforated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29</a:t>
            </a:fld>
            <a:endParaRPr lang="en-GB"/>
          </a:p>
        </p:txBody>
      </p:sp>
      <p:cxnSp>
        <p:nvCxnSpPr>
          <p:cNvPr id="28" name="Straight Connector 27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ight Arrow 39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Connector 41"/>
          <p:cNvCxnSpPr/>
          <p:nvPr/>
        </p:nvCxnSpPr>
        <p:spPr>
          <a:xfrm>
            <a:off x="5652120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122" name="Picture 2" descr="G:\Departments\AB\Groups\RF\Sections\PM\QA Inventory\Photographies\TWC 200MHz\IMG_02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069280"/>
            <a:ext cx="3839648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778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in the SPS</a:t>
            </a:r>
            <a:endParaRPr lang="en-GB" dirty="0"/>
          </a:p>
        </p:txBody>
      </p:sp>
      <p:pic>
        <p:nvPicPr>
          <p:cNvPr id="26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53" r="18868"/>
          <a:stretch/>
        </p:blipFill>
        <p:spPr>
          <a:xfrm>
            <a:off x="4355976" y="2960077"/>
            <a:ext cx="2664296" cy="313321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99592" y="2204864"/>
            <a:ext cx="0" cy="3168352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99592" y="4221088"/>
            <a:ext cx="28749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1972</a:t>
            </a:r>
            <a:endParaRPr lang="en-GB" dirty="0"/>
          </a:p>
          <a:p>
            <a:r>
              <a:rPr lang="en-GB" dirty="0" smtClean="0"/>
              <a:t>prototype </a:t>
            </a:r>
            <a:r>
              <a:rPr lang="en-GB" dirty="0"/>
              <a:t>Siemens </a:t>
            </a:r>
            <a:r>
              <a:rPr lang="en-GB" dirty="0" smtClean="0"/>
              <a:t>Amplifier</a:t>
            </a:r>
          </a:p>
          <a:p>
            <a:r>
              <a:rPr lang="en-GB" dirty="0" smtClean="0"/>
              <a:t>RS2004 </a:t>
            </a:r>
            <a:r>
              <a:rPr lang="en-GB" dirty="0" err="1" smtClean="0"/>
              <a:t>tetrode</a:t>
            </a:r>
            <a:endParaRPr lang="en-GB" dirty="0" smtClean="0"/>
          </a:p>
          <a:p>
            <a:r>
              <a:rPr lang="en-GB" dirty="0" smtClean="0"/>
              <a:t>137.5 kW CW @ 200.2 MHz</a:t>
            </a:r>
            <a:endParaRPr lang="en-GB" dirty="0"/>
          </a:p>
        </p:txBody>
      </p:sp>
      <p:sp>
        <p:nvSpPr>
          <p:cNvPr id="4" name="Right Arrow 3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58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Near miss coaxial lines</a:t>
            </a:r>
            <a:endParaRPr lang="en-GB" dirty="0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57200" y="2780928"/>
            <a:ext cx="3394720" cy="361987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During the 2005 one year shutdown, we had to repair the vault above the cavity#2</a:t>
            </a:r>
          </a:p>
          <a:p>
            <a:r>
              <a:rPr lang="en-GB" dirty="0"/>
              <a:t>(water infiltration)</a:t>
            </a:r>
          </a:p>
          <a:p>
            <a:endParaRPr lang="en-GB" dirty="0" smtClean="0"/>
          </a:p>
          <a:p>
            <a:r>
              <a:rPr lang="en-GB" dirty="0" smtClean="0"/>
              <a:t>Some of the vacuum seals on the cavity were damaged</a:t>
            </a:r>
          </a:p>
          <a:p>
            <a:endParaRPr lang="en-GB" dirty="0" smtClean="0"/>
          </a:p>
          <a:p>
            <a:r>
              <a:rPr lang="en-GB" dirty="0" smtClean="0"/>
              <a:t>The coaxial lines were about to be perforated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30</a:t>
            </a:fld>
            <a:endParaRPr lang="en-GB"/>
          </a:p>
        </p:txBody>
      </p:sp>
      <p:cxnSp>
        <p:nvCxnSpPr>
          <p:cNvPr id="28" name="Straight Connector 27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ight Arrow 39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Connector 41"/>
          <p:cNvCxnSpPr/>
          <p:nvPr/>
        </p:nvCxnSpPr>
        <p:spPr>
          <a:xfrm>
            <a:off x="5652120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6146" name="Picture 2" descr="G:\Departments\AB\Groups\RF\Sections\PM\QA Inventory\Photographies\TWC 200MHz\IMG_737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068960"/>
            <a:ext cx="3839691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778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Near miss coaxial lines</a:t>
            </a:r>
            <a:endParaRPr lang="en-GB" dirty="0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57200" y="2780928"/>
            <a:ext cx="3394720" cy="361987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During the 2005 one year shutdown, we had to repair the vault above the cavity#2</a:t>
            </a:r>
          </a:p>
          <a:p>
            <a:r>
              <a:rPr lang="en-GB" dirty="0"/>
              <a:t>(water infiltration)</a:t>
            </a:r>
          </a:p>
          <a:p>
            <a:endParaRPr lang="en-GB" dirty="0" smtClean="0"/>
          </a:p>
          <a:p>
            <a:r>
              <a:rPr lang="en-GB" dirty="0" smtClean="0"/>
              <a:t>Some of the vacuum seals on the cavity were damaged</a:t>
            </a:r>
          </a:p>
          <a:p>
            <a:endParaRPr lang="en-GB" dirty="0" smtClean="0"/>
          </a:p>
          <a:p>
            <a:r>
              <a:rPr lang="en-GB" dirty="0" smtClean="0"/>
              <a:t>The coaxial lines were about to be perforated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31</a:t>
            </a:fld>
            <a:endParaRPr lang="en-GB"/>
          </a:p>
        </p:txBody>
      </p:sp>
      <p:pic>
        <p:nvPicPr>
          <p:cNvPr id="14338" name="Picture 2" descr="G:\Departments\AB\Groups\RF\Sections\PM\QA Inventory\Photographies\En attente tri\Doublon\TWC 200MHz\DSC001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068960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Straight Connector 27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ight Arrow 39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Connector 41"/>
          <p:cNvCxnSpPr/>
          <p:nvPr/>
        </p:nvCxnSpPr>
        <p:spPr>
          <a:xfrm>
            <a:off x="5652120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693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Near miss coaxial lines</a:t>
            </a:r>
            <a:endParaRPr lang="en-GB" dirty="0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57200" y="2780928"/>
            <a:ext cx="3394720" cy="361987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During the 2005 one year shutdown, we had to repair the vault above the cavity#2</a:t>
            </a:r>
          </a:p>
          <a:p>
            <a:r>
              <a:rPr lang="en-GB" dirty="0"/>
              <a:t>(water infiltration)</a:t>
            </a:r>
          </a:p>
          <a:p>
            <a:endParaRPr lang="en-GB" dirty="0" smtClean="0"/>
          </a:p>
          <a:p>
            <a:r>
              <a:rPr lang="en-GB" dirty="0" smtClean="0"/>
              <a:t>Some of the vacuum seals on the cavity were damaged</a:t>
            </a:r>
          </a:p>
          <a:p>
            <a:endParaRPr lang="en-GB" dirty="0" smtClean="0"/>
          </a:p>
          <a:p>
            <a:r>
              <a:rPr lang="en-GB" dirty="0" smtClean="0"/>
              <a:t>The coaxial lines were about to be perforated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32</a:t>
            </a:fld>
            <a:endParaRPr lang="en-GB"/>
          </a:p>
        </p:txBody>
      </p:sp>
      <p:cxnSp>
        <p:nvCxnSpPr>
          <p:cNvPr id="28" name="Straight Connector 27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ight Arrow 39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Connector 41"/>
          <p:cNvCxnSpPr/>
          <p:nvPr/>
        </p:nvCxnSpPr>
        <p:spPr>
          <a:xfrm>
            <a:off x="5652120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2" name="Picture 3" descr="G:\Departments\AB\Groups\RF\Sections\PM\QA Inventory\Photographies\TWC 200MHz\DSC001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000" y="3069280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981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Crowbar/water pipe</a:t>
            </a:r>
            <a:endParaRPr lang="en-GB" dirty="0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57200" y="2924944"/>
            <a:ext cx="3394720" cy="3475856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Two faults with the same symptoms</a:t>
            </a:r>
          </a:p>
          <a:p>
            <a:pPr lvl="1"/>
            <a:r>
              <a:rPr lang="en-GB" dirty="0" smtClean="0"/>
              <a:t>New GTO crowbar system unstable (10 kV)</a:t>
            </a:r>
          </a:p>
          <a:p>
            <a:pPr lvl="1"/>
            <a:r>
              <a:rPr lang="en-GB" dirty="0" smtClean="0"/>
              <a:t>A water pipe intermittently arcing between HVDC and GND triggering the crowbar</a:t>
            </a:r>
          </a:p>
          <a:p>
            <a:endParaRPr lang="en-GB" dirty="0" smtClean="0"/>
          </a:p>
          <a:p>
            <a:r>
              <a:rPr lang="en-GB" dirty="0" smtClean="0"/>
              <a:t>It took </a:t>
            </a:r>
            <a:r>
              <a:rPr lang="en-GB" dirty="0"/>
              <a:t>us a long time to fix </a:t>
            </a:r>
            <a:r>
              <a:rPr lang="en-GB" dirty="0" smtClean="0"/>
              <a:t>these, explanation for bad statistics during 2008 to 2010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33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995936" y="4941168"/>
            <a:ext cx="144016" cy="86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4211960" y="4941168"/>
            <a:ext cx="144016" cy="86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Diamond 17"/>
          <p:cNvSpPr/>
          <p:nvPr/>
        </p:nvSpPr>
        <p:spPr>
          <a:xfrm>
            <a:off x="4644008" y="4941168"/>
            <a:ext cx="864000" cy="86400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Connector 21"/>
          <p:cNvCxnSpPr>
            <a:stCxn id="7" idx="0"/>
          </p:cNvCxnSpPr>
          <p:nvPr/>
        </p:nvCxnSpPr>
        <p:spPr>
          <a:xfrm flipH="1">
            <a:off x="3707904" y="4941168"/>
            <a:ext cx="36004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3707904" y="5805264"/>
            <a:ext cx="36004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8" idx="0"/>
          </p:cNvCxnSpPr>
          <p:nvPr/>
        </p:nvCxnSpPr>
        <p:spPr>
          <a:xfrm flipH="1">
            <a:off x="4283968" y="4941168"/>
            <a:ext cx="79204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4283968" y="5805264"/>
            <a:ext cx="76693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8" idx="1"/>
          </p:cNvCxnSpPr>
          <p:nvPr/>
        </p:nvCxnSpPr>
        <p:spPr>
          <a:xfrm>
            <a:off x="4644008" y="5373168"/>
            <a:ext cx="0" cy="86414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5508104" y="5373216"/>
            <a:ext cx="187220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4644008" y="6237312"/>
            <a:ext cx="237626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724128" y="5373216"/>
            <a:ext cx="0" cy="3600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5724128" y="5805264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5580112" y="5733256"/>
            <a:ext cx="28803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5580112" y="5805264"/>
            <a:ext cx="28803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6300192" y="5373216"/>
            <a:ext cx="0" cy="28803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6300192" y="5877272"/>
            <a:ext cx="0" cy="3600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6156176" y="5661248"/>
            <a:ext cx="28803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 flipV="1">
            <a:off x="6156176" y="5661248"/>
            <a:ext cx="144016" cy="21602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6300192" y="5661248"/>
            <a:ext cx="144016" cy="21602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>
            <a:off x="6156176" y="5877272"/>
            <a:ext cx="28803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6516216" y="6165304"/>
            <a:ext cx="288032" cy="1440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3" name="Straight Connector 62"/>
          <p:cNvCxnSpPr/>
          <p:nvPr/>
        </p:nvCxnSpPr>
        <p:spPr>
          <a:xfrm flipH="1">
            <a:off x="6372200" y="5805264"/>
            <a:ext cx="288032" cy="0"/>
          </a:xfrm>
          <a:prstGeom prst="line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6660232" y="5805264"/>
            <a:ext cx="0" cy="3600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7596336" y="5373216"/>
            <a:ext cx="0" cy="21602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7452320" y="5589240"/>
            <a:ext cx="28803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>
            <a:off x="7452320" y="5733256"/>
            <a:ext cx="288032" cy="0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>
            <a:off x="7452320" y="5805264"/>
            <a:ext cx="288032" cy="0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7524328" y="5877272"/>
            <a:ext cx="72008" cy="7200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7596336" y="5877272"/>
            <a:ext cx="72008" cy="7200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7668344" y="5949280"/>
            <a:ext cx="0" cy="14401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/>
          <p:cNvSpPr/>
          <p:nvPr/>
        </p:nvSpPr>
        <p:spPr>
          <a:xfrm>
            <a:off x="6876256" y="5589240"/>
            <a:ext cx="288032" cy="3600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00" dirty="0" smtClean="0"/>
              <a:t>Ug2</a:t>
            </a:r>
            <a:endParaRPr lang="en-GB" sz="500" dirty="0"/>
          </a:p>
        </p:txBody>
      </p:sp>
      <p:cxnSp>
        <p:nvCxnSpPr>
          <p:cNvPr id="82" name="Straight Connector 81"/>
          <p:cNvCxnSpPr/>
          <p:nvPr/>
        </p:nvCxnSpPr>
        <p:spPr>
          <a:xfrm>
            <a:off x="7020272" y="5877272"/>
            <a:ext cx="0" cy="3600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H="1">
            <a:off x="7164288" y="5733256"/>
            <a:ext cx="36004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98" name="Oval 7197"/>
          <p:cNvSpPr/>
          <p:nvPr/>
        </p:nvSpPr>
        <p:spPr>
          <a:xfrm>
            <a:off x="7380312" y="5445224"/>
            <a:ext cx="432048" cy="57606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1" name="Straight Connector 90"/>
          <p:cNvCxnSpPr/>
          <p:nvPr/>
        </p:nvCxnSpPr>
        <p:spPr>
          <a:xfrm>
            <a:off x="7812360" y="4653136"/>
            <a:ext cx="0" cy="21602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flipH="1">
            <a:off x="7668344" y="4869160"/>
            <a:ext cx="28803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H="1">
            <a:off x="7668344" y="5013176"/>
            <a:ext cx="288032" cy="0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H="1">
            <a:off x="7668344" y="5085184"/>
            <a:ext cx="288032" cy="0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H="1">
            <a:off x="7740352" y="5157192"/>
            <a:ext cx="72008" cy="7200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7812360" y="5157192"/>
            <a:ext cx="72008" cy="7200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7884368" y="5229200"/>
            <a:ext cx="0" cy="14401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Oval 97"/>
          <p:cNvSpPr/>
          <p:nvPr/>
        </p:nvSpPr>
        <p:spPr>
          <a:xfrm>
            <a:off x="7596336" y="4725144"/>
            <a:ext cx="432048" cy="57606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9" name="Straight Connector 98"/>
          <p:cNvCxnSpPr/>
          <p:nvPr/>
        </p:nvCxnSpPr>
        <p:spPr>
          <a:xfrm>
            <a:off x="7812360" y="3068960"/>
            <a:ext cx="0" cy="21602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7668344" y="3284984"/>
            <a:ext cx="28803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flipH="1">
            <a:off x="7668344" y="3429000"/>
            <a:ext cx="288032" cy="0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flipH="1">
            <a:off x="7668344" y="3501008"/>
            <a:ext cx="288032" cy="0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flipH="1">
            <a:off x="7740352" y="3573016"/>
            <a:ext cx="72008" cy="7200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7812360" y="3573016"/>
            <a:ext cx="72008" cy="7200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7884368" y="3645024"/>
            <a:ext cx="0" cy="14401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Oval 105"/>
          <p:cNvSpPr/>
          <p:nvPr/>
        </p:nvSpPr>
        <p:spPr>
          <a:xfrm>
            <a:off x="7596336" y="3140968"/>
            <a:ext cx="432048" cy="57606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7" name="Straight Connector 106"/>
          <p:cNvCxnSpPr/>
          <p:nvPr/>
        </p:nvCxnSpPr>
        <p:spPr>
          <a:xfrm>
            <a:off x="7596336" y="3789040"/>
            <a:ext cx="0" cy="21602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7452320" y="4005064"/>
            <a:ext cx="28803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flipH="1">
            <a:off x="7452320" y="4149080"/>
            <a:ext cx="288032" cy="0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flipH="1">
            <a:off x="7452320" y="4221088"/>
            <a:ext cx="288032" cy="0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flipH="1">
            <a:off x="7524328" y="4293096"/>
            <a:ext cx="72008" cy="7200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7596336" y="4293096"/>
            <a:ext cx="72008" cy="7200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7668344" y="4365104"/>
            <a:ext cx="0" cy="14401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Oval 113"/>
          <p:cNvSpPr/>
          <p:nvPr/>
        </p:nvSpPr>
        <p:spPr>
          <a:xfrm>
            <a:off x="7380312" y="3861048"/>
            <a:ext cx="432048" cy="57606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5" name="Straight Connector 114"/>
          <p:cNvCxnSpPr/>
          <p:nvPr/>
        </p:nvCxnSpPr>
        <p:spPr>
          <a:xfrm flipH="1">
            <a:off x="7236296" y="4653136"/>
            <a:ext cx="14401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 flipH="1">
            <a:off x="7236296" y="3789040"/>
            <a:ext cx="14401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7236296" y="3068960"/>
            <a:ext cx="0" cy="230425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H="1">
            <a:off x="7236296" y="3068960"/>
            <a:ext cx="14401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flipH="1">
            <a:off x="7380312" y="4581128"/>
            <a:ext cx="144016" cy="7200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flipH="1">
            <a:off x="7524328" y="4653136"/>
            <a:ext cx="28803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 flipH="1">
            <a:off x="7380312" y="3717032"/>
            <a:ext cx="144016" cy="7200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 flipH="1">
            <a:off x="7380312" y="2996952"/>
            <a:ext cx="144016" cy="7200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flipH="1">
            <a:off x="7380312" y="5301208"/>
            <a:ext cx="144016" cy="7200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 flipH="1">
            <a:off x="7524328" y="3068960"/>
            <a:ext cx="28803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 flipH="1">
            <a:off x="7524328" y="3789040"/>
            <a:ext cx="7200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 flipH="1">
            <a:off x="7524328" y="5373216"/>
            <a:ext cx="7200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>
            <a:off x="5191264" y="5214800"/>
            <a:ext cx="0" cy="28803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>
            <a:off x="4975240" y="5214800"/>
            <a:ext cx="216024" cy="14401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>
            <a:off x="4975240" y="5214800"/>
            <a:ext cx="0" cy="28803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 flipH="1">
            <a:off x="4975240" y="5358816"/>
            <a:ext cx="216024" cy="14401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126" name="Straight Connector 125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ight Arrow 131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3" name="Straight Connector 132"/>
          <p:cNvCxnSpPr/>
          <p:nvPr/>
        </p:nvCxnSpPr>
        <p:spPr>
          <a:xfrm>
            <a:off x="6084168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6084168" y="2305672"/>
            <a:ext cx="43204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6516216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710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Crowbar/water pipe</a:t>
            </a:r>
            <a:endParaRPr lang="en-GB" dirty="0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57200" y="2924944"/>
            <a:ext cx="3394720" cy="3475856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Two faults with the same symptoms</a:t>
            </a:r>
          </a:p>
          <a:p>
            <a:pPr lvl="1"/>
            <a:r>
              <a:rPr lang="en-GB" dirty="0" smtClean="0"/>
              <a:t>New GTO crowbar system </a:t>
            </a:r>
            <a:r>
              <a:rPr lang="en-GB" dirty="0"/>
              <a:t>unstable (10 kV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A water pipe intermittently arcing between HVDC and GND triggering the crowbar</a:t>
            </a:r>
          </a:p>
          <a:p>
            <a:endParaRPr lang="en-GB" dirty="0" smtClean="0"/>
          </a:p>
          <a:p>
            <a:r>
              <a:rPr lang="en-GB" dirty="0" smtClean="0"/>
              <a:t>It took us a long time to fix these, explanation for bad statistics during 2008 to 2010</a:t>
            </a:r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34</a:t>
            </a:fld>
            <a:endParaRPr lang="en-GB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126" name="Straight Connector 125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ight Arrow 131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3" name="Straight Connector 132"/>
          <p:cNvCxnSpPr/>
          <p:nvPr/>
        </p:nvCxnSpPr>
        <p:spPr>
          <a:xfrm>
            <a:off x="6084168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6084168" y="2305672"/>
            <a:ext cx="43204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6516216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37" name="Picture 2" descr="G:\Departments\AB\Groups\RF\Sections\PM\QA Inventory\Photographies\TWC 200MHz\Siemens\Stack crowba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000" y="3068960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468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Crowbar/water pipe</a:t>
            </a:r>
            <a:endParaRPr lang="en-GB" dirty="0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57200" y="2924944"/>
            <a:ext cx="3394720" cy="3475856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Two faults with the same symptoms</a:t>
            </a:r>
          </a:p>
          <a:p>
            <a:pPr lvl="1"/>
            <a:r>
              <a:rPr lang="en-GB" dirty="0" smtClean="0"/>
              <a:t>New GTO crowbar system </a:t>
            </a:r>
            <a:r>
              <a:rPr lang="en-GB" dirty="0"/>
              <a:t>unstable (10 kV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A water pipe intermittently arcing between HVDC and GND triggering the crowbar</a:t>
            </a:r>
          </a:p>
          <a:p>
            <a:endParaRPr lang="en-GB" dirty="0" smtClean="0"/>
          </a:p>
          <a:p>
            <a:r>
              <a:rPr lang="en-GB" dirty="0" smtClean="0"/>
              <a:t>It took us a long time to fix these, explanation for bad statistics during 2008 to 2010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35</a:t>
            </a:fld>
            <a:endParaRPr lang="en-GB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126" name="Straight Connector 125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ight Arrow 131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3" name="Straight Connector 132"/>
          <p:cNvCxnSpPr/>
          <p:nvPr/>
        </p:nvCxnSpPr>
        <p:spPr>
          <a:xfrm>
            <a:off x="6084168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6084168" y="2305672"/>
            <a:ext cx="43204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6516216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4" name="Picture 4" descr="G:\Departments\AB\Groups\RF\Sections\PM\QA Inventory\Photographies\Christophe\IMG_15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068959"/>
            <a:ext cx="3839691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462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Crowbar/water pipe</a:t>
            </a:r>
            <a:endParaRPr lang="en-GB" dirty="0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57200" y="2924944"/>
            <a:ext cx="3394720" cy="3475856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Two faults with the same symptoms</a:t>
            </a:r>
          </a:p>
          <a:p>
            <a:pPr lvl="1"/>
            <a:r>
              <a:rPr lang="en-GB" dirty="0" smtClean="0"/>
              <a:t>New GTO crowbar system </a:t>
            </a:r>
            <a:r>
              <a:rPr lang="en-GB" dirty="0"/>
              <a:t>unstable (10 kV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A water pipe intermittently arcing between HVDC and GND triggering the crowbar</a:t>
            </a:r>
          </a:p>
          <a:p>
            <a:endParaRPr lang="en-GB" dirty="0" smtClean="0"/>
          </a:p>
          <a:p>
            <a:r>
              <a:rPr lang="en-GB" dirty="0" smtClean="0"/>
              <a:t>It took us a long time to fix these, explanation for bad statistics during 2008 to 2010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36</a:t>
            </a:fld>
            <a:endParaRPr lang="en-GB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126" name="Straight Connector 125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ight Arrow 131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3" name="Straight Connector 132"/>
          <p:cNvCxnSpPr/>
          <p:nvPr/>
        </p:nvCxnSpPr>
        <p:spPr>
          <a:xfrm>
            <a:off x="6084168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6084168" y="2305672"/>
            <a:ext cx="43204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6516216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26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0410405"/>
              </p:ext>
            </p:extLst>
          </p:nvPr>
        </p:nvGraphicFramePr>
        <p:xfrm>
          <a:off x="3851920" y="2780928"/>
          <a:ext cx="3816424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0653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HVPS Transformer failure</a:t>
            </a:r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57200" y="2852936"/>
            <a:ext cx="3394720" cy="3744416"/>
          </a:xfrm>
        </p:spPr>
        <p:txBody>
          <a:bodyPr anchor="ctr">
            <a:normAutofit fontScale="77500" lnSpcReduction="20000"/>
          </a:bodyPr>
          <a:lstStyle/>
          <a:p>
            <a:r>
              <a:rPr lang="en-GB" dirty="0" smtClean="0"/>
              <a:t>We had two majors faults with the HV transformers</a:t>
            </a:r>
          </a:p>
          <a:p>
            <a:endParaRPr lang="en-GB" dirty="0" smtClean="0"/>
          </a:p>
          <a:p>
            <a:r>
              <a:rPr lang="en-GB" dirty="0" smtClean="0"/>
              <a:t>2012 near miss</a:t>
            </a:r>
          </a:p>
          <a:p>
            <a:pPr lvl="1"/>
            <a:r>
              <a:rPr lang="en-GB" dirty="0" smtClean="0"/>
              <a:t>one connection of the coil started to burn</a:t>
            </a:r>
          </a:p>
          <a:p>
            <a:pPr lvl="1"/>
            <a:r>
              <a:rPr lang="en-GB" dirty="0" smtClean="0"/>
              <a:t>We exchange the transformer before any accident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Transformers have a lifetime and replacement must be correctly scheduled on old machines</a:t>
            </a:r>
          </a:p>
          <a:p>
            <a:pPr lvl="1"/>
            <a:endParaRPr lang="en-GB" dirty="0"/>
          </a:p>
          <a:p>
            <a:r>
              <a:rPr lang="en-GB" dirty="0" smtClean="0"/>
              <a:t>2013</a:t>
            </a:r>
          </a:p>
          <a:p>
            <a:pPr lvl="1"/>
            <a:r>
              <a:rPr lang="en-GB" dirty="0" smtClean="0"/>
              <a:t>Measuring cable connection broke and 18 </a:t>
            </a:r>
            <a:r>
              <a:rPr lang="en-GB" dirty="0" err="1" smtClean="0"/>
              <a:t>kVAC</a:t>
            </a:r>
            <a:r>
              <a:rPr lang="en-GB" dirty="0" smtClean="0"/>
              <a:t> accidentally touched GND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37</a:t>
            </a:fld>
            <a:endParaRPr lang="en-GB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126" name="Straight Connector 125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ight Arrow 131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3" name="Straight Connector 132"/>
          <p:cNvCxnSpPr/>
          <p:nvPr/>
        </p:nvCxnSpPr>
        <p:spPr>
          <a:xfrm>
            <a:off x="6804248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6660232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242" name="Picture 2" descr="G:\Departments\AB\Groups\RF\Sections\PM\QA Inventory\Photographies\TWC 200MHz\Siemens\uae\problemes\transfo UAE4 2011-04-01\trafo_2_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0" r="10330"/>
          <a:stretch/>
        </p:blipFill>
        <p:spPr bwMode="auto">
          <a:xfrm>
            <a:off x="4572000" y="3068960"/>
            <a:ext cx="33912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902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HVPS Transformer failure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38</a:t>
            </a:fld>
            <a:endParaRPr lang="en-GB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126" name="Straight Connector 125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ight Arrow 131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3" name="Straight Connector 132"/>
          <p:cNvCxnSpPr/>
          <p:nvPr/>
        </p:nvCxnSpPr>
        <p:spPr>
          <a:xfrm>
            <a:off x="6804248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6660232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1267" name="Picture 3" descr="G:\Departments\AB\Groups\RF\Sections\PM\QA Inventory\Photographies\Christophe\IMG_33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000" y="3100448"/>
            <a:ext cx="3841200" cy="256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Content Placeholder 24"/>
          <p:cNvSpPr txBox="1">
            <a:spLocks/>
          </p:cNvSpPr>
          <p:nvPr/>
        </p:nvSpPr>
        <p:spPr>
          <a:xfrm>
            <a:off x="457200" y="2852936"/>
            <a:ext cx="3394720" cy="3744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We had two majors faults with the HV transformers</a:t>
            </a:r>
          </a:p>
          <a:p>
            <a:endParaRPr lang="en-GB" smtClean="0"/>
          </a:p>
          <a:p>
            <a:r>
              <a:rPr lang="en-GB" smtClean="0"/>
              <a:t>2012 near miss</a:t>
            </a:r>
          </a:p>
          <a:p>
            <a:pPr lvl="1"/>
            <a:r>
              <a:rPr lang="en-GB" smtClean="0"/>
              <a:t>one connection of the coil started to burn</a:t>
            </a:r>
          </a:p>
          <a:p>
            <a:pPr lvl="1"/>
            <a:r>
              <a:rPr lang="en-GB" smtClean="0"/>
              <a:t>We exchange the transformer before any accident</a:t>
            </a:r>
          </a:p>
          <a:p>
            <a:pPr lvl="1"/>
            <a:r>
              <a:rPr lang="en-GB" smtClean="0">
                <a:solidFill>
                  <a:srgbClr val="FF0000"/>
                </a:solidFill>
              </a:rPr>
              <a:t>Transformers have a lifetime and replacement must be correctly scheduled on old machines</a:t>
            </a:r>
          </a:p>
          <a:p>
            <a:pPr lvl="1"/>
            <a:endParaRPr lang="en-GB" smtClean="0"/>
          </a:p>
          <a:p>
            <a:r>
              <a:rPr lang="en-GB" smtClean="0"/>
              <a:t>2013</a:t>
            </a:r>
          </a:p>
          <a:p>
            <a:pPr lvl="1"/>
            <a:r>
              <a:rPr lang="en-GB" smtClean="0"/>
              <a:t>Measuring cable connection broke and 18 kVAC accidentally touched GND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202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HVPS Transformer failure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39</a:t>
            </a:fld>
            <a:endParaRPr lang="en-GB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126" name="Straight Connector 125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ight Arrow 131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3" name="Straight Connector 132"/>
          <p:cNvCxnSpPr/>
          <p:nvPr/>
        </p:nvCxnSpPr>
        <p:spPr>
          <a:xfrm>
            <a:off x="6804248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6660232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2290" name="Picture 2" descr="G:\Departments\AB\Groups\RF\Sections\PM\QA Inventory\Photographies\Christophe\IMG_14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284984"/>
            <a:ext cx="3841200" cy="256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Content Placeholder 24"/>
          <p:cNvSpPr>
            <a:spLocks noGrp="1"/>
          </p:cNvSpPr>
          <p:nvPr>
            <p:ph idx="1"/>
          </p:nvPr>
        </p:nvSpPr>
        <p:spPr>
          <a:xfrm>
            <a:off x="457200" y="2852936"/>
            <a:ext cx="3394720" cy="3744416"/>
          </a:xfrm>
        </p:spPr>
        <p:txBody>
          <a:bodyPr anchor="ctr">
            <a:normAutofit fontScale="77500" lnSpcReduction="20000"/>
          </a:bodyPr>
          <a:lstStyle/>
          <a:p>
            <a:r>
              <a:rPr lang="en-GB" dirty="0" smtClean="0"/>
              <a:t>We had two majors faults with the HV transformers</a:t>
            </a:r>
          </a:p>
          <a:p>
            <a:endParaRPr lang="en-GB" dirty="0" smtClean="0"/>
          </a:p>
          <a:p>
            <a:r>
              <a:rPr lang="en-GB" dirty="0" smtClean="0"/>
              <a:t>2012 near miss</a:t>
            </a:r>
          </a:p>
          <a:p>
            <a:pPr lvl="1"/>
            <a:r>
              <a:rPr lang="en-GB" dirty="0" smtClean="0"/>
              <a:t>one connection of the coil started to burn</a:t>
            </a:r>
          </a:p>
          <a:p>
            <a:pPr lvl="1"/>
            <a:r>
              <a:rPr lang="en-GB" dirty="0" smtClean="0"/>
              <a:t>We exchange the transformer before any accident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Transformers have a lifetime and replacement must be correctly scheduled on old machines</a:t>
            </a:r>
          </a:p>
          <a:p>
            <a:pPr lvl="1"/>
            <a:endParaRPr lang="en-GB" dirty="0"/>
          </a:p>
          <a:p>
            <a:r>
              <a:rPr lang="en-GB" dirty="0" smtClean="0"/>
              <a:t>2013</a:t>
            </a:r>
          </a:p>
          <a:p>
            <a:pPr lvl="1"/>
            <a:r>
              <a:rPr lang="en-GB" dirty="0" smtClean="0"/>
              <a:t>Measuring cable connection broke and 18 </a:t>
            </a:r>
            <a:r>
              <a:rPr lang="en-GB" dirty="0" err="1" smtClean="0"/>
              <a:t>kVAC</a:t>
            </a:r>
            <a:r>
              <a:rPr lang="en-GB" dirty="0" smtClean="0"/>
              <a:t> accidentally touched GND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831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in the SPS</a:t>
            </a:r>
            <a:endParaRPr lang="en-GB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1187624" y="2204864"/>
            <a:ext cx="0" cy="3888432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187624" y="4653136"/>
            <a:ext cx="330026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1974</a:t>
            </a:r>
            <a:endParaRPr lang="en-GB" dirty="0"/>
          </a:p>
          <a:p>
            <a:r>
              <a:rPr lang="en-GB" dirty="0" smtClean="0"/>
              <a:t>First Siemens Transmitter</a:t>
            </a:r>
          </a:p>
          <a:p>
            <a:r>
              <a:rPr lang="en-GB" dirty="0" smtClean="0"/>
              <a:t>1 x RS2004 Driver</a:t>
            </a:r>
          </a:p>
          <a:p>
            <a:r>
              <a:rPr lang="en-GB" dirty="0" smtClean="0"/>
              <a:t>4 x RS2004 Finals</a:t>
            </a:r>
          </a:p>
          <a:p>
            <a:r>
              <a:rPr lang="en-GB" dirty="0" smtClean="0"/>
              <a:t>Total output power = 515 kW CW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4</a:t>
            </a:fld>
            <a:endParaRPr lang="en-GB"/>
          </a:p>
        </p:txBody>
      </p:sp>
      <p:cxnSp>
        <p:nvCxnSpPr>
          <p:cNvPr id="24" name="Straight Connector 23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ight Arrow 37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\\cern.ch\dfs\Departments\AB\Groups\RF\Dropbox\gael\images siemens philips\2014-05-07-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59" t="4442" r="4980" b="7390"/>
          <a:stretch/>
        </p:blipFill>
        <p:spPr bwMode="auto">
          <a:xfrm>
            <a:off x="3995936" y="3029371"/>
            <a:ext cx="3960000" cy="2631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97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HVPS Transformer failure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40</a:t>
            </a:fld>
            <a:endParaRPr lang="en-GB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126" name="Straight Connector 125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ight Arrow 131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3" name="Straight Connector 132"/>
          <p:cNvCxnSpPr/>
          <p:nvPr/>
        </p:nvCxnSpPr>
        <p:spPr>
          <a:xfrm>
            <a:off x="6804248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6660232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4" name="Picture 2" descr="G:\Departments\AB\Groups\RF\Sections\PM\QA Inventory\Photographies\Christophe\IMG_1486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659952" y="3476952"/>
            <a:ext cx="2880000" cy="19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G:\Departments\AB\Groups\RF\Sections\PM\QA Inventory\Photographies\Christophe\IMG_1488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997272"/>
            <a:ext cx="192096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ontent Placeholder 24"/>
          <p:cNvSpPr>
            <a:spLocks noGrp="1"/>
          </p:cNvSpPr>
          <p:nvPr>
            <p:ph idx="1"/>
          </p:nvPr>
        </p:nvSpPr>
        <p:spPr>
          <a:xfrm>
            <a:off x="457200" y="2852936"/>
            <a:ext cx="3394720" cy="3744416"/>
          </a:xfrm>
        </p:spPr>
        <p:txBody>
          <a:bodyPr anchor="ctr">
            <a:normAutofit fontScale="77500" lnSpcReduction="20000"/>
          </a:bodyPr>
          <a:lstStyle/>
          <a:p>
            <a:r>
              <a:rPr lang="en-GB" dirty="0" smtClean="0"/>
              <a:t>We had two majors faults with the HV transformers</a:t>
            </a:r>
          </a:p>
          <a:p>
            <a:endParaRPr lang="en-GB" dirty="0" smtClean="0"/>
          </a:p>
          <a:p>
            <a:r>
              <a:rPr lang="en-GB" dirty="0" smtClean="0"/>
              <a:t>2012 near miss</a:t>
            </a:r>
          </a:p>
          <a:p>
            <a:pPr lvl="1"/>
            <a:r>
              <a:rPr lang="en-GB" dirty="0" smtClean="0"/>
              <a:t>one connection of the coil started to burn</a:t>
            </a:r>
          </a:p>
          <a:p>
            <a:pPr lvl="1"/>
            <a:r>
              <a:rPr lang="en-GB" dirty="0" smtClean="0"/>
              <a:t>We exchange the transformer before any accident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Transformers have a lifetime and replacement must be correctly scheduled on old machines</a:t>
            </a:r>
          </a:p>
          <a:p>
            <a:pPr lvl="1"/>
            <a:endParaRPr lang="en-GB" dirty="0"/>
          </a:p>
          <a:p>
            <a:r>
              <a:rPr lang="en-GB" dirty="0" smtClean="0"/>
              <a:t>2013</a:t>
            </a:r>
          </a:p>
          <a:p>
            <a:pPr lvl="1"/>
            <a:r>
              <a:rPr lang="en-GB" dirty="0" smtClean="0"/>
              <a:t>Measuring cable connection broke and 18 </a:t>
            </a:r>
            <a:r>
              <a:rPr lang="en-GB" dirty="0" err="1" smtClean="0"/>
              <a:t>kVAC</a:t>
            </a:r>
            <a:r>
              <a:rPr lang="en-GB" dirty="0" smtClean="0"/>
              <a:t> accidentally touched GND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741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Local/Remote control</a:t>
            </a:r>
            <a:endParaRPr lang="en-GB" dirty="0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57200" y="2924944"/>
            <a:ext cx="3394720" cy="3475856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Local electronics are still the same since the beginning, faults are very rare (electricians of the team are able to repair it)</a:t>
            </a:r>
          </a:p>
          <a:p>
            <a:endParaRPr lang="en-GB" dirty="0"/>
          </a:p>
          <a:p>
            <a:r>
              <a:rPr lang="en-GB" dirty="0" smtClean="0"/>
              <a:t>Remote systems had to be upgraded as not robust enough (specialists needed)</a:t>
            </a:r>
          </a:p>
          <a:p>
            <a:pPr lvl="1"/>
            <a:r>
              <a:rPr lang="en-GB" dirty="0" smtClean="0"/>
              <a:t>1970-1991	Nodal</a:t>
            </a:r>
          </a:p>
          <a:p>
            <a:pPr lvl="1"/>
            <a:r>
              <a:rPr lang="en-GB" dirty="0" smtClean="0"/>
              <a:t>1991-2013	Siemens S5</a:t>
            </a:r>
          </a:p>
          <a:p>
            <a:pPr lvl="1"/>
            <a:r>
              <a:rPr lang="en-GB" dirty="0" smtClean="0"/>
              <a:t>2014-…	</a:t>
            </a:r>
            <a:r>
              <a:rPr lang="en-GB" dirty="0"/>
              <a:t>	</a:t>
            </a:r>
            <a:r>
              <a:rPr lang="en-GB" dirty="0" err="1" smtClean="0"/>
              <a:t>Beckoff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41</a:t>
            </a:fld>
            <a:endParaRPr lang="en-GB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126" name="Straight Connector 125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ight Arrow 131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3" name="Straight Connector 132"/>
          <p:cNvCxnSpPr/>
          <p:nvPr/>
        </p:nvCxnSpPr>
        <p:spPr>
          <a:xfrm>
            <a:off x="6948264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3635896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7171" name="Picture 3" descr="G:\Departments\AB\Groups\RF\Sections\PM\QA Inventory\Photographies\TWC 200MHz\Siemens\P712003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89" r="23911"/>
          <a:stretch/>
        </p:blipFill>
        <p:spPr bwMode="auto">
          <a:xfrm>
            <a:off x="4860032" y="3141288"/>
            <a:ext cx="206592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056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Local/Remote control</a:t>
            </a:r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57200" y="2924944"/>
            <a:ext cx="3394720" cy="3475856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Local electronics are still the same since the beginning, faults are very rare (electricians of the team are able to repair it)</a:t>
            </a:r>
          </a:p>
          <a:p>
            <a:endParaRPr lang="en-GB" dirty="0"/>
          </a:p>
          <a:p>
            <a:r>
              <a:rPr lang="en-GB" dirty="0"/>
              <a:t>Remote systems had to be upgraded as not robust enough (specialists needed)</a:t>
            </a:r>
          </a:p>
          <a:p>
            <a:pPr lvl="1"/>
            <a:r>
              <a:rPr lang="en-GB" dirty="0"/>
              <a:t>1970-1991	Nodal</a:t>
            </a:r>
          </a:p>
          <a:p>
            <a:pPr lvl="1"/>
            <a:r>
              <a:rPr lang="en-GB" dirty="0"/>
              <a:t>1991-2013	Siemens S5</a:t>
            </a:r>
          </a:p>
          <a:p>
            <a:pPr lvl="1"/>
            <a:r>
              <a:rPr lang="en-GB" dirty="0"/>
              <a:t>2014-…		</a:t>
            </a:r>
            <a:r>
              <a:rPr lang="en-GB" dirty="0" err="1"/>
              <a:t>Beckoff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42</a:t>
            </a:fld>
            <a:endParaRPr lang="en-GB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126" name="Straight Connector 125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ight Arrow 131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3" name="Straight Connector 132"/>
          <p:cNvCxnSpPr/>
          <p:nvPr/>
        </p:nvCxnSpPr>
        <p:spPr>
          <a:xfrm>
            <a:off x="6948264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3635896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2" name="Picture 5" descr="G:\Departments\AB\Groups\RF\Sections\PM\QA Inventory\Photographies\Christophe\IMG_088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000" y="3069280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876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Local/Remote control</a:t>
            </a:r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57200" y="2924944"/>
            <a:ext cx="3394720" cy="3475856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Local electronics are still the same since the beginning, faults are very rare (electricians of the team are able to repair it)</a:t>
            </a:r>
          </a:p>
          <a:p>
            <a:endParaRPr lang="en-GB" dirty="0"/>
          </a:p>
          <a:p>
            <a:r>
              <a:rPr lang="en-GB" dirty="0"/>
              <a:t>Remote systems had to be upgraded as not robust enough (specialists needed)</a:t>
            </a:r>
          </a:p>
          <a:p>
            <a:pPr lvl="1"/>
            <a:r>
              <a:rPr lang="en-GB" dirty="0"/>
              <a:t>1970-1991	Nodal</a:t>
            </a:r>
          </a:p>
          <a:p>
            <a:pPr lvl="1"/>
            <a:r>
              <a:rPr lang="en-GB" dirty="0"/>
              <a:t>1991-2013	Siemens S5</a:t>
            </a:r>
          </a:p>
          <a:p>
            <a:pPr lvl="1"/>
            <a:r>
              <a:rPr lang="en-GB" dirty="0"/>
              <a:t>2014-…		</a:t>
            </a:r>
            <a:r>
              <a:rPr lang="en-GB" dirty="0" err="1"/>
              <a:t>Beckoff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43</a:t>
            </a:fld>
            <a:endParaRPr lang="en-GB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126" name="Straight Connector 125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ight Arrow 131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3" name="Straight Connector 132"/>
          <p:cNvCxnSpPr/>
          <p:nvPr/>
        </p:nvCxnSpPr>
        <p:spPr>
          <a:xfrm>
            <a:off x="6948264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3635896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3074" name="Picture 2" descr="http://www.classiccmp.org/dunfield/tty/h/libf1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140968"/>
            <a:ext cx="262481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732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Local/Remote control</a:t>
            </a:r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57200" y="2924944"/>
            <a:ext cx="3394720" cy="3475856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Local electronics are still the same since the beginning, faults are very rare (electricians of the team are able to repair it)</a:t>
            </a:r>
          </a:p>
          <a:p>
            <a:endParaRPr lang="en-GB" dirty="0"/>
          </a:p>
          <a:p>
            <a:r>
              <a:rPr lang="en-GB" dirty="0"/>
              <a:t>Remote systems had to be upgraded as not robust enough (specialists needed)</a:t>
            </a:r>
          </a:p>
          <a:p>
            <a:pPr lvl="1"/>
            <a:r>
              <a:rPr lang="en-GB" dirty="0"/>
              <a:t>1970-1991	Nodal</a:t>
            </a:r>
          </a:p>
          <a:p>
            <a:pPr lvl="1"/>
            <a:r>
              <a:rPr lang="en-GB" dirty="0"/>
              <a:t>1991-2013	Siemens S5</a:t>
            </a:r>
          </a:p>
          <a:p>
            <a:pPr lvl="1"/>
            <a:r>
              <a:rPr lang="en-GB" dirty="0"/>
              <a:t>2014-…		</a:t>
            </a:r>
            <a:r>
              <a:rPr lang="en-GB" dirty="0" err="1"/>
              <a:t>Beckoff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44</a:t>
            </a:fld>
            <a:endParaRPr lang="en-GB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126" name="Straight Connector 125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ight Arrow 131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3" name="Straight Connector 132"/>
          <p:cNvCxnSpPr/>
          <p:nvPr/>
        </p:nvCxnSpPr>
        <p:spPr>
          <a:xfrm>
            <a:off x="6948264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3635896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8194" name="Picture 2" descr="G:\Departments\AB\Groups\RF\Sections\PM\QA Inventory\Photographies\TWC 200MHz\IMG_196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068960"/>
            <a:ext cx="3839691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883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Local/Remote control</a:t>
            </a:r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57200" y="2924944"/>
            <a:ext cx="3394720" cy="3475856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Local electronics are still the same since the beginning, faults are very rare (electricians of the team are able to repair it)</a:t>
            </a:r>
          </a:p>
          <a:p>
            <a:endParaRPr lang="en-GB" dirty="0"/>
          </a:p>
          <a:p>
            <a:r>
              <a:rPr lang="en-GB" dirty="0"/>
              <a:t>Remote systems had to be upgraded as not robust enough (specialists needed)</a:t>
            </a:r>
          </a:p>
          <a:p>
            <a:pPr lvl="1"/>
            <a:r>
              <a:rPr lang="en-GB" dirty="0"/>
              <a:t>1970-1991	Nodal</a:t>
            </a:r>
          </a:p>
          <a:p>
            <a:pPr lvl="1"/>
            <a:r>
              <a:rPr lang="en-GB" dirty="0"/>
              <a:t>1991-2013	Siemens S5</a:t>
            </a:r>
          </a:p>
          <a:p>
            <a:pPr lvl="1"/>
            <a:r>
              <a:rPr lang="en-GB" dirty="0"/>
              <a:t>2014-…		</a:t>
            </a:r>
            <a:r>
              <a:rPr lang="en-GB" dirty="0" err="1"/>
              <a:t>Beckoff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45</a:t>
            </a:fld>
            <a:endParaRPr lang="en-GB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126" name="Straight Connector 125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ight Arrow 131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3" name="Straight Connector 132"/>
          <p:cNvCxnSpPr/>
          <p:nvPr/>
        </p:nvCxnSpPr>
        <p:spPr>
          <a:xfrm>
            <a:off x="6948264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3635896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000" y="3069280"/>
            <a:ext cx="3840000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883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Miscellaneous</a:t>
            </a:r>
            <a:endParaRPr lang="en-GB" dirty="0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57200" y="2924944"/>
            <a:ext cx="3394720" cy="3475856"/>
          </a:xfrm>
        </p:spPr>
        <p:txBody>
          <a:bodyPr anchor="ctr">
            <a:normAutofit/>
          </a:bodyPr>
          <a:lstStyle/>
          <a:p>
            <a:r>
              <a:rPr lang="en-GB" dirty="0" smtClean="0"/>
              <a:t>We had several troubles with usual suspects</a:t>
            </a:r>
          </a:p>
          <a:p>
            <a:pPr lvl="1"/>
            <a:r>
              <a:rPr lang="en-GB" dirty="0" smtClean="0"/>
              <a:t>HV wiring</a:t>
            </a:r>
          </a:p>
          <a:p>
            <a:pPr lvl="1"/>
            <a:r>
              <a:rPr lang="en-GB" dirty="0" smtClean="0"/>
              <a:t>High Power transmission line connections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46</a:t>
            </a:fld>
            <a:endParaRPr lang="en-GB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126" name="Straight Connector 125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ight Arrow 131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" descr="G:\Departments\AB\Groups\RF\Sections\PM\QA Inventory\Photographies\Christophe\IMG_0066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000" y="3068960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535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Miscellaneous</a:t>
            </a:r>
            <a:endParaRPr lang="en-GB" dirty="0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57200" y="2924944"/>
            <a:ext cx="3394720" cy="3475856"/>
          </a:xfrm>
        </p:spPr>
        <p:txBody>
          <a:bodyPr anchor="ctr">
            <a:normAutofit/>
          </a:bodyPr>
          <a:lstStyle/>
          <a:p>
            <a:r>
              <a:rPr lang="en-GB" dirty="0"/>
              <a:t>We had several troubles with usual suspects</a:t>
            </a:r>
          </a:p>
          <a:p>
            <a:pPr lvl="1"/>
            <a:r>
              <a:rPr lang="en-GB" dirty="0"/>
              <a:t>HV wiring</a:t>
            </a:r>
          </a:p>
          <a:p>
            <a:pPr lvl="1"/>
            <a:r>
              <a:rPr lang="en-GB" dirty="0"/>
              <a:t>High Power transmission line </a:t>
            </a:r>
            <a:r>
              <a:rPr lang="en-GB" dirty="0" smtClean="0"/>
              <a:t>connections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47</a:t>
            </a:fld>
            <a:endParaRPr lang="en-GB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126" name="Straight Connector 125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ight Arrow 131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218" name="Picture 2" descr="G:\Departments\AB\Groups\RF\Sections\PM\QA Inventory\Photographies\TWC 200MHz\Siemens\uae\problemes\pont de diode 2004-03-15\P31500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068960"/>
            <a:ext cx="381457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791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Miscellaneous</a:t>
            </a:r>
            <a:endParaRPr lang="en-GB" dirty="0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57200" y="2924944"/>
            <a:ext cx="3394720" cy="3475856"/>
          </a:xfrm>
        </p:spPr>
        <p:txBody>
          <a:bodyPr anchor="ctr">
            <a:normAutofit/>
          </a:bodyPr>
          <a:lstStyle/>
          <a:p>
            <a:r>
              <a:rPr lang="en-GB" dirty="0"/>
              <a:t>We had several troubles with usual suspects</a:t>
            </a:r>
          </a:p>
          <a:p>
            <a:pPr lvl="1"/>
            <a:r>
              <a:rPr lang="en-GB" dirty="0"/>
              <a:t>HV wiring</a:t>
            </a:r>
          </a:p>
          <a:p>
            <a:pPr lvl="1"/>
            <a:r>
              <a:rPr lang="en-GB" dirty="0"/>
              <a:t>High Power transmission line </a:t>
            </a:r>
            <a:r>
              <a:rPr lang="en-GB" dirty="0" smtClean="0"/>
              <a:t>connections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48</a:t>
            </a:fld>
            <a:endParaRPr lang="en-GB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126" name="Straight Connector 125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ight Arrow 131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3" descr="G:\Departments\AB\Groups\RF\Sections\PM\QA Inventory\Photographies\Christophe\P63000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08920"/>
            <a:ext cx="2880000" cy="3732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646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Miscellaneous</a:t>
            </a:r>
            <a:endParaRPr lang="en-GB" dirty="0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57200" y="2924944"/>
            <a:ext cx="3394720" cy="3475856"/>
          </a:xfrm>
        </p:spPr>
        <p:txBody>
          <a:bodyPr anchor="ctr">
            <a:normAutofit/>
          </a:bodyPr>
          <a:lstStyle/>
          <a:p>
            <a:r>
              <a:rPr lang="en-GB" dirty="0"/>
              <a:t>We had several troubles with usual suspects</a:t>
            </a:r>
          </a:p>
          <a:p>
            <a:pPr lvl="1"/>
            <a:r>
              <a:rPr lang="en-GB" dirty="0"/>
              <a:t>HV wiring</a:t>
            </a:r>
          </a:p>
          <a:p>
            <a:pPr lvl="1"/>
            <a:r>
              <a:rPr lang="en-GB" dirty="0"/>
              <a:t>High Power transmission line </a:t>
            </a:r>
            <a:r>
              <a:rPr lang="en-GB" dirty="0" smtClean="0"/>
              <a:t>connections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49</a:t>
            </a:fld>
            <a:endParaRPr lang="en-GB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126" name="Straight Connector 125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ight Arrow 131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3" descr="G:\Departments\AB\Groups\RF\Sections\PM\QA Inventory\Photographies\En attente tri\IMG_17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000" y="3068960"/>
            <a:ext cx="3839691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711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cern.ch\dfs\Departments\AB\Groups\RF\Dropbox\gael\images siemens philips\2014-05-07-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54" t="16755" b="17044"/>
          <a:stretch/>
        </p:blipFill>
        <p:spPr bwMode="auto">
          <a:xfrm>
            <a:off x="1835696" y="2873450"/>
            <a:ext cx="6480000" cy="2859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in the SPS</a:t>
            </a:r>
            <a:endParaRPr lang="en-GB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1475656" y="2276872"/>
            <a:ext cx="0" cy="403244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475656" y="5457998"/>
            <a:ext cx="27801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1976</a:t>
            </a:r>
            <a:endParaRPr lang="en-GB" dirty="0"/>
          </a:p>
          <a:p>
            <a:r>
              <a:rPr lang="en-GB" dirty="0" smtClean="0"/>
              <a:t>Three Siemens </a:t>
            </a:r>
            <a:r>
              <a:rPr lang="en-GB" dirty="0" smtClean="0"/>
              <a:t>Transmitters</a:t>
            </a:r>
            <a:endParaRPr lang="en-GB" dirty="0" smtClean="0"/>
          </a:p>
          <a:p>
            <a:r>
              <a:rPr lang="en-GB" dirty="0" smtClean="0"/>
              <a:t>3 x 515 kW CW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5</a:t>
            </a:fld>
            <a:endParaRPr lang="en-GB"/>
          </a:p>
        </p:txBody>
      </p:sp>
      <p:cxnSp>
        <p:nvCxnSpPr>
          <p:cNvPr id="26" name="Straight Connector 25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ight Arrow 37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06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Miscellaneous</a:t>
            </a:r>
            <a:endParaRPr lang="en-GB" dirty="0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57200" y="2924944"/>
            <a:ext cx="3394720" cy="3475856"/>
          </a:xfrm>
        </p:spPr>
        <p:txBody>
          <a:bodyPr anchor="ctr">
            <a:normAutofit/>
          </a:bodyPr>
          <a:lstStyle/>
          <a:p>
            <a:r>
              <a:rPr lang="en-GB" dirty="0"/>
              <a:t>We had several troubles with usual suspects</a:t>
            </a:r>
          </a:p>
          <a:p>
            <a:pPr lvl="1"/>
            <a:r>
              <a:rPr lang="en-GB" dirty="0"/>
              <a:t>HV wiring</a:t>
            </a:r>
          </a:p>
          <a:p>
            <a:pPr lvl="1"/>
            <a:r>
              <a:rPr lang="en-GB" dirty="0"/>
              <a:t>High Power transmission line </a:t>
            </a:r>
            <a:r>
              <a:rPr lang="en-GB" dirty="0" smtClean="0"/>
              <a:t>connections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50</a:t>
            </a:fld>
            <a:endParaRPr lang="en-GB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126" name="Straight Connector 125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ight Arrow 131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" descr="G:\Departments\AB\Groups\RF\Sections\PM\QA Inventory\Photographies\En attente tri\IMG_17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000" y="3068960"/>
            <a:ext cx="3839691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219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Improvements</a:t>
            </a:r>
            <a:endParaRPr lang="en-GB" dirty="0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57200" y="2924944"/>
            <a:ext cx="7620000" cy="3475856"/>
          </a:xfrm>
        </p:spPr>
        <p:txBody>
          <a:bodyPr anchor="ctr">
            <a:normAutofit/>
          </a:bodyPr>
          <a:lstStyle/>
          <a:p>
            <a:r>
              <a:rPr lang="en-GB" sz="2800" dirty="0" smtClean="0"/>
              <a:t>All these troubles have been improved case by case and not occurred again</a:t>
            </a:r>
          </a:p>
          <a:p>
            <a:endParaRPr lang="en-GB" sz="2800" dirty="0"/>
          </a:p>
          <a:p>
            <a:r>
              <a:rPr lang="en-GB" sz="2800" dirty="0" smtClean="0"/>
              <a:t>We simply need an experienced team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51</a:t>
            </a:fld>
            <a:endParaRPr lang="en-GB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126" name="Straight Connector 125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ight Arrow 131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Connector 25"/>
          <p:cNvCxnSpPr/>
          <p:nvPr/>
        </p:nvCxnSpPr>
        <p:spPr>
          <a:xfrm>
            <a:off x="4572000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644008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796408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004048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084168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084168" y="2305672"/>
            <a:ext cx="43204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516216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652120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067944" y="206084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830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Manpower strategy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52</a:t>
            </a:fld>
            <a:endParaRPr lang="en-GB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79897468"/>
              </p:ext>
            </p:extLst>
          </p:nvPr>
        </p:nvGraphicFramePr>
        <p:xfrm>
          <a:off x="107504" y="1772816"/>
          <a:ext cx="8568952" cy="4928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3995936" y="2780928"/>
            <a:ext cx="1152128" cy="288032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514856" y="1268760"/>
            <a:ext cx="77856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Good Machine = (when my boss does not hear about it) =</a:t>
            </a:r>
          </a:p>
          <a:p>
            <a:r>
              <a:rPr lang="en-GB" sz="2000" dirty="0" smtClean="0"/>
              <a:t>(a*efficiency)*(b*reliability)*(c*AVAILABILITY)*(d*Experienced team)*</a:t>
            </a:r>
            <a:r>
              <a:rPr lang="en-GB" sz="2800" b="1" i="1" dirty="0" smtClean="0">
                <a:solidFill>
                  <a:srgbClr val="0070C0"/>
                </a:solidFill>
              </a:rPr>
              <a:t>k</a:t>
            </a:r>
            <a:endParaRPr lang="en-GB" sz="20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83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Manpower strategy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 smtClean="0"/>
              <a:t>Availability of an Injector is the key parameter</a:t>
            </a:r>
          </a:p>
          <a:p>
            <a:endParaRPr lang="en-GB" dirty="0"/>
          </a:p>
          <a:p>
            <a:r>
              <a:rPr lang="en-GB" dirty="0" smtClean="0"/>
              <a:t>CERN’s total annual electricity consumption is 1 </a:t>
            </a:r>
            <a:r>
              <a:rPr lang="en-GB" dirty="0" err="1" smtClean="0"/>
              <a:t>TWh</a:t>
            </a:r>
            <a:r>
              <a:rPr lang="en-GB" dirty="0" smtClean="0"/>
              <a:t>, for an operation of almost 7000 hours per year, 130 MW average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When </a:t>
            </a:r>
            <a:r>
              <a:rPr lang="en-GB" dirty="0"/>
              <a:t>SPS is down, almost 40 % of the electrical bill is for </a:t>
            </a:r>
            <a:r>
              <a:rPr lang="en-GB" dirty="0" smtClean="0"/>
              <a:t>nothing (lost money)</a:t>
            </a:r>
          </a:p>
          <a:p>
            <a:pPr lvl="1"/>
            <a:r>
              <a:rPr lang="en-GB" dirty="0" smtClean="0"/>
              <a:t>20 % for LHC cryogenics + cooling and ventilation</a:t>
            </a:r>
          </a:p>
          <a:p>
            <a:pPr lvl="1"/>
            <a:r>
              <a:rPr lang="en-GB" dirty="0" smtClean="0"/>
              <a:t>10 % for LHC experiments</a:t>
            </a:r>
          </a:p>
          <a:p>
            <a:pPr lvl="1"/>
            <a:r>
              <a:rPr lang="en-GB" dirty="0" smtClean="0"/>
              <a:t>7 % for the North Area experiments</a:t>
            </a:r>
          </a:p>
          <a:p>
            <a:pPr lvl="1"/>
            <a:r>
              <a:rPr lang="en-GB" dirty="0" smtClean="0"/>
              <a:t>(</a:t>
            </a:r>
            <a:r>
              <a:rPr lang="en-GB" dirty="0" smtClean="0">
                <a:hlinkClick r:id="rId2"/>
              </a:rPr>
              <a:t>http</a:t>
            </a:r>
            <a:r>
              <a:rPr lang="en-GB" dirty="0">
                <a:hlinkClick r:id="rId2"/>
              </a:rPr>
              <a:t>://</a:t>
            </a:r>
            <a:r>
              <a:rPr lang="en-GB" dirty="0" smtClean="0">
                <a:hlinkClick r:id="rId2"/>
              </a:rPr>
              <a:t>cds.cern.ch/record/1324541?ln=en</a:t>
            </a:r>
            <a:r>
              <a:rPr lang="en-GB" dirty="0" smtClean="0"/>
              <a:t>)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 smtClean="0"/>
              <a:t>When </a:t>
            </a:r>
            <a:r>
              <a:rPr lang="en-GB" dirty="0"/>
              <a:t>SPS is down, electrical bill costs 5 000 CHF / </a:t>
            </a:r>
            <a:r>
              <a:rPr lang="en-GB" dirty="0" smtClean="0"/>
              <a:t>hour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SPS </a:t>
            </a:r>
            <a:r>
              <a:rPr lang="en-GB" dirty="0"/>
              <a:t>RF is down ~ 1 % of the SPS </a:t>
            </a:r>
            <a:r>
              <a:rPr lang="en-GB" dirty="0" smtClean="0"/>
              <a:t>operating time</a:t>
            </a:r>
            <a:r>
              <a:rPr lang="en-GB" dirty="0"/>
              <a:t>, 70 hours lost per </a:t>
            </a:r>
            <a:r>
              <a:rPr lang="en-GB" dirty="0" smtClean="0"/>
              <a:t>year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Hiring a new colleague with </a:t>
            </a:r>
            <a:r>
              <a:rPr lang="en-GB" dirty="0" smtClean="0"/>
              <a:t>three </a:t>
            </a:r>
            <a:r>
              <a:rPr lang="en-GB" dirty="0"/>
              <a:t>years overlap before retirement of an experienced colleague would save 1% additional </a:t>
            </a:r>
            <a:r>
              <a:rPr lang="en-GB" dirty="0" smtClean="0"/>
              <a:t>along three years,</a:t>
            </a:r>
            <a:br>
              <a:rPr lang="en-GB" dirty="0" smtClean="0"/>
            </a:br>
            <a:r>
              <a:rPr lang="en-GB" dirty="0" smtClean="0"/>
              <a:t>210 </a:t>
            </a:r>
            <a:r>
              <a:rPr lang="en-GB" dirty="0"/>
              <a:t>hours x 5000 CHF/hour = 1 MCHF </a:t>
            </a:r>
            <a:r>
              <a:rPr lang="en-GB" dirty="0" smtClean="0"/>
              <a:t>!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53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39552" y="3011468"/>
            <a:ext cx="73448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1 % of the SPS operating </a:t>
            </a:r>
            <a:r>
              <a:rPr lang="en-GB" sz="2400" dirty="0" smtClean="0"/>
              <a:t>time costs</a:t>
            </a:r>
          </a:p>
          <a:p>
            <a:pPr algn="ctr"/>
            <a:r>
              <a:rPr lang="en-GB" sz="2400" dirty="0" smtClean="0"/>
              <a:t>~ 350,000 CHF per year (electrical bill only)</a:t>
            </a:r>
          </a:p>
          <a:p>
            <a:pPr algn="ctr"/>
            <a:r>
              <a:rPr lang="en-GB" sz="2400" dirty="0">
                <a:solidFill>
                  <a:srgbClr val="FF0000"/>
                </a:solidFill>
              </a:rPr>
              <a:t>Please </a:t>
            </a:r>
            <a:r>
              <a:rPr lang="en-GB" sz="2400" dirty="0" smtClean="0">
                <a:solidFill>
                  <a:srgbClr val="FF0000"/>
                </a:solidFill>
              </a:rPr>
              <a:t>do hire </a:t>
            </a:r>
            <a:r>
              <a:rPr lang="en-GB" sz="2400" dirty="0">
                <a:solidFill>
                  <a:srgbClr val="FF0000"/>
                </a:solidFill>
              </a:rPr>
              <a:t>young persons </a:t>
            </a:r>
            <a:r>
              <a:rPr lang="en-GB" sz="2400" dirty="0" smtClean="0">
                <a:solidFill>
                  <a:srgbClr val="FF0000"/>
                </a:solidFill>
              </a:rPr>
              <a:t>early enough</a:t>
            </a:r>
          </a:p>
          <a:p>
            <a:pPr algn="ctr"/>
            <a:r>
              <a:rPr lang="en-GB" sz="2400" dirty="0" smtClean="0">
                <a:solidFill>
                  <a:srgbClr val="FF0000"/>
                </a:solidFill>
              </a:rPr>
              <a:t>to ensure a correct overlap and experience sharing !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91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Maintenance strategy</a:t>
            </a:r>
            <a:endParaRPr lang="en-GB" dirty="0"/>
          </a:p>
        </p:txBody>
      </p:sp>
      <p:sp>
        <p:nvSpPr>
          <p:cNvPr id="41" name="Content Placeholder 40"/>
          <p:cNvSpPr>
            <a:spLocks noGrp="1"/>
          </p:cNvSpPr>
          <p:nvPr>
            <p:ph idx="1"/>
          </p:nvPr>
        </p:nvSpPr>
        <p:spPr>
          <a:xfrm>
            <a:off x="457200" y="1340768"/>
            <a:ext cx="7620000" cy="2836912"/>
          </a:xfrm>
        </p:spPr>
        <p:txBody>
          <a:bodyPr>
            <a:normAutofit fontScale="92500" lnSpcReduction="10000"/>
          </a:bodyPr>
          <a:lstStyle/>
          <a:p>
            <a:r>
              <a:rPr lang="en-GB" sz="2000" dirty="0"/>
              <a:t>From 1970 to </a:t>
            </a:r>
            <a:r>
              <a:rPr lang="en-GB" sz="2000" dirty="0" smtClean="0"/>
              <a:t>2009, </a:t>
            </a:r>
            <a:r>
              <a:rPr lang="en-GB" sz="2000" dirty="0"/>
              <a:t>preventive maintenance was systematically done on the whole series of items, </a:t>
            </a:r>
            <a:r>
              <a:rPr lang="en-GB" sz="2000" dirty="0" smtClean="0"/>
              <a:t>regardless the </a:t>
            </a:r>
            <a:r>
              <a:rPr lang="en-GB" sz="2000" dirty="0"/>
              <a:t>quantity </a:t>
            </a:r>
            <a:r>
              <a:rPr lang="en-GB" sz="2000" dirty="0" smtClean="0"/>
              <a:t>in </a:t>
            </a:r>
            <a:r>
              <a:rPr lang="en-GB" sz="2000" dirty="0"/>
              <a:t>operation</a:t>
            </a:r>
          </a:p>
          <a:p>
            <a:endParaRPr lang="en-GB" sz="2000" dirty="0" smtClean="0"/>
          </a:p>
          <a:p>
            <a:r>
              <a:rPr lang="en-GB" sz="2000" dirty="0" smtClean="0"/>
              <a:t>Nowadays</a:t>
            </a:r>
            <a:r>
              <a:rPr lang="en-GB" sz="2000" dirty="0"/>
              <a:t>, </a:t>
            </a:r>
            <a:r>
              <a:rPr lang="en-GB" sz="2000" dirty="0" smtClean="0"/>
              <a:t>we </a:t>
            </a:r>
            <a:r>
              <a:rPr lang="en-GB" sz="2000" dirty="0"/>
              <a:t>are not preparing large series of </a:t>
            </a:r>
            <a:r>
              <a:rPr lang="en-GB" sz="2000" dirty="0" smtClean="0"/>
              <a:t>spares anymore, except </a:t>
            </a:r>
            <a:r>
              <a:rPr lang="en-GB" sz="2000" dirty="0"/>
              <a:t>few specific items such as </a:t>
            </a:r>
            <a:r>
              <a:rPr lang="en-GB" sz="2000" dirty="0" smtClean="0"/>
              <a:t>trolleys or RF loads, </a:t>
            </a:r>
            <a:r>
              <a:rPr lang="en-GB" sz="2000" dirty="0"/>
              <a:t>we are ‘only’ having:</a:t>
            </a:r>
            <a:br>
              <a:rPr lang="en-GB" sz="2000" dirty="0"/>
            </a:br>
            <a:r>
              <a:rPr lang="en-GB" sz="2000" dirty="0">
                <a:solidFill>
                  <a:srgbClr val="FF0000"/>
                </a:solidFill>
              </a:rPr>
              <a:t>‘Two tested spares of everything everywhere</a:t>
            </a:r>
            <a:r>
              <a:rPr lang="en-GB" sz="2000" dirty="0" smtClean="0">
                <a:solidFill>
                  <a:srgbClr val="FF0000"/>
                </a:solidFill>
              </a:rPr>
              <a:t>’</a:t>
            </a:r>
          </a:p>
          <a:p>
            <a:endParaRPr lang="en-GB" sz="2000" dirty="0">
              <a:solidFill>
                <a:srgbClr val="FF0000"/>
              </a:solidFill>
            </a:endParaRPr>
          </a:p>
          <a:p>
            <a:r>
              <a:rPr lang="en-GB" sz="2000" dirty="0"/>
              <a:t>We successfully modified the </a:t>
            </a:r>
            <a:r>
              <a:rPr lang="en-GB" sz="2000" dirty="0" smtClean="0"/>
              <a:t>balance</a:t>
            </a:r>
          </a:p>
          <a:p>
            <a:r>
              <a:rPr lang="en-GB" sz="2000" dirty="0" smtClean="0"/>
              <a:t>preventive maintenance / corrective actions</a:t>
            </a:r>
          </a:p>
          <a:p>
            <a:endParaRPr lang="en-GB" sz="2000" dirty="0"/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54</a:t>
            </a:fld>
            <a:endParaRPr lang="en-GB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643452930"/>
              </p:ext>
            </p:extLst>
          </p:nvPr>
        </p:nvGraphicFramePr>
        <p:xfrm>
          <a:off x="107504" y="4509120"/>
          <a:ext cx="8568952" cy="2191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Straight Arrow Connector 8"/>
          <p:cNvCxnSpPr/>
          <p:nvPr/>
        </p:nvCxnSpPr>
        <p:spPr>
          <a:xfrm>
            <a:off x="5537580" y="3645024"/>
            <a:ext cx="0" cy="129614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148064" y="3068960"/>
            <a:ext cx="389516" cy="576064"/>
          </a:xfrm>
          <a:prstGeom prst="straightConnector1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144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689448"/>
            <a:ext cx="7620000" cy="3835896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We had several major failures along this long period of time, mostly ageing of components</a:t>
            </a:r>
          </a:p>
          <a:p>
            <a:pPr lvl="1"/>
            <a:r>
              <a:rPr lang="en-GB" dirty="0" smtClean="0"/>
              <a:t>15-20 years for FPC</a:t>
            </a:r>
          </a:p>
          <a:p>
            <a:pPr lvl="1"/>
            <a:r>
              <a:rPr lang="en-GB" dirty="0" smtClean="0"/>
              <a:t>20 years HVPS main items</a:t>
            </a:r>
          </a:p>
          <a:p>
            <a:pPr lvl="1"/>
            <a:r>
              <a:rPr lang="en-GB" dirty="0" smtClean="0"/>
              <a:t>15 years controls</a:t>
            </a:r>
          </a:p>
          <a:p>
            <a:pPr lvl="1"/>
            <a:r>
              <a:rPr lang="en-GB" dirty="0" smtClean="0"/>
              <a:t>30 years infrastructure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Not any major RF amplifier trouble, tubes are very nice devices</a:t>
            </a:r>
          </a:p>
          <a:p>
            <a:endParaRPr lang="en-GB" dirty="0"/>
          </a:p>
          <a:p>
            <a:r>
              <a:rPr lang="en-GB" dirty="0" smtClean="0"/>
              <a:t>A good balance of preventive maintenance / corrective actions allows good results, if and only if</a:t>
            </a:r>
          </a:p>
          <a:p>
            <a:pPr lvl="1"/>
            <a:r>
              <a:rPr lang="en-GB" dirty="0" smtClean="0"/>
              <a:t>Systems have correctly been overdesigned (redundancy)</a:t>
            </a:r>
          </a:p>
          <a:p>
            <a:pPr lvl="1"/>
            <a:r>
              <a:rPr lang="en-GB" dirty="0" smtClean="0"/>
              <a:t>Systems are as simple as possible (minimum number of items, of connections, of interlocks, …)</a:t>
            </a:r>
          </a:p>
          <a:p>
            <a:pPr lvl="1"/>
            <a:r>
              <a:rPr lang="en-GB" dirty="0" smtClean="0"/>
              <a:t>Team has enough experienced staff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55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611560" y="1844824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18857" y="148478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24328" y="148478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39337" y="148478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99177" y="148478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63688" y="148478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79497" y="148478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2051720" y="1844824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491880" y="1844824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932040" y="1844824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372200" y="1844824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12360" y="1844824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ight Arrow 18"/>
          <p:cNvSpPr/>
          <p:nvPr/>
        </p:nvSpPr>
        <p:spPr>
          <a:xfrm>
            <a:off x="179512" y="1844824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Connector 21"/>
          <p:cNvCxnSpPr/>
          <p:nvPr/>
        </p:nvCxnSpPr>
        <p:spPr>
          <a:xfrm>
            <a:off x="4572000" y="1844824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644008" y="1844824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796408" y="1844824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004048" y="1844824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084168" y="1844824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084168" y="2089648"/>
            <a:ext cx="43204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516216" y="1844824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652120" y="1844824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067944" y="1844824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68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56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51520" y="1988840"/>
            <a:ext cx="34563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Thank you very much for your attention</a:t>
            </a:r>
            <a:endParaRPr lang="en-GB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9344" y="332656"/>
            <a:ext cx="3917032" cy="575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39344" y="6228020"/>
            <a:ext cx="3917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 wish you all to never experience that 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449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in the SPS</a:t>
            </a:r>
            <a:endParaRPr lang="en-GB" dirty="0"/>
          </a:p>
        </p:txBody>
      </p:sp>
      <p:pic>
        <p:nvPicPr>
          <p:cNvPr id="27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10" t="16141" r="27762" b="9822"/>
          <a:stretch/>
        </p:blipFill>
        <p:spPr>
          <a:xfrm>
            <a:off x="5220072" y="3284984"/>
            <a:ext cx="1732347" cy="2355098"/>
          </a:xfrm>
          <a:prstGeom prst="rect">
            <a:avLst/>
          </a:prstGeom>
        </p:spPr>
      </p:pic>
      <p:cxnSp>
        <p:nvCxnSpPr>
          <p:cNvPr id="23" name="Straight Connector 22"/>
          <p:cNvCxnSpPr/>
          <p:nvPr/>
        </p:nvCxnSpPr>
        <p:spPr>
          <a:xfrm>
            <a:off x="1763688" y="2275131"/>
            <a:ext cx="0" cy="2450013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763688" y="3573016"/>
            <a:ext cx="27888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1978</a:t>
            </a:r>
            <a:endParaRPr lang="en-GB" dirty="0"/>
          </a:p>
          <a:p>
            <a:r>
              <a:rPr lang="en-GB" dirty="0"/>
              <a:t>prototype </a:t>
            </a:r>
            <a:r>
              <a:rPr lang="en-GB" dirty="0" smtClean="0"/>
              <a:t>Philips </a:t>
            </a:r>
            <a:r>
              <a:rPr lang="en-GB" dirty="0"/>
              <a:t>Amplifier</a:t>
            </a:r>
          </a:p>
          <a:p>
            <a:r>
              <a:rPr lang="en-GB" dirty="0" smtClean="0"/>
              <a:t>YL1530 </a:t>
            </a:r>
            <a:r>
              <a:rPr lang="en-GB" dirty="0" err="1"/>
              <a:t>tetrode</a:t>
            </a:r>
            <a:endParaRPr lang="en-GB" dirty="0"/>
          </a:p>
          <a:p>
            <a:r>
              <a:rPr lang="en-GB" dirty="0" smtClean="0"/>
              <a:t>35 </a:t>
            </a:r>
            <a:r>
              <a:rPr lang="en-GB" dirty="0"/>
              <a:t>kW CW @ 200.2 MHz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6</a:t>
            </a:fld>
            <a:endParaRPr lang="en-GB"/>
          </a:p>
        </p:txBody>
      </p:sp>
      <p:cxnSp>
        <p:nvCxnSpPr>
          <p:cNvPr id="24" name="Straight Connector 23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ight Arrow 37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67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in the SPS</a:t>
            </a:r>
            <a:endParaRPr lang="en-GB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2051720" y="2275131"/>
            <a:ext cx="0" cy="3818165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81006" y="3573016"/>
            <a:ext cx="167071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 smtClean="0"/>
              <a:t>1980</a:t>
            </a:r>
          </a:p>
          <a:p>
            <a:pPr algn="r"/>
            <a:endParaRPr lang="en-GB" dirty="0"/>
          </a:p>
          <a:p>
            <a:pPr algn="r"/>
            <a:r>
              <a:rPr lang="en-GB" dirty="0" smtClean="0"/>
              <a:t>2 Siemens Lines</a:t>
            </a:r>
          </a:p>
          <a:p>
            <a:pPr algn="r"/>
            <a:r>
              <a:rPr lang="en-GB" dirty="0" smtClean="0"/>
              <a:t>20 x RS2004</a:t>
            </a:r>
          </a:p>
          <a:p>
            <a:pPr algn="r"/>
            <a:r>
              <a:rPr lang="en-GB" dirty="0" smtClean="0"/>
              <a:t>2 x 1 MW CW</a:t>
            </a:r>
            <a:endParaRPr lang="en-GB" dirty="0"/>
          </a:p>
          <a:p>
            <a:pPr algn="r"/>
            <a:endParaRPr lang="en-GB" dirty="0" smtClean="0"/>
          </a:p>
          <a:p>
            <a:pPr algn="r"/>
            <a:r>
              <a:rPr lang="en-GB" dirty="0" smtClean="0"/>
              <a:t>2 Philips Lines</a:t>
            </a:r>
          </a:p>
          <a:p>
            <a:pPr algn="r"/>
            <a:r>
              <a:rPr lang="en-GB" dirty="0" smtClean="0"/>
              <a:t>72 x YL1530</a:t>
            </a:r>
          </a:p>
          <a:p>
            <a:pPr algn="r"/>
            <a:r>
              <a:rPr lang="en-GB" dirty="0" smtClean="0"/>
              <a:t>2 x 1 MW CW</a:t>
            </a:r>
            <a:endParaRPr lang="en-GB" dirty="0"/>
          </a:p>
        </p:txBody>
      </p:sp>
      <p:pic>
        <p:nvPicPr>
          <p:cNvPr id="24" name="Content Placeholder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1" t="13194" r="1942" b="21724"/>
          <a:stretch/>
        </p:blipFill>
        <p:spPr>
          <a:xfrm>
            <a:off x="2411760" y="2737888"/>
            <a:ext cx="3571200" cy="1483200"/>
          </a:xfrm>
          <a:prstGeom prst="rect">
            <a:avLst/>
          </a:prstGeom>
        </p:spPr>
      </p:pic>
      <p:pic>
        <p:nvPicPr>
          <p:cNvPr id="26" name="Content Placeholder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9" t="2128" r="1591" b="1"/>
          <a:stretch/>
        </p:blipFill>
        <p:spPr>
          <a:xfrm>
            <a:off x="4356416" y="4005064"/>
            <a:ext cx="3960000" cy="267268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7</a:t>
            </a:fld>
            <a:endParaRPr lang="en-GB"/>
          </a:p>
        </p:txBody>
      </p:sp>
      <p:cxnSp>
        <p:nvCxnSpPr>
          <p:cNvPr id="27" name="Straight Connector 26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ight Arrow 38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29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RF in the SPS</a:t>
            </a:r>
            <a:endParaRPr lang="en-GB" dirty="0"/>
          </a:p>
        </p:txBody>
      </p:sp>
      <p:pic>
        <p:nvPicPr>
          <p:cNvPr id="27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547664" y="2060848"/>
            <a:ext cx="6874625" cy="3877887"/>
          </a:xfrm>
          <a:prstGeom prst="rect">
            <a:avLst/>
          </a:prstGeom>
        </p:spPr>
      </p:pic>
      <p:cxnSp>
        <p:nvCxnSpPr>
          <p:cNvPr id="23" name="Straight Connector 22"/>
          <p:cNvCxnSpPr/>
          <p:nvPr/>
        </p:nvCxnSpPr>
        <p:spPr>
          <a:xfrm>
            <a:off x="2051720" y="2275131"/>
            <a:ext cx="0" cy="4322221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64773" y="2708920"/>
            <a:ext cx="188694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2 </a:t>
            </a:r>
            <a:r>
              <a:rPr lang="en-GB" dirty="0"/>
              <a:t>x 4 </a:t>
            </a:r>
            <a:r>
              <a:rPr lang="en-GB" dirty="0" smtClean="0"/>
              <a:t>sections</a:t>
            </a:r>
          </a:p>
          <a:p>
            <a:pPr algn="r"/>
            <a:r>
              <a:rPr lang="en-GB" dirty="0"/>
              <a:t>2 x 5 </a:t>
            </a:r>
            <a:r>
              <a:rPr lang="en-GB" dirty="0" smtClean="0"/>
              <a:t>sections</a:t>
            </a:r>
          </a:p>
          <a:p>
            <a:pPr algn="r"/>
            <a:r>
              <a:rPr lang="en-GB" dirty="0" smtClean="0"/>
              <a:t>Travelling Wave</a:t>
            </a:r>
          </a:p>
          <a:p>
            <a:pPr algn="r"/>
            <a:r>
              <a:rPr lang="en-GB" dirty="0" smtClean="0"/>
              <a:t>Cavities</a:t>
            </a:r>
          </a:p>
          <a:p>
            <a:endParaRPr lang="en-GB" dirty="0" smtClean="0"/>
          </a:p>
          <a:p>
            <a:r>
              <a:rPr lang="en-GB" dirty="0" smtClean="0"/>
              <a:t>Per TWC:</a:t>
            </a:r>
          </a:p>
          <a:p>
            <a:endParaRPr lang="en-GB" dirty="0"/>
          </a:p>
          <a:p>
            <a:pPr algn="r"/>
            <a:r>
              <a:rPr lang="en-GB" dirty="0" smtClean="0"/>
              <a:t>2 x 2 x 375 kW Fundamental</a:t>
            </a:r>
          </a:p>
          <a:p>
            <a:pPr algn="r"/>
            <a:r>
              <a:rPr lang="en-GB" dirty="0" smtClean="0"/>
              <a:t>Power Couplers</a:t>
            </a:r>
          </a:p>
          <a:p>
            <a:pPr algn="r"/>
            <a:endParaRPr lang="en-GB" dirty="0" smtClean="0"/>
          </a:p>
          <a:p>
            <a:pPr algn="r"/>
            <a:r>
              <a:rPr lang="en-GB" dirty="0" smtClean="0"/>
              <a:t>2 x 500 kW</a:t>
            </a:r>
          </a:p>
          <a:p>
            <a:pPr algn="r"/>
            <a:r>
              <a:rPr lang="en-GB" dirty="0" smtClean="0"/>
              <a:t>Power Loads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8</a:t>
            </a:fld>
            <a:endParaRPr lang="en-GB"/>
          </a:p>
        </p:txBody>
      </p:sp>
      <p:cxnSp>
        <p:nvCxnSpPr>
          <p:cNvPr id="24" name="Straight Connector 23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ight Arrow 37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20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/>
          <p:cNvCxnSpPr/>
          <p:nvPr/>
        </p:nvCxnSpPr>
        <p:spPr>
          <a:xfrm>
            <a:off x="3347864" y="2276872"/>
            <a:ext cx="0" cy="1368152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period 1976-1988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70189" y="2780928"/>
            <a:ext cx="32605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 smtClean="0"/>
              <a:t>Fixed Target &amp; Collider operation</a:t>
            </a:r>
          </a:p>
          <a:p>
            <a:pPr algn="r"/>
            <a:endParaRPr lang="en-GB" dirty="0" smtClean="0"/>
          </a:p>
          <a:p>
            <a:pPr algn="r"/>
            <a:r>
              <a:rPr lang="en-GB" dirty="0" smtClean="0"/>
              <a:t>Maximum power 450 kW CW</a:t>
            </a:r>
            <a:endParaRPr lang="en-GB" dirty="0"/>
          </a:p>
        </p:txBody>
      </p:sp>
      <p:sp>
        <p:nvSpPr>
          <p:cNvPr id="57" name="Rectangle 56"/>
          <p:cNvSpPr/>
          <p:nvPr/>
        </p:nvSpPr>
        <p:spPr>
          <a:xfrm>
            <a:off x="2884632" y="5240599"/>
            <a:ext cx="684000" cy="288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SPS</a:t>
            </a:r>
          </a:p>
          <a:p>
            <a:pPr algn="ctr"/>
            <a:r>
              <a:rPr lang="en-GB" sz="800" dirty="0" smtClean="0"/>
              <a:t>1976 (7 km)</a:t>
            </a:r>
            <a:endParaRPr lang="en-GB" sz="800" dirty="0"/>
          </a:p>
        </p:txBody>
      </p:sp>
      <p:sp>
        <p:nvSpPr>
          <p:cNvPr id="58" name="Oval 57"/>
          <p:cNvSpPr/>
          <p:nvPr/>
        </p:nvSpPr>
        <p:spPr>
          <a:xfrm>
            <a:off x="1645642" y="5135445"/>
            <a:ext cx="2448272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9" name="Straight Connector 58"/>
          <p:cNvCxnSpPr>
            <a:stCxn id="58" idx="1"/>
          </p:cNvCxnSpPr>
          <p:nvPr/>
        </p:nvCxnSpPr>
        <p:spPr>
          <a:xfrm flipV="1">
            <a:off x="2004183" y="4847413"/>
            <a:ext cx="702529" cy="39348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endCxn id="58" idx="4"/>
          </p:cNvCxnSpPr>
          <p:nvPr/>
        </p:nvCxnSpPr>
        <p:spPr>
          <a:xfrm>
            <a:off x="1266552" y="5855525"/>
            <a:ext cx="160322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658514" y="4792072"/>
            <a:ext cx="72000" cy="108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1266552" y="5783517"/>
            <a:ext cx="0" cy="14401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lowchart: Manual Operation 62"/>
          <p:cNvSpPr/>
          <p:nvPr/>
        </p:nvSpPr>
        <p:spPr>
          <a:xfrm rot="14408246">
            <a:off x="2564118" y="4673450"/>
            <a:ext cx="252564" cy="368124"/>
          </a:xfrm>
          <a:prstGeom prst="flowChartManualOperation">
            <a:avLst/>
          </a:prstGeom>
          <a:noFill/>
          <a:ln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2994744" y="4703397"/>
            <a:ext cx="936104" cy="21602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North Area</a:t>
            </a:r>
            <a:endParaRPr lang="en-GB" sz="800" dirty="0"/>
          </a:p>
        </p:txBody>
      </p:sp>
      <p:sp>
        <p:nvSpPr>
          <p:cNvPr id="65" name="Rectangle 64"/>
          <p:cNvSpPr/>
          <p:nvPr/>
        </p:nvSpPr>
        <p:spPr>
          <a:xfrm>
            <a:off x="474464" y="5423477"/>
            <a:ext cx="936104" cy="21602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West Area</a:t>
            </a:r>
            <a:endParaRPr lang="en-GB" sz="800" dirty="0"/>
          </a:p>
        </p:txBody>
      </p:sp>
      <p:sp>
        <p:nvSpPr>
          <p:cNvPr id="66" name="Rectangle 65"/>
          <p:cNvSpPr/>
          <p:nvPr/>
        </p:nvSpPr>
        <p:spPr>
          <a:xfrm>
            <a:off x="1122536" y="5711509"/>
            <a:ext cx="504056" cy="288032"/>
          </a:xfrm>
          <a:prstGeom prst="rect">
            <a:avLst/>
          </a:prstGeom>
          <a:noFill/>
          <a:ln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3" name="Straight Connector 72"/>
          <p:cNvCxnSpPr/>
          <p:nvPr/>
        </p:nvCxnSpPr>
        <p:spPr>
          <a:xfrm>
            <a:off x="1475656" y="2636912"/>
            <a:ext cx="1872208" cy="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CWRF workshop, 13-16 May 2014, Trieste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CERN-RF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79FB-60C1-4C6B-8014-5A75A2C8ED98}" type="slidenum">
              <a:rPr lang="en-GB" smtClean="0"/>
              <a:pPr/>
              <a:t>9</a:t>
            </a:fld>
            <a:endParaRPr lang="en-GB"/>
          </a:p>
        </p:txBody>
      </p:sp>
      <p:cxnSp>
        <p:nvCxnSpPr>
          <p:cNvPr id="32" name="Straight Connector 31"/>
          <p:cNvCxnSpPr/>
          <p:nvPr/>
        </p:nvCxnSpPr>
        <p:spPr>
          <a:xfrm>
            <a:off x="6115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1885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1970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52432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63933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2000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19917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1990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763688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1980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079497" y="17008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2010</a:t>
            </a:r>
          </a:p>
        </p:txBody>
      </p:sp>
      <p:cxnSp>
        <p:nvCxnSpPr>
          <p:cNvPr id="39" name="Straight Connector 38"/>
          <p:cNvCxnSpPr/>
          <p:nvPr/>
        </p:nvCxnSpPr>
        <p:spPr>
          <a:xfrm>
            <a:off x="205172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49188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493204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37220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7812360" y="2060848"/>
            <a:ext cx="0" cy="50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ight Arrow 43"/>
          <p:cNvSpPr/>
          <p:nvPr/>
        </p:nvSpPr>
        <p:spPr>
          <a:xfrm>
            <a:off x="179512" y="2060848"/>
            <a:ext cx="8208912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7" name="Chart 46"/>
          <p:cNvGraphicFramePr/>
          <p:nvPr>
            <p:extLst>
              <p:ext uri="{D42A27DB-BD31-4B8C-83A1-F6EECF244321}">
                <p14:modId xmlns:p14="http://schemas.microsoft.com/office/powerpoint/2010/main" val="3600693722"/>
              </p:ext>
            </p:extLst>
          </p:nvPr>
        </p:nvGraphicFramePr>
        <p:xfrm>
          <a:off x="5364088" y="3861048"/>
          <a:ext cx="2736304" cy="2392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9826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1520</TotalTime>
  <Words>3311</Words>
  <Application>Microsoft Office PowerPoint</Application>
  <PresentationFormat>On-screen Show (4:3)</PresentationFormat>
  <Paragraphs>912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Adjacency</vt:lpstr>
      <vt:lpstr>Almost 40 years of operation with tetrodes in the CERN-SPS</vt:lpstr>
      <vt:lpstr>What is the CERN-SPS ?</vt:lpstr>
      <vt:lpstr>RF in the SPS</vt:lpstr>
      <vt:lpstr>RF in the SPS</vt:lpstr>
      <vt:lpstr>RF in the SPS</vt:lpstr>
      <vt:lpstr>RF in the SPS</vt:lpstr>
      <vt:lpstr>RF in the SPS</vt:lpstr>
      <vt:lpstr>RF in the SPS</vt:lpstr>
      <vt:lpstr>First period 1976-1988</vt:lpstr>
      <vt:lpstr>Second period 1989-2000</vt:lpstr>
      <vt:lpstr>Third period 2001-2005 </vt:lpstr>
      <vt:lpstr>Fourth period 2006-2013</vt:lpstr>
      <vt:lpstr>Power request 1976-2018</vt:lpstr>
      <vt:lpstr>Tubes statistics</vt:lpstr>
      <vt:lpstr>Amplifiers statistics</vt:lpstr>
      <vt:lpstr>Operating with ‘OFF Line’ Tubes</vt:lpstr>
      <vt:lpstr>Operating with ‘OFF Line’ Tubes</vt:lpstr>
      <vt:lpstr>Operating with ‘OFF Line’ Tubes</vt:lpstr>
      <vt:lpstr>Operating with ‘OFF Line’ Tubes</vt:lpstr>
      <vt:lpstr>Major events 1970-2010</vt:lpstr>
      <vt:lpstr>HVPS 18 KV-AC capacitor explosion</vt:lpstr>
      <vt:lpstr>HVPS 18 KVAC capacitor explosion</vt:lpstr>
      <vt:lpstr>Fundamental Power Couplers</vt:lpstr>
      <vt:lpstr>Fundamental Power Couplers</vt:lpstr>
      <vt:lpstr>Fundamental Power Couplers</vt:lpstr>
      <vt:lpstr>Power load window failure</vt:lpstr>
      <vt:lpstr>Power load window failure</vt:lpstr>
      <vt:lpstr>Power load window failure</vt:lpstr>
      <vt:lpstr>Near miss coaxial lines</vt:lpstr>
      <vt:lpstr>Near miss coaxial lines</vt:lpstr>
      <vt:lpstr>Near miss coaxial lines</vt:lpstr>
      <vt:lpstr>Near miss coaxial lines</vt:lpstr>
      <vt:lpstr>Crowbar/water pipe</vt:lpstr>
      <vt:lpstr>Crowbar/water pipe</vt:lpstr>
      <vt:lpstr>Crowbar/water pipe</vt:lpstr>
      <vt:lpstr>Crowbar/water pipe</vt:lpstr>
      <vt:lpstr>HVPS Transformer failure</vt:lpstr>
      <vt:lpstr>HVPS Transformer failure</vt:lpstr>
      <vt:lpstr>HVPS Transformer failure</vt:lpstr>
      <vt:lpstr>HVPS Transformer failure</vt:lpstr>
      <vt:lpstr>Local/Remote control</vt:lpstr>
      <vt:lpstr>Local/Remote control</vt:lpstr>
      <vt:lpstr>Local/Remote control</vt:lpstr>
      <vt:lpstr>Local/Remote control</vt:lpstr>
      <vt:lpstr>Local/Remote control</vt:lpstr>
      <vt:lpstr>Miscellaneous</vt:lpstr>
      <vt:lpstr>Miscellaneous</vt:lpstr>
      <vt:lpstr>Miscellaneous</vt:lpstr>
      <vt:lpstr>Miscellaneous</vt:lpstr>
      <vt:lpstr>Miscellaneous</vt:lpstr>
      <vt:lpstr>Improvements</vt:lpstr>
      <vt:lpstr>Manpower strategy</vt:lpstr>
      <vt:lpstr>Manpower strategy</vt:lpstr>
      <vt:lpstr>Maintenance strategy</vt:lpstr>
      <vt:lpstr>Conclusion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Montesinos</dc:creator>
  <cp:lastModifiedBy>Eric Montesinos</cp:lastModifiedBy>
  <cp:revision>117</cp:revision>
  <cp:lastPrinted>2014-05-06T12:26:46Z</cp:lastPrinted>
  <dcterms:created xsi:type="dcterms:W3CDTF">2014-05-05T13:29:03Z</dcterms:created>
  <dcterms:modified xsi:type="dcterms:W3CDTF">2014-05-14T22:11:24Z</dcterms:modified>
</cp:coreProperties>
</file>