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4" r:id="rId3"/>
    <p:sldId id="330" r:id="rId4"/>
    <p:sldId id="331" r:id="rId5"/>
    <p:sldId id="260" r:id="rId6"/>
    <p:sldId id="257" r:id="rId7"/>
    <p:sldId id="263" r:id="rId8"/>
    <p:sldId id="258" r:id="rId9"/>
    <p:sldId id="259" r:id="rId10"/>
    <p:sldId id="314" r:id="rId11"/>
    <p:sldId id="261" r:id="rId12"/>
    <p:sldId id="332" r:id="rId13"/>
    <p:sldId id="271" r:id="rId14"/>
    <p:sldId id="315" r:id="rId15"/>
    <p:sldId id="328" r:id="rId16"/>
    <p:sldId id="278" r:id="rId17"/>
    <p:sldId id="279" r:id="rId18"/>
    <p:sldId id="339" r:id="rId19"/>
    <p:sldId id="340" r:id="rId20"/>
    <p:sldId id="341" r:id="rId21"/>
    <p:sldId id="342" r:id="rId22"/>
    <p:sldId id="343" r:id="rId23"/>
    <p:sldId id="333" r:id="rId24"/>
    <p:sldId id="334" r:id="rId25"/>
    <p:sldId id="336" r:id="rId26"/>
    <p:sldId id="337" r:id="rId27"/>
    <p:sldId id="338" r:id="rId28"/>
    <p:sldId id="335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8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606B5-9C98-2243-B42A-5088876010BE}" type="datetimeFigureOut">
              <a:rPr lang="en-US" smtClean="0"/>
              <a:pPr/>
              <a:t>8/10/14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6CC18-74FF-4A45-8AFA-5309817FA6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282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C99ED-5D65-0649-9C27-C1E6B748103C}" type="datetimeFigureOut">
              <a:rPr lang="en-US" smtClean="0"/>
              <a:pPr/>
              <a:t>8/10/14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9D0A8-E2C9-5B49-A3FD-C50DA4A296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649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06B47-5A57-468F-9A16-EA589192E90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09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104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CB2BA-BEF8-3449-99D4-BD0C583CF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a-cern.ac.za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resumeadvantagepro.com/2011/08/04/resume-cover-letter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cerncourier.com/cws/article/cern/43506/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uphe.fsac.ac.ma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7239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dirty="0" smtClean="0"/>
              <a:t>Experimental particle physics in the LHC area and possible implications for development in Africa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Kétévi</a:t>
            </a:r>
            <a:r>
              <a:rPr lang="en-US" dirty="0" smtClean="0"/>
              <a:t> A. </a:t>
            </a:r>
            <a:r>
              <a:rPr lang="en-US" dirty="0" err="1" smtClean="0"/>
              <a:t>Assamagan</a:t>
            </a:r>
            <a:r>
              <a:rPr lang="en-US" dirty="0"/>
              <a:t>, </a:t>
            </a:r>
            <a:r>
              <a:rPr lang="en-US" dirty="0" smtClean="0"/>
              <a:t>Julia Gray, </a:t>
            </a:r>
            <a:r>
              <a:rPr lang="en-US" dirty="0" err="1" smtClean="0"/>
              <a:t>Jacobo</a:t>
            </a:r>
            <a:r>
              <a:rPr lang="en-US" dirty="0" smtClean="0"/>
              <a:t> Montano, Esmeralda </a:t>
            </a:r>
            <a:r>
              <a:rPr lang="en-US" dirty="0" err="1"/>
              <a:t>Yitamben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18"/>
            <a:ext cx="8229600" cy="499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Africa-CMS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4478"/>
            <a:ext cx="8229600" cy="5081421"/>
          </a:xfrm>
        </p:spPr>
        <p:txBody>
          <a:bodyPr>
            <a:normAutofit/>
          </a:bodyPr>
          <a:lstStyle/>
          <a:p>
            <a:r>
              <a:rPr lang="en-US" b="1" dirty="0" smtClean="0"/>
              <a:t>Egypt</a:t>
            </a:r>
          </a:p>
          <a:p>
            <a:pPr lvl="1"/>
            <a:r>
              <a:rPr lang="en-US" dirty="0"/>
              <a:t>Academy of Scientific Research and Technology of the Arab Republic of Egypt, Egyptian Network of High Energy </a:t>
            </a:r>
            <a:r>
              <a:rPr lang="en-US" dirty="0" smtClean="0"/>
              <a:t>Physics, Cairo</a:t>
            </a:r>
          </a:p>
          <a:p>
            <a:pPr lvl="1"/>
            <a:r>
              <a:rPr lang="en-US" b="1" dirty="0" smtClean="0"/>
              <a:t>Contribution to CMS</a:t>
            </a:r>
          </a:p>
          <a:p>
            <a:pPr lvl="2"/>
            <a:r>
              <a:rPr lang="en-US" dirty="0" smtClean="0"/>
              <a:t>Assembly and testing of </a:t>
            </a:r>
            <a:r>
              <a:rPr lang="en-US" dirty="0" err="1" smtClean="0"/>
              <a:t>Muon</a:t>
            </a:r>
            <a:r>
              <a:rPr lang="en-US" dirty="0" smtClean="0"/>
              <a:t> Resistive Plate Chambers (RPC)</a:t>
            </a:r>
          </a:p>
          <a:p>
            <a:pPr lvl="2"/>
            <a:r>
              <a:rPr lang="en-US" dirty="0" smtClean="0"/>
              <a:t>Analysis of beam test data</a:t>
            </a:r>
          </a:p>
          <a:p>
            <a:r>
              <a:rPr lang="en-US" b="1" dirty="0" smtClean="0"/>
              <a:t>Tunisia</a:t>
            </a:r>
            <a:endParaRPr lang="en-US" b="1" dirty="0"/>
          </a:p>
          <a:p>
            <a:pPr lvl="1"/>
            <a:r>
              <a:rPr lang="en-US" b="1" dirty="0" smtClean="0"/>
              <a:t>No current active contribution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966"/>
            <a:ext cx="8229600" cy="3473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ALICE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50" y="637639"/>
            <a:ext cx="7378700" cy="41049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89597" y="4898109"/>
            <a:ext cx="6114251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36 Countries including one African country, </a:t>
            </a:r>
          </a:p>
          <a:p>
            <a:r>
              <a:rPr lang="en-US" sz="2400" b="1" dirty="0" smtClean="0"/>
              <a:t>132 Institutes 2 of which are from South Africa, and over 1200 members, 5 are Africans</a:t>
            </a:r>
            <a:endParaRPr lang="en-US" sz="24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African Institutes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South Africa, </a:t>
            </a:r>
          </a:p>
          <a:p>
            <a:pPr lvl="1"/>
            <a:r>
              <a:rPr lang="en-US" dirty="0" smtClean="0"/>
              <a:t>University </a:t>
            </a:r>
            <a:r>
              <a:rPr lang="en-US" dirty="0"/>
              <a:t>of Cape Town (UCT</a:t>
            </a:r>
            <a:r>
              <a:rPr lang="en-US" dirty="0" smtClean="0"/>
              <a:t>), Cape Town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iThemba</a:t>
            </a:r>
            <a:r>
              <a:rPr lang="en-US" dirty="0" smtClean="0"/>
              <a:t> Laboratory, Somerset West</a:t>
            </a:r>
          </a:p>
          <a:p>
            <a:r>
              <a:rPr lang="en-US" dirty="0" smtClean="0"/>
              <a:t>Egypt as an associate member</a:t>
            </a:r>
          </a:p>
          <a:p>
            <a:pPr lvl="1"/>
            <a:r>
              <a:rPr lang="en-US" dirty="0"/>
              <a:t>Academy of Scientific Research and </a:t>
            </a:r>
            <a:r>
              <a:rPr lang="en-US" dirty="0" smtClean="0"/>
              <a:t>Technology, Cairo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03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924"/>
            <a:ext cx="8229600" cy="32142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468" y="633096"/>
            <a:ext cx="5675921" cy="40188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39951" y="4817065"/>
            <a:ext cx="61042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17 countries, no African country in </a:t>
            </a:r>
            <a:r>
              <a:rPr lang="en-US" sz="2400" b="1" dirty="0" err="1" smtClean="0"/>
              <a:t>LHCb</a:t>
            </a:r>
            <a:endParaRPr lang="en-US" sz="2400" b="1" dirty="0" smtClean="0"/>
          </a:p>
          <a:p>
            <a:r>
              <a:rPr lang="en-US" sz="2400" b="1" dirty="0" smtClean="0"/>
              <a:t>65 institutes, none from Africa</a:t>
            </a:r>
          </a:p>
          <a:p>
            <a:r>
              <a:rPr lang="en-US" sz="2400" b="1" dirty="0" smtClean="0"/>
              <a:t>670 members, 1 African</a:t>
            </a:r>
          </a:p>
          <a:p>
            <a:r>
              <a:rPr lang="en-US" sz="2400" b="1" dirty="0" smtClean="0"/>
              <a:t>Madagascar in open talks to join collaboration</a:t>
            </a:r>
            <a:endParaRPr lang="en-US" sz="24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28"/>
            <a:ext cx="8229600" cy="353595"/>
          </a:xfrm>
        </p:spPr>
        <p:txBody>
          <a:bodyPr>
            <a:noAutofit/>
          </a:bodyPr>
          <a:lstStyle/>
          <a:p>
            <a:r>
              <a:rPr lang="en-US" sz="3200" dirty="0" smtClean="0"/>
              <a:t>South Africa-ISOLDE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511829"/>
            <a:ext cx="8229600" cy="5844521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The On-Line Isotope Mass Separator ISOLDE </a:t>
            </a:r>
          </a:p>
          <a:p>
            <a:pPr lvl="1"/>
            <a:r>
              <a:rPr lang="en-US" dirty="0" smtClean="0"/>
              <a:t>is a facility dedicated to the production of a large variety of radioactive ion beams </a:t>
            </a:r>
          </a:p>
          <a:p>
            <a:pPr lvl="1"/>
            <a:r>
              <a:rPr lang="en-US" dirty="0" smtClean="0"/>
              <a:t>for many different experiments in the fields of nuclear and atomic physics, solid-state physics, materials science and life sciences. </a:t>
            </a:r>
          </a:p>
          <a:p>
            <a:pPr lvl="1"/>
            <a:r>
              <a:rPr lang="en-US" dirty="0" smtClean="0"/>
              <a:t>The facility is located at the Proton-Synchrotron Booster (PSB) of CERN.</a:t>
            </a:r>
            <a:endParaRPr lang="en-US" b="1" dirty="0" smtClean="0"/>
          </a:p>
          <a:p>
            <a:r>
              <a:rPr lang="en-US" b="1" dirty="0" smtClean="0"/>
              <a:t>South African Institutes in ISOLDE</a:t>
            </a:r>
            <a:endParaRPr lang="en-US" dirty="0" smtClean="0"/>
          </a:p>
          <a:p>
            <a:pPr lvl="1"/>
            <a:r>
              <a:rPr lang="en-US" dirty="0" smtClean="0"/>
              <a:t>University of </a:t>
            </a:r>
            <a:r>
              <a:rPr lang="en-US" dirty="0" err="1" smtClean="0"/>
              <a:t>Kwazulu</a:t>
            </a:r>
            <a:r>
              <a:rPr lang="en-US" dirty="0" smtClean="0"/>
              <a:t> </a:t>
            </a:r>
            <a:r>
              <a:rPr lang="en-US" dirty="0" smtClean="0"/>
              <a:t>– Natal, Durban (KZN)</a:t>
            </a:r>
          </a:p>
          <a:p>
            <a:pPr lvl="2"/>
            <a:r>
              <a:rPr lang="en-US" dirty="0" smtClean="0"/>
              <a:t>1 participant, 1 student</a:t>
            </a:r>
          </a:p>
          <a:p>
            <a:pPr lvl="1"/>
            <a:r>
              <a:rPr lang="en-US" dirty="0" smtClean="0"/>
              <a:t>University of the Witwatersrand, Johannesburg</a:t>
            </a:r>
          </a:p>
          <a:p>
            <a:pPr lvl="2"/>
            <a:r>
              <a:rPr lang="en-US" dirty="0" smtClean="0"/>
              <a:t>1 participant, 3 students</a:t>
            </a:r>
          </a:p>
          <a:p>
            <a:pPr lvl="2"/>
            <a:r>
              <a:rPr lang="en-US" dirty="0" smtClean="0"/>
              <a:t>Largest group in the collaboration</a:t>
            </a:r>
          </a:p>
          <a:p>
            <a:r>
              <a:rPr lang="en-US" b="1" dirty="0" smtClean="0"/>
              <a:t>International collaborators </a:t>
            </a:r>
            <a:r>
              <a:rPr lang="en-US" dirty="0" smtClean="0"/>
              <a:t>in Denmark, Germany, Italy, Belgium, Iceland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421"/>
            <a:ext cx="8229600" cy="3604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SA-CERN Program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3345744"/>
            <a:ext cx="8229600" cy="263896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These institutes that form the SA-CERN program </a:t>
            </a:r>
            <a:r>
              <a:rPr lang="en-US" dirty="0" smtClean="0">
                <a:hlinkClick r:id="rId2"/>
              </a:rPr>
              <a:t>http://www.sa-cern.ac.za</a:t>
            </a:r>
            <a:endParaRPr lang="en-US" dirty="0" smtClean="0"/>
          </a:p>
          <a:p>
            <a:pPr lvl="1"/>
            <a:r>
              <a:rPr lang="en-US" dirty="0" err="1" smtClean="0"/>
              <a:t>iThemba</a:t>
            </a:r>
            <a:r>
              <a:rPr lang="en-US" dirty="0" smtClean="0"/>
              <a:t> LABS, Western Cape /Gauteng (ALICE)</a:t>
            </a:r>
          </a:p>
          <a:p>
            <a:pPr lvl="1"/>
            <a:r>
              <a:rPr lang="en-US" dirty="0" smtClean="0"/>
              <a:t>University of Cape Town, </a:t>
            </a:r>
            <a:r>
              <a:rPr lang="en-US" dirty="0" smtClean="0"/>
              <a:t>Western </a:t>
            </a:r>
            <a:r>
              <a:rPr lang="en-US" dirty="0" smtClean="0"/>
              <a:t>Cape (ALICE)</a:t>
            </a:r>
          </a:p>
          <a:p>
            <a:pPr lvl="1"/>
            <a:r>
              <a:rPr lang="en-US" dirty="0" smtClean="0"/>
              <a:t>University of Johannesburg (ATLAS, Theory)</a:t>
            </a:r>
          </a:p>
          <a:p>
            <a:pPr lvl="1"/>
            <a:r>
              <a:rPr lang="en-US" dirty="0" smtClean="0"/>
              <a:t>University of the Witwatersrand (ATLAS, ISOLDE, Theory)</a:t>
            </a:r>
          </a:p>
          <a:p>
            <a:pPr lvl="1"/>
            <a:r>
              <a:rPr lang="en-US" dirty="0" smtClean="0"/>
              <a:t>University of Kwazulu-Natal </a:t>
            </a:r>
            <a:r>
              <a:rPr lang="en-US" dirty="0" smtClean="0"/>
              <a:t>(ATLAS, ISOLDE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Rhodes University, Eastern Cape (Theory)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16400" y="805457"/>
            <a:ext cx="74123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“</a:t>
            </a:r>
            <a:r>
              <a:rPr lang="en-US" sz="2000" b="1" dirty="0" smtClean="0"/>
              <a:t>An important step in developing high-energy physics in South Africa was to unify all of the CERN-based activities into one coherent network, known as the SA-CERN </a:t>
            </a:r>
            <a:r>
              <a:rPr lang="en-US" sz="2000" b="1" dirty="0" err="1" smtClean="0"/>
              <a:t>Programme</a:t>
            </a:r>
            <a:r>
              <a:rPr lang="en-US" sz="2000" b="1" dirty="0" smtClean="0"/>
              <a:t> (ATLAS, ALICE, ISOLDE and theory). This network worked together on issues of Grid development, student training, schools planning, interaction with government and by applying jointly for support at a national level.</a:t>
            </a:r>
            <a:r>
              <a:rPr lang="en-US" sz="2000" dirty="0" smtClean="0"/>
              <a:t>” 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9096"/>
            <a:ext cx="9144000" cy="929373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The African School of Fundamental Physics and Its Applications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http://</a:t>
            </a:r>
            <a:r>
              <a:rPr lang="en-US" sz="2800" dirty="0" err="1"/>
              <a:t>www.africanschoolofphysics.org</a:t>
            </a:r>
            <a:r>
              <a:rPr lang="en-US" sz="2800" dirty="0" smtClean="0"/>
              <a:t>/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 descr="ASP2014_Post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243" y="989032"/>
            <a:ext cx="3472970" cy="53673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3161" y="2193900"/>
            <a:ext cx="27215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Opportunities for networking within and beyond Africa, for graduate and professional opportunities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42"/>
            <a:ext cx="8229600" cy="6180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ASP2014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681540"/>
            <a:ext cx="8449695" cy="567481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Motivation</a:t>
            </a:r>
          </a:p>
          <a:p>
            <a:pPr lvl="1"/>
            <a:r>
              <a:rPr lang="en-US" dirty="0" smtClean="0"/>
              <a:t>Contribute to capacity building in Africa</a:t>
            </a:r>
          </a:p>
          <a:p>
            <a:pPr lvl="1"/>
            <a:r>
              <a:rPr lang="en-US" dirty="0" smtClean="0"/>
              <a:t>Instill the capacity to harvest, interpret and exploit results from physics experiments</a:t>
            </a:r>
          </a:p>
          <a:p>
            <a:pPr lvl="1"/>
            <a:r>
              <a:rPr lang="en-US" dirty="0" smtClean="0"/>
              <a:t>Increase proficiency in related applications and technologies</a:t>
            </a:r>
          </a:p>
          <a:p>
            <a:pPr lvl="1"/>
            <a:r>
              <a:rPr lang="en-US" dirty="0" smtClean="0"/>
              <a:t>Use the LHC and its experiments as an example, although the broader objectives are far beyond</a:t>
            </a:r>
          </a:p>
          <a:p>
            <a:pPr lvl="1"/>
            <a:r>
              <a:rPr lang="en-US" dirty="0" smtClean="0"/>
              <a:t>We believe that the knowledge that the students gain will benefit them whichever careers they may pursue</a:t>
            </a:r>
          </a:p>
          <a:p>
            <a:r>
              <a:rPr lang="en-US" b="1" dirty="0" smtClean="0"/>
              <a:t>Student </a:t>
            </a:r>
            <a:r>
              <a:rPr lang="en-US" b="1" dirty="0" smtClean="0"/>
              <a:t>Participation</a:t>
            </a:r>
          </a:p>
          <a:p>
            <a:pPr lvl="1"/>
            <a:r>
              <a:rPr lang="en-US" dirty="0" smtClean="0"/>
              <a:t>328 applications received</a:t>
            </a:r>
            <a:endParaRPr lang="en-US" dirty="0" smtClean="0"/>
          </a:p>
          <a:p>
            <a:pPr lvl="1"/>
            <a:r>
              <a:rPr lang="en-US" dirty="0" smtClean="0"/>
              <a:t>69 students selected</a:t>
            </a:r>
          </a:p>
          <a:p>
            <a:pPr lvl="1"/>
            <a:r>
              <a:rPr lang="en-US" dirty="0" smtClean="0"/>
              <a:t>Final participation: 55</a:t>
            </a:r>
            <a:r>
              <a:rPr lang="en-US" dirty="0" smtClean="0"/>
              <a:t> </a:t>
            </a:r>
            <a:r>
              <a:rPr lang="en-US" dirty="0" smtClean="0"/>
              <a:t>students, mainly from Africa, a few from abroad </a:t>
            </a:r>
            <a:r>
              <a:rPr lang="en-US" dirty="0" smtClean="0"/>
              <a:t>(Iran</a:t>
            </a:r>
            <a:r>
              <a:rPr lang="en-US" dirty="0" smtClean="0"/>
              <a:t>, USA)</a:t>
            </a:r>
          </a:p>
          <a:p>
            <a:r>
              <a:rPr lang="en-US" b="1" dirty="0" smtClean="0"/>
              <a:t>Lectures</a:t>
            </a:r>
          </a:p>
          <a:p>
            <a:pPr lvl="1"/>
            <a:r>
              <a:rPr lang="en-US" dirty="0" smtClean="0"/>
              <a:t>Theoretical Particle Physics (first week)</a:t>
            </a:r>
          </a:p>
          <a:p>
            <a:pPr lvl="1"/>
            <a:r>
              <a:rPr lang="en-US" dirty="0" smtClean="0"/>
              <a:t>Experimental Particle Physics (second week)</a:t>
            </a:r>
          </a:p>
          <a:p>
            <a:pPr lvl="1"/>
            <a:r>
              <a:rPr lang="en-US" dirty="0" smtClean="0"/>
              <a:t>Applications: medical physics, accelerators, technologies (third week)</a:t>
            </a:r>
          </a:p>
          <a:p>
            <a:pPr lvl="1"/>
            <a:r>
              <a:rPr lang="en-US" dirty="0" smtClean="0"/>
              <a:t>Grid computing, Geant-4 simulation, data analysis</a:t>
            </a:r>
          </a:p>
          <a:p>
            <a:r>
              <a:rPr lang="en-US" b="1" dirty="0" smtClean="0"/>
              <a:t>Lecturers</a:t>
            </a:r>
          </a:p>
          <a:p>
            <a:pPr lvl="1"/>
            <a:r>
              <a:rPr lang="en-US" dirty="0" smtClean="0"/>
              <a:t>A number of excellent lecturers</a:t>
            </a:r>
          </a:p>
          <a:p>
            <a:r>
              <a:rPr lang="en-US" b="1" dirty="0" smtClean="0"/>
              <a:t>Financial support</a:t>
            </a:r>
          </a:p>
          <a:p>
            <a:pPr lvl="1"/>
            <a:r>
              <a:rPr lang="en-US" dirty="0" smtClean="0"/>
              <a:t>From Africa, Europe, US – universities, laboratories, UN, and other organizations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&amp; 2012 Alumni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2010+2012 total students: 113</a:t>
            </a:r>
          </a:p>
          <a:p>
            <a:r>
              <a:rPr lang="en-US" dirty="0" smtClean="0"/>
              <a:t>Survey Respondents: 60</a:t>
            </a:r>
          </a:p>
          <a:p>
            <a:r>
              <a:rPr lang="en-US" dirty="0" smtClean="0"/>
              <a:t>Respondents from: </a:t>
            </a:r>
            <a:br>
              <a:rPr lang="en-US" dirty="0" smtClean="0"/>
            </a:br>
            <a:r>
              <a:rPr lang="en-US" dirty="0" smtClean="0"/>
              <a:t>Nigeria, South Africa, Ghana, Madagascar, Sudan, Kenya, Algeria, Senegal, DRC, Ethiopia, Zambia, Tanzania, Cameroon, Egypt, USA, Iran, Canada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133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Best Methods of Communication with our Alumni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ASPco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1281235"/>
            <a:ext cx="81788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41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63"/>
            <a:ext cx="8229600" cy="4843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5842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African institutes in experiments at CERN</a:t>
            </a:r>
          </a:p>
          <a:p>
            <a:r>
              <a:rPr lang="en-US" b="1" dirty="0" smtClean="0"/>
              <a:t>Implications for building scientific networks in Africa in particle and nuclear physics</a:t>
            </a:r>
            <a:endParaRPr lang="en-US" dirty="0" smtClean="0"/>
          </a:p>
          <a:p>
            <a:pPr lvl="1"/>
            <a:r>
              <a:rPr lang="en-US" dirty="0" smtClean="0"/>
              <a:t>The African school of fundamental physics and its applications</a:t>
            </a:r>
            <a:endParaRPr lang="en-US" b="1" dirty="0" smtClean="0"/>
          </a:p>
          <a:p>
            <a:r>
              <a:rPr lang="en-US" b="1" dirty="0" smtClean="0"/>
              <a:t>Creating a good resume packet</a:t>
            </a:r>
          </a:p>
          <a:p>
            <a:r>
              <a:rPr lang="en-US" b="1" dirty="0" smtClean="0"/>
              <a:t>Applying to graduate schools and post-doctoral positions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our alumni do?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ASPwork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27805"/>
            <a:ext cx="8826500" cy="50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746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our alumni go?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 descr="ASPwher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1240505"/>
            <a:ext cx="850900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397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they leave their home country…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Different African country</a:t>
            </a:r>
          </a:p>
          <a:p>
            <a:pPr lvl="1"/>
            <a:r>
              <a:rPr lang="en-US" dirty="0" smtClean="0"/>
              <a:t>Move between different geographical regions of north, central, and south</a:t>
            </a:r>
          </a:p>
          <a:p>
            <a:r>
              <a:rPr lang="en-US" dirty="0" smtClean="0"/>
              <a:t>North America</a:t>
            </a:r>
          </a:p>
          <a:p>
            <a:pPr lvl="1"/>
            <a:r>
              <a:rPr lang="en-US" dirty="0" smtClean="0"/>
              <a:t>United States: 2</a:t>
            </a:r>
          </a:p>
          <a:p>
            <a:r>
              <a:rPr lang="en-US" dirty="0" smtClean="0"/>
              <a:t>Asia</a:t>
            </a:r>
          </a:p>
          <a:p>
            <a:pPr lvl="1"/>
            <a:r>
              <a:rPr lang="en-US" dirty="0" smtClean="0"/>
              <a:t>China: 2, Malaysia, South Korea, Saudi Arabia</a:t>
            </a:r>
          </a:p>
          <a:p>
            <a:r>
              <a:rPr lang="en-US" dirty="0" smtClean="0"/>
              <a:t>Europe</a:t>
            </a:r>
          </a:p>
          <a:p>
            <a:pPr lvl="1"/>
            <a:r>
              <a:rPr lang="en-US" dirty="0" smtClean="0"/>
              <a:t>France: 4, Germany: 2, Belgium, Italy</a:t>
            </a:r>
            <a:r>
              <a:rPr lang="en-US" smtClean="0"/>
              <a:t>, Turkey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2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Together a Resume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 letter</a:t>
            </a:r>
          </a:p>
          <a:p>
            <a:pPr lvl="1"/>
            <a:r>
              <a:rPr lang="en-US" dirty="0" smtClean="0"/>
              <a:t>Format</a:t>
            </a:r>
          </a:p>
          <a:p>
            <a:pPr lvl="1"/>
            <a:r>
              <a:rPr lang="en-US" dirty="0" smtClean="0"/>
              <a:t>Themes</a:t>
            </a:r>
          </a:p>
          <a:p>
            <a:r>
              <a:rPr lang="en-US" dirty="0" smtClean="0"/>
              <a:t>Curriculum Vitae</a:t>
            </a:r>
          </a:p>
          <a:p>
            <a:pPr lvl="1"/>
            <a:r>
              <a:rPr lang="en-US" dirty="0" smtClean="0"/>
              <a:t>European and American styles</a:t>
            </a:r>
          </a:p>
          <a:p>
            <a:pPr lvl="1"/>
            <a:r>
              <a:rPr lang="en-US" dirty="0" smtClean="0"/>
              <a:t>Academic vs. industrial styles</a:t>
            </a:r>
          </a:p>
          <a:p>
            <a:r>
              <a:rPr lang="en-US" dirty="0" smtClean="0"/>
              <a:t>Letters of Recommendation</a:t>
            </a:r>
          </a:p>
          <a:p>
            <a:pPr lvl="1"/>
            <a:r>
              <a:rPr lang="en-US" dirty="0" smtClean="0"/>
              <a:t>Choosing your letter writers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13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formal letter writing style</a:t>
            </a:r>
          </a:p>
          <a:p>
            <a:pPr lvl="1"/>
            <a:r>
              <a:rPr lang="en-US" dirty="0" smtClean="0"/>
              <a:t>Your address right-justified</a:t>
            </a:r>
          </a:p>
          <a:p>
            <a:pPr lvl="1"/>
            <a:r>
              <a:rPr lang="en-US" dirty="0" smtClean="0"/>
              <a:t>The recipient’s address left-justified</a:t>
            </a:r>
          </a:p>
          <a:p>
            <a:pPr lvl="1"/>
            <a:r>
              <a:rPr lang="en-US" dirty="0" smtClean="0"/>
              <a:t>Address letter “Dear [Professional Title] [Last Name]” or “To Whom It May Concern”</a:t>
            </a:r>
          </a:p>
          <a:p>
            <a:pPr lvl="1"/>
            <a:r>
              <a:rPr lang="en-US" dirty="0" smtClean="0"/>
              <a:t>Sign with “Sincerely,”</a:t>
            </a:r>
          </a:p>
          <a:p>
            <a:r>
              <a:rPr lang="en-US" dirty="0" smtClean="0"/>
              <a:t>Highlight strengths from your Curriculum Vitae and tie those attributes to the work being done at the institutes</a:t>
            </a:r>
          </a:p>
          <a:p>
            <a:r>
              <a:rPr lang="en-US" dirty="0" smtClean="0"/>
              <a:t>Include a clear motivation for working at institute, but put emphasis on your practical skills and professional goals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35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European vs. American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225689"/>
            <a:ext cx="496551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ideal size is 2-3 pages;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European CV should always be printed on </a:t>
            </a:r>
            <a:r>
              <a:rPr lang="en-US" u="sng" dirty="0" smtClean="0"/>
              <a:t>ISO A4 paper</a:t>
            </a:r>
            <a:r>
              <a:rPr lang="en-US" dirty="0" smtClean="0"/>
              <a:t>, standard paper size used for different types of business correspondence in most of the world.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acceptable, although increasingly optional, to include some personal information on a European CV.</a:t>
            </a:r>
          </a:p>
          <a:p>
            <a:r>
              <a:rPr lang="en-US" dirty="0" smtClean="0"/>
              <a:t>	- Marital Status</a:t>
            </a:r>
          </a:p>
          <a:p>
            <a:r>
              <a:rPr lang="en-US" dirty="0" smtClean="0"/>
              <a:t>	- Age</a:t>
            </a:r>
          </a:p>
          <a:p>
            <a:r>
              <a:rPr lang="en-US" dirty="0" smtClean="0"/>
              <a:t>	- Number of children (ages 		optional)</a:t>
            </a:r>
          </a:p>
          <a:p>
            <a:r>
              <a:rPr lang="en-US" dirty="0" smtClean="0"/>
              <a:t>	- Personal Interests</a:t>
            </a:r>
          </a:p>
          <a:p>
            <a:r>
              <a:rPr lang="en-US" dirty="0" smtClean="0"/>
              <a:t>	- Nationality and gender are also 	commonly mentioned on a European CV.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Always expected to contain some secondary school information, even if the applicant has an advanced college degree.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some countries, will contain a professional-looking headshot (photo).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65510" y="1551087"/>
            <a:ext cx="41022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 resume </a:t>
            </a:r>
            <a:r>
              <a:rPr lang="en-US" dirty="0" smtClean="0">
                <a:sym typeface="Wingdings" panose="05000000000000000000" pitchFamily="2" charset="2"/>
              </a:rPr>
              <a:t> 1 page; US CV  minimum 3 pages;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U.S. resume and U.S. CV, on the other hand, should always be printed on American “letter size” paper. In the U.S., “letter size” paper is 8.5 × 11 inches.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 the other hand, sharing any type of personal information on a resume, CV, or </a:t>
            </a:r>
            <a:r>
              <a:rPr lang="en-US" dirty="0" smtClean="0">
                <a:hlinkClick r:id="rId3"/>
              </a:rPr>
              <a:t>cover letter</a:t>
            </a:r>
            <a:r>
              <a:rPr lang="en-US" dirty="0" smtClean="0"/>
              <a:t> is considered very unprofessional in the US.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 the other hand, a U.S. CV does not contain this information.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U.S. resume or U.S. CV will almost never include a photo. Acting resumes and modeling resumes are exceptions.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8382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European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26055" y="8382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American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981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Academic vs.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3429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Designed for the human eye;</a:t>
            </a:r>
          </a:p>
          <a:p>
            <a:r>
              <a:rPr lang="en-US" dirty="0" smtClean="0"/>
              <a:t>Highlight research or teaching;</a:t>
            </a:r>
          </a:p>
          <a:p>
            <a:r>
              <a:rPr lang="en-US" dirty="0" smtClean="0"/>
              <a:t>Grants and proposals more important;</a:t>
            </a:r>
          </a:p>
          <a:p>
            <a:r>
              <a:rPr lang="en-US" dirty="0" smtClean="0"/>
              <a:t>Describe research with more BASIC approach.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81600" y="1600200"/>
            <a:ext cx="3962400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/>
              <a:t>Designed for the human eye and keyword searches;</a:t>
            </a:r>
          </a:p>
          <a:p>
            <a:r>
              <a:rPr lang="en-US" sz="3000" dirty="0" smtClean="0"/>
              <a:t>Always highlight research;</a:t>
            </a:r>
          </a:p>
          <a:p>
            <a:r>
              <a:rPr lang="en-US" sz="3000" dirty="0" smtClean="0"/>
              <a:t>Skills and techniques more important;</a:t>
            </a:r>
          </a:p>
          <a:p>
            <a:r>
              <a:rPr lang="en-US" sz="3000" dirty="0" smtClean="0"/>
              <a:t>Describe research with more APPLIED approach.</a:t>
            </a:r>
          </a:p>
          <a:p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1143000" y="11430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Academic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43600" y="11430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Industry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66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Academic vs.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3429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Exhaustive list of publications and presentations;</a:t>
            </a:r>
          </a:p>
          <a:p>
            <a:r>
              <a:rPr lang="en-US" dirty="0" smtClean="0"/>
              <a:t>Include references and contact info;</a:t>
            </a:r>
          </a:p>
          <a:p>
            <a:r>
              <a:rPr lang="en-US" dirty="0" smtClean="0"/>
              <a:t>Initial screening by P.I. or search committee;</a:t>
            </a:r>
          </a:p>
          <a:p>
            <a:r>
              <a:rPr lang="en-US" dirty="0" smtClean="0"/>
              <a:t>Hard copy or e-mail attachment.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81600" y="1600200"/>
            <a:ext cx="3962400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/>
              <a:t>Selected publications and presentations (if many);</a:t>
            </a:r>
          </a:p>
          <a:p>
            <a:r>
              <a:rPr lang="en-US" sz="3000" dirty="0" smtClean="0"/>
              <a:t>Send references if requested;</a:t>
            </a:r>
          </a:p>
          <a:p>
            <a:r>
              <a:rPr lang="en-US" sz="3000" dirty="0" smtClean="0"/>
              <a:t>Initial screening by HR or pulled from database;</a:t>
            </a:r>
          </a:p>
          <a:p>
            <a:r>
              <a:rPr lang="en-US" sz="3000" dirty="0" smtClean="0"/>
              <a:t>Submitted online; no hard copy.</a:t>
            </a:r>
          </a:p>
          <a:p>
            <a:endParaRPr lang="en-US" sz="3000" dirty="0"/>
          </a:p>
        </p:txBody>
      </p:sp>
      <p:sp>
        <p:nvSpPr>
          <p:cNvPr id="5" name="Rectangle 4"/>
          <p:cNvSpPr/>
          <p:nvPr/>
        </p:nvSpPr>
        <p:spPr>
          <a:xfrm>
            <a:off x="1143000" y="11430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Academic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43600" y="1143000"/>
            <a:ext cx="198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Industry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22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Letter of Recommendation: Selecting Writers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Usually need 3 letter writers</a:t>
            </a:r>
          </a:p>
          <a:p>
            <a:pPr lvl="1"/>
            <a:r>
              <a:rPr lang="en-US" dirty="0" smtClean="0"/>
              <a:t>For industrial jobs, normally need only to provide contact information of recommenders, no letter required</a:t>
            </a:r>
          </a:p>
          <a:p>
            <a:r>
              <a:rPr lang="en-US" dirty="0" smtClean="0"/>
              <a:t>Choose professional contacts with some standing in field</a:t>
            </a:r>
          </a:p>
          <a:p>
            <a:pPr lvl="1"/>
            <a:r>
              <a:rPr lang="en-US" dirty="0" smtClean="0"/>
              <a:t>Either a full professor or adjunct professor</a:t>
            </a:r>
          </a:p>
          <a:p>
            <a:r>
              <a:rPr lang="en-US" dirty="0" smtClean="0"/>
              <a:t>More important to choose writers who know you well than a writer of standing</a:t>
            </a:r>
          </a:p>
          <a:p>
            <a:pPr lvl="1"/>
            <a:r>
              <a:rPr lang="en-US" dirty="0" smtClean="0"/>
              <a:t>Choose a professor for whom you have done research or one whose class you’ve done particularly well 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0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Distribution of CERN Users by Nationality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 descr="World_users_by_Nat_2014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25" y="1135014"/>
            <a:ext cx="6738557" cy="46713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199" y="5831135"/>
            <a:ext cx="822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~10,500 CERN users from all countries. 12 African nations with 72 African participants. CERN has formal agreements or open dialogues with 9 African countries.</a:t>
            </a:r>
          </a:p>
        </p:txBody>
      </p:sp>
    </p:spTree>
    <p:extLst>
      <p:ext uri="{BB962C8B-B14F-4D97-AF65-F5344CB8AC3E}">
        <p14:creationId xmlns:p14="http://schemas.microsoft.com/office/powerpoint/2010/main" val="22583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Relations with African 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299"/>
            <a:ext cx="8229600" cy="496499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Algeria: </a:t>
            </a:r>
            <a:r>
              <a:rPr lang="en-US" sz="2500" dirty="0" smtClean="0"/>
              <a:t>open talks to join LHC experiments (ATLAS), ISOLDE (University </a:t>
            </a:r>
            <a:r>
              <a:rPr lang="en-US" sz="2500" dirty="0" err="1"/>
              <a:t>Houari</a:t>
            </a:r>
            <a:r>
              <a:rPr lang="en-US" sz="2500" dirty="0"/>
              <a:t> </a:t>
            </a:r>
            <a:r>
              <a:rPr lang="en-US" sz="2500" dirty="0" err="1" smtClean="0"/>
              <a:t>Boumedienne</a:t>
            </a:r>
            <a:r>
              <a:rPr lang="en-US" sz="2500" dirty="0" smtClean="0"/>
              <a:t>, University </a:t>
            </a:r>
            <a:r>
              <a:rPr lang="en-US" sz="2500" dirty="0"/>
              <a:t>of </a:t>
            </a:r>
            <a:r>
              <a:rPr lang="en-US" sz="2500" dirty="0" smtClean="0"/>
              <a:t>Oran, Center </a:t>
            </a:r>
            <a:r>
              <a:rPr lang="en-US" sz="2500" dirty="0"/>
              <a:t>for Development of Advanced </a:t>
            </a:r>
            <a:r>
              <a:rPr lang="en-US" sz="2500" dirty="0" smtClean="0"/>
              <a:t>Technologies)</a:t>
            </a:r>
          </a:p>
          <a:p>
            <a:r>
              <a:rPr lang="en-US" dirty="0" smtClean="0"/>
              <a:t>Egypt: </a:t>
            </a:r>
            <a:r>
              <a:rPr lang="en-US" sz="2500" dirty="0" smtClean="0"/>
              <a:t>CMS member</a:t>
            </a:r>
          </a:p>
          <a:p>
            <a:r>
              <a:rPr lang="en-US" dirty="0" smtClean="0"/>
              <a:t>Ghana:  </a:t>
            </a:r>
            <a:r>
              <a:rPr lang="en-US" sz="2400" dirty="0" smtClean="0"/>
              <a:t>digital library techniques, open talks to join ATLAS, CMS (</a:t>
            </a:r>
            <a:r>
              <a:rPr lang="en-US" sz="2400" dirty="0"/>
              <a:t>Kwame Nkrumah University of Science and </a:t>
            </a:r>
            <a:r>
              <a:rPr lang="en-US" sz="2400" dirty="0" smtClean="0"/>
              <a:t>Technology)</a:t>
            </a:r>
          </a:p>
          <a:p>
            <a:r>
              <a:rPr lang="en-US" dirty="0" smtClean="0"/>
              <a:t>Madagascar: </a:t>
            </a:r>
            <a:r>
              <a:rPr lang="en-US" sz="2400" dirty="0" smtClean="0"/>
              <a:t>open talks to join </a:t>
            </a:r>
            <a:r>
              <a:rPr lang="en-US" sz="2400" dirty="0" err="1" smtClean="0"/>
              <a:t>LHCb</a:t>
            </a:r>
            <a:r>
              <a:rPr lang="en-US" sz="2400" dirty="0" smtClean="0"/>
              <a:t> (University of Antananarivo)</a:t>
            </a:r>
          </a:p>
          <a:p>
            <a:r>
              <a:rPr lang="en-US" dirty="0" smtClean="0"/>
              <a:t>Morocco: </a:t>
            </a:r>
            <a:r>
              <a:rPr lang="en-US" sz="2400" dirty="0" smtClean="0"/>
              <a:t>ATLAS member</a:t>
            </a:r>
          </a:p>
          <a:p>
            <a:r>
              <a:rPr lang="en-US" dirty="0" smtClean="0"/>
              <a:t>Mozambique: </a:t>
            </a:r>
            <a:r>
              <a:rPr lang="en-US" sz="2400" dirty="0" smtClean="0"/>
              <a:t>open talks </a:t>
            </a:r>
            <a:r>
              <a:rPr lang="en-US" sz="2400" dirty="0"/>
              <a:t>regarding scientific training (</a:t>
            </a:r>
            <a:r>
              <a:rPr lang="en-US" sz="2400" dirty="0" err="1"/>
              <a:t>Universidade</a:t>
            </a:r>
            <a:r>
              <a:rPr lang="en-US" sz="2400" dirty="0"/>
              <a:t> Eduardo </a:t>
            </a:r>
            <a:r>
              <a:rPr lang="en-US" sz="2400" dirty="0" err="1"/>
              <a:t>Mondlane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dirty="0" smtClean="0"/>
              <a:t>Rwanda</a:t>
            </a:r>
            <a:r>
              <a:rPr lang="en-US" dirty="0"/>
              <a:t>: </a:t>
            </a:r>
            <a:r>
              <a:rPr lang="en-US" sz="2400" dirty="0"/>
              <a:t>open talks regarding information </a:t>
            </a:r>
            <a:r>
              <a:rPr lang="en-US" sz="2400" dirty="0" smtClean="0"/>
              <a:t>technology</a:t>
            </a:r>
          </a:p>
          <a:p>
            <a:r>
              <a:rPr lang="en-US" dirty="0" smtClean="0"/>
              <a:t>South Africa: </a:t>
            </a:r>
            <a:r>
              <a:rPr lang="en-US" sz="2400" dirty="0" smtClean="0"/>
              <a:t>ALICE, ATLAS, ISOLDE member</a:t>
            </a:r>
          </a:p>
          <a:p>
            <a:r>
              <a:rPr lang="en-US" dirty="0" smtClean="0"/>
              <a:t>Tunisia: </a:t>
            </a:r>
            <a:r>
              <a:rPr lang="en-US" sz="2600" dirty="0" smtClean="0"/>
              <a:t>previously</a:t>
            </a:r>
            <a:r>
              <a:rPr lang="en-US" sz="2400" dirty="0" smtClean="0"/>
              <a:t> worked on OPERA. Open talks to join CMS (</a:t>
            </a:r>
            <a:r>
              <a:rPr lang="en-US" sz="2400" dirty="0"/>
              <a:t>National Center for Nuclear Sciences and </a:t>
            </a:r>
            <a:r>
              <a:rPr lang="en-US" sz="2400" dirty="0" smtClean="0"/>
              <a:t>Technologies)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39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613"/>
            <a:ext cx="8229600" cy="438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ATLAS Collaboration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980" y="725508"/>
            <a:ext cx="6146800" cy="3525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390" y="4325025"/>
            <a:ext cx="869988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“South Africa joins the ATLAS experiment</a:t>
            </a:r>
          </a:p>
          <a:p>
            <a:r>
              <a:rPr lang="en-US" dirty="0" smtClean="0"/>
              <a:t>The ATLAS collaboration has increased its reach across Africa now that </a:t>
            </a:r>
            <a:r>
              <a:rPr lang="en-US" b="1" dirty="0" smtClean="0"/>
              <a:t>South Africa </a:t>
            </a:r>
            <a:r>
              <a:rPr lang="en-US" dirty="0" smtClean="0"/>
              <a:t>has </a:t>
            </a:r>
          </a:p>
          <a:p>
            <a:r>
              <a:rPr lang="en-US" dirty="0" smtClean="0"/>
              <a:t>joined </a:t>
            </a:r>
            <a:r>
              <a:rPr lang="en-US" b="1" dirty="0" smtClean="0"/>
              <a:t>Morocco</a:t>
            </a:r>
            <a:r>
              <a:rPr lang="en-US" dirty="0" smtClean="0"/>
              <a:t> as the second member country from that continent. This development </a:t>
            </a:r>
          </a:p>
          <a:p>
            <a:r>
              <a:rPr lang="en-US" dirty="0" smtClean="0"/>
              <a:t>follows a unanimous ballot at the meeting of the ATLAS collaboration board in Copenhagen </a:t>
            </a:r>
          </a:p>
          <a:p>
            <a:r>
              <a:rPr lang="en-US" dirty="0" smtClean="0"/>
              <a:t>on 2 July [2010].”</a:t>
            </a:r>
          </a:p>
          <a:p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http://cerncourier.com/cws/article/cern/43506/2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134"/>
            <a:ext cx="8229600" cy="4510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Morocco-ATLAS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260"/>
            <a:ext cx="8229600" cy="548208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Thanks to the efforts of a small group of Moroccan academics </a:t>
            </a:r>
          </a:p>
          <a:p>
            <a:pPr lvl="1"/>
            <a:r>
              <a:rPr lang="en-US" dirty="0" smtClean="0"/>
              <a:t>Morocco has been participating in the LHC </a:t>
            </a:r>
            <a:r>
              <a:rPr lang="en-US" dirty="0" err="1" smtClean="0"/>
              <a:t>programme</a:t>
            </a:r>
            <a:r>
              <a:rPr lang="en-US" dirty="0" smtClean="0"/>
              <a:t> since 1996. </a:t>
            </a:r>
          </a:p>
          <a:p>
            <a:pPr lvl="1"/>
            <a:r>
              <a:rPr lang="en-US" dirty="0" smtClean="0"/>
              <a:t>12 Moroccan physicists are members of the ATLAS collaboration</a:t>
            </a:r>
            <a:endParaRPr lang="en-US" b="1" dirty="0" smtClean="0"/>
          </a:p>
          <a:p>
            <a:r>
              <a:rPr lang="en-US" b="1" dirty="0" smtClean="0"/>
              <a:t>Moroccan physicists network (RUPHE) from different universities in Morocco </a:t>
            </a:r>
            <a:r>
              <a:rPr lang="en-US" dirty="0" smtClean="0">
                <a:hlinkClick r:id="rId2"/>
              </a:rPr>
              <a:t>http://ruphe.fsac.ac.ma/</a:t>
            </a:r>
            <a:endParaRPr lang="en-US" dirty="0" smtClean="0"/>
          </a:p>
          <a:p>
            <a:pPr lvl="1"/>
            <a:r>
              <a:rPr lang="en-US" dirty="0" smtClean="0"/>
              <a:t>Centre National de </a:t>
            </a:r>
            <a:r>
              <a:rPr lang="en-US" dirty="0" err="1" smtClean="0"/>
              <a:t>l'Energie</a:t>
            </a:r>
            <a:r>
              <a:rPr lang="en-US" dirty="0" smtClean="0"/>
              <a:t> des Sciences Techniques </a:t>
            </a:r>
            <a:r>
              <a:rPr lang="en-US" dirty="0" err="1" smtClean="0"/>
              <a:t>Nucléaires</a:t>
            </a:r>
            <a:r>
              <a:rPr lang="en-US" dirty="0" smtClean="0"/>
              <a:t> (CNESTEN), Rabat</a:t>
            </a:r>
          </a:p>
          <a:p>
            <a:pPr lvl="1"/>
            <a:r>
              <a:rPr lang="en-US" dirty="0" err="1"/>
              <a:t>Universite</a:t>
            </a:r>
            <a:r>
              <a:rPr lang="en-US" dirty="0"/>
              <a:t> Hassan II, </a:t>
            </a:r>
            <a:r>
              <a:rPr lang="en-US" dirty="0" err="1"/>
              <a:t>Ain</a:t>
            </a:r>
            <a:r>
              <a:rPr lang="en-US" dirty="0"/>
              <a:t> </a:t>
            </a:r>
            <a:r>
              <a:rPr lang="en-US" dirty="0" smtClean="0"/>
              <a:t>Chock, Casablanca</a:t>
            </a:r>
          </a:p>
          <a:p>
            <a:pPr lvl="1"/>
            <a:r>
              <a:rPr lang="en-US" dirty="0" err="1"/>
              <a:t>Université</a:t>
            </a:r>
            <a:r>
              <a:rPr lang="en-US" dirty="0"/>
              <a:t> Cadi </a:t>
            </a:r>
            <a:r>
              <a:rPr lang="en-US" dirty="0" err="1" smtClean="0"/>
              <a:t>Ayyad</a:t>
            </a:r>
            <a:r>
              <a:rPr lang="en-US" dirty="0" smtClean="0"/>
              <a:t>, Marrakech</a:t>
            </a:r>
          </a:p>
          <a:p>
            <a:pPr lvl="1"/>
            <a:r>
              <a:rPr lang="en-US" dirty="0" err="1"/>
              <a:t>Universite</a:t>
            </a:r>
            <a:r>
              <a:rPr lang="en-US" dirty="0"/>
              <a:t> </a:t>
            </a:r>
            <a:r>
              <a:rPr lang="en-US" dirty="0" err="1"/>
              <a:t>Sidi</a:t>
            </a:r>
            <a:r>
              <a:rPr lang="en-US" dirty="0"/>
              <a:t> Med Ben </a:t>
            </a:r>
            <a:r>
              <a:rPr lang="en-US" dirty="0" err="1" smtClean="0"/>
              <a:t>Abdellah</a:t>
            </a:r>
            <a:r>
              <a:rPr lang="en-US" dirty="0" smtClean="0"/>
              <a:t>, Meknes</a:t>
            </a:r>
          </a:p>
          <a:p>
            <a:pPr lvl="1"/>
            <a:r>
              <a:rPr lang="en-US" dirty="0" err="1"/>
              <a:t>Universite</a:t>
            </a:r>
            <a:r>
              <a:rPr lang="en-US" dirty="0"/>
              <a:t> Mohammed Premier </a:t>
            </a:r>
            <a:r>
              <a:rPr lang="en-US" dirty="0" smtClean="0"/>
              <a:t>Oujda, Oujda</a:t>
            </a:r>
          </a:p>
          <a:p>
            <a:pPr lvl="1"/>
            <a:r>
              <a:rPr lang="en-US" dirty="0" err="1"/>
              <a:t>Université</a:t>
            </a:r>
            <a:r>
              <a:rPr lang="en-US" dirty="0"/>
              <a:t> </a:t>
            </a:r>
            <a:r>
              <a:rPr lang="en-US" dirty="0" err="1"/>
              <a:t>Mohommed</a:t>
            </a:r>
            <a:r>
              <a:rPr lang="en-US" dirty="0"/>
              <a:t> </a:t>
            </a:r>
            <a:r>
              <a:rPr lang="en-US" dirty="0" smtClean="0"/>
              <a:t>V, Rabat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08/12/2014 African School of Physics in Dakar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529"/>
            <a:ext cx="8229600" cy="3862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Morocco-ATLAS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9247"/>
            <a:ext cx="8229600" cy="543305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With the support of the Ministry of education and (The National Center for Scientific and Technical Research) CNRST</a:t>
            </a:r>
          </a:p>
          <a:p>
            <a:r>
              <a:rPr lang="en-US" dirty="0"/>
              <a:t>A</a:t>
            </a:r>
            <a:r>
              <a:rPr lang="en-US" dirty="0" smtClean="0"/>
              <a:t>ll these universities are linked thanks to MARWAN (the Moroccan National Research and Education Network)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MaGrid</a:t>
            </a:r>
            <a:r>
              <a:rPr lang="en-US" dirty="0" smtClean="0"/>
              <a:t> Certificate Authority (At CNRST) provides grid certificates to all Moroccan scientists</a:t>
            </a:r>
          </a:p>
          <a:p>
            <a:r>
              <a:rPr lang="en-US" dirty="0" smtClean="0"/>
              <a:t>15 Ph.D. students currently working on ATLAS-LHC experiment and CALICE-ILC</a:t>
            </a:r>
          </a:p>
          <a:p>
            <a:r>
              <a:rPr lang="en-US" dirty="0" smtClean="0"/>
              <a:t>15 theses defended on ATLAS and over 100 international publications</a:t>
            </a:r>
          </a:p>
          <a:p>
            <a:r>
              <a:rPr lang="en-US" dirty="0" smtClean="0"/>
              <a:t>ATLAS week 2013 held  in Marrakech, Morocco</a:t>
            </a:r>
          </a:p>
          <a:p>
            <a:r>
              <a:rPr lang="en-US" dirty="0" smtClean="0"/>
              <a:t>Contribution to ATLAS construction: ATLAS Liquid Argon Calorimeter Electronics</a:t>
            </a:r>
          </a:p>
          <a:p>
            <a:r>
              <a:rPr lang="en-US" dirty="0" smtClean="0"/>
              <a:t>Technical studies: luminosity and beam spot determination, inner detector alignment, calibration of triggers</a:t>
            </a:r>
          </a:p>
          <a:p>
            <a:r>
              <a:rPr lang="en-US" dirty="0" smtClean="0"/>
              <a:t>Physics interests: BSM, B-physics, charged Higgs, top quark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487"/>
            <a:ext cx="8229600" cy="3603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South Africa-ATLAS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056" y="1794700"/>
            <a:ext cx="8229600" cy="4561650"/>
          </a:xfrm>
        </p:spPr>
        <p:txBody>
          <a:bodyPr>
            <a:normAutofit/>
          </a:bodyPr>
          <a:lstStyle/>
          <a:p>
            <a:r>
              <a:rPr lang="en-US" b="1" dirty="0" smtClean="0"/>
              <a:t>South Africa</a:t>
            </a:r>
          </a:p>
          <a:p>
            <a:pPr lvl="1"/>
            <a:r>
              <a:rPr lang="en-US" dirty="0" smtClean="0"/>
              <a:t>University </a:t>
            </a:r>
            <a:r>
              <a:rPr lang="en-US" dirty="0"/>
              <a:t>of the </a:t>
            </a:r>
            <a:r>
              <a:rPr lang="en-US" dirty="0" smtClean="0"/>
              <a:t>Witwatersrand, Johannesburg</a:t>
            </a:r>
          </a:p>
          <a:p>
            <a:pPr lvl="1"/>
            <a:r>
              <a:rPr lang="en-US" dirty="0"/>
              <a:t>University of </a:t>
            </a:r>
            <a:r>
              <a:rPr lang="en-US" dirty="0" smtClean="0"/>
              <a:t>Johannesburg,</a:t>
            </a:r>
            <a:r>
              <a:rPr lang="en-US" dirty="0"/>
              <a:t> </a:t>
            </a:r>
            <a:r>
              <a:rPr lang="en-US" dirty="0" smtClean="0"/>
              <a:t>Johannesburg</a:t>
            </a:r>
          </a:p>
          <a:p>
            <a:pPr lvl="1"/>
            <a:r>
              <a:rPr lang="en-US" dirty="0" smtClean="0"/>
              <a:t>Small </a:t>
            </a:r>
            <a:r>
              <a:rPr lang="en-US" dirty="0" smtClean="0"/>
              <a:t>groups </a:t>
            </a:r>
            <a:r>
              <a:rPr lang="en-US" dirty="0" smtClean="0"/>
              <a:t>at starting at </a:t>
            </a:r>
            <a:endParaRPr lang="en-US" dirty="0" smtClean="0"/>
          </a:p>
          <a:p>
            <a:pPr lvl="2"/>
            <a:r>
              <a:rPr lang="en-US" dirty="0" smtClean="0"/>
              <a:t>University </a:t>
            </a:r>
            <a:r>
              <a:rPr lang="en-US" dirty="0"/>
              <a:t>of Kwazulu-Natal, </a:t>
            </a:r>
            <a:r>
              <a:rPr lang="en-US" dirty="0" smtClean="0"/>
              <a:t>Durban</a:t>
            </a:r>
          </a:p>
          <a:p>
            <a:pPr lvl="2"/>
            <a:r>
              <a:rPr lang="en-US" dirty="0" smtClean="0"/>
              <a:t>University of Cape Town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056" y="621981"/>
            <a:ext cx="1655762" cy="1172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wits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1900" y="460028"/>
            <a:ext cx="925512" cy="133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18"/>
            <a:ext cx="8229600" cy="502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CMS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6351"/>
            <a:ext cx="8229600" cy="154199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Over 3000 users working for CMS from institutes 172 institutions in 40 countries, spanning Europe, Asia, the Americas, Australasia and Africa.</a:t>
            </a:r>
          </a:p>
          <a:p>
            <a:r>
              <a:rPr lang="en-US" b="1" dirty="0" smtClean="0"/>
              <a:t>Egypt and Tunisia are the only African countries in CMS</a:t>
            </a:r>
          </a:p>
          <a:p>
            <a:r>
              <a:rPr lang="en-US" dirty="0" smtClean="0"/>
              <a:t>There are 22 Africans in CMS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2526802"/>
            <a:ext cx="6604000" cy="37211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08/12/2014 African School of Physics in Dakar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Ketevi A. Assamagan, et al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69436" y="4168200"/>
            <a:ext cx="897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Egypt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91948" y="4168200"/>
            <a:ext cx="1077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Tunisia</a:t>
            </a:r>
            <a:endParaRPr lang="en-US" sz="2400" b="1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CB2BA-BEF8-3449-99D4-BD0C583CF19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32706</TotalTime>
  <Words>2223</Words>
  <Application>Microsoft Macintosh PowerPoint</Application>
  <PresentationFormat>On-screen Show (4:3)</PresentationFormat>
  <Paragraphs>279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Experimental particle physics in the LHC area and possible implications for development in Africa</vt:lpstr>
      <vt:lpstr>Outline</vt:lpstr>
      <vt:lpstr>Distribution of CERN Users by Nationality</vt:lpstr>
      <vt:lpstr>CERN Relations with African Nations</vt:lpstr>
      <vt:lpstr>ATLAS Collaboration</vt:lpstr>
      <vt:lpstr>Morocco-ATLAS membership</vt:lpstr>
      <vt:lpstr>Morocco-ATLAS</vt:lpstr>
      <vt:lpstr>South Africa-ATLAS membership</vt:lpstr>
      <vt:lpstr>CMS Collaboration</vt:lpstr>
      <vt:lpstr>Africa-CMS</vt:lpstr>
      <vt:lpstr>ALICE Collaboration</vt:lpstr>
      <vt:lpstr>ALICE African Institutes</vt:lpstr>
      <vt:lpstr>LHCb Collaboration</vt:lpstr>
      <vt:lpstr>South Africa-ISOLDE</vt:lpstr>
      <vt:lpstr>The SA-CERN Program</vt:lpstr>
      <vt:lpstr>The African School of Fundamental Physics and Its Applications  http://www.africanschoolofphysics.org/</vt:lpstr>
      <vt:lpstr>ASP2014</vt:lpstr>
      <vt:lpstr>2010 &amp; 2012 Alumni Survey</vt:lpstr>
      <vt:lpstr>Best Methods of Communication with our Alumni</vt:lpstr>
      <vt:lpstr>What do our alumni do?</vt:lpstr>
      <vt:lpstr>Where do our alumni go?</vt:lpstr>
      <vt:lpstr>When they leave their home country…</vt:lpstr>
      <vt:lpstr>Putting Together a Resume Packet</vt:lpstr>
      <vt:lpstr>Cover Letter</vt:lpstr>
      <vt:lpstr>European vs. American</vt:lpstr>
      <vt:lpstr>Academic vs. Industry</vt:lpstr>
      <vt:lpstr>Academic vs. Industry</vt:lpstr>
      <vt:lpstr>Letter of Recommendation: Selecting Writers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Ketevi Assamagan</dc:creator>
  <cp:lastModifiedBy>Ketevi Assamagan</cp:lastModifiedBy>
  <cp:revision>186</cp:revision>
  <dcterms:created xsi:type="dcterms:W3CDTF">2012-02-22T12:57:27Z</dcterms:created>
  <dcterms:modified xsi:type="dcterms:W3CDTF">2014-08-12T11:52:58Z</dcterms:modified>
</cp:coreProperties>
</file>