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10.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notesSlides/notesSlide11.xml" ContentType="application/vnd.openxmlformats-officedocument.presentationml.notesSlide+xml"/>
  <Override PartName="/ppt/embeddings/oleObject12.bin" ContentType="application/vnd.openxmlformats-officedocument.oleObject"/>
  <Override PartName="/ppt/embeddings/oleObject13.bin" ContentType="application/vnd.openxmlformats-officedocument.oleObject"/>
  <Override PartName="/ppt/notesSlides/notesSlide12.xml" ContentType="application/vnd.openxmlformats-officedocument.presentationml.notesSlide+xml"/>
  <Override PartName="/ppt/embeddings/oleObject14.bin" ContentType="application/vnd.openxmlformats-officedocument.oleObject"/>
  <Override PartName="/ppt/notesSlides/notesSlide13.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14.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21.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22.bin" ContentType="application/vnd.openxmlformats-officedocument.oleObject"/>
  <Override PartName="/ppt/embeddings/oleObject23.bin" ContentType="application/vnd.openxmlformats-officedocument.oleObject"/>
  <Override PartName="/ppt/notesSlides/notesSlide22.xml" ContentType="application/vnd.openxmlformats-officedocument.presentationml.notesSlide+xml"/>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notesSlides/notesSlide23.xml" ContentType="application/vnd.openxmlformats-officedocument.presentationml.notesSlide+xml"/>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4"/>
  </p:notesMasterIdLst>
  <p:sldIdLst>
    <p:sldId id="454" r:id="rId2"/>
    <p:sldId id="458" r:id="rId3"/>
    <p:sldId id="592" r:id="rId4"/>
    <p:sldId id="521" r:id="rId5"/>
    <p:sldId id="522" r:id="rId6"/>
    <p:sldId id="523" r:id="rId7"/>
    <p:sldId id="524" r:id="rId8"/>
    <p:sldId id="463" r:id="rId9"/>
    <p:sldId id="465" r:id="rId10"/>
    <p:sldId id="466" r:id="rId11"/>
    <p:sldId id="533" r:id="rId12"/>
    <p:sldId id="526" r:id="rId13"/>
    <p:sldId id="525" r:id="rId14"/>
    <p:sldId id="467" r:id="rId15"/>
    <p:sldId id="563" r:id="rId16"/>
    <p:sldId id="560" r:id="rId17"/>
    <p:sldId id="564" r:id="rId18"/>
    <p:sldId id="561" r:id="rId19"/>
    <p:sldId id="562" r:id="rId20"/>
    <p:sldId id="471" r:id="rId21"/>
    <p:sldId id="472" r:id="rId22"/>
    <p:sldId id="527" r:id="rId23"/>
    <p:sldId id="528" r:id="rId24"/>
    <p:sldId id="530" r:id="rId25"/>
    <p:sldId id="596" r:id="rId26"/>
    <p:sldId id="537" r:id="rId27"/>
    <p:sldId id="538" r:id="rId28"/>
    <p:sldId id="476" r:id="rId29"/>
    <p:sldId id="479" r:id="rId30"/>
    <p:sldId id="480" r:id="rId31"/>
    <p:sldId id="481" r:id="rId32"/>
    <p:sldId id="483" r:id="rId33"/>
    <p:sldId id="484" r:id="rId34"/>
    <p:sldId id="485" r:id="rId35"/>
    <p:sldId id="539" r:id="rId36"/>
    <p:sldId id="540" r:id="rId37"/>
    <p:sldId id="542" r:id="rId38"/>
    <p:sldId id="543" r:id="rId39"/>
    <p:sldId id="544" r:id="rId40"/>
    <p:sldId id="545" r:id="rId41"/>
    <p:sldId id="546" r:id="rId42"/>
    <p:sldId id="547" r:id="rId43"/>
    <p:sldId id="548" r:id="rId44"/>
    <p:sldId id="492" r:id="rId45"/>
    <p:sldId id="493" r:id="rId46"/>
    <p:sldId id="549" r:id="rId47"/>
    <p:sldId id="500" r:id="rId48"/>
    <p:sldId id="501" r:id="rId49"/>
    <p:sldId id="502" r:id="rId50"/>
    <p:sldId id="597" r:id="rId51"/>
    <p:sldId id="504" r:id="rId52"/>
    <p:sldId id="505" r:id="rId53"/>
    <p:sldId id="506" r:id="rId54"/>
    <p:sldId id="507" r:id="rId55"/>
    <p:sldId id="551" r:id="rId56"/>
    <p:sldId id="509" r:id="rId57"/>
    <p:sldId id="510" r:id="rId58"/>
    <p:sldId id="552" r:id="rId59"/>
    <p:sldId id="512" r:id="rId60"/>
    <p:sldId id="553" r:id="rId61"/>
    <p:sldId id="555" r:id="rId62"/>
    <p:sldId id="558" r:id="rId63"/>
    <p:sldId id="559" r:id="rId64"/>
    <p:sldId id="589" r:id="rId65"/>
    <p:sldId id="591" r:id="rId66"/>
    <p:sldId id="593" r:id="rId67"/>
    <p:sldId id="261" r:id="rId68"/>
    <p:sldId id="260" r:id="rId69"/>
    <p:sldId id="263" r:id="rId70"/>
    <p:sldId id="264" r:id="rId71"/>
    <p:sldId id="266" r:id="rId72"/>
    <p:sldId id="265" r:id="rId73"/>
    <p:sldId id="384" r:id="rId74"/>
    <p:sldId id="347" r:id="rId75"/>
    <p:sldId id="362" r:id="rId76"/>
    <p:sldId id="361" r:id="rId77"/>
    <p:sldId id="364" r:id="rId78"/>
    <p:sldId id="341" r:id="rId79"/>
    <p:sldId id="394" r:id="rId80"/>
    <p:sldId id="405" r:id="rId81"/>
    <p:sldId id="415" r:id="rId82"/>
    <p:sldId id="390" r:id="rId83"/>
    <p:sldId id="349" r:id="rId84"/>
    <p:sldId id="420" r:id="rId85"/>
    <p:sldId id="431" r:id="rId86"/>
    <p:sldId id="432" r:id="rId87"/>
    <p:sldId id="435" r:id="rId88"/>
    <p:sldId id="438" r:id="rId89"/>
    <p:sldId id="439" r:id="rId90"/>
    <p:sldId id="360" r:id="rId91"/>
    <p:sldId id="587" r:id="rId92"/>
    <p:sldId id="595" r:id="rId93"/>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B1DD"/>
    <a:srgbClr val="0094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17" autoAdjust="0"/>
    <p:restoredTop sz="76213" autoAdjust="0"/>
  </p:normalViewPr>
  <p:slideViewPr>
    <p:cSldViewPr>
      <p:cViewPr>
        <p:scale>
          <a:sx n="90" d="100"/>
          <a:sy n="90" d="100"/>
        </p:scale>
        <p:origin x="-2064" y="-184"/>
      </p:cViewPr>
      <p:guideLst>
        <p:guide orient="horz" pos="2205"/>
        <p:guide pos="4377"/>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notesMaster" Target="notesMasters/notesMaster1.xml"/><Relationship Id="rId95" Type="http://schemas.openxmlformats.org/officeDocument/2006/relationships/printerSettings" Target="printerSettings/printerSettings1.bin"/><Relationship Id="rId96" Type="http://schemas.openxmlformats.org/officeDocument/2006/relationships/presProps" Target="presProps.xml"/><Relationship Id="rId97" Type="http://schemas.openxmlformats.org/officeDocument/2006/relationships/viewProps" Target="viewProps.xml"/><Relationship Id="rId98" Type="http://schemas.openxmlformats.org/officeDocument/2006/relationships/theme" Target="theme/theme1.xml"/><Relationship Id="rId9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hristinedarve:Documents:#ESS_TechDoc:ESS_LeadEngineers:0_LE_Requirements:DmG_OPTIMUS_PowerProfil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1"/>
    <c:plotArea>
      <c:layout>
        <c:manualLayout>
          <c:layoutTarget val="inner"/>
          <c:xMode val="edge"/>
          <c:yMode val="edge"/>
          <c:x val="0.1772416849349"/>
          <c:y val="0.0679028466962653"/>
          <c:w val="0.759244512368759"/>
          <c:h val="0.639957490416366"/>
        </c:manualLayout>
      </c:layout>
      <c:scatterChart>
        <c:scatterStyle val="lineMarker"/>
        <c:varyColors val="0"/>
        <c:ser>
          <c:idx val="0"/>
          <c:order val="0"/>
          <c:tx>
            <c:strRef>
              <c:f>Sheet1!$B$1:$B$2</c:f>
              <c:strCache>
                <c:ptCount val="1"/>
                <c:pt idx="0">
                  <c:v>Accelerating gradient MV/m</c:v>
                </c:pt>
              </c:strCache>
            </c:strRef>
          </c:tx>
          <c:spPr>
            <a:ln w="47625">
              <a:noFill/>
            </a:ln>
          </c:spPr>
          <c:marker>
            <c:symbol val="dot"/>
            <c:size val="9"/>
          </c:marker>
          <c:xVal>
            <c:numRef>
              <c:f>Sheet1!$A$3:$A$148</c:f>
              <c:numCache>
                <c:formatCode>General</c:formatCode>
                <c:ptCount val="146"/>
                <c:pt idx="0">
                  <c:v>0.416</c:v>
                </c:pt>
                <c:pt idx="1">
                  <c:v>0.425</c:v>
                </c:pt>
                <c:pt idx="2">
                  <c:v>0.433</c:v>
                </c:pt>
                <c:pt idx="3">
                  <c:v>0.442</c:v>
                </c:pt>
                <c:pt idx="4">
                  <c:v>0.45</c:v>
                </c:pt>
                <c:pt idx="5">
                  <c:v>0.459</c:v>
                </c:pt>
                <c:pt idx="6">
                  <c:v>0.467</c:v>
                </c:pt>
                <c:pt idx="7">
                  <c:v>0.475</c:v>
                </c:pt>
                <c:pt idx="8">
                  <c:v>0.483</c:v>
                </c:pt>
                <c:pt idx="9">
                  <c:v>0.491</c:v>
                </c:pt>
                <c:pt idx="10">
                  <c:v>0.498</c:v>
                </c:pt>
                <c:pt idx="11">
                  <c:v>0.505</c:v>
                </c:pt>
                <c:pt idx="12">
                  <c:v>0.512</c:v>
                </c:pt>
                <c:pt idx="13">
                  <c:v>0.519</c:v>
                </c:pt>
                <c:pt idx="14">
                  <c:v>0.526</c:v>
                </c:pt>
                <c:pt idx="15">
                  <c:v>0.532</c:v>
                </c:pt>
                <c:pt idx="16">
                  <c:v>0.538</c:v>
                </c:pt>
                <c:pt idx="17">
                  <c:v>0.544</c:v>
                </c:pt>
                <c:pt idx="18">
                  <c:v>0.55</c:v>
                </c:pt>
                <c:pt idx="19">
                  <c:v>0.555</c:v>
                </c:pt>
                <c:pt idx="20">
                  <c:v>0.561</c:v>
                </c:pt>
                <c:pt idx="21">
                  <c:v>0.566</c:v>
                </c:pt>
                <c:pt idx="22">
                  <c:v>0.571</c:v>
                </c:pt>
                <c:pt idx="23">
                  <c:v>0.575</c:v>
                </c:pt>
                <c:pt idx="24">
                  <c:v>0.58</c:v>
                </c:pt>
                <c:pt idx="25">
                  <c:v>0.584</c:v>
                </c:pt>
                <c:pt idx="26">
                  <c:v>0.587</c:v>
                </c:pt>
                <c:pt idx="27">
                  <c:v>0.591</c:v>
                </c:pt>
                <c:pt idx="28">
                  <c:v>0.594</c:v>
                </c:pt>
                <c:pt idx="29">
                  <c:v>0.597</c:v>
                </c:pt>
                <c:pt idx="30">
                  <c:v>0.601</c:v>
                </c:pt>
                <c:pt idx="31">
                  <c:v>0.605</c:v>
                </c:pt>
                <c:pt idx="32">
                  <c:v>0.609</c:v>
                </c:pt>
                <c:pt idx="33">
                  <c:v>0.614</c:v>
                </c:pt>
                <c:pt idx="34">
                  <c:v>0.619</c:v>
                </c:pt>
                <c:pt idx="35">
                  <c:v>0.624</c:v>
                </c:pt>
                <c:pt idx="36">
                  <c:v>0.629</c:v>
                </c:pt>
                <c:pt idx="37">
                  <c:v>0.635</c:v>
                </c:pt>
                <c:pt idx="38">
                  <c:v>0.641</c:v>
                </c:pt>
                <c:pt idx="39">
                  <c:v>0.648</c:v>
                </c:pt>
                <c:pt idx="40">
                  <c:v>0.654</c:v>
                </c:pt>
                <c:pt idx="41">
                  <c:v>0.661</c:v>
                </c:pt>
                <c:pt idx="42">
                  <c:v>0.668</c:v>
                </c:pt>
                <c:pt idx="43">
                  <c:v>0.676</c:v>
                </c:pt>
                <c:pt idx="44">
                  <c:v>0.683</c:v>
                </c:pt>
                <c:pt idx="45">
                  <c:v>0.69</c:v>
                </c:pt>
                <c:pt idx="46">
                  <c:v>0.698</c:v>
                </c:pt>
                <c:pt idx="47">
                  <c:v>0.705</c:v>
                </c:pt>
                <c:pt idx="48">
                  <c:v>0.712</c:v>
                </c:pt>
                <c:pt idx="49">
                  <c:v>0.719</c:v>
                </c:pt>
                <c:pt idx="50">
                  <c:v>0.726</c:v>
                </c:pt>
                <c:pt idx="51">
                  <c:v>0.732</c:v>
                </c:pt>
                <c:pt idx="52">
                  <c:v>0.738</c:v>
                </c:pt>
                <c:pt idx="53">
                  <c:v>0.744</c:v>
                </c:pt>
                <c:pt idx="54">
                  <c:v>0.75</c:v>
                </c:pt>
                <c:pt idx="55">
                  <c:v>0.755</c:v>
                </c:pt>
                <c:pt idx="56">
                  <c:v>0.76</c:v>
                </c:pt>
                <c:pt idx="57">
                  <c:v>0.765</c:v>
                </c:pt>
                <c:pt idx="58">
                  <c:v>0.77</c:v>
                </c:pt>
                <c:pt idx="59">
                  <c:v>0.774</c:v>
                </c:pt>
                <c:pt idx="60">
                  <c:v>0.778</c:v>
                </c:pt>
                <c:pt idx="61">
                  <c:v>0.782</c:v>
                </c:pt>
                <c:pt idx="62">
                  <c:v>0.787</c:v>
                </c:pt>
                <c:pt idx="63">
                  <c:v>0.791</c:v>
                </c:pt>
                <c:pt idx="64">
                  <c:v>0.795</c:v>
                </c:pt>
                <c:pt idx="65">
                  <c:v>0.8</c:v>
                </c:pt>
                <c:pt idx="66">
                  <c:v>0.804</c:v>
                </c:pt>
                <c:pt idx="67">
                  <c:v>0.808</c:v>
                </c:pt>
                <c:pt idx="68">
                  <c:v>0.812</c:v>
                </c:pt>
                <c:pt idx="69">
                  <c:v>0.816</c:v>
                </c:pt>
                <c:pt idx="70">
                  <c:v>0.82</c:v>
                </c:pt>
                <c:pt idx="71">
                  <c:v>0.824</c:v>
                </c:pt>
                <c:pt idx="72">
                  <c:v>0.827</c:v>
                </c:pt>
                <c:pt idx="73">
                  <c:v>0.831</c:v>
                </c:pt>
                <c:pt idx="74">
                  <c:v>0.834</c:v>
                </c:pt>
                <c:pt idx="75">
                  <c:v>0.838</c:v>
                </c:pt>
                <c:pt idx="76">
                  <c:v>0.841</c:v>
                </c:pt>
                <c:pt idx="77">
                  <c:v>0.844</c:v>
                </c:pt>
                <c:pt idx="78">
                  <c:v>0.848</c:v>
                </c:pt>
                <c:pt idx="79">
                  <c:v>0.851</c:v>
                </c:pt>
                <c:pt idx="80">
                  <c:v>0.854</c:v>
                </c:pt>
                <c:pt idx="81">
                  <c:v>0.857</c:v>
                </c:pt>
                <c:pt idx="82">
                  <c:v>0.86</c:v>
                </c:pt>
                <c:pt idx="83">
                  <c:v>0.862</c:v>
                </c:pt>
                <c:pt idx="84">
                  <c:v>0.865</c:v>
                </c:pt>
                <c:pt idx="85">
                  <c:v>0.868</c:v>
                </c:pt>
                <c:pt idx="86">
                  <c:v>0.87</c:v>
                </c:pt>
                <c:pt idx="87">
                  <c:v>0.873</c:v>
                </c:pt>
                <c:pt idx="88">
                  <c:v>0.875</c:v>
                </c:pt>
                <c:pt idx="89">
                  <c:v>0.878</c:v>
                </c:pt>
                <c:pt idx="90">
                  <c:v>0.88</c:v>
                </c:pt>
                <c:pt idx="91">
                  <c:v>0.882</c:v>
                </c:pt>
                <c:pt idx="92">
                  <c:v>0.884</c:v>
                </c:pt>
                <c:pt idx="93">
                  <c:v>0.886</c:v>
                </c:pt>
                <c:pt idx="94">
                  <c:v>0.888</c:v>
                </c:pt>
                <c:pt idx="95">
                  <c:v>0.89</c:v>
                </c:pt>
                <c:pt idx="96">
                  <c:v>0.892</c:v>
                </c:pt>
                <c:pt idx="97">
                  <c:v>0.894</c:v>
                </c:pt>
                <c:pt idx="98">
                  <c:v>0.896</c:v>
                </c:pt>
                <c:pt idx="99">
                  <c:v>0.898</c:v>
                </c:pt>
                <c:pt idx="100">
                  <c:v>0.9</c:v>
                </c:pt>
                <c:pt idx="101">
                  <c:v>0.901</c:v>
                </c:pt>
                <c:pt idx="102">
                  <c:v>0.903</c:v>
                </c:pt>
                <c:pt idx="103">
                  <c:v>0.905</c:v>
                </c:pt>
                <c:pt idx="104">
                  <c:v>0.906</c:v>
                </c:pt>
                <c:pt idx="105">
                  <c:v>0.908</c:v>
                </c:pt>
                <c:pt idx="106">
                  <c:v>0.909</c:v>
                </c:pt>
                <c:pt idx="107">
                  <c:v>0.911</c:v>
                </c:pt>
                <c:pt idx="108">
                  <c:v>0.912</c:v>
                </c:pt>
                <c:pt idx="109">
                  <c:v>0.914</c:v>
                </c:pt>
                <c:pt idx="110">
                  <c:v>0.915</c:v>
                </c:pt>
                <c:pt idx="111">
                  <c:v>0.916</c:v>
                </c:pt>
                <c:pt idx="112">
                  <c:v>0.918</c:v>
                </c:pt>
                <c:pt idx="113">
                  <c:v>0.919</c:v>
                </c:pt>
                <c:pt idx="114">
                  <c:v>0.92</c:v>
                </c:pt>
                <c:pt idx="115">
                  <c:v>0.921</c:v>
                </c:pt>
                <c:pt idx="116">
                  <c:v>0.923</c:v>
                </c:pt>
                <c:pt idx="117">
                  <c:v>0.924</c:v>
                </c:pt>
                <c:pt idx="118">
                  <c:v>0.925</c:v>
                </c:pt>
                <c:pt idx="119">
                  <c:v>0.926</c:v>
                </c:pt>
                <c:pt idx="120">
                  <c:v>0.927</c:v>
                </c:pt>
                <c:pt idx="121">
                  <c:v>0.928</c:v>
                </c:pt>
                <c:pt idx="122">
                  <c:v>0.929</c:v>
                </c:pt>
                <c:pt idx="123">
                  <c:v>0.93</c:v>
                </c:pt>
                <c:pt idx="124">
                  <c:v>0.931</c:v>
                </c:pt>
                <c:pt idx="125">
                  <c:v>0.932</c:v>
                </c:pt>
                <c:pt idx="126">
                  <c:v>0.933</c:v>
                </c:pt>
                <c:pt idx="127">
                  <c:v>0.934</c:v>
                </c:pt>
                <c:pt idx="128">
                  <c:v>0.935</c:v>
                </c:pt>
                <c:pt idx="129">
                  <c:v>0.936</c:v>
                </c:pt>
                <c:pt idx="130">
                  <c:v>0.937</c:v>
                </c:pt>
                <c:pt idx="131">
                  <c:v>0.937</c:v>
                </c:pt>
                <c:pt idx="132">
                  <c:v>0.938</c:v>
                </c:pt>
                <c:pt idx="133">
                  <c:v>0.939</c:v>
                </c:pt>
                <c:pt idx="134">
                  <c:v>0.94</c:v>
                </c:pt>
                <c:pt idx="135">
                  <c:v>0.941</c:v>
                </c:pt>
                <c:pt idx="136">
                  <c:v>0.941</c:v>
                </c:pt>
                <c:pt idx="137">
                  <c:v>0.942</c:v>
                </c:pt>
                <c:pt idx="138">
                  <c:v>0.943</c:v>
                </c:pt>
                <c:pt idx="139">
                  <c:v>0.944</c:v>
                </c:pt>
                <c:pt idx="140">
                  <c:v>0.944</c:v>
                </c:pt>
                <c:pt idx="141">
                  <c:v>0.945</c:v>
                </c:pt>
                <c:pt idx="142">
                  <c:v>0.946</c:v>
                </c:pt>
                <c:pt idx="143">
                  <c:v>0.946</c:v>
                </c:pt>
                <c:pt idx="144">
                  <c:v>0.947</c:v>
                </c:pt>
                <c:pt idx="145">
                  <c:v>0.948</c:v>
                </c:pt>
              </c:numCache>
            </c:numRef>
          </c:xVal>
          <c:yVal>
            <c:numRef>
              <c:f>Sheet1!$B$3:$B$148</c:f>
              <c:numCache>
                <c:formatCode>General</c:formatCode>
                <c:ptCount val="146"/>
                <c:pt idx="0">
                  <c:v>7.535346414444052</c:v>
                </c:pt>
                <c:pt idx="1">
                  <c:v>7.817334429953394</c:v>
                </c:pt>
                <c:pt idx="2">
                  <c:v>8.083656444601103</c:v>
                </c:pt>
                <c:pt idx="3">
                  <c:v>8.30298045666393</c:v>
                </c:pt>
                <c:pt idx="4">
                  <c:v>8.475306466141855</c:v>
                </c:pt>
                <c:pt idx="5">
                  <c:v>8.631966474758148</c:v>
                </c:pt>
                <c:pt idx="6">
                  <c:v>8.757294481651126</c:v>
                </c:pt>
                <c:pt idx="7">
                  <c:v>8.851290486820977</c:v>
                </c:pt>
                <c:pt idx="8">
                  <c:v>8.913954490267496</c:v>
                </c:pt>
                <c:pt idx="9">
                  <c:v>8.960952492852387</c:v>
                </c:pt>
                <c:pt idx="10">
                  <c:v>8.99228449457565</c:v>
                </c:pt>
                <c:pt idx="11">
                  <c:v>8.99228449457565</c:v>
                </c:pt>
                <c:pt idx="12">
                  <c:v>8.99228449457565</c:v>
                </c:pt>
                <c:pt idx="13">
                  <c:v>8.976618493714017</c:v>
                </c:pt>
                <c:pt idx="14">
                  <c:v>8.945286491990757</c:v>
                </c:pt>
                <c:pt idx="15">
                  <c:v>8.913954490267496</c:v>
                </c:pt>
                <c:pt idx="16">
                  <c:v>8.86695648768261</c:v>
                </c:pt>
                <c:pt idx="17">
                  <c:v>8.819958485097715</c:v>
                </c:pt>
                <c:pt idx="18">
                  <c:v>8.772960482512751</c:v>
                </c:pt>
                <c:pt idx="19">
                  <c:v>8.710296479066304</c:v>
                </c:pt>
                <c:pt idx="20">
                  <c:v>8.663298476481415</c:v>
                </c:pt>
                <c:pt idx="21">
                  <c:v>8.600634473034895</c:v>
                </c:pt>
                <c:pt idx="22">
                  <c:v>8.537970469588368</c:v>
                </c:pt>
                <c:pt idx="23">
                  <c:v>8.475306466141855</c:v>
                </c:pt>
                <c:pt idx="24">
                  <c:v>8.114988446324363</c:v>
                </c:pt>
                <c:pt idx="25">
                  <c:v>8.036658442016213</c:v>
                </c:pt>
                <c:pt idx="26">
                  <c:v>4.103556942113538</c:v>
                </c:pt>
                <c:pt idx="27">
                  <c:v>4.267231577981278</c:v>
                </c:pt>
                <c:pt idx="28">
                  <c:v>4.465979350106465</c:v>
                </c:pt>
                <c:pt idx="29">
                  <c:v>4.629653985974252</c:v>
                </c:pt>
                <c:pt idx="30">
                  <c:v>5.424645074474882</c:v>
                </c:pt>
                <c:pt idx="31">
                  <c:v>5.623392846600025</c:v>
                </c:pt>
                <c:pt idx="32">
                  <c:v>5.833831664144327</c:v>
                </c:pt>
                <c:pt idx="33">
                  <c:v>6.032579436269478</c:v>
                </c:pt>
                <c:pt idx="34">
                  <c:v>7.43550488656471</c:v>
                </c:pt>
                <c:pt idx="35">
                  <c:v>7.70439893120463</c:v>
                </c:pt>
                <c:pt idx="36">
                  <c:v>7.97329297584455</c:v>
                </c:pt>
                <c:pt idx="37">
                  <c:v>8.218804929646212</c:v>
                </c:pt>
                <c:pt idx="38">
                  <c:v>10.4751766955377</c:v>
                </c:pt>
                <c:pt idx="39">
                  <c:v>10.80252596727326</c:v>
                </c:pt>
                <c:pt idx="40">
                  <c:v>11.09480210275143</c:v>
                </c:pt>
                <c:pt idx="41">
                  <c:v>11.35200510197222</c:v>
                </c:pt>
                <c:pt idx="42">
                  <c:v>13.56161268618721</c:v>
                </c:pt>
                <c:pt idx="43">
                  <c:v>13.79543359456975</c:v>
                </c:pt>
                <c:pt idx="44">
                  <c:v>14.02925450295228</c:v>
                </c:pt>
                <c:pt idx="45">
                  <c:v>14.14616495714355</c:v>
                </c:pt>
                <c:pt idx="46">
                  <c:v>16.36746358677766</c:v>
                </c:pt>
                <c:pt idx="47">
                  <c:v>16.48437404096892</c:v>
                </c:pt>
                <c:pt idx="48">
                  <c:v>16.48437404096892</c:v>
                </c:pt>
                <c:pt idx="49">
                  <c:v>16.48437404096892</c:v>
                </c:pt>
                <c:pt idx="50">
                  <c:v>16.71819494935147</c:v>
                </c:pt>
                <c:pt idx="51">
                  <c:v>16.6012844951602</c:v>
                </c:pt>
                <c:pt idx="52">
                  <c:v>16.48437404096892</c:v>
                </c:pt>
                <c:pt idx="53">
                  <c:v>16.25055313258639</c:v>
                </c:pt>
                <c:pt idx="54">
                  <c:v>16.13364267839512</c:v>
                </c:pt>
                <c:pt idx="55">
                  <c:v>15.89982177001259</c:v>
                </c:pt>
                <c:pt idx="56">
                  <c:v>15.78291131582132</c:v>
                </c:pt>
                <c:pt idx="57">
                  <c:v>15.54909040743878</c:v>
                </c:pt>
                <c:pt idx="58">
                  <c:v>15.43217995324751</c:v>
                </c:pt>
                <c:pt idx="59">
                  <c:v>15.19835904486497</c:v>
                </c:pt>
                <c:pt idx="60">
                  <c:v>14.96453813648244</c:v>
                </c:pt>
                <c:pt idx="61">
                  <c:v>14.7307172280999</c:v>
                </c:pt>
                <c:pt idx="62">
                  <c:v>15.19237757976681</c:v>
                </c:pt>
                <c:pt idx="63">
                  <c:v>15.52027062105675</c:v>
                </c:pt>
                <c:pt idx="64">
                  <c:v>15.84816366234668</c:v>
                </c:pt>
                <c:pt idx="65">
                  <c:v>16.06675902320663</c:v>
                </c:pt>
                <c:pt idx="66">
                  <c:v>16.72254510578649</c:v>
                </c:pt>
                <c:pt idx="67">
                  <c:v>16.94114046664645</c:v>
                </c:pt>
                <c:pt idx="68">
                  <c:v>17.26903350793618</c:v>
                </c:pt>
                <c:pt idx="69">
                  <c:v>17.48762886879632</c:v>
                </c:pt>
                <c:pt idx="70">
                  <c:v>17.59692654922631</c:v>
                </c:pt>
                <c:pt idx="71">
                  <c:v>17.81552191008626</c:v>
                </c:pt>
                <c:pt idx="72">
                  <c:v>18.03411727094622</c:v>
                </c:pt>
                <c:pt idx="73">
                  <c:v>18.1434149513762</c:v>
                </c:pt>
                <c:pt idx="74">
                  <c:v>18.36201031223615</c:v>
                </c:pt>
                <c:pt idx="75">
                  <c:v>18.47130799266613</c:v>
                </c:pt>
                <c:pt idx="76">
                  <c:v>18.58060567309611</c:v>
                </c:pt>
                <c:pt idx="77">
                  <c:v>18.68990335352608</c:v>
                </c:pt>
                <c:pt idx="78">
                  <c:v>18.90849871438603</c:v>
                </c:pt>
                <c:pt idx="79">
                  <c:v>18.90849871438603</c:v>
                </c:pt>
                <c:pt idx="80">
                  <c:v>19.01779639481601</c:v>
                </c:pt>
                <c:pt idx="81">
                  <c:v>19.12709407524599</c:v>
                </c:pt>
                <c:pt idx="82">
                  <c:v>19.23639175567597</c:v>
                </c:pt>
                <c:pt idx="83">
                  <c:v>19.34568943610588</c:v>
                </c:pt>
                <c:pt idx="84">
                  <c:v>19.34568943610588</c:v>
                </c:pt>
                <c:pt idx="85">
                  <c:v>19.45498711653592</c:v>
                </c:pt>
                <c:pt idx="86">
                  <c:v>19.45498711653592</c:v>
                </c:pt>
                <c:pt idx="87">
                  <c:v>19.5642847969659</c:v>
                </c:pt>
                <c:pt idx="88">
                  <c:v>19.5642847969659</c:v>
                </c:pt>
                <c:pt idx="89">
                  <c:v>19.67358247739588</c:v>
                </c:pt>
                <c:pt idx="90">
                  <c:v>19.67358247739588</c:v>
                </c:pt>
                <c:pt idx="91">
                  <c:v>19.67358247739588</c:v>
                </c:pt>
                <c:pt idx="92">
                  <c:v>19.78288015782585</c:v>
                </c:pt>
                <c:pt idx="93">
                  <c:v>19.78288015782585</c:v>
                </c:pt>
                <c:pt idx="94">
                  <c:v>19.78288015782585</c:v>
                </c:pt>
                <c:pt idx="95">
                  <c:v>19.78288015782585</c:v>
                </c:pt>
                <c:pt idx="96">
                  <c:v>19.89217783825583</c:v>
                </c:pt>
                <c:pt idx="97">
                  <c:v>19.89217783825583</c:v>
                </c:pt>
                <c:pt idx="98">
                  <c:v>19.89217783825583</c:v>
                </c:pt>
                <c:pt idx="99">
                  <c:v>19.89217783825583</c:v>
                </c:pt>
                <c:pt idx="100">
                  <c:v>19.89217783825583</c:v>
                </c:pt>
                <c:pt idx="101">
                  <c:v>19.89217783825583</c:v>
                </c:pt>
                <c:pt idx="102">
                  <c:v>19.89217783825583</c:v>
                </c:pt>
                <c:pt idx="103">
                  <c:v>19.89217783825583</c:v>
                </c:pt>
                <c:pt idx="104">
                  <c:v>19.89217783825583</c:v>
                </c:pt>
                <c:pt idx="105">
                  <c:v>19.89217783825583</c:v>
                </c:pt>
                <c:pt idx="106">
                  <c:v>19.89217783825583</c:v>
                </c:pt>
                <c:pt idx="107">
                  <c:v>19.89217783825583</c:v>
                </c:pt>
                <c:pt idx="108">
                  <c:v>19.89217783825583</c:v>
                </c:pt>
                <c:pt idx="109">
                  <c:v>19.89217783825583</c:v>
                </c:pt>
                <c:pt idx="110">
                  <c:v>19.89217783825583</c:v>
                </c:pt>
                <c:pt idx="111">
                  <c:v>19.89217783825583</c:v>
                </c:pt>
                <c:pt idx="112">
                  <c:v>19.89217783825583</c:v>
                </c:pt>
                <c:pt idx="113">
                  <c:v>19.89217783825583</c:v>
                </c:pt>
                <c:pt idx="114">
                  <c:v>19.89217783825583</c:v>
                </c:pt>
                <c:pt idx="115">
                  <c:v>19.89217783825583</c:v>
                </c:pt>
                <c:pt idx="116">
                  <c:v>19.89217783825583</c:v>
                </c:pt>
                <c:pt idx="117">
                  <c:v>19.89217783825583</c:v>
                </c:pt>
                <c:pt idx="118">
                  <c:v>19.89217783825583</c:v>
                </c:pt>
                <c:pt idx="119">
                  <c:v>19.89217783825583</c:v>
                </c:pt>
                <c:pt idx="120">
                  <c:v>19.89217783825583</c:v>
                </c:pt>
                <c:pt idx="121">
                  <c:v>19.89217783825583</c:v>
                </c:pt>
                <c:pt idx="122">
                  <c:v>19.89217783825583</c:v>
                </c:pt>
                <c:pt idx="123">
                  <c:v>19.89217783825583</c:v>
                </c:pt>
                <c:pt idx="124">
                  <c:v>19.89217783825583</c:v>
                </c:pt>
                <c:pt idx="125">
                  <c:v>19.89217783825583</c:v>
                </c:pt>
                <c:pt idx="126">
                  <c:v>19.89217783825583</c:v>
                </c:pt>
                <c:pt idx="127">
                  <c:v>19.89217783825583</c:v>
                </c:pt>
                <c:pt idx="128">
                  <c:v>19.78288015782585</c:v>
                </c:pt>
                <c:pt idx="129">
                  <c:v>19.78288015782585</c:v>
                </c:pt>
                <c:pt idx="130">
                  <c:v>19.78288015782585</c:v>
                </c:pt>
                <c:pt idx="131">
                  <c:v>19.78288015782585</c:v>
                </c:pt>
                <c:pt idx="132">
                  <c:v>19.78288015782585</c:v>
                </c:pt>
                <c:pt idx="133">
                  <c:v>19.78288015782585</c:v>
                </c:pt>
                <c:pt idx="134">
                  <c:v>19.78288015782585</c:v>
                </c:pt>
                <c:pt idx="135">
                  <c:v>19.78288015782585</c:v>
                </c:pt>
                <c:pt idx="136">
                  <c:v>19.78288015782585</c:v>
                </c:pt>
                <c:pt idx="137">
                  <c:v>19.78288015782585</c:v>
                </c:pt>
                <c:pt idx="138">
                  <c:v>19.78288015782585</c:v>
                </c:pt>
                <c:pt idx="139">
                  <c:v>19.67358247739588</c:v>
                </c:pt>
                <c:pt idx="140">
                  <c:v>19.67358247739588</c:v>
                </c:pt>
                <c:pt idx="141">
                  <c:v>19.67358247739588</c:v>
                </c:pt>
                <c:pt idx="142">
                  <c:v>19.67358247739588</c:v>
                </c:pt>
                <c:pt idx="143">
                  <c:v>19.67358247739588</c:v>
                </c:pt>
                <c:pt idx="144">
                  <c:v>19.67358247739588</c:v>
                </c:pt>
                <c:pt idx="145">
                  <c:v>19.67358247739588</c:v>
                </c:pt>
              </c:numCache>
            </c:numRef>
          </c:yVal>
          <c:smooth val="0"/>
        </c:ser>
        <c:dLbls>
          <c:showLegendKey val="0"/>
          <c:showVal val="0"/>
          <c:showCatName val="0"/>
          <c:showSerName val="0"/>
          <c:showPercent val="0"/>
          <c:showBubbleSize val="0"/>
        </c:dLbls>
        <c:axId val="1944022248"/>
        <c:axId val="1944006184"/>
      </c:scatterChart>
      <c:valAx>
        <c:axId val="1944022248"/>
        <c:scaling>
          <c:orientation val="minMax"/>
          <c:min val="0.4"/>
        </c:scaling>
        <c:delete val="0"/>
        <c:axPos val="b"/>
        <c:title>
          <c:tx>
            <c:rich>
              <a:bodyPr/>
              <a:lstStyle/>
              <a:p>
                <a:pPr>
                  <a:defRPr/>
                </a:pPr>
                <a:r>
                  <a:rPr lang="en-US"/>
                  <a:t>Beam Beta</a:t>
                </a:r>
              </a:p>
            </c:rich>
          </c:tx>
          <c:layout>
            <c:manualLayout>
              <c:xMode val="edge"/>
              <c:yMode val="edge"/>
              <c:x val="0.5321940416565"/>
              <c:y val="0.546893384446047"/>
            </c:manualLayout>
          </c:layout>
          <c:overlay val="0"/>
        </c:title>
        <c:numFmt formatCode="General" sourceLinked="1"/>
        <c:majorTickMark val="out"/>
        <c:minorTickMark val="none"/>
        <c:tickLblPos val="nextTo"/>
        <c:crossAx val="1944006184"/>
        <c:crosses val="autoZero"/>
        <c:crossBetween val="midCat"/>
      </c:valAx>
      <c:valAx>
        <c:axId val="1944006184"/>
        <c:scaling>
          <c:orientation val="minMax"/>
          <c:max val="20.0"/>
        </c:scaling>
        <c:delete val="0"/>
        <c:axPos val="l"/>
        <c:majorGridlines/>
        <c:title>
          <c:tx>
            <c:rich>
              <a:bodyPr rot="-5400000" vert="horz"/>
              <a:lstStyle/>
              <a:p>
                <a:pPr>
                  <a:defRPr/>
                </a:pPr>
                <a:r>
                  <a:rPr lang="en-US"/>
                  <a:t>Accelerating gradient MV/m</a:t>
                </a:r>
              </a:p>
            </c:rich>
          </c:tx>
          <c:layout/>
          <c:overlay val="0"/>
        </c:title>
        <c:numFmt formatCode="General" sourceLinked="1"/>
        <c:majorTickMark val="out"/>
        <c:minorTickMark val="none"/>
        <c:tickLblPos val="nextTo"/>
        <c:crossAx val="1944022248"/>
        <c:crosses val="autoZero"/>
        <c:crossBetween val="midCat"/>
      </c:valAx>
    </c:plotArea>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image" Target="../media/image9.emf"/><Relationship Id="rId2" Type="http://schemas.openxmlformats.org/officeDocument/2006/relationships/image" Target="../media/image1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3.emf"/><Relationship Id="rId2" Type="http://schemas.openxmlformats.org/officeDocument/2006/relationships/image" Target="../media/image6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0.emf"/><Relationship Id="rId2" Type="http://schemas.openxmlformats.org/officeDocument/2006/relationships/image" Target="../media/image111.emf"/><Relationship Id="rId3" Type="http://schemas.openxmlformats.org/officeDocument/2006/relationships/image" Target="../media/image6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2.emf"/><Relationship Id="rId2" Type="http://schemas.openxmlformats.org/officeDocument/2006/relationships/image" Target="../media/image113.emf"/><Relationship Id="rId3" Type="http://schemas.openxmlformats.org/officeDocument/2006/relationships/image" Target="../media/image1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2.emf"/><Relationship Id="rId2" Type="http://schemas.openxmlformats.org/officeDocument/2006/relationships/image" Target="../media/image5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8.emf"/><Relationship Id="rId2" Type="http://schemas.openxmlformats.org/officeDocument/2006/relationships/image" Target="../media/image59.emf"/><Relationship Id="rId3" Type="http://schemas.openxmlformats.org/officeDocument/2006/relationships/image" Target="../media/image6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1.emf"/><Relationship Id="rId2" Type="http://schemas.openxmlformats.org/officeDocument/2006/relationships/image" Target="../media/image6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3.emf"/><Relationship Id="rId2" Type="http://schemas.openxmlformats.org/officeDocument/2006/relationships/image" Target="../media/image6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3.wmf"/><Relationship Id="rId2" Type="http://schemas.openxmlformats.org/officeDocument/2006/relationships/image" Target="../media/image7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7.wmf"/><Relationship Id="rId2" Type="http://schemas.openxmlformats.org/officeDocument/2006/relationships/image" Target="../media/image88.wmf"/><Relationship Id="rId3" Type="http://schemas.openxmlformats.org/officeDocument/2006/relationships/image" Target="../media/image7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9F57FC-B3FF-4DF2-9417-962901C07B3B}" type="datetimeFigureOut">
              <a:rPr lang="sv-SE" smtClean="0"/>
              <a:t>8/20/14</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1A53A7-64CD-4D0E-AAE8-1AC9C79D7085}" type="slidenum">
              <a:rPr lang="sv-SE" smtClean="0"/>
              <a:t>‹#›</a:t>
            </a:fld>
            <a:endParaRPr lang="sv-SE"/>
          </a:p>
        </p:txBody>
      </p:sp>
    </p:spTree>
    <p:extLst>
      <p:ext uri="{BB962C8B-B14F-4D97-AF65-F5344CB8AC3E}">
        <p14:creationId xmlns:p14="http://schemas.microsoft.com/office/powerpoint/2010/main" val="1284655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Energy wave lengh - inversion</a:t>
            </a:r>
          </a:p>
        </p:txBody>
      </p:sp>
      <p:sp>
        <p:nvSpPr>
          <p:cNvPr id="4" name="Slide Number Placeholder 3"/>
          <p:cNvSpPr>
            <a:spLocks noGrp="1"/>
          </p:cNvSpPr>
          <p:nvPr>
            <p:ph type="sldNum" sz="quarter" idx="5"/>
          </p:nvPr>
        </p:nvSpPr>
        <p:spPr/>
        <p:txBody>
          <a:bodyPr/>
          <a:lstStyle/>
          <a:p>
            <a:pPr>
              <a:defRPr/>
            </a:pPr>
            <a:fld id="{C3C6B562-EED6-CB4F-A69D-73503840F33C}" type="slidenum">
              <a:rPr lang="fr-FR" smtClean="0"/>
              <a:pPr>
                <a:defRPr/>
              </a:pPr>
              <a:t>8</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1ACF18E7-7232-3741-B7C5-28C6B0FAC21B}" type="slidenum">
              <a:rPr lang="fr-FR" smtClean="0"/>
              <a:pPr>
                <a:defRPr/>
              </a:pPr>
              <a:t>33</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4" name="Slide Number Placeholder 3"/>
          <p:cNvSpPr>
            <a:spLocks noGrp="1"/>
          </p:cNvSpPr>
          <p:nvPr>
            <p:ph type="sldNum" sz="quarter" idx="5"/>
          </p:nvPr>
        </p:nvSpPr>
        <p:spPr/>
        <p:txBody>
          <a:bodyPr/>
          <a:lstStyle/>
          <a:p>
            <a:pPr>
              <a:defRPr/>
            </a:pPr>
            <a:fld id="{81938588-19CD-284A-B125-E366B3E8F43D}" type="slidenum">
              <a:rPr lang="fr-FR" smtClean="0"/>
              <a:pPr>
                <a:defRPr/>
              </a:pPr>
              <a:t>34</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cross section for SANS: scattering depending on contrast, size, shape and correlation of particles.</a:t>
            </a:r>
          </a:p>
          <a:p>
            <a:endParaRPr lang="en-US" dirty="0">
              <a:latin typeface="Times New Roman" charset="0"/>
            </a:endParaRPr>
          </a:p>
        </p:txBody>
      </p:sp>
      <p:sp>
        <p:nvSpPr>
          <p:cNvPr id="4" name="Slide Number Placeholder 3"/>
          <p:cNvSpPr>
            <a:spLocks noGrp="1"/>
          </p:cNvSpPr>
          <p:nvPr>
            <p:ph type="sldNum" sz="quarter" idx="5"/>
          </p:nvPr>
        </p:nvSpPr>
        <p:spPr/>
        <p:txBody>
          <a:bodyPr/>
          <a:lstStyle/>
          <a:p>
            <a:pPr>
              <a:defRPr/>
            </a:pPr>
            <a:fld id="{81938588-19CD-284A-B125-E366B3E8F43D}" type="slidenum">
              <a:rPr lang="fr-FR" smtClean="0"/>
              <a:pPr>
                <a:defRPr/>
              </a:pPr>
              <a:t>35</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Braggs law gives information about position of a diffraction peak from a type of lattice planes. </a:t>
            </a:r>
            <a:r>
              <a:rPr lang="en-US" dirty="0" err="1" smtClean="0">
                <a:latin typeface="Times New Roman" charset="0"/>
              </a:rPr>
              <a:t>Rietveld</a:t>
            </a:r>
            <a:r>
              <a:rPr lang="en-US" dirty="0" smtClean="0">
                <a:latin typeface="Times New Roman" charset="0"/>
              </a:rPr>
              <a:t> approach calculated height, position and width of diffraction peaks from first principles, I.e. Temperature, composition, vacancies, etc. Possible because scattering intensity is accurate in first order (born) approximation due to weak interaction. </a:t>
            </a:r>
            <a:endParaRPr lang="en-US"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39</a:t>
            </a:fld>
            <a:endParaRPr lang="sv-SE"/>
          </a:p>
        </p:txBody>
      </p:sp>
    </p:spTree>
    <p:extLst>
      <p:ext uri="{BB962C8B-B14F-4D97-AF65-F5344CB8AC3E}">
        <p14:creationId xmlns:p14="http://schemas.microsoft.com/office/powerpoint/2010/main" val="2246946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Diffraction in Time of Flight mode at pulsed source. Flight time is prop to wavelength</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43</a:t>
            </a:fld>
            <a:endParaRPr lang="sv-SE"/>
          </a:p>
        </p:txBody>
      </p:sp>
    </p:spTree>
    <p:extLst>
      <p:ext uri="{BB962C8B-B14F-4D97-AF65-F5344CB8AC3E}">
        <p14:creationId xmlns:p14="http://schemas.microsoft.com/office/powerpoint/2010/main" val="1653444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E32EE18-15DA-214E-AAA8-764E5AA1B249}" type="slidenum">
              <a:rPr lang="en-US"/>
              <a:pPr>
                <a:defRPr/>
              </a:pPr>
              <a:t>44</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mn-lt"/>
                <a:ea typeface="+mn-ea"/>
                <a:cs typeface="+mn-cs"/>
              </a:rPr>
              <a:t>application of diffraction in battery research: patterns as function of temperature. Peak position and intensity give structure. Peak broadening give anisotropic atomic oscillations and hence likely migration path (the ellipses), then 46-50 diffraction in other fields of research, from chemistry to engineering measuring stresses…</a:t>
            </a:r>
            <a:endParaRPr lang="en-US" dirty="0" smtClean="0"/>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45</a:t>
            </a:fld>
            <a:endParaRPr lang="sv-SE"/>
          </a:p>
        </p:txBody>
      </p:sp>
    </p:spTree>
    <p:extLst>
      <p:ext uri="{BB962C8B-B14F-4D97-AF65-F5344CB8AC3E}">
        <p14:creationId xmlns:p14="http://schemas.microsoft.com/office/powerpoint/2010/main" val="26030043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application in fuel cells, neutrons used for </a:t>
            </a:r>
            <a:r>
              <a:rPr lang="en-US" dirty="0" err="1" smtClean="0">
                <a:latin typeface="Times New Roman" charset="0"/>
              </a:rPr>
              <a:t>optimisation</a:t>
            </a:r>
            <a:r>
              <a:rPr lang="en-US" dirty="0" smtClean="0">
                <a:latin typeface="Times New Roman" charset="0"/>
              </a:rPr>
              <a:t> of microstructural crystal structure  and composition of membrane material (proton transport) and engineering (water transport) on macro scale.</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46</a:t>
            </a:fld>
            <a:endParaRPr lang="sv-SE"/>
          </a:p>
        </p:txBody>
      </p:sp>
    </p:spTree>
    <p:extLst>
      <p:ext uri="{BB962C8B-B14F-4D97-AF65-F5344CB8AC3E}">
        <p14:creationId xmlns:p14="http://schemas.microsoft.com/office/powerpoint/2010/main" val="480991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Slide Image Placeholder 1"/>
          <p:cNvSpPr>
            <a:spLocks noGrp="1" noRot="1" noChangeAspect="1"/>
          </p:cNvSpPr>
          <p:nvPr>
            <p:ph type="sldImg"/>
          </p:nvPr>
        </p:nvSpPr>
        <p:spPr>
          <a:ln/>
        </p:spPr>
      </p:sp>
      <p:sp>
        <p:nvSpPr>
          <p:cNvPr id="1167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formulas for small angle scattering (this is reason why Centre for Nanostructured Materials is based at SNS), the larger the object, the smaller the angle</a:t>
            </a:r>
          </a:p>
        </p:txBody>
      </p:sp>
      <p:sp>
        <p:nvSpPr>
          <p:cNvPr id="4" name="Slide Number Placeholder 3"/>
          <p:cNvSpPr>
            <a:spLocks noGrp="1"/>
          </p:cNvSpPr>
          <p:nvPr>
            <p:ph type="sldNum" sz="quarter" idx="5"/>
          </p:nvPr>
        </p:nvSpPr>
        <p:spPr/>
        <p:txBody>
          <a:bodyPr/>
          <a:lstStyle/>
          <a:p>
            <a:pPr>
              <a:defRPr/>
            </a:pPr>
            <a:fld id="{F5F7EE39-0F77-DA48-92C4-5A4D69A67426}" type="slidenum">
              <a:rPr lang="fr-FR" smtClean="0"/>
              <a:pPr>
                <a:defRPr/>
              </a:pPr>
              <a:t>47</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25B9667-0571-854B-95E3-D956B11F9462}" type="slidenum">
              <a:rPr lang="da-DK"/>
              <a:pPr>
                <a:defRPr/>
              </a:pPr>
              <a:t>48</a:t>
            </a:fld>
            <a:endParaRPr lang="da-DK"/>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a-DK" dirty="0">
                <a:latin typeface="Times New Roman" charset="0"/>
              </a:rPr>
              <a:t>In a standard </a:t>
            </a:r>
            <a:r>
              <a:rPr lang="da-DK" dirty="0" err="1">
                <a:latin typeface="Times New Roman" charset="0"/>
              </a:rPr>
              <a:t>crystallography</a:t>
            </a:r>
            <a:r>
              <a:rPr lang="da-DK" dirty="0">
                <a:latin typeface="Times New Roman" charset="0"/>
              </a:rPr>
              <a:t> </a:t>
            </a:r>
            <a:r>
              <a:rPr lang="da-DK" dirty="0" err="1">
                <a:latin typeface="Times New Roman" charset="0"/>
              </a:rPr>
              <a:t>experiment</a:t>
            </a:r>
            <a:r>
              <a:rPr lang="da-DK" dirty="0">
                <a:latin typeface="Times New Roman" charset="0"/>
              </a:rPr>
              <a:t>, </a:t>
            </a:r>
            <a:r>
              <a:rPr lang="da-DK" dirty="0" err="1">
                <a:latin typeface="Times New Roman" charset="0"/>
              </a:rPr>
              <a:t>theta_max</a:t>
            </a:r>
            <a:r>
              <a:rPr lang="da-DK" dirty="0">
                <a:latin typeface="Times New Roman" charset="0"/>
              </a:rPr>
              <a:t> is </a:t>
            </a:r>
            <a:r>
              <a:rPr lang="da-DK" dirty="0" err="1">
                <a:latin typeface="Times New Roman" charset="0"/>
              </a:rPr>
              <a:t>typically</a:t>
            </a:r>
            <a:r>
              <a:rPr lang="da-DK" dirty="0">
                <a:latin typeface="Times New Roman" charset="0"/>
              </a:rPr>
              <a:t> 45 </a:t>
            </a:r>
            <a:r>
              <a:rPr lang="da-DK" dirty="0" err="1">
                <a:latin typeface="Times New Roman" charset="0"/>
              </a:rPr>
              <a:t>degrees</a:t>
            </a:r>
            <a:endParaRPr lang="en-GB" dirty="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4797B1B2-8C2B-E046-AFE2-5C14E84362AA}" type="slidenum">
              <a:rPr lang="fr-FR" smtClean="0"/>
              <a:pPr>
                <a:defRPr/>
              </a:pPr>
              <a:t>9</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a:ln/>
        </p:spPr>
      </p:sp>
      <p:sp>
        <p:nvSpPr>
          <p:cNvPr id="1208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E0C6547B-AC63-0144-A037-F994F426A277}" type="slidenum">
              <a:rPr lang="en-US" smtClean="0"/>
              <a:pPr>
                <a:defRPr/>
              </a:pPr>
              <a:t>49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4" name="Slide Number Placeholder 3"/>
          <p:cNvSpPr>
            <a:spLocks noGrp="1"/>
          </p:cNvSpPr>
          <p:nvPr>
            <p:ph type="sldNum" sz="quarter" idx="5"/>
          </p:nvPr>
        </p:nvSpPr>
        <p:spPr/>
        <p:txBody>
          <a:bodyPr/>
          <a:lstStyle/>
          <a:p>
            <a:pPr>
              <a:defRPr/>
            </a:pPr>
            <a:fld id="{81938588-19CD-284A-B125-E366B3E8F43D}" type="slidenum">
              <a:rPr lang="fr-FR" smtClean="0"/>
              <a:pPr>
                <a:defRPr/>
              </a:pPr>
              <a:t>50</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Slide Image Placeholder 1"/>
          <p:cNvSpPr>
            <a:spLocks noGrp="1" noRot="1" noChangeAspect="1"/>
          </p:cNvSpPr>
          <p:nvPr>
            <p:ph type="sldImg"/>
          </p:nvPr>
        </p:nvSpPr>
        <p:spPr>
          <a:ln/>
        </p:spPr>
      </p:sp>
      <p:sp>
        <p:nvSpPr>
          <p:cNvPr id="1249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9378FFE3-F177-9F46-B3FE-19E05470A8F5}" type="slidenum">
              <a:rPr lang="fr-FR" smtClean="0"/>
              <a:pPr>
                <a:defRPr/>
              </a:pPr>
              <a:t>51</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p:cNvSpPr>
          <p:nvPr>
            <p:ph type="sldImg"/>
          </p:nvPr>
        </p:nvSpPr>
        <p:spPr>
          <a:ln/>
        </p:spPr>
      </p:sp>
      <p:sp>
        <p:nvSpPr>
          <p:cNvPr id="1269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Reason why mixing of H2O and D2O gives contrast variation</a:t>
            </a:r>
          </a:p>
        </p:txBody>
      </p:sp>
      <p:sp>
        <p:nvSpPr>
          <p:cNvPr id="4" name="Slide Number Placeholder 3"/>
          <p:cNvSpPr>
            <a:spLocks noGrp="1"/>
          </p:cNvSpPr>
          <p:nvPr>
            <p:ph type="sldNum" sz="quarter" idx="5"/>
          </p:nvPr>
        </p:nvSpPr>
        <p:spPr/>
        <p:txBody>
          <a:bodyPr/>
          <a:lstStyle/>
          <a:p>
            <a:pPr>
              <a:defRPr/>
            </a:pPr>
            <a:fld id="{467973A4-D821-B445-B1D6-6F566C3057E8}" type="slidenum">
              <a:rPr lang="fr-FR" smtClean="0"/>
              <a:pPr>
                <a:defRPr/>
              </a:pPr>
              <a:t>52</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2A1209-7673-5B47-8E27-98E8D7AD2E43}" type="slidenum">
              <a:rPr lang="da-DK"/>
              <a:pPr>
                <a:defRPr/>
              </a:pPr>
              <a:t>53</a:t>
            </a:fld>
            <a:endParaRPr lang="da-DK"/>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example of monomeric (small) to multimeric insulin (agglomerated) with different time scales for body breakdown</a:t>
            </a:r>
            <a:endParaRPr lang="en-GB">
              <a:latin typeface="Times New Roman"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36EBEDF-8C01-B44A-BE82-E3BCA1C9B8D9}" type="slidenum">
              <a:rPr lang="da-DK"/>
              <a:pPr>
                <a:defRPr/>
              </a:pPr>
              <a:t>54</a:t>
            </a:fld>
            <a:endParaRPr lang="da-DK"/>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examples of neutron contrast variation ability versus single image with xrays small angle scattering</a:t>
            </a:r>
            <a:endParaRPr lang="en-GB">
              <a:latin typeface="Times New Roman"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latin typeface="Times New Roman" charset="0"/>
              </a:rPr>
              <a:t>This </a:t>
            </a:r>
            <a:r>
              <a:rPr lang="da-DK" dirty="0" err="1" smtClean="0">
                <a:latin typeface="Times New Roman" charset="0"/>
              </a:rPr>
              <a:t>also</a:t>
            </a:r>
            <a:r>
              <a:rPr lang="da-DK" dirty="0" smtClean="0">
                <a:latin typeface="Times New Roman" charset="0"/>
              </a:rPr>
              <a:t> </a:t>
            </a:r>
            <a:r>
              <a:rPr lang="da-DK" dirty="0" err="1" smtClean="0">
                <a:latin typeface="Times New Roman" charset="0"/>
              </a:rPr>
              <a:t>implies</a:t>
            </a:r>
            <a:r>
              <a:rPr lang="da-DK" dirty="0" smtClean="0">
                <a:latin typeface="Times New Roman" charset="0"/>
              </a:rPr>
              <a:t> </a:t>
            </a:r>
            <a:r>
              <a:rPr lang="da-DK" dirty="0" err="1" smtClean="0">
                <a:latin typeface="Times New Roman" charset="0"/>
              </a:rPr>
              <a:t>that</a:t>
            </a:r>
            <a:r>
              <a:rPr lang="da-DK" dirty="0" smtClean="0">
                <a:latin typeface="Times New Roman" charset="0"/>
              </a:rPr>
              <a:t> </a:t>
            </a:r>
            <a:r>
              <a:rPr lang="da-DK" dirty="0" err="1" smtClean="0">
                <a:latin typeface="Times New Roman" charset="0"/>
              </a:rPr>
              <a:t>something</a:t>
            </a:r>
            <a:r>
              <a:rPr lang="da-DK" dirty="0" smtClean="0">
                <a:latin typeface="Times New Roman" charset="0"/>
              </a:rPr>
              <a:t> </a:t>
            </a:r>
            <a:r>
              <a:rPr lang="da-DK" dirty="0" err="1" smtClean="0">
                <a:latin typeface="Times New Roman" charset="0"/>
              </a:rPr>
              <a:t>that</a:t>
            </a:r>
            <a:r>
              <a:rPr lang="da-DK" dirty="0" smtClean="0">
                <a:latin typeface="Times New Roman" charset="0"/>
              </a:rPr>
              <a:t> look </a:t>
            </a:r>
            <a:r>
              <a:rPr lang="da-DK" dirty="0" err="1" smtClean="0">
                <a:latin typeface="Times New Roman" charset="0"/>
              </a:rPr>
              <a:t>different</a:t>
            </a:r>
            <a:r>
              <a:rPr lang="da-DK" dirty="0" smtClean="0">
                <a:latin typeface="Times New Roman" charset="0"/>
              </a:rPr>
              <a:t> in ”</a:t>
            </a:r>
            <a:r>
              <a:rPr lang="da-DK" altLang="ja-JP" dirty="0" err="1" smtClean="0">
                <a:latin typeface="Times New Roman" charset="0"/>
              </a:rPr>
              <a:t>direct</a:t>
            </a:r>
            <a:r>
              <a:rPr lang="da-DK" altLang="ja-JP" dirty="0" smtClean="0">
                <a:latin typeface="Times New Roman" charset="0"/>
              </a:rPr>
              <a:t> </a:t>
            </a:r>
            <a:r>
              <a:rPr lang="da-DK" altLang="ja-JP" dirty="0" err="1" smtClean="0">
                <a:latin typeface="Times New Roman" charset="0"/>
              </a:rPr>
              <a:t>space</a:t>
            </a:r>
            <a:r>
              <a:rPr lang="da-DK" dirty="0" smtClean="0">
                <a:latin typeface="Times New Roman" charset="0"/>
              </a:rPr>
              <a:t>”</a:t>
            </a:r>
            <a:endParaRPr lang="da-DK" altLang="ja-JP" dirty="0" smtClean="0">
              <a:latin typeface="Times New Roman" charset="0"/>
            </a:endParaRPr>
          </a:p>
          <a:p>
            <a:r>
              <a:rPr lang="da-DK" dirty="0" smtClean="0">
                <a:latin typeface="Times New Roman" charset="0"/>
              </a:rPr>
              <a:t>Will </a:t>
            </a:r>
            <a:r>
              <a:rPr lang="da-DK" dirty="0" err="1" smtClean="0">
                <a:latin typeface="Times New Roman" charset="0"/>
              </a:rPr>
              <a:t>also</a:t>
            </a:r>
            <a:r>
              <a:rPr lang="da-DK" dirty="0" smtClean="0">
                <a:latin typeface="Times New Roman" charset="0"/>
              </a:rPr>
              <a:t> look </a:t>
            </a:r>
            <a:r>
              <a:rPr lang="da-DK" dirty="0" err="1" smtClean="0">
                <a:latin typeface="Times New Roman" charset="0"/>
              </a:rPr>
              <a:t>different</a:t>
            </a:r>
            <a:r>
              <a:rPr lang="da-DK" dirty="0" smtClean="0">
                <a:latin typeface="Times New Roman" charset="0"/>
              </a:rPr>
              <a:t> in </a:t>
            </a:r>
            <a:r>
              <a:rPr lang="da-DK" dirty="0" err="1" smtClean="0">
                <a:latin typeface="Times New Roman" charset="0"/>
              </a:rPr>
              <a:t>reciprocal</a:t>
            </a:r>
            <a:r>
              <a:rPr lang="da-DK" dirty="0" smtClean="0">
                <a:latin typeface="Times New Roman" charset="0"/>
              </a:rPr>
              <a:t> </a:t>
            </a:r>
            <a:r>
              <a:rPr lang="da-DK" dirty="0" err="1" smtClean="0">
                <a:latin typeface="Times New Roman" charset="0"/>
              </a:rPr>
              <a:t>space</a:t>
            </a:r>
            <a:endParaRPr lang="da-DK" dirty="0" smtClean="0">
              <a:latin typeface="Times New Roman" charset="0"/>
            </a:endParaRP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55</a:t>
            </a:fld>
            <a:endParaRPr lang="sv-SE"/>
          </a:p>
        </p:txBody>
      </p:sp>
    </p:spTree>
    <p:extLst>
      <p:ext uri="{BB962C8B-B14F-4D97-AF65-F5344CB8AC3E}">
        <p14:creationId xmlns:p14="http://schemas.microsoft.com/office/powerpoint/2010/main" val="3736799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EE099E58-CFA5-E349-93FE-D7F512D5330D}" type="slidenum">
              <a:rPr lang="en-GB">
                <a:latin typeface="Times" pitchFamily="-106" charset="0"/>
              </a:rPr>
              <a:pPr>
                <a:defRPr/>
              </a:pPr>
              <a:t>56</a:t>
            </a:fld>
            <a:endParaRPr lang="en-GB">
              <a:latin typeface="Times" pitchFamily="-106" charset="0"/>
            </a:endParaRPr>
          </a:p>
        </p:txBody>
      </p:sp>
      <p:sp>
        <p:nvSpPr>
          <p:cNvPr id="135170" name="Rectangle 7"/>
          <p:cNvSpPr txBox="1">
            <a:spLocks noGrp="1" noChangeArrowheads="1"/>
          </p:cNvSpPr>
          <p:nvPr/>
        </p:nvSpPr>
        <p:spPr bwMode="auto">
          <a:xfrm>
            <a:off x="3884817" y="8683938"/>
            <a:ext cx="2972119" cy="45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D9857AAF-0E35-4442-98F1-0F616355F9F4}" type="slidenum">
              <a:rPr lang="en-US" sz="1200"/>
              <a:pPr algn="r" eaLnBrk="1" hangingPunct="1"/>
              <a:t>56</a:t>
            </a:fld>
            <a:endParaRPr lang="en-US" sz="1200"/>
          </a:p>
        </p:txBody>
      </p:sp>
      <p:sp>
        <p:nvSpPr>
          <p:cNvPr id="135171" name="Rectangle 2"/>
          <p:cNvSpPr>
            <a:spLocks noGrp="1" noRot="1" noChangeAspect="1" noChangeArrowheads="1" noTextEdit="1"/>
          </p:cNvSpPr>
          <p:nvPr>
            <p:ph type="sldImg"/>
          </p:nvPr>
        </p:nvSpPr>
        <p:spPr>
          <a:solidFill>
            <a:srgbClr val="FFFFFF"/>
          </a:solidFill>
          <a:ln/>
        </p:spPr>
      </p:sp>
      <p:sp>
        <p:nvSpPr>
          <p:cNvPr id="135172"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dirty="0">
                <a:latin typeface="Times New Roman" charset="0"/>
              </a:rPr>
              <a:t>contrast variation allows the determination of structure of complex proteins by selectively (contrast variation) </a:t>
            </a:r>
            <a:r>
              <a:rPr lang="en-US" dirty="0" err="1">
                <a:latin typeface="Times New Roman" charset="0"/>
              </a:rPr>
              <a:t>deteuterating</a:t>
            </a:r>
            <a:r>
              <a:rPr lang="en-US" dirty="0">
                <a:latin typeface="Times New Roman" charset="0"/>
              </a:rPr>
              <a:t> parts of molecule and then combining</a:t>
            </a:r>
            <a:endParaRPr lang="en-US" dirty="0">
              <a:latin typeface="Times"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latin typeface="Times" pitchFamily="-65" charset="0"/>
                <a:ea typeface="ＭＳ Ｐゴシック" pitchFamily="-65" charset="-128"/>
                <a:cs typeface="ＭＳ Ｐゴシック" pitchFamily="-65" charset="-128"/>
              </a:rPr>
              <a:t>To</a:t>
            </a:r>
            <a:r>
              <a:rPr lang="en-GB" baseline="0" dirty="0" smtClean="0">
                <a:latin typeface="Times" pitchFamily="-65" charset="0"/>
                <a:ea typeface="ＭＳ Ｐゴシック" pitchFamily="-65" charset="-128"/>
                <a:cs typeface="ＭＳ Ｐゴシック" pitchFamily="-65" charset="-128"/>
              </a:rPr>
              <a:t> c</a:t>
            </a:r>
            <a:r>
              <a:rPr lang="en-GB" dirty="0" smtClean="0">
                <a:latin typeface="Times" pitchFamily="-65" charset="0"/>
                <a:ea typeface="ＭＳ Ｐゴシック" pitchFamily="-65" charset="-128"/>
                <a:cs typeface="ＭＳ Ｐゴシック" pitchFamily="-65" charset="-128"/>
              </a:rPr>
              <a:t>ope with the </a:t>
            </a:r>
            <a:r>
              <a:rPr lang="en-GB" dirty="0" smtClean="0"/>
              <a:t>multidisciplinary societal challenges</a:t>
            </a:r>
            <a:endParaRPr lang="en-GB" dirty="0" smtClean="0">
              <a:latin typeface="Times" pitchFamily="-65" charset="0"/>
              <a:ea typeface="ＭＳ Ｐゴシック" pitchFamily="-65" charset="-128"/>
              <a:cs typeface="ＭＳ Ｐゴシック" pitchFamily="-65"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latin typeface="Times" pitchFamily="-65" charset="0"/>
                <a:ea typeface="ＭＳ Ｐゴシック" pitchFamily="-65" charset="-128"/>
                <a:cs typeface="ＭＳ Ｐゴシック" pitchFamily="-65" charset="-128"/>
              </a:rPr>
              <a:t>The development of neutron scattering over the past 40 years has been from the initial studies of basic solid state physics in model systems, to detailed studies of complex systems with applications. Similar development can be expected in the next 40 years.</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latin typeface="Times" pitchFamily="-65" charset="0"/>
                <a:ea typeface="ＭＳ Ｐゴシック" pitchFamily="-65" charset="-128"/>
                <a:cs typeface="ＭＳ Ｐゴシック" pitchFamily="-65" charset="-128"/>
              </a:rPr>
              <a:t>Today society:</a:t>
            </a:r>
            <a:r>
              <a:rPr lang="en-GB" baseline="0" dirty="0" smtClean="0">
                <a:latin typeface="Times" pitchFamily="-65" charset="0"/>
                <a:ea typeface="ＭＳ Ｐゴシック" pitchFamily="-65" charset="-128"/>
                <a:cs typeface="ＭＳ Ｐゴシック" pitchFamily="-65" charset="-128"/>
              </a:rPr>
              <a:t> </a:t>
            </a:r>
            <a:r>
              <a:rPr lang="en-US" dirty="0" smtClean="0"/>
              <a:t>Material science,</a:t>
            </a:r>
            <a:r>
              <a:rPr lang="en-US" baseline="0" dirty="0" smtClean="0"/>
              <a:t> </a:t>
            </a:r>
            <a:r>
              <a:rPr lang="en-US" dirty="0" smtClean="0"/>
              <a:t>bio</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Connect</a:t>
            </a:r>
            <a:r>
              <a:rPr lang="en-US" baseline="0" dirty="0" smtClean="0"/>
              <a:t> scientific field : target a larger scientific communities</a:t>
            </a:r>
            <a:endParaRPr lang="en-US" baseline="0" dirty="0" smtClean="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baseline="0" dirty="0" smtClean="0">
              <a:latin typeface="Times" pitchFamily="-65" charset="0"/>
              <a:ea typeface="ＭＳ Ｐゴシック" pitchFamily="-65" charset="-128"/>
              <a:cs typeface="ＭＳ Ｐゴシック" pitchFamily="-65"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latin typeface="Times" pitchFamily="-65" charset="0"/>
                <a:ea typeface="ＭＳ Ｐゴシック" pitchFamily="-65" charset="-128"/>
                <a:cs typeface="ＭＳ Ｐゴシック" pitchFamily="-65" charset="-128"/>
              </a:rPr>
              <a:t>to support innovation, capacity building and industry</a:t>
            </a: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latin typeface="Times" pitchFamily="-65" charset="0"/>
                <a:ea typeface="ＭＳ Ｐゴシック" pitchFamily="-65" charset="-128"/>
                <a:cs typeface="ＭＳ Ｐゴシック" pitchFamily="-65" charset="-128"/>
              </a:rPr>
              <a:t>Neutrons are everywhere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major players in the indu</a:t>
            </a:r>
            <a:r>
              <a:rPr lang="en-GB" b="1" dirty="0" smtClean="0"/>
              <a:t>stry take the challenge of s</a:t>
            </a:r>
            <a:r>
              <a:rPr lang="en-GB" dirty="0" smtClean="0"/>
              <a:t>ustainable development seriously - taking actions that combine strong economic performance with sound environmental management and attention to social conditions.</a:t>
            </a:r>
          </a:p>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Take the challenge we a</a:t>
            </a:r>
            <a:r>
              <a:rPr lang="en-GB" dirty="0" smtClean="0"/>
              <a:t>ll face of constant innovation in a modern society in which knowledge is the cornerstone of long-term growth, making education is absolute priority. </a:t>
            </a:r>
            <a:endParaRPr lang="en-US" baseline="0" dirty="0" smtClean="0">
              <a:sym typeface="Wingdings"/>
            </a:endParaRPr>
          </a:p>
          <a:p>
            <a:endParaRPr lang="en-US" dirty="0"/>
          </a:p>
        </p:txBody>
      </p:sp>
      <p:sp>
        <p:nvSpPr>
          <p:cNvPr id="4" name="Slide Number Placeholder 3"/>
          <p:cNvSpPr>
            <a:spLocks noGrp="1"/>
          </p:cNvSpPr>
          <p:nvPr>
            <p:ph type="sldNum" sz="quarter" idx="10"/>
          </p:nvPr>
        </p:nvSpPr>
        <p:spPr/>
        <p:txBody>
          <a:bodyPr/>
          <a:lstStyle/>
          <a:p>
            <a:fld id="{C89738D3-7715-0C4A-857D-0EED37D056F4}" type="slidenum">
              <a:t>67</a:t>
            </a:fld>
            <a:endParaRPr lang="en-US"/>
          </a:p>
        </p:txBody>
      </p:sp>
    </p:spTree>
    <p:extLst>
      <p:ext uri="{BB962C8B-B14F-4D97-AF65-F5344CB8AC3E}">
        <p14:creationId xmlns:p14="http://schemas.microsoft.com/office/powerpoint/2010/main" val="22547047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350" marR="0" indent="0" algn="l" defTabSz="457200" rtl="0" eaLnBrk="1" fontAlgn="auto" latinLnBrk="0" hangingPunct="1">
              <a:lnSpc>
                <a:spcPct val="130000"/>
              </a:lnSpc>
              <a:spcBef>
                <a:spcPts val="0"/>
              </a:spcBef>
              <a:spcAft>
                <a:spcPts val="0"/>
              </a:spcAft>
              <a:buClrTx/>
              <a:buSzTx/>
              <a:buFontTx/>
              <a:buNone/>
              <a:tabLst/>
              <a:defRPr/>
            </a:pPr>
            <a:r>
              <a:rPr lang="en-US" dirty="0" smtClean="0">
                <a:solidFill>
                  <a:srgbClr val="008000"/>
                </a:solidFill>
              </a:rPr>
              <a:t>Promote science, </a:t>
            </a:r>
            <a:r>
              <a:rPr lang="en-US" dirty="0" err="1" smtClean="0">
                <a:solidFill>
                  <a:srgbClr val="008000"/>
                </a:solidFill>
              </a:rPr>
              <a:t>competitivity</a:t>
            </a:r>
            <a:r>
              <a:rPr lang="en-US" dirty="0" smtClean="0">
                <a:solidFill>
                  <a:srgbClr val="008000"/>
                </a:solidFill>
              </a:rPr>
              <a:t> and</a:t>
            </a:r>
            <a:r>
              <a:rPr lang="en-US" baseline="0" dirty="0" smtClean="0">
                <a:solidFill>
                  <a:srgbClr val="008000"/>
                </a:solidFill>
              </a:rPr>
              <a:t> complementarity of Life Science as operated in the USA and Japan.</a:t>
            </a:r>
          </a:p>
          <a:p>
            <a:pPr marL="6350" marR="0" indent="0" algn="l" defTabSz="457200" rtl="0" eaLnBrk="1" fontAlgn="auto" latinLnBrk="0" hangingPunct="1">
              <a:lnSpc>
                <a:spcPct val="130000"/>
              </a:lnSpc>
              <a:spcBef>
                <a:spcPts val="0"/>
              </a:spcBef>
              <a:spcAft>
                <a:spcPts val="0"/>
              </a:spcAft>
              <a:buClrTx/>
              <a:buSzTx/>
              <a:buFontTx/>
              <a:buNone/>
              <a:tabLst/>
              <a:defRPr/>
            </a:pPr>
            <a:r>
              <a:rPr lang="en-US" baseline="0" dirty="0" smtClean="0">
                <a:solidFill>
                  <a:srgbClr val="008000"/>
                </a:solidFill>
              </a:rPr>
              <a:t>USERS</a:t>
            </a:r>
          </a:p>
          <a:p>
            <a:pPr marL="6350" marR="0" indent="0" algn="l" defTabSz="457200" rtl="0" eaLnBrk="1" fontAlgn="auto" latinLnBrk="0" hangingPunct="1">
              <a:lnSpc>
                <a:spcPct val="130000"/>
              </a:lnSpc>
              <a:spcBef>
                <a:spcPts val="0"/>
              </a:spcBef>
              <a:spcAft>
                <a:spcPts val="0"/>
              </a:spcAft>
              <a:buClrTx/>
              <a:buSzTx/>
              <a:buFontTx/>
              <a:buNone/>
              <a:tabLst/>
              <a:defRPr/>
            </a:pPr>
            <a:r>
              <a:rPr lang="en-US" baseline="0" dirty="0" smtClean="0">
                <a:solidFill>
                  <a:srgbClr val="008000"/>
                </a:solidFill>
              </a:rPr>
              <a:t>Build capacity and partnership (in Europe) around science and innovation</a:t>
            </a:r>
          </a:p>
          <a:p>
            <a:pPr marL="6350" marR="0" indent="0" algn="l" defTabSz="457200" rtl="0" eaLnBrk="1" fontAlgn="auto" latinLnBrk="0" hangingPunct="1">
              <a:lnSpc>
                <a:spcPct val="130000"/>
              </a:lnSpc>
              <a:spcBef>
                <a:spcPts val="0"/>
              </a:spcBef>
              <a:spcAft>
                <a:spcPts val="0"/>
              </a:spcAft>
              <a:buClrTx/>
              <a:buSzTx/>
              <a:buFontTx/>
              <a:buNone/>
              <a:tabLst/>
              <a:defRPr/>
            </a:pPr>
            <a:r>
              <a:rPr lang="en-US" baseline="0" dirty="0" smtClean="0">
                <a:solidFill>
                  <a:srgbClr val="008000"/>
                </a:solidFill>
              </a:rPr>
              <a:t>Green-field – new investment – pre-</a:t>
            </a:r>
            <a:r>
              <a:rPr lang="en-US" baseline="0" dirty="0" err="1" smtClean="0">
                <a:solidFill>
                  <a:srgbClr val="008000"/>
                </a:solidFill>
              </a:rPr>
              <a:t>vert</a:t>
            </a:r>
            <a:endParaRPr lang="en-US" baseline="0" dirty="0" smtClean="0">
              <a:solidFill>
                <a:srgbClr val="008000"/>
              </a:solidFill>
            </a:endParaRPr>
          </a:p>
          <a:p>
            <a:pPr marL="6350" marR="0" indent="0" algn="l" defTabSz="457200" rtl="0" eaLnBrk="1" fontAlgn="auto" latinLnBrk="0" hangingPunct="1">
              <a:lnSpc>
                <a:spcPct val="130000"/>
              </a:lnSpc>
              <a:spcBef>
                <a:spcPts val="0"/>
              </a:spcBef>
              <a:spcAft>
                <a:spcPts val="0"/>
              </a:spcAft>
              <a:buClrTx/>
              <a:buSzTx/>
              <a:buFontTx/>
              <a:buNone/>
              <a:tabLst/>
              <a:defRPr/>
            </a:pPr>
            <a:endParaRPr lang="en-US" baseline="0" dirty="0" smtClean="0">
              <a:solidFill>
                <a:srgbClr val="008000"/>
              </a:solidFill>
            </a:endParaRPr>
          </a:p>
          <a:p>
            <a:pPr marL="6350" marR="0" indent="0" algn="l" defTabSz="457200" rtl="0" eaLnBrk="1" fontAlgn="auto" latinLnBrk="0" hangingPunct="1">
              <a:lnSpc>
                <a:spcPct val="130000"/>
              </a:lnSpc>
              <a:spcBef>
                <a:spcPts val="0"/>
              </a:spcBef>
              <a:spcAft>
                <a:spcPts val="0"/>
              </a:spcAft>
              <a:buClrTx/>
              <a:buSzTx/>
              <a:buFontTx/>
              <a:buNone/>
              <a:tabLst/>
              <a:defRPr/>
            </a:pPr>
            <a:r>
              <a:rPr lang="en-US" baseline="0" dirty="0" smtClean="0">
                <a:solidFill>
                  <a:srgbClr val="008000"/>
                </a:solidFill>
              </a:rPr>
              <a:t>Complementarity of scientific tool:  LS and NS</a:t>
            </a:r>
          </a:p>
          <a:p>
            <a:pPr marL="6350" marR="0" indent="0" algn="l" defTabSz="457200" rtl="0" eaLnBrk="1" fontAlgn="auto" latinLnBrk="0" hangingPunct="1">
              <a:lnSpc>
                <a:spcPct val="130000"/>
              </a:lnSpc>
              <a:spcBef>
                <a:spcPts val="0"/>
              </a:spcBef>
              <a:spcAft>
                <a:spcPts val="0"/>
              </a:spcAft>
              <a:buClrTx/>
              <a:buSzTx/>
              <a:buFontTx/>
              <a:buNone/>
              <a:tabLst/>
              <a:defRPr/>
            </a:pPr>
            <a:endParaRPr lang="en-US" baseline="0" dirty="0" smtClean="0">
              <a:solidFill>
                <a:srgbClr val="008000"/>
              </a:solidFill>
            </a:endParaRPr>
          </a:p>
          <a:p>
            <a:pPr marL="6350" algn="l">
              <a:lnSpc>
                <a:spcPct val="130000"/>
              </a:lnSpc>
            </a:pPr>
            <a:r>
              <a:rPr lang="en-US" sz="1200" dirty="0" smtClean="0">
                <a:solidFill>
                  <a:srgbClr val="376092"/>
                </a:solidFill>
                <a:latin typeface="Papyrus"/>
                <a:cs typeface="Papyrus"/>
                <a:sym typeface="Helvetica" charset="0"/>
              </a:rPr>
              <a:t>Each builds on the previous and prepares for the next</a:t>
            </a:r>
          </a:p>
          <a:p>
            <a:pPr marL="177800" indent="-171450" algn="l">
              <a:lnSpc>
                <a:spcPct val="130000"/>
              </a:lnSpc>
              <a:buFont typeface="Wingdings" charset="0"/>
              <a:buChar char="à"/>
            </a:pPr>
            <a:r>
              <a:rPr lang="en-US" sz="1200" dirty="0" smtClean="0">
                <a:solidFill>
                  <a:srgbClr val="FF0000"/>
                </a:solidFill>
              </a:rPr>
              <a:t>regional and European impact</a:t>
            </a:r>
          </a:p>
          <a:p>
            <a:pPr marL="177800" indent="-171450" algn="l">
              <a:lnSpc>
                <a:spcPct val="130000"/>
              </a:lnSpc>
              <a:buFont typeface="Wingdings" charset="0"/>
              <a:buChar char="à"/>
            </a:pPr>
            <a:r>
              <a:rPr lang="en-US" sz="1200" dirty="0" smtClean="0">
                <a:solidFill>
                  <a:srgbClr val="FF0000"/>
                </a:solidFill>
              </a:rPr>
              <a:t>Intensity</a:t>
            </a:r>
            <a:r>
              <a:rPr lang="en-US" sz="1200" baseline="0" dirty="0" smtClean="0">
                <a:solidFill>
                  <a:srgbClr val="FF0000"/>
                </a:solidFill>
              </a:rPr>
              <a:t> frontiers</a:t>
            </a:r>
          </a:p>
          <a:p>
            <a:pPr marL="6350" marR="0" indent="0" algn="l" defTabSz="457200" rtl="0" eaLnBrk="1" fontAlgn="auto" latinLnBrk="0" hangingPunct="1">
              <a:lnSpc>
                <a:spcPct val="130000"/>
              </a:lnSpc>
              <a:spcBef>
                <a:spcPts val="0"/>
              </a:spcBef>
              <a:spcAft>
                <a:spcPts val="0"/>
              </a:spcAft>
              <a:buClrTx/>
              <a:buSzTx/>
              <a:buFontTx/>
              <a:buNone/>
              <a:tabLst/>
              <a:defRPr/>
            </a:pPr>
            <a:endParaRPr lang="en-US" baseline="0" dirty="0" smtClean="0">
              <a:solidFill>
                <a:srgbClr val="008000"/>
              </a:solidFill>
            </a:endParaRPr>
          </a:p>
          <a:p>
            <a:pPr marL="6350" marR="0" indent="0" algn="l" defTabSz="457200" rtl="0" eaLnBrk="1" fontAlgn="auto" latinLnBrk="0" hangingPunct="1">
              <a:lnSpc>
                <a:spcPct val="130000"/>
              </a:lnSpc>
              <a:spcBef>
                <a:spcPts val="0"/>
              </a:spcBef>
              <a:spcAft>
                <a:spcPts val="0"/>
              </a:spcAft>
              <a:buClrTx/>
              <a:buSzTx/>
              <a:buFontTx/>
              <a:buNone/>
              <a:tabLst/>
              <a:defRPr/>
            </a:pPr>
            <a:r>
              <a:rPr lang="en-US" baseline="0" dirty="0" smtClean="0">
                <a:solidFill>
                  <a:srgbClr val="008000"/>
                </a:solidFill>
              </a:rPr>
              <a:t>Beam-to-target : 2006—2019</a:t>
            </a:r>
            <a:endParaRPr lang="en-US" dirty="0" smtClean="0">
              <a:solidFill>
                <a:srgbClr val="008000"/>
              </a:solidFill>
            </a:endParaRPr>
          </a:p>
          <a:p>
            <a:pPr marL="177800" indent="-171450" algn="l">
              <a:lnSpc>
                <a:spcPct val="130000"/>
              </a:lnSpc>
              <a:buFont typeface="Wingdings" charset="0"/>
              <a:buChar char="à"/>
            </a:pPr>
            <a:endParaRPr lang="en-US" sz="1200" dirty="0" smtClean="0">
              <a:solidFill>
                <a:srgbClr val="FF0000"/>
              </a:solidFill>
            </a:endParaRPr>
          </a:p>
        </p:txBody>
      </p:sp>
      <p:sp>
        <p:nvSpPr>
          <p:cNvPr id="4" name="Slide Number Placeholder 3"/>
          <p:cNvSpPr>
            <a:spLocks noGrp="1"/>
          </p:cNvSpPr>
          <p:nvPr>
            <p:ph type="sldNum" sz="quarter" idx="10"/>
          </p:nvPr>
        </p:nvSpPr>
        <p:spPr/>
        <p:txBody>
          <a:bodyPr/>
          <a:lstStyle/>
          <a:p>
            <a:fld id="{C89738D3-7715-0C4A-857D-0EED37D056F4}" type="slidenum">
              <a:rPr lang="en-US" smtClean="0"/>
              <a:t>68</a:t>
            </a:fld>
            <a:endParaRPr lang="en-US"/>
          </a:p>
        </p:txBody>
      </p:sp>
    </p:spTree>
    <p:extLst>
      <p:ext uri="{BB962C8B-B14F-4D97-AF65-F5344CB8AC3E}">
        <p14:creationId xmlns:p14="http://schemas.microsoft.com/office/powerpoint/2010/main" val="689723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rPr>
              <a:t>Neutrons show us : where atoms are (left, Bragg scattering) and what they do (right, Spectroscopy). Energies of neutrons are same scale as excitations. 1 angstrom neutron six orders of magnitude less than 1 Angstrom Synchrotrons X-ray.</a:t>
            </a:r>
          </a:p>
        </p:txBody>
      </p:sp>
      <p:sp>
        <p:nvSpPr>
          <p:cNvPr id="4" name="Slide Number Placeholder 3"/>
          <p:cNvSpPr>
            <a:spLocks noGrp="1"/>
          </p:cNvSpPr>
          <p:nvPr>
            <p:ph type="sldNum" sz="quarter" idx="5"/>
          </p:nvPr>
        </p:nvSpPr>
        <p:spPr/>
        <p:txBody>
          <a:bodyPr/>
          <a:lstStyle/>
          <a:p>
            <a:pPr>
              <a:defRPr/>
            </a:pPr>
            <a:fld id="{735ED86B-8A57-FE4C-84DD-D28867A858EB}" type="slidenum">
              <a:rPr lang="fr-FR" smtClean="0"/>
              <a:pPr>
                <a:defRPr/>
              </a:pPr>
              <a:t>14</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69</a:t>
            </a:fld>
            <a:endParaRPr lang="sv-SE"/>
          </a:p>
        </p:txBody>
      </p:sp>
    </p:spTree>
    <p:extLst>
      <p:ext uri="{BB962C8B-B14F-4D97-AF65-F5344CB8AC3E}">
        <p14:creationId xmlns:p14="http://schemas.microsoft.com/office/powerpoint/2010/main" val="34883471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driven innovation – external actor to be collective ownership </a:t>
            </a:r>
          </a:p>
          <a:p>
            <a:endParaRPr lang="en-US" dirty="0" smtClean="0"/>
          </a:p>
          <a:p>
            <a:r>
              <a:rPr lang="en-US" dirty="0" smtClean="0"/>
              <a:t>Limit risk</a:t>
            </a:r>
            <a:r>
              <a:rPr lang="en-US" baseline="0" dirty="0" smtClean="0"/>
              <a:t> by reusing and improving an existing technology</a:t>
            </a:r>
            <a:endParaRPr lang="en-US" dirty="0"/>
          </a:p>
        </p:txBody>
      </p:sp>
      <p:sp>
        <p:nvSpPr>
          <p:cNvPr id="4" name="Slide Number Placeholder 3"/>
          <p:cNvSpPr>
            <a:spLocks noGrp="1"/>
          </p:cNvSpPr>
          <p:nvPr>
            <p:ph type="sldNum" sz="quarter" idx="10"/>
          </p:nvPr>
        </p:nvSpPr>
        <p:spPr/>
        <p:txBody>
          <a:bodyPr/>
          <a:lstStyle/>
          <a:p>
            <a:fld id="{C89738D3-7715-0C4A-857D-0EED37D056F4}" type="slidenum">
              <a:rPr lang="en-US" smtClean="0"/>
              <a:t>70</a:t>
            </a:fld>
            <a:endParaRPr lang="en-US"/>
          </a:p>
        </p:txBody>
      </p:sp>
    </p:spTree>
    <p:extLst>
      <p:ext uri="{BB962C8B-B14F-4D97-AF65-F5344CB8AC3E}">
        <p14:creationId xmlns:p14="http://schemas.microsoft.com/office/powerpoint/2010/main" val="32579754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400</a:t>
            </a:r>
            <a:r>
              <a:rPr lang="en-US" baseline="0" dirty="0" smtClean="0"/>
              <a:t> m/ 600 m tunnel = SRF</a:t>
            </a:r>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71</a:t>
            </a:fld>
            <a:endParaRPr lang="sv-SE"/>
          </a:p>
        </p:txBody>
      </p:sp>
    </p:spTree>
    <p:extLst>
      <p:ext uri="{BB962C8B-B14F-4D97-AF65-F5344CB8AC3E}">
        <p14:creationId xmlns:p14="http://schemas.microsoft.com/office/powerpoint/2010/main" val="13395692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9738D3-7715-0C4A-857D-0EED37D056F4}" type="slidenum">
              <a:rPr lang="en-US" smtClean="0"/>
              <a:t>72</a:t>
            </a:fld>
            <a:endParaRPr lang="en-US"/>
          </a:p>
        </p:txBody>
      </p:sp>
    </p:spTree>
    <p:extLst>
      <p:ext uri="{BB962C8B-B14F-4D97-AF65-F5344CB8AC3E}">
        <p14:creationId xmlns:p14="http://schemas.microsoft.com/office/powerpoint/2010/main" val="38551927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2 spoke – 3 gap</a:t>
            </a:r>
          </a:p>
          <a:p>
            <a:pPr>
              <a:defRPr/>
            </a:pPr>
            <a:r>
              <a:rPr lang="en-US" dirty="0" smtClean="0"/>
              <a:t>4 cavity – SNS like</a:t>
            </a:r>
          </a:p>
          <a:p>
            <a:pPr>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err="1" smtClean="0"/>
              <a:t>Segmented</a:t>
            </a:r>
            <a:r>
              <a:rPr lang="fr-FR" sz="1200" dirty="0" smtClean="0"/>
              <a:t> SRF </a:t>
            </a:r>
            <a:r>
              <a:rPr lang="fr-FR" sz="1200" dirty="0" err="1" smtClean="0"/>
              <a:t>linac</a:t>
            </a:r>
            <a:r>
              <a:rPr lang="fr-FR" sz="1200" dirty="0" smtClean="0"/>
              <a:t> </a:t>
            </a:r>
            <a:r>
              <a:rPr lang="fr-FR" sz="1200" dirty="0" err="1" smtClean="0"/>
              <a:t>with</a:t>
            </a:r>
            <a:r>
              <a:rPr lang="fr-FR" sz="1200" dirty="0" smtClean="0"/>
              <a:t> RT </a:t>
            </a:r>
            <a:r>
              <a:rPr lang="fr-FR" sz="1200" dirty="0" err="1" smtClean="0"/>
              <a:t>focusing</a:t>
            </a:r>
            <a:r>
              <a:rPr lang="fr-FR" sz="1200" dirty="0" smtClean="0"/>
              <a:t> </a:t>
            </a:r>
            <a:r>
              <a:rPr lang="fr-FR" sz="1200" dirty="0" err="1" smtClean="0"/>
              <a:t>elements</a:t>
            </a:r>
            <a:endParaRPr lang="en-US" sz="1200" dirty="0" smtClean="0"/>
          </a:p>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QA control</a:t>
            </a:r>
            <a:endParaRPr lang="en-US" dirty="0"/>
          </a:p>
        </p:txBody>
      </p:sp>
    </p:spTree>
    <p:extLst>
      <p:ext uri="{BB962C8B-B14F-4D97-AF65-F5344CB8AC3E}">
        <p14:creationId xmlns:p14="http://schemas.microsoft.com/office/powerpoint/2010/main" val="24554501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600" kern="0" dirty="0" smtClean="0">
                <a:solidFill>
                  <a:srgbClr val="000000"/>
                </a:solidFill>
                <a:latin typeface="Arial"/>
                <a:cs typeface="Arial"/>
              </a:rPr>
              <a:t>Only minor differences:</a:t>
            </a:r>
          </a:p>
          <a:p>
            <a:pPr marL="928489" lvl="1" indent="-321400" algn="l">
              <a:buFont typeface="Arial" pitchFamily="34" charset="0"/>
              <a:buChar char="•"/>
            </a:pPr>
            <a:r>
              <a:rPr lang="en-US" sz="1400" kern="0" dirty="0" smtClean="0">
                <a:solidFill>
                  <a:srgbClr val="000000"/>
                </a:solidFill>
                <a:latin typeface="Arial"/>
                <a:cs typeface="Arial"/>
              </a:rPr>
              <a:t>Length of the inter-cavity bellows, </a:t>
            </a:r>
            <a:r>
              <a:rPr lang="fr-FR" sz="1400" dirty="0" err="1" smtClean="0" bmk="">
                <a:latin typeface="Arial"/>
                <a:cs typeface="Arial"/>
              </a:rPr>
              <a:t>details</a:t>
            </a:r>
            <a:r>
              <a:rPr lang="fr-FR" sz="1400" dirty="0" smtClean="0" bmk="">
                <a:latin typeface="Arial"/>
                <a:cs typeface="Arial"/>
              </a:rPr>
              <a:t> in </a:t>
            </a:r>
            <a:r>
              <a:rPr lang="fr-FR" sz="1400" dirty="0" err="1" smtClean="0" bmk="">
                <a:latin typeface="Arial"/>
                <a:cs typeface="Arial"/>
              </a:rPr>
              <a:t>cryo</a:t>
            </a:r>
            <a:r>
              <a:rPr lang="fr-FR" sz="1400" dirty="0" smtClean="0" bmk="">
                <a:latin typeface="Arial"/>
                <a:cs typeface="Arial"/>
              </a:rPr>
              <a:t> </a:t>
            </a:r>
            <a:r>
              <a:rPr lang="fr-FR" sz="1400" dirty="0" err="1" smtClean="0" bmk="">
                <a:latin typeface="Arial"/>
                <a:cs typeface="Arial"/>
              </a:rPr>
              <a:t>piping</a:t>
            </a:r>
            <a:r>
              <a:rPr lang="fr-FR" sz="1400" dirty="0" smtClean="0" bmk="">
                <a:latin typeface="Arial"/>
                <a:cs typeface="Arial"/>
              </a:rPr>
              <a:t>, </a:t>
            </a:r>
            <a:r>
              <a:rPr lang="fr-FR" sz="1400" dirty="0" err="1" smtClean="0" bmk="">
                <a:latin typeface="Arial"/>
                <a:cs typeface="Arial"/>
              </a:rPr>
              <a:t>beam</a:t>
            </a:r>
            <a:r>
              <a:rPr lang="fr-FR" sz="1400" dirty="0" smtClean="0" bmk="">
                <a:latin typeface="Arial"/>
                <a:cs typeface="Arial"/>
              </a:rPr>
              <a:t> pipe </a:t>
            </a:r>
            <a:r>
              <a:rPr lang="fr-FR" sz="1400" dirty="0" err="1" smtClean="0" bmk="">
                <a:latin typeface="Arial"/>
                <a:cs typeface="Arial"/>
              </a:rPr>
              <a:t>bellows</a:t>
            </a:r>
            <a:endParaRPr lang="en-US" sz="1400" kern="0" dirty="0" smtClean="0">
              <a:solidFill>
                <a:srgbClr val="000000"/>
              </a:solidFill>
              <a:latin typeface="Arial"/>
              <a:cs typeface="Arial"/>
            </a:endParaRPr>
          </a:p>
          <a:p>
            <a:pPr marL="928489" lvl="1" indent="-321400" algn="l">
              <a:buFont typeface="Arial" pitchFamily="34" charset="0"/>
              <a:buChar char="•"/>
            </a:pPr>
            <a:r>
              <a:rPr lang="en-US" sz="1400" kern="0" dirty="0" smtClean="0">
                <a:solidFill>
                  <a:srgbClr val="000000"/>
                </a:solidFill>
                <a:latin typeface="Arial"/>
                <a:cs typeface="Arial"/>
              </a:rPr>
              <a:t>Tuner </a:t>
            </a:r>
            <a:r>
              <a:rPr lang="en-US" sz="1400" kern="0" dirty="0" err="1" smtClean="0">
                <a:solidFill>
                  <a:srgbClr val="000000"/>
                </a:solidFill>
                <a:latin typeface="Arial"/>
                <a:cs typeface="Arial"/>
              </a:rPr>
              <a:t>piezo</a:t>
            </a:r>
            <a:r>
              <a:rPr lang="en-US" sz="1400" kern="0" dirty="0" smtClean="0">
                <a:solidFill>
                  <a:srgbClr val="000000"/>
                </a:solidFill>
                <a:latin typeface="Arial"/>
                <a:cs typeface="Arial"/>
              </a:rPr>
              <a:t> frames</a:t>
            </a:r>
          </a:p>
          <a:p>
            <a:pPr marL="928489" lvl="1" indent="-321400" algn="l">
              <a:buFont typeface="Arial" pitchFamily="34" charset="0"/>
              <a:buChar char="•"/>
            </a:pPr>
            <a:r>
              <a:rPr lang="en-US" sz="1400" kern="0" dirty="0" smtClean="0">
                <a:solidFill>
                  <a:srgbClr val="000000"/>
                </a:solidFill>
                <a:latin typeface="Arial"/>
                <a:cs typeface="Arial"/>
              </a:rPr>
              <a:t>Penetration of the antenna for </a:t>
            </a:r>
            <a:r>
              <a:rPr lang="en-US" sz="1400" kern="0" dirty="0" err="1" smtClean="0">
                <a:solidFill>
                  <a:srgbClr val="000000"/>
                </a:solidFill>
                <a:latin typeface="Arial"/>
                <a:cs typeface="Arial"/>
              </a:rPr>
              <a:t>Q</a:t>
            </a:r>
            <a:r>
              <a:rPr lang="en-US" sz="1400" kern="0" baseline="-25000" dirty="0" err="1" smtClean="0">
                <a:solidFill>
                  <a:srgbClr val="000000"/>
                </a:solidFill>
                <a:latin typeface="Arial"/>
                <a:cs typeface="Arial"/>
              </a:rPr>
              <a:t>ext</a:t>
            </a:r>
            <a:r>
              <a:rPr lang="en-US" sz="1400" kern="0" dirty="0" smtClean="0">
                <a:solidFill>
                  <a:srgbClr val="000000"/>
                </a:solidFill>
                <a:latin typeface="Arial"/>
                <a:cs typeface="Arial"/>
              </a:rPr>
              <a:t> adjustment</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85</a:t>
            </a:fld>
            <a:endParaRPr lang="sv-SE"/>
          </a:p>
        </p:txBody>
      </p:sp>
    </p:spTree>
    <p:extLst>
      <p:ext uri="{BB962C8B-B14F-4D97-AF65-F5344CB8AC3E}">
        <p14:creationId xmlns:p14="http://schemas.microsoft.com/office/powerpoint/2010/main" val="23001209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600" kern="0" dirty="0" smtClean="0">
                <a:solidFill>
                  <a:srgbClr val="000000"/>
                </a:solidFill>
                <a:latin typeface="Arial"/>
                <a:cs typeface="Arial"/>
              </a:rPr>
              <a:t>Only minor differences:</a:t>
            </a:r>
          </a:p>
          <a:p>
            <a:pPr marL="928489" lvl="1" indent="-321400" algn="l">
              <a:buFont typeface="Arial" pitchFamily="34" charset="0"/>
              <a:buChar char="•"/>
            </a:pPr>
            <a:r>
              <a:rPr lang="en-US" sz="1400" kern="0" dirty="0" smtClean="0">
                <a:solidFill>
                  <a:srgbClr val="000000"/>
                </a:solidFill>
                <a:latin typeface="Arial"/>
                <a:cs typeface="Arial"/>
              </a:rPr>
              <a:t>Length of the inter-cavity bellows, </a:t>
            </a:r>
            <a:r>
              <a:rPr lang="fr-FR" sz="1400" dirty="0" err="1" smtClean="0" bmk="">
                <a:latin typeface="Arial"/>
                <a:cs typeface="Arial"/>
              </a:rPr>
              <a:t>details</a:t>
            </a:r>
            <a:r>
              <a:rPr lang="fr-FR" sz="1400" dirty="0" smtClean="0" bmk="">
                <a:latin typeface="Arial"/>
                <a:cs typeface="Arial"/>
              </a:rPr>
              <a:t> in </a:t>
            </a:r>
            <a:r>
              <a:rPr lang="fr-FR" sz="1400" dirty="0" err="1" smtClean="0" bmk="">
                <a:latin typeface="Arial"/>
                <a:cs typeface="Arial"/>
              </a:rPr>
              <a:t>cryo</a:t>
            </a:r>
            <a:r>
              <a:rPr lang="fr-FR" sz="1400" dirty="0" smtClean="0" bmk="">
                <a:latin typeface="Arial"/>
                <a:cs typeface="Arial"/>
              </a:rPr>
              <a:t> </a:t>
            </a:r>
            <a:r>
              <a:rPr lang="fr-FR" sz="1400" dirty="0" err="1" smtClean="0" bmk="">
                <a:latin typeface="Arial"/>
                <a:cs typeface="Arial"/>
              </a:rPr>
              <a:t>piping</a:t>
            </a:r>
            <a:r>
              <a:rPr lang="fr-FR" sz="1400" dirty="0" smtClean="0" bmk="">
                <a:latin typeface="Arial"/>
                <a:cs typeface="Arial"/>
              </a:rPr>
              <a:t>, </a:t>
            </a:r>
            <a:r>
              <a:rPr lang="fr-FR" sz="1400" dirty="0" err="1" smtClean="0" bmk="">
                <a:latin typeface="Arial"/>
                <a:cs typeface="Arial"/>
              </a:rPr>
              <a:t>beam</a:t>
            </a:r>
            <a:r>
              <a:rPr lang="fr-FR" sz="1400" dirty="0" smtClean="0" bmk="">
                <a:latin typeface="Arial"/>
                <a:cs typeface="Arial"/>
              </a:rPr>
              <a:t> pipe </a:t>
            </a:r>
            <a:r>
              <a:rPr lang="fr-FR" sz="1400" dirty="0" err="1" smtClean="0" bmk="">
                <a:latin typeface="Arial"/>
                <a:cs typeface="Arial"/>
              </a:rPr>
              <a:t>bellows</a:t>
            </a:r>
            <a:endParaRPr lang="en-US" sz="1400" kern="0" dirty="0" smtClean="0">
              <a:solidFill>
                <a:srgbClr val="000000"/>
              </a:solidFill>
              <a:latin typeface="Arial"/>
              <a:cs typeface="Arial"/>
            </a:endParaRPr>
          </a:p>
          <a:p>
            <a:pPr marL="928489" lvl="1" indent="-321400" algn="l">
              <a:buFont typeface="Arial" pitchFamily="34" charset="0"/>
              <a:buChar char="•"/>
            </a:pPr>
            <a:r>
              <a:rPr lang="en-US" sz="1400" kern="0" dirty="0" smtClean="0">
                <a:solidFill>
                  <a:srgbClr val="000000"/>
                </a:solidFill>
                <a:latin typeface="Arial"/>
                <a:cs typeface="Arial"/>
              </a:rPr>
              <a:t>Tuner </a:t>
            </a:r>
            <a:r>
              <a:rPr lang="en-US" sz="1400" kern="0" dirty="0" err="1" smtClean="0">
                <a:solidFill>
                  <a:srgbClr val="000000"/>
                </a:solidFill>
                <a:latin typeface="Arial"/>
                <a:cs typeface="Arial"/>
              </a:rPr>
              <a:t>piezo</a:t>
            </a:r>
            <a:r>
              <a:rPr lang="en-US" sz="1400" kern="0" dirty="0" smtClean="0">
                <a:solidFill>
                  <a:srgbClr val="000000"/>
                </a:solidFill>
                <a:latin typeface="Arial"/>
                <a:cs typeface="Arial"/>
              </a:rPr>
              <a:t> frames</a:t>
            </a:r>
          </a:p>
          <a:p>
            <a:pPr marL="928489" lvl="1" indent="-321400" algn="l">
              <a:buFont typeface="Arial" pitchFamily="34" charset="0"/>
              <a:buChar char="•"/>
            </a:pPr>
            <a:r>
              <a:rPr lang="en-US" sz="1400" kern="0" dirty="0" smtClean="0">
                <a:solidFill>
                  <a:srgbClr val="000000"/>
                </a:solidFill>
                <a:latin typeface="Arial"/>
                <a:cs typeface="Arial"/>
              </a:rPr>
              <a:t>Penetration of the antenna for </a:t>
            </a:r>
            <a:r>
              <a:rPr lang="en-US" sz="1400" kern="0" dirty="0" err="1" smtClean="0">
                <a:solidFill>
                  <a:srgbClr val="000000"/>
                </a:solidFill>
                <a:latin typeface="Arial"/>
                <a:cs typeface="Arial"/>
              </a:rPr>
              <a:t>Q</a:t>
            </a:r>
            <a:r>
              <a:rPr lang="en-US" sz="1400" kern="0" baseline="-25000" dirty="0" err="1" smtClean="0">
                <a:solidFill>
                  <a:srgbClr val="000000"/>
                </a:solidFill>
                <a:latin typeface="Arial"/>
                <a:cs typeface="Arial"/>
              </a:rPr>
              <a:t>ext</a:t>
            </a:r>
            <a:r>
              <a:rPr lang="en-US" sz="1400" kern="0" dirty="0" smtClean="0">
                <a:solidFill>
                  <a:srgbClr val="000000"/>
                </a:solidFill>
                <a:latin typeface="Arial"/>
                <a:cs typeface="Arial"/>
              </a:rPr>
              <a:t> adjustment</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86</a:t>
            </a:fld>
            <a:endParaRPr lang="sv-SE"/>
          </a:p>
        </p:txBody>
      </p:sp>
    </p:spTree>
    <p:extLst>
      <p:ext uri="{BB962C8B-B14F-4D97-AF65-F5344CB8AC3E}">
        <p14:creationId xmlns:p14="http://schemas.microsoft.com/office/powerpoint/2010/main" val="17930447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2400">
                <a:solidFill>
                  <a:schemeClr val="tx1"/>
                </a:solidFill>
                <a:latin typeface="Times New Roman" charset="0"/>
                <a:ea typeface="ＭＳ Ｐゴシック" charset="0"/>
                <a:cs typeface="ＭＳ Ｐゴシック" charset="0"/>
              </a:defRPr>
            </a:lvl1pPr>
            <a:lvl2pPr marL="742950" indent="-285750" defTabSz="949325" eaLnBrk="0" hangingPunct="0">
              <a:defRPr sz="2400">
                <a:solidFill>
                  <a:schemeClr val="tx1"/>
                </a:solidFill>
                <a:latin typeface="Times New Roman" charset="0"/>
                <a:ea typeface="ＭＳ Ｐゴシック" charset="0"/>
              </a:defRPr>
            </a:lvl2pPr>
            <a:lvl3pPr marL="1143000" indent="-228600" defTabSz="949325" eaLnBrk="0" hangingPunct="0">
              <a:defRPr sz="2400">
                <a:solidFill>
                  <a:schemeClr val="tx1"/>
                </a:solidFill>
                <a:latin typeface="Times New Roman" charset="0"/>
                <a:ea typeface="ＭＳ Ｐゴシック" charset="0"/>
              </a:defRPr>
            </a:lvl3pPr>
            <a:lvl4pPr marL="1600200" indent="-228600" defTabSz="949325" eaLnBrk="0" hangingPunct="0">
              <a:defRPr sz="2400">
                <a:solidFill>
                  <a:schemeClr val="tx1"/>
                </a:solidFill>
                <a:latin typeface="Times New Roman" charset="0"/>
                <a:ea typeface="ＭＳ Ｐゴシック" charset="0"/>
              </a:defRPr>
            </a:lvl4pPr>
            <a:lvl5pPr marL="2057400" indent="-228600" defTabSz="949325" eaLnBrk="0" hangingPunct="0">
              <a:defRPr sz="2400">
                <a:solidFill>
                  <a:schemeClr val="tx1"/>
                </a:solidFill>
                <a:latin typeface="Times New Roman" charset="0"/>
                <a:ea typeface="ＭＳ Ｐゴシック" charset="0"/>
              </a:defRPr>
            </a:lvl5pPr>
            <a:lvl6pPr marL="2514600" indent="-228600" defTabSz="949325"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49325"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49325"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49325"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5D24E5A-2753-2B46-B4BA-B460E3362C8C}" type="slidenum">
              <a:rPr lang="fr-FR" sz="1200"/>
              <a:pPr eaLnBrk="1" hangingPunct="1"/>
              <a:t>92</a:t>
            </a:fld>
            <a:endParaRPr lang="fr-FR" sz="1200"/>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Times New Roman" charset="0"/>
              </a:rPr>
              <a:t> </a:t>
            </a:r>
            <a:endParaRPr lang="en-US" dirty="0">
              <a:latin typeface="Times New Roman" charset="0"/>
            </a:endParaRPr>
          </a:p>
        </p:txBody>
      </p:sp>
      <p:sp>
        <p:nvSpPr>
          <p:cNvPr id="4" name="Slide Number Placeholder 3"/>
          <p:cNvSpPr>
            <a:spLocks noGrp="1"/>
          </p:cNvSpPr>
          <p:nvPr>
            <p:ph type="sldNum" sz="quarter" idx="5"/>
          </p:nvPr>
        </p:nvSpPr>
        <p:spPr/>
        <p:txBody>
          <a:bodyPr/>
          <a:lstStyle/>
          <a:p>
            <a:pPr>
              <a:defRPr/>
            </a:pPr>
            <a:fld id="{EA8333FB-8191-6B41-8EB6-DA60048F3305}" type="slidenum">
              <a:rPr lang="fr-FR" smtClean="0"/>
              <a:pPr>
                <a:defRPr/>
              </a:pPr>
              <a:t>17</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charset="0"/>
              </a:rPr>
              <a:t>The development of neutron scattering over the past 40 years has been from the initial studies of basic solid state physics in model systems, to detailed studies of complex systems with applications. Similar development can be expected in the next 40 years.</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18</a:t>
            </a:fld>
            <a:endParaRPr lang="sv-SE"/>
          </a:p>
        </p:txBody>
      </p:sp>
    </p:spTree>
    <p:extLst>
      <p:ext uri="{BB962C8B-B14F-4D97-AF65-F5344CB8AC3E}">
        <p14:creationId xmlns:p14="http://schemas.microsoft.com/office/powerpoint/2010/main" val="384514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Advantages of SANS over SAXS are its sensitivity to light elements, the possibility of isotope </a:t>
            </a:r>
            <a:r>
              <a:rPr lang="en-US" dirty="0" smtClean="0">
                <a:latin typeface="Times New Roman" charset="0"/>
              </a:rPr>
              <a:t>labeling, </a:t>
            </a:r>
            <a:r>
              <a:rPr lang="en-US" dirty="0" smtClean="0">
                <a:latin typeface="Times New Roman" charset="0"/>
              </a:rPr>
              <a:t>and the strong scattering by magnetic moments.</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25</a:t>
            </a:fld>
            <a:endParaRPr lang="sv-SE"/>
          </a:p>
        </p:txBody>
      </p:sp>
    </p:spTree>
    <p:extLst>
      <p:ext uri="{BB962C8B-B14F-4D97-AF65-F5344CB8AC3E}">
        <p14:creationId xmlns:p14="http://schemas.microsoft.com/office/powerpoint/2010/main" val="498268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Neutron scatter from the nucleus and not the electrons -&gt; penetrating, see light atoms, and magnetic structures.</a:t>
            </a:r>
          </a:p>
          <a:p>
            <a:pPr>
              <a:defRPr/>
            </a:pPr>
            <a:endParaRPr lang="en-US" dirty="0" smtClean="0"/>
          </a:p>
          <a:p>
            <a:pPr>
              <a:defRPr/>
            </a:pPr>
            <a:r>
              <a:rPr lang="en-US" dirty="0" smtClean="0"/>
              <a:t>Top clockwise:</a:t>
            </a:r>
          </a:p>
          <a:p>
            <a:pPr>
              <a:defRPr/>
            </a:pPr>
            <a:endParaRPr lang="en-US" dirty="0" smtClean="0"/>
          </a:p>
          <a:p>
            <a:pPr marL="224325" indent="-224325">
              <a:buFontTx/>
              <a:buAutoNum type="arabicPeriod"/>
              <a:defRPr/>
            </a:pPr>
            <a:r>
              <a:rPr lang="en-US" dirty="0" smtClean="0"/>
              <a:t>Neutron Radiograph (from Munich) of an operating BMW engine</a:t>
            </a:r>
          </a:p>
          <a:p>
            <a:pPr marL="224325" indent="-224325">
              <a:buFontTx/>
              <a:buAutoNum type="arabicPeriod"/>
              <a:defRPr/>
            </a:pPr>
            <a:r>
              <a:rPr lang="en-US" dirty="0" smtClean="0"/>
              <a:t>X-rays reveal the protein crystal structure – neutrons reveal the positions of the H atoms which are key to the catalytic activity</a:t>
            </a:r>
          </a:p>
          <a:p>
            <a:pPr marL="224325" indent="-224325">
              <a:buFontTx/>
              <a:buAutoNum type="arabicPeriod"/>
              <a:defRPr/>
            </a:pPr>
            <a:r>
              <a:rPr lang="en-US" dirty="0" smtClean="0"/>
              <a:t>Isotope contrast (H/D in this case) allows specific strands to be picked out in this complex polymer</a:t>
            </a:r>
          </a:p>
          <a:p>
            <a:pPr marL="224325" indent="-224325">
              <a:buFontTx/>
              <a:buAutoNum type="arabicPeriod"/>
              <a:defRPr/>
            </a:pPr>
            <a:r>
              <a:rPr lang="en-US" dirty="0" smtClean="0"/>
              <a:t>Neutrons have mass similar to atoms – and can measure dynamics easily. This is a CH4 electrolyte – the H is transferred via a rotation and cross over mechanism – revealed by neutrons</a:t>
            </a:r>
          </a:p>
          <a:p>
            <a:pPr marL="224325" indent="-224325">
              <a:buFontTx/>
              <a:buAutoNum type="arabicPeriod"/>
              <a:defRPr/>
            </a:pPr>
            <a:r>
              <a:rPr lang="en-US" dirty="0" smtClean="0"/>
              <a:t>Neutrons have a magnetic moment. Most magnetic structures have been determined with neutrons. Can also be applied to magnetic dynamics e.g. Spin waves – important in studies of high </a:t>
            </a:r>
            <a:r>
              <a:rPr lang="en-US" dirty="0" err="1" smtClean="0"/>
              <a:t>Tc</a:t>
            </a:r>
            <a:r>
              <a:rPr lang="en-US" dirty="0" smtClean="0"/>
              <a:t> materials.</a:t>
            </a: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27</a:t>
            </a:fld>
            <a:endParaRPr lang="sv-SE"/>
          </a:p>
        </p:txBody>
      </p:sp>
    </p:spTree>
    <p:extLst>
      <p:ext uri="{BB962C8B-B14F-4D97-AF65-F5344CB8AC3E}">
        <p14:creationId xmlns:p14="http://schemas.microsoft.com/office/powerpoint/2010/main" val="40740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61437BD4-03C1-2249-9355-86946C0521E8}" type="slidenum">
              <a:rPr lang="en-US" smtClean="0"/>
              <a:pPr>
                <a:defRPr/>
              </a:pPr>
              <a:t>30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Definition </a:t>
            </a:r>
            <a:r>
              <a:rPr lang="en-US" dirty="0" smtClean="0">
                <a:latin typeface="Times New Roman" charset="0"/>
              </a:rPr>
              <a:t>of barns as scattering cross section units. History and theory. One depends on energy the other doesn't (where atoms are, what they </a:t>
            </a:r>
            <a:r>
              <a:rPr lang="en-US" dirty="0" smtClean="0">
                <a:latin typeface="Times New Roman" charset="0"/>
              </a:rPr>
              <a:t>do)</a:t>
            </a:r>
            <a:endParaRPr lang="en-US" dirty="0" smtClean="0">
              <a:latin typeface="Papyrus" charset="0"/>
              <a:cs typeface="Papyrus" charset="0"/>
            </a:endParaRPr>
          </a:p>
          <a:p>
            <a:endParaRPr lang="en-US" dirty="0"/>
          </a:p>
        </p:txBody>
      </p:sp>
      <p:sp>
        <p:nvSpPr>
          <p:cNvPr id="4" name="Slide Number Placeholder 3"/>
          <p:cNvSpPr>
            <a:spLocks noGrp="1"/>
          </p:cNvSpPr>
          <p:nvPr>
            <p:ph type="sldNum" sz="quarter" idx="10"/>
          </p:nvPr>
        </p:nvSpPr>
        <p:spPr/>
        <p:txBody>
          <a:bodyPr/>
          <a:lstStyle/>
          <a:p>
            <a:fld id="{161A53A7-64CD-4D0E-AAE8-1AC9C79D7085}" type="slidenum">
              <a:rPr lang="sv-SE" smtClean="0"/>
              <a:t>31</a:t>
            </a:fld>
            <a:endParaRPr lang="sv-SE"/>
          </a:p>
        </p:txBody>
      </p:sp>
    </p:spTree>
    <p:extLst>
      <p:ext uri="{BB962C8B-B14F-4D97-AF65-F5344CB8AC3E}">
        <p14:creationId xmlns:p14="http://schemas.microsoft.com/office/powerpoint/2010/main" val="936324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94C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a:cs typeface="Arial"/>
              </a:defRPr>
            </a:lvl1p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lvl1pPr>
              <a:defRPr>
                <a:latin typeface="Arial"/>
                <a:cs typeface="Arial"/>
              </a:defRPr>
            </a:lvl1pPr>
          </a:lstStyle>
          <a:p>
            <a:fld id="{5ED7AC81-318B-4D49-A602-9E30227C87EC}" type="datetime1">
              <a:rPr lang="sv-SE" smtClean="0"/>
              <a:pPr/>
              <a:t>8/20/14</a:t>
            </a:fld>
            <a:endParaRPr lang="sv-SE"/>
          </a:p>
        </p:txBody>
      </p:sp>
      <p:sp>
        <p:nvSpPr>
          <p:cNvPr id="5" name="Footer Placeholder 4"/>
          <p:cNvSpPr>
            <a:spLocks noGrp="1"/>
          </p:cNvSpPr>
          <p:nvPr>
            <p:ph type="ftr" sz="quarter" idx="11"/>
          </p:nvPr>
        </p:nvSpPr>
        <p:spPr/>
        <p:txBody>
          <a:bodyPr/>
          <a:lstStyle>
            <a:lvl1pPr>
              <a:defRPr>
                <a:latin typeface="Arial"/>
                <a:cs typeface="Arial"/>
              </a:defRPr>
            </a:lvl1pPr>
          </a:lstStyle>
          <a:p>
            <a:endParaRPr lang="sv-SE"/>
          </a:p>
        </p:txBody>
      </p:sp>
      <p:sp>
        <p:nvSpPr>
          <p:cNvPr id="6" name="Slide Number Placeholder 5"/>
          <p:cNvSpPr>
            <a:spLocks noGrp="1"/>
          </p:cNvSpPr>
          <p:nvPr>
            <p:ph type="sldNum" sz="quarter" idx="12"/>
          </p:nvPr>
        </p:nvSpPr>
        <p:spPr/>
        <p:txBody>
          <a:bodyPr/>
          <a:lstStyle>
            <a:lvl1pPr>
              <a:defRPr>
                <a:latin typeface="Arial"/>
                <a:cs typeface="Arial"/>
              </a:defRPr>
            </a:lvl1pPr>
          </a:lstStyle>
          <a:p>
            <a:fld id="{551115BC-487E-4422-894C-CB7CD3E79223}" type="slidenum">
              <a:rPr lang="sv-SE" smtClean="0"/>
              <a:pPr/>
              <a:t>‹#›</a:t>
            </a:fld>
            <a:endParaRPr lang="sv-SE"/>
          </a:p>
        </p:txBody>
      </p:sp>
      <p:pic>
        <p:nvPicPr>
          <p:cNvPr id="7" name="Bildobjekt 7"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8304" y="260648"/>
            <a:ext cx="1656184" cy="886059"/>
          </a:xfrm>
          <a:prstGeom prst="rect">
            <a:avLst/>
          </a:prstGeom>
        </p:spPr>
      </p:pic>
    </p:spTree>
    <p:extLst>
      <p:ext uri="{BB962C8B-B14F-4D97-AF65-F5344CB8AC3E}">
        <p14:creationId xmlns:p14="http://schemas.microsoft.com/office/powerpoint/2010/main" val="2439884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rgbClr val="0094CA"/>
              </a:solidFill>
              <a:latin typeface="Arial"/>
              <a:cs typeface="Arial"/>
            </a:endParaRPr>
          </a:p>
        </p:txBody>
      </p:sp>
      <p:sp>
        <p:nvSpPr>
          <p:cNvPr id="2" name="Title 1"/>
          <p:cNvSpPr>
            <a:spLocks noGrp="1"/>
          </p:cNvSpPr>
          <p:nvPr>
            <p:ph type="title"/>
          </p:nvPr>
        </p:nvSpPr>
        <p:spPr/>
        <p:txBody>
          <a:bodyPr/>
          <a:lstStyle>
            <a:lvl1pPr>
              <a:defRPr>
                <a:latin typeface="Arial"/>
                <a:cs typeface="Arial"/>
              </a:defRPr>
            </a:lvl1pPr>
          </a:lstStyle>
          <a:p>
            <a:r>
              <a:rPr lang="en-US" dirty="0" smtClean="0"/>
              <a:t>Click to edit Master title style</a:t>
            </a:r>
            <a:endParaRPr lang="sv-SE" dirty="0"/>
          </a:p>
        </p:txBody>
      </p:sp>
      <p:sp>
        <p:nvSpPr>
          <p:cNvPr id="3" name="Content Placeholder 2"/>
          <p:cNvSpPr>
            <a:spLocks noGrp="1"/>
          </p:cNvSpPr>
          <p:nvPr>
            <p:ph idx="1"/>
          </p:nvPr>
        </p:nvSpPr>
        <p:spPr/>
        <p:txBody>
          <a:bodyPr/>
          <a:lstStyle>
            <a:lvl1pPr>
              <a:defRPr>
                <a:solidFill>
                  <a:srgbClr val="000000"/>
                </a:solidFill>
                <a:latin typeface="Arial"/>
                <a:cs typeface="Arial"/>
              </a:defRPr>
            </a:lvl1pPr>
            <a:lvl2pPr>
              <a:defRPr>
                <a:solidFill>
                  <a:srgbClr val="000000"/>
                </a:solidFill>
                <a:latin typeface="Arial"/>
                <a:cs typeface="Arial"/>
              </a:defRPr>
            </a:lvl2pPr>
            <a:lvl3pPr>
              <a:defRPr>
                <a:solidFill>
                  <a:srgbClr val="000000"/>
                </a:solidFill>
                <a:latin typeface="Arial"/>
                <a:cs typeface="Arial"/>
              </a:defRPr>
            </a:lvl3pPr>
            <a:lvl4pPr>
              <a:defRPr>
                <a:solidFill>
                  <a:srgbClr val="000000"/>
                </a:solidFill>
                <a:latin typeface="Arial"/>
                <a:cs typeface="Arial"/>
              </a:defRPr>
            </a:lvl4pPr>
            <a:lvl5pPr>
              <a:defRPr>
                <a:solidFill>
                  <a:srgbClr val="000000"/>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sv-SE" dirty="0"/>
          </a:p>
        </p:txBody>
      </p:sp>
      <p:sp>
        <p:nvSpPr>
          <p:cNvPr id="4" name="Date Placeholder 3"/>
          <p:cNvSpPr>
            <a:spLocks noGrp="1"/>
          </p:cNvSpPr>
          <p:nvPr>
            <p:ph type="dt" sz="half" idx="10"/>
          </p:nvPr>
        </p:nvSpPr>
        <p:spPr/>
        <p:txBody>
          <a:bodyPr/>
          <a:lstStyle>
            <a:lvl1pPr>
              <a:defRPr>
                <a:solidFill>
                  <a:srgbClr val="000000"/>
                </a:solidFill>
                <a:latin typeface="Arial"/>
                <a:cs typeface="Arial"/>
              </a:defRPr>
            </a:lvl1pPr>
          </a:lstStyle>
          <a:p>
            <a:r>
              <a:rPr lang="sv-SE" dirty="0" smtClean="0"/>
              <a:t>CD - 24/03/14</a:t>
            </a:r>
            <a:endParaRPr lang="sv-SE" dirty="0"/>
          </a:p>
        </p:txBody>
      </p:sp>
      <p:sp>
        <p:nvSpPr>
          <p:cNvPr id="5" name="Footer Placeholder 4"/>
          <p:cNvSpPr>
            <a:spLocks noGrp="1"/>
          </p:cNvSpPr>
          <p:nvPr>
            <p:ph type="ftr" sz="quarter" idx="11"/>
          </p:nvPr>
        </p:nvSpPr>
        <p:spPr/>
        <p:txBody>
          <a:bodyPr/>
          <a:lstStyle>
            <a:lvl1pPr>
              <a:defRPr>
                <a:latin typeface="Arial"/>
                <a:cs typeface="Arial"/>
              </a:defRPr>
            </a:lvl1pPr>
          </a:lstStyle>
          <a:p>
            <a:endParaRPr lang="sv-SE" dirty="0"/>
          </a:p>
        </p:txBody>
      </p:sp>
      <p:sp>
        <p:nvSpPr>
          <p:cNvPr id="6" name="Slide Number Placeholder 5"/>
          <p:cNvSpPr>
            <a:spLocks noGrp="1"/>
          </p:cNvSpPr>
          <p:nvPr>
            <p:ph type="sldNum" sz="quarter" idx="12"/>
          </p:nvPr>
        </p:nvSpPr>
        <p:spPr/>
        <p:txBody>
          <a:bodyPr/>
          <a:lstStyle>
            <a:lvl1pPr>
              <a:defRPr>
                <a:solidFill>
                  <a:srgbClr val="000000"/>
                </a:solidFill>
                <a:latin typeface="Arial"/>
                <a:cs typeface="Arial"/>
              </a:defRPr>
            </a:lvl1pPr>
          </a:lstStyle>
          <a:p>
            <a:fld id="{551115BC-487E-4422-894C-CB7CD3E79223}" type="slidenum">
              <a:rPr lang="sv-SE" smtClean="0"/>
              <a:pPr/>
              <a:t>‹#›</a:t>
            </a:fld>
            <a:endParaRPr lang="sv-SE" dirty="0"/>
          </a:p>
        </p:txBody>
      </p:sp>
      <p:pic>
        <p:nvPicPr>
          <p:cNvPr id="8" name="Bildobjekt 5"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94008" y="319530"/>
            <a:ext cx="1370480" cy="733206"/>
          </a:xfrm>
          <a:prstGeom prst="rect">
            <a:avLst/>
          </a:prstGeom>
        </p:spPr>
      </p:pic>
    </p:spTree>
    <p:extLst>
      <p:ext uri="{BB962C8B-B14F-4D97-AF65-F5344CB8AC3E}">
        <p14:creationId xmlns:p14="http://schemas.microsoft.com/office/powerpoint/2010/main" val="1351099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rgbClr val="0094CA"/>
              </a:solidFill>
            </a:endParaRPr>
          </a:p>
        </p:txBody>
      </p:sp>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Date Placeholder 4"/>
          <p:cNvSpPr>
            <a:spLocks noGrp="1"/>
          </p:cNvSpPr>
          <p:nvPr>
            <p:ph type="dt" sz="half" idx="10"/>
          </p:nvPr>
        </p:nvSpPr>
        <p:spPr/>
        <p:txBody>
          <a:bodyPr/>
          <a:lstStyle/>
          <a:p>
            <a:fld id="{42E66B7F-8271-49DA-A25A-F4BB9F476347}" type="datetime1">
              <a:rPr lang="sv-SE" smtClean="0"/>
              <a:t>8/20/14</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551115BC-487E-4422-894C-CB7CD3E79223}" type="slidenum">
              <a:rPr lang="sv-SE" smtClean="0"/>
              <a:t>‹#›</a:t>
            </a:fld>
            <a:endParaRPr lang="sv-SE"/>
          </a:p>
        </p:txBody>
      </p:sp>
      <p:pic>
        <p:nvPicPr>
          <p:cNvPr id="9" name="Bildobjekt 7" descr="ESS-vit-logga.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04662" y="260648"/>
            <a:ext cx="1359826" cy="727507"/>
          </a:xfrm>
          <a:prstGeom prst="rect">
            <a:avLst/>
          </a:prstGeom>
        </p:spPr>
      </p:pic>
    </p:spTree>
    <p:extLst>
      <p:ext uri="{BB962C8B-B14F-4D97-AF65-F5344CB8AC3E}">
        <p14:creationId xmlns:p14="http://schemas.microsoft.com/office/powerpoint/2010/main" val="136283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sv-SE" dirty="0" smtClean="0"/>
              <a:t>CD - 24/03/14</a:t>
            </a:r>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551115BC-487E-4422-894C-CB7CD3E79223}" type="slidenum">
              <a:rPr lang="sv-SE" smtClean="0"/>
              <a:t>‹#›</a:t>
            </a:fld>
            <a:endParaRPr lang="sv-SE"/>
          </a:p>
        </p:txBody>
      </p:sp>
      <p:sp>
        <p:nvSpPr>
          <p:cNvPr id="10" name="Rektangel 6"/>
          <p:cNvSpPr/>
          <p:nvPr userDrawn="1"/>
        </p:nvSpPr>
        <p:spPr>
          <a:xfrm>
            <a:off x="0" y="0"/>
            <a:ext cx="9144000" cy="1434354"/>
          </a:xfrm>
          <a:prstGeom prst="rect">
            <a:avLst/>
          </a:prstGeom>
          <a:solidFill>
            <a:srgbClr val="0094CA"/>
          </a:solidFill>
          <a:ln>
            <a:noFill/>
          </a:ln>
          <a:effectLst/>
          <a:scene3d>
            <a:camera prst="orthographicFront"/>
            <a:lightRig rig="threePt" dir="t"/>
          </a:scene3d>
          <a:sp3d>
            <a:bevelT w="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rgbClr val="0094CA"/>
              </a:solidFill>
            </a:endParaRPr>
          </a:p>
        </p:txBody>
      </p:sp>
    </p:spTree>
    <p:extLst>
      <p:ext uri="{BB962C8B-B14F-4D97-AF65-F5344CB8AC3E}">
        <p14:creationId xmlns:p14="http://schemas.microsoft.com/office/powerpoint/2010/main" val="1249740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056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139136" cy="1143000"/>
          </a:xfrm>
          <a:prstGeom prst="rect">
            <a:avLst/>
          </a:prstGeom>
        </p:spPr>
        <p:txBody>
          <a:bodyPr vert="horz" lIns="91440" tIns="45720" rIns="91440" bIns="45720" rtlCol="0" anchor="ctr">
            <a:normAutofit/>
          </a:bodyPr>
          <a:lstStyle/>
          <a:p>
            <a:r>
              <a:rPr lang="en-US" smtClean="0"/>
              <a:t>Click to edit Master title style</a:t>
            </a:r>
            <a:endParaRPr lang="sv-S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00000"/>
                </a:solidFill>
              </a:defRPr>
            </a:lvl1pPr>
          </a:lstStyle>
          <a:p>
            <a:r>
              <a:rPr lang="sv-SE" dirty="0" smtClean="0"/>
              <a:t>CD - </a:t>
            </a:r>
            <a:fld id="{7103233B-D569-4A6E-878F-CDE152514C47}" type="datetime1">
              <a:rPr lang="sv-SE" smtClean="0"/>
              <a:pPr/>
              <a:t>8/20/14</a:t>
            </a:fld>
            <a:endParaRPr lang="sv-S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000000"/>
                </a:solidFill>
              </a:defRPr>
            </a:lvl1pPr>
          </a:lstStyle>
          <a:p>
            <a:fld id="{551115BC-487E-4422-894C-CB7CD3E79223}" type="slidenum">
              <a:rPr lang="sv-SE" smtClean="0"/>
              <a:pPr/>
              <a:t>‹#›</a:t>
            </a:fld>
            <a:endParaRPr lang="sv-SE" dirty="0"/>
          </a:p>
        </p:txBody>
      </p:sp>
    </p:spTree>
    <p:extLst>
      <p:ext uri="{BB962C8B-B14F-4D97-AF65-F5344CB8AC3E}">
        <p14:creationId xmlns:p14="http://schemas.microsoft.com/office/powerpoint/2010/main" val="3806408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8" r:id="rId5"/>
  </p:sldLayoutIdLst>
  <p:hf hdr="0" ftr="0" dt="0"/>
  <p:txStyles>
    <p:titleStyle>
      <a:lvl1pPr algn="l" defTabSz="914400" rtl="0" eaLnBrk="1" latinLnBrk="0" hangingPunct="1">
        <a:spcBef>
          <a:spcPct val="0"/>
        </a:spcBef>
        <a:buNone/>
        <a:defRPr sz="3200"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baseline="0">
          <a:solidFill>
            <a:srgbClr val="000000"/>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400" kern="1200" baseline="0">
          <a:solidFill>
            <a:srgbClr val="000000"/>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000" kern="1200" baseline="0">
          <a:solidFill>
            <a:srgbClr val="000000"/>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1800" kern="1200" baseline="0">
          <a:solidFill>
            <a:srgbClr val="000000"/>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16.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jpeg"/><Relationship Id="rId7" Type="http://schemas.openxmlformats.org/officeDocument/2006/relationships/image" Target="../media/image33.png"/><Relationship Id="rId8"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3.xml"/><Relationship Id="rId2"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9.png"/><Relationship Id="rId3" Type="http://schemas.openxmlformats.org/officeDocument/2006/relationships/image" Target="../media/image4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image" Target="../media/image46.jpeg"/><Relationship Id="rId7" Type="http://schemas.openxmlformats.org/officeDocument/2006/relationships/image" Target="../media/image47.jpeg"/><Relationship Id="rId8" Type="http://schemas.openxmlformats.org/officeDocument/2006/relationships/image" Target="../media/image48.png"/><Relationship Id="rId9" Type="http://schemas.openxmlformats.org/officeDocument/2006/relationships/image" Target="../media/image49.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51.png"/></Relationships>
</file>

<file path=ppt/slides/_rels/slide31.xml.rels><?xml version="1.0" encoding="UTF-8" standalone="yes"?>
<Relationships xmlns="http://schemas.openxmlformats.org/package/2006/relationships"><Relationship Id="rId11" Type="http://schemas.openxmlformats.org/officeDocument/2006/relationships/image" Target="../media/image53.emf"/><Relationship Id="rId12" Type="http://schemas.openxmlformats.org/officeDocument/2006/relationships/image" Target="../media/image57.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9.xml"/><Relationship Id="rId4" Type="http://schemas.openxmlformats.org/officeDocument/2006/relationships/image" Target="../media/image54.tiff"/><Relationship Id="rId5" Type="http://schemas.openxmlformats.org/officeDocument/2006/relationships/image" Target="../media/image55.tiff"/><Relationship Id="rId6" Type="http://schemas.openxmlformats.org/officeDocument/2006/relationships/image" Target="../media/image56.tiff"/><Relationship Id="rId7" Type="http://schemas.openxmlformats.org/officeDocument/2006/relationships/image" Target="../media/image36.png"/><Relationship Id="rId8" Type="http://schemas.openxmlformats.org/officeDocument/2006/relationships/oleObject" Target="../embeddings/oleObject5.bin"/><Relationship Id="rId9" Type="http://schemas.openxmlformats.org/officeDocument/2006/relationships/image" Target="../media/image52.emf"/><Relationship Id="rId10" Type="http://schemas.openxmlformats.org/officeDocument/2006/relationships/oleObject" Target="../embeddings/oleObject6.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58.emf"/><Relationship Id="rId5" Type="http://schemas.openxmlformats.org/officeDocument/2006/relationships/oleObject" Target="../embeddings/oleObject8.bin"/><Relationship Id="rId6" Type="http://schemas.openxmlformats.org/officeDocument/2006/relationships/image" Target="../media/image59.emf"/><Relationship Id="rId7" Type="http://schemas.openxmlformats.org/officeDocument/2006/relationships/oleObject" Target="../embeddings/oleObject9.bin"/><Relationship Id="rId8" Type="http://schemas.openxmlformats.org/officeDocument/2006/relationships/image" Target="../media/image60.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0.bin"/><Relationship Id="rId5" Type="http://schemas.openxmlformats.org/officeDocument/2006/relationships/image" Target="../media/image61.emf"/><Relationship Id="rId6" Type="http://schemas.openxmlformats.org/officeDocument/2006/relationships/oleObject" Target="../embeddings/oleObject11.bin"/><Relationship Id="rId7" Type="http://schemas.openxmlformats.org/officeDocument/2006/relationships/image" Target="../media/image62.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2.bin"/><Relationship Id="rId5" Type="http://schemas.openxmlformats.org/officeDocument/2006/relationships/image" Target="../media/image63.emf"/><Relationship Id="rId6" Type="http://schemas.openxmlformats.org/officeDocument/2006/relationships/oleObject" Target="../embeddings/oleObject13.bin"/><Relationship Id="rId7" Type="http://schemas.openxmlformats.org/officeDocument/2006/relationships/image" Target="../media/image64.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4.bin"/><Relationship Id="rId5" Type="http://schemas.openxmlformats.org/officeDocument/2006/relationships/image" Target="../media/image65.wmf"/><Relationship Id="rId6" Type="http://schemas.openxmlformats.org/officeDocument/2006/relationships/image" Target="../media/image66.png"/><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 Id="rId3" Type="http://schemas.openxmlformats.org/officeDocument/2006/relationships/image" Target="../media/image7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5.bin"/><Relationship Id="rId5" Type="http://schemas.openxmlformats.org/officeDocument/2006/relationships/image" Target="../media/image73.wmf"/><Relationship Id="rId6" Type="http://schemas.openxmlformats.org/officeDocument/2006/relationships/oleObject" Target="../embeddings/oleObject16.bin"/><Relationship Id="rId7" Type="http://schemas.openxmlformats.org/officeDocument/2006/relationships/image" Target="../media/image74.wmf"/><Relationship Id="rId8" Type="http://schemas.openxmlformats.org/officeDocument/2006/relationships/image" Target="../media/image75.png"/><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jpeg"/><Relationship Id="rId3" Type="http://schemas.openxmlformats.org/officeDocument/2006/relationships/image" Target="../media/image81.png"/></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7" Type="http://schemas.openxmlformats.org/officeDocument/2006/relationships/oleObject" Target="../embeddings/oleObject17.bin"/><Relationship Id="rId8" Type="http://schemas.openxmlformats.org/officeDocument/2006/relationships/image" Target="../media/image82.emf"/><Relationship Id="rId9" Type="http://schemas.openxmlformats.org/officeDocument/2006/relationships/image" Target="../media/image79.png"/><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89.png"/><Relationship Id="rId5" Type="http://schemas.openxmlformats.org/officeDocument/2006/relationships/oleObject" Target="../embeddings/oleObject18.bin"/><Relationship Id="rId6" Type="http://schemas.openxmlformats.org/officeDocument/2006/relationships/image" Target="../media/image87.wmf"/><Relationship Id="rId7" Type="http://schemas.openxmlformats.org/officeDocument/2006/relationships/oleObject" Target="../embeddings/oleObject19.bin"/><Relationship Id="rId8" Type="http://schemas.openxmlformats.org/officeDocument/2006/relationships/image" Target="../media/image88.wmf"/><Relationship Id="rId9" Type="http://schemas.openxmlformats.org/officeDocument/2006/relationships/oleObject" Target="../embeddings/oleObject20.bin"/><Relationship Id="rId10" Type="http://schemas.openxmlformats.org/officeDocument/2006/relationships/image" Target="../media/image74.w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5.xml.rels><?xml version="1.0" encoding="UTF-8" standalone="yes"?>
<Relationships xmlns="http://schemas.openxmlformats.org/package/2006/relationships"><Relationship Id="rId3" Type="http://schemas.openxmlformats.org/officeDocument/2006/relationships/image" Target="../media/image93.png"/><Relationship Id="rId4" Type="http://schemas.openxmlformats.org/officeDocument/2006/relationships/image" Target="../media/image94.png"/><Relationship Id="rId5" Type="http://schemas.openxmlformats.org/officeDocument/2006/relationships/image" Target="../media/image95.png"/><Relationship Id="rId6"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6" Type="http://schemas.openxmlformats.org/officeDocument/2006/relationships/image" Target="../media/image100.png"/><Relationship Id="rId7" Type="http://schemas.openxmlformats.org/officeDocument/2006/relationships/image" Target="../media/image101.png"/><Relationship Id="rId8" Type="http://schemas.openxmlformats.org/officeDocument/2006/relationships/image" Target="../media/image102.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04.png"/><Relationship Id="rId5" Type="http://schemas.openxmlformats.org/officeDocument/2006/relationships/oleObject" Target="../embeddings/oleObject21.bin"/><Relationship Id="rId6" Type="http://schemas.openxmlformats.org/officeDocument/2006/relationships/image" Target="../media/image103.wmf"/><Relationship Id="rId7" Type="http://schemas.openxmlformats.org/officeDocument/2006/relationships/image" Target="../media/image105.png"/><Relationship Id="rId8" Type="http://schemas.openxmlformats.org/officeDocument/2006/relationships/image" Target="../media/image106.png"/><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png"/><Relationship Id="rId5" Type="http://schemas.openxmlformats.org/officeDocument/2006/relationships/image" Target="../media/image109.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22.bin"/><Relationship Id="rId5" Type="http://schemas.openxmlformats.org/officeDocument/2006/relationships/image" Target="../media/image63.emf"/><Relationship Id="rId6" Type="http://schemas.openxmlformats.org/officeDocument/2006/relationships/oleObject" Target="../embeddings/oleObject23.bin"/><Relationship Id="rId7" Type="http://schemas.openxmlformats.org/officeDocument/2006/relationships/image" Target="../media/image64.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24.bin"/><Relationship Id="rId5" Type="http://schemas.openxmlformats.org/officeDocument/2006/relationships/image" Target="../media/image110.emf"/><Relationship Id="rId6" Type="http://schemas.openxmlformats.org/officeDocument/2006/relationships/oleObject" Target="../embeddings/oleObject25.bin"/><Relationship Id="rId7" Type="http://schemas.openxmlformats.org/officeDocument/2006/relationships/image" Target="../media/image111.emf"/><Relationship Id="rId8" Type="http://schemas.openxmlformats.org/officeDocument/2006/relationships/oleObject" Target="../embeddings/oleObject26.bin"/><Relationship Id="rId9" Type="http://schemas.openxmlformats.org/officeDocument/2006/relationships/image" Target="../media/image63.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27.bin"/><Relationship Id="rId5" Type="http://schemas.openxmlformats.org/officeDocument/2006/relationships/image" Target="../media/image112.emf"/><Relationship Id="rId6" Type="http://schemas.openxmlformats.org/officeDocument/2006/relationships/oleObject" Target="../embeddings/oleObject28.bin"/><Relationship Id="rId7" Type="http://schemas.openxmlformats.org/officeDocument/2006/relationships/image" Target="../media/image113.emf"/><Relationship Id="rId8" Type="http://schemas.openxmlformats.org/officeDocument/2006/relationships/oleObject" Target="../embeddings/oleObject29.bin"/><Relationship Id="rId9" Type="http://schemas.openxmlformats.org/officeDocument/2006/relationships/image" Target="../media/image114.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15.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5.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openxmlformats.org/officeDocument/2006/relationships/image" Target="../media/image118.png"/><Relationship Id="rId6" Type="http://schemas.openxmlformats.org/officeDocument/2006/relationships/image" Target="../media/image119.wmf"/><Relationship Id="rId7" Type="http://schemas.openxmlformats.org/officeDocument/2006/relationships/image" Target="../media/image120.wmf"/><Relationship Id="rId8" Type="http://schemas.openxmlformats.org/officeDocument/2006/relationships/image" Target="../media/image106.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6.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124.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7.xml.rels><?xml version="1.0" encoding="UTF-8" standalone="yes"?>
<Relationships xmlns="http://schemas.openxmlformats.org/package/2006/relationships"><Relationship Id="rId3" Type="http://schemas.openxmlformats.org/officeDocument/2006/relationships/image" Target="../media/image126.png"/><Relationship Id="rId4" Type="http://schemas.openxmlformats.org/officeDocument/2006/relationships/image" Target="../media/image127.png"/><Relationship Id="rId1" Type="http://schemas.openxmlformats.org/officeDocument/2006/relationships/slideLayout" Target="../slideLayouts/slideLayout2.xml"/><Relationship Id="rId2" Type="http://schemas.openxmlformats.org/officeDocument/2006/relationships/image" Target="../media/image125.png"/></Relationships>
</file>

<file path=ppt/slides/_rels/slide58.xml.rels><?xml version="1.0" encoding="UTF-8" standalone="yes"?>
<Relationships xmlns="http://schemas.openxmlformats.org/package/2006/relationships"><Relationship Id="rId3" Type="http://schemas.openxmlformats.org/officeDocument/2006/relationships/image" Target="../media/image129.png"/><Relationship Id="rId4" Type="http://schemas.openxmlformats.org/officeDocument/2006/relationships/image" Target="../media/image130.png"/><Relationship Id="rId5" Type="http://schemas.openxmlformats.org/officeDocument/2006/relationships/image" Target="../media/image131.png"/><Relationship Id="rId6" Type="http://schemas.openxmlformats.org/officeDocument/2006/relationships/image" Target="../media/image132.png"/><Relationship Id="rId7" Type="http://schemas.openxmlformats.org/officeDocument/2006/relationships/image" Target="../media/image133.png"/><Relationship Id="rId1" Type="http://schemas.openxmlformats.org/officeDocument/2006/relationships/slideLayout" Target="../slideLayouts/slideLayout2.xml"/><Relationship Id="rId2" Type="http://schemas.openxmlformats.org/officeDocument/2006/relationships/image" Target="../media/image12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135.png"/><Relationship Id="rId4" Type="http://schemas.openxmlformats.org/officeDocument/2006/relationships/image" Target="../media/image136.png"/><Relationship Id="rId1" Type="http://schemas.openxmlformats.org/officeDocument/2006/relationships/slideLayout" Target="../slideLayouts/slideLayout2.xml"/><Relationship Id="rId2" Type="http://schemas.openxmlformats.org/officeDocument/2006/relationships/image" Target="../media/image13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9.png"/></Relationships>
</file>

<file path=ppt/slides/_rels/slide65.xml.rels><?xml version="1.0" encoding="UTF-8" standalone="yes"?>
<Relationships xmlns="http://schemas.openxmlformats.org/package/2006/relationships"><Relationship Id="rId3" Type="http://schemas.openxmlformats.org/officeDocument/2006/relationships/image" Target="../media/image141.jpeg"/><Relationship Id="rId4" Type="http://schemas.openxmlformats.org/officeDocument/2006/relationships/image" Target="../media/image142.jpeg"/><Relationship Id="rId1" Type="http://schemas.openxmlformats.org/officeDocument/2006/relationships/slideLayout" Target="../slideLayouts/slideLayout2.xml"/><Relationship Id="rId2" Type="http://schemas.openxmlformats.org/officeDocument/2006/relationships/image" Target="../media/image14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3.jpeg"/><Relationship Id="rId4" Type="http://schemas.openxmlformats.org/officeDocument/2006/relationships/image" Target="../media/image144.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68.xml.rels><?xml version="1.0" encoding="UTF-8" standalone="yes"?>
<Relationships xmlns="http://schemas.openxmlformats.org/package/2006/relationships"><Relationship Id="rId3" Type="http://schemas.openxmlformats.org/officeDocument/2006/relationships/image" Target="../media/image145.jpg"/><Relationship Id="rId4" Type="http://schemas.openxmlformats.org/officeDocument/2006/relationships/image" Target="../media/image146.jpg"/><Relationship Id="rId5" Type="http://schemas.openxmlformats.org/officeDocument/2006/relationships/image" Target="../media/image147.jpg"/><Relationship Id="rId6" Type="http://schemas.openxmlformats.org/officeDocument/2006/relationships/image" Target="../media/image148.jpg"/><Relationship Id="rId7" Type="http://schemas.openxmlformats.org/officeDocument/2006/relationships/image" Target="../media/image149.png"/><Relationship Id="rId8" Type="http://schemas.openxmlformats.org/officeDocument/2006/relationships/image" Target="../media/image150.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5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71.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chart" Target="../charts/chart1.xml"/><Relationship Id="rId5" Type="http://schemas.openxmlformats.org/officeDocument/2006/relationships/image" Target="../media/image153.png"/><Relationship Id="rId6" Type="http://schemas.openxmlformats.org/officeDocument/2006/relationships/image" Target="../media/image154.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72.xml.rels><?xml version="1.0" encoding="UTF-8" standalone="yes"?>
<Relationships xmlns="http://schemas.openxmlformats.org/package/2006/relationships"><Relationship Id="rId9" Type="http://schemas.openxmlformats.org/officeDocument/2006/relationships/image" Target="../media/image161.png"/><Relationship Id="rId20" Type="http://schemas.openxmlformats.org/officeDocument/2006/relationships/image" Target="../media/image172.png"/><Relationship Id="rId21" Type="http://schemas.openxmlformats.org/officeDocument/2006/relationships/image" Target="../media/image173.png"/><Relationship Id="rId22" Type="http://schemas.openxmlformats.org/officeDocument/2006/relationships/image" Target="../media/image174.png"/><Relationship Id="rId23" Type="http://schemas.openxmlformats.org/officeDocument/2006/relationships/image" Target="../media/image175.png"/><Relationship Id="rId24" Type="http://schemas.openxmlformats.org/officeDocument/2006/relationships/image" Target="../media/image176.png"/><Relationship Id="rId25" Type="http://schemas.openxmlformats.org/officeDocument/2006/relationships/hyperlink" Target="http://irfu-i.cea.fr/Page/474/irfu_signaturesac_der.png" TargetMode="External"/><Relationship Id="rId26" Type="http://schemas.openxmlformats.org/officeDocument/2006/relationships/image" Target="../media/image177.png"/><Relationship Id="rId27" Type="http://schemas.openxmlformats.org/officeDocument/2006/relationships/image" Target="../media/image178.jpeg"/><Relationship Id="rId28" Type="http://schemas.openxmlformats.org/officeDocument/2006/relationships/image" Target="../media/image179.png"/><Relationship Id="rId29" Type="http://schemas.openxmlformats.org/officeDocument/2006/relationships/image" Target="../media/image180.png"/><Relationship Id="rId30" Type="http://schemas.openxmlformats.org/officeDocument/2006/relationships/image" Target="../media/image181.png"/><Relationship Id="rId10" Type="http://schemas.openxmlformats.org/officeDocument/2006/relationships/image" Target="../media/image162.png"/><Relationship Id="rId11" Type="http://schemas.openxmlformats.org/officeDocument/2006/relationships/image" Target="../media/image163.jpeg"/><Relationship Id="rId12" Type="http://schemas.openxmlformats.org/officeDocument/2006/relationships/image" Target="../media/image164.png"/><Relationship Id="rId13" Type="http://schemas.openxmlformats.org/officeDocument/2006/relationships/image" Target="../media/image165.jpeg"/><Relationship Id="rId14" Type="http://schemas.openxmlformats.org/officeDocument/2006/relationships/image" Target="../media/image166.png"/><Relationship Id="rId15" Type="http://schemas.openxmlformats.org/officeDocument/2006/relationships/image" Target="../media/image167.png"/><Relationship Id="rId16" Type="http://schemas.openxmlformats.org/officeDocument/2006/relationships/image" Target="../media/image168.png"/><Relationship Id="rId17" Type="http://schemas.openxmlformats.org/officeDocument/2006/relationships/image" Target="../media/image169.png"/><Relationship Id="rId18" Type="http://schemas.openxmlformats.org/officeDocument/2006/relationships/image" Target="../media/image170.png"/><Relationship Id="rId19" Type="http://schemas.openxmlformats.org/officeDocument/2006/relationships/image" Target="../media/image171.png"/><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55.png"/><Relationship Id="rId4" Type="http://schemas.openxmlformats.org/officeDocument/2006/relationships/image" Target="../media/image156.jpeg"/><Relationship Id="rId5" Type="http://schemas.openxmlformats.org/officeDocument/2006/relationships/image" Target="../media/image157.png"/><Relationship Id="rId6" Type="http://schemas.openxmlformats.org/officeDocument/2006/relationships/image" Target="../media/image158.png"/><Relationship Id="rId7" Type="http://schemas.openxmlformats.org/officeDocument/2006/relationships/image" Target="../media/image159.jpeg"/><Relationship Id="rId8" Type="http://schemas.openxmlformats.org/officeDocument/2006/relationships/image" Target="../media/image160.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2.png"/><Relationship Id="rId3" Type="http://schemas.openxmlformats.org/officeDocument/2006/relationships/image" Target="../media/image183.jpeg"/></Relationships>
</file>

<file path=ppt/slides/_rels/slide74.xml.rels><?xml version="1.0" encoding="UTF-8" standalone="yes"?>
<Relationships xmlns="http://schemas.openxmlformats.org/package/2006/relationships"><Relationship Id="rId3" Type="http://schemas.openxmlformats.org/officeDocument/2006/relationships/image" Target="../media/image184.png"/><Relationship Id="rId4" Type="http://schemas.openxmlformats.org/officeDocument/2006/relationships/image" Target="../media/image185.png"/><Relationship Id="rId5" Type="http://schemas.openxmlformats.org/officeDocument/2006/relationships/image" Target="../media/image186.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7.jpeg"/><Relationship Id="rId3" Type="http://schemas.openxmlformats.org/officeDocument/2006/relationships/image" Target="../media/image18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90.png"/><Relationship Id="rId4" Type="http://schemas.openxmlformats.org/officeDocument/2006/relationships/image" Target="../media/image191.png"/><Relationship Id="rId5" Type="http://schemas.openxmlformats.org/officeDocument/2006/relationships/image" Target="../media/image192.png"/><Relationship Id="rId6" Type="http://schemas.openxmlformats.org/officeDocument/2006/relationships/image" Target="../media/image193.jpeg"/><Relationship Id="rId7" Type="http://schemas.openxmlformats.org/officeDocument/2006/relationships/image" Target="../media/image194.png"/><Relationship Id="rId1" Type="http://schemas.openxmlformats.org/officeDocument/2006/relationships/slideLayout" Target="../slideLayouts/slideLayout2.xml"/><Relationship Id="rId2" Type="http://schemas.openxmlformats.org/officeDocument/2006/relationships/image" Target="../media/image18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5.png"/><Relationship Id="rId3" Type="http://schemas.openxmlformats.org/officeDocument/2006/relationships/image" Target="../media/image196.png"/></Relationships>
</file>

<file path=ppt/slides/_rels/slide79.xml.rels><?xml version="1.0" encoding="UTF-8" standalone="yes"?>
<Relationships xmlns="http://schemas.openxmlformats.org/package/2006/relationships"><Relationship Id="rId3" Type="http://schemas.openxmlformats.org/officeDocument/2006/relationships/image" Target="../media/image198.jpeg"/><Relationship Id="rId4" Type="http://schemas.openxmlformats.org/officeDocument/2006/relationships/image" Target="../media/image199.jpeg"/><Relationship Id="rId1" Type="http://schemas.openxmlformats.org/officeDocument/2006/relationships/slideLayout" Target="../slideLayouts/slideLayout2.xml"/><Relationship Id="rId2" Type="http://schemas.openxmlformats.org/officeDocument/2006/relationships/image" Target="../media/image19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9.emf"/><Relationship Id="rId6" Type="http://schemas.openxmlformats.org/officeDocument/2006/relationships/oleObject" Target="../embeddings/oleObject2.bin"/><Relationship Id="rId7" Type="http://schemas.openxmlformats.org/officeDocument/2006/relationships/image" Target="../media/image10.emf"/><Relationship Id="rId8" Type="http://schemas.openxmlformats.org/officeDocument/2006/relationships/oleObject" Target="../embeddings/oleObject3.bin"/><Relationship Id="rId9" Type="http://schemas.openxmlformats.org/officeDocument/2006/relationships/image" Target="../media/image11.emf"/><Relationship Id="rId10" Type="http://schemas.openxmlformats.org/officeDocument/2006/relationships/oleObject" Target="../embeddings/oleObject4.bin"/><Relationship Id="rId11" Type="http://schemas.openxmlformats.org/officeDocument/2006/relationships/image" Target="../media/image1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0.jpeg"/><Relationship Id="rId3" Type="http://schemas.openxmlformats.org/officeDocument/2006/relationships/image" Target="../media/image201.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2.jpg"/></Relationships>
</file>

<file path=ppt/slides/_rels/slide82.xml.rels><?xml version="1.0" encoding="UTF-8" standalone="yes"?>
<Relationships xmlns="http://schemas.openxmlformats.org/package/2006/relationships"><Relationship Id="rId3" Type="http://schemas.openxmlformats.org/officeDocument/2006/relationships/image" Target="../media/image204.png"/><Relationship Id="rId4" Type="http://schemas.openxmlformats.org/officeDocument/2006/relationships/image" Target="../media/image205.jpeg"/><Relationship Id="rId5" Type="http://schemas.openxmlformats.org/officeDocument/2006/relationships/image" Target="../media/image206.png"/><Relationship Id="rId1" Type="http://schemas.openxmlformats.org/officeDocument/2006/relationships/slideLayout" Target="../slideLayouts/slideLayout2.xml"/><Relationship Id="rId2" Type="http://schemas.openxmlformats.org/officeDocument/2006/relationships/image" Target="../media/image203.png"/></Relationships>
</file>

<file path=ppt/slides/_rels/slide83.xml.rels><?xml version="1.0" encoding="UTF-8" standalone="yes"?>
<Relationships xmlns="http://schemas.openxmlformats.org/package/2006/relationships"><Relationship Id="rId3" Type="http://schemas.openxmlformats.org/officeDocument/2006/relationships/image" Target="../media/image207.png"/><Relationship Id="rId4" Type="http://schemas.openxmlformats.org/officeDocument/2006/relationships/image" Target="../media/image208.png"/><Relationship Id="rId5" Type="http://schemas.openxmlformats.org/officeDocument/2006/relationships/image" Target="../media/image209.jpeg"/><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84.xml.rels><?xml version="1.0" encoding="UTF-8" standalone="yes"?>
<Relationships xmlns="http://schemas.openxmlformats.org/package/2006/relationships"><Relationship Id="rId3" Type="http://schemas.openxmlformats.org/officeDocument/2006/relationships/image" Target="../media/image211.jpeg"/><Relationship Id="rId4" Type="http://schemas.openxmlformats.org/officeDocument/2006/relationships/image" Target="../media/image212.png"/><Relationship Id="rId1" Type="http://schemas.openxmlformats.org/officeDocument/2006/relationships/slideLayout" Target="../slideLayouts/slideLayout2.xml"/><Relationship Id="rId2" Type="http://schemas.openxmlformats.org/officeDocument/2006/relationships/image" Target="../media/image210.jpeg"/></Relationships>
</file>

<file path=ppt/slides/_rels/slide85.xml.rels><?xml version="1.0" encoding="UTF-8" standalone="yes"?>
<Relationships xmlns="http://schemas.openxmlformats.org/package/2006/relationships"><Relationship Id="rId3" Type="http://schemas.openxmlformats.org/officeDocument/2006/relationships/image" Target="../media/image213.jpeg"/><Relationship Id="rId4" Type="http://schemas.openxmlformats.org/officeDocument/2006/relationships/image" Target="../media/image214.jpeg"/><Relationship Id="rId5" Type="http://schemas.openxmlformats.org/officeDocument/2006/relationships/image" Target="../media/image215.jpeg"/><Relationship Id="rId6" Type="http://schemas.openxmlformats.org/officeDocument/2006/relationships/image" Target="../media/image216.png"/><Relationship Id="rId7" Type="http://schemas.openxmlformats.org/officeDocument/2006/relationships/image" Target="../media/image217.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86.xml.rels><?xml version="1.0" encoding="UTF-8" standalone="yes"?>
<Relationships xmlns="http://schemas.openxmlformats.org/package/2006/relationships"><Relationship Id="rId3" Type="http://schemas.openxmlformats.org/officeDocument/2006/relationships/image" Target="../media/image218.jpeg"/><Relationship Id="rId4" Type="http://schemas.openxmlformats.org/officeDocument/2006/relationships/image" Target="../media/image208.png"/><Relationship Id="rId5" Type="http://schemas.openxmlformats.org/officeDocument/2006/relationships/image" Target="../media/image219.jpeg"/><Relationship Id="rId6" Type="http://schemas.openxmlformats.org/officeDocument/2006/relationships/image" Target="../media/image220.jpeg"/><Relationship Id="rId7" Type="http://schemas.openxmlformats.org/officeDocument/2006/relationships/image" Target="../media/image221.jpeg"/><Relationship Id="rId8" Type="http://schemas.openxmlformats.org/officeDocument/2006/relationships/image" Target="../media/image222.jpeg"/><Relationship Id="rId9" Type="http://schemas.openxmlformats.org/officeDocument/2006/relationships/image" Target="../media/image223.jpe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4.png"/><Relationship Id="rId3" Type="http://schemas.openxmlformats.org/officeDocument/2006/relationships/image" Target="../media/image225.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6.png"/><Relationship Id="rId3" Type="http://schemas.openxmlformats.org/officeDocument/2006/relationships/image" Target="../media/image227.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8.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9.jpe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 Id="rId3" Type="http://schemas.openxmlformats.org/officeDocument/2006/relationships/image" Target="../media/image2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836712"/>
            <a:ext cx="7772400" cy="1470025"/>
          </a:xfrm>
        </p:spPr>
        <p:txBody>
          <a:bodyPr>
            <a:noAutofit/>
          </a:bodyPr>
          <a:lstStyle/>
          <a:p>
            <a:pPr algn="ctr">
              <a:lnSpc>
                <a:spcPct val="130000"/>
              </a:lnSpc>
            </a:pPr>
            <a:r>
              <a:rPr lang="en-US" sz="4000" dirty="0">
                <a:ea typeface="ＭＳ Ｐゴシック" charset="0"/>
              </a:rPr>
              <a:t>Neutron </a:t>
            </a:r>
            <a:r>
              <a:rPr lang="en-US" sz="4000" dirty="0" smtClean="0">
                <a:ea typeface="ＭＳ Ｐゴシック" charset="0"/>
              </a:rPr>
              <a:t>Sources</a:t>
            </a:r>
            <a:endParaRPr lang="en-US" sz="4000" dirty="0">
              <a:solidFill>
                <a:srgbClr val="FFFFFF"/>
              </a:solidFill>
            </a:endParaRPr>
          </a:p>
        </p:txBody>
      </p:sp>
      <p:sp>
        <p:nvSpPr>
          <p:cNvPr id="3" name="Subtitle 2"/>
          <p:cNvSpPr>
            <a:spLocks noGrp="1"/>
          </p:cNvSpPr>
          <p:nvPr>
            <p:ph type="subTitle" idx="1"/>
          </p:nvPr>
        </p:nvSpPr>
        <p:spPr>
          <a:xfrm>
            <a:off x="899592" y="2325452"/>
            <a:ext cx="7416824" cy="2207096"/>
          </a:xfrm>
        </p:spPr>
        <p:txBody>
          <a:bodyPr>
            <a:noAutofit/>
          </a:bodyPr>
          <a:lstStyle/>
          <a:p>
            <a:r>
              <a:rPr lang="en-US" sz="2000" dirty="0">
                <a:solidFill>
                  <a:schemeClr val="bg1"/>
                </a:solidFill>
                <a:cs typeface="Helvetica"/>
              </a:rPr>
              <a:t>Christine </a:t>
            </a:r>
            <a:r>
              <a:rPr lang="en-US" sz="2000" dirty="0" smtClean="0">
                <a:solidFill>
                  <a:schemeClr val="bg1"/>
                </a:solidFill>
                <a:cs typeface="Helvetica"/>
              </a:rPr>
              <a:t>Darve</a:t>
            </a:r>
            <a:endParaRPr lang="fr-FR" sz="2000" dirty="0">
              <a:solidFill>
                <a:schemeClr val="bg1"/>
              </a:solidFill>
            </a:endParaRPr>
          </a:p>
          <a:p>
            <a:endParaRPr lang="fr-FR" sz="2000" dirty="0">
              <a:solidFill>
                <a:schemeClr val="bg1"/>
              </a:solidFill>
            </a:endParaRPr>
          </a:p>
          <a:p>
            <a:r>
              <a:rPr lang="fr-FR" sz="2000" dirty="0" err="1" smtClean="0">
                <a:solidFill>
                  <a:schemeClr val="bg1"/>
                </a:solidFill>
              </a:rPr>
              <a:t>African</a:t>
            </a:r>
            <a:r>
              <a:rPr lang="fr-FR" sz="2000" dirty="0" smtClean="0">
                <a:solidFill>
                  <a:schemeClr val="bg1"/>
                </a:solidFill>
              </a:rPr>
              <a:t> </a:t>
            </a:r>
            <a:r>
              <a:rPr lang="fr-FR" sz="2000" dirty="0" err="1" smtClean="0">
                <a:solidFill>
                  <a:schemeClr val="bg1"/>
                </a:solidFill>
              </a:rPr>
              <a:t>School</a:t>
            </a:r>
            <a:r>
              <a:rPr lang="fr-FR" sz="2000" dirty="0" smtClean="0">
                <a:solidFill>
                  <a:schemeClr val="bg1"/>
                </a:solidFill>
              </a:rPr>
              <a:t> of </a:t>
            </a:r>
            <a:r>
              <a:rPr lang="fr-FR" sz="2000" dirty="0" err="1" smtClean="0">
                <a:solidFill>
                  <a:schemeClr val="bg1"/>
                </a:solidFill>
              </a:rPr>
              <a:t>Fundamental</a:t>
            </a:r>
            <a:r>
              <a:rPr lang="fr-FR" sz="2000" dirty="0" smtClean="0">
                <a:solidFill>
                  <a:schemeClr val="bg1"/>
                </a:solidFill>
              </a:rPr>
              <a:t> </a:t>
            </a:r>
            <a:r>
              <a:rPr lang="fr-FR" sz="2000" dirty="0" err="1" smtClean="0">
                <a:solidFill>
                  <a:schemeClr val="bg1"/>
                </a:solidFill>
              </a:rPr>
              <a:t>Physics</a:t>
            </a:r>
            <a:r>
              <a:rPr lang="fr-FR" sz="2000" dirty="0" smtClean="0">
                <a:solidFill>
                  <a:schemeClr val="bg1"/>
                </a:solidFill>
              </a:rPr>
              <a:t> and </a:t>
            </a:r>
            <a:r>
              <a:rPr lang="fr-FR" sz="2000" dirty="0" err="1" smtClean="0">
                <a:solidFill>
                  <a:schemeClr val="bg1"/>
                </a:solidFill>
              </a:rPr>
              <a:t>its</a:t>
            </a:r>
            <a:r>
              <a:rPr lang="fr-FR" sz="2000" dirty="0" smtClean="0">
                <a:solidFill>
                  <a:schemeClr val="bg1"/>
                </a:solidFill>
              </a:rPr>
              <a:t> Applications</a:t>
            </a:r>
          </a:p>
        </p:txBody>
      </p:sp>
      <p:sp>
        <p:nvSpPr>
          <p:cNvPr id="4" name="Rectangle 3"/>
          <p:cNvSpPr/>
          <p:nvPr/>
        </p:nvSpPr>
        <p:spPr>
          <a:xfrm>
            <a:off x="2286000" y="5949280"/>
            <a:ext cx="4572000" cy="603242"/>
          </a:xfrm>
          <a:prstGeom prst="rect">
            <a:avLst/>
          </a:prstGeom>
        </p:spPr>
        <p:txBody>
          <a:bodyPr>
            <a:spAutoFit/>
          </a:bodyPr>
          <a:lstStyle/>
          <a:p>
            <a:pPr algn="ctr">
              <a:lnSpc>
                <a:spcPct val="120000"/>
              </a:lnSpc>
            </a:pPr>
            <a:r>
              <a:rPr lang="en-GB" sz="1600" dirty="0" smtClean="0">
                <a:solidFill>
                  <a:srgbClr val="FFFFFF"/>
                </a:solidFill>
              </a:rPr>
              <a:t>www.europeanspallationsource.se</a:t>
            </a:r>
          </a:p>
          <a:p>
            <a:pPr algn="ctr"/>
            <a:r>
              <a:rPr lang="en-GB" sz="1400" dirty="0" smtClean="0">
                <a:solidFill>
                  <a:srgbClr val="FFFFFF"/>
                </a:solidFill>
              </a:rPr>
              <a:t>August 20, 2014</a:t>
            </a: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573016"/>
            <a:ext cx="6553200" cy="2743200"/>
          </a:xfrm>
          <a:prstGeom prst="rect">
            <a:avLst/>
          </a:prstGeom>
          <a:noFill/>
          <a:ln>
            <a:noFill/>
          </a:ln>
        </p:spPr>
      </p:pic>
    </p:spTree>
    <p:extLst>
      <p:ext uri="{BB962C8B-B14F-4D97-AF65-F5344CB8AC3E}">
        <p14:creationId xmlns:p14="http://schemas.microsoft.com/office/powerpoint/2010/main" val="19827120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normAutofit/>
          </a:bodyPr>
          <a:lstStyle/>
          <a:p>
            <a:r>
              <a:rPr lang="en-US" sz="2800" b="1" dirty="0">
                <a:ea typeface="ＭＳ Ｐゴシック" charset="0"/>
              </a:rPr>
              <a:t>Why neutrons? </a:t>
            </a:r>
          </a:p>
        </p:txBody>
      </p:sp>
      <p:sp>
        <p:nvSpPr>
          <p:cNvPr id="5" name="Slide Number Placeholder 4"/>
          <p:cNvSpPr>
            <a:spLocks noGrp="1"/>
          </p:cNvSpPr>
          <p:nvPr>
            <p:ph type="sldNum" sz="quarter" idx="11"/>
          </p:nvPr>
        </p:nvSpPr>
        <p:spPr/>
        <p:txBody>
          <a:bodyPr/>
          <a:lstStyle/>
          <a:p>
            <a:pPr>
              <a:defRPr/>
            </a:pPr>
            <a:fld id="{4DF01F40-756D-F74A-A178-94279BCAE959}" type="slidenum">
              <a:rPr lang="en-GB" smtClean="0"/>
              <a:pPr>
                <a:defRPr/>
              </a:pPr>
              <a:t>10</a:t>
            </a:fld>
            <a:endParaRPr lang="en-GB"/>
          </a:p>
        </p:txBody>
      </p:sp>
      <p:sp>
        <p:nvSpPr>
          <p:cNvPr id="61443" name="Rectangle 6"/>
          <p:cNvSpPr>
            <a:spLocks noChangeArrowheads="1"/>
          </p:cNvSpPr>
          <p:nvPr/>
        </p:nvSpPr>
        <p:spPr bwMode="auto">
          <a:xfrm>
            <a:off x="151792" y="1556792"/>
            <a:ext cx="8964612"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solidFill>
                  <a:srgbClr val="FF0000"/>
                </a:solidFill>
                <a:latin typeface="Arial"/>
                <a:cs typeface="Arial"/>
              </a:rPr>
              <a:t>Electrically Neutral – </a:t>
            </a:r>
            <a:r>
              <a:rPr lang="en-US" sz="2000" dirty="0">
                <a:latin typeface="Arial"/>
                <a:cs typeface="Arial"/>
              </a:rPr>
              <a:t>neutrons are non-destructive and can penetrate deep into matter. This makes them an ideal probe for biological materials and samples under extreme conditions of pressure, temperature, magnetic field or within chemical reaction vessels.</a:t>
            </a:r>
          </a:p>
          <a:p>
            <a:endParaRPr lang="en-US" sz="2000" dirty="0">
              <a:latin typeface="Arial"/>
              <a:cs typeface="Arial"/>
            </a:endParaRPr>
          </a:p>
          <a:p>
            <a:r>
              <a:rPr lang="en-US" sz="2000" dirty="0">
                <a:solidFill>
                  <a:srgbClr val="FF0000"/>
                </a:solidFill>
                <a:latin typeface="Arial"/>
                <a:cs typeface="Arial"/>
              </a:rPr>
              <a:t>Microscopically Magnetic – </a:t>
            </a:r>
            <a:r>
              <a:rPr lang="en-US" sz="2000" dirty="0">
                <a:latin typeface="Arial"/>
                <a:cs typeface="Arial"/>
              </a:rPr>
              <a:t>they possess a magnetic dipole moment which makes them sensitive to magnetic fields generated by unpaired electrons in materials.  Precise information on the magnetic behavior of materials at atomic level can be collected.  In addition, the scattering power of a neutron off an atomic nucleus depends on the orientation of the neutron and the spin of the atomic nuclei in a sample. This makes the neutron a powerful instrument for detecting the nuclear spin order.</a:t>
            </a:r>
          </a:p>
          <a:p>
            <a:endParaRPr lang="en-US" sz="2000" dirty="0">
              <a:solidFill>
                <a:srgbClr val="FF0000"/>
              </a:solidFill>
              <a:latin typeface="Arial"/>
              <a:cs typeface="Arial"/>
            </a:endParaRPr>
          </a:p>
          <a:p>
            <a:r>
              <a:rPr lang="en-US" sz="2000" dirty="0" err="1">
                <a:solidFill>
                  <a:srgbClr val="FF0000"/>
                </a:solidFill>
                <a:latin typeface="Arial"/>
                <a:cs typeface="Arial"/>
              </a:rPr>
              <a:t>Ångstrom</a:t>
            </a:r>
            <a:r>
              <a:rPr lang="en-US" sz="2000" dirty="0">
                <a:solidFill>
                  <a:srgbClr val="FF0000"/>
                </a:solidFill>
                <a:latin typeface="Arial"/>
                <a:cs typeface="Arial"/>
              </a:rPr>
              <a:t> wavelengths – </a:t>
            </a:r>
            <a:r>
              <a:rPr lang="en-US" sz="2000" dirty="0">
                <a:latin typeface="Arial"/>
                <a:cs typeface="Arial"/>
              </a:rPr>
              <a:t>neutron wavelengths range from 0.1 </a:t>
            </a:r>
            <a:r>
              <a:rPr lang="en-US" sz="2000" dirty="0" err="1">
                <a:latin typeface="Arial"/>
                <a:cs typeface="Arial"/>
              </a:rPr>
              <a:t>Å</a:t>
            </a:r>
            <a:r>
              <a:rPr lang="en-US" sz="2000" dirty="0">
                <a:latin typeface="Arial"/>
                <a:cs typeface="Arial"/>
              </a:rPr>
              <a:t> to 1000 </a:t>
            </a:r>
            <a:r>
              <a:rPr lang="en-US" sz="2000" dirty="0" err="1">
                <a:latin typeface="Arial"/>
                <a:cs typeface="Arial"/>
              </a:rPr>
              <a:t>Å</a:t>
            </a:r>
            <a:r>
              <a:rPr lang="en-US" sz="2000" dirty="0">
                <a:latin typeface="Arial"/>
                <a:cs typeface="Arial"/>
              </a:rPr>
              <a:t>, making them an ideal probe of atomic and molecular structures, be they single atomic species or complex biopolymers</a:t>
            </a:r>
            <a:r>
              <a:rPr lang="en-US" sz="2000" dirty="0" smtClean="0">
                <a:latin typeface="Arial"/>
                <a:cs typeface="Arial"/>
              </a:rPr>
              <a:t>.</a:t>
            </a:r>
            <a:endParaRPr lang="en-US" sz="2000" dirty="0">
              <a:latin typeface="Arial"/>
              <a:cs typeface="Arial"/>
            </a:endParaRPr>
          </a:p>
        </p:txBody>
      </p:sp>
    </p:spTree>
    <p:extLst>
      <p:ext uri="{BB962C8B-B14F-4D97-AF65-F5344CB8AC3E}">
        <p14:creationId xmlns:p14="http://schemas.microsoft.com/office/powerpoint/2010/main" val="3712702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normAutofit/>
          </a:bodyPr>
          <a:lstStyle/>
          <a:p>
            <a:r>
              <a:rPr lang="en-US" sz="2800" b="1" dirty="0">
                <a:solidFill>
                  <a:srgbClr val="FFFFFF"/>
                </a:solidFill>
                <a:ea typeface="ＭＳ Ｐゴシック" charset="0"/>
              </a:rPr>
              <a:t>Why neutrons? </a:t>
            </a:r>
          </a:p>
        </p:txBody>
      </p:sp>
      <p:sp>
        <p:nvSpPr>
          <p:cNvPr id="5" name="Slide Number Placeholder 4"/>
          <p:cNvSpPr>
            <a:spLocks noGrp="1"/>
          </p:cNvSpPr>
          <p:nvPr>
            <p:ph type="sldNum" sz="quarter" idx="11"/>
          </p:nvPr>
        </p:nvSpPr>
        <p:spPr/>
        <p:txBody>
          <a:bodyPr/>
          <a:lstStyle/>
          <a:p>
            <a:pPr>
              <a:defRPr/>
            </a:pPr>
            <a:fld id="{4DF01F40-756D-F74A-A178-94279BCAE959}" type="slidenum">
              <a:rPr lang="en-GB" smtClean="0"/>
              <a:pPr>
                <a:defRPr/>
              </a:pPr>
              <a:t>11</a:t>
            </a:fld>
            <a:endParaRPr lang="en-GB"/>
          </a:p>
        </p:txBody>
      </p:sp>
      <p:sp>
        <p:nvSpPr>
          <p:cNvPr id="61443" name="Rectangle 6"/>
          <p:cNvSpPr>
            <a:spLocks noChangeArrowheads="1"/>
          </p:cNvSpPr>
          <p:nvPr/>
        </p:nvSpPr>
        <p:spPr bwMode="auto">
          <a:xfrm>
            <a:off x="209694" y="1700808"/>
            <a:ext cx="8964612"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smtClean="0">
                <a:solidFill>
                  <a:srgbClr val="FF0000"/>
                </a:solidFill>
                <a:latin typeface="Arial"/>
                <a:cs typeface="Arial"/>
              </a:rPr>
              <a:t>Energies </a:t>
            </a:r>
            <a:r>
              <a:rPr lang="en-US" sz="2000" dirty="0">
                <a:solidFill>
                  <a:srgbClr val="FF0000"/>
                </a:solidFill>
                <a:latin typeface="Arial"/>
                <a:cs typeface="Arial"/>
              </a:rPr>
              <a:t>of </a:t>
            </a:r>
            <a:r>
              <a:rPr lang="en-US" sz="2000" dirty="0" err="1">
                <a:solidFill>
                  <a:srgbClr val="FF0000"/>
                </a:solidFill>
                <a:latin typeface="Arial"/>
                <a:cs typeface="Arial"/>
              </a:rPr>
              <a:t>millielectronvolts</a:t>
            </a:r>
            <a:r>
              <a:rPr lang="en-US" sz="2000" dirty="0">
                <a:solidFill>
                  <a:srgbClr val="FF0000"/>
                </a:solidFill>
                <a:latin typeface="Arial"/>
                <a:cs typeface="Arial"/>
              </a:rPr>
              <a:t> – </a:t>
            </a:r>
            <a:r>
              <a:rPr lang="en-US" sz="2000" dirty="0">
                <a:latin typeface="Arial"/>
                <a:cs typeface="Arial"/>
              </a:rPr>
              <a:t>their energies are of the </a:t>
            </a:r>
            <a:r>
              <a:rPr lang="en-US" sz="2000" dirty="0">
                <a:solidFill>
                  <a:srgbClr val="079903"/>
                </a:solidFill>
                <a:latin typeface="Arial"/>
                <a:cs typeface="Arial"/>
              </a:rPr>
              <a:t>same magnitude as the diffusive motion in solids </a:t>
            </a:r>
            <a:r>
              <a:rPr lang="en-US" sz="2000" dirty="0">
                <a:latin typeface="Arial"/>
                <a:cs typeface="Arial"/>
              </a:rPr>
              <a:t>and </a:t>
            </a:r>
            <a:r>
              <a:rPr lang="en-US" sz="2000" dirty="0">
                <a:solidFill>
                  <a:srgbClr val="079903"/>
                </a:solidFill>
                <a:latin typeface="Arial"/>
                <a:cs typeface="Arial"/>
              </a:rPr>
              <a:t>liquids</a:t>
            </a:r>
            <a:r>
              <a:rPr lang="en-US" sz="2000" dirty="0">
                <a:latin typeface="Arial"/>
                <a:cs typeface="Arial"/>
              </a:rPr>
              <a:t>, the coherent waves in single crystals (phonons and </a:t>
            </a:r>
            <a:r>
              <a:rPr lang="en-US" sz="2000" dirty="0" err="1">
                <a:latin typeface="Arial"/>
                <a:cs typeface="Arial"/>
              </a:rPr>
              <a:t>magnons</a:t>
            </a:r>
            <a:r>
              <a:rPr lang="en-US" sz="2000" dirty="0">
                <a:latin typeface="Arial"/>
                <a:cs typeface="Arial"/>
              </a:rPr>
              <a:t>), and the vibrational modes in molecules.  It is easy to detect any exchange of energy between a sample of between 1microeV (even 1 </a:t>
            </a:r>
            <a:r>
              <a:rPr lang="en-US" sz="2000" dirty="0" err="1">
                <a:latin typeface="Arial"/>
                <a:cs typeface="Arial"/>
              </a:rPr>
              <a:t>neV</a:t>
            </a:r>
            <a:r>
              <a:rPr lang="en-US" sz="2000" dirty="0">
                <a:latin typeface="Arial"/>
                <a:cs typeface="Arial"/>
              </a:rPr>
              <a:t> with spin-echo) and 1eV and an incoming neutron.</a:t>
            </a:r>
          </a:p>
          <a:p>
            <a:endParaRPr lang="en-US" sz="2000" dirty="0">
              <a:latin typeface="Arial"/>
              <a:cs typeface="Arial"/>
            </a:endParaRPr>
          </a:p>
          <a:p>
            <a:r>
              <a:rPr lang="en-US" sz="2000" dirty="0">
                <a:solidFill>
                  <a:srgbClr val="FF0000"/>
                </a:solidFill>
                <a:latin typeface="Arial"/>
                <a:cs typeface="Arial"/>
              </a:rPr>
              <a:t>Randomly sensitive – </a:t>
            </a:r>
            <a:r>
              <a:rPr lang="en-US" sz="2000" dirty="0">
                <a:latin typeface="Arial"/>
                <a:cs typeface="Arial"/>
              </a:rPr>
              <a:t>with neutrons the variation in scattering power from one nucleus to another within a sample varies in a quasi-random manner.  This means that lighter atoms are visible despite the presence of heavier atoms, and neighboring atoms may be distinguished from each other.  In addition, </a:t>
            </a:r>
            <a:r>
              <a:rPr lang="en-US" sz="2000" dirty="0">
                <a:solidFill>
                  <a:srgbClr val="079903"/>
                </a:solidFill>
                <a:latin typeface="Arial"/>
                <a:cs typeface="Arial"/>
              </a:rPr>
              <a:t>contrast </a:t>
            </a:r>
            <a:r>
              <a:rPr lang="en-US" sz="2000" dirty="0">
                <a:latin typeface="Arial"/>
                <a:cs typeface="Arial"/>
              </a:rPr>
              <a:t>can be varied in certain samples </a:t>
            </a:r>
            <a:r>
              <a:rPr lang="en-US" sz="2000" dirty="0">
                <a:solidFill>
                  <a:srgbClr val="079903"/>
                </a:solidFill>
                <a:latin typeface="Arial"/>
                <a:cs typeface="Arial"/>
              </a:rPr>
              <a:t>using isotopic substitution (for example D for H</a:t>
            </a:r>
            <a:r>
              <a:rPr lang="en-US" sz="2000" dirty="0">
                <a:latin typeface="Arial"/>
                <a:cs typeface="Arial"/>
              </a:rPr>
              <a:t>, or one nickel isotope for another); specific structural features can thus be highlighted.  The neutron is particularly sensitive to hydrogen atoms; it is therefore a powerful probe of hydrogen storage materials, organic molecular materials, and </a:t>
            </a:r>
            <a:r>
              <a:rPr lang="en-US" sz="2000" dirty="0" err="1">
                <a:latin typeface="Arial"/>
                <a:cs typeface="Arial"/>
              </a:rPr>
              <a:t>biomolecular</a:t>
            </a:r>
            <a:r>
              <a:rPr lang="en-US" sz="2000" dirty="0">
                <a:latin typeface="Arial"/>
                <a:cs typeface="Arial"/>
              </a:rPr>
              <a:t> samples or polymers.</a:t>
            </a:r>
          </a:p>
        </p:txBody>
      </p:sp>
    </p:spTree>
    <p:extLst>
      <p:ext uri="{BB962C8B-B14F-4D97-AF65-F5344CB8AC3E}">
        <p14:creationId xmlns:p14="http://schemas.microsoft.com/office/powerpoint/2010/main" val="1942771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FFFFFF"/>
                </a:solidFill>
                <a:ea typeface="ＭＳ Ｐゴシック" charset="0"/>
              </a:rPr>
              <a:t>Why </a:t>
            </a:r>
            <a:r>
              <a:rPr lang="en-US" sz="2800" b="1" dirty="0">
                <a:solidFill>
                  <a:srgbClr val="FFFFFF"/>
                </a:solidFill>
                <a:ea typeface="ＭＳ Ｐゴシック" charset="0"/>
              </a:rPr>
              <a:t>neutrons?</a:t>
            </a:r>
            <a:endParaRPr lang="en-US" sz="2800" dirty="0"/>
          </a:p>
        </p:txBody>
      </p:sp>
      <p:sp>
        <p:nvSpPr>
          <p:cNvPr id="4" name="Slide Number Placeholder 3"/>
          <p:cNvSpPr>
            <a:spLocks noGrp="1"/>
          </p:cNvSpPr>
          <p:nvPr>
            <p:ph type="sldNum" sz="quarter" idx="12"/>
          </p:nvPr>
        </p:nvSpPr>
        <p:spPr>
          <a:xfrm>
            <a:off x="6157664" y="6356350"/>
            <a:ext cx="2133600" cy="365125"/>
          </a:xfrm>
        </p:spPr>
        <p:txBody>
          <a:bodyPr/>
          <a:lstStyle/>
          <a:p>
            <a:fld id="{551115BC-487E-4422-894C-CB7CD3E79223}" type="slidenum">
              <a:rPr lang="sv-SE" smtClean="0"/>
              <a:pPr/>
              <a:t>12</a:t>
            </a:fld>
            <a:endParaRPr lang="sv-SE" dirty="0"/>
          </a:p>
        </p:txBody>
      </p:sp>
      <p:grpSp>
        <p:nvGrpSpPr>
          <p:cNvPr id="5" name="Group 13"/>
          <p:cNvGrpSpPr>
            <a:grpSpLocks/>
          </p:cNvGrpSpPr>
          <p:nvPr/>
        </p:nvGrpSpPr>
        <p:grpSpPr bwMode="auto">
          <a:xfrm>
            <a:off x="290264" y="2209800"/>
            <a:ext cx="8458200" cy="1981200"/>
            <a:chOff x="975534" y="3142827"/>
            <a:chExt cx="12029253" cy="2817707"/>
          </a:xfrm>
        </p:grpSpPr>
        <p:sp>
          <p:nvSpPr>
            <p:cNvPr id="6" name="Text Box 3"/>
            <p:cNvSpPr txBox="1">
              <a:spLocks noChangeArrowheads="1"/>
            </p:cNvSpPr>
            <p:nvPr/>
          </p:nvSpPr>
          <p:spPr bwMode="auto">
            <a:xfrm>
              <a:off x="975534" y="3142827"/>
              <a:ext cx="6849758" cy="106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0046" tIns="65023" rIns="130046" bIns="65023">
              <a:spAutoFit/>
            </a:bodyPr>
            <a:lstStyle>
              <a:lvl1pPr defTabSz="641350" eaLnBrk="0" hangingPunct="0">
                <a:defRPr sz="2400">
                  <a:solidFill>
                    <a:schemeClr val="tx1"/>
                  </a:solidFill>
                  <a:latin typeface="Times New Roman" charset="0"/>
                  <a:ea typeface="ＭＳ Ｐゴシック" charset="0"/>
                  <a:cs typeface="ＭＳ Ｐゴシック" charset="0"/>
                </a:defRPr>
              </a:lvl1pPr>
              <a:lvl2pPr marL="742950" indent="-285750" defTabSz="641350" eaLnBrk="0" hangingPunct="0">
                <a:defRPr sz="2400">
                  <a:solidFill>
                    <a:schemeClr val="tx1"/>
                  </a:solidFill>
                  <a:latin typeface="Times New Roman" charset="0"/>
                  <a:ea typeface="ＭＳ Ｐゴシック" charset="0"/>
                </a:defRPr>
              </a:lvl2pPr>
              <a:lvl3pPr marL="1143000" indent="-228600" defTabSz="641350" eaLnBrk="0" hangingPunct="0">
                <a:defRPr sz="2400">
                  <a:solidFill>
                    <a:schemeClr val="tx1"/>
                  </a:solidFill>
                  <a:latin typeface="Times New Roman" charset="0"/>
                  <a:ea typeface="ＭＳ Ｐゴシック" charset="0"/>
                </a:defRPr>
              </a:lvl3pPr>
              <a:lvl4pPr marL="1600200" indent="-228600" defTabSz="641350" eaLnBrk="0" hangingPunct="0">
                <a:defRPr sz="2400">
                  <a:solidFill>
                    <a:schemeClr val="tx1"/>
                  </a:solidFill>
                  <a:latin typeface="Times New Roman" charset="0"/>
                  <a:ea typeface="ＭＳ Ｐゴシック" charset="0"/>
                </a:defRPr>
              </a:lvl4pPr>
              <a:lvl5pPr marL="2057400" indent="-228600" defTabSz="641350" eaLnBrk="0" hangingPunct="0">
                <a:defRPr sz="2400">
                  <a:solidFill>
                    <a:schemeClr val="tx1"/>
                  </a:solidFill>
                  <a:latin typeface="Times New Roman" charset="0"/>
                  <a:ea typeface="ＭＳ Ｐゴシック" charset="0"/>
                </a:defRPr>
              </a:lvl5pPr>
              <a:lvl6pPr marL="2514600" indent="-228600" defTabSz="64135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64135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64135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64135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eaLnBrk="1" hangingPunct="1">
                <a:buFont typeface="Arial"/>
                <a:buChar char="•"/>
              </a:pPr>
              <a:r>
                <a:rPr lang="en-US" sz="2000" u="sng" dirty="0" err="1">
                  <a:solidFill>
                    <a:srgbClr val="10253F"/>
                  </a:solidFill>
                  <a:latin typeface="Arial"/>
                  <a:cs typeface="Arial"/>
                  <a:sym typeface="Gill Sans" charset="0"/>
                </a:rPr>
                <a:t>Diffractometers</a:t>
              </a:r>
              <a:r>
                <a:rPr lang="en-US" sz="2000" u="sng" dirty="0">
                  <a:solidFill>
                    <a:srgbClr val="10253F"/>
                  </a:solidFill>
                  <a:latin typeface="Arial"/>
                  <a:cs typeface="Arial"/>
                  <a:sym typeface="Gill Sans" charset="0"/>
                </a:rPr>
                <a:t> - Measure structures</a:t>
              </a:r>
            </a:p>
            <a:p>
              <a:pPr eaLnBrk="1" hangingPunct="1"/>
              <a:r>
                <a:rPr lang="en-US" sz="2000" dirty="0">
                  <a:solidFill>
                    <a:srgbClr val="10253F"/>
                  </a:solidFill>
                  <a:latin typeface="Arial"/>
                  <a:cs typeface="Arial"/>
                  <a:sym typeface="Gill Sans" charset="0"/>
                </a:rPr>
                <a:t>	– Where atoms and molecules are</a:t>
              </a:r>
            </a:p>
          </p:txBody>
        </p:sp>
        <p:pic>
          <p:nvPicPr>
            <p:cNvPr id="7" name="Picture 9"/>
            <p:cNvPicPr>
              <a:picLocks noChangeAspect="1" noChangeArrowheads="1"/>
            </p:cNvPicPr>
            <p:nvPr/>
          </p:nvPicPr>
          <p:blipFill>
            <a:blip r:embed="rId2">
              <a:lum bright="10000"/>
              <a:extLst>
                <a:ext uri="{28A0092B-C50C-407E-A947-70E740481C1C}">
                  <a14:useLocalDpi xmlns:a14="http://schemas.microsoft.com/office/drawing/2010/main" val="0"/>
                </a:ext>
              </a:extLst>
            </a:blip>
            <a:srcRect/>
            <a:stretch>
              <a:fillRect/>
            </a:stretch>
          </p:blipFill>
          <p:spPr bwMode="auto">
            <a:xfrm>
              <a:off x="11200823" y="3352801"/>
              <a:ext cx="1803964" cy="260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1"/>
            <p:cNvSpPr txBox="1">
              <a:spLocks noChangeArrowheads="1"/>
            </p:cNvSpPr>
            <p:nvPr/>
          </p:nvSpPr>
          <p:spPr bwMode="auto">
            <a:xfrm>
              <a:off x="7781887" y="3750275"/>
              <a:ext cx="2968558" cy="62448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130046" tIns="65023" rIns="130046" bIns="65023">
              <a:spAutoFit/>
            </a:bodyPr>
            <a:lstStyle>
              <a:lvl1pPr defTabSz="641350" eaLnBrk="0" hangingPunct="0">
                <a:defRPr sz="2400">
                  <a:solidFill>
                    <a:schemeClr val="tx1"/>
                  </a:solidFill>
                  <a:latin typeface="Times New Roman" charset="0"/>
                  <a:ea typeface="ＭＳ Ｐゴシック" charset="0"/>
                  <a:cs typeface="ＭＳ Ｐゴシック" charset="0"/>
                </a:defRPr>
              </a:lvl1pPr>
              <a:lvl2pPr marL="742950" indent="-285750" defTabSz="641350" eaLnBrk="0" hangingPunct="0">
                <a:defRPr sz="2400">
                  <a:solidFill>
                    <a:schemeClr val="tx1"/>
                  </a:solidFill>
                  <a:latin typeface="Times New Roman" charset="0"/>
                  <a:ea typeface="ＭＳ Ｐゴシック" charset="0"/>
                </a:defRPr>
              </a:lvl2pPr>
              <a:lvl3pPr marL="1143000" indent="-228600" defTabSz="641350" eaLnBrk="0" hangingPunct="0">
                <a:defRPr sz="2400">
                  <a:solidFill>
                    <a:schemeClr val="tx1"/>
                  </a:solidFill>
                  <a:latin typeface="Times New Roman" charset="0"/>
                  <a:ea typeface="ＭＳ Ｐゴシック" charset="0"/>
                </a:defRPr>
              </a:lvl3pPr>
              <a:lvl4pPr marL="1600200" indent="-228600" defTabSz="641350" eaLnBrk="0" hangingPunct="0">
                <a:defRPr sz="2400">
                  <a:solidFill>
                    <a:schemeClr val="tx1"/>
                  </a:solidFill>
                  <a:latin typeface="Times New Roman" charset="0"/>
                  <a:ea typeface="ＭＳ Ｐゴシック" charset="0"/>
                </a:defRPr>
              </a:lvl4pPr>
              <a:lvl5pPr marL="2057400" indent="-228600" defTabSz="641350" eaLnBrk="0" hangingPunct="0">
                <a:defRPr sz="2400">
                  <a:solidFill>
                    <a:schemeClr val="tx1"/>
                  </a:solidFill>
                  <a:latin typeface="Times New Roman" charset="0"/>
                  <a:ea typeface="ＭＳ Ｐゴシック" charset="0"/>
                </a:defRPr>
              </a:lvl5pPr>
              <a:lvl6pPr marL="2514600" indent="-228600" defTabSz="64135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64135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64135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64135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2000" dirty="0">
                  <a:solidFill>
                    <a:srgbClr val="800000"/>
                  </a:solidFill>
                  <a:latin typeface="Arial"/>
                  <a:cs typeface="Arial"/>
                  <a:sym typeface="Gill Sans" charset="0"/>
                </a:rPr>
                <a:t>1 - 10 </a:t>
              </a:r>
              <a:r>
                <a:rPr lang="en-US" sz="2000" dirty="0" err="1">
                  <a:solidFill>
                    <a:srgbClr val="800000"/>
                  </a:solidFill>
                  <a:latin typeface="Arial"/>
                  <a:cs typeface="Arial"/>
                  <a:sym typeface="Gill Sans" charset="0"/>
                </a:rPr>
                <a:t>Ångström</a:t>
              </a:r>
              <a:endParaRPr lang="en-GB" sz="2000" dirty="0">
                <a:solidFill>
                  <a:srgbClr val="800000"/>
                </a:solidFill>
                <a:latin typeface="Arial"/>
                <a:cs typeface="Arial"/>
                <a:sym typeface="Gill Sans" charset="0"/>
              </a:endParaRPr>
            </a:p>
          </p:txBody>
        </p:sp>
      </p:grpSp>
      <p:sp>
        <p:nvSpPr>
          <p:cNvPr id="14" name="Rectangle 3"/>
          <p:cNvSpPr>
            <a:spLocks noChangeArrowheads="1"/>
          </p:cNvSpPr>
          <p:nvPr/>
        </p:nvSpPr>
        <p:spPr bwMode="auto">
          <a:xfrm>
            <a:off x="288677" y="3213100"/>
            <a:ext cx="64087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latin typeface="Arial"/>
                <a:cs typeface="Arial"/>
                <a:sym typeface="Wingdings" charset="0"/>
              </a:rPr>
              <a:t> </a:t>
            </a:r>
            <a:r>
              <a:rPr lang="en-US" sz="1800" dirty="0">
                <a:latin typeface="Arial"/>
                <a:cs typeface="Arial"/>
              </a:rPr>
              <a:t>To analyze the structure of a material from the scattering pattern produced when a beam of radiation or particles (such as X-rays or neutrons) interacts with it</a:t>
            </a:r>
          </a:p>
        </p:txBody>
      </p:sp>
      <p:grpSp>
        <p:nvGrpSpPr>
          <p:cNvPr id="15" name="Group 14"/>
          <p:cNvGrpSpPr>
            <a:grpSpLocks/>
          </p:cNvGrpSpPr>
          <p:nvPr/>
        </p:nvGrpSpPr>
        <p:grpSpPr bwMode="auto">
          <a:xfrm>
            <a:off x="0" y="4005063"/>
            <a:ext cx="8749278" cy="2852937"/>
            <a:chOff x="394722" y="3984426"/>
            <a:chExt cx="8749278" cy="2852937"/>
          </a:xfrm>
        </p:grpSpPr>
        <p:sp>
          <p:nvSpPr>
            <p:cNvPr id="16" name="Rectangle 4"/>
            <p:cNvSpPr>
              <a:spLocks noChangeArrowheads="1"/>
            </p:cNvSpPr>
            <p:nvPr/>
          </p:nvSpPr>
          <p:spPr bwMode="auto">
            <a:xfrm>
              <a:off x="755650" y="5661025"/>
              <a:ext cx="5545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latin typeface="Arial"/>
                  <a:cs typeface="Arial"/>
                  <a:sym typeface="Wingdings" charset="0"/>
                </a:rPr>
                <a:t> </a:t>
              </a:r>
              <a:r>
                <a:rPr lang="en-US" sz="1800">
                  <a:latin typeface="Arial"/>
                  <a:cs typeface="Arial"/>
                </a:rPr>
                <a:t>To measure properties of light over a specific portion of the electromagnetic spectrum</a:t>
              </a:r>
            </a:p>
          </p:txBody>
        </p:sp>
        <p:grpSp>
          <p:nvGrpSpPr>
            <p:cNvPr id="17" name="Group 3"/>
            <p:cNvGrpSpPr>
              <a:grpSpLocks/>
            </p:cNvGrpSpPr>
            <p:nvPr/>
          </p:nvGrpSpPr>
          <p:grpSpPr bwMode="auto">
            <a:xfrm>
              <a:off x="394722" y="3984426"/>
              <a:ext cx="8749278" cy="2852937"/>
              <a:chOff x="394722" y="3984426"/>
              <a:chExt cx="8749278" cy="2852937"/>
            </a:xfrm>
          </p:grpSpPr>
          <p:grpSp>
            <p:nvGrpSpPr>
              <p:cNvPr id="18" name="Group 14"/>
              <p:cNvGrpSpPr>
                <a:grpSpLocks/>
              </p:cNvGrpSpPr>
              <p:nvPr/>
            </p:nvGrpSpPr>
            <p:grpSpPr bwMode="auto">
              <a:xfrm>
                <a:off x="394722" y="3984426"/>
                <a:ext cx="6228184" cy="1918739"/>
                <a:chOff x="1356541" y="4812105"/>
                <a:chExt cx="8856420" cy="2729986"/>
              </a:xfrm>
            </p:grpSpPr>
            <p:pic>
              <p:nvPicPr>
                <p:cNvPr id="20" name="Picture 10"/>
                <p:cNvPicPr>
                  <a:picLocks noChangeAspect="1" noChangeArrowheads="1"/>
                </p:cNvPicPr>
                <p:nvPr/>
              </p:nvPicPr>
              <p:blipFill>
                <a:blip r:embed="rId3">
                  <a:lum bright="20000"/>
                  <a:extLst>
                    <a:ext uri="{28A0092B-C50C-407E-A947-70E740481C1C}">
                      <a14:useLocalDpi xmlns:a14="http://schemas.microsoft.com/office/drawing/2010/main" val="0"/>
                    </a:ext>
                  </a:extLst>
                </a:blip>
                <a:srcRect/>
                <a:stretch>
                  <a:fillRect/>
                </a:stretch>
              </p:blipFill>
              <p:spPr bwMode="auto">
                <a:xfrm>
                  <a:off x="8202690" y="4812105"/>
                  <a:ext cx="2010271" cy="16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12"/>
                <p:cNvSpPr txBox="1">
                  <a:spLocks noChangeArrowheads="1"/>
                </p:cNvSpPr>
                <p:nvPr/>
              </p:nvSpPr>
              <p:spPr bwMode="auto">
                <a:xfrm>
                  <a:off x="8024130" y="6582888"/>
                  <a:ext cx="2160553" cy="62474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130046" tIns="65023" rIns="130046" bIns="65023">
                  <a:spAutoFit/>
                </a:bodyPr>
                <a:lstStyle>
                  <a:lvl1pPr defTabSz="641350" eaLnBrk="0" hangingPunct="0">
                    <a:defRPr sz="2400">
                      <a:solidFill>
                        <a:schemeClr val="tx1"/>
                      </a:solidFill>
                      <a:latin typeface="Times New Roman" charset="0"/>
                      <a:ea typeface="ＭＳ Ｐゴシック" charset="0"/>
                      <a:cs typeface="ＭＳ Ｐゴシック" charset="0"/>
                    </a:defRPr>
                  </a:lvl1pPr>
                  <a:lvl2pPr marL="742950" indent="-285750" defTabSz="641350" eaLnBrk="0" hangingPunct="0">
                    <a:defRPr sz="2400">
                      <a:solidFill>
                        <a:schemeClr val="tx1"/>
                      </a:solidFill>
                      <a:latin typeface="Times New Roman" charset="0"/>
                      <a:ea typeface="ＭＳ Ｐゴシック" charset="0"/>
                    </a:defRPr>
                  </a:lvl2pPr>
                  <a:lvl3pPr marL="1143000" indent="-228600" defTabSz="641350" eaLnBrk="0" hangingPunct="0">
                    <a:defRPr sz="2400">
                      <a:solidFill>
                        <a:schemeClr val="tx1"/>
                      </a:solidFill>
                      <a:latin typeface="Times New Roman" charset="0"/>
                      <a:ea typeface="ＭＳ Ｐゴシック" charset="0"/>
                    </a:defRPr>
                  </a:lvl3pPr>
                  <a:lvl4pPr marL="1600200" indent="-228600" defTabSz="641350" eaLnBrk="0" hangingPunct="0">
                    <a:defRPr sz="2400">
                      <a:solidFill>
                        <a:schemeClr val="tx1"/>
                      </a:solidFill>
                      <a:latin typeface="Times New Roman" charset="0"/>
                      <a:ea typeface="ＭＳ Ｐゴシック" charset="0"/>
                    </a:defRPr>
                  </a:lvl4pPr>
                  <a:lvl5pPr marL="2057400" indent="-228600" defTabSz="641350" eaLnBrk="0" hangingPunct="0">
                    <a:defRPr sz="2400">
                      <a:solidFill>
                        <a:schemeClr val="tx1"/>
                      </a:solidFill>
                      <a:latin typeface="Times New Roman" charset="0"/>
                      <a:ea typeface="ＭＳ Ｐゴシック" charset="0"/>
                    </a:defRPr>
                  </a:lvl5pPr>
                  <a:lvl6pPr marL="2514600" indent="-228600" defTabSz="64135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64135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64135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64135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2000">
                      <a:solidFill>
                        <a:srgbClr val="800000"/>
                      </a:solidFill>
                      <a:latin typeface="Arial"/>
                      <a:cs typeface="Arial"/>
                      <a:sym typeface="Gill Sans" charset="0"/>
                    </a:rPr>
                    <a:t>1 - 80 meV</a:t>
                  </a:r>
                  <a:endParaRPr lang="en-GB" sz="2000">
                    <a:solidFill>
                      <a:srgbClr val="800000"/>
                    </a:solidFill>
                    <a:latin typeface="Arial"/>
                    <a:cs typeface="Arial"/>
                    <a:sym typeface="Gill Sans" charset="0"/>
                  </a:endParaRPr>
                </a:p>
              </p:txBody>
            </p:sp>
            <p:sp>
              <p:nvSpPr>
                <p:cNvPr id="22" name="Text Box 15"/>
                <p:cNvSpPr txBox="1">
                  <a:spLocks noChangeArrowheads="1"/>
                </p:cNvSpPr>
                <p:nvPr/>
              </p:nvSpPr>
              <p:spPr bwMode="auto">
                <a:xfrm>
                  <a:off x="1356541" y="6041539"/>
                  <a:ext cx="6701228" cy="150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30046" tIns="65023" rIns="130046" bIns="65023">
                  <a:spAutoFit/>
                </a:bodyPr>
                <a:lstStyle>
                  <a:lvl1pPr defTabSz="641350" eaLnBrk="0" hangingPunct="0">
                    <a:defRPr sz="2400">
                      <a:solidFill>
                        <a:schemeClr val="tx1"/>
                      </a:solidFill>
                      <a:latin typeface="Times New Roman" charset="0"/>
                      <a:ea typeface="ＭＳ Ｐゴシック" charset="0"/>
                      <a:cs typeface="ＭＳ Ｐゴシック" charset="0"/>
                    </a:defRPr>
                  </a:lvl1pPr>
                  <a:lvl2pPr marL="742950" indent="-285750" defTabSz="641350" eaLnBrk="0" hangingPunct="0">
                    <a:defRPr sz="2400">
                      <a:solidFill>
                        <a:schemeClr val="tx1"/>
                      </a:solidFill>
                      <a:latin typeface="Times New Roman" charset="0"/>
                      <a:ea typeface="ＭＳ Ｐゴシック" charset="0"/>
                    </a:defRPr>
                  </a:lvl2pPr>
                  <a:lvl3pPr marL="1143000" indent="-228600" defTabSz="641350" eaLnBrk="0" hangingPunct="0">
                    <a:defRPr sz="2400">
                      <a:solidFill>
                        <a:schemeClr val="tx1"/>
                      </a:solidFill>
                      <a:latin typeface="Times New Roman" charset="0"/>
                      <a:ea typeface="ＭＳ Ｐゴシック" charset="0"/>
                    </a:defRPr>
                  </a:lvl3pPr>
                  <a:lvl4pPr marL="1600200" indent="-228600" defTabSz="641350" eaLnBrk="0" hangingPunct="0">
                    <a:defRPr sz="2400">
                      <a:solidFill>
                        <a:schemeClr val="tx1"/>
                      </a:solidFill>
                      <a:latin typeface="Times New Roman" charset="0"/>
                      <a:ea typeface="ＭＳ Ｐゴシック" charset="0"/>
                    </a:defRPr>
                  </a:lvl4pPr>
                  <a:lvl5pPr marL="2057400" indent="-228600" defTabSz="641350" eaLnBrk="0" hangingPunct="0">
                    <a:defRPr sz="2400">
                      <a:solidFill>
                        <a:schemeClr val="tx1"/>
                      </a:solidFill>
                      <a:latin typeface="Times New Roman" charset="0"/>
                      <a:ea typeface="ＭＳ Ｐゴシック" charset="0"/>
                    </a:defRPr>
                  </a:lvl5pPr>
                  <a:lvl6pPr marL="2514600" indent="-228600" defTabSz="64135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64135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64135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64135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indent="-342900" algn="ctr" eaLnBrk="1" hangingPunct="1">
                    <a:buFont typeface="Arial"/>
                    <a:buChar char="•"/>
                  </a:pPr>
                  <a:r>
                    <a:rPr lang="en-US" sz="2000" u="sng" dirty="0">
                      <a:latin typeface="Arial"/>
                      <a:cs typeface="Arial"/>
                      <a:sym typeface="Gill Sans" charset="0"/>
                    </a:rPr>
                    <a:t>Spectrometers -  Measure dynamics</a:t>
                  </a:r>
                </a:p>
                <a:p>
                  <a:pPr algn="ctr" eaLnBrk="1" hangingPunct="1"/>
                  <a:r>
                    <a:rPr lang="en-US" sz="2000" dirty="0">
                      <a:latin typeface="Arial"/>
                      <a:cs typeface="Arial"/>
                      <a:sym typeface="Gill Sans" charset="0"/>
                    </a:rPr>
                    <a:t>	– What atoms and molecules do</a:t>
                  </a:r>
                  <a:endParaRPr lang="en-GB" sz="2000" dirty="0">
                    <a:latin typeface="Arial"/>
                    <a:cs typeface="Arial"/>
                    <a:sym typeface="Gill Sans" charset="0"/>
                  </a:endParaRPr>
                </a:p>
                <a:p>
                  <a:pPr algn="ctr" eaLnBrk="1" hangingPunct="1"/>
                  <a:endParaRPr lang="en-US" sz="2000" dirty="0">
                    <a:latin typeface="Arial"/>
                    <a:cs typeface="Arial"/>
                    <a:sym typeface="Gill Sans" charset="0"/>
                  </a:endParaRPr>
                </a:p>
              </p:txBody>
            </p:sp>
          </p:grpSp>
          <p:pic>
            <p:nvPicPr>
              <p:cNvPr id="19"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6700" y="4941888"/>
                <a:ext cx="2527300"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3" name="Text Box 3"/>
          <p:cNvSpPr txBox="1">
            <a:spLocks noChangeArrowheads="1"/>
          </p:cNvSpPr>
          <p:nvPr/>
        </p:nvSpPr>
        <p:spPr bwMode="auto">
          <a:xfrm>
            <a:off x="107504" y="1484784"/>
            <a:ext cx="87852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000" dirty="0">
                <a:latin typeface="Arial"/>
                <a:cs typeface="Arial"/>
              </a:rPr>
              <a:t>In half a century we have developed neutron scattering science enormously with an effective gain in source performance of </a:t>
            </a:r>
            <a:r>
              <a:rPr lang="en-US" sz="2000" dirty="0">
                <a:solidFill>
                  <a:srgbClr val="990000"/>
                </a:solidFill>
                <a:latin typeface="Arial"/>
                <a:cs typeface="Arial"/>
              </a:rPr>
              <a:t>only a factor of 4 !</a:t>
            </a:r>
            <a:endParaRPr lang="en-US" sz="2000" dirty="0">
              <a:latin typeface="Arial"/>
              <a:cs typeface="Arial"/>
            </a:endParaRPr>
          </a:p>
        </p:txBody>
      </p:sp>
    </p:spTree>
    <p:extLst>
      <p:ext uri="{BB962C8B-B14F-4D97-AF65-F5344CB8AC3E}">
        <p14:creationId xmlns:p14="http://schemas.microsoft.com/office/powerpoint/2010/main" val="9888394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FFFFFF"/>
                </a:solidFill>
                <a:ea typeface="ＭＳ Ｐゴシック" charset="0"/>
              </a:rPr>
              <a:t>Why </a:t>
            </a:r>
            <a:r>
              <a:rPr lang="en-US" sz="2800" b="1" dirty="0">
                <a:solidFill>
                  <a:srgbClr val="FFFFFF"/>
                </a:solidFill>
                <a:ea typeface="ＭＳ Ｐゴシック" charset="0"/>
              </a:rPr>
              <a:t>neutrons?</a:t>
            </a:r>
            <a:endParaRPr lang="en-US" sz="2800" b="1" dirty="0">
              <a:solidFill>
                <a:srgbClr val="FFFFFF"/>
              </a:solidFill>
            </a:endParaRPr>
          </a:p>
        </p:txBody>
      </p:sp>
      <p:sp>
        <p:nvSpPr>
          <p:cNvPr id="4" name="Slide Number Placeholder 3"/>
          <p:cNvSpPr>
            <a:spLocks noGrp="1"/>
          </p:cNvSpPr>
          <p:nvPr>
            <p:ph type="sldNum" sz="quarter" idx="12"/>
          </p:nvPr>
        </p:nvSpPr>
        <p:spPr>
          <a:xfrm>
            <a:off x="6876256" y="6381328"/>
            <a:ext cx="2133600" cy="365125"/>
          </a:xfrm>
        </p:spPr>
        <p:txBody>
          <a:bodyPr/>
          <a:lstStyle/>
          <a:p>
            <a:fld id="{551115BC-487E-4422-894C-CB7CD3E79223}" type="slidenum">
              <a:rPr lang="sv-SE" smtClean="0"/>
              <a:pPr/>
              <a:t>13</a:t>
            </a:fld>
            <a:endParaRPr lang="sv-SE" dirty="0"/>
          </a:p>
        </p:txBody>
      </p:sp>
      <p:grpSp>
        <p:nvGrpSpPr>
          <p:cNvPr id="6" name="Group 19"/>
          <p:cNvGrpSpPr>
            <a:grpSpLocks/>
          </p:cNvGrpSpPr>
          <p:nvPr/>
        </p:nvGrpSpPr>
        <p:grpSpPr bwMode="auto">
          <a:xfrm>
            <a:off x="1232148" y="1940967"/>
            <a:ext cx="6934200" cy="4656137"/>
            <a:chOff x="912" y="1248"/>
            <a:chExt cx="4368" cy="2933"/>
          </a:xfrm>
        </p:grpSpPr>
        <p:grpSp>
          <p:nvGrpSpPr>
            <p:cNvPr id="7" name="Group 5"/>
            <p:cNvGrpSpPr>
              <a:grpSpLocks/>
            </p:cNvGrpSpPr>
            <p:nvPr/>
          </p:nvGrpSpPr>
          <p:grpSpPr bwMode="auto">
            <a:xfrm>
              <a:off x="912" y="1248"/>
              <a:ext cx="1530" cy="1255"/>
              <a:chOff x="709" y="2688"/>
              <a:chExt cx="1530" cy="1255"/>
            </a:xfrm>
          </p:grpSpPr>
          <p:pic>
            <p:nvPicPr>
              <p:cNvPr id="10" name="Picture 6" descr="E:\prints\Mn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 y="2688"/>
                <a:ext cx="1530" cy="1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7"/>
              <p:cNvSpPr>
                <a:spLocks noChangeArrowheads="1"/>
              </p:cNvSpPr>
              <p:nvPr/>
            </p:nvSpPr>
            <p:spPr bwMode="auto">
              <a:xfrm>
                <a:off x="1463" y="3553"/>
                <a:ext cx="3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a:latin typeface="Arial"/>
                    <a:cs typeface="Arial"/>
                  </a:rPr>
                  <a:t>MnO</a:t>
                </a:r>
              </a:p>
            </p:txBody>
          </p:sp>
        </p:grpSp>
        <p:sp>
          <p:nvSpPr>
            <p:cNvPr id="8" name="Text Box 9"/>
            <p:cNvSpPr txBox="1">
              <a:spLocks noChangeArrowheads="1"/>
            </p:cNvSpPr>
            <p:nvPr/>
          </p:nvSpPr>
          <p:spPr bwMode="auto">
            <a:xfrm>
              <a:off x="3243" y="3948"/>
              <a:ext cx="1969" cy="23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i="1" dirty="0">
                  <a:latin typeface="Arial"/>
                  <a:cs typeface="Arial"/>
                </a:rPr>
                <a:t>Using nowadays technique..</a:t>
              </a:r>
            </a:p>
          </p:txBody>
        </p:sp>
        <p:pic>
          <p:nvPicPr>
            <p:cNvPr id="9" name="Picture 10" descr="D:\prints\YFe96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1296"/>
              <a:ext cx="2160" cy="1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 20"/>
          <p:cNvGrpSpPr>
            <a:grpSpLocks/>
          </p:cNvGrpSpPr>
          <p:nvPr/>
        </p:nvGrpSpPr>
        <p:grpSpPr bwMode="auto">
          <a:xfrm>
            <a:off x="1155948" y="4298404"/>
            <a:ext cx="7010400" cy="2082800"/>
            <a:chOff x="864" y="2688"/>
            <a:chExt cx="4416" cy="1312"/>
          </a:xfrm>
        </p:grpSpPr>
        <p:pic>
          <p:nvPicPr>
            <p:cNvPr id="13" name="Picture 14"/>
            <p:cNvPicPr>
              <a:picLocks noChangeAspect="1" noChangeArrowheads="1"/>
            </p:cNvPicPr>
            <p:nvPr/>
          </p:nvPicPr>
          <p:blipFill>
            <a:blip r:embed="rId4">
              <a:extLst>
                <a:ext uri="{28A0092B-C50C-407E-A947-70E740481C1C}">
                  <a14:useLocalDpi xmlns:a14="http://schemas.microsoft.com/office/drawing/2010/main" val="0"/>
                </a:ext>
              </a:extLst>
            </a:blip>
            <a:srcRect t="3773"/>
            <a:stretch>
              <a:fillRect/>
            </a:stretch>
          </p:blipFill>
          <p:spPr bwMode="auto">
            <a:xfrm>
              <a:off x="864" y="2688"/>
              <a:ext cx="1551" cy="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4" name="Picture 11" descr="D:\csvcl3.gif"/>
            <p:cNvPicPr>
              <a:picLocks noChangeAspect="1" noChangeArrowheads="1"/>
            </p:cNvPicPr>
            <p:nvPr/>
          </p:nvPicPr>
          <p:blipFill>
            <a:blip r:embed="rId5">
              <a:extLst>
                <a:ext uri="{28A0092B-C50C-407E-A947-70E740481C1C}">
                  <a14:useLocalDpi xmlns:a14="http://schemas.microsoft.com/office/drawing/2010/main" val="0"/>
                </a:ext>
              </a:extLst>
            </a:blip>
            <a:srcRect r="34567"/>
            <a:stretch>
              <a:fillRect/>
            </a:stretch>
          </p:blipFill>
          <p:spPr bwMode="auto">
            <a:xfrm>
              <a:off x="3120" y="2695"/>
              <a:ext cx="2160" cy="1182"/>
            </a:xfrm>
            <a:prstGeom prst="rect">
              <a:avLst/>
            </a:prstGeom>
            <a:noFill/>
            <a:effectLst>
              <a:outerShdw blurRad="63500" dist="74053" dir="1857825" algn="ctr" rotWithShape="0">
                <a:schemeClr val="bg2">
                  <a:alpha val="74998"/>
                </a:schemeClr>
              </a:outerShdw>
            </a:effectLst>
            <a:extLst>
              <a:ext uri="{909E8E84-426E-40dd-AFC4-6F175D3DCCD1}">
                <a14:hiddenFill xmlns:a14="http://schemas.microsoft.com/office/drawing/2010/main">
                  <a:solidFill>
                    <a:srgbClr val="FFFFFF"/>
                  </a:solidFill>
                </a14:hiddenFill>
              </a:ext>
            </a:extLst>
          </p:spPr>
        </p:pic>
        <p:sp>
          <p:nvSpPr>
            <p:cNvPr id="15" name="Rectangle 16"/>
            <p:cNvSpPr>
              <a:spLocks noChangeArrowheads="1"/>
            </p:cNvSpPr>
            <p:nvPr/>
          </p:nvSpPr>
          <p:spPr bwMode="auto">
            <a:xfrm>
              <a:off x="1936" y="3557"/>
              <a:ext cx="39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u="sng">
                  <a:latin typeface="Arial"/>
                  <a:cs typeface="Arial"/>
                </a:rPr>
                <a:t>Co</a:t>
              </a:r>
              <a:r>
                <a:rPr lang="en-US" sz="1400">
                  <a:latin typeface="Arial"/>
                  <a:cs typeface="Arial"/>
                </a:rPr>
                <a:t>Fe</a:t>
              </a:r>
            </a:p>
          </p:txBody>
        </p:sp>
      </p:grpSp>
      <p:sp>
        <p:nvSpPr>
          <p:cNvPr id="16" name="TextBox 16"/>
          <p:cNvSpPr txBox="1">
            <a:spLocks noChangeArrowheads="1"/>
          </p:cNvSpPr>
          <p:nvPr/>
        </p:nvSpPr>
        <p:spPr bwMode="auto">
          <a:xfrm>
            <a:off x="1116261" y="6165304"/>
            <a:ext cx="503237"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200">
                <a:latin typeface="Arial"/>
                <a:cs typeface="Arial"/>
              </a:rPr>
              <a:t>AS - </a:t>
            </a:r>
          </a:p>
        </p:txBody>
      </p:sp>
      <p:sp>
        <p:nvSpPr>
          <p:cNvPr id="17" name="Rectangle 1"/>
          <p:cNvSpPr>
            <a:spLocks noChangeArrowheads="1"/>
          </p:cNvSpPr>
          <p:nvPr/>
        </p:nvSpPr>
        <p:spPr bwMode="auto">
          <a:xfrm>
            <a:off x="395536" y="1556792"/>
            <a:ext cx="691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42900" indent="-342900" algn="ctr">
              <a:spcBef>
                <a:spcPct val="20000"/>
              </a:spcBef>
            </a:pPr>
            <a:r>
              <a:rPr lang="en-US" sz="2000" dirty="0">
                <a:solidFill>
                  <a:srgbClr val="3E3E5C"/>
                </a:solidFill>
                <a:latin typeface="Arial"/>
                <a:cs typeface="Arial"/>
              </a:rPr>
              <a:t>Cliff Shull – Neutron diffraction - showing where atoms are:</a:t>
            </a:r>
          </a:p>
        </p:txBody>
      </p:sp>
      <p:sp>
        <p:nvSpPr>
          <p:cNvPr id="18" name="Rectangle 25"/>
          <p:cNvSpPr>
            <a:spLocks noChangeArrowheads="1"/>
          </p:cNvSpPr>
          <p:nvPr/>
        </p:nvSpPr>
        <p:spPr bwMode="auto">
          <a:xfrm>
            <a:off x="179636" y="3961854"/>
            <a:ext cx="7416800"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ctr">
              <a:spcBef>
                <a:spcPct val="20000"/>
              </a:spcBef>
              <a:defRPr/>
            </a:pPr>
            <a:r>
              <a:rPr lang="en-US" sz="2000" dirty="0">
                <a:solidFill>
                  <a:srgbClr val="3E3E5C"/>
                </a:solidFill>
                <a:latin typeface="Arial"/>
                <a:cs typeface="Arial"/>
              </a:rPr>
              <a:t>Bert </a:t>
            </a:r>
            <a:r>
              <a:rPr lang="en-US" sz="2000" dirty="0" err="1">
                <a:solidFill>
                  <a:srgbClr val="3E3E5C"/>
                </a:solidFill>
                <a:latin typeface="Arial"/>
                <a:cs typeface="Arial"/>
              </a:rPr>
              <a:t>Brockhouse</a:t>
            </a:r>
            <a:r>
              <a:rPr lang="en-US" sz="2000" dirty="0">
                <a:solidFill>
                  <a:srgbClr val="3E3E5C"/>
                </a:solidFill>
                <a:latin typeface="Arial"/>
                <a:cs typeface="Arial"/>
              </a:rPr>
              <a:t> – Spectroscopy  - showing what atoms do:</a:t>
            </a:r>
          </a:p>
        </p:txBody>
      </p:sp>
    </p:spTree>
    <p:extLst>
      <p:ext uri="{BB962C8B-B14F-4D97-AF65-F5344CB8AC3E}">
        <p14:creationId xmlns:p14="http://schemas.microsoft.com/office/powerpoint/2010/main" val="19244909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2" descr="Imag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7050"/>
            <a:ext cx="8530853" cy="639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0" y="6328132"/>
            <a:ext cx="9144000" cy="523220"/>
          </a:xfrm>
          <a:prstGeom prst="rect">
            <a:avLst/>
          </a:prstGeom>
        </p:spPr>
        <p:txBody>
          <a:bodyPr wrap="square">
            <a:spAutoFit/>
          </a:bodyPr>
          <a:lstStyle/>
          <a:p>
            <a:r>
              <a:rPr lang="en-US" sz="1400" dirty="0">
                <a:latin typeface="Arial"/>
                <a:cs typeface="Arial"/>
              </a:rPr>
              <a:t>Neutrons show us : where atoms are (left, Bragg scattering) and what they do (right, Spectroscopy). </a:t>
            </a:r>
            <a:endParaRPr lang="en-US" sz="1400" dirty="0" smtClean="0">
              <a:latin typeface="Arial"/>
              <a:cs typeface="Arial"/>
            </a:endParaRPr>
          </a:p>
          <a:p>
            <a:r>
              <a:rPr lang="en-US" sz="1400" dirty="0" smtClean="0">
                <a:latin typeface="Arial"/>
                <a:cs typeface="Arial"/>
              </a:rPr>
              <a:t>Energies </a:t>
            </a:r>
            <a:r>
              <a:rPr lang="en-US" sz="1400" dirty="0">
                <a:latin typeface="Arial"/>
                <a:cs typeface="Arial"/>
              </a:rPr>
              <a:t>of neutrons are same scale as excitations. 1 </a:t>
            </a:r>
            <a:r>
              <a:rPr lang="en-US" sz="1400" dirty="0" err="1" smtClean="0">
                <a:latin typeface="Arial"/>
                <a:cs typeface="Arial"/>
              </a:rPr>
              <a:t>Aneutron</a:t>
            </a:r>
            <a:r>
              <a:rPr lang="en-US" sz="1400" dirty="0" smtClean="0">
                <a:latin typeface="Arial"/>
                <a:cs typeface="Arial"/>
              </a:rPr>
              <a:t> 6orders </a:t>
            </a:r>
            <a:r>
              <a:rPr lang="en-US" sz="1400" dirty="0">
                <a:latin typeface="Arial"/>
                <a:cs typeface="Arial"/>
              </a:rPr>
              <a:t>of magnitude less than 1 </a:t>
            </a:r>
            <a:r>
              <a:rPr lang="en-US" sz="1400" dirty="0" smtClean="0">
                <a:latin typeface="Arial"/>
                <a:cs typeface="Arial"/>
              </a:rPr>
              <a:t>A Synch.</a:t>
            </a:r>
            <a:endParaRPr lang="en-US" sz="1400" dirty="0">
              <a:latin typeface="Arial"/>
              <a:cs typeface="Arial"/>
            </a:endParaRPr>
          </a:p>
        </p:txBody>
      </p:sp>
    </p:spTree>
    <p:extLst>
      <p:ext uri="{BB962C8B-B14F-4D97-AF65-F5344CB8AC3E}">
        <p14:creationId xmlns:p14="http://schemas.microsoft.com/office/powerpoint/2010/main" val="28070880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63525" y="578768"/>
            <a:ext cx="7977188" cy="762000"/>
          </a:xfrm>
        </p:spPr>
        <p:txBody>
          <a:bodyPr lIns="91440" tIns="45720" rIns="91440" bIns="45720" anchor="t">
            <a:normAutofit/>
          </a:bodyPr>
          <a:lstStyle/>
          <a:p>
            <a:r>
              <a:rPr lang="en-US" sz="2800" b="1" dirty="0">
                <a:solidFill>
                  <a:srgbClr val="FFFFFF"/>
                </a:solidFill>
                <a:ea typeface="ＭＳ Ｐゴシック" charset="0"/>
              </a:rPr>
              <a:t>Scientific challenges</a:t>
            </a:r>
          </a:p>
        </p:txBody>
      </p:sp>
      <p:sp>
        <p:nvSpPr>
          <p:cNvPr id="5" name="Text Box 3"/>
          <p:cNvSpPr txBox="1">
            <a:spLocks noChangeArrowheads="1"/>
          </p:cNvSpPr>
          <p:nvPr/>
        </p:nvSpPr>
        <p:spPr bwMode="auto">
          <a:xfrm>
            <a:off x="347663" y="1450925"/>
            <a:ext cx="216693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solidFill>
                  <a:srgbClr val="660033"/>
                </a:solidFill>
                <a:latin typeface="Arial"/>
                <a:cs typeface="Arial"/>
              </a:rPr>
              <a:t>Solid State Physics</a:t>
            </a:r>
          </a:p>
        </p:txBody>
      </p:sp>
      <p:sp>
        <p:nvSpPr>
          <p:cNvPr id="6" name="Text Box 4"/>
          <p:cNvSpPr txBox="1">
            <a:spLocks noChangeArrowheads="1"/>
          </p:cNvSpPr>
          <p:nvPr/>
        </p:nvSpPr>
        <p:spPr bwMode="auto">
          <a:xfrm>
            <a:off x="1524000" y="4660850"/>
            <a:ext cx="37518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Materials Science and Engineering</a:t>
            </a:r>
          </a:p>
        </p:txBody>
      </p:sp>
      <p:sp>
        <p:nvSpPr>
          <p:cNvPr id="7" name="Text Box 5"/>
          <p:cNvSpPr txBox="1">
            <a:spLocks noChangeArrowheads="1"/>
          </p:cNvSpPr>
          <p:nvPr/>
        </p:nvSpPr>
        <p:spPr bwMode="auto">
          <a:xfrm>
            <a:off x="1676400" y="5303788"/>
            <a:ext cx="46106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Chemical Structure, Kinetics and Dynamics</a:t>
            </a:r>
          </a:p>
        </p:txBody>
      </p:sp>
      <p:sp>
        <p:nvSpPr>
          <p:cNvPr id="8" name="Text Box 6"/>
          <p:cNvSpPr txBox="1">
            <a:spLocks noChangeArrowheads="1"/>
          </p:cNvSpPr>
          <p:nvPr/>
        </p:nvSpPr>
        <p:spPr bwMode="auto">
          <a:xfrm>
            <a:off x="1049338" y="3376563"/>
            <a:ext cx="25584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Soft Condensed Matter</a:t>
            </a:r>
          </a:p>
        </p:txBody>
      </p:sp>
      <p:sp>
        <p:nvSpPr>
          <p:cNvPr id="9" name="Text Box 7"/>
          <p:cNvSpPr txBox="1">
            <a:spLocks noChangeArrowheads="1"/>
          </p:cNvSpPr>
          <p:nvPr/>
        </p:nvSpPr>
        <p:spPr bwMode="auto">
          <a:xfrm>
            <a:off x="557213" y="2092275"/>
            <a:ext cx="224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dirty="0">
                <a:solidFill>
                  <a:srgbClr val="660033"/>
                </a:solidFill>
                <a:latin typeface="Arial"/>
                <a:cs typeface="Arial"/>
              </a:rPr>
              <a:t>Liquids and Glasses</a:t>
            </a:r>
          </a:p>
        </p:txBody>
      </p:sp>
      <p:sp>
        <p:nvSpPr>
          <p:cNvPr id="10" name="Text Box 8"/>
          <p:cNvSpPr txBox="1">
            <a:spLocks noChangeArrowheads="1"/>
          </p:cNvSpPr>
          <p:nvPr/>
        </p:nvSpPr>
        <p:spPr bwMode="auto">
          <a:xfrm>
            <a:off x="1295400" y="4019500"/>
            <a:ext cx="29892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Biology and Biotechnology</a:t>
            </a:r>
          </a:p>
        </p:txBody>
      </p:sp>
      <p:sp>
        <p:nvSpPr>
          <p:cNvPr id="11" name="Text Box 9"/>
          <p:cNvSpPr txBox="1">
            <a:spLocks noChangeArrowheads="1"/>
          </p:cNvSpPr>
          <p:nvPr/>
        </p:nvSpPr>
        <p:spPr bwMode="auto">
          <a:xfrm>
            <a:off x="1905000" y="5946725"/>
            <a:ext cx="54816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Earth and Environmental Science, Cultural Heritage</a:t>
            </a:r>
          </a:p>
        </p:txBody>
      </p:sp>
      <p:sp>
        <p:nvSpPr>
          <p:cNvPr id="12" name="Text Box 10"/>
          <p:cNvSpPr txBox="1">
            <a:spLocks noChangeArrowheads="1"/>
          </p:cNvSpPr>
          <p:nvPr/>
        </p:nvSpPr>
        <p:spPr bwMode="auto">
          <a:xfrm>
            <a:off x="838200" y="2735213"/>
            <a:ext cx="236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660033"/>
                </a:solidFill>
                <a:latin typeface="Arial"/>
                <a:cs typeface="Arial"/>
              </a:rPr>
              <a:t>Fundamental Physics</a:t>
            </a:r>
          </a:p>
        </p:txBody>
      </p:sp>
      <p:grpSp>
        <p:nvGrpSpPr>
          <p:cNvPr id="13" name="Group 20"/>
          <p:cNvGrpSpPr>
            <a:grpSpLocks/>
          </p:cNvGrpSpPr>
          <p:nvPr/>
        </p:nvGrpSpPr>
        <p:grpSpPr bwMode="auto">
          <a:xfrm>
            <a:off x="381000" y="1755725"/>
            <a:ext cx="8307388" cy="4833938"/>
            <a:chOff x="240" y="912"/>
            <a:chExt cx="5233" cy="3045"/>
          </a:xfrm>
        </p:grpSpPr>
        <p:sp>
          <p:nvSpPr>
            <p:cNvPr id="14" name="Text Box 12"/>
            <p:cNvSpPr txBox="1">
              <a:spLocks noChangeArrowheads="1"/>
            </p:cNvSpPr>
            <p:nvPr/>
          </p:nvSpPr>
          <p:spPr bwMode="auto">
            <a:xfrm>
              <a:off x="993" y="2934"/>
              <a:ext cx="41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Real time investigations with realistic dimensions under real conditions</a:t>
              </a:r>
            </a:p>
          </p:txBody>
        </p:sp>
        <p:sp>
          <p:nvSpPr>
            <p:cNvPr id="15" name="Text Box 13"/>
            <p:cNvSpPr txBox="1">
              <a:spLocks noChangeArrowheads="1"/>
            </p:cNvSpPr>
            <p:nvPr/>
          </p:nvSpPr>
          <p:spPr bwMode="auto">
            <a:xfrm>
              <a:off x="1079" y="3339"/>
              <a:ext cx="437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Thin films, pharmaceuticals, supramolecules - structures and functionality</a:t>
              </a:r>
            </a:p>
          </p:txBody>
        </p:sp>
        <p:sp>
          <p:nvSpPr>
            <p:cNvPr id="16" name="Text Box 14"/>
            <p:cNvSpPr txBox="1">
              <a:spLocks noChangeArrowheads="1"/>
            </p:cNvSpPr>
            <p:nvPr/>
          </p:nvSpPr>
          <p:spPr bwMode="auto">
            <a:xfrm>
              <a:off x="1217" y="3744"/>
              <a:ext cx="353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Extreme temperatures and pressures simulating the mantle</a:t>
              </a:r>
            </a:p>
          </p:txBody>
        </p:sp>
        <p:sp>
          <p:nvSpPr>
            <p:cNvPr id="17" name="Text Box 15"/>
            <p:cNvSpPr txBox="1">
              <a:spLocks noChangeArrowheads="1"/>
            </p:cNvSpPr>
            <p:nvPr/>
          </p:nvSpPr>
          <p:spPr bwMode="auto">
            <a:xfrm>
              <a:off x="353" y="1316"/>
              <a:ext cx="4211"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Solvent structures, influence of molecular structures on protein folding </a:t>
              </a:r>
            </a:p>
          </p:txBody>
        </p:sp>
        <p:sp>
          <p:nvSpPr>
            <p:cNvPr id="18" name="Text Box 16"/>
            <p:cNvSpPr txBox="1">
              <a:spLocks noChangeArrowheads="1"/>
            </p:cNvSpPr>
            <p:nvPr/>
          </p:nvSpPr>
          <p:spPr bwMode="auto">
            <a:xfrm>
              <a:off x="829" y="2530"/>
              <a:ext cx="336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Hydrogen and water , membranes, biosensors, functions </a:t>
              </a:r>
            </a:p>
          </p:txBody>
        </p:sp>
        <p:sp>
          <p:nvSpPr>
            <p:cNvPr id="19" name="Text Box 17"/>
            <p:cNvSpPr txBox="1">
              <a:spLocks noChangeArrowheads="1"/>
            </p:cNvSpPr>
            <p:nvPr/>
          </p:nvSpPr>
          <p:spPr bwMode="auto">
            <a:xfrm>
              <a:off x="551" y="1721"/>
              <a:ext cx="4580"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Left and right handedness of the universe, neutron decay, ultracold neutrons </a:t>
              </a:r>
            </a:p>
          </p:txBody>
        </p:sp>
        <p:sp>
          <p:nvSpPr>
            <p:cNvPr id="20" name="Text Box 18"/>
            <p:cNvSpPr txBox="1">
              <a:spLocks noChangeArrowheads="1"/>
            </p:cNvSpPr>
            <p:nvPr/>
          </p:nvSpPr>
          <p:spPr bwMode="auto">
            <a:xfrm>
              <a:off x="672" y="2125"/>
              <a:ext cx="363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Time resolution, molecular rheology, structures and dynamics </a:t>
              </a:r>
            </a:p>
          </p:txBody>
        </p:sp>
        <p:sp>
          <p:nvSpPr>
            <p:cNvPr id="21" name="Text Box 19"/>
            <p:cNvSpPr txBox="1">
              <a:spLocks noChangeArrowheads="1"/>
            </p:cNvSpPr>
            <p:nvPr/>
          </p:nvSpPr>
          <p:spPr bwMode="auto">
            <a:xfrm>
              <a:off x="240" y="912"/>
              <a:ext cx="523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latin typeface="Arial"/>
                  <a:cs typeface="Arial"/>
                </a:rPr>
                <a:t>Dynamics of superlattices, wires and dots, molecular magnets, quantum phase transitions </a:t>
              </a:r>
            </a:p>
          </p:txBody>
        </p:sp>
      </p:grpSp>
    </p:spTree>
    <p:extLst>
      <p:ext uri="{BB962C8B-B14F-4D97-AF65-F5344CB8AC3E}">
        <p14:creationId xmlns:p14="http://schemas.microsoft.com/office/powerpoint/2010/main" val="22363410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468839"/>
            <a:ext cx="2133600" cy="365125"/>
          </a:xfrm>
        </p:spPr>
        <p:txBody>
          <a:bodyPr/>
          <a:lstStyle/>
          <a:p>
            <a:fld id="{551115BC-487E-4422-894C-CB7CD3E79223}" type="slidenum">
              <a:rPr lang="sv-SE" smtClean="0"/>
              <a:pPr/>
              <a:t>16</a:t>
            </a:fld>
            <a:endParaRPr lang="sv-SE" dirty="0"/>
          </a:p>
        </p:txBody>
      </p:sp>
      <p:sp>
        <p:nvSpPr>
          <p:cNvPr id="5" name="Title 1"/>
          <p:cNvSpPr>
            <a:spLocks noGrp="1"/>
          </p:cNvSpPr>
          <p:nvPr>
            <p:ph type="title"/>
          </p:nvPr>
        </p:nvSpPr>
        <p:spPr>
          <a:xfrm>
            <a:off x="323528" y="515144"/>
            <a:ext cx="7462838" cy="609600"/>
          </a:xfrm>
        </p:spPr>
        <p:txBody>
          <a:bodyPr>
            <a:normAutofit/>
          </a:bodyPr>
          <a:lstStyle/>
          <a:p>
            <a:r>
              <a:rPr lang="en-US" sz="2800" b="1" dirty="0">
                <a:ea typeface="ＭＳ Ｐゴシック" charset="0"/>
              </a:rPr>
              <a:t>Fields of interest</a:t>
            </a:r>
          </a:p>
        </p:txBody>
      </p:sp>
      <p:sp>
        <p:nvSpPr>
          <p:cNvPr id="6" name="Slide Number Placeholder 4"/>
          <p:cNvSpPr txBox="1">
            <a:spLocks/>
          </p:cNvSpPr>
          <p:nvPr/>
        </p:nvSpPr>
        <p:spPr>
          <a:xfrm>
            <a:off x="8305800" y="6589489"/>
            <a:ext cx="609600" cy="228600"/>
          </a:xfrm>
          <a:prstGeom prst="rect">
            <a:avLst/>
          </a:prstGeom>
        </p:spPr>
        <p:txBody>
          <a:bodyPr vert="horz" lIns="91440" tIns="45720" rIns="91440" bIns="45720" rtlCol="0" anchor="ctr"/>
          <a:lstStyle>
            <a:defPPr>
              <a:defRPr lang="sv-SE"/>
            </a:defPPr>
            <a:lvl1pPr marL="0" algn="ctr" defTabSz="914400" rtl="0" eaLnBrk="1" latinLnBrk="0" hangingPunct="1">
              <a:defRPr sz="1200" kern="1200">
                <a:solidFill>
                  <a:schemeClr val="tx1">
                    <a:tint val="75000"/>
                  </a:schemeClr>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6D12723-1C66-7B4A-B381-43731EC7F358}" type="slidenum">
              <a:rPr lang="en-GB" smtClean="0"/>
              <a:pPr>
                <a:defRPr/>
              </a:pPr>
              <a:t>16</a:t>
            </a:fld>
            <a:endParaRPr lang="en-GB"/>
          </a:p>
        </p:txBody>
      </p:sp>
      <p:pic>
        <p:nvPicPr>
          <p:cNvPr id="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844824"/>
            <a:ext cx="5832648" cy="4745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213370" y="4941168"/>
            <a:ext cx="1737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Arial"/>
                <a:cs typeface="Arial"/>
              </a:rPr>
              <a:t>A </a:t>
            </a:r>
            <a:r>
              <a:rPr lang="en-US" sz="2000" dirty="0">
                <a:latin typeface="Arial"/>
                <a:cs typeface="Arial"/>
              </a:rPr>
              <a:t>precise tool</a:t>
            </a:r>
          </a:p>
        </p:txBody>
      </p:sp>
      <p:sp>
        <p:nvSpPr>
          <p:cNvPr id="9" name="TextBox 7"/>
          <p:cNvSpPr txBox="1">
            <a:spLocks noChangeArrowheads="1"/>
          </p:cNvSpPr>
          <p:nvPr/>
        </p:nvSpPr>
        <p:spPr bwMode="auto">
          <a:xfrm>
            <a:off x="179388" y="4180433"/>
            <a:ext cx="4310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 A probe of fundamental properties.</a:t>
            </a:r>
          </a:p>
        </p:txBody>
      </p:sp>
      <p:sp>
        <p:nvSpPr>
          <p:cNvPr id="10" name="Rectangle 8"/>
          <p:cNvSpPr>
            <a:spLocks noChangeArrowheads="1"/>
          </p:cNvSpPr>
          <p:nvPr/>
        </p:nvSpPr>
        <p:spPr bwMode="auto">
          <a:xfrm>
            <a:off x="179388" y="3388270"/>
            <a:ext cx="2344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Arial"/>
                <a:cs typeface="Arial"/>
              </a:rPr>
              <a:t> Deep penetration.</a:t>
            </a:r>
          </a:p>
        </p:txBody>
      </p:sp>
      <p:sp>
        <p:nvSpPr>
          <p:cNvPr id="11" name="Rectangle 9"/>
          <p:cNvSpPr>
            <a:spLocks noChangeArrowheads="1"/>
          </p:cNvSpPr>
          <p:nvPr/>
        </p:nvSpPr>
        <p:spPr bwMode="auto">
          <a:xfrm>
            <a:off x="179388" y="2596108"/>
            <a:ext cx="36972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a:latin typeface="Arial"/>
                <a:cs typeface="Arial"/>
              </a:rPr>
              <a:t> High sensitivity and selectivity.</a:t>
            </a:r>
          </a:p>
        </p:txBody>
      </p:sp>
      <p:sp>
        <p:nvSpPr>
          <p:cNvPr id="12" name="Rectangle 10"/>
          <p:cNvSpPr>
            <a:spLocks noChangeArrowheads="1"/>
          </p:cNvSpPr>
          <p:nvPr/>
        </p:nvSpPr>
        <p:spPr bwMode="auto">
          <a:xfrm>
            <a:off x="213370" y="5661248"/>
            <a:ext cx="363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dirty="0" smtClean="0">
                <a:latin typeface="Arial"/>
                <a:cs typeface="Arial"/>
              </a:rPr>
              <a:t>An </a:t>
            </a:r>
            <a:r>
              <a:rPr lang="en-US" sz="2000" dirty="0">
                <a:latin typeface="Arial"/>
                <a:cs typeface="Arial"/>
              </a:rPr>
              <a:t>ideal probe for magnetism.</a:t>
            </a:r>
          </a:p>
        </p:txBody>
      </p:sp>
      <p:sp>
        <p:nvSpPr>
          <p:cNvPr id="13" name="Rectangle 11"/>
          <p:cNvSpPr>
            <a:spLocks noChangeArrowheads="1"/>
          </p:cNvSpPr>
          <p:nvPr/>
        </p:nvSpPr>
        <p:spPr bwMode="auto">
          <a:xfrm>
            <a:off x="179512" y="1988840"/>
            <a:ext cx="6030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latin typeface="Arial"/>
                <a:cs typeface="Arial"/>
              </a:rPr>
              <a:t> A wide range of length and timescales.</a:t>
            </a:r>
          </a:p>
        </p:txBody>
      </p:sp>
    </p:spTree>
    <p:extLst>
      <p:ext uri="{BB962C8B-B14F-4D97-AF65-F5344CB8AC3E}">
        <p14:creationId xmlns:p14="http://schemas.microsoft.com/office/powerpoint/2010/main" val="293922989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2"/>
          <p:cNvSpPr>
            <a:spLocks noGrp="1"/>
          </p:cNvSpPr>
          <p:nvPr>
            <p:ph type="title"/>
          </p:nvPr>
        </p:nvSpPr>
        <p:spPr>
          <a:xfrm>
            <a:off x="467544" y="341784"/>
            <a:ext cx="7139136" cy="1143000"/>
          </a:xfrm>
        </p:spPr>
        <p:txBody>
          <a:bodyPr>
            <a:normAutofit/>
          </a:bodyPr>
          <a:lstStyle/>
          <a:p>
            <a:r>
              <a:rPr lang="en-US" sz="2800" b="1" dirty="0">
                <a:ea typeface="ＭＳ Ｐゴシック" charset="0"/>
              </a:rPr>
              <a:t>The visions</a:t>
            </a:r>
          </a:p>
        </p:txBody>
      </p:sp>
      <p:sp>
        <p:nvSpPr>
          <p:cNvPr id="36866" name="Content Placeholder 3"/>
          <p:cNvSpPr>
            <a:spLocks noGrp="1"/>
          </p:cNvSpPr>
          <p:nvPr>
            <p:ph idx="1"/>
          </p:nvPr>
        </p:nvSpPr>
        <p:spPr>
          <a:xfrm>
            <a:off x="179512" y="1628800"/>
            <a:ext cx="8077200" cy="5118100"/>
          </a:xfrm>
        </p:spPr>
        <p:txBody>
          <a:bodyPr/>
          <a:lstStyle/>
          <a:p>
            <a:pPr>
              <a:lnSpc>
                <a:spcPct val="130000"/>
              </a:lnSpc>
            </a:pPr>
            <a:r>
              <a:rPr lang="en-US" sz="2000" b="0" dirty="0">
                <a:ea typeface="ＭＳ Ｐゴシック" charset="0"/>
              </a:rPr>
              <a:t>Room Temperature Super Conductors</a:t>
            </a:r>
          </a:p>
          <a:p>
            <a:pPr>
              <a:lnSpc>
                <a:spcPct val="130000"/>
              </a:lnSpc>
            </a:pPr>
            <a:r>
              <a:rPr lang="en-US" sz="2000" b="0" dirty="0">
                <a:ea typeface="ＭＳ Ｐゴシック" charset="0"/>
              </a:rPr>
              <a:t>Sterile neutrinos</a:t>
            </a:r>
          </a:p>
          <a:p>
            <a:pPr>
              <a:lnSpc>
                <a:spcPct val="130000"/>
              </a:lnSpc>
            </a:pPr>
            <a:r>
              <a:rPr lang="en-US" sz="2000" b="0" dirty="0">
                <a:ea typeface="ＭＳ Ｐゴシック" charset="0"/>
              </a:rPr>
              <a:t>Hydrogen storage substrate</a:t>
            </a:r>
          </a:p>
          <a:p>
            <a:pPr>
              <a:lnSpc>
                <a:spcPct val="130000"/>
              </a:lnSpc>
            </a:pPr>
            <a:r>
              <a:rPr lang="en-US" sz="2000" b="0" dirty="0">
                <a:ea typeface="ＭＳ Ｐゴシック" charset="0"/>
              </a:rPr>
              <a:t>Neutron electric dipole moment</a:t>
            </a:r>
          </a:p>
          <a:p>
            <a:pPr>
              <a:lnSpc>
                <a:spcPct val="130000"/>
              </a:lnSpc>
            </a:pPr>
            <a:r>
              <a:rPr lang="en-US" sz="2000" b="0" dirty="0">
                <a:ea typeface="ＭＳ Ｐゴシック" charset="0"/>
              </a:rPr>
              <a:t>Efficient membrane for fuel cells</a:t>
            </a:r>
          </a:p>
          <a:p>
            <a:pPr>
              <a:lnSpc>
                <a:spcPct val="130000"/>
              </a:lnSpc>
            </a:pPr>
            <a:r>
              <a:rPr lang="en-US" sz="2000" b="0" dirty="0">
                <a:ea typeface="ＭＳ Ｐゴシック" charset="0"/>
              </a:rPr>
              <a:t>Flexible and highly efficient solar cells</a:t>
            </a:r>
          </a:p>
          <a:p>
            <a:pPr>
              <a:lnSpc>
                <a:spcPct val="130000"/>
              </a:lnSpc>
            </a:pPr>
            <a:r>
              <a:rPr lang="en-US" sz="2000" b="0" dirty="0">
                <a:ea typeface="ＭＳ Ｐゴシック" charset="0"/>
              </a:rPr>
              <a:t>Carbone </a:t>
            </a:r>
            <a:r>
              <a:rPr lang="en-US" sz="2000" b="0" dirty="0" err="1">
                <a:ea typeface="ＭＳ Ｐゴシック" charset="0"/>
              </a:rPr>
              <a:t>nano</a:t>
            </a:r>
            <a:r>
              <a:rPr lang="en-US" sz="2000" b="0" dirty="0">
                <a:ea typeface="ＭＳ Ｐゴシック" charset="0"/>
              </a:rPr>
              <a:t>-tubes for controlled drug release</a:t>
            </a:r>
          </a:p>
          <a:p>
            <a:pPr>
              <a:lnSpc>
                <a:spcPct val="130000"/>
              </a:lnSpc>
            </a:pPr>
            <a:r>
              <a:rPr lang="en-US" sz="2000" b="0" dirty="0">
                <a:ea typeface="ＭＳ Ｐゴシック" charset="0"/>
              </a:rPr>
              <a:t>Self healing materials – smart materials</a:t>
            </a:r>
          </a:p>
          <a:p>
            <a:pPr>
              <a:lnSpc>
                <a:spcPct val="130000"/>
              </a:lnSpc>
            </a:pPr>
            <a:r>
              <a:rPr lang="en-US" sz="2000" b="0" dirty="0">
                <a:ea typeface="ＭＳ Ｐゴシック" charset="0"/>
              </a:rPr>
              <a:t>Spin-state as a storage of data (10</a:t>
            </a:r>
            <a:r>
              <a:rPr lang="en-US" sz="2000" b="0" baseline="30000" dirty="0">
                <a:ea typeface="ＭＳ Ｐゴシック" charset="0"/>
              </a:rPr>
              <a:t>23</a:t>
            </a:r>
            <a:r>
              <a:rPr lang="en-US" sz="2000" b="0" dirty="0">
                <a:ea typeface="ＭＳ Ｐゴシック" charset="0"/>
              </a:rPr>
              <a:t> gain in capacity)</a:t>
            </a:r>
          </a:p>
          <a:p>
            <a:pPr>
              <a:lnSpc>
                <a:spcPct val="130000"/>
              </a:lnSpc>
            </a:pPr>
            <a:r>
              <a:rPr lang="en-US" sz="2000" b="0" dirty="0">
                <a:ea typeface="ＭＳ Ｐゴシック" charset="0"/>
              </a:rPr>
              <a:t>CO</a:t>
            </a:r>
            <a:r>
              <a:rPr lang="en-US" sz="2000" b="0" baseline="-25000" dirty="0">
                <a:ea typeface="ＭＳ Ｐゴシック" charset="0"/>
              </a:rPr>
              <a:t>2</a:t>
            </a:r>
            <a:r>
              <a:rPr lang="en-US" sz="2000" b="0" dirty="0">
                <a:ea typeface="ＭＳ Ｐゴシック" charset="0"/>
              </a:rPr>
              <a:t> sequestration</a:t>
            </a:r>
          </a:p>
          <a:p>
            <a:pPr>
              <a:lnSpc>
                <a:spcPct val="130000"/>
              </a:lnSpc>
            </a:pPr>
            <a:endParaRPr lang="en-US" sz="2000" b="0" dirty="0">
              <a:ea typeface="ＭＳ Ｐゴシック" charset="0"/>
            </a:endParaRPr>
          </a:p>
        </p:txBody>
      </p:sp>
      <p:sp>
        <p:nvSpPr>
          <p:cNvPr id="2" name="Slide Number Placeholder 1"/>
          <p:cNvSpPr>
            <a:spLocks noGrp="1"/>
          </p:cNvSpPr>
          <p:nvPr>
            <p:ph type="sldNum" sz="quarter" idx="11"/>
          </p:nvPr>
        </p:nvSpPr>
        <p:spPr>
          <a:xfrm>
            <a:off x="8534400" y="6477000"/>
            <a:ext cx="609600" cy="228600"/>
          </a:xfrm>
        </p:spPr>
        <p:txBody>
          <a:bodyPr/>
          <a:lstStyle/>
          <a:p>
            <a:pPr>
              <a:defRPr/>
            </a:pPr>
            <a:fld id="{BE99FA9A-E7B2-CD42-AD04-284CE43897C0}" type="slidenum">
              <a:rPr lang="en-GB" smtClean="0"/>
              <a:pPr>
                <a:defRPr/>
              </a:pPr>
              <a:t>17</a:t>
            </a:fld>
            <a:endParaRPr lang="en-GB"/>
          </a:p>
        </p:txBody>
      </p:sp>
      <p:grpSp>
        <p:nvGrpSpPr>
          <p:cNvPr id="36868" name="Group 4"/>
          <p:cNvGrpSpPr>
            <a:grpSpLocks/>
          </p:cNvGrpSpPr>
          <p:nvPr/>
        </p:nvGrpSpPr>
        <p:grpSpPr bwMode="auto">
          <a:xfrm>
            <a:off x="6497638" y="1439590"/>
            <a:ext cx="1960562" cy="1855787"/>
            <a:chOff x="4642255" y="764682"/>
            <a:chExt cx="6388100" cy="4749801"/>
          </a:xfrm>
        </p:grpSpPr>
        <p:pic>
          <p:nvPicPr>
            <p:cNvPr id="36871" name="Picture 5"/>
            <p:cNvPicPr>
              <a:picLocks noChangeAspect="1"/>
            </p:cNvPicPr>
            <p:nvPr/>
          </p:nvPicPr>
          <p:blipFill>
            <a:blip r:embed="rId3">
              <a:lum bright="30000"/>
              <a:extLst>
                <a:ext uri="{28A0092B-C50C-407E-A947-70E740481C1C}">
                  <a14:useLocalDpi xmlns:a14="http://schemas.microsoft.com/office/drawing/2010/main" val="0"/>
                </a:ext>
              </a:extLst>
            </a:blip>
            <a:srcRect/>
            <a:stretch>
              <a:fillRect/>
            </a:stretch>
          </p:blipFill>
          <p:spPr bwMode="auto">
            <a:xfrm>
              <a:off x="4642255" y="764682"/>
              <a:ext cx="6388100" cy="474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2" name="TextBox 6"/>
            <p:cNvSpPr txBox="1">
              <a:spLocks noChangeArrowheads="1"/>
            </p:cNvSpPr>
            <p:nvPr/>
          </p:nvSpPr>
          <p:spPr bwMode="auto">
            <a:xfrm>
              <a:off x="4642255" y="3388375"/>
              <a:ext cx="6388100" cy="173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err="1">
                  <a:solidFill>
                    <a:srgbClr val="FF0000"/>
                  </a:solidFill>
                  <a:latin typeface="Arial"/>
                  <a:cs typeface="Arial"/>
                </a:rPr>
                <a:t>Unobtainium</a:t>
              </a:r>
              <a:endParaRPr lang="en-US" dirty="0">
                <a:solidFill>
                  <a:srgbClr val="FF0000"/>
                </a:solidFill>
                <a:latin typeface="Arial"/>
                <a:cs typeface="Arial"/>
              </a:endParaRPr>
            </a:p>
            <a:p>
              <a:pPr eaLnBrk="1" hangingPunct="1"/>
              <a:r>
                <a:rPr lang="en-US" sz="1400" dirty="0">
                  <a:solidFill>
                    <a:srgbClr val="FF0000"/>
                  </a:solidFill>
                  <a:latin typeface="Arial"/>
                  <a:cs typeface="Arial"/>
                </a:rPr>
                <a:t>Avatar</a:t>
              </a:r>
              <a:endParaRPr lang="en-US" sz="1200" dirty="0">
                <a:solidFill>
                  <a:srgbClr val="FF0000"/>
                </a:solidFill>
                <a:latin typeface="Arial"/>
                <a:cs typeface="Arial"/>
              </a:endParaRPr>
            </a:p>
          </p:txBody>
        </p:sp>
      </p:grpSp>
      <p:pic>
        <p:nvPicPr>
          <p:cNvPr id="36869"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11950" y="5548313"/>
            <a:ext cx="1071563"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43662" y="3447777"/>
            <a:ext cx="2602513" cy="1637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968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592267"/>
            <a:ext cx="2133600" cy="365125"/>
          </a:xfrm>
        </p:spPr>
        <p:txBody>
          <a:bodyPr/>
          <a:lstStyle/>
          <a:p>
            <a:fld id="{551115BC-487E-4422-894C-CB7CD3E79223}" type="slidenum">
              <a:rPr lang="sv-SE" smtClean="0"/>
              <a:pPr/>
              <a:t>18</a:t>
            </a:fld>
            <a:endParaRPr lang="sv-SE" dirty="0"/>
          </a:p>
        </p:txBody>
      </p:sp>
      <p:pic>
        <p:nvPicPr>
          <p:cNvPr id="5" name="Picture 2"/>
          <p:cNvPicPr>
            <a:picLocks noChangeAspect="1" noChangeArrowheads="1"/>
          </p:cNvPicPr>
          <p:nvPr/>
        </p:nvPicPr>
        <p:blipFill>
          <a:blip r:embed="rId3">
            <a:lum bright="16000"/>
            <a:extLst>
              <a:ext uri="{28A0092B-C50C-407E-A947-70E740481C1C}">
                <a14:useLocalDpi xmlns:a14="http://schemas.microsoft.com/office/drawing/2010/main" val="0"/>
              </a:ext>
            </a:extLst>
          </a:blip>
          <a:srcRect/>
          <a:stretch>
            <a:fillRect/>
          </a:stretch>
        </p:blipFill>
        <p:spPr bwMode="auto">
          <a:xfrm>
            <a:off x="152400" y="3730005"/>
            <a:ext cx="215900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4475163" y="333375"/>
            <a:ext cx="18415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9" rIns="91416" bIns="45709">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GB" sz="4000">
                <a:solidFill>
                  <a:srgbClr val="000099"/>
                </a:solidFill>
                <a:latin typeface="Arial"/>
                <a:cs typeface="Arial"/>
              </a:rPr>
              <a:t> </a:t>
            </a:r>
            <a:endParaRPr lang="en-GB" sz="2800">
              <a:solidFill>
                <a:srgbClr val="000099"/>
              </a:solidFill>
              <a:latin typeface="Arial"/>
              <a:cs typeface="Arial"/>
            </a:endParaRPr>
          </a:p>
        </p:txBody>
      </p:sp>
      <p:sp>
        <p:nvSpPr>
          <p:cNvPr id="7" name="Text Box 4"/>
          <p:cNvSpPr txBox="1">
            <a:spLocks noChangeArrowheads="1"/>
          </p:cNvSpPr>
          <p:nvPr/>
        </p:nvSpPr>
        <p:spPr bwMode="auto">
          <a:xfrm>
            <a:off x="-324544" y="620688"/>
            <a:ext cx="6746875" cy="52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9" rIns="91416" bIns="45709">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sv-SE" sz="2800" b="1" dirty="0">
                <a:solidFill>
                  <a:srgbClr val="FFFFFF"/>
                </a:solidFill>
                <a:latin typeface="Arial"/>
                <a:cs typeface="Arial"/>
              </a:rPr>
              <a:t>Multi-science </a:t>
            </a:r>
            <a:r>
              <a:rPr lang="sv-SE" sz="2800" b="1" dirty="0" err="1">
                <a:solidFill>
                  <a:srgbClr val="FFFFFF"/>
                </a:solidFill>
                <a:latin typeface="Arial"/>
                <a:cs typeface="Arial"/>
              </a:rPr>
              <a:t>with</a:t>
            </a:r>
            <a:r>
              <a:rPr lang="sv-SE" sz="2800" b="1" dirty="0">
                <a:solidFill>
                  <a:srgbClr val="FFFFFF"/>
                </a:solidFill>
                <a:latin typeface="Arial"/>
                <a:cs typeface="Arial"/>
              </a:rPr>
              <a:t> neutrons </a:t>
            </a:r>
          </a:p>
        </p:txBody>
      </p:sp>
      <p:sp>
        <p:nvSpPr>
          <p:cNvPr id="8" name="Text Box 5"/>
          <p:cNvSpPr txBox="1">
            <a:spLocks noChangeArrowheads="1"/>
          </p:cNvSpPr>
          <p:nvPr/>
        </p:nvSpPr>
        <p:spPr bwMode="auto">
          <a:xfrm>
            <a:off x="381000" y="1558751"/>
            <a:ext cx="8534400" cy="646113"/>
          </a:xfrm>
          <a:prstGeom prst="rect">
            <a:avLst/>
          </a:prstGeom>
          <a:noFill/>
          <a:ln w="158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lIns="91416" tIns="45709" rIns="91416" bIns="45709">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sv-SE" sz="1800">
                <a:solidFill>
                  <a:srgbClr val="6666FF"/>
                </a:solidFill>
                <a:latin typeface="Arial"/>
                <a:cs typeface="Arial"/>
              </a:rPr>
              <a:t>Materials science	   	   Bio-technology	  	Nano science	 </a:t>
            </a:r>
          </a:p>
          <a:p>
            <a:pPr eaLnBrk="1" hangingPunct="1"/>
            <a:r>
              <a:rPr lang="sv-SE" sz="1800">
                <a:solidFill>
                  <a:srgbClr val="6666FF"/>
                </a:solidFill>
                <a:latin typeface="Arial"/>
                <a:cs typeface="Arial"/>
              </a:rPr>
              <a:t>Energy Technology  	   Hardware for IT	  	Engineering science</a:t>
            </a:r>
          </a:p>
        </p:txBody>
      </p:sp>
      <p:sp>
        <p:nvSpPr>
          <p:cNvPr id="9" name="Text Box 6"/>
          <p:cNvSpPr txBox="1">
            <a:spLocks noChangeArrowheads="1"/>
          </p:cNvSpPr>
          <p:nvPr/>
        </p:nvSpPr>
        <p:spPr bwMode="auto">
          <a:xfrm>
            <a:off x="4318000" y="2318717"/>
            <a:ext cx="4430713"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9" rIns="91416" bIns="45709">
            <a:spAutoFit/>
          </a:bodyPr>
          <a:lstStyle>
            <a:lvl1pPr eaLnBrk="0" hangingPunct="0">
              <a:tabLst>
                <a:tab pos="282575"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282575" algn="l"/>
              </a:tabLst>
              <a:defRPr sz="2400">
                <a:solidFill>
                  <a:schemeClr val="tx1"/>
                </a:solidFill>
                <a:latin typeface="Times New Roman" charset="0"/>
                <a:ea typeface="ＭＳ Ｐゴシック" charset="0"/>
              </a:defRPr>
            </a:lvl2pPr>
            <a:lvl3pPr marL="1143000" indent="-228600" eaLnBrk="0" hangingPunct="0">
              <a:tabLst>
                <a:tab pos="282575" algn="l"/>
              </a:tabLst>
              <a:defRPr sz="2400">
                <a:solidFill>
                  <a:schemeClr val="tx1"/>
                </a:solidFill>
                <a:latin typeface="Times New Roman" charset="0"/>
                <a:ea typeface="ＭＳ Ｐゴシック" charset="0"/>
              </a:defRPr>
            </a:lvl3pPr>
            <a:lvl4pPr marL="1600200" indent="-228600" eaLnBrk="0" hangingPunct="0">
              <a:tabLst>
                <a:tab pos="282575" algn="l"/>
              </a:tabLst>
              <a:defRPr sz="2400">
                <a:solidFill>
                  <a:schemeClr val="tx1"/>
                </a:solidFill>
                <a:latin typeface="Times New Roman" charset="0"/>
                <a:ea typeface="ＭＳ Ｐゴシック" charset="0"/>
              </a:defRPr>
            </a:lvl4pPr>
            <a:lvl5pPr marL="2057400" indent="-228600" eaLnBrk="0" hangingPunct="0">
              <a:tabLst>
                <a:tab pos="282575"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282575"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282575"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282575"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282575" algn="l"/>
              </a:tabLst>
              <a:defRPr sz="2400">
                <a:solidFill>
                  <a:schemeClr val="tx1"/>
                </a:solidFill>
                <a:latin typeface="Times New Roman" charset="0"/>
                <a:ea typeface="ＭＳ Ｐゴシック" charset="0"/>
              </a:defRPr>
            </a:lvl9pPr>
          </a:lstStyle>
          <a:p>
            <a:pPr algn="ctr" eaLnBrk="1" hangingPunct="1">
              <a:lnSpc>
                <a:spcPct val="110000"/>
              </a:lnSpc>
              <a:spcAft>
                <a:spcPct val="40000"/>
              </a:spcAft>
              <a:buFontTx/>
              <a:buChar char="-"/>
            </a:pPr>
            <a:r>
              <a:rPr lang="sv-SE" sz="1600" dirty="0">
                <a:solidFill>
                  <a:srgbClr val="3E3E5C"/>
                </a:solidFill>
                <a:latin typeface="Arial"/>
                <a:cs typeface="Arial"/>
              </a:rPr>
              <a:t> Neutrons </a:t>
            </a:r>
            <a:r>
              <a:rPr lang="sv-SE" sz="1600" dirty="0" err="1">
                <a:solidFill>
                  <a:srgbClr val="3E3E5C"/>
                </a:solidFill>
                <a:latin typeface="Arial"/>
                <a:cs typeface="Arial"/>
              </a:rPr>
              <a:t>can</a:t>
            </a:r>
            <a:r>
              <a:rPr lang="sv-SE" sz="1600" dirty="0">
                <a:solidFill>
                  <a:srgbClr val="3E3E5C"/>
                </a:solidFill>
                <a:latin typeface="Arial"/>
                <a:cs typeface="Arial"/>
              </a:rPr>
              <a:t> </a:t>
            </a:r>
            <a:r>
              <a:rPr lang="sv-SE" sz="1600" dirty="0" err="1">
                <a:solidFill>
                  <a:srgbClr val="3E3E5C"/>
                </a:solidFill>
                <a:latin typeface="Arial"/>
                <a:cs typeface="Arial"/>
              </a:rPr>
              <a:t>provide</a:t>
            </a:r>
            <a:r>
              <a:rPr lang="sv-SE" sz="1600" dirty="0">
                <a:solidFill>
                  <a:srgbClr val="3E3E5C"/>
                </a:solidFill>
                <a:latin typeface="Arial"/>
                <a:cs typeface="Arial"/>
              </a:rPr>
              <a:t> </a:t>
            </a:r>
            <a:r>
              <a:rPr lang="sv-SE" sz="1600" dirty="0" err="1">
                <a:solidFill>
                  <a:srgbClr val="3E3E5C"/>
                </a:solidFill>
                <a:latin typeface="Arial"/>
                <a:cs typeface="Arial"/>
              </a:rPr>
              <a:t>unique</a:t>
            </a:r>
            <a:r>
              <a:rPr lang="sv-SE" sz="1600" dirty="0">
                <a:solidFill>
                  <a:srgbClr val="3E3E5C"/>
                </a:solidFill>
                <a:latin typeface="Arial"/>
                <a:cs typeface="Arial"/>
              </a:rPr>
              <a:t> and    </a:t>
            </a:r>
            <a:br>
              <a:rPr lang="sv-SE" sz="1600" dirty="0">
                <a:solidFill>
                  <a:srgbClr val="3E3E5C"/>
                </a:solidFill>
                <a:latin typeface="Arial"/>
                <a:cs typeface="Arial"/>
              </a:rPr>
            </a:br>
            <a:r>
              <a:rPr lang="sv-SE" sz="1600" dirty="0">
                <a:solidFill>
                  <a:srgbClr val="3E3E5C"/>
                </a:solidFill>
                <a:latin typeface="Arial"/>
                <a:cs typeface="Arial"/>
              </a:rPr>
              <a:t>  information on </a:t>
            </a:r>
            <a:r>
              <a:rPr lang="sv-SE" sz="1600" dirty="0" err="1">
                <a:solidFill>
                  <a:srgbClr val="3E3E5C"/>
                </a:solidFill>
                <a:latin typeface="Arial"/>
                <a:cs typeface="Arial"/>
              </a:rPr>
              <a:t>almost</a:t>
            </a:r>
            <a:r>
              <a:rPr lang="sv-SE" sz="1600" dirty="0">
                <a:solidFill>
                  <a:srgbClr val="3E3E5C"/>
                </a:solidFill>
                <a:latin typeface="Arial"/>
                <a:cs typeface="Arial"/>
              </a:rPr>
              <a:t> all materials.</a:t>
            </a:r>
          </a:p>
          <a:p>
            <a:pPr algn="ctr" eaLnBrk="1" hangingPunct="1">
              <a:lnSpc>
                <a:spcPct val="110000"/>
              </a:lnSpc>
              <a:spcAft>
                <a:spcPct val="40000"/>
              </a:spcAft>
            </a:pPr>
            <a:endParaRPr lang="sv-SE" sz="1600" dirty="0">
              <a:solidFill>
                <a:srgbClr val="3E3E5C"/>
              </a:solidFill>
              <a:latin typeface="Arial"/>
              <a:cs typeface="Arial"/>
            </a:endParaRPr>
          </a:p>
          <a:p>
            <a:pPr algn="ctr" eaLnBrk="1" hangingPunct="1">
              <a:lnSpc>
                <a:spcPct val="110000"/>
              </a:lnSpc>
              <a:spcAft>
                <a:spcPct val="40000"/>
              </a:spcAft>
              <a:buFontTx/>
              <a:buChar char="-"/>
            </a:pPr>
            <a:r>
              <a:rPr lang="sv-SE" sz="1600" dirty="0">
                <a:solidFill>
                  <a:srgbClr val="3E3E5C"/>
                </a:solidFill>
                <a:latin typeface="Arial"/>
                <a:cs typeface="Arial"/>
              </a:rPr>
              <a:t> Information on </a:t>
            </a:r>
            <a:r>
              <a:rPr lang="sv-SE" sz="1600" dirty="0" err="1">
                <a:solidFill>
                  <a:srgbClr val="3E3E5C"/>
                </a:solidFill>
                <a:latin typeface="Arial"/>
                <a:cs typeface="Arial"/>
              </a:rPr>
              <a:t>both</a:t>
            </a:r>
            <a:r>
              <a:rPr lang="sv-SE" sz="1600" dirty="0">
                <a:solidFill>
                  <a:srgbClr val="3E3E5C"/>
                </a:solidFill>
                <a:latin typeface="Arial"/>
                <a:cs typeface="Arial"/>
              </a:rPr>
              <a:t> </a:t>
            </a:r>
            <a:r>
              <a:rPr lang="sv-SE" sz="1600" dirty="0" err="1">
                <a:solidFill>
                  <a:srgbClr val="3E3E5C"/>
                </a:solidFill>
                <a:latin typeface="Arial"/>
                <a:cs typeface="Arial"/>
              </a:rPr>
              <a:t>structure</a:t>
            </a:r>
            <a:r>
              <a:rPr lang="sv-SE" sz="1600" dirty="0">
                <a:solidFill>
                  <a:srgbClr val="3E3E5C"/>
                </a:solidFill>
                <a:latin typeface="Arial"/>
                <a:cs typeface="Arial"/>
              </a:rPr>
              <a:t> and </a:t>
            </a:r>
            <a:br>
              <a:rPr lang="sv-SE" sz="1600" dirty="0">
                <a:solidFill>
                  <a:srgbClr val="3E3E5C"/>
                </a:solidFill>
                <a:latin typeface="Arial"/>
                <a:cs typeface="Arial"/>
              </a:rPr>
            </a:br>
            <a:r>
              <a:rPr lang="sv-SE" sz="1600" dirty="0">
                <a:solidFill>
                  <a:srgbClr val="3E3E5C"/>
                </a:solidFill>
                <a:latin typeface="Arial"/>
                <a:cs typeface="Arial"/>
              </a:rPr>
              <a:t>  </a:t>
            </a:r>
            <a:r>
              <a:rPr lang="en-US" sz="1600" dirty="0">
                <a:solidFill>
                  <a:srgbClr val="3E3E5C"/>
                </a:solidFill>
                <a:latin typeface="Arial"/>
                <a:cs typeface="Arial"/>
              </a:rPr>
              <a:t>d</a:t>
            </a:r>
            <a:r>
              <a:rPr lang="sv-SE" sz="1600" dirty="0" err="1">
                <a:solidFill>
                  <a:srgbClr val="3E3E5C"/>
                </a:solidFill>
                <a:latin typeface="Arial"/>
                <a:cs typeface="Arial"/>
              </a:rPr>
              <a:t>ynamics</a:t>
            </a:r>
            <a:r>
              <a:rPr lang="sv-SE" sz="1600" dirty="0">
                <a:solidFill>
                  <a:srgbClr val="3E3E5C"/>
                </a:solidFill>
                <a:latin typeface="Arial"/>
                <a:cs typeface="Arial"/>
              </a:rPr>
              <a:t>  </a:t>
            </a:r>
            <a:r>
              <a:rPr lang="sv-SE" sz="1600" dirty="0" err="1">
                <a:solidFill>
                  <a:srgbClr val="3E3E5C"/>
                </a:solidFill>
                <a:latin typeface="Arial"/>
                <a:cs typeface="Arial"/>
              </a:rPr>
              <a:t>simulaneously</a:t>
            </a:r>
            <a:r>
              <a:rPr lang="sv-SE" sz="1600" dirty="0">
                <a:solidFill>
                  <a:srgbClr val="3E3E5C"/>
                </a:solidFill>
                <a:latin typeface="Arial"/>
                <a:cs typeface="Arial"/>
              </a:rPr>
              <a:t>. ”</a:t>
            </a:r>
            <a:r>
              <a:rPr lang="sv-SE" altLang="ja-JP" sz="1600" dirty="0" err="1">
                <a:solidFill>
                  <a:srgbClr val="3E3E5C"/>
                </a:solidFill>
                <a:latin typeface="Arial"/>
                <a:cs typeface="Arial"/>
              </a:rPr>
              <a:t>Where</a:t>
            </a:r>
            <a:r>
              <a:rPr lang="sv-SE" altLang="ja-JP" sz="1600" dirty="0">
                <a:solidFill>
                  <a:srgbClr val="3E3E5C"/>
                </a:solidFill>
                <a:latin typeface="Arial"/>
                <a:cs typeface="Arial"/>
              </a:rPr>
              <a:t> </a:t>
            </a:r>
            <a:r>
              <a:rPr lang="sv-SE" altLang="ja-JP" sz="1600" dirty="0" err="1">
                <a:solidFill>
                  <a:srgbClr val="3E3E5C"/>
                </a:solidFill>
                <a:latin typeface="Arial"/>
                <a:cs typeface="Arial"/>
              </a:rPr>
              <a:t>are</a:t>
            </a:r>
            <a:r>
              <a:rPr lang="sv-SE" altLang="ja-JP" sz="1600" dirty="0">
                <a:solidFill>
                  <a:srgbClr val="3E3E5C"/>
                </a:solidFill>
                <a:latin typeface="Arial"/>
                <a:cs typeface="Arial"/>
              </a:rPr>
              <a:t> </a:t>
            </a:r>
            <a:br>
              <a:rPr lang="sv-SE" altLang="ja-JP" sz="1600" dirty="0">
                <a:solidFill>
                  <a:srgbClr val="3E3E5C"/>
                </a:solidFill>
                <a:latin typeface="Arial"/>
                <a:cs typeface="Arial"/>
              </a:rPr>
            </a:br>
            <a:r>
              <a:rPr lang="sv-SE" altLang="ja-JP" sz="1600" dirty="0">
                <a:solidFill>
                  <a:srgbClr val="3E3E5C"/>
                </a:solidFill>
                <a:latin typeface="Arial"/>
                <a:cs typeface="Arial"/>
              </a:rPr>
              <a:t>  the atoms and </a:t>
            </a:r>
            <a:r>
              <a:rPr lang="sv-SE" altLang="ja-JP" sz="1600" dirty="0" err="1">
                <a:solidFill>
                  <a:srgbClr val="3E3E5C"/>
                </a:solidFill>
                <a:latin typeface="Arial"/>
                <a:cs typeface="Arial"/>
              </a:rPr>
              <a:t>what</a:t>
            </a:r>
            <a:r>
              <a:rPr lang="sv-SE" altLang="ja-JP" sz="1600" dirty="0">
                <a:solidFill>
                  <a:srgbClr val="3E3E5C"/>
                </a:solidFill>
                <a:latin typeface="Arial"/>
                <a:cs typeface="Arial"/>
              </a:rPr>
              <a:t> </a:t>
            </a:r>
            <a:r>
              <a:rPr lang="sv-SE" altLang="ja-JP" sz="1600" dirty="0" err="1">
                <a:solidFill>
                  <a:srgbClr val="3E3E5C"/>
                </a:solidFill>
                <a:latin typeface="Arial"/>
                <a:cs typeface="Arial"/>
              </a:rPr>
              <a:t>are</a:t>
            </a:r>
            <a:r>
              <a:rPr lang="sv-SE" altLang="ja-JP" sz="1600" dirty="0">
                <a:solidFill>
                  <a:srgbClr val="3E3E5C"/>
                </a:solidFill>
                <a:latin typeface="Arial"/>
                <a:cs typeface="Arial"/>
              </a:rPr>
              <a:t> </a:t>
            </a:r>
            <a:r>
              <a:rPr lang="sv-SE" altLang="ja-JP" sz="1600" dirty="0" err="1">
                <a:solidFill>
                  <a:srgbClr val="3E3E5C"/>
                </a:solidFill>
                <a:latin typeface="Arial"/>
                <a:cs typeface="Arial"/>
              </a:rPr>
              <a:t>they</a:t>
            </a:r>
            <a:r>
              <a:rPr lang="sv-SE" altLang="ja-JP" sz="1600" dirty="0">
                <a:solidFill>
                  <a:srgbClr val="3E3E5C"/>
                </a:solidFill>
                <a:latin typeface="Arial"/>
                <a:cs typeface="Arial"/>
              </a:rPr>
              <a:t> </a:t>
            </a:r>
            <a:r>
              <a:rPr lang="sv-SE" altLang="ja-JP" sz="1600" dirty="0" err="1">
                <a:solidFill>
                  <a:srgbClr val="3E3E5C"/>
                </a:solidFill>
                <a:latin typeface="Arial"/>
                <a:cs typeface="Arial"/>
              </a:rPr>
              <a:t>doing</a:t>
            </a:r>
            <a:r>
              <a:rPr lang="sv-SE" altLang="ja-JP" sz="1600" dirty="0">
                <a:solidFill>
                  <a:srgbClr val="3E3E5C"/>
                </a:solidFill>
                <a:latin typeface="Arial"/>
                <a:cs typeface="Arial"/>
              </a:rPr>
              <a:t>?</a:t>
            </a:r>
            <a:r>
              <a:rPr lang="sv-SE" sz="1600" dirty="0">
                <a:solidFill>
                  <a:srgbClr val="3E3E5C"/>
                </a:solidFill>
                <a:latin typeface="Arial"/>
                <a:cs typeface="Arial"/>
              </a:rPr>
              <a:t>”</a:t>
            </a:r>
            <a:endParaRPr lang="sv-SE" altLang="ja-JP" sz="1600" dirty="0">
              <a:solidFill>
                <a:srgbClr val="3E3E5C"/>
              </a:solidFill>
              <a:latin typeface="Arial"/>
              <a:cs typeface="Arial"/>
            </a:endParaRPr>
          </a:p>
          <a:p>
            <a:pPr algn="ctr" eaLnBrk="1" hangingPunct="1">
              <a:lnSpc>
                <a:spcPct val="110000"/>
              </a:lnSpc>
              <a:spcAft>
                <a:spcPct val="40000"/>
              </a:spcAft>
              <a:buFontTx/>
              <a:buChar char="-"/>
            </a:pPr>
            <a:endParaRPr lang="sv-SE" sz="1600" dirty="0">
              <a:solidFill>
                <a:srgbClr val="3E3E5C"/>
              </a:solidFill>
              <a:latin typeface="Arial"/>
              <a:cs typeface="Arial"/>
            </a:endParaRPr>
          </a:p>
          <a:p>
            <a:pPr algn="ctr" eaLnBrk="1" hangingPunct="1">
              <a:lnSpc>
                <a:spcPct val="110000"/>
              </a:lnSpc>
              <a:spcAft>
                <a:spcPct val="40000"/>
              </a:spcAft>
              <a:buFontTx/>
              <a:buChar char="-"/>
            </a:pPr>
            <a:r>
              <a:rPr lang="sv-SE" sz="1600" dirty="0">
                <a:solidFill>
                  <a:srgbClr val="3E3E5C"/>
                </a:solidFill>
                <a:latin typeface="Arial"/>
                <a:cs typeface="Arial"/>
              </a:rPr>
              <a:t> 6000 </a:t>
            </a:r>
            <a:r>
              <a:rPr lang="sv-SE" sz="1600" dirty="0" err="1">
                <a:solidFill>
                  <a:srgbClr val="3E3E5C"/>
                </a:solidFill>
                <a:latin typeface="Arial"/>
                <a:cs typeface="Arial"/>
              </a:rPr>
              <a:t>primary</a:t>
            </a:r>
            <a:r>
              <a:rPr lang="sv-SE" sz="1600" dirty="0">
                <a:solidFill>
                  <a:srgbClr val="3E3E5C"/>
                </a:solidFill>
                <a:latin typeface="Arial"/>
                <a:cs typeface="Arial"/>
              </a:rPr>
              <a:t> </a:t>
            </a:r>
            <a:r>
              <a:rPr lang="sv-SE" sz="1600" dirty="0" err="1">
                <a:solidFill>
                  <a:srgbClr val="3E3E5C"/>
                </a:solidFill>
                <a:latin typeface="Arial"/>
                <a:cs typeface="Arial"/>
              </a:rPr>
              <a:t>users</a:t>
            </a:r>
            <a:r>
              <a:rPr lang="sv-SE" sz="1600" dirty="0">
                <a:solidFill>
                  <a:srgbClr val="3E3E5C"/>
                </a:solidFill>
                <a:latin typeface="Arial"/>
                <a:cs typeface="Arial"/>
              </a:rPr>
              <a:t> in </a:t>
            </a:r>
            <a:r>
              <a:rPr lang="sv-SE" sz="1600" dirty="0" err="1">
                <a:solidFill>
                  <a:srgbClr val="3E3E5C"/>
                </a:solidFill>
                <a:latin typeface="Arial"/>
                <a:cs typeface="Arial"/>
              </a:rPr>
              <a:t>Europe</a:t>
            </a:r>
            <a:r>
              <a:rPr lang="sv-SE" sz="1600" dirty="0">
                <a:solidFill>
                  <a:srgbClr val="3E3E5C"/>
                </a:solidFill>
                <a:latin typeface="Arial"/>
                <a:cs typeface="Arial"/>
              </a:rPr>
              <a:t> </a:t>
            </a:r>
            <a:r>
              <a:rPr lang="sv-SE" sz="1600" dirty="0" err="1">
                <a:solidFill>
                  <a:srgbClr val="3E3E5C"/>
                </a:solidFill>
                <a:latin typeface="Arial"/>
                <a:cs typeface="Arial"/>
              </a:rPr>
              <a:t>today</a:t>
            </a:r>
            <a:r>
              <a:rPr lang="sv-SE" sz="1600" dirty="0">
                <a:solidFill>
                  <a:srgbClr val="3E3E5C"/>
                </a:solidFill>
                <a:latin typeface="Arial"/>
                <a:cs typeface="Arial"/>
              </a:rPr>
              <a:t>                           and 6000 </a:t>
            </a:r>
            <a:r>
              <a:rPr lang="sv-SE" sz="1600" dirty="0" err="1">
                <a:solidFill>
                  <a:srgbClr val="3E3E5C"/>
                </a:solidFill>
                <a:latin typeface="Arial"/>
                <a:cs typeface="Arial"/>
              </a:rPr>
              <a:t>secondary</a:t>
            </a:r>
            <a:r>
              <a:rPr lang="sv-SE" sz="1600" dirty="0">
                <a:solidFill>
                  <a:srgbClr val="3E3E5C"/>
                </a:solidFill>
                <a:latin typeface="Arial"/>
                <a:cs typeface="Arial"/>
              </a:rPr>
              <a:t> </a:t>
            </a:r>
            <a:r>
              <a:rPr lang="sv-SE" sz="1600" dirty="0" err="1">
                <a:solidFill>
                  <a:srgbClr val="3E3E5C"/>
                </a:solidFill>
                <a:latin typeface="Arial"/>
                <a:cs typeface="Arial"/>
              </a:rPr>
              <a:t>users</a:t>
            </a:r>
            <a:r>
              <a:rPr lang="sv-SE" sz="1600" dirty="0">
                <a:solidFill>
                  <a:srgbClr val="3E3E5C"/>
                </a:solidFill>
                <a:latin typeface="Arial"/>
                <a:cs typeface="Arial"/>
              </a:rPr>
              <a:t>.</a:t>
            </a:r>
            <a:br>
              <a:rPr lang="sv-SE" sz="1600" dirty="0">
                <a:solidFill>
                  <a:srgbClr val="3E3E5C"/>
                </a:solidFill>
                <a:latin typeface="Arial"/>
                <a:cs typeface="Arial"/>
              </a:rPr>
            </a:br>
            <a:r>
              <a:rPr lang="sv-SE" sz="1600" dirty="0">
                <a:solidFill>
                  <a:srgbClr val="3E3E5C"/>
                </a:solidFill>
                <a:latin typeface="Arial"/>
                <a:cs typeface="Arial"/>
              </a:rPr>
              <a:t>  Access </a:t>
            </a:r>
            <a:r>
              <a:rPr lang="sv-SE" sz="1600" dirty="0" err="1">
                <a:solidFill>
                  <a:srgbClr val="3E3E5C"/>
                </a:solidFill>
                <a:latin typeface="Arial"/>
                <a:cs typeface="Arial"/>
              </a:rPr>
              <a:t>based</a:t>
            </a:r>
            <a:r>
              <a:rPr lang="sv-SE" sz="1600" dirty="0">
                <a:solidFill>
                  <a:srgbClr val="3E3E5C"/>
                </a:solidFill>
                <a:latin typeface="Arial"/>
                <a:cs typeface="Arial"/>
              </a:rPr>
              <a:t> on </a:t>
            </a:r>
            <a:r>
              <a:rPr lang="sv-SE" sz="1600" dirty="0" err="1">
                <a:solidFill>
                  <a:srgbClr val="3E3E5C"/>
                </a:solidFill>
                <a:latin typeface="Arial"/>
                <a:cs typeface="Arial"/>
              </a:rPr>
              <a:t>peer</a:t>
            </a:r>
            <a:r>
              <a:rPr lang="sv-SE" sz="1600" dirty="0">
                <a:solidFill>
                  <a:srgbClr val="3E3E5C"/>
                </a:solidFill>
                <a:latin typeface="Arial"/>
                <a:cs typeface="Arial"/>
              </a:rPr>
              <a:t> </a:t>
            </a:r>
            <a:r>
              <a:rPr lang="sv-SE" sz="1600" dirty="0" err="1">
                <a:solidFill>
                  <a:srgbClr val="3E3E5C"/>
                </a:solidFill>
                <a:latin typeface="Arial"/>
                <a:cs typeface="Arial"/>
              </a:rPr>
              <a:t>review</a:t>
            </a:r>
            <a:r>
              <a:rPr lang="sv-SE" sz="1600" dirty="0">
                <a:solidFill>
                  <a:srgbClr val="3E3E5C"/>
                </a:solidFill>
                <a:latin typeface="Arial"/>
                <a:cs typeface="Arial"/>
              </a:rPr>
              <a:t>.</a:t>
            </a:r>
          </a:p>
          <a:p>
            <a:pPr algn="ctr" eaLnBrk="1" hangingPunct="1">
              <a:lnSpc>
                <a:spcPct val="110000"/>
              </a:lnSpc>
              <a:spcAft>
                <a:spcPct val="40000"/>
              </a:spcAft>
            </a:pPr>
            <a:endParaRPr lang="sv-SE" sz="1600" dirty="0">
              <a:solidFill>
                <a:srgbClr val="3E3E5C"/>
              </a:solidFill>
              <a:latin typeface="Arial"/>
              <a:cs typeface="Arial"/>
            </a:endParaRPr>
          </a:p>
          <a:p>
            <a:pPr algn="ctr" eaLnBrk="1" hangingPunct="1">
              <a:lnSpc>
                <a:spcPct val="110000"/>
              </a:lnSpc>
              <a:spcAft>
                <a:spcPct val="40000"/>
              </a:spcAft>
            </a:pPr>
            <a:r>
              <a:rPr lang="sv-SE" sz="1600" dirty="0">
                <a:solidFill>
                  <a:srgbClr val="3E3E5C"/>
                </a:solidFill>
                <a:latin typeface="Arial"/>
                <a:cs typeface="Arial"/>
              </a:rPr>
              <a:t>- Science </a:t>
            </a:r>
            <a:r>
              <a:rPr lang="sv-SE" sz="1600" dirty="0" err="1">
                <a:solidFill>
                  <a:srgbClr val="3E3E5C"/>
                </a:solidFill>
                <a:latin typeface="Arial"/>
                <a:cs typeface="Arial"/>
              </a:rPr>
              <a:t>with</a:t>
            </a:r>
            <a:r>
              <a:rPr lang="sv-SE" sz="1600" dirty="0">
                <a:solidFill>
                  <a:srgbClr val="3E3E5C"/>
                </a:solidFill>
                <a:latin typeface="Arial"/>
                <a:cs typeface="Arial"/>
              </a:rPr>
              <a:t> neutrons is </a:t>
            </a:r>
            <a:r>
              <a:rPr lang="sv-SE" sz="1600" dirty="0" err="1">
                <a:solidFill>
                  <a:srgbClr val="3E3E5C"/>
                </a:solidFill>
                <a:latin typeface="Arial"/>
                <a:cs typeface="Arial"/>
              </a:rPr>
              <a:t>limited</a:t>
            </a:r>
            <a:r>
              <a:rPr lang="sv-SE" sz="1600" dirty="0">
                <a:solidFill>
                  <a:srgbClr val="3E3E5C"/>
                </a:solidFill>
                <a:latin typeface="Arial"/>
                <a:cs typeface="Arial"/>
              </a:rPr>
              <a:t> </a:t>
            </a:r>
            <a:br>
              <a:rPr lang="sv-SE" sz="1600" dirty="0">
                <a:solidFill>
                  <a:srgbClr val="3E3E5C"/>
                </a:solidFill>
                <a:latin typeface="Arial"/>
                <a:cs typeface="Arial"/>
              </a:rPr>
            </a:br>
            <a:r>
              <a:rPr lang="sv-SE" sz="1600" dirty="0">
                <a:solidFill>
                  <a:srgbClr val="3E3E5C"/>
                </a:solidFill>
                <a:latin typeface="Arial"/>
                <a:cs typeface="Arial"/>
              </a:rPr>
              <a:t>  by the </a:t>
            </a:r>
            <a:r>
              <a:rPr lang="en-US" sz="1600" dirty="0" err="1">
                <a:solidFill>
                  <a:srgbClr val="3E3E5C"/>
                </a:solidFill>
                <a:latin typeface="Arial"/>
                <a:cs typeface="Arial"/>
              </a:rPr>
              <a:t>i</a:t>
            </a:r>
            <a:r>
              <a:rPr lang="sv-SE" sz="1600" dirty="0" err="1">
                <a:solidFill>
                  <a:srgbClr val="3E3E5C"/>
                </a:solidFill>
                <a:latin typeface="Arial"/>
                <a:cs typeface="Arial"/>
              </a:rPr>
              <a:t>ntensity</a:t>
            </a:r>
            <a:r>
              <a:rPr lang="sv-SE" sz="1600" dirty="0">
                <a:solidFill>
                  <a:srgbClr val="3E3E5C"/>
                </a:solidFill>
                <a:latin typeface="Arial"/>
                <a:cs typeface="Arial"/>
              </a:rPr>
              <a:t> </a:t>
            </a:r>
            <a:r>
              <a:rPr lang="sv-SE" sz="1600" dirty="0" err="1">
                <a:solidFill>
                  <a:srgbClr val="3E3E5C"/>
                </a:solidFill>
                <a:latin typeface="Arial"/>
                <a:cs typeface="Arial"/>
              </a:rPr>
              <a:t>of</a:t>
            </a:r>
            <a:r>
              <a:rPr lang="sv-SE" sz="1600" dirty="0">
                <a:solidFill>
                  <a:srgbClr val="3E3E5C"/>
                </a:solidFill>
                <a:latin typeface="Arial"/>
                <a:cs typeface="Arial"/>
              </a:rPr>
              <a:t> </a:t>
            </a:r>
            <a:r>
              <a:rPr lang="sv-SE" sz="1600" dirty="0" err="1">
                <a:solidFill>
                  <a:srgbClr val="3E3E5C"/>
                </a:solidFill>
                <a:latin typeface="Arial"/>
                <a:cs typeface="Arial"/>
              </a:rPr>
              <a:t>today’s</a:t>
            </a:r>
            <a:r>
              <a:rPr lang="sv-SE" sz="1600" dirty="0">
                <a:solidFill>
                  <a:srgbClr val="3E3E5C"/>
                </a:solidFill>
                <a:latin typeface="Arial"/>
                <a:cs typeface="Arial"/>
              </a:rPr>
              <a:t> </a:t>
            </a:r>
            <a:r>
              <a:rPr lang="sv-SE" sz="1600" dirty="0" err="1">
                <a:solidFill>
                  <a:srgbClr val="3E3E5C"/>
                </a:solidFill>
                <a:latin typeface="Arial"/>
                <a:cs typeface="Arial"/>
              </a:rPr>
              <a:t>sources</a:t>
            </a:r>
            <a:r>
              <a:rPr lang="sv-SE" sz="1600" dirty="0">
                <a:solidFill>
                  <a:srgbClr val="3E3E5C"/>
                </a:solidFill>
                <a:latin typeface="Arial"/>
                <a:cs typeface="Arial"/>
              </a:rPr>
              <a:t> </a:t>
            </a:r>
          </a:p>
        </p:txBody>
      </p:sp>
      <p:pic>
        <p:nvPicPr>
          <p:cNvPr id="10"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806205"/>
            <a:ext cx="152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206005"/>
            <a:ext cx="1524000"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fuelcell"/>
          <p:cNvPicPr>
            <a:picLocks noChangeAspect="1" noChangeArrowheads="1"/>
          </p:cNvPicPr>
          <p:nvPr/>
        </p:nvPicPr>
        <p:blipFill>
          <a:blip r:embed="rId6">
            <a:clrChange>
              <a:clrFrom>
                <a:srgbClr val="D5EBF9"/>
              </a:clrFrom>
              <a:clrTo>
                <a:srgbClr val="D5EBF9">
                  <a:alpha val="0"/>
                </a:srgbClr>
              </a:clrTo>
            </a:clrChange>
            <a:extLst>
              <a:ext uri="{28A0092B-C50C-407E-A947-70E740481C1C}">
                <a14:useLocalDpi xmlns:a14="http://schemas.microsoft.com/office/drawing/2010/main" val="0"/>
              </a:ext>
            </a:extLst>
          </a:blip>
          <a:srcRect l="20889" t="47311" r="16222" b="9901"/>
          <a:stretch>
            <a:fillRect/>
          </a:stretch>
        </p:blipFill>
        <p:spPr bwMode="auto">
          <a:xfrm>
            <a:off x="381000" y="5101605"/>
            <a:ext cx="1752600" cy="134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2282205"/>
            <a:ext cx="2336800"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p:cNvPicPr>
            <a:picLocks noChangeAspect="1" noChangeArrowheads="1"/>
          </p:cNvPicPr>
          <p:nvPr/>
        </p:nvPicPr>
        <p:blipFill>
          <a:blip r:embed="rId8">
            <a:lum bright="34000" contrast="-10000"/>
            <a:extLst>
              <a:ext uri="{28A0092B-C50C-407E-A947-70E740481C1C}">
                <a14:useLocalDpi xmlns:a14="http://schemas.microsoft.com/office/drawing/2010/main" val="0"/>
              </a:ext>
            </a:extLst>
          </a:blip>
          <a:srcRect/>
          <a:stretch>
            <a:fillRect/>
          </a:stretch>
        </p:blipFill>
        <p:spPr bwMode="auto">
          <a:xfrm flipH="1">
            <a:off x="2039938" y="5805264"/>
            <a:ext cx="236220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63410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19</a:t>
            </a:fld>
            <a:endParaRPr lang="sv-SE" dirty="0"/>
          </a:p>
        </p:txBody>
      </p:sp>
      <p:sp>
        <p:nvSpPr>
          <p:cNvPr id="3" name="Rectangle 2"/>
          <p:cNvSpPr>
            <a:spLocks noGrp="1" noChangeArrowheads="1"/>
          </p:cNvSpPr>
          <p:nvPr>
            <p:ph type="title"/>
          </p:nvPr>
        </p:nvSpPr>
        <p:spPr>
          <a:xfrm>
            <a:off x="107504" y="692696"/>
            <a:ext cx="7977187" cy="762000"/>
          </a:xfrm>
        </p:spPr>
        <p:txBody>
          <a:bodyPr lIns="91440" tIns="45720" rIns="91440" bIns="45720" anchor="t">
            <a:normAutofit/>
          </a:bodyPr>
          <a:lstStyle/>
          <a:p>
            <a:r>
              <a:rPr lang="en-US" sz="2800" b="1" dirty="0">
                <a:solidFill>
                  <a:srgbClr val="FFFFFF"/>
                </a:solidFill>
                <a:ea typeface="ＭＳ Ｐゴシック" charset="0"/>
              </a:rPr>
              <a:t>Neutron scattering - an expanding field</a:t>
            </a:r>
          </a:p>
        </p:txBody>
      </p:sp>
      <p:pic>
        <p:nvPicPr>
          <p:cNvPr id="5" name="Picture 3" descr="C:\My Documents\sussp\neu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212" y="1852116"/>
            <a:ext cx="5708650" cy="451485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203596" dir="214580" algn="ctr" rotWithShape="0">
                    <a:schemeClr val="bg2">
                      <a:alpha val="74998"/>
                    </a:schemeClr>
                  </a:outerShdw>
                </a:effectLst>
              </a14:hiddenEffects>
            </a:ext>
          </a:extLst>
        </p:spPr>
      </p:pic>
      <p:sp>
        <p:nvSpPr>
          <p:cNvPr id="6" name="Text Box 5"/>
          <p:cNvSpPr txBox="1">
            <a:spLocks noChangeArrowheads="1"/>
          </p:cNvSpPr>
          <p:nvPr/>
        </p:nvSpPr>
        <p:spPr bwMode="auto">
          <a:xfrm>
            <a:off x="2522574"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1950</a:t>
            </a:r>
          </a:p>
        </p:txBody>
      </p:sp>
      <p:sp>
        <p:nvSpPr>
          <p:cNvPr id="7" name="Text Box 6"/>
          <p:cNvSpPr txBox="1">
            <a:spLocks noChangeArrowheads="1"/>
          </p:cNvSpPr>
          <p:nvPr/>
        </p:nvSpPr>
        <p:spPr bwMode="auto">
          <a:xfrm>
            <a:off x="3148049"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1960</a:t>
            </a:r>
          </a:p>
        </p:txBody>
      </p:sp>
      <p:sp>
        <p:nvSpPr>
          <p:cNvPr id="8" name="Text Box 7"/>
          <p:cNvSpPr txBox="1">
            <a:spLocks noChangeArrowheads="1"/>
          </p:cNvSpPr>
          <p:nvPr/>
        </p:nvSpPr>
        <p:spPr bwMode="auto">
          <a:xfrm>
            <a:off x="3789399"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1970</a:t>
            </a:r>
          </a:p>
        </p:txBody>
      </p:sp>
      <p:sp>
        <p:nvSpPr>
          <p:cNvPr id="9" name="Text Box 8"/>
          <p:cNvSpPr txBox="1">
            <a:spLocks noChangeArrowheads="1"/>
          </p:cNvSpPr>
          <p:nvPr/>
        </p:nvSpPr>
        <p:spPr bwMode="auto">
          <a:xfrm>
            <a:off x="4473612"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1980</a:t>
            </a:r>
          </a:p>
        </p:txBody>
      </p:sp>
      <p:sp>
        <p:nvSpPr>
          <p:cNvPr id="10" name="Text Box 9"/>
          <p:cNvSpPr txBox="1">
            <a:spLocks noChangeArrowheads="1"/>
          </p:cNvSpPr>
          <p:nvPr/>
        </p:nvSpPr>
        <p:spPr bwMode="auto">
          <a:xfrm>
            <a:off x="5235612"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1990</a:t>
            </a:r>
          </a:p>
        </p:txBody>
      </p:sp>
      <p:sp>
        <p:nvSpPr>
          <p:cNvPr id="11" name="Text Box 10"/>
          <p:cNvSpPr txBox="1">
            <a:spLocks noChangeArrowheads="1"/>
          </p:cNvSpPr>
          <p:nvPr/>
        </p:nvSpPr>
        <p:spPr bwMode="auto">
          <a:xfrm>
            <a:off x="1538324" y="58145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1950</a:t>
            </a:r>
          </a:p>
        </p:txBody>
      </p:sp>
      <p:sp>
        <p:nvSpPr>
          <p:cNvPr id="12" name="Text Box 11"/>
          <p:cNvSpPr txBox="1">
            <a:spLocks noChangeArrowheads="1"/>
          </p:cNvSpPr>
          <p:nvPr/>
        </p:nvSpPr>
        <p:spPr bwMode="auto">
          <a:xfrm>
            <a:off x="1185899" y="51287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1960</a:t>
            </a:r>
          </a:p>
        </p:txBody>
      </p:sp>
      <p:sp>
        <p:nvSpPr>
          <p:cNvPr id="13" name="Text Box 12"/>
          <p:cNvSpPr txBox="1">
            <a:spLocks noChangeArrowheads="1"/>
          </p:cNvSpPr>
          <p:nvPr/>
        </p:nvSpPr>
        <p:spPr bwMode="auto">
          <a:xfrm>
            <a:off x="892212" y="45191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1970</a:t>
            </a:r>
          </a:p>
        </p:txBody>
      </p:sp>
      <p:sp>
        <p:nvSpPr>
          <p:cNvPr id="14" name="Text Box 13"/>
          <p:cNvSpPr txBox="1">
            <a:spLocks noChangeArrowheads="1"/>
          </p:cNvSpPr>
          <p:nvPr/>
        </p:nvSpPr>
        <p:spPr bwMode="auto">
          <a:xfrm>
            <a:off x="609637" y="39095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1980</a:t>
            </a:r>
          </a:p>
        </p:txBody>
      </p:sp>
      <p:sp>
        <p:nvSpPr>
          <p:cNvPr id="15" name="Text Box 14"/>
          <p:cNvSpPr txBox="1">
            <a:spLocks noChangeArrowheads="1"/>
          </p:cNvSpPr>
          <p:nvPr/>
        </p:nvSpPr>
        <p:spPr bwMode="auto">
          <a:xfrm>
            <a:off x="244512" y="33380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1990</a:t>
            </a:r>
          </a:p>
        </p:txBody>
      </p:sp>
      <p:sp>
        <p:nvSpPr>
          <p:cNvPr id="16" name="Text Box 17"/>
          <p:cNvSpPr txBox="1">
            <a:spLocks noChangeArrowheads="1"/>
          </p:cNvSpPr>
          <p:nvPr/>
        </p:nvSpPr>
        <p:spPr bwMode="auto">
          <a:xfrm>
            <a:off x="-22189" y="2842716"/>
            <a:ext cx="641351"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2000</a:t>
            </a:r>
          </a:p>
        </p:txBody>
      </p:sp>
      <p:sp>
        <p:nvSpPr>
          <p:cNvPr id="17" name="Text Box 19"/>
          <p:cNvSpPr txBox="1">
            <a:spLocks noChangeArrowheads="1"/>
          </p:cNvSpPr>
          <p:nvPr/>
        </p:nvSpPr>
        <p:spPr bwMode="auto">
          <a:xfrm>
            <a:off x="5921412" y="634791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solidFill>
                  <a:srgbClr val="000066"/>
                </a:solidFill>
                <a:cs typeface="+mn-cs"/>
              </a:rPr>
              <a:t>2000</a:t>
            </a:r>
          </a:p>
        </p:txBody>
      </p:sp>
      <p:sp>
        <p:nvSpPr>
          <p:cNvPr id="18" name="Rectangle 15"/>
          <p:cNvSpPr>
            <a:spLocks noChangeArrowheads="1"/>
          </p:cNvSpPr>
          <p:nvPr/>
        </p:nvSpPr>
        <p:spPr bwMode="auto">
          <a:xfrm>
            <a:off x="6228184" y="1540966"/>
            <a:ext cx="2930140" cy="2585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a:cs typeface="Arial"/>
              </a:rPr>
              <a:t>Because of their unique properties, neutrons are a powerful tool for investigating Nature at all levels, from testing theories about the evolution of the Universe to elucidating the complex processes of life. </a:t>
            </a:r>
          </a:p>
        </p:txBody>
      </p:sp>
    </p:spTree>
    <p:extLst>
      <p:ext uri="{BB962C8B-B14F-4D97-AF65-F5344CB8AC3E}">
        <p14:creationId xmlns:p14="http://schemas.microsoft.com/office/powerpoint/2010/main" val="22363410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a:bodyPr>
          <a:lstStyle/>
          <a:p>
            <a:r>
              <a:rPr lang="en-US" sz="2800" b="1" dirty="0" smtClean="0">
                <a:ea typeface="ＭＳ Ｐゴシック" charset="0"/>
              </a:rPr>
              <a:t>Outline</a:t>
            </a:r>
            <a:endParaRPr lang="en-US" sz="2800" b="1" dirty="0">
              <a:ea typeface="ＭＳ Ｐゴシック" charset="0"/>
            </a:endParaRPr>
          </a:p>
        </p:txBody>
      </p:sp>
      <p:sp>
        <p:nvSpPr>
          <p:cNvPr id="5" name="Slide Number Placeholder 4"/>
          <p:cNvSpPr>
            <a:spLocks noGrp="1"/>
          </p:cNvSpPr>
          <p:nvPr>
            <p:ph type="sldNum" sz="quarter" idx="11"/>
          </p:nvPr>
        </p:nvSpPr>
        <p:spPr/>
        <p:txBody>
          <a:bodyPr/>
          <a:lstStyle/>
          <a:p>
            <a:pPr>
              <a:defRPr/>
            </a:pPr>
            <a:fld id="{DC96F4C0-779D-5547-8F04-508094CC741E}" type="slidenum">
              <a:rPr lang="en-GB" smtClean="0"/>
              <a:pPr>
                <a:defRPr/>
              </a:pPr>
              <a:t>2</a:t>
            </a:fld>
            <a:endParaRPr lang="en-GB"/>
          </a:p>
        </p:txBody>
      </p:sp>
      <p:sp>
        <p:nvSpPr>
          <p:cNvPr id="2" name="Rectangle 1"/>
          <p:cNvSpPr/>
          <p:nvPr/>
        </p:nvSpPr>
        <p:spPr>
          <a:xfrm>
            <a:off x="395536" y="2636912"/>
            <a:ext cx="7848872" cy="2457083"/>
          </a:xfrm>
          <a:prstGeom prst="rect">
            <a:avLst/>
          </a:prstGeom>
        </p:spPr>
        <p:txBody>
          <a:bodyPr wrap="square">
            <a:spAutoFit/>
          </a:bodyPr>
          <a:lstStyle/>
          <a:p>
            <a:pPr marL="342900" lvl="1" indent="-342900">
              <a:lnSpc>
                <a:spcPct val="110000"/>
              </a:lnSpc>
              <a:buFont typeface="Arial"/>
              <a:buChar char="•"/>
              <a:defRPr/>
            </a:pPr>
            <a:r>
              <a:rPr lang="en-US" sz="2000" dirty="0">
                <a:solidFill>
                  <a:srgbClr val="000099"/>
                </a:solidFill>
                <a:latin typeface="Arial"/>
                <a:cs typeface="Arial"/>
              </a:rPr>
              <a:t>Neutrons properties and their interactions</a:t>
            </a:r>
          </a:p>
          <a:p>
            <a:pPr marL="342900" lvl="1" indent="-342900">
              <a:lnSpc>
                <a:spcPct val="110000"/>
              </a:lnSpc>
              <a:buFont typeface="Arial"/>
              <a:buChar char="•"/>
              <a:defRPr/>
            </a:pPr>
            <a:endParaRPr lang="en-US" sz="2000" dirty="0">
              <a:solidFill>
                <a:srgbClr val="000099"/>
              </a:solidFill>
              <a:latin typeface="Arial"/>
              <a:cs typeface="Arial"/>
            </a:endParaRPr>
          </a:p>
          <a:p>
            <a:pPr marL="342900" indent="-342900">
              <a:lnSpc>
                <a:spcPct val="110000"/>
              </a:lnSpc>
              <a:buFont typeface="Arial"/>
              <a:buChar char="•"/>
              <a:defRPr/>
            </a:pPr>
            <a:r>
              <a:rPr lang="en-US" sz="2000" dirty="0">
                <a:solidFill>
                  <a:srgbClr val="000099"/>
                </a:solidFill>
                <a:latin typeface="Arial"/>
                <a:cs typeface="Arial"/>
              </a:rPr>
              <a:t>How to generate intense neutron beams using high power proton linear accelerator: The example of the ESS</a:t>
            </a:r>
          </a:p>
          <a:p>
            <a:pPr marL="800100" lvl="1" indent="-342900">
              <a:lnSpc>
                <a:spcPct val="110000"/>
              </a:lnSpc>
              <a:buFont typeface="Arial"/>
              <a:buChar char="•"/>
              <a:defRPr/>
            </a:pPr>
            <a:endParaRPr lang="en-US" sz="2000" dirty="0">
              <a:solidFill>
                <a:srgbClr val="000099"/>
              </a:solidFill>
              <a:latin typeface="Arial"/>
              <a:cs typeface="Arial"/>
            </a:endParaRPr>
          </a:p>
          <a:p>
            <a:pPr>
              <a:lnSpc>
                <a:spcPct val="110000"/>
              </a:lnSpc>
              <a:defRPr/>
            </a:pPr>
            <a:r>
              <a:rPr lang="en-US" sz="2000" dirty="0">
                <a:solidFill>
                  <a:srgbClr val="000099"/>
                </a:solidFill>
                <a:latin typeface="Arial"/>
                <a:cs typeface="Arial"/>
              </a:rPr>
              <a:t>for further reading</a:t>
            </a:r>
          </a:p>
          <a:p>
            <a:pPr marL="342900" indent="-342900">
              <a:lnSpc>
                <a:spcPct val="110000"/>
              </a:lnSpc>
              <a:buFont typeface="Arial"/>
              <a:buChar char="•"/>
              <a:defRPr/>
            </a:pPr>
            <a:r>
              <a:rPr lang="en-US" sz="2000" dirty="0">
                <a:solidFill>
                  <a:srgbClr val="000099"/>
                </a:solidFill>
                <a:latin typeface="Arial"/>
                <a:cs typeface="Arial"/>
              </a:rPr>
              <a:t>Applications using Neutrons</a:t>
            </a:r>
          </a:p>
        </p:txBody>
      </p:sp>
    </p:spTree>
    <p:extLst>
      <p:ext uri="{BB962C8B-B14F-4D97-AF65-F5344CB8AC3E}">
        <p14:creationId xmlns:p14="http://schemas.microsoft.com/office/powerpoint/2010/main" val="77100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05800" y="6477000"/>
            <a:ext cx="609600" cy="228600"/>
          </a:xfrm>
          <a:prstGeom prst="rect">
            <a:avLst/>
          </a:prstGeom>
        </p:spPr>
        <p:txBody>
          <a:bodyPr/>
          <a:lstStyle/>
          <a:p>
            <a:pPr>
              <a:defRPr/>
            </a:pPr>
            <a:r>
              <a:rPr lang="fr-FR" smtClean="0"/>
              <a:t>- </a:t>
            </a:r>
            <a:fld id="{CE93F570-7CD3-FF4F-861E-EECC5892F813}" type="slidenum">
              <a:rPr lang="fr-FR" smtClean="0"/>
              <a:pPr>
                <a:defRPr/>
              </a:pPr>
              <a:t>20</a:t>
            </a:fld>
            <a:r>
              <a:rPr lang="fr-FR" smtClean="0"/>
              <a:t> -</a:t>
            </a:r>
            <a:endParaRPr lang="fr-FR"/>
          </a:p>
        </p:txBody>
      </p:sp>
      <p:sp>
        <p:nvSpPr>
          <p:cNvPr id="69634" name="TextBox 2"/>
          <p:cNvSpPr txBox="1">
            <a:spLocks noChangeArrowheads="1"/>
          </p:cNvSpPr>
          <p:nvPr/>
        </p:nvSpPr>
        <p:spPr bwMode="auto">
          <a:xfrm>
            <a:off x="1403350" y="1989138"/>
            <a:ext cx="74168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4400" dirty="0">
                <a:solidFill>
                  <a:srgbClr val="0094CA"/>
                </a:solidFill>
                <a:latin typeface="Arial"/>
                <a:cs typeface="Arial"/>
              </a:rPr>
              <a:t>X-Ray and Neutron beam</a:t>
            </a:r>
          </a:p>
        </p:txBody>
      </p:sp>
    </p:spTree>
    <p:extLst>
      <p:ext uri="{BB962C8B-B14F-4D97-AF65-F5344CB8AC3E}">
        <p14:creationId xmlns:p14="http://schemas.microsoft.com/office/powerpoint/2010/main" val="166767596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95536" y="1700808"/>
            <a:ext cx="3848100" cy="3857625"/>
          </a:xfrm>
          <a:prstGeom prst="rect">
            <a:avLst/>
          </a:prstGeom>
          <a:effectLst>
            <a:outerShdw blurRad="114300" dist="114300" dir="2700000" algn="tl" rotWithShape="0">
              <a:srgbClr val="000000">
                <a:alpha val="43000"/>
              </a:srgbClr>
            </a:outerShdw>
          </a:effectLst>
        </p:spPr>
      </p:pic>
      <p:pic>
        <p:nvPicPr>
          <p:cNvPr id="7" name="Picture 6"/>
          <p:cNvPicPr>
            <a:picLocks noChangeAspect="1"/>
          </p:cNvPicPr>
          <p:nvPr/>
        </p:nvPicPr>
        <p:blipFill>
          <a:blip r:embed="rId3"/>
          <a:stretch>
            <a:fillRect/>
          </a:stretch>
        </p:blipFill>
        <p:spPr>
          <a:xfrm>
            <a:off x="4950073" y="1646833"/>
            <a:ext cx="3606800" cy="3994150"/>
          </a:xfrm>
          <a:prstGeom prst="rect">
            <a:avLst/>
          </a:prstGeom>
          <a:effectLst>
            <a:outerShdw blurRad="114300" dist="114300" dir="2700000" algn="tl" rotWithShape="0">
              <a:srgbClr val="000000">
                <a:alpha val="43000"/>
              </a:srgbClr>
            </a:outerShdw>
          </a:effectLst>
        </p:spPr>
      </p:pic>
      <p:pic>
        <p:nvPicPr>
          <p:cNvPr id="70659" name="Picture 3"/>
          <p:cNvPicPr>
            <a:picLocks noChangeAspect="1" noChangeArrowheads="1"/>
          </p:cNvPicPr>
          <p:nvPr/>
        </p:nvPicPr>
        <p:blipFill>
          <a:blip r:embed="rId4">
            <a:lum contrast="-100000"/>
            <a:extLst>
              <a:ext uri="{28A0092B-C50C-407E-A947-70E740481C1C}">
                <a14:useLocalDpi xmlns:a14="http://schemas.microsoft.com/office/drawing/2010/main" val="0"/>
              </a:ext>
            </a:extLst>
          </a:blip>
          <a:srcRect/>
          <a:stretch>
            <a:fillRect/>
          </a:stretch>
        </p:blipFill>
        <p:spPr bwMode="auto">
          <a:xfrm>
            <a:off x="4361111" y="1378546"/>
            <a:ext cx="3160712"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70660" name="TextBox 8"/>
          <p:cNvSpPr txBox="1">
            <a:spLocks noChangeArrowheads="1"/>
          </p:cNvSpPr>
          <p:nvPr/>
        </p:nvSpPr>
        <p:spPr bwMode="auto">
          <a:xfrm>
            <a:off x="287586" y="5772746"/>
            <a:ext cx="7829550"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291" tIns="32146" rIns="64291" bIns="32146">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solidFill>
                  <a:srgbClr val="000000"/>
                </a:solidFill>
                <a:latin typeface="Arial"/>
                <a:ea typeface="ヒラギノ角ゴ ProN W3" charset="0"/>
                <a:cs typeface="Arial"/>
                <a:sym typeface="Arial" charset="0"/>
              </a:rPr>
              <a:t>Consider ESS/MaxIV equal in terms of functionality</a:t>
            </a:r>
          </a:p>
          <a:p>
            <a:pPr eaLnBrk="1" hangingPunct="1">
              <a:buFont typeface="Arial" charset="0"/>
              <a:buChar char="•"/>
            </a:pPr>
            <a:endParaRPr lang="en-US">
              <a:solidFill>
                <a:srgbClr val="000000"/>
              </a:solidFill>
              <a:latin typeface="Arial"/>
              <a:ea typeface="ヒラギノ角ゴ ProN W3" charset="0"/>
              <a:cs typeface="Arial"/>
              <a:sym typeface="Arial" charset="0"/>
            </a:endParaRPr>
          </a:p>
          <a:p>
            <a:pPr eaLnBrk="1" hangingPunct="1">
              <a:buFont typeface="Arial" charset="0"/>
              <a:buChar char="•"/>
            </a:pPr>
            <a:endParaRPr lang="en-US">
              <a:solidFill>
                <a:srgbClr val="000000"/>
              </a:solidFill>
              <a:latin typeface="Arial"/>
              <a:ea typeface="ヒラギノ角ゴ ProN W3" charset="0"/>
              <a:cs typeface="Arial"/>
              <a:sym typeface="Arial" charset="0"/>
            </a:endParaRPr>
          </a:p>
          <a:p>
            <a:pPr eaLnBrk="1" hangingPunct="1">
              <a:buFont typeface="Arial" charset="0"/>
              <a:buChar char="•"/>
            </a:pPr>
            <a:endParaRPr lang="en-US">
              <a:solidFill>
                <a:srgbClr val="000000"/>
              </a:solidFill>
              <a:latin typeface="Arial"/>
              <a:ea typeface="ヒラギノ角ゴ ProN W3" charset="0"/>
              <a:cs typeface="Arial"/>
              <a:sym typeface="Arial" charset="0"/>
            </a:endParaRPr>
          </a:p>
        </p:txBody>
      </p:sp>
      <p:sp>
        <p:nvSpPr>
          <p:cNvPr id="70661" name="Title 1"/>
          <p:cNvSpPr>
            <a:spLocks noGrp="1"/>
          </p:cNvSpPr>
          <p:nvPr>
            <p:ph type="title"/>
          </p:nvPr>
        </p:nvSpPr>
        <p:spPr>
          <a:xfrm>
            <a:off x="179512" y="620688"/>
            <a:ext cx="8228012" cy="576262"/>
          </a:xfrm>
        </p:spPr>
        <p:txBody>
          <a:bodyPr lIns="64291" tIns="32146" rIns="64291" bIns="32146" anchor="t">
            <a:normAutofit/>
          </a:bodyPr>
          <a:lstStyle/>
          <a:p>
            <a:r>
              <a:rPr lang="en-US" sz="2800" b="1" dirty="0">
                <a:latin typeface="Arial"/>
                <a:ea typeface="ＭＳ Ｐゴシック" charset="0"/>
                <a:cs typeface="Arial"/>
              </a:rPr>
              <a:t>Complementarity between X-rays and Neutrons</a:t>
            </a:r>
          </a:p>
        </p:txBody>
      </p:sp>
    </p:spTree>
    <p:extLst>
      <p:ext uri="{BB962C8B-B14F-4D97-AF65-F5344CB8AC3E}">
        <p14:creationId xmlns:p14="http://schemas.microsoft.com/office/powerpoint/2010/main" val="369568845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7920880" cy="1143000"/>
          </a:xfrm>
        </p:spPr>
        <p:txBody>
          <a:bodyPr>
            <a:normAutofit/>
          </a:bodyPr>
          <a:lstStyle/>
          <a:p>
            <a:r>
              <a:rPr lang="en-US" sz="2800" b="1" dirty="0">
                <a:latin typeface="Arial"/>
                <a:cs typeface="Arial"/>
              </a:rPr>
              <a:t>Complementarity between X-rays &amp; Neutrons</a:t>
            </a:r>
            <a:endParaRPr lang="en-US" sz="2800" dirty="0">
              <a:latin typeface="Arial"/>
              <a:cs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3977135832"/>
              </p:ext>
            </p:extLst>
          </p:nvPr>
        </p:nvGraphicFramePr>
        <p:xfrm>
          <a:off x="251520" y="1785424"/>
          <a:ext cx="8640960" cy="4739920"/>
        </p:xfrm>
        <a:graphic>
          <a:graphicData uri="http://schemas.openxmlformats.org/drawingml/2006/table">
            <a:tbl>
              <a:tblPr firstRow="1" bandRow="1">
                <a:tableStyleId>{5C22544A-7EE6-4342-B048-85BDC9FD1C3A}</a:tableStyleId>
              </a:tblPr>
              <a:tblGrid>
                <a:gridCol w="4320480"/>
                <a:gridCol w="4320480"/>
              </a:tblGrid>
              <a:tr h="383928">
                <a:tc>
                  <a:txBody>
                    <a:bodyPr/>
                    <a:lstStyle/>
                    <a:p>
                      <a:r>
                        <a:rPr lang="en-US" sz="2000" b="1" dirty="0" smtClean="0">
                          <a:latin typeface="Arial"/>
                          <a:cs typeface="Arial"/>
                        </a:rPr>
                        <a:t>Neutrons</a:t>
                      </a:r>
                      <a:endParaRPr lang="en-US" sz="2000" dirty="0">
                        <a:latin typeface="Arial"/>
                        <a:cs typeface="Arial"/>
                      </a:endParaRPr>
                    </a:p>
                  </a:txBody>
                  <a:tcPr marL="91437" marR="91437" marT="45718" marB="45718"/>
                </a:tc>
                <a:tc>
                  <a:txBody>
                    <a:bodyPr/>
                    <a:lstStyle/>
                    <a:p>
                      <a:r>
                        <a:rPr lang="en-US" sz="2000" b="1" dirty="0" smtClean="0">
                          <a:latin typeface="Arial"/>
                          <a:cs typeface="Arial"/>
                        </a:rPr>
                        <a:t>Synchrotron radiation</a:t>
                      </a:r>
                      <a:endParaRPr lang="en-US" sz="2000" dirty="0">
                        <a:latin typeface="Arial"/>
                        <a:cs typeface="Arial"/>
                      </a:endParaRPr>
                    </a:p>
                  </a:txBody>
                  <a:tcPr marL="91437" marR="91437" marT="45718" marB="45718"/>
                </a:tc>
              </a:tr>
              <a:tr h="4343684">
                <a:tc>
                  <a:txBody>
                    <a:bodyPr/>
                    <a:lstStyle/>
                    <a:p>
                      <a:pPr marL="342900" indent="-342900">
                        <a:buFont typeface="Arial"/>
                        <a:buChar char="•"/>
                      </a:pPr>
                      <a:r>
                        <a:rPr lang="en-US" sz="1800" dirty="0" smtClean="0">
                          <a:latin typeface="Arial"/>
                          <a:cs typeface="Arial"/>
                        </a:rPr>
                        <a:t>Particle beam (neutral subatomic particle)</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Interactions with the nuclei and the magnetic moment of unpaired electrons (in the sample)</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Scattered by all elements, also the light ones like the hydrogen isotopes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Deep penetration depth (bulk studies of samples)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Less intense beam measuring larger samples</a:t>
                      </a:r>
                    </a:p>
                  </a:txBody>
                  <a:tcPr marL="91437" marR="91437" marT="45718" marB="45718"/>
                </a:tc>
                <a:tc>
                  <a:txBody>
                    <a:bodyPr/>
                    <a:lstStyle/>
                    <a:p>
                      <a:pPr marL="342900" indent="-342900">
                        <a:buFont typeface="Arial"/>
                        <a:buChar char="•"/>
                      </a:pPr>
                      <a:r>
                        <a:rPr lang="en-US" sz="1800" dirty="0" smtClean="0">
                          <a:latin typeface="Arial"/>
                          <a:cs typeface="Arial"/>
                        </a:rPr>
                        <a:t>Light beam (electromagnetic wave)</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Interactions with the electrons surrounding the nuclei (in the sample)</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Mainly scattered by heavy elements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Small penetration depth (surface studies of samples)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Very intense beam measuring small or ultra-dilute samples</a:t>
                      </a:r>
                    </a:p>
                    <a:p>
                      <a:pPr marL="0" indent="0">
                        <a:buFont typeface="Arial"/>
                        <a:buNone/>
                      </a:pPr>
                      <a:endParaRPr lang="en-US" sz="1800" dirty="0">
                        <a:latin typeface="Arial"/>
                        <a:cs typeface="Arial"/>
                      </a:endParaRPr>
                    </a:p>
                  </a:txBody>
                  <a:tcPr marL="91437" marR="91437" marT="45718" marB="45718"/>
                </a:tc>
              </a:tr>
            </a:tbl>
          </a:graphicData>
        </a:graphic>
      </p:graphicFrame>
    </p:spTree>
    <p:extLst>
      <p:ext uri="{BB962C8B-B14F-4D97-AF65-F5344CB8AC3E}">
        <p14:creationId xmlns:p14="http://schemas.microsoft.com/office/powerpoint/2010/main" val="210381914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Arial"/>
                <a:cs typeface="Arial"/>
              </a:rPr>
              <a:t>Complementarity between X-rays &amp; Neutrons</a:t>
            </a:r>
            <a:endParaRPr lang="en-US" sz="2800" dirty="0"/>
          </a:p>
        </p:txBody>
      </p:sp>
      <p:sp>
        <p:nvSpPr>
          <p:cNvPr id="5" name="Slide Number Placeholder 4"/>
          <p:cNvSpPr>
            <a:spLocks noGrp="1"/>
          </p:cNvSpPr>
          <p:nvPr>
            <p:ph type="sldNum" sz="quarter" idx="12"/>
          </p:nvPr>
        </p:nvSpPr>
        <p:spPr/>
        <p:txBody>
          <a:bodyPr/>
          <a:lstStyle/>
          <a:p>
            <a:fld id="{551115BC-487E-4422-894C-CB7CD3E79223}" type="slidenum">
              <a:rPr lang="sv-SE" smtClean="0"/>
              <a:t>23</a:t>
            </a:fld>
            <a:endParaRPr lang="sv-SE"/>
          </a:p>
        </p:txBody>
      </p:sp>
      <p:graphicFrame>
        <p:nvGraphicFramePr>
          <p:cNvPr id="6" name="Table 5"/>
          <p:cNvGraphicFramePr>
            <a:graphicFrameLocks noGrp="1"/>
          </p:cNvGraphicFramePr>
          <p:nvPr>
            <p:extLst>
              <p:ext uri="{D42A27DB-BD31-4B8C-83A1-F6EECF244321}">
                <p14:modId xmlns:p14="http://schemas.microsoft.com/office/powerpoint/2010/main" val="397641619"/>
              </p:ext>
            </p:extLst>
          </p:nvPr>
        </p:nvGraphicFramePr>
        <p:xfrm>
          <a:off x="179512" y="1988841"/>
          <a:ext cx="8820150" cy="3168352"/>
        </p:xfrm>
        <a:graphic>
          <a:graphicData uri="http://schemas.openxmlformats.org/drawingml/2006/table">
            <a:tbl>
              <a:tblPr firstRow="1" bandRow="1">
                <a:tableStyleId>{5C22544A-7EE6-4342-B048-85BDC9FD1C3A}</a:tableStyleId>
              </a:tblPr>
              <a:tblGrid>
                <a:gridCol w="4410075"/>
                <a:gridCol w="4410075"/>
              </a:tblGrid>
              <a:tr h="402741">
                <a:tc>
                  <a:txBody>
                    <a:bodyPr/>
                    <a:lstStyle/>
                    <a:p>
                      <a:pPr marL="0" indent="0">
                        <a:buFont typeface="Arial"/>
                        <a:buNone/>
                      </a:pPr>
                      <a:r>
                        <a:rPr lang="en-US" sz="2000" b="1" dirty="0" smtClean="0">
                          <a:latin typeface="Arial"/>
                          <a:cs typeface="Arial"/>
                        </a:rPr>
                        <a:t>Neutrons Applications</a:t>
                      </a:r>
                      <a:endParaRPr lang="en-US" sz="2000" dirty="0">
                        <a:latin typeface="Arial"/>
                        <a:cs typeface="Arial"/>
                      </a:endParaRPr>
                    </a:p>
                  </a:txBody>
                  <a:tcPr marL="91437" marR="91437" marT="45717" marB="45717"/>
                </a:tc>
                <a:tc>
                  <a:txBody>
                    <a:bodyPr/>
                    <a:lstStyle/>
                    <a:p>
                      <a:pPr marL="0" indent="0">
                        <a:buFont typeface="Arial"/>
                        <a:buNone/>
                      </a:pPr>
                      <a:r>
                        <a:rPr lang="en-US" sz="2000" b="1" dirty="0" smtClean="0">
                          <a:latin typeface="Arial"/>
                          <a:cs typeface="Arial"/>
                        </a:rPr>
                        <a:t>SR Applications</a:t>
                      </a:r>
                      <a:endParaRPr lang="en-US" sz="2000" dirty="0">
                        <a:latin typeface="Arial"/>
                        <a:cs typeface="Arial"/>
                      </a:endParaRPr>
                    </a:p>
                  </a:txBody>
                  <a:tcPr marL="91437" marR="91437" marT="45717" marB="45717"/>
                </a:tc>
              </a:tr>
              <a:tr h="2765611">
                <a:tc>
                  <a:txBody>
                    <a:bodyPr/>
                    <a:lstStyle/>
                    <a:p>
                      <a:pPr marL="342900" indent="-342900">
                        <a:buFont typeface="Arial"/>
                        <a:buChar char="•"/>
                      </a:pPr>
                      <a:r>
                        <a:rPr lang="en-US" sz="1800" dirty="0" smtClean="0">
                          <a:latin typeface="Arial"/>
                          <a:cs typeface="Arial"/>
                        </a:rPr>
                        <a:t>Magnetic structures &amp; excitations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Organic structures using the H-D isotope effect</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Bulk studies (strains, excitations)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Low-energy spectroscopy e.g. molecular vibrations</a:t>
                      </a:r>
                      <a:endParaRPr lang="en-US" sz="1800" dirty="0">
                        <a:latin typeface="Arial"/>
                        <a:cs typeface="Arial"/>
                      </a:endParaRPr>
                    </a:p>
                  </a:txBody>
                  <a:tcPr marL="91437" marR="91437" marT="45717" marB="45717"/>
                </a:tc>
                <a:tc>
                  <a:txBody>
                    <a:bodyPr/>
                    <a:lstStyle/>
                    <a:p>
                      <a:pPr marL="342900" indent="-342900">
                        <a:buFont typeface="Arial"/>
                        <a:buChar char="•"/>
                      </a:pPr>
                      <a:r>
                        <a:rPr lang="en-US" sz="1800" dirty="0" smtClean="0">
                          <a:latin typeface="Arial"/>
                          <a:cs typeface="Arial"/>
                        </a:rPr>
                        <a:t>Protein-crystal structures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Fast chemical reactions</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Surface studies (defects, corrosion)</a:t>
                      </a:r>
                    </a:p>
                    <a:p>
                      <a:pPr marL="342900" indent="-342900">
                        <a:buFont typeface="Arial"/>
                        <a:buChar char="•"/>
                      </a:pPr>
                      <a:endParaRPr lang="en-US" sz="1800" dirty="0" smtClean="0">
                        <a:latin typeface="Arial"/>
                        <a:cs typeface="Arial"/>
                      </a:endParaRPr>
                    </a:p>
                    <a:p>
                      <a:pPr marL="342900" indent="-342900">
                        <a:buFont typeface="Arial"/>
                        <a:buChar char="•"/>
                      </a:pPr>
                      <a:r>
                        <a:rPr lang="en-US" sz="1800" dirty="0" smtClean="0">
                          <a:latin typeface="Arial"/>
                          <a:cs typeface="Arial"/>
                        </a:rPr>
                        <a:t>High-energy spectroscopy e.g. measurements of electron energy-levels</a:t>
                      </a:r>
                      <a:endParaRPr lang="en-US" sz="1800" dirty="0">
                        <a:latin typeface="Arial"/>
                        <a:cs typeface="Arial"/>
                      </a:endParaRPr>
                    </a:p>
                  </a:txBody>
                  <a:tcPr marL="91437" marR="91437" marT="45717" marB="45717"/>
                </a:tc>
              </a:tr>
            </a:tbl>
          </a:graphicData>
        </a:graphic>
      </p:graphicFrame>
    </p:spTree>
    <p:extLst>
      <p:ext uri="{BB962C8B-B14F-4D97-AF65-F5344CB8AC3E}">
        <p14:creationId xmlns:p14="http://schemas.microsoft.com/office/powerpoint/2010/main" val="38088009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274638"/>
            <a:ext cx="8604448" cy="1143000"/>
          </a:xfrm>
        </p:spPr>
        <p:txBody>
          <a:bodyPr>
            <a:normAutofit/>
          </a:bodyPr>
          <a:lstStyle/>
          <a:p>
            <a:r>
              <a:rPr lang="en-US" sz="2800" b="1" dirty="0">
                <a:solidFill>
                  <a:srgbClr val="FFFFFF"/>
                </a:solidFill>
                <a:latin typeface="Arial"/>
                <a:cs typeface="Arial"/>
              </a:rPr>
              <a:t>Complementarity between X-rays </a:t>
            </a:r>
            <a:r>
              <a:rPr lang="en-US" sz="2800" b="1" dirty="0" smtClean="0">
                <a:solidFill>
                  <a:srgbClr val="FFFFFF"/>
                </a:solidFill>
                <a:latin typeface="Arial"/>
                <a:cs typeface="Arial"/>
              </a:rPr>
              <a:t>&amp; Neutrons</a:t>
            </a:r>
            <a:endParaRPr lang="en-US" sz="2800" dirty="0">
              <a:solidFill>
                <a:srgbClr val="FFFFFF"/>
              </a:solidFill>
              <a:latin typeface="Arial"/>
              <a:cs typeface="Arial"/>
            </a:endParaRPr>
          </a:p>
        </p:txBody>
      </p:sp>
      <p:sp>
        <p:nvSpPr>
          <p:cNvPr id="5" name="Slide Number Placeholder 4"/>
          <p:cNvSpPr>
            <a:spLocks noGrp="1"/>
          </p:cNvSpPr>
          <p:nvPr>
            <p:ph type="sldNum" sz="quarter" idx="12"/>
          </p:nvPr>
        </p:nvSpPr>
        <p:spPr/>
        <p:txBody>
          <a:bodyPr/>
          <a:lstStyle/>
          <a:p>
            <a:fld id="{551115BC-487E-4422-894C-CB7CD3E79223}" type="slidenum">
              <a:rPr lang="sv-SE" smtClean="0"/>
              <a:t>24</a:t>
            </a:fld>
            <a:endParaRPr lang="sv-SE"/>
          </a:p>
        </p:txBody>
      </p:sp>
      <p:sp>
        <p:nvSpPr>
          <p:cNvPr id="6" name="Espace réservé du numéro de diapositive 1"/>
          <p:cNvSpPr txBox="1">
            <a:spLocks/>
          </p:cNvSpPr>
          <p:nvPr/>
        </p:nvSpPr>
        <p:spPr>
          <a:xfrm>
            <a:off x="8305800" y="6477000"/>
            <a:ext cx="609600" cy="228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sv-SE"/>
            </a:defPPr>
            <a:lvl1pPr marL="0" algn="r" defTabSz="912813" rtl="0" eaLnBrk="0" latinLnBrk="0" hangingPunct="0">
              <a:defRPr sz="2400" kern="1200">
                <a:solidFill>
                  <a:schemeClr val="tx1"/>
                </a:solidFill>
                <a:latin typeface="Times New Roman" charset="0"/>
                <a:ea typeface="ＭＳ Ｐゴシック" charset="0"/>
                <a:cs typeface="ＭＳ Ｐゴシック" charset="0"/>
              </a:defRPr>
            </a:lvl1pPr>
            <a:lvl2pPr marL="742950" indent="-285750" algn="l" defTabSz="912813" rtl="0" eaLnBrk="0" latinLnBrk="0" hangingPunct="0">
              <a:defRPr sz="2400" kern="1200">
                <a:solidFill>
                  <a:schemeClr val="tx1"/>
                </a:solidFill>
                <a:latin typeface="Times New Roman" charset="0"/>
                <a:ea typeface="ＭＳ Ｐゴシック" charset="0"/>
                <a:cs typeface="+mn-cs"/>
              </a:defRPr>
            </a:lvl2pPr>
            <a:lvl3pPr marL="1143000" indent="-228600" algn="l" defTabSz="912813" rtl="0" eaLnBrk="0" latinLnBrk="0" hangingPunct="0">
              <a:defRPr sz="2400" kern="1200">
                <a:solidFill>
                  <a:schemeClr val="tx1"/>
                </a:solidFill>
                <a:latin typeface="Times New Roman" charset="0"/>
                <a:ea typeface="ＭＳ Ｐゴシック" charset="0"/>
                <a:cs typeface="+mn-cs"/>
              </a:defRPr>
            </a:lvl3pPr>
            <a:lvl4pPr marL="1600200" indent="-228600" algn="l" defTabSz="912813" rtl="0" eaLnBrk="0" latinLnBrk="0" hangingPunct="0">
              <a:defRPr sz="2400" kern="1200">
                <a:solidFill>
                  <a:schemeClr val="tx1"/>
                </a:solidFill>
                <a:latin typeface="Times New Roman" charset="0"/>
                <a:ea typeface="ＭＳ Ｐゴシック" charset="0"/>
                <a:cs typeface="+mn-cs"/>
              </a:defRPr>
            </a:lvl4pPr>
            <a:lvl5pPr marL="2057400" indent="-228600" algn="l" defTabSz="912813" rtl="0" eaLnBrk="0" latinLnBrk="0" hangingPunct="0">
              <a:defRPr sz="2400" kern="1200">
                <a:solidFill>
                  <a:schemeClr val="tx1"/>
                </a:solidFill>
                <a:latin typeface="Times New Roman" charset="0"/>
                <a:ea typeface="ＭＳ Ｐゴシック" charset="0"/>
                <a:cs typeface="+mn-cs"/>
              </a:defRPr>
            </a:lvl5pPr>
            <a:lvl6pPr marL="2514600" indent="-228600" algn="l" defTabSz="912813" rtl="0" eaLnBrk="0" fontAlgn="base" latinLnBrk="0" hangingPunct="0">
              <a:spcBef>
                <a:spcPct val="0"/>
              </a:spcBef>
              <a:spcAft>
                <a:spcPct val="0"/>
              </a:spcAft>
              <a:defRPr sz="2400" kern="1200">
                <a:solidFill>
                  <a:schemeClr val="tx1"/>
                </a:solidFill>
                <a:latin typeface="Times New Roman" charset="0"/>
                <a:ea typeface="ＭＳ Ｐゴシック" charset="0"/>
                <a:cs typeface="+mn-cs"/>
              </a:defRPr>
            </a:lvl6pPr>
            <a:lvl7pPr marL="2971800" indent="-228600" algn="l" defTabSz="912813" rtl="0" eaLnBrk="0" fontAlgn="base" latinLnBrk="0" hangingPunct="0">
              <a:spcBef>
                <a:spcPct val="0"/>
              </a:spcBef>
              <a:spcAft>
                <a:spcPct val="0"/>
              </a:spcAft>
              <a:defRPr sz="2400" kern="1200">
                <a:solidFill>
                  <a:schemeClr val="tx1"/>
                </a:solidFill>
                <a:latin typeface="Times New Roman" charset="0"/>
                <a:ea typeface="ＭＳ Ｐゴシック" charset="0"/>
                <a:cs typeface="+mn-cs"/>
              </a:defRPr>
            </a:lvl7pPr>
            <a:lvl8pPr marL="3429000" indent="-228600" algn="l" defTabSz="912813" rtl="0" eaLnBrk="0" fontAlgn="base" latinLnBrk="0" hangingPunct="0">
              <a:spcBef>
                <a:spcPct val="0"/>
              </a:spcBef>
              <a:spcAft>
                <a:spcPct val="0"/>
              </a:spcAft>
              <a:defRPr sz="2400" kern="1200">
                <a:solidFill>
                  <a:schemeClr val="tx1"/>
                </a:solidFill>
                <a:latin typeface="Times New Roman" charset="0"/>
                <a:ea typeface="ＭＳ Ｐゴシック" charset="0"/>
                <a:cs typeface="+mn-cs"/>
              </a:defRPr>
            </a:lvl8pPr>
            <a:lvl9pPr marL="3886200" indent="-228600" algn="l" defTabSz="912813" rtl="0" eaLnBrk="0" fontAlgn="base" latinLnBrk="0" hangingPunct="0">
              <a:spcBef>
                <a:spcPct val="0"/>
              </a:spcBef>
              <a:spcAft>
                <a:spcPct val="0"/>
              </a:spcAft>
              <a:defRPr sz="2400" kern="1200">
                <a:solidFill>
                  <a:schemeClr val="tx1"/>
                </a:solidFill>
                <a:latin typeface="Times New Roman" charset="0"/>
                <a:ea typeface="ＭＳ Ｐゴシック" charset="0"/>
                <a:cs typeface="+mn-cs"/>
              </a:defRPr>
            </a:lvl9pPr>
          </a:lstStyle>
          <a:p>
            <a:pPr eaLnBrk="1" hangingPunct="1"/>
            <a:r>
              <a:rPr lang="fr-FR" sz="1400" smtClean="0">
                <a:solidFill>
                  <a:srgbClr val="17015D"/>
                </a:solidFill>
                <a:latin typeface="Comic Sans MS" charset="0"/>
              </a:rPr>
              <a:t>- </a:t>
            </a:r>
            <a:fld id="{2906C9CA-E8CA-A345-AD4A-0DA54BB77EEF}" type="slidenum">
              <a:rPr lang="fr-FR" sz="1400" smtClean="0">
                <a:solidFill>
                  <a:srgbClr val="17015D"/>
                </a:solidFill>
                <a:latin typeface="Comic Sans MS" charset="0"/>
              </a:rPr>
              <a:pPr eaLnBrk="1" hangingPunct="1"/>
              <a:t>24</a:t>
            </a:fld>
            <a:r>
              <a:rPr lang="fr-FR" sz="1400" smtClean="0">
                <a:solidFill>
                  <a:srgbClr val="17015D"/>
                </a:solidFill>
                <a:latin typeface="Comic Sans MS" charset="0"/>
              </a:rPr>
              <a:t> -</a:t>
            </a:r>
            <a:endParaRPr lang="fr-FR" sz="1400">
              <a:solidFill>
                <a:srgbClr val="17015D"/>
              </a:solidFill>
              <a:latin typeface="Comic Sans MS" charset="0"/>
            </a:endParaRPr>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646238"/>
            <a:ext cx="8964612"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bwMode="auto">
          <a:xfrm>
            <a:off x="2843213" y="1557338"/>
            <a:ext cx="3600450" cy="719137"/>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a:lstStyle/>
          <a:p>
            <a:pPr eaLnBrk="0" hangingPunct="0">
              <a:defRPr/>
            </a:pPr>
            <a:endParaRPr lang="en-US" sz="2000" b="1">
              <a:solidFill>
                <a:srgbClr val="333333"/>
              </a:solidFill>
              <a:effectLst>
                <a:outerShdw blurRad="38100" dist="38100" dir="2700000" algn="tl">
                  <a:srgbClr val="000000">
                    <a:alpha val="43137"/>
                  </a:srgbClr>
                </a:outerShdw>
              </a:effectLst>
              <a:latin typeface="Arial" pitchFamily="-112" charset="0"/>
            </a:endParaRPr>
          </a:p>
        </p:txBody>
      </p:sp>
      <p:pic>
        <p:nvPicPr>
          <p:cNvPr id="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883" y="2201063"/>
            <a:ext cx="5074181" cy="216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ounded Rectangle 9"/>
          <p:cNvSpPr/>
          <p:nvPr/>
        </p:nvSpPr>
        <p:spPr bwMode="auto">
          <a:xfrm>
            <a:off x="107504" y="4365104"/>
            <a:ext cx="4896544" cy="2325313"/>
          </a:xfrm>
          <a:prstGeom prst="roundRect">
            <a:avLst/>
          </a:prstGeom>
          <a:solidFill>
            <a:schemeClr val="bg1"/>
          </a:solidFill>
          <a:ln w="76200" cap="flat" cmpd="sng" algn="ctr">
            <a:solidFill>
              <a:srgbClr val="FF0000"/>
            </a:solidFill>
            <a:prstDash val="solid"/>
            <a:round/>
            <a:headEnd type="none" w="med" len="med"/>
            <a:tailEnd type="none" w="med" len="med"/>
          </a:ln>
          <a:effectLst/>
        </p:spPr>
        <p:txBody>
          <a:bodyPr/>
          <a:lstStyle/>
          <a:p>
            <a:pPr eaLnBrk="0" hangingPunct="0">
              <a:defRPr/>
            </a:pPr>
            <a:endParaRPr lang="en-US" sz="2000" b="1">
              <a:solidFill>
                <a:srgbClr val="333333"/>
              </a:solidFill>
              <a:effectLst>
                <a:outerShdw blurRad="38100" dist="38100" dir="2700000" algn="tl">
                  <a:srgbClr val="000000">
                    <a:alpha val="43137"/>
                  </a:srgbClr>
                </a:outerShdw>
              </a:effectLst>
              <a:latin typeface="Arial" pitchFamily="-112" charset="0"/>
            </a:endParaRPr>
          </a:p>
        </p:txBody>
      </p:sp>
      <p:sp>
        <p:nvSpPr>
          <p:cNvPr id="11" name="Rectangle 10"/>
          <p:cNvSpPr/>
          <p:nvPr/>
        </p:nvSpPr>
        <p:spPr>
          <a:xfrm>
            <a:off x="539552" y="4653136"/>
            <a:ext cx="4176464" cy="1938992"/>
          </a:xfrm>
          <a:prstGeom prst="rect">
            <a:avLst/>
          </a:prstGeom>
        </p:spPr>
        <p:txBody>
          <a:bodyPr wrap="square">
            <a:spAutoFit/>
          </a:bodyPr>
          <a:lstStyle/>
          <a:p>
            <a:r>
              <a:rPr lang="en-US" sz="2000" dirty="0" smtClean="0">
                <a:latin typeface="Arial"/>
                <a:cs typeface="Arial"/>
              </a:rPr>
              <a:t>X-ray interact with electrons</a:t>
            </a:r>
          </a:p>
          <a:p>
            <a:pPr marL="285750" indent="-285750">
              <a:buFont typeface="Wingdings" charset="0"/>
              <a:buChar char="à"/>
            </a:pPr>
            <a:r>
              <a:rPr lang="en-US" sz="2000" dirty="0" smtClean="0">
                <a:latin typeface="Arial"/>
                <a:cs typeface="Arial"/>
                <a:sym typeface="Wingdings"/>
              </a:rPr>
              <a:t>X-rays see high-Z atoms</a:t>
            </a:r>
          </a:p>
          <a:p>
            <a:endParaRPr lang="en-US" sz="2000" dirty="0">
              <a:latin typeface="Arial"/>
              <a:cs typeface="Arial"/>
              <a:sym typeface="Wingdings"/>
            </a:endParaRPr>
          </a:p>
          <a:p>
            <a:r>
              <a:rPr lang="en-US" sz="2000" dirty="0" smtClean="0">
                <a:latin typeface="Arial"/>
                <a:cs typeface="Arial"/>
              </a:rPr>
              <a:t>Neutron interact </a:t>
            </a:r>
            <a:r>
              <a:rPr lang="en-US" sz="2000" dirty="0">
                <a:latin typeface="Arial"/>
                <a:cs typeface="Arial"/>
              </a:rPr>
              <a:t>with </a:t>
            </a:r>
            <a:r>
              <a:rPr lang="en-US" sz="2000" dirty="0" smtClean="0">
                <a:latin typeface="Arial"/>
                <a:cs typeface="Arial"/>
              </a:rPr>
              <a:t>nuclei</a:t>
            </a:r>
            <a:endParaRPr lang="en-US" sz="2000" dirty="0">
              <a:latin typeface="Arial"/>
              <a:cs typeface="Arial"/>
            </a:endParaRPr>
          </a:p>
          <a:p>
            <a:r>
              <a:rPr lang="en-US" sz="2000" dirty="0">
                <a:latin typeface="Arial"/>
                <a:cs typeface="Arial"/>
                <a:sym typeface="Wingdings"/>
              </a:rPr>
              <a:t> </a:t>
            </a:r>
            <a:r>
              <a:rPr lang="en-US" sz="2000" dirty="0" smtClean="0">
                <a:latin typeface="Arial"/>
                <a:cs typeface="Arial"/>
                <a:sym typeface="Wingdings"/>
              </a:rPr>
              <a:t>Neutrons </a:t>
            </a:r>
            <a:r>
              <a:rPr lang="en-US" sz="2000" dirty="0">
                <a:latin typeface="Arial"/>
                <a:cs typeface="Arial"/>
                <a:sym typeface="Wingdings"/>
              </a:rPr>
              <a:t>see </a:t>
            </a:r>
            <a:r>
              <a:rPr lang="en-US" sz="2000" dirty="0" smtClean="0">
                <a:latin typeface="Arial"/>
                <a:cs typeface="Arial"/>
                <a:sym typeface="Wingdings"/>
              </a:rPr>
              <a:t>low-</a:t>
            </a:r>
            <a:r>
              <a:rPr lang="en-US" sz="2000" dirty="0">
                <a:latin typeface="Arial"/>
                <a:cs typeface="Arial"/>
                <a:sym typeface="Wingdings"/>
              </a:rPr>
              <a:t>Z atoms</a:t>
            </a:r>
            <a:endParaRPr lang="en-US" sz="2000" dirty="0">
              <a:latin typeface="Arial"/>
              <a:cs typeface="Arial"/>
            </a:endParaRPr>
          </a:p>
          <a:p>
            <a:pPr marL="285750" indent="-285750">
              <a:buFont typeface="Wingdings" charset="0"/>
              <a:buChar char="à"/>
            </a:pPr>
            <a:endParaRPr lang="en-US" sz="2000" dirty="0">
              <a:latin typeface="Arial"/>
              <a:cs typeface="Arial"/>
            </a:endParaRPr>
          </a:p>
        </p:txBody>
      </p:sp>
    </p:spTree>
    <p:extLst>
      <p:ext uri="{BB962C8B-B14F-4D97-AF65-F5344CB8AC3E}">
        <p14:creationId xmlns:p14="http://schemas.microsoft.com/office/powerpoint/2010/main" val="366415196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417512"/>
          </a:xfrm>
        </p:spPr>
        <p:txBody>
          <a:bodyPr>
            <a:noAutofit/>
          </a:bodyPr>
          <a:lstStyle/>
          <a:p>
            <a:r>
              <a:rPr lang="en-US" sz="2800" b="1" dirty="0">
                <a:ea typeface="ＭＳ Ｐゴシック" charset="0"/>
              </a:rPr>
              <a:t>Small Angle Neutron Scattering</a:t>
            </a:r>
          </a:p>
        </p:txBody>
      </p:sp>
      <p:pic>
        <p:nvPicPr>
          <p:cNvPr id="3" name="Picture 2"/>
          <p:cNvPicPr>
            <a:picLocks noChangeAspect="1"/>
          </p:cNvPicPr>
          <p:nvPr/>
        </p:nvPicPr>
        <p:blipFill>
          <a:blip r:embed="rId3"/>
          <a:stretch>
            <a:fillRect/>
          </a:stretch>
        </p:blipFill>
        <p:spPr>
          <a:xfrm>
            <a:off x="1187624" y="1498239"/>
            <a:ext cx="6624736" cy="4439915"/>
          </a:xfrm>
          <a:prstGeom prst="rect">
            <a:avLst/>
          </a:prstGeom>
          <a:ln>
            <a:noFill/>
          </a:ln>
          <a:effectLst/>
        </p:spPr>
      </p:pic>
      <p:sp>
        <p:nvSpPr>
          <p:cNvPr id="4" name="Rectangle 3"/>
          <p:cNvSpPr/>
          <p:nvPr/>
        </p:nvSpPr>
        <p:spPr>
          <a:xfrm>
            <a:off x="179512" y="6021288"/>
            <a:ext cx="8856984" cy="646331"/>
          </a:xfrm>
          <a:prstGeom prst="rect">
            <a:avLst/>
          </a:prstGeom>
        </p:spPr>
        <p:txBody>
          <a:bodyPr wrap="square">
            <a:spAutoFit/>
          </a:bodyPr>
          <a:lstStyle/>
          <a:p>
            <a:pPr>
              <a:defRPr/>
            </a:pPr>
            <a:r>
              <a:rPr lang="en-US" dirty="0">
                <a:latin typeface="Arial"/>
                <a:cs typeface="Arial"/>
              </a:rPr>
              <a:t>Advantages of SANS over SAXS are its sensitivity to light elements, the possibility of isotope labeling, and the strong scattering by magnetic moments</a:t>
            </a:r>
            <a:r>
              <a:rPr lang="en-US" dirty="0" smtClean="0">
                <a:latin typeface="Arial"/>
                <a:cs typeface="Arial"/>
              </a:rPr>
              <a:t>.</a:t>
            </a:r>
            <a:endParaRPr lang="en-US" dirty="0">
              <a:latin typeface="Arial"/>
              <a:cs typeface="Arial"/>
            </a:endParaRPr>
          </a:p>
        </p:txBody>
      </p:sp>
    </p:spTree>
    <p:extLst>
      <p:ext uri="{BB962C8B-B14F-4D97-AF65-F5344CB8AC3E}">
        <p14:creationId xmlns:p14="http://schemas.microsoft.com/office/powerpoint/2010/main" val="164496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274638"/>
            <a:ext cx="8604448" cy="1143000"/>
          </a:xfrm>
        </p:spPr>
        <p:txBody>
          <a:bodyPr>
            <a:normAutofit/>
          </a:bodyPr>
          <a:lstStyle/>
          <a:p>
            <a:r>
              <a:rPr lang="en-US" sz="2800" b="1" dirty="0">
                <a:solidFill>
                  <a:srgbClr val="FFFFFF"/>
                </a:solidFill>
                <a:latin typeface="Arial"/>
                <a:cs typeface="Arial"/>
              </a:rPr>
              <a:t>Complementarity between X-rays </a:t>
            </a:r>
            <a:r>
              <a:rPr lang="en-US" sz="2800" b="1" dirty="0" smtClean="0">
                <a:solidFill>
                  <a:srgbClr val="FFFFFF"/>
                </a:solidFill>
                <a:latin typeface="Arial"/>
                <a:cs typeface="Arial"/>
              </a:rPr>
              <a:t>&amp; Neutrons</a:t>
            </a:r>
            <a:endParaRPr lang="en-US" sz="2800" dirty="0">
              <a:solidFill>
                <a:srgbClr val="FFFFFF"/>
              </a:solidFill>
              <a:latin typeface="Arial"/>
              <a:cs typeface="Arial"/>
            </a:endParaRPr>
          </a:p>
        </p:txBody>
      </p:sp>
      <p:pic>
        <p:nvPicPr>
          <p:cNvPr id="1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555720"/>
            <a:ext cx="8785225"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752224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 y="274638"/>
            <a:ext cx="8604448" cy="1143000"/>
          </a:xfrm>
        </p:spPr>
        <p:txBody>
          <a:bodyPr>
            <a:normAutofit/>
          </a:bodyPr>
          <a:lstStyle/>
          <a:p>
            <a:r>
              <a:rPr lang="en-US" sz="2800" b="1" dirty="0">
                <a:solidFill>
                  <a:srgbClr val="FFFFFF"/>
                </a:solidFill>
                <a:latin typeface="Arial"/>
                <a:cs typeface="Arial"/>
              </a:rPr>
              <a:t>Complementarity between X-rays </a:t>
            </a:r>
            <a:r>
              <a:rPr lang="en-US" sz="2800" b="1" dirty="0" smtClean="0">
                <a:solidFill>
                  <a:srgbClr val="FFFFFF"/>
                </a:solidFill>
                <a:latin typeface="Arial"/>
                <a:cs typeface="Arial"/>
              </a:rPr>
              <a:t>&amp; Neutrons</a:t>
            </a:r>
            <a:endParaRPr lang="en-US" sz="2800" dirty="0">
              <a:solidFill>
                <a:srgbClr val="FFFFFF"/>
              </a:solidFill>
              <a:latin typeface="Arial"/>
              <a:cs typeface="Arial"/>
            </a:endParaRPr>
          </a:p>
        </p:txBody>
      </p:sp>
      <p:pic>
        <p:nvPicPr>
          <p:cNvPr id="4" name="Picture 7" descr="catsite"/>
          <p:cNvPicPr>
            <a:picLocks noChangeArrowheads="1"/>
          </p:cNvPicPr>
          <p:nvPr/>
        </p:nvPicPr>
        <p:blipFill>
          <a:blip r:embed="rId3"/>
          <a:srcRect/>
          <a:stretch>
            <a:fillRect/>
          </a:stretch>
        </p:blipFill>
        <p:spPr bwMode="auto">
          <a:xfrm>
            <a:off x="6858000" y="2174701"/>
            <a:ext cx="2041525" cy="1858963"/>
          </a:xfrm>
          <a:prstGeom prst="rect">
            <a:avLst/>
          </a:prstGeom>
          <a:noFill/>
          <a:ln w="22225" cap="flat" cmpd="sng" algn="ctr">
            <a:solidFill>
              <a:srgbClr val="000000"/>
            </a:solidFill>
            <a:prstDash val="solid"/>
            <a:miter lim="800000"/>
            <a:headEnd type="none" w="med" len="med"/>
            <a:tailEnd type="none" w="med" len="med"/>
          </a:ln>
          <a:effectLst>
            <a:outerShdw blurRad="63500" dist="38100" dir="2700000">
              <a:srgbClr val="000000">
                <a:alpha val="43000"/>
              </a:srgbClr>
            </a:outerShdw>
          </a:effectLst>
        </p:spPr>
      </p:pic>
      <p:pic>
        <p:nvPicPr>
          <p:cNvPr id="5" name="Picture 2" descr="test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30740"/>
          <a:stretch>
            <a:fillRect/>
          </a:stretch>
        </p:blipFill>
        <p:spPr bwMode="auto">
          <a:xfrm>
            <a:off x="4495800" y="4736926"/>
            <a:ext cx="36052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a:grpSpLocks/>
          </p:cNvGrpSpPr>
          <p:nvPr/>
        </p:nvGrpSpPr>
        <p:grpSpPr bwMode="auto">
          <a:xfrm>
            <a:off x="200025" y="1565101"/>
            <a:ext cx="3114675" cy="2057400"/>
            <a:chOff x="2736" y="1479"/>
            <a:chExt cx="2790" cy="1614"/>
          </a:xfrm>
        </p:grpSpPr>
        <p:grpSp>
          <p:nvGrpSpPr>
            <p:cNvPr id="8" name="Group 7"/>
            <p:cNvGrpSpPr>
              <a:grpSpLocks/>
            </p:cNvGrpSpPr>
            <p:nvPr/>
          </p:nvGrpSpPr>
          <p:grpSpPr bwMode="auto">
            <a:xfrm>
              <a:off x="2928" y="1479"/>
              <a:ext cx="2448" cy="1614"/>
              <a:chOff x="2928" y="1479"/>
              <a:chExt cx="2448" cy="1614"/>
            </a:xfrm>
          </p:grpSpPr>
          <p:pic>
            <p:nvPicPr>
              <p:cNvPr id="11" name="Picture 8"/>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7799"/>
              <a:stretch>
                <a:fillRect/>
              </a:stretch>
            </p:blipFill>
            <p:spPr bwMode="auto">
              <a:xfrm>
                <a:off x="3106" y="1479"/>
                <a:ext cx="2270" cy="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Line 9"/>
              <p:cNvSpPr>
                <a:spLocks noChangeShapeType="1"/>
              </p:cNvSpPr>
              <p:nvPr/>
            </p:nvSpPr>
            <p:spPr bwMode="auto">
              <a:xfrm flipH="1">
                <a:off x="2928" y="2295"/>
                <a:ext cx="913" cy="245"/>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kern="0">
                  <a:solidFill>
                    <a:sysClr val="windowText" lastClr="000000"/>
                  </a:solidFill>
                  <a:latin typeface="Arial"/>
                  <a:cs typeface="Arial"/>
                </a:endParaRPr>
              </a:p>
            </p:txBody>
          </p:sp>
          <p:sp>
            <p:nvSpPr>
              <p:cNvPr id="14" name="Line 10"/>
              <p:cNvSpPr>
                <a:spLocks noChangeShapeType="1"/>
              </p:cNvSpPr>
              <p:nvPr/>
            </p:nvSpPr>
            <p:spPr bwMode="auto">
              <a:xfrm>
                <a:off x="4033" y="2295"/>
                <a:ext cx="1103" cy="192"/>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kern="0">
                  <a:solidFill>
                    <a:sysClr val="windowText" lastClr="000000"/>
                  </a:solidFill>
                  <a:latin typeface="Arial"/>
                  <a:cs typeface="Arial"/>
                </a:endParaRPr>
              </a:p>
            </p:txBody>
          </p:sp>
          <p:sp>
            <p:nvSpPr>
              <p:cNvPr id="15" name="Freeform 11"/>
              <p:cNvSpPr>
                <a:spLocks/>
              </p:cNvSpPr>
              <p:nvPr/>
            </p:nvSpPr>
            <p:spPr bwMode="auto">
              <a:xfrm>
                <a:off x="3025" y="2199"/>
                <a:ext cx="816" cy="384"/>
              </a:xfrm>
              <a:custGeom>
                <a:avLst/>
                <a:gdLst>
                  <a:gd name="T0" fmla="*/ 0 w 816"/>
                  <a:gd name="T1" fmla="*/ 384 h 384"/>
                  <a:gd name="T2" fmla="*/ 96 w 816"/>
                  <a:gd name="T3" fmla="*/ 240 h 384"/>
                  <a:gd name="T4" fmla="*/ 288 w 816"/>
                  <a:gd name="T5" fmla="*/ 336 h 384"/>
                  <a:gd name="T6" fmla="*/ 480 w 816"/>
                  <a:gd name="T7" fmla="*/ 96 h 384"/>
                  <a:gd name="T8" fmla="*/ 672 w 816"/>
                  <a:gd name="T9" fmla="*/ 192 h 384"/>
                  <a:gd name="T10" fmla="*/ 816 w 816"/>
                  <a:gd name="T11" fmla="*/ 0 h 384"/>
                </a:gdLst>
                <a:ahLst/>
                <a:cxnLst>
                  <a:cxn ang="0">
                    <a:pos x="T0" y="T1"/>
                  </a:cxn>
                  <a:cxn ang="0">
                    <a:pos x="T2" y="T3"/>
                  </a:cxn>
                  <a:cxn ang="0">
                    <a:pos x="T4" y="T5"/>
                  </a:cxn>
                  <a:cxn ang="0">
                    <a:pos x="T6" y="T7"/>
                  </a:cxn>
                  <a:cxn ang="0">
                    <a:pos x="T8" y="T9"/>
                  </a:cxn>
                  <a:cxn ang="0">
                    <a:pos x="T10" y="T11"/>
                  </a:cxn>
                </a:cxnLst>
                <a:rect l="0" t="0" r="r" b="b"/>
                <a:pathLst>
                  <a:path w="816" h="384">
                    <a:moveTo>
                      <a:pt x="0" y="384"/>
                    </a:moveTo>
                    <a:cubicBezTo>
                      <a:pt x="24" y="316"/>
                      <a:pt x="48" y="248"/>
                      <a:pt x="96" y="240"/>
                    </a:cubicBezTo>
                    <a:cubicBezTo>
                      <a:pt x="144" y="232"/>
                      <a:pt x="224" y="359"/>
                      <a:pt x="288" y="336"/>
                    </a:cubicBezTo>
                    <a:cubicBezTo>
                      <a:pt x="351" y="312"/>
                      <a:pt x="416" y="119"/>
                      <a:pt x="480" y="96"/>
                    </a:cubicBezTo>
                    <a:cubicBezTo>
                      <a:pt x="543" y="72"/>
                      <a:pt x="616" y="207"/>
                      <a:pt x="672" y="192"/>
                    </a:cubicBezTo>
                    <a:cubicBezTo>
                      <a:pt x="727" y="176"/>
                      <a:pt x="792" y="32"/>
                      <a:pt x="816" y="0"/>
                    </a:cubicBezTo>
                  </a:path>
                </a:pathLst>
              </a:custGeom>
              <a:noFill/>
              <a:ln w="12700" cmpd="sng">
                <a:solidFill>
                  <a:srgbClr val="00CC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kern="0">
                  <a:solidFill>
                    <a:sysClr val="windowText" lastClr="000000"/>
                  </a:solidFill>
                  <a:latin typeface="Arial"/>
                  <a:cs typeface="Arial"/>
                </a:endParaRPr>
              </a:p>
            </p:txBody>
          </p:sp>
          <p:sp>
            <p:nvSpPr>
              <p:cNvPr id="16" name="Freeform 12"/>
              <p:cNvSpPr>
                <a:spLocks/>
              </p:cNvSpPr>
              <p:nvPr/>
            </p:nvSpPr>
            <p:spPr bwMode="auto">
              <a:xfrm rot="1986916">
                <a:off x="4128" y="2199"/>
                <a:ext cx="816" cy="384"/>
              </a:xfrm>
              <a:custGeom>
                <a:avLst/>
                <a:gdLst>
                  <a:gd name="T0" fmla="*/ 0 w 816"/>
                  <a:gd name="T1" fmla="*/ 384 h 384"/>
                  <a:gd name="T2" fmla="*/ 96 w 816"/>
                  <a:gd name="T3" fmla="*/ 240 h 384"/>
                  <a:gd name="T4" fmla="*/ 288 w 816"/>
                  <a:gd name="T5" fmla="*/ 336 h 384"/>
                  <a:gd name="T6" fmla="*/ 480 w 816"/>
                  <a:gd name="T7" fmla="*/ 96 h 384"/>
                  <a:gd name="T8" fmla="*/ 672 w 816"/>
                  <a:gd name="T9" fmla="*/ 192 h 384"/>
                  <a:gd name="T10" fmla="*/ 816 w 816"/>
                  <a:gd name="T11" fmla="*/ 0 h 384"/>
                </a:gdLst>
                <a:ahLst/>
                <a:cxnLst>
                  <a:cxn ang="0">
                    <a:pos x="T0" y="T1"/>
                  </a:cxn>
                  <a:cxn ang="0">
                    <a:pos x="T2" y="T3"/>
                  </a:cxn>
                  <a:cxn ang="0">
                    <a:pos x="T4" y="T5"/>
                  </a:cxn>
                  <a:cxn ang="0">
                    <a:pos x="T6" y="T7"/>
                  </a:cxn>
                  <a:cxn ang="0">
                    <a:pos x="T8" y="T9"/>
                  </a:cxn>
                  <a:cxn ang="0">
                    <a:pos x="T10" y="T11"/>
                  </a:cxn>
                </a:cxnLst>
                <a:rect l="0" t="0" r="r" b="b"/>
                <a:pathLst>
                  <a:path w="816" h="384">
                    <a:moveTo>
                      <a:pt x="0" y="384"/>
                    </a:moveTo>
                    <a:cubicBezTo>
                      <a:pt x="24" y="316"/>
                      <a:pt x="48" y="248"/>
                      <a:pt x="96" y="240"/>
                    </a:cubicBezTo>
                    <a:cubicBezTo>
                      <a:pt x="144" y="232"/>
                      <a:pt x="224" y="359"/>
                      <a:pt x="288" y="336"/>
                    </a:cubicBezTo>
                    <a:cubicBezTo>
                      <a:pt x="351" y="312"/>
                      <a:pt x="416" y="119"/>
                      <a:pt x="480" y="96"/>
                    </a:cubicBezTo>
                    <a:cubicBezTo>
                      <a:pt x="543" y="72"/>
                      <a:pt x="616" y="207"/>
                      <a:pt x="672" y="192"/>
                    </a:cubicBezTo>
                    <a:cubicBezTo>
                      <a:pt x="727" y="176"/>
                      <a:pt x="792" y="32"/>
                      <a:pt x="816" y="0"/>
                    </a:cubicBezTo>
                  </a:path>
                </a:pathLst>
              </a:custGeom>
              <a:noFill/>
              <a:ln w="12700" cmpd="sng">
                <a:solidFill>
                  <a:srgbClr val="00CC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kern="0">
                  <a:solidFill>
                    <a:sysClr val="windowText" lastClr="000000"/>
                  </a:solidFill>
                  <a:latin typeface="Arial"/>
                  <a:cs typeface="Arial"/>
                </a:endParaRPr>
              </a:p>
            </p:txBody>
          </p:sp>
        </p:grpSp>
        <p:pic>
          <p:nvPicPr>
            <p:cNvPr id="9" name="Picture 13" descr="pg4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44527"/>
            <a:stretch>
              <a:fillRect/>
            </a:stretch>
          </p:blipFill>
          <p:spPr bwMode="auto">
            <a:xfrm>
              <a:off x="2736" y="2295"/>
              <a:ext cx="299"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4" descr="Pg4c"/>
            <p:cNvPicPr>
              <a:picLocks noChangeAspect="1" noChangeArrowheads="1"/>
            </p:cNvPicPr>
            <p:nvPr/>
          </p:nvPicPr>
          <p:blipFill>
            <a:blip r:embed="rId7">
              <a:clrChange>
                <a:clrFrom>
                  <a:srgbClr val="FEFEFC"/>
                </a:clrFrom>
                <a:clrTo>
                  <a:srgbClr val="FEFEFC">
                    <a:alpha val="0"/>
                  </a:srgbClr>
                </a:clrTo>
              </a:clrChange>
              <a:extLst>
                <a:ext uri="{28A0092B-C50C-407E-A947-70E740481C1C}">
                  <a14:useLocalDpi xmlns:a14="http://schemas.microsoft.com/office/drawing/2010/main" val="0"/>
                </a:ext>
              </a:extLst>
            </a:blip>
            <a:srcRect l="41965"/>
            <a:stretch>
              <a:fillRect/>
            </a:stretch>
          </p:blipFill>
          <p:spPr bwMode="auto">
            <a:xfrm>
              <a:off x="5136" y="2097"/>
              <a:ext cx="390"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TextBox 17"/>
          <p:cNvSpPr txBox="1">
            <a:spLocks noChangeArrowheads="1"/>
          </p:cNvSpPr>
          <p:nvPr/>
        </p:nvSpPr>
        <p:spPr bwMode="auto">
          <a:xfrm>
            <a:off x="4037013" y="3862214"/>
            <a:ext cx="25938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solidFill>
                  <a:srgbClr val="3E3E5C"/>
                </a:solidFill>
                <a:latin typeface="Arial"/>
                <a:cs typeface="Arial"/>
              </a:rPr>
              <a:t>..see inside materials</a:t>
            </a:r>
          </a:p>
        </p:txBody>
      </p:sp>
      <p:sp>
        <p:nvSpPr>
          <p:cNvPr id="18" name="TextBox 18"/>
          <p:cNvSpPr txBox="1">
            <a:spLocks noChangeArrowheads="1"/>
          </p:cNvSpPr>
          <p:nvPr/>
        </p:nvSpPr>
        <p:spPr bwMode="auto">
          <a:xfrm>
            <a:off x="6876256" y="4077072"/>
            <a:ext cx="20521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solidFill>
                  <a:srgbClr val="3E3E5C"/>
                </a:solidFill>
                <a:latin typeface="Arial"/>
                <a:cs typeface="Arial"/>
              </a:rPr>
              <a:t>..see light atoms</a:t>
            </a:r>
          </a:p>
        </p:txBody>
      </p:sp>
      <p:sp>
        <p:nvSpPr>
          <p:cNvPr id="19" name="TextBox 19"/>
          <p:cNvSpPr txBox="1">
            <a:spLocks noChangeArrowheads="1"/>
          </p:cNvSpPr>
          <p:nvPr/>
        </p:nvSpPr>
        <p:spPr bwMode="auto">
          <a:xfrm>
            <a:off x="5492750" y="6413326"/>
            <a:ext cx="176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solidFill>
                  <a:srgbClr val="3E3E5C"/>
                </a:solidFill>
                <a:latin typeface="Arial"/>
                <a:cs typeface="Arial"/>
              </a:rPr>
              <a:t>..see isotopes</a:t>
            </a:r>
          </a:p>
        </p:txBody>
      </p:sp>
      <p:sp>
        <p:nvSpPr>
          <p:cNvPr id="20" name="TextBox 20"/>
          <p:cNvSpPr txBox="1">
            <a:spLocks noChangeArrowheads="1"/>
          </p:cNvSpPr>
          <p:nvPr/>
        </p:nvSpPr>
        <p:spPr bwMode="auto">
          <a:xfrm>
            <a:off x="1046163" y="6413326"/>
            <a:ext cx="220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solidFill>
                  <a:srgbClr val="3E3E5C"/>
                </a:solidFill>
                <a:latin typeface="Arial"/>
                <a:cs typeface="Arial"/>
              </a:rPr>
              <a:t>..see atoms move</a:t>
            </a:r>
          </a:p>
        </p:txBody>
      </p:sp>
      <p:sp>
        <p:nvSpPr>
          <p:cNvPr id="21" name="TextBox 21"/>
          <p:cNvSpPr txBox="1">
            <a:spLocks noChangeArrowheads="1"/>
          </p:cNvSpPr>
          <p:nvPr/>
        </p:nvSpPr>
        <p:spPr bwMode="auto">
          <a:xfrm>
            <a:off x="533400" y="3622501"/>
            <a:ext cx="26223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solidFill>
                  <a:srgbClr val="3E3E5C"/>
                </a:solidFill>
                <a:latin typeface="Arial"/>
                <a:cs typeface="Arial"/>
              </a:rPr>
              <a:t>..see magnetic atoms</a:t>
            </a:r>
          </a:p>
        </p:txBody>
      </p:sp>
      <p:pic>
        <p:nvPicPr>
          <p:cNvPr id="22" name="Picture 1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21125" y="1580381"/>
            <a:ext cx="2403475"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9"/>
          <a:stretch>
            <a:fillRect/>
          </a:stretch>
        </p:blipFill>
        <p:spPr>
          <a:xfrm>
            <a:off x="1137940" y="4581128"/>
            <a:ext cx="1993900" cy="1714500"/>
          </a:xfrm>
          <a:prstGeom prst="rect">
            <a:avLst/>
          </a:prstGeom>
        </p:spPr>
      </p:pic>
      <p:sp>
        <p:nvSpPr>
          <p:cNvPr id="23" name="Title 22"/>
          <p:cNvSpPr>
            <a:spLocks noGrp="1"/>
          </p:cNvSpPr>
          <p:nvPr>
            <p:ph type="title"/>
          </p:nvPr>
        </p:nvSpPr>
        <p:spPr/>
        <p:txBody>
          <a:bodyPr/>
          <a:lstStyle/>
          <a:p>
            <a:endParaRPr lang="en-US"/>
          </a:p>
        </p:txBody>
      </p:sp>
    </p:spTree>
    <p:extLst>
      <p:ext uri="{BB962C8B-B14F-4D97-AF65-F5344CB8AC3E}">
        <p14:creationId xmlns:p14="http://schemas.microsoft.com/office/powerpoint/2010/main" val="30511603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432048" y="476672"/>
            <a:ext cx="7740352" cy="490538"/>
          </a:xfrm>
        </p:spPr>
        <p:txBody>
          <a:bodyPr>
            <a:noAutofit/>
          </a:bodyPr>
          <a:lstStyle/>
          <a:p>
            <a:r>
              <a:rPr lang="en-US" sz="2800" b="1" dirty="0">
                <a:latin typeface="Arial"/>
                <a:ea typeface="ＭＳ Ｐゴシック" charset="0"/>
                <a:cs typeface="Arial"/>
              </a:rPr>
              <a:t>Neutron beam and X-Ray for Medical Applications</a:t>
            </a:r>
          </a:p>
        </p:txBody>
      </p:sp>
      <p:pic>
        <p:nvPicPr>
          <p:cNvPr id="6" name="Picture 5"/>
          <p:cNvPicPr>
            <a:picLocks noChangeAspect="1"/>
          </p:cNvPicPr>
          <p:nvPr/>
        </p:nvPicPr>
        <p:blipFill>
          <a:blip r:embed="rId2"/>
          <a:stretch>
            <a:fillRect/>
          </a:stretch>
        </p:blipFill>
        <p:spPr>
          <a:xfrm>
            <a:off x="827584" y="1556792"/>
            <a:ext cx="7077724" cy="5160213"/>
          </a:xfrm>
          <a:prstGeom prst="rect">
            <a:avLst/>
          </a:prstGeom>
          <a:effectLst>
            <a:glow rad="139700">
              <a:schemeClr val="accent2">
                <a:satMod val="175000"/>
                <a:alpha val="40000"/>
              </a:schemeClr>
            </a:glow>
          </a:effectLst>
        </p:spPr>
      </p:pic>
    </p:spTree>
    <p:extLst>
      <p:ext uri="{BB962C8B-B14F-4D97-AF65-F5344CB8AC3E}">
        <p14:creationId xmlns:p14="http://schemas.microsoft.com/office/powerpoint/2010/main" val="178732665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05800" y="6477000"/>
            <a:ext cx="609600" cy="228600"/>
          </a:xfrm>
          <a:prstGeom prst="rect">
            <a:avLst/>
          </a:prstGeom>
        </p:spPr>
        <p:txBody>
          <a:bodyPr/>
          <a:lstStyle/>
          <a:p>
            <a:pPr>
              <a:defRPr/>
            </a:pPr>
            <a:r>
              <a:rPr lang="fr-FR" smtClean="0"/>
              <a:t>- </a:t>
            </a:r>
            <a:fld id="{F225D5BF-4724-4B43-8541-20157ED99452}" type="slidenum">
              <a:rPr lang="fr-FR" smtClean="0"/>
              <a:pPr>
                <a:defRPr/>
              </a:pPr>
              <a:t>29</a:t>
            </a:fld>
            <a:r>
              <a:rPr lang="fr-FR" smtClean="0"/>
              <a:t> -</a:t>
            </a:r>
            <a:endParaRPr lang="fr-FR"/>
          </a:p>
        </p:txBody>
      </p:sp>
      <p:sp>
        <p:nvSpPr>
          <p:cNvPr id="80898" name="TextBox 2"/>
          <p:cNvSpPr txBox="1">
            <a:spLocks noChangeArrowheads="1"/>
          </p:cNvSpPr>
          <p:nvPr/>
        </p:nvSpPr>
        <p:spPr bwMode="auto">
          <a:xfrm>
            <a:off x="1403350" y="1989138"/>
            <a:ext cx="74168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4400" dirty="0">
                <a:solidFill>
                  <a:srgbClr val="0094CA"/>
                </a:solidFill>
                <a:latin typeface="Arial"/>
                <a:cs typeface="Arial"/>
              </a:rPr>
              <a:t>Scattering and Diffraction</a:t>
            </a:r>
          </a:p>
        </p:txBody>
      </p:sp>
    </p:spTree>
    <p:extLst>
      <p:ext uri="{BB962C8B-B14F-4D97-AF65-F5344CB8AC3E}">
        <p14:creationId xmlns:p14="http://schemas.microsoft.com/office/powerpoint/2010/main" val="65088417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a:bodyPr>
          <a:lstStyle/>
          <a:p>
            <a:r>
              <a:rPr lang="en-US" sz="2800" b="1" dirty="0">
                <a:ea typeface="ＭＳ Ｐゴシック" charset="0"/>
              </a:rPr>
              <a:t>Electro-magnetic Spectrum</a:t>
            </a:r>
          </a:p>
        </p:txBody>
      </p:sp>
      <p:sp>
        <p:nvSpPr>
          <p:cNvPr id="5" name="Slide Number Placeholder 4"/>
          <p:cNvSpPr>
            <a:spLocks noGrp="1"/>
          </p:cNvSpPr>
          <p:nvPr>
            <p:ph type="sldNum" sz="quarter" idx="11"/>
          </p:nvPr>
        </p:nvSpPr>
        <p:spPr/>
        <p:txBody>
          <a:bodyPr/>
          <a:lstStyle/>
          <a:p>
            <a:pPr>
              <a:defRPr/>
            </a:pPr>
            <a:fld id="{DC96F4C0-779D-5547-8F04-508094CC741E}" type="slidenum">
              <a:rPr lang="en-GB" smtClean="0"/>
              <a:pPr>
                <a:defRPr/>
              </a:pPr>
              <a:t>3</a:t>
            </a:fld>
            <a:endParaRPr lang="en-GB"/>
          </a:p>
        </p:txBody>
      </p:sp>
      <p:pic>
        <p:nvPicPr>
          <p:cNvPr id="43011"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893" y="1484784"/>
            <a:ext cx="9066213"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2808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043608" y="980728"/>
            <a:ext cx="7035847" cy="5276886"/>
          </a:xfrm>
          <a:prstGeom prst="rect">
            <a:avLst/>
          </a:prstGeom>
          <a:effectLst>
            <a:glow rad="228600">
              <a:schemeClr val="accent1">
                <a:alpha val="75000"/>
              </a:schemeClr>
            </a:glow>
          </a:effectLst>
        </p:spPr>
      </p:pic>
      <p:sp>
        <p:nvSpPr>
          <p:cNvPr id="81922" name="Title 2"/>
          <p:cNvSpPr>
            <a:spLocks noGrp="1"/>
          </p:cNvSpPr>
          <p:nvPr>
            <p:ph type="title" idx="4294967295"/>
          </p:nvPr>
        </p:nvSpPr>
        <p:spPr>
          <a:xfrm>
            <a:off x="899592" y="-35478"/>
            <a:ext cx="7139136" cy="1143000"/>
          </a:xfrm>
        </p:spPr>
        <p:txBody>
          <a:bodyPr/>
          <a:lstStyle/>
          <a:p>
            <a:r>
              <a:rPr lang="en-US" dirty="0">
                <a:solidFill>
                  <a:srgbClr val="0094CA"/>
                </a:solidFill>
                <a:latin typeface="Arial"/>
                <a:ea typeface="ＭＳ Ｐゴシック" charset="0"/>
                <a:cs typeface="Arial"/>
              </a:rPr>
              <a:t>Neutron Scattering Techniques</a:t>
            </a:r>
          </a:p>
        </p:txBody>
      </p:sp>
      <p:sp>
        <p:nvSpPr>
          <p:cNvPr id="5" name="TextBox 4"/>
          <p:cNvSpPr txBox="1"/>
          <p:nvPr/>
        </p:nvSpPr>
        <p:spPr>
          <a:xfrm>
            <a:off x="2386382" y="3340184"/>
            <a:ext cx="2665649"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Diffraction</a:t>
            </a:r>
          </a:p>
        </p:txBody>
      </p:sp>
      <p:sp>
        <p:nvSpPr>
          <p:cNvPr id="6" name="TextBox 5"/>
          <p:cNvSpPr txBox="1"/>
          <p:nvPr/>
        </p:nvSpPr>
        <p:spPr>
          <a:xfrm>
            <a:off x="5295240" y="1977097"/>
            <a:ext cx="3848760"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Inelastic</a:t>
            </a:r>
          </a:p>
        </p:txBody>
      </p:sp>
      <p:sp>
        <p:nvSpPr>
          <p:cNvPr id="8" name="TextBox 7"/>
          <p:cNvSpPr txBox="1"/>
          <p:nvPr/>
        </p:nvSpPr>
        <p:spPr>
          <a:xfrm>
            <a:off x="5597886" y="3119042"/>
            <a:ext cx="2875922"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Small-angle </a:t>
            </a:r>
          </a:p>
        </p:txBody>
      </p:sp>
      <p:sp>
        <p:nvSpPr>
          <p:cNvPr id="9" name="TextBox 8"/>
          <p:cNvSpPr txBox="1"/>
          <p:nvPr/>
        </p:nvSpPr>
        <p:spPr>
          <a:xfrm>
            <a:off x="2629591" y="1826380"/>
            <a:ext cx="3848760"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Quasi-elastic</a:t>
            </a:r>
          </a:p>
        </p:txBody>
      </p:sp>
      <p:sp>
        <p:nvSpPr>
          <p:cNvPr id="10" name="TextBox 9"/>
          <p:cNvSpPr txBox="1"/>
          <p:nvPr/>
        </p:nvSpPr>
        <p:spPr>
          <a:xfrm>
            <a:off x="1810558" y="2472711"/>
            <a:ext cx="2473257"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Reflectivity</a:t>
            </a:r>
          </a:p>
        </p:txBody>
      </p:sp>
      <p:sp>
        <p:nvSpPr>
          <p:cNvPr id="11" name="TextBox 10"/>
          <p:cNvSpPr txBox="1"/>
          <p:nvPr/>
        </p:nvSpPr>
        <p:spPr>
          <a:xfrm>
            <a:off x="5597886" y="2623428"/>
            <a:ext cx="3848760" cy="646331"/>
          </a:xfrm>
          <a:prstGeom prst="rect">
            <a:avLst/>
          </a:prstGeom>
          <a:noFill/>
          <a:effectLst>
            <a:glow rad="228600">
              <a:schemeClr val="accent2">
                <a:alpha val="75000"/>
              </a:schemeClr>
            </a:glow>
          </a:effectLst>
        </p:spPr>
        <p:txBody>
          <a:bodyPr>
            <a:spAutoFit/>
          </a:bodyPr>
          <a:lstStyle/>
          <a:p>
            <a:pPr>
              <a:defRPr/>
            </a:pPr>
            <a:r>
              <a:rPr lang="en-US" sz="3600" b="1" dirty="0">
                <a:solidFill>
                  <a:schemeClr val="bg1"/>
                </a:solidFill>
                <a:effectLst>
                  <a:glow rad="228600">
                    <a:schemeClr val="accent1">
                      <a:alpha val="75000"/>
                    </a:schemeClr>
                  </a:glow>
                </a:effectLst>
                <a:latin typeface="Arial"/>
                <a:cs typeface="Arial"/>
              </a:rPr>
              <a:t>Polarized</a:t>
            </a:r>
          </a:p>
        </p:txBody>
      </p:sp>
      <p:sp>
        <p:nvSpPr>
          <p:cNvPr id="12" name="TextBox 11"/>
          <p:cNvSpPr txBox="1"/>
          <p:nvPr/>
        </p:nvSpPr>
        <p:spPr>
          <a:xfrm>
            <a:off x="5111467" y="3865565"/>
            <a:ext cx="3848760"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Magnetic</a:t>
            </a:r>
          </a:p>
        </p:txBody>
      </p:sp>
      <p:sp>
        <p:nvSpPr>
          <p:cNvPr id="13" name="TextBox 12"/>
          <p:cNvSpPr txBox="1"/>
          <p:nvPr/>
        </p:nvSpPr>
        <p:spPr>
          <a:xfrm>
            <a:off x="2629591" y="3986515"/>
            <a:ext cx="2665649" cy="584776"/>
          </a:xfrm>
          <a:prstGeom prst="rect">
            <a:avLst/>
          </a:prstGeom>
          <a:noFill/>
          <a:effectLst>
            <a:glow rad="228600">
              <a:schemeClr val="accent2">
                <a:alpha val="75000"/>
              </a:schemeClr>
            </a:glow>
          </a:effectLst>
        </p:spPr>
        <p:txBody>
          <a:bodyPr>
            <a:spAutoFit/>
          </a:bodyPr>
          <a:lstStyle/>
          <a:p>
            <a:pPr>
              <a:defRPr/>
            </a:pPr>
            <a:r>
              <a:rPr lang="en-US" sz="3200" b="1" dirty="0">
                <a:solidFill>
                  <a:schemeClr val="bg1"/>
                </a:solidFill>
                <a:effectLst>
                  <a:glow rad="228600">
                    <a:schemeClr val="accent1">
                      <a:alpha val="75000"/>
                    </a:schemeClr>
                  </a:glow>
                </a:effectLst>
                <a:latin typeface="Arial"/>
                <a:cs typeface="Arial"/>
              </a:rPr>
              <a:t>Diffuse</a:t>
            </a:r>
          </a:p>
        </p:txBody>
      </p:sp>
    </p:spTree>
    <p:extLst>
      <p:ext uri="{BB962C8B-B14F-4D97-AF65-F5344CB8AC3E}">
        <p14:creationId xmlns:p14="http://schemas.microsoft.com/office/powerpoint/2010/main" val="230856889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7824" y="3416654"/>
            <a:ext cx="5940152" cy="923330"/>
          </a:xfrm>
          <a:prstGeom prst="rect">
            <a:avLst/>
          </a:prstGeom>
        </p:spPr>
        <p:txBody>
          <a:bodyPr wrap="square">
            <a:spAutoFit/>
          </a:bodyPr>
          <a:lstStyle/>
          <a:p>
            <a:pPr>
              <a:defRPr/>
            </a:pPr>
            <a:r>
              <a:rPr lang="en-US" dirty="0">
                <a:latin typeface="Arial"/>
                <a:cs typeface="Arial"/>
              </a:rPr>
              <a:t>Definition of barns as scattering cross section units. </a:t>
            </a:r>
            <a:endParaRPr lang="en-US" dirty="0" smtClean="0">
              <a:latin typeface="Arial"/>
              <a:cs typeface="Arial"/>
            </a:endParaRPr>
          </a:p>
          <a:p>
            <a:pPr>
              <a:defRPr/>
            </a:pPr>
            <a:r>
              <a:rPr lang="en-US" dirty="0" smtClean="0">
                <a:latin typeface="Arial"/>
                <a:cs typeface="Arial"/>
              </a:rPr>
              <a:t>One </a:t>
            </a:r>
            <a:r>
              <a:rPr lang="en-US" dirty="0">
                <a:latin typeface="Arial"/>
                <a:cs typeface="Arial"/>
              </a:rPr>
              <a:t>depends on energy the other doesn't (where atoms are, what they do</a:t>
            </a:r>
            <a:r>
              <a:rPr lang="en-US" dirty="0" smtClean="0">
                <a:latin typeface="Arial"/>
                <a:cs typeface="Arial"/>
              </a:rPr>
              <a:t>)</a:t>
            </a:r>
            <a:endParaRPr lang="en-US" dirty="0">
              <a:latin typeface="Arial"/>
              <a:cs typeface="Arial"/>
            </a:endParaRPr>
          </a:p>
        </p:txBody>
      </p:sp>
      <p:sp>
        <p:nvSpPr>
          <p:cNvPr id="6" name="Title 1"/>
          <p:cNvSpPr>
            <a:spLocks noGrp="1"/>
          </p:cNvSpPr>
          <p:nvPr>
            <p:ph type="title"/>
          </p:nvPr>
        </p:nvSpPr>
        <p:spPr>
          <a:xfrm>
            <a:off x="179512" y="188640"/>
            <a:ext cx="7439025" cy="609600"/>
          </a:xfrm>
        </p:spPr>
        <p:txBody>
          <a:bodyPr>
            <a:normAutofit/>
          </a:bodyPr>
          <a:lstStyle/>
          <a:p>
            <a:r>
              <a:rPr lang="en-US" sz="2800" b="1" dirty="0">
                <a:ea typeface="ＭＳ Ｐゴシック" charset="0"/>
              </a:rPr>
              <a:t>Scattering – coherence and incoherence</a:t>
            </a:r>
          </a:p>
        </p:txBody>
      </p:sp>
      <p:pic>
        <p:nvPicPr>
          <p:cNvPr id="9" name="Picture 8"/>
          <p:cNvPicPr>
            <a:picLocks noChangeAspect="1"/>
          </p:cNvPicPr>
          <p:nvPr/>
        </p:nvPicPr>
        <p:blipFill>
          <a:blip r:embed="rId4"/>
          <a:stretch>
            <a:fillRect/>
          </a:stretch>
        </p:blipFill>
        <p:spPr>
          <a:xfrm>
            <a:off x="3176830" y="1614092"/>
            <a:ext cx="3127511" cy="1766225"/>
          </a:xfrm>
          <a:prstGeom prst="rect">
            <a:avLst/>
          </a:prstGeom>
          <a:effectLst>
            <a:glow rad="228600">
              <a:schemeClr val="accent1">
                <a:alpha val="75000"/>
              </a:schemeClr>
            </a:glow>
          </a:effectLst>
        </p:spPr>
      </p:pic>
      <p:pic>
        <p:nvPicPr>
          <p:cNvPr id="10" name="Picture 9"/>
          <p:cNvPicPr>
            <a:picLocks noChangeAspect="1"/>
          </p:cNvPicPr>
          <p:nvPr/>
        </p:nvPicPr>
        <p:blipFill>
          <a:blip r:embed="rId5"/>
          <a:stretch>
            <a:fillRect/>
          </a:stretch>
        </p:blipFill>
        <p:spPr>
          <a:xfrm>
            <a:off x="4053830" y="3089158"/>
            <a:ext cx="3147499" cy="1777513"/>
          </a:xfrm>
          <a:prstGeom prst="rect">
            <a:avLst/>
          </a:prstGeom>
          <a:effectLst>
            <a:glow rad="228600">
              <a:schemeClr val="accent1">
                <a:alpha val="75000"/>
              </a:schemeClr>
            </a:glow>
          </a:effectLst>
        </p:spPr>
      </p:pic>
      <p:pic>
        <p:nvPicPr>
          <p:cNvPr id="11" name="Picture 10"/>
          <p:cNvPicPr>
            <a:picLocks noChangeAspect="1"/>
          </p:cNvPicPr>
          <p:nvPr/>
        </p:nvPicPr>
        <p:blipFill>
          <a:blip r:embed="rId6"/>
          <a:stretch>
            <a:fillRect/>
          </a:stretch>
        </p:blipFill>
        <p:spPr>
          <a:xfrm>
            <a:off x="5694753" y="4470397"/>
            <a:ext cx="3127511" cy="1766225"/>
          </a:xfrm>
          <a:prstGeom prst="rect">
            <a:avLst/>
          </a:prstGeom>
          <a:effectLst>
            <a:glow rad="228600">
              <a:schemeClr val="accent1">
                <a:alpha val="75000"/>
              </a:schemeClr>
            </a:glow>
          </a:effectLst>
        </p:spPr>
      </p:pic>
      <p:pic>
        <p:nvPicPr>
          <p:cNvPr id="12" name="Picture 11"/>
          <p:cNvPicPr>
            <a:picLocks noChangeAspect="1"/>
          </p:cNvPicPr>
          <p:nvPr/>
        </p:nvPicPr>
        <p:blipFill>
          <a:blip r:embed="rId7"/>
          <a:stretch>
            <a:fillRect/>
          </a:stretch>
        </p:blipFill>
        <p:spPr>
          <a:xfrm>
            <a:off x="393826" y="2106507"/>
            <a:ext cx="2037952" cy="2042573"/>
          </a:xfrm>
          <a:prstGeom prst="rect">
            <a:avLst/>
          </a:prstGeom>
          <a:effectLst>
            <a:glow rad="228600">
              <a:schemeClr val="accent1">
                <a:alpha val="75000"/>
              </a:schemeClr>
            </a:glow>
          </a:effectLst>
        </p:spPr>
      </p:pic>
      <p:cxnSp>
        <p:nvCxnSpPr>
          <p:cNvPr id="13" name="Straight Connector 12"/>
          <p:cNvCxnSpPr>
            <a:stCxn id="12" idx="3"/>
            <a:endCxn id="9" idx="1"/>
          </p:cNvCxnSpPr>
          <p:nvPr/>
        </p:nvCxnSpPr>
        <p:spPr>
          <a:xfrm flipV="1">
            <a:off x="2432050" y="2497138"/>
            <a:ext cx="744538" cy="630237"/>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8"/>
          <p:cNvSpPr txBox="1">
            <a:spLocks noChangeArrowheads="1"/>
          </p:cNvSpPr>
          <p:nvPr/>
        </p:nvSpPr>
        <p:spPr bwMode="auto">
          <a:xfrm>
            <a:off x="5003800" y="6361113"/>
            <a:ext cx="2337825" cy="400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Isotopes and spin?</a:t>
            </a:r>
          </a:p>
        </p:txBody>
      </p:sp>
      <p:grpSp>
        <p:nvGrpSpPr>
          <p:cNvPr id="15" name="Group 14"/>
          <p:cNvGrpSpPr>
            <a:grpSpLocks/>
          </p:cNvGrpSpPr>
          <p:nvPr/>
        </p:nvGrpSpPr>
        <p:grpSpPr bwMode="auto">
          <a:xfrm>
            <a:off x="468313" y="884238"/>
            <a:ext cx="2066925" cy="1031875"/>
            <a:chOff x="365914" y="5239953"/>
            <a:chExt cx="2065864" cy="1031331"/>
          </a:xfrm>
        </p:grpSpPr>
        <p:sp>
          <p:nvSpPr>
            <p:cNvPr id="16" name="Oval 15"/>
            <p:cNvSpPr/>
            <p:nvPr/>
          </p:nvSpPr>
          <p:spPr>
            <a:xfrm>
              <a:off x="365914" y="5239953"/>
              <a:ext cx="2065864" cy="1031331"/>
            </a:xfrm>
            <a:prstGeom prst="ellipse">
              <a:avLst/>
            </a:prstGeom>
            <a:gradFill>
              <a:gsLst>
                <a:gs pos="0">
                  <a:schemeClr val="accent2"/>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aphicFrame>
          <p:nvGraphicFramePr>
            <p:cNvPr id="17" name="Object 15"/>
            <p:cNvGraphicFramePr>
              <a:graphicFrameLocks noChangeAspect="1"/>
            </p:cNvGraphicFramePr>
            <p:nvPr/>
          </p:nvGraphicFramePr>
          <p:xfrm>
            <a:off x="647700" y="5498188"/>
            <a:ext cx="1559983" cy="419100"/>
          </p:xfrm>
          <a:graphic>
            <a:graphicData uri="http://schemas.openxmlformats.org/presentationml/2006/ole">
              <mc:AlternateContent xmlns:mc="http://schemas.openxmlformats.org/markup-compatibility/2006">
                <mc:Choice xmlns:v="urn:schemas-microsoft-com:vml" Requires="v">
                  <p:oleObj spid="_x0000_s1101" name="Equation" r:id="rId8" imgW="850900" imgH="228600" progId="Equation.3">
                    <p:embed/>
                  </p:oleObj>
                </mc:Choice>
                <mc:Fallback>
                  <p:oleObj name="Equation" r:id="rId8" imgW="850900" imgH="228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700" y="5498188"/>
                          <a:ext cx="155998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a:grpSpLocks/>
          </p:cNvGrpSpPr>
          <p:nvPr/>
        </p:nvGrpSpPr>
        <p:grpSpPr bwMode="auto">
          <a:xfrm>
            <a:off x="5364163" y="884238"/>
            <a:ext cx="3286125" cy="1031875"/>
            <a:chOff x="2620436" y="5460088"/>
            <a:chExt cx="3285064" cy="1031331"/>
          </a:xfrm>
        </p:grpSpPr>
        <p:sp>
          <p:nvSpPr>
            <p:cNvPr id="19" name="Oval 18"/>
            <p:cNvSpPr/>
            <p:nvPr/>
          </p:nvSpPr>
          <p:spPr>
            <a:xfrm>
              <a:off x="2620436" y="5460088"/>
              <a:ext cx="3285064" cy="1031331"/>
            </a:xfrm>
            <a:prstGeom prst="ellipse">
              <a:avLst/>
            </a:prstGeom>
            <a:gradFill>
              <a:gsLst>
                <a:gs pos="0">
                  <a:schemeClr val="accent2"/>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aphicFrame>
          <p:nvGraphicFramePr>
            <p:cNvPr id="20" name="Object 3"/>
            <p:cNvGraphicFramePr>
              <a:graphicFrameLocks noChangeAspect="1"/>
            </p:cNvGraphicFramePr>
            <p:nvPr/>
          </p:nvGraphicFramePr>
          <p:xfrm>
            <a:off x="2920758" y="5710913"/>
            <a:ext cx="2609850" cy="488950"/>
          </p:xfrm>
          <a:graphic>
            <a:graphicData uri="http://schemas.openxmlformats.org/presentationml/2006/ole">
              <mc:AlternateContent xmlns:mc="http://schemas.openxmlformats.org/markup-compatibility/2006">
                <mc:Choice xmlns:v="urn:schemas-microsoft-com:vml" Requires="v">
                  <p:oleObj spid="_x0000_s1102" name="Equation" r:id="rId10" imgW="1422400" imgH="266700" progId="Equation.3">
                    <p:embed/>
                  </p:oleObj>
                </mc:Choice>
                <mc:Fallback>
                  <p:oleObj name="Equation" r:id="rId10" imgW="1422400" imgH="2667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20758" y="5710913"/>
                          <a:ext cx="2609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pic>
        <p:nvPicPr>
          <p:cNvPr id="21" name="Picture 9"/>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4292600"/>
            <a:ext cx="4243388"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379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normAutofit/>
          </a:bodyPr>
          <a:lstStyle/>
          <a:p>
            <a:r>
              <a:rPr lang="en-US" sz="2800" b="1" dirty="0">
                <a:ea typeface="ＭＳ Ｐゴシック" charset="0"/>
              </a:rPr>
              <a:t>Inelastic Scattering of plane wave</a:t>
            </a:r>
          </a:p>
        </p:txBody>
      </p:sp>
      <p:cxnSp>
        <p:nvCxnSpPr>
          <p:cNvPr id="5" name="Straight Connector 4"/>
          <p:cNvCxnSpPr/>
          <p:nvPr/>
        </p:nvCxnSpPr>
        <p:spPr>
          <a:xfrm rot="5400000">
            <a:off x="-619918" y="3511599"/>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332581" y="3529061"/>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62706" y="3511599"/>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480219" y="3511599"/>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10344" y="3529061"/>
            <a:ext cx="24892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3147120" y="3401399"/>
            <a:ext cx="254000" cy="304800"/>
          </a:xfrm>
          <a:prstGeom prst="ellipse">
            <a:avLst/>
          </a:prstGeom>
          <a:effectLst>
            <a:glow rad="228600">
              <a:schemeClr val="accent2">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cxnSp>
        <p:nvCxnSpPr>
          <p:cNvPr id="11" name="Straight Connector 10"/>
          <p:cNvCxnSpPr/>
          <p:nvPr/>
        </p:nvCxnSpPr>
        <p:spPr>
          <a:xfrm rot="5400000">
            <a:off x="767557" y="3529061"/>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056482" y="3544936"/>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1326357" y="3529061"/>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1869282" y="3529061"/>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1597819" y="3544936"/>
            <a:ext cx="24892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2724150" y="3020268"/>
            <a:ext cx="1100138" cy="1100137"/>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sp>
        <p:nvSpPr>
          <p:cNvPr id="17" name="Oval 16"/>
          <p:cNvSpPr/>
          <p:nvPr/>
        </p:nvSpPr>
        <p:spPr>
          <a:xfrm>
            <a:off x="2301875" y="2605930"/>
            <a:ext cx="1930400" cy="1930400"/>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sp>
        <p:nvSpPr>
          <p:cNvPr id="18" name="Oval 17"/>
          <p:cNvSpPr/>
          <p:nvPr/>
        </p:nvSpPr>
        <p:spPr>
          <a:xfrm>
            <a:off x="1843088" y="2183655"/>
            <a:ext cx="2862262" cy="2792413"/>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sp>
        <p:nvSpPr>
          <p:cNvPr id="87058" name="TextBox 18"/>
          <p:cNvSpPr txBox="1">
            <a:spLocks noChangeArrowheads="1"/>
          </p:cNvSpPr>
          <p:nvPr/>
        </p:nvSpPr>
        <p:spPr bwMode="auto">
          <a:xfrm>
            <a:off x="606425" y="5198318"/>
            <a:ext cx="34528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Plane incident wave: exp(ikr)</a:t>
            </a:r>
          </a:p>
        </p:txBody>
      </p:sp>
      <p:cxnSp>
        <p:nvCxnSpPr>
          <p:cNvPr id="23" name="Straight Connector 22"/>
          <p:cNvCxnSpPr>
            <a:endCxn id="21" idx="3"/>
          </p:cNvCxnSpPr>
          <p:nvPr/>
        </p:nvCxnSpPr>
        <p:spPr>
          <a:xfrm>
            <a:off x="3286125" y="3547318"/>
            <a:ext cx="2112963" cy="15859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endCxn id="21" idx="7"/>
          </p:cNvCxnSpPr>
          <p:nvPr/>
        </p:nvCxnSpPr>
        <p:spPr>
          <a:xfrm>
            <a:off x="3295650" y="3547318"/>
            <a:ext cx="2593975" cy="1274762"/>
          </a:xfrm>
          <a:prstGeom prst="line">
            <a:avLst/>
          </a:prstGeom>
        </p:spPr>
        <p:style>
          <a:lnRef idx="2">
            <a:schemeClr val="accent1"/>
          </a:lnRef>
          <a:fillRef idx="0">
            <a:schemeClr val="accent1"/>
          </a:fillRef>
          <a:effectRef idx="1">
            <a:schemeClr val="accent1"/>
          </a:effectRef>
          <a:fontRef idx="minor">
            <a:schemeClr val="tx1"/>
          </a:fontRef>
        </p:style>
      </p:cxnSp>
      <p:sp>
        <p:nvSpPr>
          <p:cNvPr id="87061" name="TextBox 30"/>
          <p:cNvSpPr txBox="1">
            <a:spLocks noChangeArrowheads="1"/>
          </p:cNvSpPr>
          <p:nvPr/>
        </p:nvSpPr>
        <p:spPr bwMode="auto">
          <a:xfrm>
            <a:off x="5889625" y="4452193"/>
            <a:ext cx="7699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b="1">
                <a:latin typeface="Arial"/>
                <a:cs typeface="Arial"/>
              </a:rPr>
              <a:t>dΩ</a:t>
            </a:r>
          </a:p>
        </p:txBody>
      </p:sp>
      <p:cxnSp>
        <p:nvCxnSpPr>
          <p:cNvPr id="33" name="Straight Connector 32"/>
          <p:cNvCxnSpPr/>
          <p:nvPr/>
        </p:nvCxnSpPr>
        <p:spPr>
          <a:xfrm>
            <a:off x="301625" y="3553668"/>
            <a:ext cx="28956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87063" name="TextBox 33"/>
          <p:cNvSpPr txBox="1">
            <a:spLocks noChangeArrowheads="1"/>
          </p:cNvSpPr>
          <p:nvPr/>
        </p:nvSpPr>
        <p:spPr bwMode="auto">
          <a:xfrm>
            <a:off x="250825" y="3147268"/>
            <a:ext cx="339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b="1">
                <a:latin typeface="Arial"/>
                <a:cs typeface="Arial"/>
              </a:rPr>
              <a:t>k</a:t>
            </a:r>
          </a:p>
        </p:txBody>
      </p:sp>
      <p:sp>
        <p:nvSpPr>
          <p:cNvPr id="87064" name="TextBox 34"/>
          <p:cNvSpPr txBox="1">
            <a:spLocks noChangeArrowheads="1"/>
          </p:cNvSpPr>
          <p:nvPr/>
        </p:nvSpPr>
        <p:spPr bwMode="auto">
          <a:xfrm>
            <a:off x="6191250" y="5198318"/>
            <a:ext cx="396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b="1">
                <a:latin typeface="Arial"/>
                <a:cs typeface="Arial"/>
              </a:rPr>
              <a:t>k’</a:t>
            </a:r>
          </a:p>
        </p:txBody>
      </p:sp>
      <p:sp>
        <p:nvSpPr>
          <p:cNvPr id="43" name="Oval 42"/>
          <p:cNvSpPr/>
          <p:nvPr/>
        </p:nvSpPr>
        <p:spPr>
          <a:xfrm>
            <a:off x="6838950" y="4772868"/>
            <a:ext cx="1743075" cy="1031875"/>
          </a:xfrm>
          <a:prstGeom prst="ellipse">
            <a:avLst/>
          </a:prstGeom>
          <a:gradFill>
            <a:gsLst>
              <a:gs pos="0">
                <a:schemeClr val="accent2"/>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sp>
        <p:nvSpPr>
          <p:cNvPr id="87066" name="TextBox 44"/>
          <p:cNvSpPr txBox="1">
            <a:spLocks noChangeArrowheads="1"/>
          </p:cNvSpPr>
          <p:nvPr/>
        </p:nvSpPr>
        <p:spPr bwMode="auto">
          <a:xfrm>
            <a:off x="3225800" y="2790080"/>
            <a:ext cx="352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b="1">
                <a:latin typeface="Arial"/>
                <a:cs typeface="Arial"/>
              </a:rPr>
              <a:t>b</a:t>
            </a:r>
          </a:p>
        </p:txBody>
      </p:sp>
      <p:grpSp>
        <p:nvGrpSpPr>
          <p:cNvPr id="3" name="Group 47"/>
          <p:cNvGrpSpPr>
            <a:grpSpLocks/>
          </p:cNvGrpSpPr>
          <p:nvPr/>
        </p:nvGrpSpPr>
        <p:grpSpPr bwMode="auto">
          <a:xfrm>
            <a:off x="3708400" y="5385643"/>
            <a:ext cx="2532063" cy="1355725"/>
            <a:chOff x="3493852" y="5484691"/>
            <a:chExt cx="2532822" cy="1356381"/>
          </a:xfrm>
        </p:grpSpPr>
        <p:sp>
          <p:nvSpPr>
            <p:cNvPr id="47" name="Oval 46"/>
            <p:cNvSpPr/>
            <p:nvPr/>
          </p:nvSpPr>
          <p:spPr>
            <a:xfrm>
              <a:off x="3493852" y="5484691"/>
              <a:ext cx="2532822" cy="1356381"/>
            </a:xfrm>
            <a:prstGeom prst="ellipse">
              <a:avLst/>
            </a:prstGeom>
            <a:gradFill>
              <a:gsLst>
                <a:gs pos="0">
                  <a:schemeClr val="accent4"/>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graphicFrame>
          <p:nvGraphicFramePr>
            <p:cNvPr id="87077" name="Object 35"/>
            <p:cNvGraphicFramePr>
              <a:graphicFrameLocks noChangeAspect="1"/>
            </p:cNvGraphicFramePr>
            <p:nvPr/>
          </p:nvGraphicFramePr>
          <p:xfrm>
            <a:off x="4129088" y="5776913"/>
            <a:ext cx="1058862" cy="806450"/>
          </p:xfrm>
          <a:graphic>
            <a:graphicData uri="http://schemas.openxmlformats.org/presentationml/2006/ole">
              <mc:AlternateContent xmlns:mc="http://schemas.openxmlformats.org/markup-compatibility/2006">
                <mc:Choice xmlns:v="urn:schemas-microsoft-com:vml" Requires="v">
                  <p:oleObj spid="_x0000_s48255" name="Equation" r:id="rId3" imgW="584200" imgH="444500" progId="Equation.3">
                    <p:embed/>
                  </p:oleObj>
                </mc:Choice>
                <mc:Fallback>
                  <p:oleObj name="Equation" r:id="rId3" imgW="584200" imgH="444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9088" y="5776913"/>
                          <a:ext cx="105886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21" name="Oval 20"/>
          <p:cNvSpPr/>
          <p:nvPr/>
        </p:nvSpPr>
        <p:spPr>
          <a:xfrm>
            <a:off x="5297488" y="4756993"/>
            <a:ext cx="693737" cy="44132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000">
              <a:latin typeface="Arial"/>
              <a:cs typeface="Arial"/>
            </a:endParaRPr>
          </a:p>
        </p:txBody>
      </p:sp>
      <p:cxnSp>
        <p:nvCxnSpPr>
          <p:cNvPr id="37" name="Straight Connector 36"/>
          <p:cNvCxnSpPr/>
          <p:nvPr/>
        </p:nvCxnSpPr>
        <p:spPr>
          <a:xfrm>
            <a:off x="5686425" y="4993530"/>
            <a:ext cx="422275" cy="288925"/>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87070" name="Object 3"/>
          <p:cNvGraphicFramePr>
            <a:graphicFrameLocks noChangeAspect="1"/>
          </p:cNvGraphicFramePr>
          <p:nvPr>
            <p:extLst>
              <p:ext uri="{D42A27DB-BD31-4B8C-83A1-F6EECF244321}">
                <p14:modId xmlns:p14="http://schemas.microsoft.com/office/powerpoint/2010/main" val="898891642"/>
              </p:ext>
            </p:extLst>
          </p:nvPr>
        </p:nvGraphicFramePr>
        <p:xfrm>
          <a:off x="7002463" y="5095130"/>
          <a:ext cx="1327150" cy="373063"/>
        </p:xfrm>
        <a:graphic>
          <a:graphicData uri="http://schemas.openxmlformats.org/presentationml/2006/ole">
            <mc:AlternateContent xmlns:mc="http://schemas.openxmlformats.org/markup-compatibility/2006">
              <mc:Choice xmlns:v="urn:schemas-microsoft-com:vml" Requires="v">
                <p:oleObj spid="_x0000_s48256" name="Equation" r:id="rId5" imgW="723900" imgH="203200" progId="Equation.3">
                  <p:embed/>
                </p:oleObj>
              </mc:Choice>
              <mc:Fallback>
                <p:oleObj name="Equation" r:id="rId5" imgW="723900" imgH="203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2463" y="5095130"/>
                        <a:ext cx="13271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7071" name="Object 38"/>
          <p:cNvGraphicFramePr>
            <a:graphicFrameLocks noChangeAspect="1"/>
          </p:cNvGraphicFramePr>
          <p:nvPr>
            <p:extLst>
              <p:ext uri="{D42A27DB-BD31-4B8C-83A1-F6EECF244321}">
                <p14:modId xmlns:p14="http://schemas.microsoft.com/office/powerpoint/2010/main" val="2467311116"/>
              </p:ext>
            </p:extLst>
          </p:nvPr>
        </p:nvGraphicFramePr>
        <p:xfrm>
          <a:off x="2008188" y="2209055"/>
          <a:ext cx="1104900" cy="461963"/>
        </p:xfrm>
        <a:graphic>
          <a:graphicData uri="http://schemas.openxmlformats.org/presentationml/2006/ole">
            <mc:AlternateContent xmlns:mc="http://schemas.openxmlformats.org/markup-compatibility/2006">
              <mc:Choice xmlns:v="urn:schemas-microsoft-com:vml" Requires="v">
                <p:oleObj spid="_x0000_s48257" name="Equation" r:id="rId7" imgW="368300" imgH="152400" progId="Equation.3">
                  <p:embed/>
                </p:oleObj>
              </mc:Choice>
              <mc:Fallback>
                <p:oleObj name="Equation" r:id="rId7" imgW="368300" imgH="152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08188" y="2209055"/>
                        <a:ext cx="11049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2" name="Straight Arrow Connector 41"/>
          <p:cNvCxnSpPr/>
          <p:nvPr/>
        </p:nvCxnSpPr>
        <p:spPr>
          <a:xfrm flipV="1">
            <a:off x="2884488" y="3547318"/>
            <a:ext cx="731837" cy="7937"/>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87073" name="TextBox 19"/>
          <p:cNvSpPr txBox="1">
            <a:spLocks noChangeArrowheads="1"/>
          </p:cNvSpPr>
          <p:nvPr/>
        </p:nvSpPr>
        <p:spPr bwMode="auto">
          <a:xfrm>
            <a:off x="4351338" y="2204864"/>
            <a:ext cx="4762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Scattered spherical wave: –b </a:t>
            </a:r>
            <a:r>
              <a:rPr lang="en-US" sz="2000" dirty="0" err="1">
                <a:latin typeface="Arial"/>
                <a:cs typeface="Arial"/>
              </a:rPr>
              <a:t>exp</a:t>
            </a:r>
            <a:r>
              <a:rPr lang="en-US" sz="2000" dirty="0">
                <a:latin typeface="Arial"/>
                <a:cs typeface="Arial"/>
              </a:rPr>
              <a:t>(</a:t>
            </a:r>
            <a:r>
              <a:rPr lang="en-US" sz="2000" dirty="0" err="1">
                <a:latin typeface="Arial"/>
                <a:cs typeface="Arial"/>
              </a:rPr>
              <a:t>ikr</a:t>
            </a:r>
            <a:r>
              <a:rPr lang="en-US" sz="2000" dirty="0">
                <a:latin typeface="Arial"/>
                <a:cs typeface="Arial"/>
              </a:rPr>
              <a:t>)/b</a:t>
            </a:r>
          </a:p>
        </p:txBody>
      </p:sp>
      <p:sp>
        <p:nvSpPr>
          <p:cNvPr id="87074" name="TextBox 40"/>
          <p:cNvSpPr txBox="1">
            <a:spLocks noChangeArrowheads="1"/>
          </p:cNvSpPr>
          <p:nvPr/>
        </p:nvSpPr>
        <p:spPr bwMode="auto">
          <a:xfrm>
            <a:off x="179388" y="1516782"/>
            <a:ext cx="8340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σ</a:t>
            </a:r>
            <a:r>
              <a:rPr lang="en-US" sz="2000" baseline="-25000">
                <a:latin typeface="Arial"/>
                <a:cs typeface="Arial"/>
              </a:rPr>
              <a:t>tot</a:t>
            </a:r>
            <a:r>
              <a:rPr lang="en-US" sz="2000">
                <a:latin typeface="Arial"/>
                <a:cs typeface="Arial"/>
              </a:rPr>
              <a:t>=number of neutrons scattered in all directions per sec/incident flux</a:t>
            </a:r>
          </a:p>
        </p:txBody>
      </p:sp>
      <p:sp>
        <p:nvSpPr>
          <p:cNvPr id="87075" name="TextBox 45"/>
          <p:cNvSpPr txBox="1">
            <a:spLocks noChangeArrowheads="1"/>
          </p:cNvSpPr>
          <p:nvPr/>
        </p:nvSpPr>
        <p:spPr bwMode="auto">
          <a:xfrm>
            <a:off x="4981575" y="2624980"/>
            <a:ext cx="34909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Simple spherical object!!</a:t>
            </a:r>
          </a:p>
        </p:txBody>
      </p:sp>
    </p:spTree>
    <p:extLst>
      <p:ext uri="{BB962C8B-B14F-4D97-AF65-F5344CB8AC3E}">
        <p14:creationId xmlns:p14="http://schemas.microsoft.com/office/powerpoint/2010/main" val="1672324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0" y="443136"/>
            <a:ext cx="7668344" cy="609600"/>
          </a:xfrm>
        </p:spPr>
        <p:txBody>
          <a:bodyPr>
            <a:noAutofit/>
          </a:bodyPr>
          <a:lstStyle/>
          <a:p>
            <a:r>
              <a:rPr lang="en-US" sz="2800" b="1" dirty="0">
                <a:ea typeface="ＭＳ Ｐゴシック" charset="0"/>
              </a:rPr>
              <a:t>Diffraction = Coherent Elastic Scattering of plane wave</a:t>
            </a:r>
          </a:p>
        </p:txBody>
      </p:sp>
      <p:cxnSp>
        <p:nvCxnSpPr>
          <p:cNvPr id="5" name="Straight Connector 4"/>
          <p:cNvCxnSpPr/>
          <p:nvPr/>
        </p:nvCxnSpPr>
        <p:spPr>
          <a:xfrm rot="5400000">
            <a:off x="-380999" y="3689175"/>
            <a:ext cx="2489200" cy="3175"/>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92868" y="3707432"/>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7007" y="3689969"/>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719932" y="3689969"/>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450057" y="3707432"/>
            <a:ext cx="24892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3386667" y="3579696"/>
            <a:ext cx="254000" cy="304800"/>
          </a:xfrm>
          <a:prstGeom prst="ellipse">
            <a:avLst/>
          </a:prstGeom>
          <a:effectLst>
            <a:glow rad="228600">
              <a:schemeClr val="accent2">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11" name="Straight Connector 10"/>
          <p:cNvCxnSpPr/>
          <p:nvPr/>
        </p:nvCxnSpPr>
        <p:spPr>
          <a:xfrm rot="5400000">
            <a:off x="1007269" y="3707432"/>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294607" y="3724894"/>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1566069" y="3707432"/>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2108994" y="3707432"/>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1837532" y="3723307"/>
            <a:ext cx="24892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2963863" y="3200226"/>
            <a:ext cx="1098550" cy="1098550"/>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7" name="Oval 16"/>
          <p:cNvSpPr/>
          <p:nvPr/>
        </p:nvSpPr>
        <p:spPr>
          <a:xfrm>
            <a:off x="2540000" y="2784301"/>
            <a:ext cx="1930400" cy="1930400"/>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8" name="Oval 17"/>
          <p:cNvSpPr/>
          <p:nvPr/>
        </p:nvSpPr>
        <p:spPr>
          <a:xfrm>
            <a:off x="2082800" y="2362026"/>
            <a:ext cx="2862263" cy="2792412"/>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88082" name="TextBox 18"/>
          <p:cNvSpPr txBox="1">
            <a:spLocks noChangeArrowheads="1"/>
          </p:cNvSpPr>
          <p:nvPr/>
        </p:nvSpPr>
        <p:spPr bwMode="auto">
          <a:xfrm>
            <a:off x="250825" y="5168726"/>
            <a:ext cx="3454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Plane incident wave: exp(ikr)</a:t>
            </a:r>
          </a:p>
        </p:txBody>
      </p:sp>
      <p:sp>
        <p:nvSpPr>
          <p:cNvPr id="88083" name="TextBox 19"/>
          <p:cNvSpPr txBox="1">
            <a:spLocks noChangeArrowheads="1"/>
          </p:cNvSpPr>
          <p:nvPr/>
        </p:nvSpPr>
        <p:spPr bwMode="auto">
          <a:xfrm>
            <a:off x="3995738" y="2092846"/>
            <a:ext cx="4762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Scattered spherical wave: –b exp(ikr)/b</a:t>
            </a:r>
          </a:p>
        </p:txBody>
      </p:sp>
      <p:cxnSp>
        <p:nvCxnSpPr>
          <p:cNvPr id="23" name="Straight Connector 22"/>
          <p:cNvCxnSpPr>
            <a:endCxn id="21" idx="3"/>
          </p:cNvCxnSpPr>
          <p:nvPr/>
        </p:nvCxnSpPr>
        <p:spPr>
          <a:xfrm>
            <a:off x="3525838" y="3725688"/>
            <a:ext cx="2112962" cy="1585913"/>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endCxn id="21" idx="7"/>
          </p:cNvCxnSpPr>
          <p:nvPr/>
        </p:nvCxnSpPr>
        <p:spPr>
          <a:xfrm>
            <a:off x="3535363" y="3725688"/>
            <a:ext cx="2593975" cy="1274763"/>
          </a:xfrm>
          <a:prstGeom prst="line">
            <a:avLst/>
          </a:prstGeom>
        </p:spPr>
        <p:style>
          <a:lnRef idx="2">
            <a:schemeClr val="accent1"/>
          </a:lnRef>
          <a:fillRef idx="0">
            <a:schemeClr val="accent1"/>
          </a:fillRef>
          <a:effectRef idx="1">
            <a:schemeClr val="accent1"/>
          </a:effectRef>
          <a:fontRef idx="minor">
            <a:schemeClr val="tx1"/>
          </a:fontRef>
        </p:style>
      </p:cxnSp>
      <p:sp>
        <p:nvSpPr>
          <p:cNvPr id="88086" name="TextBox 30"/>
          <p:cNvSpPr txBox="1">
            <a:spLocks noChangeArrowheads="1"/>
          </p:cNvSpPr>
          <p:nvPr/>
        </p:nvSpPr>
        <p:spPr bwMode="auto">
          <a:xfrm>
            <a:off x="6129338" y="4630563"/>
            <a:ext cx="81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dΩ</a:t>
            </a:r>
          </a:p>
        </p:txBody>
      </p:sp>
      <p:cxnSp>
        <p:nvCxnSpPr>
          <p:cNvPr id="33" name="Straight Connector 32"/>
          <p:cNvCxnSpPr/>
          <p:nvPr/>
        </p:nvCxnSpPr>
        <p:spPr>
          <a:xfrm>
            <a:off x="541338" y="3732038"/>
            <a:ext cx="28956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88088" name="TextBox 33"/>
          <p:cNvSpPr txBox="1">
            <a:spLocks noChangeArrowheads="1"/>
          </p:cNvSpPr>
          <p:nvPr/>
        </p:nvSpPr>
        <p:spPr bwMode="auto">
          <a:xfrm>
            <a:off x="490538" y="3325638"/>
            <a:ext cx="3558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k</a:t>
            </a:r>
          </a:p>
        </p:txBody>
      </p:sp>
      <p:sp>
        <p:nvSpPr>
          <p:cNvPr id="88089" name="TextBox 34"/>
          <p:cNvSpPr txBox="1">
            <a:spLocks noChangeArrowheads="1"/>
          </p:cNvSpPr>
          <p:nvPr/>
        </p:nvSpPr>
        <p:spPr bwMode="auto">
          <a:xfrm>
            <a:off x="6430963" y="5376688"/>
            <a:ext cx="42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k’</a:t>
            </a:r>
          </a:p>
        </p:txBody>
      </p:sp>
      <p:sp>
        <p:nvSpPr>
          <p:cNvPr id="88090" name="TextBox 40"/>
          <p:cNvSpPr txBox="1">
            <a:spLocks noChangeArrowheads="1"/>
          </p:cNvSpPr>
          <p:nvPr/>
        </p:nvSpPr>
        <p:spPr bwMode="auto">
          <a:xfrm>
            <a:off x="179388" y="1445146"/>
            <a:ext cx="8340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σ</a:t>
            </a:r>
            <a:r>
              <a:rPr lang="en-US" sz="2000" baseline="-25000">
                <a:latin typeface="Arial"/>
                <a:cs typeface="Arial"/>
              </a:rPr>
              <a:t>tot</a:t>
            </a:r>
            <a:r>
              <a:rPr lang="en-US" sz="2000">
                <a:latin typeface="Arial"/>
                <a:cs typeface="Arial"/>
              </a:rPr>
              <a:t>=number of neutrons scattered in all directions per sec/incident flux</a:t>
            </a:r>
          </a:p>
        </p:txBody>
      </p:sp>
      <p:sp>
        <p:nvSpPr>
          <p:cNvPr id="43" name="Oval 42"/>
          <p:cNvSpPr/>
          <p:nvPr/>
        </p:nvSpPr>
        <p:spPr>
          <a:xfrm>
            <a:off x="7078663" y="4951238"/>
            <a:ext cx="1743075" cy="1031875"/>
          </a:xfrm>
          <a:prstGeom prst="ellipse">
            <a:avLst/>
          </a:prstGeom>
          <a:gradFill>
            <a:gsLst>
              <a:gs pos="0">
                <a:schemeClr val="accent2"/>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88092" name="TextBox 44"/>
          <p:cNvSpPr txBox="1">
            <a:spLocks noChangeArrowheads="1"/>
          </p:cNvSpPr>
          <p:nvPr/>
        </p:nvSpPr>
        <p:spPr bwMode="auto">
          <a:xfrm>
            <a:off x="3465513" y="2968451"/>
            <a:ext cx="372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b</a:t>
            </a:r>
          </a:p>
        </p:txBody>
      </p:sp>
      <p:sp>
        <p:nvSpPr>
          <p:cNvPr id="88093" name="TextBox 45"/>
          <p:cNvSpPr txBox="1">
            <a:spLocks noChangeArrowheads="1"/>
          </p:cNvSpPr>
          <p:nvPr/>
        </p:nvSpPr>
        <p:spPr bwMode="auto">
          <a:xfrm>
            <a:off x="4981575" y="2481088"/>
            <a:ext cx="34909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Simple spherical object!!</a:t>
            </a:r>
          </a:p>
        </p:txBody>
      </p:sp>
      <p:grpSp>
        <p:nvGrpSpPr>
          <p:cNvPr id="48" name="Group 47"/>
          <p:cNvGrpSpPr>
            <a:grpSpLocks/>
          </p:cNvGrpSpPr>
          <p:nvPr/>
        </p:nvGrpSpPr>
        <p:grpSpPr bwMode="auto">
          <a:xfrm>
            <a:off x="3419475" y="5457651"/>
            <a:ext cx="2533650" cy="1355725"/>
            <a:chOff x="3493852" y="5484691"/>
            <a:chExt cx="2532822" cy="1356381"/>
          </a:xfrm>
        </p:grpSpPr>
        <p:sp>
          <p:nvSpPr>
            <p:cNvPr id="47" name="Oval 46"/>
            <p:cNvSpPr/>
            <p:nvPr/>
          </p:nvSpPr>
          <p:spPr>
            <a:xfrm>
              <a:off x="3493852" y="5484691"/>
              <a:ext cx="2532822" cy="1356381"/>
            </a:xfrm>
            <a:prstGeom prst="ellipse">
              <a:avLst/>
            </a:prstGeom>
            <a:gradFill>
              <a:gsLst>
                <a:gs pos="0">
                  <a:schemeClr val="accent4"/>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graphicFrame>
          <p:nvGraphicFramePr>
            <p:cNvPr id="88099" name="Object 35"/>
            <p:cNvGraphicFramePr>
              <a:graphicFrameLocks noChangeAspect="1"/>
            </p:cNvGraphicFramePr>
            <p:nvPr/>
          </p:nvGraphicFramePr>
          <p:xfrm>
            <a:off x="3773488" y="5776913"/>
            <a:ext cx="1771650" cy="806450"/>
          </p:xfrm>
          <a:graphic>
            <a:graphicData uri="http://schemas.openxmlformats.org/presentationml/2006/ole">
              <mc:AlternateContent xmlns:mc="http://schemas.openxmlformats.org/markup-compatibility/2006">
                <mc:Choice xmlns:v="urn:schemas-microsoft-com:vml" Requires="v">
                  <p:oleObj spid="_x0000_s49238" name="Equation" r:id="rId4" imgW="977900" imgH="444500" progId="Equation.3">
                    <p:embed/>
                  </p:oleObj>
                </mc:Choice>
                <mc:Fallback>
                  <p:oleObj name="Equation" r:id="rId4" imgW="977900" imgH="444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3488" y="5776913"/>
                          <a:ext cx="17716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21" name="Oval 20"/>
          <p:cNvSpPr/>
          <p:nvPr/>
        </p:nvSpPr>
        <p:spPr>
          <a:xfrm>
            <a:off x="5537200" y="4935363"/>
            <a:ext cx="693738" cy="44132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37" name="Straight Connector 36"/>
          <p:cNvCxnSpPr/>
          <p:nvPr/>
        </p:nvCxnSpPr>
        <p:spPr>
          <a:xfrm>
            <a:off x="5926138" y="5171901"/>
            <a:ext cx="422275" cy="288925"/>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88097" name="Object 3"/>
          <p:cNvGraphicFramePr>
            <a:graphicFrameLocks noChangeAspect="1"/>
          </p:cNvGraphicFramePr>
          <p:nvPr>
            <p:extLst>
              <p:ext uri="{D42A27DB-BD31-4B8C-83A1-F6EECF244321}">
                <p14:modId xmlns:p14="http://schemas.microsoft.com/office/powerpoint/2010/main" val="2778324216"/>
              </p:ext>
            </p:extLst>
          </p:nvPr>
        </p:nvGraphicFramePr>
        <p:xfrm>
          <a:off x="7242175" y="5273501"/>
          <a:ext cx="1327150" cy="373062"/>
        </p:xfrm>
        <a:graphic>
          <a:graphicData uri="http://schemas.openxmlformats.org/presentationml/2006/ole">
            <mc:AlternateContent xmlns:mc="http://schemas.openxmlformats.org/markup-compatibility/2006">
              <mc:Choice xmlns:v="urn:schemas-microsoft-com:vml" Requires="v">
                <p:oleObj spid="_x0000_s49239" name="Equation" r:id="rId6" imgW="723900" imgH="203200" progId="Equation.3">
                  <p:embed/>
                </p:oleObj>
              </mc:Choice>
              <mc:Fallback>
                <p:oleObj name="Equation" r:id="rId6" imgW="723900" imgH="203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42175" y="5273501"/>
                        <a:ext cx="13271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32908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normAutofit/>
          </a:bodyPr>
          <a:lstStyle/>
          <a:p>
            <a:r>
              <a:rPr lang="en-US" sz="2800" b="1" dirty="0">
                <a:ea typeface="ＭＳ Ｐゴシック" charset="0"/>
              </a:rPr>
              <a:t>Scattering</a:t>
            </a:r>
          </a:p>
        </p:txBody>
      </p:sp>
      <p:sp>
        <p:nvSpPr>
          <p:cNvPr id="90114" name="Content Placeholder 2"/>
          <p:cNvSpPr>
            <a:spLocks noGrp="1"/>
          </p:cNvSpPr>
          <p:nvPr>
            <p:ph idx="1"/>
          </p:nvPr>
        </p:nvSpPr>
        <p:spPr>
          <a:xfrm>
            <a:off x="251520" y="1688802"/>
            <a:ext cx="8224838" cy="4876800"/>
          </a:xfrm>
        </p:spPr>
        <p:txBody>
          <a:bodyPr>
            <a:normAutofit/>
          </a:bodyPr>
          <a:lstStyle/>
          <a:p>
            <a:r>
              <a:rPr lang="en-US" sz="2000" dirty="0">
                <a:ea typeface="ＭＳ Ｐゴシック" charset="0"/>
              </a:rPr>
              <a:t>Cross section:</a:t>
            </a:r>
          </a:p>
        </p:txBody>
      </p:sp>
      <p:graphicFrame>
        <p:nvGraphicFramePr>
          <p:cNvPr id="90115" name="Object 3"/>
          <p:cNvGraphicFramePr>
            <a:graphicFrameLocks noChangeAspect="1"/>
          </p:cNvGraphicFramePr>
          <p:nvPr>
            <p:extLst>
              <p:ext uri="{D42A27DB-BD31-4B8C-83A1-F6EECF244321}">
                <p14:modId xmlns:p14="http://schemas.microsoft.com/office/powerpoint/2010/main" val="2965060588"/>
              </p:ext>
            </p:extLst>
          </p:nvPr>
        </p:nvGraphicFramePr>
        <p:xfrm>
          <a:off x="3414713" y="2730202"/>
          <a:ext cx="3978275" cy="863600"/>
        </p:xfrm>
        <a:graphic>
          <a:graphicData uri="http://schemas.openxmlformats.org/presentationml/2006/ole">
            <mc:AlternateContent xmlns:mc="http://schemas.openxmlformats.org/markup-compatibility/2006">
              <mc:Choice xmlns:v="urn:schemas-microsoft-com:vml" Requires="v">
                <p:oleObj spid="_x0000_s51288" name="Equation" r:id="rId4" imgW="1638300" imgH="355600" progId="Equation.3">
                  <p:embed/>
                </p:oleObj>
              </mc:Choice>
              <mc:Fallback>
                <p:oleObj name="Equation" r:id="rId4" imgW="1638300" imgH="355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3" y="2730202"/>
                        <a:ext cx="39782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Straight Arrow Connector 5"/>
          <p:cNvCxnSpPr/>
          <p:nvPr/>
        </p:nvCxnSpPr>
        <p:spPr>
          <a:xfrm rot="5400000" flipH="1" flipV="1">
            <a:off x="4334669" y="3696196"/>
            <a:ext cx="931863" cy="7270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rot="5400000" flipH="1" flipV="1">
            <a:off x="4275932" y="3737471"/>
            <a:ext cx="1473200" cy="1150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rot="5400000" flipH="1" flipV="1">
            <a:off x="4187032" y="3818433"/>
            <a:ext cx="2852738" cy="2352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flipH="1" flipV="1">
            <a:off x="4203700" y="3801765"/>
            <a:ext cx="2227263" cy="1760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0120" name="TextBox 14"/>
          <p:cNvSpPr txBox="1">
            <a:spLocks noChangeArrowheads="1"/>
          </p:cNvSpPr>
          <p:nvPr/>
        </p:nvSpPr>
        <p:spPr bwMode="auto">
          <a:xfrm>
            <a:off x="2246658" y="4262140"/>
            <a:ext cx="1965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Volume fraction</a:t>
            </a:r>
          </a:p>
        </p:txBody>
      </p:sp>
      <p:sp>
        <p:nvSpPr>
          <p:cNvPr id="90121" name="TextBox 15"/>
          <p:cNvSpPr txBox="1">
            <a:spLocks noChangeArrowheads="1"/>
          </p:cNvSpPr>
          <p:nvPr/>
        </p:nvSpPr>
        <p:spPr bwMode="auto">
          <a:xfrm>
            <a:off x="3011488" y="4865390"/>
            <a:ext cx="1153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Contrast </a:t>
            </a:r>
          </a:p>
        </p:txBody>
      </p:sp>
      <p:sp>
        <p:nvSpPr>
          <p:cNvPr id="90122" name="TextBox 16"/>
          <p:cNvSpPr txBox="1">
            <a:spLocks noChangeArrowheads="1"/>
          </p:cNvSpPr>
          <p:nvPr/>
        </p:nvSpPr>
        <p:spPr bwMode="auto">
          <a:xfrm>
            <a:off x="3203848" y="5589240"/>
            <a:ext cx="9263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Shape </a:t>
            </a:r>
          </a:p>
        </p:txBody>
      </p:sp>
      <p:sp>
        <p:nvSpPr>
          <p:cNvPr id="90123" name="TextBox 17"/>
          <p:cNvSpPr txBox="1">
            <a:spLocks noChangeArrowheads="1"/>
          </p:cNvSpPr>
          <p:nvPr/>
        </p:nvSpPr>
        <p:spPr bwMode="auto">
          <a:xfrm>
            <a:off x="2771800" y="6135390"/>
            <a:ext cx="13822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Interaction </a:t>
            </a:r>
          </a:p>
        </p:txBody>
      </p:sp>
      <p:graphicFrame>
        <p:nvGraphicFramePr>
          <p:cNvPr id="90124" name="Object 12"/>
          <p:cNvGraphicFramePr>
            <a:graphicFrameLocks noChangeAspect="1"/>
          </p:cNvGraphicFramePr>
          <p:nvPr>
            <p:extLst>
              <p:ext uri="{D42A27DB-BD31-4B8C-83A1-F6EECF244321}">
                <p14:modId xmlns:p14="http://schemas.microsoft.com/office/powerpoint/2010/main" val="3573717209"/>
              </p:ext>
            </p:extLst>
          </p:nvPr>
        </p:nvGraphicFramePr>
        <p:xfrm>
          <a:off x="3132138" y="1671340"/>
          <a:ext cx="5657850" cy="635000"/>
        </p:xfrm>
        <a:graphic>
          <a:graphicData uri="http://schemas.openxmlformats.org/presentationml/2006/ole">
            <mc:AlternateContent xmlns:mc="http://schemas.openxmlformats.org/markup-compatibility/2006">
              <mc:Choice xmlns:v="urn:schemas-microsoft-com:vml" Requires="v">
                <p:oleObj spid="_x0000_s51289" name="Equation" r:id="rId6" imgW="3505200" imgH="393700" progId="Equation.3">
                  <p:embed/>
                </p:oleObj>
              </mc:Choice>
              <mc:Fallback>
                <p:oleObj name="Equation" r:id="rId6" imgW="35052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38" y="1671340"/>
                        <a:ext cx="565785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07458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normAutofit/>
          </a:bodyPr>
          <a:lstStyle/>
          <a:p>
            <a:r>
              <a:rPr lang="en-US" sz="2800" b="1" dirty="0">
                <a:ea typeface="ＭＳ Ｐゴシック" charset="0"/>
              </a:rPr>
              <a:t>Scattering</a:t>
            </a:r>
          </a:p>
        </p:txBody>
      </p:sp>
      <p:sp>
        <p:nvSpPr>
          <p:cNvPr id="15" name="Text Box 4"/>
          <p:cNvSpPr txBox="1">
            <a:spLocks noChangeArrowheads="1"/>
          </p:cNvSpPr>
          <p:nvPr/>
        </p:nvSpPr>
        <p:spPr bwMode="auto">
          <a:xfrm>
            <a:off x="250825" y="1710133"/>
            <a:ext cx="34178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2000">
                <a:latin typeface="Arial"/>
                <a:cs typeface="Arial"/>
              </a:rPr>
              <a:t>Coherent  XS~ Signal</a:t>
            </a:r>
          </a:p>
          <a:p>
            <a:pPr eaLnBrk="1" hangingPunct="1"/>
            <a:r>
              <a:rPr lang="en-GB" sz="2000">
                <a:latin typeface="Arial"/>
                <a:cs typeface="Arial"/>
              </a:rPr>
              <a:t>Incoherent XS~ Background</a:t>
            </a:r>
          </a:p>
          <a:p>
            <a:pPr eaLnBrk="1" hangingPunct="1"/>
            <a:r>
              <a:rPr lang="en-GB" sz="2000">
                <a:latin typeface="Arial"/>
                <a:cs typeface="Arial"/>
              </a:rPr>
              <a:t>Absorption XS~1/Intensity</a:t>
            </a:r>
          </a:p>
        </p:txBody>
      </p:sp>
      <p:graphicFrame>
        <p:nvGraphicFramePr>
          <p:cNvPr id="16" name="Object 5"/>
          <p:cNvGraphicFramePr>
            <a:graphicFrameLocks noChangeAspect="1"/>
          </p:cNvGraphicFramePr>
          <p:nvPr>
            <p:extLst>
              <p:ext uri="{D42A27DB-BD31-4B8C-83A1-F6EECF244321}">
                <p14:modId xmlns:p14="http://schemas.microsoft.com/office/powerpoint/2010/main" val="1364507184"/>
              </p:ext>
            </p:extLst>
          </p:nvPr>
        </p:nvGraphicFramePr>
        <p:xfrm>
          <a:off x="0" y="2913458"/>
          <a:ext cx="4927600" cy="3816350"/>
        </p:xfrm>
        <a:graphic>
          <a:graphicData uri="http://schemas.openxmlformats.org/presentationml/2006/ole">
            <mc:AlternateContent xmlns:mc="http://schemas.openxmlformats.org/markup-compatibility/2006">
              <mc:Choice xmlns:v="urn:schemas-microsoft-com:vml" Requires="v">
                <p:oleObj spid="_x0000_s113703" name="Graph" r:id="rId4" imgW="5019675" imgH="3888317" progId="">
                  <p:embed/>
                </p:oleObj>
              </mc:Choice>
              <mc:Fallback>
                <p:oleObj name="Graph" r:id="rId4" imgW="5019675" imgH="3888317"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913458"/>
                        <a:ext cx="4927600"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17" name="Picture 16"/>
          <p:cNvPicPr>
            <a:picLocks noChangeAspect="1"/>
          </p:cNvPicPr>
          <p:nvPr/>
        </p:nvPicPr>
        <p:blipFill>
          <a:blip r:embed="rId6"/>
          <a:stretch>
            <a:fillRect/>
          </a:stretch>
        </p:blipFill>
        <p:spPr>
          <a:xfrm>
            <a:off x="4932040" y="1566340"/>
            <a:ext cx="3810000" cy="2628900"/>
          </a:xfrm>
          <a:prstGeom prst="rect">
            <a:avLst/>
          </a:prstGeom>
          <a:effectLst>
            <a:glow rad="228600">
              <a:schemeClr val="accent1">
                <a:alpha val="75000"/>
              </a:schemeClr>
            </a:glow>
          </a:effectLst>
        </p:spPr>
      </p:pic>
      <p:sp>
        <p:nvSpPr>
          <p:cNvPr id="18" name="TextBox 8"/>
          <p:cNvSpPr txBox="1">
            <a:spLocks noChangeArrowheads="1"/>
          </p:cNvSpPr>
          <p:nvPr/>
        </p:nvSpPr>
        <p:spPr bwMode="auto">
          <a:xfrm rot="10800000" flipV="1">
            <a:off x="4860032" y="4755113"/>
            <a:ext cx="4104456" cy="175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dirty="0">
                <a:latin typeface="Arial"/>
                <a:cs typeface="Arial"/>
              </a:rPr>
              <a:t>The neutron diffraction pattern of sulfuric acid </a:t>
            </a:r>
            <a:r>
              <a:rPr lang="en-US" sz="1800" dirty="0" err="1">
                <a:latin typeface="Arial"/>
                <a:cs typeface="Arial"/>
              </a:rPr>
              <a:t>tetrahydrate</a:t>
            </a:r>
            <a:r>
              <a:rPr lang="en-US" sz="1800" dirty="0">
                <a:latin typeface="Arial"/>
                <a:cs typeface="Arial"/>
              </a:rPr>
              <a:t> at 4.2 K as seen by the 90 degree detectors on HRPD, and fitted with the existing X-ray derived structural model for the </a:t>
            </a:r>
            <a:r>
              <a:rPr lang="en-US" sz="1800" dirty="0" err="1">
                <a:latin typeface="Arial"/>
                <a:cs typeface="Arial"/>
              </a:rPr>
              <a:t>deuterated</a:t>
            </a:r>
            <a:r>
              <a:rPr lang="en-US" sz="1800" dirty="0">
                <a:latin typeface="Arial"/>
                <a:cs typeface="Arial"/>
              </a:rPr>
              <a:t> species. </a:t>
            </a:r>
          </a:p>
        </p:txBody>
      </p:sp>
    </p:spTree>
    <p:extLst>
      <p:ext uri="{BB962C8B-B14F-4D97-AF65-F5344CB8AC3E}">
        <p14:creationId xmlns:p14="http://schemas.microsoft.com/office/powerpoint/2010/main" val="3620381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36</a:t>
            </a:fld>
            <a:endParaRPr lang="sv-SE" dirty="0"/>
          </a:p>
        </p:txBody>
      </p:sp>
      <p:sp>
        <p:nvSpPr>
          <p:cNvPr id="10" name="Title 1"/>
          <p:cNvSpPr>
            <a:spLocks noGrp="1"/>
          </p:cNvSpPr>
          <p:nvPr>
            <p:ph type="title"/>
          </p:nvPr>
        </p:nvSpPr>
        <p:spPr>
          <a:xfrm>
            <a:off x="352425" y="470784"/>
            <a:ext cx="8229600" cy="609600"/>
          </a:xfrm>
        </p:spPr>
        <p:txBody>
          <a:bodyPr>
            <a:normAutofit/>
          </a:bodyPr>
          <a:lstStyle/>
          <a:p>
            <a:r>
              <a:rPr lang="en-US" sz="2800" b="1" dirty="0">
                <a:ea typeface="ＭＳ Ｐゴシック" charset="0"/>
              </a:rPr>
              <a:t>Neutron cross sections</a:t>
            </a:r>
          </a:p>
        </p:txBody>
      </p:sp>
      <p:pic>
        <p:nvPicPr>
          <p:cNvPr id="11" name="Picture 10" descr="screen-capture.png"/>
          <p:cNvPicPr>
            <a:picLocks noChangeAspect="1"/>
          </p:cNvPicPr>
          <p:nvPr/>
        </p:nvPicPr>
        <p:blipFill>
          <a:blip r:embed="rId2"/>
          <a:stretch>
            <a:fillRect/>
          </a:stretch>
        </p:blipFill>
        <p:spPr>
          <a:xfrm>
            <a:off x="352425" y="1590348"/>
            <a:ext cx="8161867" cy="5223028"/>
          </a:xfrm>
          <a:prstGeom prst="rect">
            <a:avLst/>
          </a:prstGeom>
          <a:effectLst>
            <a:glow rad="228600">
              <a:schemeClr val="accent1">
                <a:alpha val="75000"/>
              </a:schemeClr>
            </a:glow>
          </a:effectLst>
        </p:spPr>
      </p:pic>
      <p:sp>
        <p:nvSpPr>
          <p:cNvPr id="12" name="TextBox 3"/>
          <p:cNvSpPr txBox="1">
            <a:spLocks noChangeArrowheads="1"/>
          </p:cNvSpPr>
          <p:nvPr/>
        </p:nvSpPr>
        <p:spPr bwMode="auto">
          <a:xfrm>
            <a:off x="-36512" y="2956809"/>
            <a:ext cx="2794000"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pic>
        <p:nvPicPr>
          <p:cNvPr id="13" name="Picture 12" descr="screen-capture-1.png"/>
          <p:cNvPicPr>
            <a:picLocks noChangeAspect="1"/>
          </p:cNvPicPr>
          <p:nvPr/>
        </p:nvPicPr>
        <p:blipFill>
          <a:blip r:embed="rId3"/>
          <a:stretch>
            <a:fillRect/>
          </a:stretch>
        </p:blipFill>
        <p:spPr>
          <a:xfrm>
            <a:off x="166158" y="2761547"/>
            <a:ext cx="5181600" cy="2451100"/>
          </a:xfrm>
          <a:prstGeom prst="rect">
            <a:avLst/>
          </a:prstGeom>
          <a:effectLst>
            <a:glow rad="228600">
              <a:schemeClr val="accent1">
                <a:alpha val="75000"/>
              </a:schemeClr>
            </a:glow>
          </a:effectLst>
        </p:spPr>
      </p:pic>
      <p:pic>
        <p:nvPicPr>
          <p:cNvPr id="14" name="Picture 13" descr="screen-capture-2.png"/>
          <p:cNvPicPr>
            <a:picLocks noChangeAspect="1"/>
          </p:cNvPicPr>
          <p:nvPr/>
        </p:nvPicPr>
        <p:blipFill>
          <a:blip r:embed="rId4"/>
          <a:stretch>
            <a:fillRect/>
          </a:stretch>
        </p:blipFill>
        <p:spPr>
          <a:xfrm>
            <a:off x="2996671" y="3861654"/>
            <a:ext cx="6042554" cy="2931641"/>
          </a:xfrm>
          <a:prstGeom prst="rect">
            <a:avLst/>
          </a:prstGeom>
          <a:effectLst>
            <a:glow rad="228600">
              <a:schemeClr val="accent1">
                <a:alpha val="75000"/>
              </a:schemeClr>
            </a:glow>
          </a:effectLst>
        </p:spPr>
      </p:pic>
    </p:spTree>
    <p:extLst>
      <p:ext uri="{BB962C8B-B14F-4D97-AF65-F5344CB8AC3E}">
        <p14:creationId xmlns:p14="http://schemas.microsoft.com/office/powerpoint/2010/main" val="30027880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37</a:t>
            </a:fld>
            <a:endParaRPr lang="sv-SE" dirty="0"/>
          </a:p>
        </p:txBody>
      </p:sp>
      <p:sp>
        <p:nvSpPr>
          <p:cNvPr id="3" name="TextBox 3"/>
          <p:cNvSpPr txBox="1">
            <a:spLocks noChangeArrowheads="1"/>
          </p:cNvSpPr>
          <p:nvPr/>
        </p:nvSpPr>
        <p:spPr bwMode="auto">
          <a:xfrm>
            <a:off x="323528" y="529516"/>
            <a:ext cx="33365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b="1" dirty="0">
                <a:solidFill>
                  <a:schemeClr val="bg1"/>
                </a:solidFill>
                <a:latin typeface="Arial"/>
                <a:cs typeface="Arial"/>
              </a:rPr>
              <a:t>Diffraction - Bragg</a:t>
            </a:r>
          </a:p>
        </p:txBody>
      </p:sp>
      <p:sp>
        <p:nvSpPr>
          <p:cNvPr id="5" name="TextBox 4"/>
          <p:cNvSpPr txBox="1"/>
          <p:nvPr/>
        </p:nvSpPr>
        <p:spPr>
          <a:xfrm>
            <a:off x="362322" y="1745630"/>
            <a:ext cx="3888432" cy="4801315"/>
          </a:xfrm>
          <a:prstGeom prst="rect">
            <a:avLst/>
          </a:prstGeom>
          <a:solidFill>
            <a:schemeClr val="bg1"/>
          </a:solidFill>
          <a:effectLst>
            <a:glow rad="228600">
              <a:schemeClr val="accent1">
                <a:alpha val="75000"/>
              </a:schemeClr>
            </a:glow>
          </a:effectLst>
        </p:spPr>
        <p:txBody>
          <a:bodyPr>
            <a:spAutoFit/>
          </a:bodyPr>
          <a:lstStyle/>
          <a:p>
            <a:pPr>
              <a:defRPr/>
            </a:pPr>
            <a:r>
              <a:rPr lang="en-US" sz="1800" dirty="0">
                <a:latin typeface="Arial"/>
                <a:cs typeface="Arial"/>
              </a:rPr>
              <a:t>Diffraction of X-rays or neutrons by polycrystalline samples is one of the most important, powerful and widely used analytical techniques available to materials scientists. For most crystalline substances of technological importance, the bulk properties of a powder</a:t>
            </a:r>
          </a:p>
          <a:p>
            <a:pPr>
              <a:defRPr/>
            </a:pPr>
            <a:r>
              <a:rPr lang="en-US" sz="1800" dirty="0">
                <a:latin typeface="Arial"/>
                <a:cs typeface="Arial"/>
              </a:rPr>
              <a:t>or a polycrystalline solid, averaged throughout the sample, are required; in general a single-crystal data, even if they can be obtained, are usually of little interest except for determination of the crystal structure or for studying some other fundamental physical property.  By </a:t>
            </a:r>
            <a:r>
              <a:rPr lang="en-US" sz="1800" i="1" dirty="0">
                <a:latin typeface="Arial"/>
                <a:cs typeface="Arial"/>
              </a:rPr>
              <a:t>J Ian Langford and Daniel </a:t>
            </a:r>
            <a:r>
              <a:rPr lang="en-US" sz="1800" i="1" dirty="0" err="1">
                <a:latin typeface="Arial"/>
                <a:cs typeface="Arial"/>
              </a:rPr>
              <a:t>Louer</a:t>
            </a:r>
            <a:endParaRPr lang="en-US" sz="1800" dirty="0">
              <a:latin typeface="Arial"/>
              <a:cs typeface="Arial"/>
            </a:endParaRPr>
          </a:p>
        </p:txBody>
      </p:sp>
      <p:pic>
        <p:nvPicPr>
          <p:cNvPr id="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92625" y="1457151"/>
            <a:ext cx="4543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65650" y="3690764"/>
            <a:ext cx="443865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a:spLocks noChangeArrowheads="1"/>
          </p:cNvSpPr>
          <p:nvPr/>
        </p:nvSpPr>
        <p:spPr bwMode="auto">
          <a:xfrm>
            <a:off x="4859338" y="2825576"/>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latin typeface="Arial"/>
                <a:cs typeface="Arial"/>
              </a:rPr>
              <a:t>X-rays interact with the atoms in a crystal.</a:t>
            </a:r>
          </a:p>
        </p:txBody>
      </p:sp>
      <p:sp>
        <p:nvSpPr>
          <p:cNvPr id="9" name="Rectangle 5"/>
          <p:cNvSpPr>
            <a:spLocks noChangeArrowheads="1"/>
          </p:cNvSpPr>
          <p:nvPr/>
        </p:nvSpPr>
        <p:spPr bwMode="auto">
          <a:xfrm>
            <a:off x="4572000" y="5490989"/>
            <a:ext cx="45720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latin typeface="Arial"/>
                <a:cs typeface="Arial"/>
              </a:rPr>
              <a:t>According to the 2θ deviation, the phase shift causes constructive (left figure) or destructive (right figure) interferences.</a:t>
            </a:r>
          </a:p>
        </p:txBody>
      </p:sp>
    </p:spTree>
    <p:extLst>
      <p:ext uri="{BB962C8B-B14F-4D97-AF65-F5344CB8AC3E}">
        <p14:creationId xmlns:p14="http://schemas.microsoft.com/office/powerpoint/2010/main" val="35480113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38</a:t>
            </a:fld>
            <a:endParaRPr lang="sv-SE" dirty="0"/>
          </a:p>
        </p:txBody>
      </p:sp>
      <p:sp>
        <p:nvSpPr>
          <p:cNvPr id="3" name="Title 1"/>
          <p:cNvSpPr>
            <a:spLocks noGrp="1"/>
          </p:cNvSpPr>
          <p:nvPr>
            <p:ph type="title"/>
          </p:nvPr>
        </p:nvSpPr>
        <p:spPr>
          <a:xfrm>
            <a:off x="323528" y="188640"/>
            <a:ext cx="7139136" cy="1143000"/>
          </a:xfrm>
        </p:spPr>
        <p:txBody>
          <a:bodyPr>
            <a:normAutofit/>
          </a:bodyPr>
          <a:lstStyle/>
          <a:p>
            <a:r>
              <a:rPr lang="en-US" sz="2800" b="1" dirty="0">
                <a:ea typeface="ＭＳ Ｐゴシック" charset="0"/>
              </a:rPr>
              <a:t>Diffraction - Bragg</a:t>
            </a:r>
          </a:p>
        </p:txBody>
      </p:sp>
      <p:sp>
        <p:nvSpPr>
          <p:cNvPr id="5" name="Content Placeholder 2"/>
          <p:cNvSpPr>
            <a:spLocks noGrp="1"/>
          </p:cNvSpPr>
          <p:nvPr>
            <p:ph idx="1"/>
          </p:nvPr>
        </p:nvSpPr>
        <p:spPr>
          <a:xfrm>
            <a:off x="468313" y="1402035"/>
            <a:ext cx="7127875" cy="792163"/>
          </a:xfrm>
        </p:spPr>
        <p:txBody>
          <a:bodyPr/>
          <a:lstStyle/>
          <a:p>
            <a:r>
              <a:rPr lang="en-US" sz="2000" b="0">
                <a:ea typeface="ＭＳ Ｐゴシック" charset="0"/>
              </a:rPr>
              <a:t>Bragg / Laue scattering</a:t>
            </a:r>
          </a:p>
          <a:p>
            <a:r>
              <a:rPr lang="en-US" sz="2000" b="0">
                <a:ea typeface="ＭＳ Ｐゴシック" charset="0"/>
              </a:rPr>
              <a:t>Coherent elastic scattering</a:t>
            </a:r>
          </a:p>
        </p:txBody>
      </p:sp>
      <p:pic>
        <p:nvPicPr>
          <p:cNvPr id="6" name="Picture 5"/>
          <p:cNvPicPr>
            <a:picLocks noChangeAspect="1"/>
          </p:cNvPicPr>
          <p:nvPr/>
        </p:nvPicPr>
        <p:blipFill>
          <a:blip r:embed="rId2"/>
          <a:stretch>
            <a:fillRect/>
          </a:stretch>
        </p:blipFill>
        <p:spPr>
          <a:xfrm>
            <a:off x="1763688" y="4137868"/>
            <a:ext cx="5473700" cy="2603500"/>
          </a:xfrm>
          <a:prstGeom prst="rect">
            <a:avLst/>
          </a:prstGeom>
          <a:solidFill>
            <a:schemeClr val="bg1"/>
          </a:solidFill>
          <a:effectLst>
            <a:glow rad="228600">
              <a:schemeClr val="accent1">
                <a:alpha val="75000"/>
              </a:schemeClr>
            </a:glow>
          </a:effectLst>
        </p:spPr>
      </p:pic>
      <p:sp>
        <p:nvSpPr>
          <p:cNvPr id="7" name="Rectangle 1"/>
          <p:cNvSpPr>
            <a:spLocks noChangeArrowheads="1"/>
          </p:cNvSpPr>
          <p:nvPr/>
        </p:nvSpPr>
        <p:spPr bwMode="auto">
          <a:xfrm>
            <a:off x="323850" y="2337073"/>
            <a:ext cx="86407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latin typeface="Arial"/>
                <a:cs typeface="Arial"/>
              </a:rPr>
              <a:t>Two beams with identical wavelength and phase approach a crystalline solid and are scattered off two different atoms within it. The lower beam traverses an extra length of 2dsinθ. </a:t>
            </a:r>
            <a:r>
              <a:rPr lang="en-US" sz="2000">
                <a:solidFill>
                  <a:srgbClr val="FF0000"/>
                </a:solidFill>
                <a:latin typeface="Arial"/>
                <a:cs typeface="Arial"/>
              </a:rPr>
              <a:t>Constructive interference </a:t>
            </a:r>
            <a:r>
              <a:rPr lang="en-US" sz="2000">
                <a:latin typeface="Arial"/>
                <a:cs typeface="Arial"/>
              </a:rPr>
              <a:t>occurs when this length is equal to an integer multiple of the wavelength of the radiation.</a:t>
            </a:r>
          </a:p>
        </p:txBody>
      </p:sp>
    </p:spTree>
    <p:extLst>
      <p:ext uri="{BB962C8B-B14F-4D97-AF65-F5344CB8AC3E}">
        <p14:creationId xmlns:p14="http://schemas.microsoft.com/office/powerpoint/2010/main" val="35480113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39</a:t>
            </a:fld>
            <a:endParaRPr lang="sv-SE" dirty="0"/>
          </a:p>
        </p:txBody>
      </p:sp>
      <p:grpSp>
        <p:nvGrpSpPr>
          <p:cNvPr id="3" name="Group 34"/>
          <p:cNvGrpSpPr>
            <a:grpSpLocks/>
          </p:cNvGrpSpPr>
          <p:nvPr/>
        </p:nvGrpSpPr>
        <p:grpSpPr bwMode="auto">
          <a:xfrm>
            <a:off x="2627313" y="2413396"/>
            <a:ext cx="1489075" cy="1309688"/>
            <a:chOff x="113" y="2387"/>
            <a:chExt cx="2495" cy="1587"/>
          </a:xfrm>
        </p:grpSpPr>
        <p:sp>
          <p:nvSpPr>
            <p:cNvPr id="5" name="Rectangle 30"/>
            <p:cNvSpPr>
              <a:spLocks noChangeArrowheads="1"/>
            </p:cNvSpPr>
            <p:nvPr/>
          </p:nvSpPr>
          <p:spPr bwMode="auto">
            <a:xfrm>
              <a:off x="113" y="2387"/>
              <a:ext cx="2495" cy="15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a:cs typeface="Arial"/>
              </a:endParaRPr>
            </a:p>
          </p:txBody>
        </p:sp>
        <p:graphicFrame>
          <p:nvGraphicFramePr>
            <p:cNvPr id="6" name="Object 2"/>
            <p:cNvGraphicFramePr>
              <a:graphicFrameLocks noChangeAspect="1"/>
            </p:cNvGraphicFramePr>
            <p:nvPr/>
          </p:nvGraphicFramePr>
          <p:xfrm>
            <a:off x="125" y="3249"/>
            <a:ext cx="2423" cy="441"/>
          </p:xfrm>
          <a:graphic>
            <a:graphicData uri="http://schemas.openxmlformats.org/presentationml/2006/ole">
              <mc:AlternateContent xmlns:mc="http://schemas.openxmlformats.org/markup-compatibility/2006">
                <mc:Choice xmlns:v="urn:schemas-microsoft-com:vml" Requires="v">
                  <p:oleObj spid="_x0000_s114765" name="Equation" r:id="rId4" imgW="1257231" imgH="228738" progId="Equation.3">
                    <p:embed/>
                  </p:oleObj>
                </mc:Choice>
                <mc:Fallback>
                  <p:oleObj name="Equation" r:id="rId4" imgW="1257231" imgH="22873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 y="3249"/>
                          <a:ext cx="2423" cy="4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 name="Object 3"/>
            <p:cNvGraphicFramePr>
              <a:graphicFrameLocks noChangeAspect="1"/>
            </p:cNvGraphicFramePr>
            <p:nvPr/>
          </p:nvGraphicFramePr>
          <p:xfrm>
            <a:off x="382" y="2625"/>
            <a:ext cx="1728" cy="397"/>
          </p:xfrm>
          <a:graphic>
            <a:graphicData uri="http://schemas.openxmlformats.org/presentationml/2006/ole">
              <mc:AlternateContent xmlns:mc="http://schemas.openxmlformats.org/markup-compatibility/2006">
                <mc:Choice xmlns:v="urn:schemas-microsoft-com:vml" Requires="v">
                  <p:oleObj spid="_x0000_s114766" name="Equation" r:id="rId6" imgW="773935" imgH="177922" progId="Equation.3">
                    <p:embed/>
                  </p:oleObj>
                </mc:Choice>
                <mc:Fallback>
                  <p:oleObj name="Equation" r:id="rId6" imgW="773935" imgH="17792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 y="2625"/>
                          <a:ext cx="1728" cy="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sp>
        <p:nvSpPr>
          <p:cNvPr id="8" name="Rectangle 5"/>
          <p:cNvSpPr>
            <a:spLocks noGrp="1" noChangeArrowheads="1"/>
          </p:cNvSpPr>
          <p:nvPr>
            <p:ph type="title"/>
          </p:nvPr>
        </p:nvSpPr>
        <p:spPr>
          <a:xfrm>
            <a:off x="685800" y="508347"/>
            <a:ext cx="7772400" cy="760413"/>
          </a:xfrm>
        </p:spPr>
        <p:txBody>
          <a:bodyPr>
            <a:normAutofit/>
          </a:bodyPr>
          <a:lstStyle/>
          <a:p>
            <a:pPr eaLnBrk="1" hangingPunct="1"/>
            <a:r>
              <a:rPr lang="en-US" sz="2800" b="1" dirty="0">
                <a:ea typeface="ＭＳ Ｐゴシック" charset="0"/>
              </a:rPr>
              <a:t>Diffraction - Bragg</a:t>
            </a:r>
          </a:p>
        </p:txBody>
      </p:sp>
      <p:pic>
        <p:nvPicPr>
          <p:cNvPr id="9"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2197496"/>
            <a:ext cx="1944687"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reeform 10"/>
          <p:cNvSpPr>
            <a:spLocks/>
          </p:cNvSpPr>
          <p:nvPr/>
        </p:nvSpPr>
        <p:spPr bwMode="auto">
          <a:xfrm>
            <a:off x="5003800" y="2413396"/>
            <a:ext cx="3551238" cy="3402013"/>
          </a:xfrm>
          <a:custGeom>
            <a:avLst/>
            <a:gdLst>
              <a:gd name="T0" fmla="*/ 0 w 2464"/>
              <a:gd name="T1" fmla="*/ 2147483647 h 2148"/>
              <a:gd name="T2" fmla="*/ 2147483647 w 2464"/>
              <a:gd name="T3" fmla="*/ 2147483647 h 2148"/>
              <a:gd name="T4" fmla="*/ 2147483647 w 2464"/>
              <a:gd name="T5" fmla="*/ 0 h 2148"/>
              <a:gd name="T6" fmla="*/ 2147483647 w 2464"/>
              <a:gd name="T7" fmla="*/ 2147483647 h 2148"/>
              <a:gd name="T8" fmla="*/ 2147483647 w 2464"/>
              <a:gd name="T9" fmla="*/ 2147483647 h 2148"/>
              <a:gd name="T10" fmla="*/ 0 60000 65536"/>
              <a:gd name="T11" fmla="*/ 0 60000 65536"/>
              <a:gd name="T12" fmla="*/ 0 60000 65536"/>
              <a:gd name="T13" fmla="*/ 0 60000 65536"/>
              <a:gd name="T14" fmla="*/ 0 60000 65536"/>
              <a:gd name="T15" fmla="*/ 0 w 2464"/>
              <a:gd name="T16" fmla="*/ 0 h 2148"/>
              <a:gd name="T17" fmla="*/ 2464 w 2464"/>
              <a:gd name="T18" fmla="*/ 2148 h 2148"/>
            </a:gdLst>
            <a:ahLst/>
            <a:cxnLst>
              <a:cxn ang="T10">
                <a:pos x="T0" y="T1"/>
              </a:cxn>
              <a:cxn ang="T11">
                <a:pos x="T2" y="T3"/>
              </a:cxn>
              <a:cxn ang="T12">
                <a:pos x="T4" y="T5"/>
              </a:cxn>
              <a:cxn ang="T13">
                <a:pos x="T6" y="T7"/>
              </a:cxn>
              <a:cxn ang="T14">
                <a:pos x="T8" y="T9"/>
              </a:cxn>
            </a:cxnLst>
            <a:rect l="T15" t="T16" r="T17" b="T18"/>
            <a:pathLst>
              <a:path w="2464" h="2148">
                <a:moveTo>
                  <a:pt x="0" y="2121"/>
                </a:moveTo>
                <a:cubicBezTo>
                  <a:pt x="99" y="2067"/>
                  <a:pt x="379" y="2148"/>
                  <a:pt x="593" y="1795"/>
                </a:cubicBezTo>
                <a:cubicBezTo>
                  <a:pt x="807" y="1442"/>
                  <a:pt x="1064" y="0"/>
                  <a:pt x="1286" y="0"/>
                </a:cubicBezTo>
                <a:cubicBezTo>
                  <a:pt x="1508" y="0"/>
                  <a:pt x="1732" y="1444"/>
                  <a:pt x="1928" y="1795"/>
                </a:cubicBezTo>
                <a:cubicBezTo>
                  <a:pt x="2124" y="2146"/>
                  <a:pt x="2352" y="2043"/>
                  <a:pt x="2464" y="2108"/>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Arial"/>
              <a:cs typeface="Arial"/>
            </a:endParaRPr>
          </a:p>
        </p:txBody>
      </p:sp>
      <p:sp>
        <p:nvSpPr>
          <p:cNvPr id="11" name="Line 11"/>
          <p:cNvSpPr>
            <a:spLocks noChangeShapeType="1"/>
          </p:cNvSpPr>
          <p:nvPr/>
        </p:nvSpPr>
        <p:spPr bwMode="auto">
          <a:xfrm flipV="1">
            <a:off x="4427538" y="2126059"/>
            <a:ext cx="0" cy="39608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12" name="Line 12"/>
          <p:cNvSpPr>
            <a:spLocks noChangeShapeType="1"/>
          </p:cNvSpPr>
          <p:nvPr/>
        </p:nvSpPr>
        <p:spPr bwMode="auto">
          <a:xfrm>
            <a:off x="4427538" y="6086871"/>
            <a:ext cx="45370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13" name="Text Box 13"/>
          <p:cNvSpPr txBox="1">
            <a:spLocks noChangeArrowheads="1"/>
          </p:cNvSpPr>
          <p:nvPr/>
        </p:nvSpPr>
        <p:spPr bwMode="auto">
          <a:xfrm>
            <a:off x="8459788" y="6086871"/>
            <a:ext cx="4699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2q</a:t>
            </a:r>
          </a:p>
        </p:txBody>
      </p:sp>
      <p:grpSp>
        <p:nvGrpSpPr>
          <p:cNvPr id="14" name="Group 21"/>
          <p:cNvGrpSpPr>
            <a:grpSpLocks/>
          </p:cNvGrpSpPr>
          <p:nvPr/>
        </p:nvGrpSpPr>
        <p:grpSpPr bwMode="auto">
          <a:xfrm>
            <a:off x="6478588" y="2413396"/>
            <a:ext cx="1928812" cy="4471988"/>
            <a:chOff x="4092" y="1298"/>
            <a:chExt cx="1215" cy="2817"/>
          </a:xfrm>
        </p:grpSpPr>
        <p:sp>
          <p:nvSpPr>
            <p:cNvPr id="15" name="Line 15"/>
            <p:cNvSpPr>
              <a:spLocks noChangeShapeType="1"/>
            </p:cNvSpPr>
            <p:nvPr/>
          </p:nvSpPr>
          <p:spPr bwMode="auto">
            <a:xfrm>
              <a:off x="4324" y="1298"/>
              <a:ext cx="0" cy="2314"/>
            </a:xfrm>
            <a:prstGeom prst="line">
              <a:avLst/>
            </a:prstGeom>
            <a:noFill/>
            <a:ln w="9525">
              <a:solidFill>
                <a:schemeClr val="tx1"/>
              </a:solidFill>
              <a:prstDash val="dash"/>
              <a:round/>
              <a:headEnd/>
              <a:tailEnd type="triangle" w="lg" len="lg"/>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16" name="Text Box 16"/>
            <p:cNvSpPr txBox="1">
              <a:spLocks noChangeArrowheads="1"/>
            </p:cNvSpPr>
            <p:nvPr/>
          </p:nvSpPr>
          <p:spPr bwMode="auto">
            <a:xfrm>
              <a:off x="4092" y="3669"/>
              <a:ext cx="1215"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Lattice spacing</a:t>
              </a:r>
            </a:p>
            <a:p>
              <a:pPr eaLnBrk="1" hangingPunct="1"/>
              <a:r>
                <a:rPr lang="en-US" sz="2000">
                  <a:latin typeface="Arial"/>
                  <a:cs typeface="Arial"/>
                </a:rPr>
                <a:t>Strain</a:t>
              </a:r>
            </a:p>
          </p:txBody>
        </p:sp>
      </p:grpSp>
      <p:grpSp>
        <p:nvGrpSpPr>
          <p:cNvPr id="17" name="Group 22"/>
          <p:cNvGrpSpPr>
            <a:grpSpLocks/>
          </p:cNvGrpSpPr>
          <p:nvPr/>
        </p:nvGrpSpPr>
        <p:grpSpPr bwMode="auto">
          <a:xfrm>
            <a:off x="4500563" y="3781821"/>
            <a:ext cx="2951162" cy="400050"/>
            <a:chOff x="2835" y="2160"/>
            <a:chExt cx="1859" cy="252"/>
          </a:xfrm>
        </p:grpSpPr>
        <p:sp>
          <p:nvSpPr>
            <p:cNvPr id="18" name="Line 17"/>
            <p:cNvSpPr>
              <a:spLocks noChangeShapeType="1"/>
            </p:cNvSpPr>
            <p:nvPr/>
          </p:nvSpPr>
          <p:spPr bwMode="auto">
            <a:xfrm>
              <a:off x="3923" y="2341"/>
              <a:ext cx="771" cy="0"/>
            </a:xfrm>
            <a:prstGeom prst="line">
              <a:avLst/>
            </a:prstGeom>
            <a:noFill/>
            <a:ln w="9525">
              <a:solidFill>
                <a:schemeClr val="tx1"/>
              </a:solidFill>
              <a:prstDash val="dash"/>
              <a:round/>
              <a:headEnd type="triangle" w="lg" len="lg"/>
              <a:tailEnd type="triangle" w="lg" len="lg"/>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19" name="Text Box 19"/>
            <p:cNvSpPr txBox="1">
              <a:spLocks noChangeArrowheads="1"/>
            </p:cNvSpPr>
            <p:nvPr/>
          </p:nvSpPr>
          <p:spPr bwMode="auto">
            <a:xfrm>
              <a:off x="2835" y="2160"/>
              <a:ext cx="114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Microstructure</a:t>
              </a:r>
            </a:p>
          </p:txBody>
        </p:sp>
      </p:grpSp>
      <p:grpSp>
        <p:nvGrpSpPr>
          <p:cNvPr id="20" name="Group 28"/>
          <p:cNvGrpSpPr>
            <a:grpSpLocks/>
          </p:cNvGrpSpPr>
          <p:nvPr/>
        </p:nvGrpSpPr>
        <p:grpSpPr bwMode="auto">
          <a:xfrm>
            <a:off x="7473950" y="2413396"/>
            <a:ext cx="1838325" cy="3168650"/>
            <a:chOff x="4708" y="1298"/>
            <a:chExt cx="1158" cy="1996"/>
          </a:xfrm>
        </p:grpSpPr>
        <p:sp>
          <p:nvSpPr>
            <p:cNvPr id="21" name="Line 18"/>
            <p:cNvSpPr>
              <a:spLocks noChangeShapeType="1"/>
            </p:cNvSpPr>
            <p:nvPr/>
          </p:nvSpPr>
          <p:spPr bwMode="auto">
            <a:xfrm flipV="1">
              <a:off x="5193" y="1298"/>
              <a:ext cx="0" cy="1996"/>
            </a:xfrm>
            <a:prstGeom prst="line">
              <a:avLst/>
            </a:prstGeom>
            <a:noFill/>
            <a:ln w="9525">
              <a:solidFill>
                <a:schemeClr val="tx1"/>
              </a:solidFill>
              <a:prstDash val="dash"/>
              <a:round/>
              <a:headEnd type="triangle" w="lg" len="lg"/>
              <a:tailEnd type="triangle" w="lg" len="lg"/>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22" name="Text Box 20"/>
            <p:cNvSpPr txBox="1">
              <a:spLocks noChangeArrowheads="1"/>
            </p:cNvSpPr>
            <p:nvPr/>
          </p:nvSpPr>
          <p:spPr bwMode="auto">
            <a:xfrm>
              <a:off x="4708" y="1570"/>
              <a:ext cx="1158"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Texture</a:t>
              </a:r>
            </a:p>
            <a:p>
              <a:pPr eaLnBrk="1" hangingPunct="1"/>
              <a:r>
                <a:rPr lang="en-US" sz="2000">
                  <a:latin typeface="Arial"/>
                  <a:cs typeface="Arial"/>
                </a:rPr>
                <a:t>Phase Volume</a:t>
              </a:r>
            </a:p>
          </p:txBody>
        </p:sp>
      </p:grpSp>
      <p:sp>
        <p:nvSpPr>
          <p:cNvPr id="23" name="Rectangle 25"/>
          <p:cNvSpPr>
            <a:spLocks noChangeArrowheads="1"/>
          </p:cNvSpPr>
          <p:nvPr/>
        </p:nvSpPr>
        <p:spPr bwMode="auto">
          <a:xfrm>
            <a:off x="1187450" y="1837134"/>
            <a:ext cx="647700" cy="288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Arial"/>
              <a:cs typeface="Arial"/>
            </a:endParaRPr>
          </a:p>
        </p:txBody>
      </p:sp>
      <p:sp>
        <p:nvSpPr>
          <p:cNvPr id="24" name="Text Box 27"/>
          <p:cNvSpPr txBox="1">
            <a:spLocks noChangeArrowheads="1"/>
          </p:cNvSpPr>
          <p:nvPr/>
        </p:nvSpPr>
        <p:spPr bwMode="auto">
          <a:xfrm>
            <a:off x="4427538" y="6151959"/>
            <a:ext cx="1531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Single peak</a:t>
            </a:r>
          </a:p>
        </p:txBody>
      </p:sp>
      <p:sp>
        <p:nvSpPr>
          <p:cNvPr id="25" name="Text Box 33"/>
          <p:cNvSpPr txBox="1">
            <a:spLocks noChangeArrowheads="1"/>
          </p:cNvSpPr>
          <p:nvPr/>
        </p:nvSpPr>
        <p:spPr bwMode="auto">
          <a:xfrm>
            <a:off x="1763713" y="1527175"/>
            <a:ext cx="4903756" cy="400110"/>
          </a:xfrm>
          <a:prstGeom prst="rect">
            <a:avLst/>
          </a:prstGeom>
          <a:solidFill>
            <a:schemeClr val="bg1"/>
          </a:solidFill>
          <a:ln w="15875">
            <a:solidFill>
              <a:srgbClr val="FF0000"/>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Using the grains as internal strain gauges</a:t>
            </a:r>
          </a:p>
        </p:txBody>
      </p:sp>
      <p:sp>
        <p:nvSpPr>
          <p:cNvPr id="26" name="TextBox 25"/>
          <p:cNvSpPr txBox="1"/>
          <p:nvPr/>
        </p:nvSpPr>
        <p:spPr>
          <a:xfrm>
            <a:off x="467544" y="3823880"/>
            <a:ext cx="3528392" cy="1477328"/>
          </a:xfrm>
          <a:prstGeom prst="rect">
            <a:avLst/>
          </a:prstGeom>
          <a:solidFill>
            <a:schemeClr val="bg1"/>
          </a:solidFill>
          <a:effectLst>
            <a:glow rad="228600">
              <a:schemeClr val="accent1">
                <a:alpha val="75000"/>
              </a:schemeClr>
            </a:glow>
          </a:effectLst>
        </p:spPr>
        <p:txBody>
          <a:bodyPr wrap="square">
            <a:spAutoFit/>
          </a:bodyPr>
          <a:lstStyle/>
          <a:p>
            <a:pPr>
              <a:defRPr/>
            </a:pPr>
            <a:r>
              <a:rPr lang="en-US" dirty="0">
                <a:latin typeface="Arial"/>
                <a:cs typeface="Arial"/>
              </a:rPr>
              <a:t>Two ways to measure </a:t>
            </a:r>
            <a:r>
              <a:rPr lang="en-US" dirty="0" err="1">
                <a:latin typeface="Arial"/>
                <a:cs typeface="Arial"/>
              </a:rPr>
              <a:t>d</a:t>
            </a:r>
            <a:r>
              <a:rPr lang="en-US" dirty="0">
                <a:latin typeface="Arial"/>
                <a:cs typeface="Arial"/>
              </a:rPr>
              <a:t>:</a:t>
            </a:r>
          </a:p>
          <a:p>
            <a:pPr>
              <a:defRPr/>
            </a:pPr>
            <a:r>
              <a:rPr lang="en-US" dirty="0">
                <a:latin typeface="Arial"/>
                <a:cs typeface="Arial"/>
              </a:rPr>
              <a:t>-keep </a:t>
            </a:r>
            <a:r>
              <a:rPr lang="en-US" dirty="0" err="1">
                <a:latin typeface="Arial"/>
                <a:cs typeface="Arial"/>
              </a:rPr>
              <a:t>λ</a:t>
            </a:r>
            <a:r>
              <a:rPr lang="en-US" dirty="0">
                <a:latin typeface="Arial"/>
                <a:cs typeface="Arial"/>
              </a:rPr>
              <a:t> fixed and measure </a:t>
            </a:r>
            <a:r>
              <a:rPr lang="en-US" dirty="0" err="1">
                <a:latin typeface="Arial"/>
                <a:cs typeface="Arial"/>
              </a:rPr>
              <a:t>θ</a:t>
            </a:r>
            <a:endParaRPr lang="en-US" dirty="0">
              <a:latin typeface="Arial"/>
              <a:cs typeface="Arial"/>
            </a:endParaRPr>
          </a:p>
          <a:p>
            <a:pPr>
              <a:defRPr/>
            </a:pPr>
            <a:r>
              <a:rPr lang="en-US" dirty="0">
                <a:latin typeface="Arial"/>
                <a:cs typeface="Arial"/>
              </a:rPr>
              <a:t>  constant wavelength</a:t>
            </a:r>
          </a:p>
          <a:p>
            <a:pPr>
              <a:defRPr/>
            </a:pPr>
            <a:r>
              <a:rPr lang="en-US" dirty="0">
                <a:latin typeface="Arial"/>
                <a:cs typeface="Arial"/>
              </a:rPr>
              <a:t>-keep </a:t>
            </a:r>
            <a:r>
              <a:rPr lang="en-US" dirty="0" err="1">
                <a:latin typeface="Arial"/>
                <a:cs typeface="Arial"/>
              </a:rPr>
              <a:t>θ</a:t>
            </a:r>
            <a:r>
              <a:rPr lang="en-US" dirty="0">
                <a:latin typeface="Arial"/>
                <a:cs typeface="Arial"/>
              </a:rPr>
              <a:t> fixed and measure </a:t>
            </a:r>
            <a:r>
              <a:rPr lang="en-US" dirty="0" err="1">
                <a:latin typeface="Arial"/>
                <a:cs typeface="Arial"/>
              </a:rPr>
              <a:t>λ</a:t>
            </a:r>
            <a:r>
              <a:rPr lang="en-US" dirty="0">
                <a:latin typeface="Arial"/>
                <a:cs typeface="Arial"/>
              </a:rPr>
              <a:t> </a:t>
            </a:r>
          </a:p>
          <a:p>
            <a:pPr>
              <a:defRPr/>
            </a:pPr>
            <a:r>
              <a:rPr lang="en-US" dirty="0">
                <a:latin typeface="Arial"/>
                <a:cs typeface="Arial"/>
              </a:rPr>
              <a:t>time-of-flight</a:t>
            </a:r>
          </a:p>
        </p:txBody>
      </p:sp>
      <p:sp>
        <p:nvSpPr>
          <p:cNvPr id="2" name="Rectangle 1"/>
          <p:cNvSpPr/>
          <p:nvPr/>
        </p:nvSpPr>
        <p:spPr>
          <a:xfrm>
            <a:off x="173903" y="5589240"/>
            <a:ext cx="4110065" cy="1169551"/>
          </a:xfrm>
          <a:prstGeom prst="rect">
            <a:avLst/>
          </a:prstGeom>
        </p:spPr>
        <p:txBody>
          <a:bodyPr wrap="square">
            <a:spAutoFit/>
          </a:bodyPr>
          <a:lstStyle/>
          <a:p>
            <a:pPr>
              <a:defRPr/>
            </a:pPr>
            <a:r>
              <a:rPr lang="en-US" sz="1400" dirty="0">
                <a:latin typeface="Arial"/>
                <a:cs typeface="Arial"/>
              </a:rPr>
              <a:t>Braggs law gives information about position of a diffraction peak from a type of lattice planes. </a:t>
            </a:r>
            <a:r>
              <a:rPr lang="en-US" sz="1400" dirty="0" err="1">
                <a:latin typeface="Arial"/>
                <a:cs typeface="Arial"/>
              </a:rPr>
              <a:t>Rietveld</a:t>
            </a:r>
            <a:r>
              <a:rPr lang="en-US" sz="1400" dirty="0">
                <a:latin typeface="Arial"/>
                <a:cs typeface="Arial"/>
              </a:rPr>
              <a:t> approach calculated height, position and width of diffraction peaks from first principles, I.e. Temperature, composition, vacancies, etc. </a:t>
            </a:r>
            <a:endParaRPr lang="en-US" sz="1400" dirty="0">
              <a:latin typeface="Arial"/>
              <a:cs typeface="Arial"/>
            </a:endParaRPr>
          </a:p>
        </p:txBody>
      </p:sp>
    </p:spTree>
    <p:extLst>
      <p:ext uri="{BB962C8B-B14F-4D97-AF65-F5344CB8AC3E}">
        <p14:creationId xmlns:p14="http://schemas.microsoft.com/office/powerpoint/2010/main" val="35480113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a:bodyPr>
          <a:lstStyle/>
          <a:p>
            <a:r>
              <a:rPr lang="en-US" sz="2800" b="1" dirty="0">
                <a:ea typeface="ＭＳ Ｐゴシック" charset="0"/>
              </a:rPr>
              <a:t>Neutron Microscope – Length scales</a:t>
            </a:r>
          </a:p>
        </p:txBody>
      </p:sp>
      <p:sp>
        <p:nvSpPr>
          <p:cNvPr id="5" name="Slide Number Placeholder 4"/>
          <p:cNvSpPr>
            <a:spLocks noGrp="1"/>
          </p:cNvSpPr>
          <p:nvPr>
            <p:ph type="sldNum" sz="quarter" idx="11"/>
          </p:nvPr>
        </p:nvSpPr>
        <p:spPr/>
        <p:txBody>
          <a:bodyPr/>
          <a:lstStyle/>
          <a:p>
            <a:pPr>
              <a:defRPr/>
            </a:pPr>
            <a:fld id="{DC96F4C0-779D-5547-8F04-508094CC741E}" type="slidenum">
              <a:rPr lang="en-GB" smtClean="0"/>
              <a:pPr>
                <a:defRPr/>
              </a:pPr>
              <a:t>4</a:t>
            </a:fld>
            <a:endParaRPr lang="en-GB"/>
          </a:p>
        </p:txBody>
      </p:sp>
      <p:pic>
        <p:nvPicPr>
          <p:cNvPr id="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1175" y="1556792"/>
            <a:ext cx="812165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137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40</a:t>
            </a:fld>
            <a:endParaRPr lang="sv-SE" dirty="0"/>
          </a:p>
        </p:txBody>
      </p:sp>
      <p:sp>
        <p:nvSpPr>
          <p:cNvPr id="5" name="Rectangle 2"/>
          <p:cNvSpPr>
            <a:spLocks noGrp="1" noChangeArrowheads="1"/>
          </p:cNvSpPr>
          <p:nvPr>
            <p:ph type="title"/>
          </p:nvPr>
        </p:nvSpPr>
        <p:spPr>
          <a:xfrm>
            <a:off x="323850" y="582960"/>
            <a:ext cx="7772400" cy="685800"/>
          </a:xfrm>
        </p:spPr>
        <p:txBody>
          <a:bodyPr>
            <a:normAutofit/>
          </a:bodyPr>
          <a:lstStyle/>
          <a:p>
            <a:r>
              <a:rPr lang="en-US" sz="2800" b="1" dirty="0">
                <a:ea typeface="ＭＳ Ｐゴシック" charset="0"/>
              </a:rPr>
              <a:t>Diffraction: Texture</a:t>
            </a:r>
          </a:p>
        </p:txBody>
      </p:sp>
      <p:sp>
        <p:nvSpPr>
          <p:cNvPr id="6" name="Rectangle 3"/>
          <p:cNvSpPr txBox="1">
            <a:spLocks noChangeArrowheads="1"/>
          </p:cNvSpPr>
          <p:nvPr/>
        </p:nvSpPr>
        <p:spPr>
          <a:xfrm>
            <a:off x="228600" y="1495425"/>
            <a:ext cx="3548063"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baseline="0">
                <a:solidFill>
                  <a:srgbClr val="000000"/>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400" kern="1200" baseline="0">
                <a:solidFill>
                  <a:srgbClr val="000000"/>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000" kern="1200" baseline="0">
                <a:solidFill>
                  <a:srgbClr val="000000"/>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1800" kern="1200" baseline="0">
                <a:solidFill>
                  <a:srgbClr val="000000"/>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pPr>
            <a:r>
              <a:rPr lang="en-US" sz="2000" smtClean="0">
                <a:ea typeface="ＭＳ Ｐゴシック" charset="0"/>
              </a:rPr>
              <a:t>ISIS: GEM instrument</a:t>
            </a:r>
          </a:p>
          <a:p>
            <a:pPr>
              <a:lnSpc>
                <a:spcPct val="80000"/>
              </a:lnSpc>
            </a:pPr>
            <a:r>
              <a:rPr lang="en-US" sz="2000" smtClean="0">
                <a:ea typeface="ＭＳ Ｐゴシック" charset="0"/>
              </a:rPr>
              <a:t>Near 4π coverage</a:t>
            </a:r>
          </a:p>
          <a:p>
            <a:pPr>
              <a:lnSpc>
                <a:spcPct val="80000"/>
              </a:lnSpc>
            </a:pPr>
            <a:endParaRPr lang="en-US" sz="2000" smtClean="0">
              <a:ea typeface="ＭＳ Ｐゴシック" charset="0"/>
            </a:endParaRPr>
          </a:p>
          <a:p>
            <a:pPr>
              <a:lnSpc>
                <a:spcPct val="80000"/>
              </a:lnSpc>
              <a:buFontTx/>
              <a:buNone/>
            </a:pPr>
            <a:r>
              <a:rPr lang="en-US" sz="2000" smtClean="0">
                <a:ea typeface="ＭＳ Ｐゴシック" charset="0"/>
              </a:rPr>
              <a:t>Example:</a:t>
            </a:r>
          </a:p>
          <a:p>
            <a:pPr>
              <a:lnSpc>
                <a:spcPct val="80000"/>
              </a:lnSpc>
            </a:pPr>
            <a:r>
              <a:rPr lang="en-US" sz="2000" smtClean="0">
                <a:ea typeface="ＭＳ Ｐゴシック" charset="0"/>
              </a:rPr>
              <a:t>Cold rolled copper, simulating manufacturing process for archeometry</a:t>
            </a:r>
          </a:p>
          <a:p>
            <a:pPr>
              <a:lnSpc>
                <a:spcPct val="80000"/>
              </a:lnSpc>
            </a:pPr>
            <a:r>
              <a:rPr lang="en-US" sz="2000" smtClean="0">
                <a:ea typeface="ＭＳ Ｐゴシック" charset="0"/>
              </a:rPr>
              <a:t>2mm thick disks</a:t>
            </a:r>
          </a:p>
          <a:p>
            <a:pPr>
              <a:lnSpc>
                <a:spcPct val="80000"/>
              </a:lnSpc>
            </a:pPr>
            <a:r>
              <a:rPr lang="en-US" sz="2000" smtClean="0">
                <a:ea typeface="ＭＳ Ｐゴシック" charset="0"/>
              </a:rPr>
              <a:t>20x20mm</a:t>
            </a:r>
            <a:r>
              <a:rPr lang="en-US" sz="2000" baseline="30000" smtClean="0">
                <a:ea typeface="ＭＳ Ｐゴシック" charset="0"/>
              </a:rPr>
              <a:t>2</a:t>
            </a:r>
            <a:r>
              <a:rPr lang="en-US" sz="2000" smtClean="0">
                <a:ea typeface="ＭＳ Ｐゴシック" charset="0"/>
              </a:rPr>
              <a:t> beam </a:t>
            </a:r>
          </a:p>
          <a:p>
            <a:pPr>
              <a:lnSpc>
                <a:spcPct val="80000"/>
              </a:lnSpc>
            </a:pPr>
            <a:r>
              <a:rPr lang="en-US" sz="2000" smtClean="0">
                <a:ea typeface="ＭＳ Ｐゴシック" charset="0"/>
              </a:rPr>
              <a:t>2 min counting times</a:t>
            </a:r>
          </a:p>
          <a:p>
            <a:pPr>
              <a:lnSpc>
                <a:spcPct val="80000"/>
              </a:lnSpc>
            </a:pPr>
            <a:endParaRPr lang="en-US" sz="2000">
              <a:ea typeface="ＭＳ Ｐゴシック" charset="0"/>
            </a:endParaRPr>
          </a:p>
        </p:txBody>
      </p:sp>
      <p:pic>
        <p:nvPicPr>
          <p:cNvPr id="7" name="Picture 4"/>
          <p:cNvPicPr>
            <a:picLocks noChangeAspect="1" noChangeArrowheads="1"/>
          </p:cNvPicPr>
          <p:nvPr/>
        </p:nvPicPr>
        <p:blipFill>
          <a:blip r:embed="rId2"/>
          <a:srcRect/>
          <a:stretch>
            <a:fillRect/>
          </a:stretch>
        </p:blipFill>
        <p:spPr bwMode="auto">
          <a:xfrm>
            <a:off x="4187825" y="1225550"/>
            <a:ext cx="4803775" cy="3749675"/>
          </a:xfrm>
          <a:prstGeom prst="rect">
            <a:avLst/>
          </a:prstGeom>
          <a:noFill/>
          <a:ln w="9525">
            <a:noFill/>
            <a:miter lim="800000"/>
            <a:headEnd/>
            <a:tailEnd/>
          </a:ln>
          <a:effectLst>
            <a:glow rad="228600">
              <a:schemeClr val="accent1">
                <a:alpha val="75000"/>
              </a:schemeClr>
            </a:glow>
          </a:effectLst>
        </p:spPr>
      </p:pic>
      <p:pic>
        <p:nvPicPr>
          <p:cNvPr id="8" name="Picture 5"/>
          <p:cNvPicPr>
            <a:picLocks noChangeAspect="1" noChangeArrowheads="1"/>
          </p:cNvPicPr>
          <p:nvPr/>
        </p:nvPicPr>
        <p:blipFill>
          <a:blip r:embed="rId3"/>
          <a:srcRect/>
          <a:stretch>
            <a:fillRect/>
          </a:stretch>
        </p:blipFill>
        <p:spPr bwMode="auto">
          <a:xfrm>
            <a:off x="4716462" y="1371600"/>
            <a:ext cx="3960813" cy="3522663"/>
          </a:xfrm>
          <a:prstGeom prst="rect">
            <a:avLst/>
          </a:prstGeom>
          <a:noFill/>
          <a:ln w="9525">
            <a:noFill/>
            <a:miter lim="800000"/>
            <a:headEnd/>
            <a:tailEnd/>
          </a:ln>
          <a:effectLst>
            <a:glow rad="228600">
              <a:schemeClr val="accent1">
                <a:alpha val="75000"/>
              </a:schemeClr>
            </a:glow>
          </a:effectLst>
        </p:spPr>
      </p:pic>
      <p:sp>
        <p:nvSpPr>
          <p:cNvPr id="9" name="Text Box 6"/>
          <p:cNvSpPr txBox="1">
            <a:spLocks noChangeArrowheads="1"/>
          </p:cNvSpPr>
          <p:nvPr/>
        </p:nvSpPr>
        <p:spPr bwMode="auto">
          <a:xfrm>
            <a:off x="11113" y="5818188"/>
            <a:ext cx="41767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i="1">
                <a:latin typeface="Arial"/>
                <a:cs typeface="Arial"/>
              </a:rPr>
              <a:t>Neutron texture analysis on GEM at ISIS </a:t>
            </a:r>
          </a:p>
          <a:p>
            <a:r>
              <a:rPr lang="en-US" sz="1400">
                <a:latin typeface="Arial"/>
                <a:cs typeface="Arial"/>
              </a:rPr>
              <a:t>W. Kockelmann, L.C. Chapon and P.G. Radaelli </a:t>
            </a:r>
          </a:p>
          <a:p>
            <a:r>
              <a:rPr lang="en-US" sz="1400" i="1">
                <a:latin typeface="Arial"/>
                <a:cs typeface="Arial"/>
              </a:rPr>
              <a:t>Physica B,</a:t>
            </a:r>
            <a:r>
              <a:rPr lang="en-US" sz="1400">
                <a:latin typeface="Arial"/>
                <a:cs typeface="Arial"/>
              </a:rPr>
              <a:t> </a:t>
            </a:r>
            <a:r>
              <a:rPr lang="en-US" sz="1400" i="1">
                <a:latin typeface="Arial"/>
                <a:cs typeface="Arial"/>
              </a:rPr>
              <a:t>Vol. 385-386 (1), pp639-643 (2006)</a:t>
            </a:r>
            <a:r>
              <a:rPr lang="en-US" sz="1400">
                <a:latin typeface="Arial"/>
                <a:cs typeface="Arial"/>
              </a:rPr>
              <a:t/>
            </a:r>
            <a:br>
              <a:rPr lang="en-US" sz="1400">
                <a:latin typeface="Arial"/>
                <a:cs typeface="Arial"/>
              </a:rPr>
            </a:br>
            <a:endParaRPr lang="en-US" sz="1400">
              <a:latin typeface="Arial"/>
              <a:cs typeface="Arial"/>
            </a:endParaRPr>
          </a:p>
        </p:txBody>
      </p:sp>
      <p:pic>
        <p:nvPicPr>
          <p:cNvPr id="10" name="Picture 9"/>
          <p:cNvPicPr>
            <a:picLocks noChangeAspect="1"/>
          </p:cNvPicPr>
          <p:nvPr/>
        </p:nvPicPr>
        <p:blipFill>
          <a:blip r:embed="rId4"/>
          <a:stretch>
            <a:fillRect/>
          </a:stretch>
        </p:blipFill>
        <p:spPr>
          <a:xfrm>
            <a:off x="4460875" y="5021263"/>
            <a:ext cx="4216400" cy="1739900"/>
          </a:xfrm>
          <a:prstGeom prst="rect">
            <a:avLst/>
          </a:prstGeom>
          <a:effectLst>
            <a:glow rad="228600">
              <a:schemeClr val="accent1">
                <a:alpha val="75000"/>
              </a:schemeClr>
            </a:glow>
          </a:effectLst>
        </p:spPr>
      </p:pic>
      <p:grpSp>
        <p:nvGrpSpPr>
          <p:cNvPr id="11" name="Group 10"/>
          <p:cNvGrpSpPr>
            <a:grpSpLocks/>
          </p:cNvGrpSpPr>
          <p:nvPr/>
        </p:nvGrpSpPr>
        <p:grpSpPr bwMode="auto">
          <a:xfrm>
            <a:off x="5168900" y="5489575"/>
            <a:ext cx="3975100" cy="1301829"/>
            <a:chOff x="4870966" y="5140325"/>
            <a:chExt cx="3975100" cy="1301802"/>
          </a:xfrm>
        </p:grpSpPr>
        <p:sp>
          <p:nvSpPr>
            <p:cNvPr id="12" name="TextBox 8"/>
            <p:cNvSpPr txBox="1">
              <a:spLocks noChangeArrowheads="1"/>
            </p:cNvSpPr>
            <p:nvPr/>
          </p:nvSpPr>
          <p:spPr bwMode="auto">
            <a:xfrm>
              <a:off x="5163256" y="6042025"/>
              <a:ext cx="3236784" cy="400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Intensity of diffraction peak</a:t>
              </a:r>
            </a:p>
          </p:txBody>
        </p:sp>
        <p:pic>
          <p:nvPicPr>
            <p:cNvPr id="13" name="Picture 12"/>
            <p:cNvPicPr>
              <a:picLocks noChangeAspect="1"/>
            </p:cNvPicPr>
            <p:nvPr/>
          </p:nvPicPr>
          <p:blipFill>
            <a:blip r:embed="rId5"/>
            <a:stretch>
              <a:fillRect/>
            </a:stretch>
          </p:blipFill>
          <p:spPr>
            <a:xfrm>
              <a:off x="4870966" y="5140325"/>
              <a:ext cx="3975100" cy="901700"/>
            </a:xfrm>
            <a:prstGeom prst="rect">
              <a:avLst/>
            </a:prstGeom>
            <a:effectLst>
              <a:glow rad="228600">
                <a:schemeClr val="accent1">
                  <a:alpha val="75000"/>
                </a:schemeClr>
              </a:glow>
            </a:effectLst>
          </p:spPr>
        </p:pic>
      </p:grpSp>
    </p:spTree>
    <p:extLst>
      <p:ext uri="{BB962C8B-B14F-4D97-AF65-F5344CB8AC3E}">
        <p14:creationId xmlns:p14="http://schemas.microsoft.com/office/powerpoint/2010/main" val="19630640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41</a:t>
            </a:fld>
            <a:endParaRPr lang="sv-SE" dirty="0"/>
          </a:p>
        </p:txBody>
      </p:sp>
      <p:sp>
        <p:nvSpPr>
          <p:cNvPr id="3" name="Title 1"/>
          <p:cNvSpPr>
            <a:spLocks noGrp="1"/>
          </p:cNvSpPr>
          <p:nvPr>
            <p:ph type="title"/>
          </p:nvPr>
        </p:nvSpPr>
        <p:spPr>
          <a:xfrm>
            <a:off x="457200" y="274638"/>
            <a:ext cx="7139136" cy="1143000"/>
          </a:xfrm>
        </p:spPr>
        <p:txBody>
          <a:bodyPr>
            <a:normAutofit/>
          </a:bodyPr>
          <a:lstStyle/>
          <a:p>
            <a:r>
              <a:rPr lang="en-US" sz="2800" b="1" dirty="0">
                <a:ea typeface="ＭＳ Ｐゴシック" charset="0"/>
              </a:rPr>
              <a:t>Diffraction: Stress and Strain</a:t>
            </a:r>
          </a:p>
        </p:txBody>
      </p:sp>
      <p:pic>
        <p:nvPicPr>
          <p:cNvPr id="5" name="Picture 2" descr="03EC1944"/>
          <p:cNvPicPr>
            <a:picLocks noChangeAspect="1" noChangeArrowheads="1"/>
          </p:cNvPicPr>
          <p:nvPr/>
        </p:nvPicPr>
        <p:blipFill>
          <a:blip r:embed="rId2"/>
          <a:srcRect r="8200" b="3494"/>
          <a:stretch>
            <a:fillRect/>
          </a:stretch>
        </p:blipFill>
        <p:spPr bwMode="auto">
          <a:xfrm>
            <a:off x="457200" y="1600200"/>
            <a:ext cx="3105150" cy="4924425"/>
          </a:xfrm>
          <a:prstGeom prst="rect">
            <a:avLst/>
          </a:prstGeom>
          <a:noFill/>
          <a:effectLst>
            <a:glow rad="228600">
              <a:schemeClr val="accent1">
                <a:alpha val="75000"/>
              </a:schemeClr>
            </a:glow>
          </a:effectLst>
        </p:spPr>
      </p:pic>
      <p:sp>
        <p:nvSpPr>
          <p:cNvPr id="6" name="Text Box 10"/>
          <p:cNvSpPr txBox="1">
            <a:spLocks noChangeArrowheads="1"/>
          </p:cNvSpPr>
          <p:nvPr/>
        </p:nvSpPr>
        <p:spPr bwMode="auto">
          <a:xfrm>
            <a:off x="4879975" y="3852863"/>
            <a:ext cx="321627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2000" b="1">
                <a:latin typeface="Arial"/>
                <a:cs typeface="Arial"/>
              </a:rPr>
              <a:t>Applications</a:t>
            </a:r>
            <a:r>
              <a:rPr lang="en-US" sz="2000">
                <a:latin typeface="Arial"/>
                <a:cs typeface="Arial"/>
              </a:rPr>
              <a:t>:</a:t>
            </a:r>
          </a:p>
          <a:p>
            <a:r>
              <a:rPr lang="en-US" sz="2000">
                <a:latin typeface="Arial"/>
                <a:cs typeface="Arial"/>
              </a:rPr>
              <a:t>Residual stresses</a:t>
            </a:r>
          </a:p>
          <a:p>
            <a:r>
              <a:rPr lang="en-US" sz="2000">
                <a:latin typeface="Arial"/>
                <a:cs typeface="Arial"/>
              </a:rPr>
              <a:t>Fatigue/Structural Integrity</a:t>
            </a:r>
          </a:p>
          <a:p>
            <a:r>
              <a:rPr lang="en-US" sz="2000">
                <a:latin typeface="Arial"/>
                <a:cs typeface="Arial"/>
              </a:rPr>
              <a:t>Welds</a:t>
            </a:r>
          </a:p>
          <a:p>
            <a:r>
              <a:rPr lang="en-US" sz="2000">
                <a:latin typeface="Arial"/>
                <a:cs typeface="Arial"/>
              </a:rPr>
              <a:t>Alloy development</a:t>
            </a:r>
          </a:p>
          <a:p>
            <a:r>
              <a:rPr lang="en-US" sz="2000">
                <a:latin typeface="Arial"/>
                <a:cs typeface="Arial"/>
              </a:rPr>
              <a:t>Microstructure/Texture</a:t>
            </a:r>
          </a:p>
          <a:p>
            <a:r>
              <a:rPr lang="en-US" sz="2000">
                <a:latin typeface="Arial"/>
                <a:cs typeface="Arial"/>
              </a:rPr>
              <a:t>Phase transformation</a:t>
            </a:r>
          </a:p>
          <a:p>
            <a:r>
              <a:rPr lang="en-US" sz="2000">
                <a:latin typeface="Arial"/>
                <a:cs typeface="Arial"/>
              </a:rPr>
              <a:t>In-situ experiments</a:t>
            </a:r>
          </a:p>
          <a:p>
            <a:endParaRPr lang="en-US" sz="2000">
              <a:latin typeface="Arial"/>
              <a:cs typeface="Arial"/>
            </a:endParaRPr>
          </a:p>
        </p:txBody>
      </p:sp>
      <p:pic>
        <p:nvPicPr>
          <p:cNvPr id="7" name="Picture 6"/>
          <p:cNvPicPr>
            <a:picLocks noChangeAspect="1"/>
          </p:cNvPicPr>
          <p:nvPr/>
        </p:nvPicPr>
        <p:blipFill>
          <a:blip r:embed="rId3"/>
          <a:stretch>
            <a:fillRect/>
          </a:stretch>
        </p:blipFill>
        <p:spPr>
          <a:xfrm>
            <a:off x="4276725" y="1417638"/>
            <a:ext cx="4410075" cy="2368374"/>
          </a:xfrm>
          <a:prstGeom prst="rect">
            <a:avLst/>
          </a:prstGeom>
          <a:effectLst>
            <a:glow rad="228600">
              <a:schemeClr val="accent1">
                <a:alpha val="75000"/>
              </a:schemeClr>
            </a:glow>
          </a:effectLst>
        </p:spPr>
      </p:pic>
    </p:spTree>
    <p:extLst>
      <p:ext uri="{BB962C8B-B14F-4D97-AF65-F5344CB8AC3E}">
        <p14:creationId xmlns:p14="http://schemas.microsoft.com/office/powerpoint/2010/main" val="205938926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42</a:t>
            </a:fld>
            <a:endParaRPr lang="sv-SE" dirty="0"/>
          </a:p>
        </p:txBody>
      </p:sp>
      <p:sp>
        <p:nvSpPr>
          <p:cNvPr id="3" name="Title 1"/>
          <p:cNvSpPr>
            <a:spLocks noGrp="1"/>
          </p:cNvSpPr>
          <p:nvPr>
            <p:ph type="title"/>
          </p:nvPr>
        </p:nvSpPr>
        <p:spPr>
          <a:xfrm>
            <a:off x="251520" y="404664"/>
            <a:ext cx="8229600" cy="811212"/>
          </a:xfrm>
        </p:spPr>
        <p:txBody>
          <a:bodyPr>
            <a:normAutofit/>
          </a:bodyPr>
          <a:lstStyle/>
          <a:p>
            <a:r>
              <a:rPr lang="en-US" sz="2800" b="1" dirty="0">
                <a:ea typeface="ＭＳ Ｐゴシック" charset="0"/>
              </a:rPr>
              <a:t>Example - Diffraction</a:t>
            </a:r>
          </a:p>
        </p:txBody>
      </p:sp>
      <p:pic>
        <p:nvPicPr>
          <p:cNvPr id="5" name="Picture 4"/>
          <p:cNvPicPr>
            <a:picLocks noChangeAspect="1"/>
          </p:cNvPicPr>
          <p:nvPr/>
        </p:nvPicPr>
        <p:blipFill>
          <a:blip r:embed="rId3"/>
          <a:stretch>
            <a:fillRect/>
          </a:stretch>
        </p:blipFill>
        <p:spPr>
          <a:xfrm>
            <a:off x="228600" y="1579860"/>
            <a:ext cx="5803900" cy="3289300"/>
          </a:xfrm>
          <a:prstGeom prst="rect">
            <a:avLst/>
          </a:prstGeom>
          <a:effectLst>
            <a:glow rad="228600">
              <a:schemeClr val="accent1">
                <a:alpha val="75000"/>
              </a:schemeClr>
            </a:glow>
          </a:effectLst>
        </p:spPr>
      </p:pic>
      <p:pic>
        <p:nvPicPr>
          <p:cNvPr id="6" name="Picture 5"/>
          <p:cNvPicPr>
            <a:picLocks noChangeAspect="1"/>
          </p:cNvPicPr>
          <p:nvPr/>
        </p:nvPicPr>
        <p:blipFill>
          <a:blip r:embed="rId4"/>
          <a:stretch>
            <a:fillRect/>
          </a:stretch>
        </p:blipFill>
        <p:spPr>
          <a:xfrm>
            <a:off x="6277949" y="1392238"/>
            <a:ext cx="2408851" cy="3975100"/>
          </a:xfrm>
          <a:prstGeom prst="rect">
            <a:avLst/>
          </a:prstGeom>
          <a:effectLst>
            <a:glow rad="228600">
              <a:schemeClr val="accent1">
                <a:alpha val="75000"/>
              </a:schemeClr>
            </a:glow>
          </a:effectLst>
        </p:spPr>
      </p:pic>
      <p:pic>
        <p:nvPicPr>
          <p:cNvPr id="7" name="Picture 6"/>
          <p:cNvPicPr>
            <a:picLocks noChangeAspect="1"/>
          </p:cNvPicPr>
          <p:nvPr/>
        </p:nvPicPr>
        <p:blipFill>
          <a:blip r:embed="rId5"/>
          <a:stretch>
            <a:fillRect/>
          </a:stretch>
        </p:blipFill>
        <p:spPr>
          <a:xfrm>
            <a:off x="228600" y="2336800"/>
            <a:ext cx="5791200" cy="2590800"/>
          </a:xfrm>
          <a:prstGeom prst="rect">
            <a:avLst/>
          </a:prstGeom>
          <a:effectLst>
            <a:glow rad="228600">
              <a:schemeClr val="accent1">
                <a:alpha val="75000"/>
              </a:schemeClr>
            </a:glow>
          </a:effectLst>
        </p:spPr>
      </p:pic>
      <p:grpSp>
        <p:nvGrpSpPr>
          <p:cNvPr id="8" name="Group 7"/>
          <p:cNvGrpSpPr>
            <a:grpSpLocks/>
          </p:cNvGrpSpPr>
          <p:nvPr/>
        </p:nvGrpSpPr>
        <p:grpSpPr bwMode="auto">
          <a:xfrm>
            <a:off x="981075" y="3285381"/>
            <a:ext cx="4737100" cy="3455987"/>
            <a:chOff x="1907838" y="3192604"/>
            <a:chExt cx="4738729" cy="3455856"/>
          </a:xfrm>
        </p:grpSpPr>
        <p:pic>
          <p:nvPicPr>
            <p:cNvPr id="9" name="Picture 8"/>
            <p:cNvPicPr>
              <a:picLocks noChangeAspect="1"/>
            </p:cNvPicPr>
            <p:nvPr/>
          </p:nvPicPr>
          <p:blipFill>
            <a:blip r:embed="rId6"/>
            <a:stretch>
              <a:fillRect/>
            </a:stretch>
          </p:blipFill>
          <p:spPr>
            <a:xfrm>
              <a:off x="2298700" y="3192604"/>
              <a:ext cx="2984500" cy="2977868"/>
            </a:xfrm>
            <a:prstGeom prst="rect">
              <a:avLst/>
            </a:prstGeom>
            <a:effectLst>
              <a:glow rad="228600">
                <a:schemeClr val="accent1">
                  <a:alpha val="75000"/>
                </a:schemeClr>
              </a:glow>
            </a:effectLst>
          </p:spPr>
        </p:pic>
        <p:sp>
          <p:nvSpPr>
            <p:cNvPr id="10" name="TextBox 5"/>
            <p:cNvSpPr txBox="1">
              <a:spLocks noChangeArrowheads="1"/>
            </p:cNvSpPr>
            <p:nvPr/>
          </p:nvSpPr>
          <p:spPr bwMode="auto">
            <a:xfrm>
              <a:off x="1907838" y="6248400"/>
              <a:ext cx="4738729" cy="4000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D2B at the ILL, Grenoble, 50 years later</a:t>
              </a:r>
            </a:p>
          </p:txBody>
        </p:sp>
      </p:grpSp>
      <p:sp>
        <p:nvSpPr>
          <p:cNvPr id="11" name="TextBox 11"/>
          <p:cNvSpPr txBox="1">
            <a:spLocks noChangeArrowheads="1"/>
          </p:cNvSpPr>
          <p:nvPr/>
        </p:nvSpPr>
        <p:spPr bwMode="auto">
          <a:xfrm>
            <a:off x="4686300" y="6680200"/>
            <a:ext cx="1846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latin typeface="Arial"/>
              <a:cs typeface="Arial"/>
            </a:endParaRPr>
          </a:p>
        </p:txBody>
      </p:sp>
      <p:graphicFrame>
        <p:nvGraphicFramePr>
          <p:cNvPr id="12" name="Object 12"/>
          <p:cNvGraphicFramePr>
            <a:graphicFrameLocks noChangeAspect="1"/>
          </p:cNvGraphicFramePr>
          <p:nvPr>
            <p:extLst>
              <p:ext uri="{D42A27DB-BD31-4B8C-83A1-F6EECF244321}">
                <p14:modId xmlns:p14="http://schemas.microsoft.com/office/powerpoint/2010/main" val="1238195857"/>
              </p:ext>
            </p:extLst>
          </p:nvPr>
        </p:nvGraphicFramePr>
        <p:xfrm>
          <a:off x="4489450" y="3232150"/>
          <a:ext cx="165100" cy="393700"/>
        </p:xfrm>
        <a:graphic>
          <a:graphicData uri="http://schemas.openxmlformats.org/presentationml/2006/ole">
            <mc:AlternateContent xmlns:mc="http://schemas.openxmlformats.org/markup-compatibility/2006">
              <mc:Choice xmlns:v="urn:schemas-microsoft-com:vml" Requires="v">
                <p:oleObj spid="_x0000_s115750" name="Equation" r:id="rId7" imgW="165100" imgH="393700" progId="Equation.3">
                  <p:embed/>
                </p:oleObj>
              </mc:Choice>
              <mc:Fallback>
                <p:oleObj name="Equation" r:id="rId7" imgW="165100" imgH="3937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89450" y="3232150"/>
                        <a:ext cx="1651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3" name="Group 14"/>
          <p:cNvGrpSpPr>
            <a:grpSpLocks/>
          </p:cNvGrpSpPr>
          <p:nvPr/>
        </p:nvGrpSpPr>
        <p:grpSpPr bwMode="auto">
          <a:xfrm>
            <a:off x="4870450" y="5140325"/>
            <a:ext cx="3975100" cy="1301768"/>
            <a:chOff x="4870966" y="5140325"/>
            <a:chExt cx="3975100" cy="1301828"/>
          </a:xfrm>
        </p:grpSpPr>
        <p:sp>
          <p:nvSpPr>
            <p:cNvPr id="14" name="TextBox 9"/>
            <p:cNvSpPr txBox="1">
              <a:spLocks noChangeArrowheads="1"/>
            </p:cNvSpPr>
            <p:nvPr/>
          </p:nvSpPr>
          <p:spPr bwMode="auto">
            <a:xfrm>
              <a:off x="5163256" y="6042025"/>
              <a:ext cx="3236784" cy="40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Intensity of diffraction peak</a:t>
              </a:r>
            </a:p>
          </p:txBody>
        </p:sp>
        <p:pic>
          <p:nvPicPr>
            <p:cNvPr id="15" name="Picture 14"/>
            <p:cNvPicPr>
              <a:picLocks noChangeAspect="1"/>
            </p:cNvPicPr>
            <p:nvPr/>
          </p:nvPicPr>
          <p:blipFill>
            <a:blip r:embed="rId9"/>
            <a:stretch>
              <a:fillRect/>
            </a:stretch>
          </p:blipFill>
          <p:spPr>
            <a:xfrm>
              <a:off x="4870966" y="5140325"/>
              <a:ext cx="3975100" cy="901700"/>
            </a:xfrm>
            <a:prstGeom prst="rect">
              <a:avLst/>
            </a:prstGeom>
            <a:effectLst>
              <a:glow rad="228600">
                <a:schemeClr val="accent1">
                  <a:alpha val="75000"/>
                </a:schemeClr>
              </a:glow>
            </a:effectLst>
          </p:spPr>
        </p:pic>
      </p:grpSp>
    </p:spTree>
    <p:extLst>
      <p:ext uri="{BB962C8B-B14F-4D97-AF65-F5344CB8AC3E}">
        <p14:creationId xmlns:p14="http://schemas.microsoft.com/office/powerpoint/2010/main" val="2059389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43</a:t>
            </a:fld>
            <a:endParaRPr lang="sv-SE" dirty="0"/>
          </a:p>
        </p:txBody>
      </p:sp>
      <p:pic>
        <p:nvPicPr>
          <p:cNvPr id="3" name="Picture 2"/>
          <p:cNvPicPr>
            <a:picLocks noChangeAspect="1"/>
          </p:cNvPicPr>
          <p:nvPr/>
        </p:nvPicPr>
        <p:blipFill>
          <a:blip r:embed="rId4"/>
          <a:srcRect l="3636" t="12004" b="8574"/>
          <a:stretch>
            <a:fillRect/>
          </a:stretch>
        </p:blipFill>
        <p:spPr>
          <a:xfrm>
            <a:off x="179512" y="1733599"/>
            <a:ext cx="6679035" cy="3890263"/>
          </a:xfrm>
          <a:prstGeom prst="rect">
            <a:avLst/>
          </a:prstGeom>
          <a:effectLst>
            <a:glow rad="228600">
              <a:schemeClr val="accent1">
                <a:alpha val="75000"/>
              </a:schemeClr>
            </a:glow>
          </a:effectLst>
        </p:spPr>
      </p:pic>
      <p:sp>
        <p:nvSpPr>
          <p:cNvPr id="5" name="Rectangle 2"/>
          <p:cNvSpPr>
            <a:spLocks noGrp="1" noChangeArrowheads="1"/>
          </p:cNvSpPr>
          <p:nvPr>
            <p:ph type="title"/>
          </p:nvPr>
        </p:nvSpPr>
        <p:spPr>
          <a:xfrm>
            <a:off x="251520" y="620688"/>
            <a:ext cx="7439025" cy="609600"/>
          </a:xfrm>
        </p:spPr>
        <p:txBody>
          <a:bodyPr>
            <a:normAutofit/>
          </a:bodyPr>
          <a:lstStyle/>
          <a:p>
            <a:r>
              <a:rPr lang="en-GB" sz="2800" b="1" dirty="0" smtClean="0">
                <a:ea typeface="ＭＳ Ｐゴシック" charset="0"/>
              </a:rPr>
              <a:t>Time </a:t>
            </a:r>
            <a:r>
              <a:rPr lang="en-GB" sz="2800" b="1" dirty="0">
                <a:ea typeface="ＭＳ Ｐゴシック" charset="0"/>
              </a:rPr>
              <a:t>of Flight</a:t>
            </a:r>
          </a:p>
        </p:txBody>
      </p:sp>
      <p:sp>
        <p:nvSpPr>
          <p:cNvPr id="6" name="Text Box 16"/>
          <p:cNvSpPr txBox="1">
            <a:spLocks noChangeArrowheads="1"/>
          </p:cNvSpPr>
          <p:nvPr/>
        </p:nvSpPr>
        <p:spPr bwMode="auto">
          <a:xfrm>
            <a:off x="251520" y="5949280"/>
            <a:ext cx="69484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2000" dirty="0">
                <a:solidFill>
                  <a:srgbClr val="000000"/>
                </a:solidFill>
                <a:latin typeface="Arial"/>
                <a:cs typeface="Arial"/>
              </a:rPr>
              <a:t>Fast, short-wavelength neutrons arrive earlier at detector!</a:t>
            </a:r>
          </a:p>
        </p:txBody>
      </p:sp>
      <p:graphicFrame>
        <p:nvGraphicFramePr>
          <p:cNvPr id="7" name="Object 19"/>
          <p:cNvGraphicFramePr>
            <a:graphicFrameLocks noChangeAspect="1"/>
          </p:cNvGraphicFramePr>
          <p:nvPr>
            <p:extLst>
              <p:ext uri="{D42A27DB-BD31-4B8C-83A1-F6EECF244321}">
                <p14:modId xmlns:p14="http://schemas.microsoft.com/office/powerpoint/2010/main" val="3133277569"/>
              </p:ext>
            </p:extLst>
          </p:nvPr>
        </p:nvGraphicFramePr>
        <p:xfrm>
          <a:off x="7048500" y="1590675"/>
          <a:ext cx="2046288" cy="741363"/>
        </p:xfrm>
        <a:graphic>
          <a:graphicData uri="http://schemas.openxmlformats.org/presentationml/2006/ole">
            <mc:AlternateContent xmlns:mc="http://schemas.openxmlformats.org/markup-compatibility/2006">
              <mc:Choice xmlns:v="urn:schemas-microsoft-com:vml" Requires="v">
                <p:oleObj spid="_x0000_s116847" name="Equation" r:id="rId5" imgW="1155960" imgH="419146" progId="Equation.3">
                  <p:embed/>
                </p:oleObj>
              </mc:Choice>
              <mc:Fallback>
                <p:oleObj name="Equation" r:id="rId5" imgW="1155960" imgH="419146"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48500" y="1590675"/>
                        <a:ext cx="2046288" cy="741363"/>
                      </a:xfrm>
                      <a:prstGeom prst="rect">
                        <a:avLst/>
                      </a:prstGeom>
                      <a:solidFill>
                        <a:schemeClr val="accent1"/>
                      </a:solidFill>
                      <a:ln w="9525">
                        <a:solidFill>
                          <a:schemeClr val="tx1"/>
                        </a:solidFill>
                        <a:miter lim="800000"/>
                        <a:headEnd/>
                        <a:tailEnd/>
                      </a:ln>
                    </p:spPr>
                  </p:pic>
                </p:oleObj>
              </mc:Fallback>
            </mc:AlternateContent>
          </a:graphicData>
        </a:graphic>
      </p:graphicFrame>
      <p:sp>
        <p:nvSpPr>
          <p:cNvPr id="8" name="Rectangle 20"/>
          <p:cNvSpPr>
            <a:spLocks noChangeArrowheads="1"/>
          </p:cNvSpPr>
          <p:nvPr/>
        </p:nvSpPr>
        <p:spPr bwMode="auto">
          <a:xfrm>
            <a:off x="7048500" y="5154613"/>
            <a:ext cx="2044700" cy="903287"/>
          </a:xfrm>
          <a:prstGeom prst="rect">
            <a:avLst/>
          </a:prstGeom>
          <a:solidFill>
            <a:schemeClr val="accent1"/>
          </a:solidFill>
          <a:ln w="9525">
            <a:solidFill>
              <a:schemeClr val="tx1"/>
            </a:solidFill>
            <a:miter lim="800000"/>
            <a:headEnd/>
            <a:tailEnd/>
          </a:ln>
        </p:spPr>
        <p:txBody>
          <a:bodyPr wrap="none" anchor="ctr"/>
          <a:lstStyle/>
          <a:p>
            <a:endParaRPr lang="en-US">
              <a:latin typeface="Arial"/>
              <a:cs typeface="Arial"/>
            </a:endParaRPr>
          </a:p>
        </p:txBody>
      </p:sp>
      <p:graphicFrame>
        <p:nvGraphicFramePr>
          <p:cNvPr id="9" name="Object 21"/>
          <p:cNvGraphicFramePr>
            <a:graphicFrameLocks noChangeAspect="1"/>
          </p:cNvGraphicFramePr>
          <p:nvPr>
            <p:extLst>
              <p:ext uri="{D42A27DB-BD31-4B8C-83A1-F6EECF244321}">
                <p14:modId xmlns:p14="http://schemas.microsoft.com/office/powerpoint/2010/main" val="3253676389"/>
              </p:ext>
            </p:extLst>
          </p:nvPr>
        </p:nvGraphicFramePr>
        <p:xfrm>
          <a:off x="7048500" y="5121275"/>
          <a:ext cx="1922463" cy="719138"/>
        </p:xfrm>
        <a:graphic>
          <a:graphicData uri="http://schemas.openxmlformats.org/presentationml/2006/ole">
            <mc:AlternateContent xmlns:mc="http://schemas.openxmlformats.org/markup-compatibility/2006">
              <mc:Choice xmlns:v="urn:schemas-microsoft-com:vml" Requires="v">
                <p:oleObj spid="_x0000_s116848" name="Equation" r:id="rId7" imgW="977785" imgH="393539" progId="Equation.3">
                  <p:embed/>
                </p:oleObj>
              </mc:Choice>
              <mc:Fallback>
                <p:oleObj name="Equation" r:id="rId7" imgW="977785" imgH="39353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8500" y="5121275"/>
                        <a:ext cx="1922463" cy="71913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0" name="Text Box 22"/>
          <p:cNvSpPr txBox="1">
            <a:spLocks noChangeArrowheads="1"/>
          </p:cNvSpPr>
          <p:nvPr/>
        </p:nvSpPr>
        <p:spPr bwMode="auto">
          <a:xfrm>
            <a:off x="7062788" y="4719638"/>
            <a:ext cx="2189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2000">
                <a:latin typeface="Arial"/>
                <a:cs typeface="Arial"/>
              </a:rPr>
              <a:t>Time-of-Flight:</a:t>
            </a:r>
          </a:p>
        </p:txBody>
      </p:sp>
      <p:sp>
        <p:nvSpPr>
          <p:cNvPr id="11" name="AutoShape 24"/>
          <p:cNvSpPr>
            <a:spLocks noChangeArrowheads="1"/>
          </p:cNvSpPr>
          <p:nvPr/>
        </p:nvSpPr>
        <p:spPr bwMode="auto">
          <a:xfrm>
            <a:off x="7734300" y="2662238"/>
            <a:ext cx="457200" cy="457200"/>
          </a:xfrm>
          <a:prstGeom prst="plus">
            <a:avLst>
              <a:gd name="adj" fmla="val 37153"/>
            </a:avLst>
          </a:prstGeom>
          <a:solidFill>
            <a:schemeClr val="accent1"/>
          </a:solidFill>
          <a:ln w="9525">
            <a:solidFill>
              <a:schemeClr val="tx1"/>
            </a:solidFill>
            <a:miter lim="800000"/>
            <a:headEnd/>
            <a:tailEnd/>
          </a:ln>
        </p:spPr>
        <p:txBody>
          <a:bodyPr wrap="none" anchor="ctr"/>
          <a:lstStyle/>
          <a:p>
            <a:endParaRPr lang="en-US">
              <a:latin typeface="Arial"/>
              <a:cs typeface="Arial"/>
            </a:endParaRPr>
          </a:p>
        </p:txBody>
      </p:sp>
      <p:grpSp>
        <p:nvGrpSpPr>
          <p:cNvPr id="12" name="Group 28"/>
          <p:cNvGrpSpPr>
            <a:grpSpLocks/>
          </p:cNvGrpSpPr>
          <p:nvPr/>
        </p:nvGrpSpPr>
        <p:grpSpPr bwMode="auto">
          <a:xfrm>
            <a:off x="7835900" y="4121150"/>
            <a:ext cx="381000" cy="228600"/>
            <a:chOff x="3696" y="3504"/>
            <a:chExt cx="240" cy="144"/>
          </a:xfrm>
        </p:grpSpPr>
        <p:sp>
          <p:nvSpPr>
            <p:cNvPr id="13" name="Rectangle 25"/>
            <p:cNvSpPr>
              <a:spLocks noChangeArrowheads="1"/>
            </p:cNvSpPr>
            <p:nvPr/>
          </p:nvSpPr>
          <p:spPr bwMode="auto">
            <a:xfrm>
              <a:off x="3696" y="3504"/>
              <a:ext cx="240" cy="48"/>
            </a:xfrm>
            <a:prstGeom prst="rect">
              <a:avLst/>
            </a:prstGeom>
            <a:solidFill>
              <a:schemeClr val="accent1"/>
            </a:solidFill>
            <a:ln w="9525">
              <a:solidFill>
                <a:schemeClr val="tx1"/>
              </a:solidFill>
              <a:miter lim="800000"/>
              <a:headEnd/>
              <a:tailEnd/>
            </a:ln>
          </p:spPr>
          <p:txBody>
            <a:bodyPr wrap="none" anchor="ctr"/>
            <a:lstStyle/>
            <a:p>
              <a:endParaRPr lang="en-US">
                <a:latin typeface="Arial"/>
                <a:cs typeface="Arial"/>
              </a:endParaRPr>
            </a:p>
          </p:txBody>
        </p:sp>
        <p:sp>
          <p:nvSpPr>
            <p:cNvPr id="14" name="Rectangle 26"/>
            <p:cNvSpPr>
              <a:spLocks noChangeArrowheads="1"/>
            </p:cNvSpPr>
            <p:nvPr/>
          </p:nvSpPr>
          <p:spPr bwMode="auto">
            <a:xfrm>
              <a:off x="3696" y="3600"/>
              <a:ext cx="240" cy="48"/>
            </a:xfrm>
            <a:prstGeom prst="rect">
              <a:avLst/>
            </a:prstGeom>
            <a:solidFill>
              <a:schemeClr val="accent1"/>
            </a:solidFill>
            <a:ln w="9525">
              <a:solidFill>
                <a:schemeClr val="tx1"/>
              </a:solidFill>
              <a:miter lim="800000"/>
              <a:headEnd/>
              <a:tailEnd/>
            </a:ln>
          </p:spPr>
          <p:txBody>
            <a:bodyPr wrap="none" anchor="ctr"/>
            <a:lstStyle/>
            <a:p>
              <a:endParaRPr lang="en-US">
                <a:latin typeface="Arial"/>
                <a:cs typeface="Arial"/>
              </a:endParaRPr>
            </a:p>
          </p:txBody>
        </p:sp>
      </p:grpSp>
      <p:graphicFrame>
        <p:nvGraphicFramePr>
          <p:cNvPr id="15" name="Object 27"/>
          <p:cNvGraphicFramePr>
            <a:graphicFrameLocks noChangeAspect="1"/>
          </p:cNvGraphicFramePr>
          <p:nvPr>
            <p:extLst>
              <p:ext uri="{D42A27DB-BD31-4B8C-83A1-F6EECF244321}">
                <p14:modId xmlns:p14="http://schemas.microsoft.com/office/powerpoint/2010/main" val="3481222017"/>
              </p:ext>
            </p:extLst>
          </p:nvPr>
        </p:nvGraphicFramePr>
        <p:xfrm>
          <a:off x="7142163" y="3376613"/>
          <a:ext cx="1627187" cy="374650"/>
        </p:xfrm>
        <a:graphic>
          <a:graphicData uri="http://schemas.openxmlformats.org/presentationml/2006/ole">
            <mc:AlternateContent xmlns:mc="http://schemas.openxmlformats.org/markup-compatibility/2006">
              <mc:Choice xmlns:v="urn:schemas-microsoft-com:vml" Requires="v">
                <p:oleObj spid="_x0000_s116849" name="Equation" r:id="rId9" imgW="773935" imgH="177922" progId="Equation.3">
                  <p:embed/>
                </p:oleObj>
              </mc:Choice>
              <mc:Fallback>
                <p:oleObj name="Equation" r:id="rId9" imgW="773935" imgH="177922"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42163" y="3376613"/>
                        <a:ext cx="1627187" cy="374650"/>
                      </a:xfrm>
                      <a:prstGeom prst="rect">
                        <a:avLst/>
                      </a:prstGeom>
                      <a:solidFill>
                        <a:schemeClr val="accent1"/>
                      </a:solidFill>
                      <a:ln w="9525">
                        <a:solidFill>
                          <a:schemeClr val="tx1"/>
                        </a:solidFill>
                        <a:miter lim="800000"/>
                        <a:headEnd/>
                        <a:tailEnd/>
                      </a:ln>
                    </p:spPr>
                  </p:pic>
                </p:oleObj>
              </mc:Fallback>
            </mc:AlternateContent>
          </a:graphicData>
        </a:graphic>
      </p:graphicFrame>
      <p:sp>
        <p:nvSpPr>
          <p:cNvPr id="16" name="TextBox 12"/>
          <p:cNvSpPr txBox="1">
            <a:spLocks noChangeArrowheads="1"/>
          </p:cNvSpPr>
          <p:nvPr/>
        </p:nvSpPr>
        <p:spPr bwMode="auto">
          <a:xfrm>
            <a:off x="6980238" y="2292350"/>
            <a:ext cx="1403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De Broglie</a:t>
            </a:r>
          </a:p>
        </p:txBody>
      </p:sp>
      <p:sp>
        <p:nvSpPr>
          <p:cNvPr id="17" name="TextBox 13"/>
          <p:cNvSpPr txBox="1">
            <a:spLocks noChangeArrowheads="1"/>
          </p:cNvSpPr>
          <p:nvPr/>
        </p:nvSpPr>
        <p:spPr bwMode="auto">
          <a:xfrm>
            <a:off x="7062788" y="3795713"/>
            <a:ext cx="890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Bragg</a:t>
            </a:r>
          </a:p>
        </p:txBody>
      </p:sp>
      <p:sp>
        <p:nvSpPr>
          <p:cNvPr id="2" name="Rectangle 1"/>
          <p:cNvSpPr/>
          <p:nvPr/>
        </p:nvSpPr>
        <p:spPr>
          <a:xfrm>
            <a:off x="251520" y="6372036"/>
            <a:ext cx="8784976" cy="369332"/>
          </a:xfrm>
          <a:prstGeom prst="rect">
            <a:avLst/>
          </a:prstGeom>
        </p:spPr>
        <p:txBody>
          <a:bodyPr wrap="square">
            <a:spAutoFit/>
          </a:bodyPr>
          <a:lstStyle/>
          <a:p>
            <a:pPr>
              <a:defRPr/>
            </a:pPr>
            <a:r>
              <a:rPr lang="en-US" dirty="0">
                <a:latin typeface="Arial"/>
                <a:cs typeface="Arial"/>
              </a:rPr>
              <a:t>Diffraction in </a:t>
            </a:r>
            <a:r>
              <a:rPr lang="en-US" dirty="0" err="1" smtClean="0">
                <a:latin typeface="Arial"/>
                <a:cs typeface="Arial"/>
              </a:rPr>
              <a:t>ToF</a:t>
            </a:r>
            <a:r>
              <a:rPr lang="en-US" dirty="0" smtClean="0">
                <a:latin typeface="Arial"/>
                <a:cs typeface="Arial"/>
              </a:rPr>
              <a:t> mode </a:t>
            </a:r>
            <a:r>
              <a:rPr lang="en-US" dirty="0">
                <a:latin typeface="Arial"/>
                <a:cs typeface="Arial"/>
              </a:rPr>
              <a:t>at pulsed source. Flight time is </a:t>
            </a:r>
            <a:r>
              <a:rPr lang="en-US" dirty="0" err="1" smtClean="0">
                <a:latin typeface="Arial"/>
                <a:cs typeface="Arial"/>
              </a:rPr>
              <a:t>propre</a:t>
            </a:r>
            <a:r>
              <a:rPr lang="en-US" dirty="0" smtClean="0">
                <a:latin typeface="Arial"/>
                <a:cs typeface="Arial"/>
              </a:rPr>
              <a:t> </a:t>
            </a:r>
            <a:r>
              <a:rPr lang="en-US" dirty="0">
                <a:latin typeface="Arial"/>
                <a:cs typeface="Arial"/>
              </a:rPr>
              <a:t>to </a:t>
            </a:r>
            <a:r>
              <a:rPr lang="en-US" dirty="0" smtClean="0">
                <a:latin typeface="Arial"/>
                <a:cs typeface="Arial"/>
              </a:rPr>
              <a:t>wavelength</a:t>
            </a:r>
            <a:endParaRPr lang="en-US" dirty="0">
              <a:latin typeface="Arial"/>
              <a:cs typeface="Arial"/>
            </a:endParaRPr>
          </a:p>
        </p:txBody>
      </p:sp>
    </p:spTree>
    <p:extLst>
      <p:ext uri="{BB962C8B-B14F-4D97-AF65-F5344CB8AC3E}">
        <p14:creationId xmlns:p14="http://schemas.microsoft.com/office/powerpoint/2010/main" val="205938926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457200" y="1593636"/>
            <a:ext cx="3810000" cy="3975100"/>
          </a:xfrm>
          <a:prstGeom prst="rect">
            <a:avLst/>
          </a:prstGeom>
          <a:effectLst>
            <a:glow rad="228600">
              <a:schemeClr val="accent1">
                <a:alpha val="75000"/>
              </a:schemeClr>
            </a:glow>
          </a:effectLst>
        </p:spPr>
      </p:pic>
      <p:sp>
        <p:nvSpPr>
          <p:cNvPr id="14" name="Title 2"/>
          <p:cNvSpPr>
            <a:spLocks noGrp="1"/>
          </p:cNvSpPr>
          <p:nvPr>
            <p:ph type="title" idx="4294967295"/>
          </p:nvPr>
        </p:nvSpPr>
        <p:spPr>
          <a:xfrm>
            <a:off x="457200" y="274638"/>
            <a:ext cx="7139136" cy="1143000"/>
          </a:xfrm>
        </p:spPr>
        <p:txBody>
          <a:bodyPr>
            <a:normAutofit/>
          </a:bodyPr>
          <a:lstStyle/>
          <a:p>
            <a:r>
              <a:rPr lang="en-US" sz="2800" b="1" dirty="0" smtClean="0">
                <a:latin typeface="Arial"/>
                <a:ea typeface="ＭＳ Ｐゴシック" charset="0"/>
                <a:cs typeface="Arial"/>
              </a:rPr>
              <a:t>Ice</a:t>
            </a:r>
            <a:endParaRPr lang="en-US" sz="2800" b="1" dirty="0">
              <a:latin typeface="Arial"/>
              <a:ea typeface="ＭＳ Ｐゴシック" charset="0"/>
              <a:cs typeface="Arial"/>
            </a:endParaRPr>
          </a:p>
        </p:txBody>
      </p:sp>
      <p:pic>
        <p:nvPicPr>
          <p:cNvPr id="15" name="Picture 14"/>
          <p:cNvPicPr>
            <a:picLocks noChangeAspect="1"/>
          </p:cNvPicPr>
          <p:nvPr/>
        </p:nvPicPr>
        <p:blipFill>
          <a:blip r:embed="rId4"/>
          <a:stretch>
            <a:fillRect/>
          </a:stretch>
        </p:blipFill>
        <p:spPr>
          <a:xfrm>
            <a:off x="5156200" y="1593636"/>
            <a:ext cx="3276600" cy="2070100"/>
          </a:xfrm>
          <a:prstGeom prst="rect">
            <a:avLst/>
          </a:prstGeom>
          <a:effectLst>
            <a:glow rad="228600">
              <a:schemeClr val="accent1">
                <a:alpha val="75000"/>
              </a:schemeClr>
            </a:glow>
          </a:effectLst>
        </p:spPr>
      </p:pic>
      <p:pic>
        <p:nvPicPr>
          <p:cNvPr id="16" name="Picture 15"/>
          <p:cNvPicPr>
            <a:picLocks noChangeAspect="1"/>
          </p:cNvPicPr>
          <p:nvPr/>
        </p:nvPicPr>
        <p:blipFill>
          <a:blip r:embed="rId5"/>
          <a:stretch>
            <a:fillRect/>
          </a:stretch>
        </p:blipFill>
        <p:spPr>
          <a:xfrm>
            <a:off x="4290483" y="3938403"/>
            <a:ext cx="4396317" cy="2802965"/>
          </a:xfrm>
          <a:prstGeom prst="rect">
            <a:avLst/>
          </a:prstGeom>
          <a:effectLst>
            <a:glow rad="228600">
              <a:schemeClr val="accent1">
                <a:alpha val="75000"/>
              </a:schemeClr>
            </a:glow>
          </a:effectLst>
        </p:spPr>
      </p:pic>
    </p:spTree>
    <p:extLst>
      <p:ext uri="{BB962C8B-B14F-4D97-AF65-F5344CB8AC3E}">
        <p14:creationId xmlns:p14="http://schemas.microsoft.com/office/powerpoint/2010/main" val="4187241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008" y="5445224"/>
            <a:ext cx="8928992" cy="1200329"/>
          </a:xfrm>
          <a:prstGeom prst="rect">
            <a:avLst/>
          </a:prstGeom>
        </p:spPr>
        <p:txBody>
          <a:bodyPr wrap="square">
            <a:spAutoFit/>
          </a:bodyPr>
          <a:lstStyle/>
          <a:p>
            <a:pPr>
              <a:defRPr/>
            </a:pPr>
            <a:r>
              <a:rPr lang="en-US" dirty="0">
                <a:latin typeface="Arial"/>
                <a:cs typeface="Arial"/>
              </a:rPr>
              <a:t>application of diffraction in battery research: patterns as function of temperature. Peak position and intensity give structure. Peak broadening give anisotropic atomic oscillations and hence likely migration path (the ellipses), then 46-50 diffraction in other fields of research, from chemistry to engineering measuring stresses</a:t>
            </a:r>
            <a:r>
              <a:rPr lang="en-US" dirty="0" smtClean="0">
                <a:latin typeface="Arial"/>
                <a:cs typeface="Arial"/>
              </a:rPr>
              <a:t>…</a:t>
            </a:r>
            <a:endParaRPr lang="en-US" dirty="0">
              <a:latin typeface="Arial"/>
              <a:cs typeface="Arial"/>
            </a:endParaRPr>
          </a:p>
        </p:txBody>
      </p:sp>
      <p:sp>
        <p:nvSpPr>
          <p:cNvPr id="7" name="Title 1"/>
          <p:cNvSpPr>
            <a:spLocks noGrp="1"/>
          </p:cNvSpPr>
          <p:nvPr>
            <p:ph type="title" idx="4294967295"/>
          </p:nvPr>
        </p:nvSpPr>
        <p:spPr>
          <a:xfrm>
            <a:off x="4211960" y="109538"/>
            <a:ext cx="4474840" cy="727075"/>
          </a:xfrm>
        </p:spPr>
        <p:txBody>
          <a:bodyPr>
            <a:normAutofit/>
          </a:bodyPr>
          <a:lstStyle/>
          <a:p>
            <a:r>
              <a:rPr lang="en-US" sz="2800" b="1" dirty="0">
                <a:latin typeface="Arial"/>
                <a:ea typeface="ＭＳ Ｐゴシック" charset="0"/>
                <a:cs typeface="Arial"/>
              </a:rPr>
              <a:t>Batteries</a:t>
            </a:r>
          </a:p>
        </p:txBody>
      </p:sp>
      <p:sp>
        <p:nvSpPr>
          <p:cNvPr id="8" name="Rectangle 3"/>
          <p:cNvSpPr>
            <a:spLocks noChangeArrowheads="1"/>
          </p:cNvSpPr>
          <p:nvPr/>
        </p:nvSpPr>
        <p:spPr bwMode="auto">
          <a:xfrm>
            <a:off x="4479925" y="32448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 </a:t>
            </a:r>
          </a:p>
        </p:txBody>
      </p:sp>
      <p:pic>
        <p:nvPicPr>
          <p:cNvPr id="9" name="Picture 8"/>
          <p:cNvPicPr>
            <a:picLocks noChangeAspect="1"/>
          </p:cNvPicPr>
          <p:nvPr/>
        </p:nvPicPr>
        <p:blipFill>
          <a:blip r:embed="rId3"/>
          <a:stretch>
            <a:fillRect/>
          </a:stretch>
        </p:blipFill>
        <p:spPr>
          <a:xfrm>
            <a:off x="254000" y="1252538"/>
            <a:ext cx="6807200" cy="2819400"/>
          </a:xfrm>
          <a:prstGeom prst="rect">
            <a:avLst/>
          </a:prstGeom>
          <a:effectLst>
            <a:glow rad="228600">
              <a:schemeClr val="accent1">
                <a:alpha val="75000"/>
              </a:schemeClr>
            </a:glow>
          </a:effectLst>
        </p:spPr>
      </p:pic>
      <p:sp>
        <p:nvSpPr>
          <p:cNvPr id="10" name="TextBox 5"/>
          <p:cNvSpPr txBox="1">
            <a:spLocks noChangeArrowheads="1"/>
          </p:cNvSpPr>
          <p:nvPr/>
        </p:nvSpPr>
        <p:spPr bwMode="auto">
          <a:xfrm>
            <a:off x="254000" y="4071938"/>
            <a:ext cx="2455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Nature, Vol 7, Sept 2008</a:t>
            </a:r>
          </a:p>
        </p:txBody>
      </p:sp>
      <p:pic>
        <p:nvPicPr>
          <p:cNvPr id="11" name="Picture 10"/>
          <p:cNvPicPr>
            <a:picLocks noChangeAspect="1"/>
          </p:cNvPicPr>
          <p:nvPr/>
        </p:nvPicPr>
        <p:blipFill>
          <a:blip r:embed="rId4"/>
          <a:stretch>
            <a:fillRect/>
          </a:stretch>
        </p:blipFill>
        <p:spPr>
          <a:xfrm>
            <a:off x="5265713" y="1252538"/>
            <a:ext cx="3878287" cy="5092700"/>
          </a:xfrm>
          <a:prstGeom prst="rect">
            <a:avLst/>
          </a:prstGeom>
          <a:effectLst>
            <a:glow rad="228600">
              <a:schemeClr val="accent1">
                <a:alpha val="75000"/>
              </a:schemeClr>
            </a:glow>
          </a:effectLst>
        </p:spPr>
      </p:pic>
      <p:pic>
        <p:nvPicPr>
          <p:cNvPr id="12" name="Picture 11"/>
          <p:cNvPicPr>
            <a:picLocks noChangeAspect="1"/>
          </p:cNvPicPr>
          <p:nvPr/>
        </p:nvPicPr>
        <p:blipFill>
          <a:blip r:embed="rId5"/>
          <a:stretch>
            <a:fillRect/>
          </a:stretch>
        </p:blipFill>
        <p:spPr>
          <a:xfrm>
            <a:off x="457200" y="446603"/>
            <a:ext cx="3535918" cy="6334126"/>
          </a:xfrm>
          <a:prstGeom prst="rect">
            <a:avLst/>
          </a:prstGeom>
          <a:effectLst>
            <a:glow rad="228600">
              <a:schemeClr val="accent1">
                <a:alpha val="75000"/>
              </a:schemeClr>
            </a:glow>
          </a:effectLst>
        </p:spPr>
      </p:pic>
      <p:pic>
        <p:nvPicPr>
          <p:cNvPr id="13" name="Picture 12"/>
          <p:cNvPicPr>
            <a:picLocks noChangeAspect="1"/>
          </p:cNvPicPr>
          <p:nvPr/>
        </p:nvPicPr>
        <p:blipFill>
          <a:blip r:embed="rId6"/>
          <a:stretch>
            <a:fillRect/>
          </a:stretch>
        </p:blipFill>
        <p:spPr>
          <a:xfrm>
            <a:off x="2678882" y="997467"/>
            <a:ext cx="3970902" cy="5783262"/>
          </a:xfrm>
          <a:prstGeom prst="rect">
            <a:avLst/>
          </a:prstGeom>
          <a:effectLst>
            <a:glow rad="228600">
              <a:schemeClr val="accent1">
                <a:alpha val="75000"/>
              </a:schemeClr>
            </a:glow>
          </a:effectLst>
        </p:spPr>
      </p:pic>
    </p:spTree>
    <p:extLst>
      <p:ext uri="{BB962C8B-B14F-4D97-AF65-F5344CB8AC3E}">
        <p14:creationId xmlns:p14="http://schemas.microsoft.com/office/powerpoint/2010/main" val="3678508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51520" y="5890046"/>
            <a:ext cx="8568952" cy="923330"/>
          </a:xfrm>
          <a:prstGeom prst="rect">
            <a:avLst/>
          </a:prstGeom>
        </p:spPr>
        <p:txBody>
          <a:bodyPr wrap="square">
            <a:spAutoFit/>
          </a:bodyPr>
          <a:lstStyle/>
          <a:p>
            <a:pPr>
              <a:defRPr/>
            </a:pPr>
            <a:r>
              <a:rPr lang="en-US" dirty="0" smtClean="0">
                <a:latin typeface="Arial"/>
                <a:cs typeface="Arial"/>
              </a:rPr>
              <a:t>Application </a:t>
            </a:r>
            <a:r>
              <a:rPr lang="en-US" dirty="0">
                <a:latin typeface="Arial"/>
                <a:cs typeface="Arial"/>
              </a:rPr>
              <a:t>in fuel cells, neutrons used for </a:t>
            </a:r>
            <a:r>
              <a:rPr lang="en-US" dirty="0" smtClean="0">
                <a:latin typeface="Arial"/>
                <a:cs typeface="Arial"/>
              </a:rPr>
              <a:t>optimization </a:t>
            </a:r>
            <a:r>
              <a:rPr lang="en-US" dirty="0">
                <a:latin typeface="Arial"/>
                <a:cs typeface="Arial"/>
              </a:rPr>
              <a:t>of microstructural crystal </a:t>
            </a:r>
            <a:r>
              <a:rPr lang="en-US" dirty="0" smtClean="0">
                <a:latin typeface="Arial"/>
                <a:cs typeface="Arial"/>
              </a:rPr>
              <a:t>structure, composition </a:t>
            </a:r>
            <a:r>
              <a:rPr lang="en-US" dirty="0">
                <a:latin typeface="Arial"/>
                <a:cs typeface="Arial"/>
              </a:rPr>
              <a:t>of membrane material (proton transport</a:t>
            </a:r>
            <a:r>
              <a:rPr lang="en-US" dirty="0" smtClean="0">
                <a:latin typeface="Arial"/>
                <a:cs typeface="Arial"/>
              </a:rPr>
              <a:t>) and engineering </a:t>
            </a:r>
            <a:r>
              <a:rPr lang="en-US" dirty="0">
                <a:latin typeface="Arial"/>
                <a:cs typeface="Arial"/>
              </a:rPr>
              <a:t>(water transport) on macro scale</a:t>
            </a:r>
            <a:r>
              <a:rPr lang="en-US" dirty="0" smtClean="0">
                <a:latin typeface="Arial"/>
                <a:cs typeface="Arial"/>
              </a:rPr>
              <a:t>.</a:t>
            </a:r>
            <a:endParaRPr lang="en-US" dirty="0">
              <a:latin typeface="Arial"/>
              <a:cs typeface="Arial"/>
            </a:endParaRPr>
          </a:p>
        </p:txBody>
      </p:sp>
      <p:sp>
        <p:nvSpPr>
          <p:cNvPr id="2" name="Title 1"/>
          <p:cNvSpPr>
            <a:spLocks noGrp="1"/>
          </p:cNvSpPr>
          <p:nvPr>
            <p:ph type="title" idx="4294967295"/>
          </p:nvPr>
        </p:nvSpPr>
        <p:spPr>
          <a:xfrm>
            <a:off x="323528" y="465485"/>
            <a:ext cx="8229600" cy="803275"/>
          </a:xfrm>
        </p:spPr>
        <p:txBody>
          <a:bodyPr>
            <a:normAutofit/>
          </a:bodyPr>
          <a:lstStyle/>
          <a:p>
            <a:r>
              <a:rPr lang="en-US" sz="2800" b="1" dirty="0">
                <a:latin typeface="Arial"/>
                <a:ea typeface="ＭＳ Ｐゴシック" charset="0"/>
                <a:cs typeface="Arial"/>
              </a:rPr>
              <a:t>Fuel Cells</a:t>
            </a:r>
          </a:p>
        </p:txBody>
      </p:sp>
      <p:pic>
        <p:nvPicPr>
          <p:cNvPr id="3" name="Picture 2"/>
          <p:cNvPicPr>
            <a:picLocks noChangeAspect="1"/>
          </p:cNvPicPr>
          <p:nvPr/>
        </p:nvPicPr>
        <p:blipFill>
          <a:blip r:embed="rId3"/>
          <a:stretch>
            <a:fillRect/>
          </a:stretch>
        </p:blipFill>
        <p:spPr>
          <a:xfrm>
            <a:off x="5452531" y="1316040"/>
            <a:ext cx="3352800" cy="2857500"/>
          </a:xfrm>
          <a:prstGeom prst="rect">
            <a:avLst/>
          </a:prstGeom>
          <a:effectLst>
            <a:glow rad="228600">
              <a:schemeClr val="accent1">
                <a:alpha val="75000"/>
              </a:schemeClr>
            </a:glow>
          </a:effectLst>
        </p:spPr>
      </p:pic>
      <p:pic>
        <p:nvPicPr>
          <p:cNvPr id="4" name="Picture 3"/>
          <p:cNvPicPr>
            <a:picLocks noChangeAspect="1"/>
          </p:cNvPicPr>
          <p:nvPr/>
        </p:nvPicPr>
        <p:blipFill>
          <a:blip r:embed="rId4"/>
          <a:stretch>
            <a:fillRect/>
          </a:stretch>
        </p:blipFill>
        <p:spPr>
          <a:xfrm>
            <a:off x="5334000" y="3840162"/>
            <a:ext cx="3352800" cy="2806700"/>
          </a:xfrm>
          <a:prstGeom prst="rect">
            <a:avLst/>
          </a:prstGeom>
          <a:effectLst>
            <a:glow rad="228600">
              <a:schemeClr val="accent1">
                <a:alpha val="75000"/>
              </a:schemeClr>
            </a:glow>
          </a:effectLst>
        </p:spPr>
      </p:pic>
      <p:pic>
        <p:nvPicPr>
          <p:cNvPr id="5" name="Picture 4"/>
          <p:cNvPicPr>
            <a:picLocks noChangeAspect="1"/>
          </p:cNvPicPr>
          <p:nvPr/>
        </p:nvPicPr>
        <p:blipFill>
          <a:blip r:embed="rId5"/>
          <a:stretch>
            <a:fillRect/>
          </a:stretch>
        </p:blipFill>
        <p:spPr>
          <a:xfrm>
            <a:off x="457200" y="1417638"/>
            <a:ext cx="3988137" cy="4195762"/>
          </a:xfrm>
          <a:prstGeom prst="rect">
            <a:avLst/>
          </a:prstGeom>
          <a:effectLst>
            <a:glow rad="228600">
              <a:schemeClr val="accent1">
                <a:alpha val="75000"/>
              </a:schemeClr>
            </a:glow>
          </a:effectLst>
        </p:spPr>
      </p:pic>
      <p:sp>
        <p:nvSpPr>
          <p:cNvPr id="6" name="TextBox 5"/>
          <p:cNvSpPr txBox="1">
            <a:spLocks noChangeArrowheads="1"/>
          </p:cNvSpPr>
          <p:nvPr/>
        </p:nvSpPr>
        <p:spPr bwMode="auto">
          <a:xfrm>
            <a:off x="609600" y="5969000"/>
            <a:ext cx="2335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Schematic of a fuel cell</a:t>
            </a:r>
          </a:p>
        </p:txBody>
      </p:sp>
      <p:pic>
        <p:nvPicPr>
          <p:cNvPr id="7" name="Picture 6"/>
          <p:cNvPicPr>
            <a:picLocks noChangeAspect="1"/>
          </p:cNvPicPr>
          <p:nvPr/>
        </p:nvPicPr>
        <p:blipFill>
          <a:blip r:embed="rId6"/>
          <a:stretch>
            <a:fillRect/>
          </a:stretch>
        </p:blipFill>
        <p:spPr>
          <a:xfrm>
            <a:off x="609600" y="1702606"/>
            <a:ext cx="6456947" cy="4944256"/>
          </a:xfrm>
          <a:prstGeom prst="rect">
            <a:avLst/>
          </a:prstGeom>
          <a:effectLst>
            <a:glow rad="228600">
              <a:schemeClr val="accent1">
                <a:alpha val="75000"/>
              </a:schemeClr>
            </a:glow>
          </a:effectLst>
        </p:spPr>
      </p:pic>
      <p:pic>
        <p:nvPicPr>
          <p:cNvPr id="8" name="Picture 7"/>
          <p:cNvPicPr>
            <a:picLocks noChangeAspect="1"/>
          </p:cNvPicPr>
          <p:nvPr/>
        </p:nvPicPr>
        <p:blipFill>
          <a:blip r:embed="rId7"/>
          <a:stretch>
            <a:fillRect/>
          </a:stretch>
        </p:blipFill>
        <p:spPr>
          <a:xfrm>
            <a:off x="1653226" y="3016744"/>
            <a:ext cx="7152105" cy="3630118"/>
          </a:xfrm>
          <a:prstGeom prst="rect">
            <a:avLst/>
          </a:prstGeom>
          <a:effectLst>
            <a:glow rad="228600">
              <a:schemeClr val="accent1">
                <a:alpha val="75000"/>
              </a:schemeClr>
            </a:glow>
          </a:effectLst>
        </p:spPr>
      </p:pic>
      <p:pic>
        <p:nvPicPr>
          <p:cNvPr id="9" name="Picture 8"/>
          <p:cNvPicPr>
            <a:picLocks noChangeAspect="1"/>
          </p:cNvPicPr>
          <p:nvPr/>
        </p:nvPicPr>
        <p:blipFill>
          <a:blip r:embed="rId8"/>
          <a:stretch>
            <a:fillRect/>
          </a:stretch>
        </p:blipFill>
        <p:spPr>
          <a:xfrm>
            <a:off x="977679" y="3405611"/>
            <a:ext cx="7461584" cy="2563389"/>
          </a:xfrm>
          <a:prstGeom prst="rect">
            <a:avLst/>
          </a:prstGeom>
          <a:effectLst>
            <a:glow rad="228600">
              <a:schemeClr val="accent1">
                <a:alpha val="75000"/>
              </a:schemeClr>
            </a:glow>
          </a:effectLst>
        </p:spPr>
      </p:pic>
    </p:spTree>
    <p:extLst>
      <p:ext uri="{BB962C8B-B14F-4D97-AF65-F5344CB8AC3E}">
        <p14:creationId xmlns:p14="http://schemas.microsoft.com/office/powerpoint/2010/main" val="3116445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4"/>
          <p:cNvSpPr>
            <a:spLocks noGrp="1"/>
          </p:cNvSpPr>
          <p:nvPr>
            <p:ph type="title"/>
          </p:nvPr>
        </p:nvSpPr>
        <p:spPr>
          <a:xfrm>
            <a:off x="323528" y="332656"/>
            <a:ext cx="7139136" cy="1143000"/>
          </a:xfrm>
        </p:spPr>
        <p:txBody>
          <a:bodyPr>
            <a:normAutofit/>
          </a:bodyPr>
          <a:lstStyle/>
          <a:p>
            <a:r>
              <a:rPr lang="en-US" sz="2800" b="1" dirty="0">
                <a:ea typeface="ＭＳ Ｐゴシック" charset="0"/>
              </a:rPr>
              <a:t>Small Angle Scattering</a:t>
            </a:r>
          </a:p>
        </p:txBody>
      </p:sp>
      <p:sp>
        <p:nvSpPr>
          <p:cNvPr id="115714" name="Content Placeholder 5"/>
          <p:cNvSpPr>
            <a:spLocks noGrp="1"/>
          </p:cNvSpPr>
          <p:nvPr>
            <p:ph idx="1"/>
          </p:nvPr>
        </p:nvSpPr>
        <p:spPr>
          <a:xfrm>
            <a:off x="323850" y="1661368"/>
            <a:ext cx="8224838" cy="4876800"/>
          </a:xfrm>
        </p:spPr>
        <p:txBody>
          <a:bodyPr/>
          <a:lstStyle/>
          <a:p>
            <a:r>
              <a:rPr lang="en-US">
                <a:ea typeface="ＭＳ Ｐゴシック" charset="0"/>
              </a:rPr>
              <a:t>Scattering Vector</a:t>
            </a:r>
          </a:p>
        </p:txBody>
      </p:sp>
      <p:cxnSp>
        <p:nvCxnSpPr>
          <p:cNvPr id="8" name="Straight Arrow Connector 7"/>
          <p:cNvCxnSpPr/>
          <p:nvPr/>
        </p:nvCxnSpPr>
        <p:spPr>
          <a:xfrm>
            <a:off x="677863" y="5241181"/>
            <a:ext cx="2471737" cy="33337"/>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rot="5400000" flipH="1" flipV="1">
            <a:off x="2827338" y="3902918"/>
            <a:ext cx="1693862" cy="1049338"/>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677863" y="3580656"/>
            <a:ext cx="3521075" cy="1693862"/>
          </a:xfrm>
          <a:prstGeom prst="straightConnector1">
            <a:avLst/>
          </a:prstGeom>
          <a:ln>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15718" name="TextBox 13"/>
          <p:cNvSpPr txBox="1">
            <a:spLocks noChangeArrowheads="1"/>
          </p:cNvSpPr>
          <p:nvPr/>
        </p:nvSpPr>
        <p:spPr bwMode="auto">
          <a:xfrm rot="-1567459">
            <a:off x="1514475" y="3847356"/>
            <a:ext cx="14160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000" b="1">
                <a:latin typeface="Arial"/>
                <a:cs typeface="Arial"/>
              </a:rPr>
              <a:t>Q=k</a:t>
            </a:r>
            <a:r>
              <a:rPr lang="en-US" sz="3000" b="1" baseline="-25000">
                <a:latin typeface="Arial"/>
                <a:cs typeface="Arial"/>
              </a:rPr>
              <a:t>i</a:t>
            </a:r>
            <a:r>
              <a:rPr lang="en-US" sz="3000" b="1">
                <a:latin typeface="Arial"/>
                <a:cs typeface="Arial"/>
              </a:rPr>
              <a:t>-k</a:t>
            </a:r>
            <a:r>
              <a:rPr lang="en-US" sz="3000" b="1" baseline="-25000">
                <a:latin typeface="Arial"/>
                <a:cs typeface="Arial"/>
              </a:rPr>
              <a:t>j</a:t>
            </a:r>
          </a:p>
        </p:txBody>
      </p:sp>
      <p:sp>
        <p:nvSpPr>
          <p:cNvPr id="115719" name="TextBox 14"/>
          <p:cNvSpPr txBox="1">
            <a:spLocks noChangeArrowheads="1"/>
          </p:cNvSpPr>
          <p:nvPr/>
        </p:nvSpPr>
        <p:spPr bwMode="auto">
          <a:xfrm>
            <a:off x="1773238" y="5241181"/>
            <a:ext cx="4699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000" b="1">
                <a:latin typeface="Arial"/>
                <a:cs typeface="Arial"/>
              </a:rPr>
              <a:t>k</a:t>
            </a:r>
            <a:r>
              <a:rPr lang="en-US" sz="3000" b="1" baseline="-25000">
                <a:latin typeface="Arial"/>
                <a:cs typeface="Arial"/>
              </a:rPr>
              <a:t>i</a:t>
            </a:r>
          </a:p>
        </p:txBody>
      </p:sp>
      <p:sp>
        <p:nvSpPr>
          <p:cNvPr id="115720" name="TextBox 15"/>
          <p:cNvSpPr txBox="1">
            <a:spLocks noChangeArrowheads="1"/>
          </p:cNvSpPr>
          <p:nvPr/>
        </p:nvSpPr>
        <p:spPr bwMode="auto">
          <a:xfrm>
            <a:off x="3751263" y="4214068"/>
            <a:ext cx="48418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000" b="1">
                <a:latin typeface="Arial"/>
                <a:cs typeface="Arial"/>
              </a:rPr>
              <a:t>k</a:t>
            </a:r>
            <a:r>
              <a:rPr lang="en-US" sz="3000" b="1" baseline="-25000">
                <a:latin typeface="Arial"/>
                <a:cs typeface="Arial"/>
              </a:rPr>
              <a:t>j</a:t>
            </a:r>
          </a:p>
        </p:txBody>
      </p:sp>
      <p:sp>
        <p:nvSpPr>
          <p:cNvPr id="115721" name="TextBox 18"/>
          <p:cNvSpPr txBox="1">
            <a:spLocks noChangeArrowheads="1"/>
          </p:cNvSpPr>
          <p:nvPr/>
        </p:nvSpPr>
        <p:spPr bwMode="auto">
          <a:xfrm>
            <a:off x="4716463" y="2094756"/>
            <a:ext cx="30317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Sin θ = Qλ/4π = λ/2d</a:t>
            </a:r>
          </a:p>
        </p:txBody>
      </p:sp>
      <p:sp>
        <p:nvSpPr>
          <p:cNvPr id="115722" name="Rectangle 19"/>
          <p:cNvSpPr>
            <a:spLocks noChangeArrowheads="1"/>
          </p:cNvSpPr>
          <p:nvPr/>
        </p:nvSpPr>
        <p:spPr bwMode="auto">
          <a:xfrm>
            <a:off x="4787900" y="2742456"/>
            <a:ext cx="20789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latin typeface="Arial"/>
                <a:cs typeface="Arial"/>
              </a:rPr>
              <a:t>→ d = 2π/Q </a:t>
            </a:r>
          </a:p>
        </p:txBody>
      </p:sp>
      <p:sp>
        <p:nvSpPr>
          <p:cNvPr id="115723" name="Rectangle 20"/>
          <p:cNvSpPr>
            <a:spLocks noChangeArrowheads="1"/>
          </p:cNvSpPr>
          <p:nvPr/>
        </p:nvSpPr>
        <p:spPr bwMode="auto">
          <a:xfrm>
            <a:off x="4572000" y="3717032"/>
            <a:ext cx="4464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a:cs typeface="Arial"/>
              </a:rPr>
              <a:t>Small angle → small Q → large distances </a:t>
            </a:r>
          </a:p>
          <a:p>
            <a:r>
              <a:rPr lang="en-US" dirty="0">
                <a:latin typeface="Arial"/>
                <a:cs typeface="Arial"/>
              </a:rPr>
              <a:t>long </a:t>
            </a:r>
            <a:r>
              <a:rPr lang="en-US" dirty="0" err="1">
                <a:latin typeface="Arial"/>
                <a:cs typeface="Arial"/>
              </a:rPr>
              <a:t>λ</a:t>
            </a:r>
            <a:r>
              <a:rPr lang="en-US" dirty="0">
                <a:latin typeface="Arial"/>
                <a:cs typeface="Arial"/>
              </a:rPr>
              <a:t> (cold neutrons) = 6 </a:t>
            </a:r>
            <a:r>
              <a:rPr lang="en-US" dirty="0" err="1">
                <a:latin typeface="Arial"/>
                <a:cs typeface="Arial"/>
              </a:rPr>
              <a:t>Å</a:t>
            </a:r>
            <a:r>
              <a:rPr lang="en-US" dirty="0">
                <a:latin typeface="Arial"/>
                <a:cs typeface="Arial"/>
              </a:rPr>
              <a:t>, d = 200 </a:t>
            </a:r>
            <a:r>
              <a:rPr lang="en-US" dirty="0" err="1">
                <a:latin typeface="Arial"/>
                <a:cs typeface="Arial"/>
              </a:rPr>
              <a:t>Å</a:t>
            </a:r>
            <a:r>
              <a:rPr lang="en-US" dirty="0">
                <a:latin typeface="Arial"/>
                <a:cs typeface="Arial"/>
              </a:rPr>
              <a:t>, 2θ = 1.7 °</a:t>
            </a:r>
          </a:p>
        </p:txBody>
      </p:sp>
      <p:sp>
        <p:nvSpPr>
          <p:cNvPr id="2" name="Rectangle 1"/>
          <p:cNvSpPr/>
          <p:nvPr/>
        </p:nvSpPr>
        <p:spPr>
          <a:xfrm>
            <a:off x="1475656" y="6021288"/>
            <a:ext cx="5378395" cy="400110"/>
          </a:xfrm>
          <a:prstGeom prst="rect">
            <a:avLst/>
          </a:prstGeom>
        </p:spPr>
        <p:txBody>
          <a:bodyPr wrap="none">
            <a:spAutoFit/>
          </a:bodyPr>
          <a:lstStyle/>
          <a:p>
            <a:r>
              <a:rPr lang="en-US" sz="2000" dirty="0" smtClean="0">
                <a:latin typeface="Arial"/>
                <a:cs typeface="Arial"/>
                <a:sym typeface="Wingdings"/>
              </a:rPr>
              <a:t> </a:t>
            </a:r>
            <a:r>
              <a:rPr lang="en-US" sz="2000" dirty="0">
                <a:latin typeface="Arial"/>
                <a:cs typeface="Arial"/>
                <a:sym typeface="Wingdings"/>
              </a:rPr>
              <a:t>T</a:t>
            </a:r>
            <a:r>
              <a:rPr lang="en-US" sz="2000" dirty="0" smtClean="0">
                <a:latin typeface="Arial"/>
                <a:cs typeface="Arial"/>
              </a:rPr>
              <a:t>he </a:t>
            </a:r>
            <a:r>
              <a:rPr lang="en-US" sz="2000" dirty="0">
                <a:latin typeface="Arial"/>
                <a:cs typeface="Arial"/>
              </a:rPr>
              <a:t>larger the object, the smaller the angle</a:t>
            </a:r>
          </a:p>
        </p:txBody>
      </p:sp>
    </p:spTree>
    <p:extLst>
      <p:ext uri="{BB962C8B-B14F-4D97-AF65-F5344CB8AC3E}">
        <p14:creationId xmlns:p14="http://schemas.microsoft.com/office/powerpoint/2010/main" val="2928568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0"/>
          </p:nvPr>
        </p:nvSpPr>
        <p:spPr/>
        <p:txBody>
          <a:bodyPr/>
          <a:lstStyle/>
          <a:p>
            <a:pPr>
              <a:defRPr/>
            </a:pPr>
            <a:r>
              <a:rPr lang="da-DK"/>
              <a:t>Biophysics  </a:t>
            </a:r>
          </a:p>
        </p:txBody>
      </p:sp>
      <p:sp>
        <p:nvSpPr>
          <p:cNvPr id="117762" name="Rectangle 2"/>
          <p:cNvSpPr>
            <a:spLocks noChangeArrowheads="1"/>
          </p:cNvSpPr>
          <p:nvPr/>
        </p:nvSpPr>
        <p:spPr bwMode="auto">
          <a:xfrm>
            <a:off x="0" y="5229225"/>
            <a:ext cx="9144000" cy="1628775"/>
          </a:xfrm>
          <a:prstGeom prst="rect">
            <a:avLst/>
          </a:prstGeom>
          <a:solidFill>
            <a:schemeClr val="bg1"/>
          </a:solidFill>
          <a:ln w="9525">
            <a:solidFill>
              <a:schemeClr val="bg1"/>
            </a:solidFill>
            <a:miter lim="800000"/>
            <a:headEnd/>
            <a:tailEnd/>
          </a:ln>
        </p:spPr>
        <p:txBody>
          <a:bodyPr wrap="none" anchor="ctr"/>
          <a:lstStyle/>
          <a:p>
            <a:endParaRPr lang="en-US">
              <a:latin typeface="Arial"/>
              <a:cs typeface="Arial"/>
            </a:endParaRPr>
          </a:p>
        </p:txBody>
      </p:sp>
      <p:pic>
        <p:nvPicPr>
          <p:cNvPr id="11776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570583"/>
            <a:ext cx="5218112"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7764" name="Object 5"/>
          <p:cNvGraphicFramePr>
            <a:graphicFrameLocks noChangeAspect="1"/>
          </p:cNvGraphicFramePr>
          <p:nvPr>
            <p:extLst>
              <p:ext uri="{D42A27DB-BD31-4B8C-83A1-F6EECF244321}">
                <p14:modId xmlns:p14="http://schemas.microsoft.com/office/powerpoint/2010/main" val="2712483610"/>
              </p:ext>
            </p:extLst>
          </p:nvPr>
        </p:nvGraphicFramePr>
        <p:xfrm>
          <a:off x="4643438" y="5013325"/>
          <a:ext cx="1654175" cy="717550"/>
        </p:xfrm>
        <a:graphic>
          <a:graphicData uri="http://schemas.openxmlformats.org/presentationml/2006/ole">
            <mc:AlternateContent xmlns:mc="http://schemas.openxmlformats.org/markup-compatibility/2006">
              <mc:Choice xmlns:v="urn:schemas-microsoft-com:vml" Requires="v">
                <p:oleObj spid="_x0000_s78893" name="Equation" r:id="rId5" imgW="844062" imgH="369277" progId="Equation.3">
                  <p:embed/>
                </p:oleObj>
              </mc:Choice>
              <mc:Fallback>
                <p:oleObj name="Equation" r:id="rId5" imgW="844062" imgH="36927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3438" y="5013325"/>
                        <a:ext cx="165417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7765" name="Line 6"/>
          <p:cNvSpPr>
            <a:spLocks noChangeShapeType="1"/>
          </p:cNvSpPr>
          <p:nvPr/>
        </p:nvSpPr>
        <p:spPr bwMode="auto">
          <a:xfrm>
            <a:off x="4211638" y="4292600"/>
            <a:ext cx="2222500" cy="347663"/>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Arial"/>
              <a:cs typeface="Arial"/>
            </a:endParaRPr>
          </a:p>
        </p:txBody>
      </p:sp>
      <p:pic>
        <p:nvPicPr>
          <p:cNvPr id="117766"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32563" y="3340100"/>
            <a:ext cx="2611437"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7"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64400" y="4237038"/>
            <a:ext cx="4064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8" name="Text Box 9"/>
          <p:cNvSpPr txBox="1">
            <a:spLocks noChangeArrowheads="1"/>
          </p:cNvSpPr>
          <p:nvPr/>
        </p:nvSpPr>
        <p:spPr bwMode="auto">
          <a:xfrm>
            <a:off x="0" y="3594100"/>
            <a:ext cx="191135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da-DK" sz="1800" b="1">
                <a:latin typeface="Arial"/>
                <a:cs typeface="Arial"/>
              </a:rPr>
              <a:t>Beam:</a:t>
            </a:r>
          </a:p>
          <a:p>
            <a:pPr eaLnBrk="1" hangingPunct="1">
              <a:spcBef>
                <a:spcPct val="50000"/>
              </a:spcBef>
            </a:pPr>
            <a:r>
              <a:rPr lang="da-DK" sz="1800" b="1">
                <a:latin typeface="Arial"/>
                <a:cs typeface="Arial"/>
              </a:rPr>
              <a:t>Neutron (SANS)</a:t>
            </a:r>
          </a:p>
          <a:p>
            <a:pPr eaLnBrk="1" hangingPunct="1">
              <a:spcBef>
                <a:spcPct val="50000"/>
              </a:spcBef>
            </a:pPr>
            <a:r>
              <a:rPr lang="da-DK" sz="1800" b="1">
                <a:latin typeface="Arial"/>
                <a:cs typeface="Arial"/>
              </a:rPr>
              <a:t>or X-ray (SAXS)</a:t>
            </a:r>
            <a:endParaRPr lang="en-US" sz="1800" b="1">
              <a:latin typeface="Arial"/>
              <a:cs typeface="Arial"/>
            </a:endParaRPr>
          </a:p>
        </p:txBody>
      </p:sp>
      <p:sp>
        <p:nvSpPr>
          <p:cNvPr id="117769" name="Text Box 10"/>
          <p:cNvSpPr txBox="1">
            <a:spLocks noChangeArrowheads="1"/>
          </p:cNvSpPr>
          <p:nvPr/>
        </p:nvSpPr>
        <p:spPr bwMode="auto">
          <a:xfrm>
            <a:off x="6335713" y="1988840"/>
            <a:ext cx="2808287"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da-DK" sz="1800" dirty="0">
                <a:latin typeface="Arial"/>
                <a:cs typeface="Arial"/>
              </a:rPr>
              <a:t>Measures </a:t>
            </a:r>
            <a:r>
              <a:rPr lang="da-DK" sz="1800" dirty="0" err="1">
                <a:latin typeface="Arial"/>
                <a:cs typeface="Arial"/>
              </a:rPr>
              <a:t>structures</a:t>
            </a:r>
            <a:r>
              <a:rPr lang="da-DK" sz="1800" dirty="0">
                <a:latin typeface="Arial"/>
                <a:cs typeface="Arial"/>
              </a:rPr>
              <a:t> at </a:t>
            </a:r>
            <a:r>
              <a:rPr lang="da-DK" sz="1800" dirty="0" err="1">
                <a:latin typeface="Arial"/>
                <a:cs typeface="Arial"/>
              </a:rPr>
              <a:t>length</a:t>
            </a:r>
            <a:r>
              <a:rPr lang="da-DK" sz="1800" dirty="0">
                <a:latin typeface="Arial"/>
                <a:cs typeface="Arial"/>
              </a:rPr>
              <a:t> </a:t>
            </a:r>
            <a:r>
              <a:rPr lang="da-DK" sz="1800" dirty="0" err="1">
                <a:latin typeface="Arial"/>
                <a:cs typeface="Arial"/>
              </a:rPr>
              <a:t>scales</a:t>
            </a:r>
            <a:r>
              <a:rPr lang="da-DK" sz="1800" dirty="0">
                <a:latin typeface="Arial"/>
                <a:cs typeface="Arial"/>
              </a:rPr>
              <a:t> from 1 nm to 100 nm</a:t>
            </a:r>
            <a:r>
              <a:rPr lang="da-DK" sz="2000" dirty="0">
                <a:latin typeface="Arial"/>
                <a:cs typeface="Arial"/>
              </a:rPr>
              <a:t> </a:t>
            </a:r>
            <a:endParaRPr lang="en-GB" sz="2000" dirty="0">
              <a:latin typeface="Arial"/>
              <a:cs typeface="Arial"/>
            </a:endParaRPr>
          </a:p>
        </p:txBody>
      </p:sp>
      <p:sp>
        <p:nvSpPr>
          <p:cNvPr id="117770" name="Text Box 11"/>
          <p:cNvSpPr txBox="1">
            <a:spLocks noChangeArrowheads="1"/>
          </p:cNvSpPr>
          <p:nvPr/>
        </p:nvSpPr>
        <p:spPr bwMode="auto">
          <a:xfrm>
            <a:off x="323850" y="5517232"/>
            <a:ext cx="3671888" cy="461963"/>
          </a:xfrm>
          <a:prstGeom prst="rect">
            <a:avLst/>
          </a:prstGeom>
          <a:noFill/>
          <a:ln w="57150" cmpd="thinThick">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da-DK">
                <a:solidFill>
                  <a:srgbClr val="CC0000"/>
                </a:solidFill>
                <a:latin typeface="Arial"/>
                <a:cs typeface="Arial"/>
              </a:rPr>
              <a:t>Q</a:t>
            </a:r>
            <a:r>
              <a:rPr lang="da-DK" baseline="-25000">
                <a:solidFill>
                  <a:srgbClr val="CC0000"/>
                </a:solidFill>
                <a:latin typeface="Arial"/>
                <a:cs typeface="Arial"/>
              </a:rPr>
              <a:t>min</a:t>
            </a:r>
            <a:r>
              <a:rPr lang="da-DK">
                <a:solidFill>
                  <a:srgbClr val="CC0000"/>
                </a:solidFill>
                <a:latin typeface="Arial"/>
                <a:cs typeface="Arial"/>
              </a:rPr>
              <a:t>≈0.03</a:t>
            </a:r>
            <a:r>
              <a:rPr lang="en-US">
                <a:solidFill>
                  <a:srgbClr val="CC0000"/>
                </a:solidFill>
                <a:latin typeface="Arial"/>
                <a:cs typeface="Arial"/>
              </a:rPr>
              <a:t>°,  </a:t>
            </a:r>
            <a:r>
              <a:rPr lang="da-DK">
                <a:solidFill>
                  <a:srgbClr val="CC0000"/>
                </a:solidFill>
                <a:latin typeface="Arial"/>
                <a:cs typeface="Arial"/>
              </a:rPr>
              <a:t>Q</a:t>
            </a:r>
            <a:r>
              <a:rPr lang="da-DK" baseline="-25000">
                <a:solidFill>
                  <a:srgbClr val="CC0000"/>
                </a:solidFill>
                <a:latin typeface="Arial"/>
                <a:cs typeface="Arial"/>
              </a:rPr>
              <a:t>max</a:t>
            </a:r>
            <a:r>
              <a:rPr lang="da-DK">
                <a:solidFill>
                  <a:srgbClr val="CC0000"/>
                </a:solidFill>
                <a:latin typeface="Arial"/>
                <a:cs typeface="Arial"/>
              </a:rPr>
              <a:t>≈3</a:t>
            </a:r>
            <a:r>
              <a:rPr lang="en-US">
                <a:solidFill>
                  <a:srgbClr val="CC0000"/>
                </a:solidFill>
                <a:latin typeface="Arial"/>
                <a:cs typeface="Arial"/>
              </a:rPr>
              <a:t>°</a:t>
            </a:r>
          </a:p>
        </p:txBody>
      </p:sp>
      <p:sp>
        <p:nvSpPr>
          <p:cNvPr id="117771" name="Title 12"/>
          <p:cNvSpPr>
            <a:spLocks noGrp="1"/>
          </p:cNvSpPr>
          <p:nvPr>
            <p:ph type="title"/>
          </p:nvPr>
        </p:nvSpPr>
        <p:spPr/>
        <p:txBody>
          <a:bodyPr>
            <a:normAutofit/>
          </a:bodyPr>
          <a:lstStyle/>
          <a:p>
            <a:r>
              <a:rPr lang="en-US" sz="2800" b="1" dirty="0">
                <a:ea typeface="ＭＳ Ｐゴシック" charset="0"/>
              </a:rPr>
              <a:t>SANS: Experimental Setup</a:t>
            </a:r>
          </a:p>
        </p:txBody>
      </p:sp>
      <p:sp>
        <p:nvSpPr>
          <p:cNvPr id="2" name="Rectangle 1"/>
          <p:cNvSpPr/>
          <p:nvPr/>
        </p:nvSpPr>
        <p:spPr>
          <a:xfrm>
            <a:off x="251520" y="6300028"/>
            <a:ext cx="8892480" cy="369332"/>
          </a:xfrm>
          <a:prstGeom prst="rect">
            <a:avLst/>
          </a:prstGeom>
        </p:spPr>
        <p:txBody>
          <a:bodyPr wrap="square">
            <a:spAutoFit/>
          </a:bodyPr>
          <a:lstStyle/>
          <a:p>
            <a:r>
              <a:rPr lang="da-DK" dirty="0">
                <a:latin typeface="Arial"/>
                <a:cs typeface="Arial"/>
              </a:rPr>
              <a:t>In a standard </a:t>
            </a:r>
            <a:r>
              <a:rPr lang="da-DK" dirty="0" err="1">
                <a:latin typeface="Arial"/>
                <a:cs typeface="Arial"/>
              </a:rPr>
              <a:t>crystallography</a:t>
            </a:r>
            <a:r>
              <a:rPr lang="da-DK" dirty="0">
                <a:latin typeface="Arial"/>
                <a:cs typeface="Arial"/>
              </a:rPr>
              <a:t> </a:t>
            </a:r>
            <a:r>
              <a:rPr lang="da-DK" dirty="0" err="1">
                <a:latin typeface="Arial"/>
                <a:cs typeface="Arial"/>
              </a:rPr>
              <a:t>experiment</a:t>
            </a:r>
            <a:r>
              <a:rPr lang="da-DK" dirty="0">
                <a:latin typeface="Arial"/>
                <a:cs typeface="Arial"/>
              </a:rPr>
              <a:t>, </a:t>
            </a:r>
            <a:r>
              <a:rPr lang="da-DK" dirty="0" err="1">
                <a:latin typeface="Arial"/>
                <a:cs typeface="Arial"/>
              </a:rPr>
              <a:t>theta_max</a:t>
            </a:r>
            <a:r>
              <a:rPr lang="da-DK" dirty="0">
                <a:latin typeface="Arial"/>
                <a:cs typeface="Arial"/>
              </a:rPr>
              <a:t> is </a:t>
            </a:r>
            <a:r>
              <a:rPr lang="da-DK" dirty="0" err="1">
                <a:latin typeface="Arial"/>
                <a:cs typeface="Arial"/>
              </a:rPr>
              <a:t>typically</a:t>
            </a:r>
            <a:r>
              <a:rPr lang="da-DK" dirty="0">
                <a:latin typeface="Arial"/>
                <a:cs typeface="Arial"/>
              </a:rPr>
              <a:t> 45 </a:t>
            </a:r>
            <a:r>
              <a:rPr lang="da-DK" dirty="0" err="1">
                <a:latin typeface="Arial"/>
                <a:cs typeface="Arial"/>
              </a:rPr>
              <a:t>degrees</a:t>
            </a:r>
            <a:endParaRPr lang="en-GB" dirty="0">
              <a:latin typeface="Arial"/>
              <a:cs typeface="Arial"/>
            </a:endParaRPr>
          </a:p>
        </p:txBody>
      </p:sp>
    </p:spTree>
    <p:extLst>
      <p:ext uri="{BB962C8B-B14F-4D97-AF65-F5344CB8AC3E}">
        <p14:creationId xmlns:p14="http://schemas.microsoft.com/office/powerpoint/2010/main" val="3178784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a:xfrm>
            <a:off x="251520" y="404664"/>
            <a:ext cx="8229600" cy="836613"/>
          </a:xfrm>
        </p:spPr>
        <p:txBody>
          <a:bodyPr>
            <a:normAutofit/>
          </a:bodyPr>
          <a:lstStyle/>
          <a:p>
            <a:r>
              <a:rPr lang="en-US" sz="2800" b="1" dirty="0">
                <a:latin typeface="Arial"/>
                <a:ea typeface="ＭＳ Ｐゴシック" charset="0"/>
                <a:cs typeface="Arial"/>
              </a:rPr>
              <a:t>Small Angle Instruments</a:t>
            </a:r>
          </a:p>
        </p:txBody>
      </p:sp>
      <p:pic>
        <p:nvPicPr>
          <p:cNvPr id="6" name="Picture 5"/>
          <p:cNvPicPr>
            <a:picLocks noChangeAspect="1"/>
          </p:cNvPicPr>
          <p:nvPr/>
        </p:nvPicPr>
        <p:blipFill>
          <a:blip r:embed="rId3"/>
          <a:stretch>
            <a:fillRect/>
          </a:stretch>
        </p:blipFill>
        <p:spPr>
          <a:xfrm>
            <a:off x="5105457" y="1637071"/>
            <a:ext cx="3581343" cy="2686007"/>
          </a:xfrm>
          <a:prstGeom prst="rect">
            <a:avLst/>
          </a:prstGeom>
          <a:effectLst>
            <a:glow rad="228600">
              <a:schemeClr val="accent1">
                <a:alpha val="75000"/>
              </a:schemeClr>
            </a:glow>
          </a:effectLst>
        </p:spPr>
      </p:pic>
      <p:pic>
        <p:nvPicPr>
          <p:cNvPr id="8" name="Picture 7"/>
          <p:cNvPicPr>
            <a:picLocks noChangeAspect="1"/>
          </p:cNvPicPr>
          <p:nvPr/>
        </p:nvPicPr>
        <p:blipFill>
          <a:blip r:embed="rId4"/>
          <a:stretch>
            <a:fillRect/>
          </a:stretch>
        </p:blipFill>
        <p:spPr>
          <a:xfrm>
            <a:off x="539552" y="1248356"/>
            <a:ext cx="2888655" cy="3851539"/>
          </a:xfrm>
          <a:prstGeom prst="rect">
            <a:avLst/>
          </a:prstGeom>
          <a:effectLst>
            <a:glow rad="228600">
              <a:schemeClr val="accent1">
                <a:alpha val="75000"/>
              </a:schemeClr>
            </a:glow>
          </a:effectLst>
        </p:spPr>
      </p:pic>
      <p:pic>
        <p:nvPicPr>
          <p:cNvPr id="5" name="Picture 4"/>
          <p:cNvPicPr>
            <a:picLocks noChangeAspect="1"/>
          </p:cNvPicPr>
          <p:nvPr/>
        </p:nvPicPr>
        <p:blipFill>
          <a:blip r:embed="rId5"/>
          <a:stretch>
            <a:fillRect/>
          </a:stretch>
        </p:blipFill>
        <p:spPr>
          <a:xfrm>
            <a:off x="937793" y="4457645"/>
            <a:ext cx="7816740" cy="2188687"/>
          </a:xfrm>
          <a:prstGeom prst="rect">
            <a:avLst/>
          </a:prstGeom>
          <a:effectLst>
            <a:glow rad="228600">
              <a:schemeClr val="accent1">
                <a:alpha val="75000"/>
              </a:schemeClr>
            </a:glow>
          </a:effectLst>
        </p:spPr>
      </p:pic>
    </p:spTree>
    <p:extLst>
      <p:ext uri="{BB962C8B-B14F-4D97-AF65-F5344CB8AC3E}">
        <p14:creationId xmlns:p14="http://schemas.microsoft.com/office/powerpoint/2010/main" val="41576209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36512" y="274638"/>
            <a:ext cx="8136904" cy="1143000"/>
          </a:xfrm>
        </p:spPr>
        <p:txBody>
          <a:bodyPr>
            <a:normAutofit/>
          </a:bodyPr>
          <a:lstStyle/>
          <a:p>
            <a:r>
              <a:rPr lang="en-US" sz="2800" b="1" dirty="0">
                <a:solidFill>
                  <a:srgbClr val="FFFFFF"/>
                </a:solidFill>
              </a:rPr>
              <a:t>Neutron Microscope – Time </a:t>
            </a:r>
            <a:r>
              <a:rPr lang="en-US" sz="2800" b="1" dirty="0" smtClean="0">
                <a:solidFill>
                  <a:srgbClr val="FFFFFF"/>
                </a:solidFill>
              </a:rPr>
              <a:t>&amp; energy </a:t>
            </a:r>
            <a:r>
              <a:rPr lang="en-US" sz="2800" b="1" dirty="0">
                <a:solidFill>
                  <a:srgbClr val="FFFFFF"/>
                </a:solidFill>
              </a:rPr>
              <a:t>scales</a:t>
            </a:r>
            <a:endParaRPr lang="en-US" sz="2800" b="1" dirty="0">
              <a:solidFill>
                <a:srgbClr val="FFFFFF"/>
              </a:solidFill>
              <a:ea typeface="ＭＳ Ｐゴシック" charset="0"/>
            </a:endParaRPr>
          </a:p>
        </p:txBody>
      </p:sp>
      <p:sp>
        <p:nvSpPr>
          <p:cNvPr id="5" name="Slide Number Placeholder 4"/>
          <p:cNvSpPr>
            <a:spLocks noGrp="1"/>
          </p:cNvSpPr>
          <p:nvPr>
            <p:ph type="sldNum" sz="quarter" idx="11"/>
          </p:nvPr>
        </p:nvSpPr>
        <p:spPr/>
        <p:txBody>
          <a:bodyPr/>
          <a:lstStyle/>
          <a:p>
            <a:pPr>
              <a:defRPr/>
            </a:pPr>
            <a:fld id="{DC96F4C0-779D-5547-8F04-508094CC741E}" type="slidenum">
              <a:rPr lang="en-GB" smtClean="0"/>
              <a:pPr>
                <a:defRPr/>
              </a:pPr>
              <a:t>5</a:t>
            </a:fld>
            <a:endParaRPr lang="en-GB"/>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5206" y="1556792"/>
            <a:ext cx="7513588" cy="491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004048" y="1484784"/>
            <a:ext cx="1008112" cy="369332"/>
          </a:xfrm>
          <a:prstGeom prst="rect">
            <a:avLst/>
          </a:prstGeom>
          <a:solidFill>
            <a:srgbClr val="FFFFFF"/>
          </a:solidFill>
        </p:spPr>
        <p:txBody>
          <a:bodyPr wrap="square" rtlCol="0">
            <a:spAutoFit/>
          </a:bodyPr>
          <a:lstStyle/>
          <a:p>
            <a:endParaRPr lang="en-US" dirty="0"/>
          </a:p>
        </p:txBody>
      </p:sp>
    </p:spTree>
    <p:extLst>
      <p:ext uri="{BB962C8B-B14F-4D97-AF65-F5344CB8AC3E}">
        <p14:creationId xmlns:p14="http://schemas.microsoft.com/office/powerpoint/2010/main" val="2256137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normAutofit/>
          </a:bodyPr>
          <a:lstStyle/>
          <a:p>
            <a:r>
              <a:rPr lang="en-US" sz="2800" b="1" dirty="0">
                <a:ea typeface="ＭＳ Ｐゴシック" charset="0"/>
              </a:rPr>
              <a:t>Scattering</a:t>
            </a:r>
          </a:p>
        </p:txBody>
      </p:sp>
      <p:sp>
        <p:nvSpPr>
          <p:cNvPr id="90114" name="Content Placeholder 2"/>
          <p:cNvSpPr>
            <a:spLocks noGrp="1"/>
          </p:cNvSpPr>
          <p:nvPr>
            <p:ph idx="1"/>
          </p:nvPr>
        </p:nvSpPr>
        <p:spPr>
          <a:xfrm>
            <a:off x="251520" y="1688802"/>
            <a:ext cx="8224838" cy="4876800"/>
          </a:xfrm>
        </p:spPr>
        <p:txBody>
          <a:bodyPr>
            <a:normAutofit/>
          </a:bodyPr>
          <a:lstStyle/>
          <a:p>
            <a:r>
              <a:rPr lang="en-US" sz="2000" dirty="0">
                <a:ea typeface="ＭＳ Ｐゴシック" charset="0"/>
              </a:rPr>
              <a:t>Cross section:</a:t>
            </a:r>
          </a:p>
        </p:txBody>
      </p:sp>
      <p:graphicFrame>
        <p:nvGraphicFramePr>
          <p:cNvPr id="90115" name="Object 3"/>
          <p:cNvGraphicFramePr>
            <a:graphicFrameLocks noChangeAspect="1"/>
          </p:cNvGraphicFramePr>
          <p:nvPr>
            <p:extLst>
              <p:ext uri="{D42A27DB-BD31-4B8C-83A1-F6EECF244321}">
                <p14:modId xmlns:p14="http://schemas.microsoft.com/office/powerpoint/2010/main" val="2664075329"/>
              </p:ext>
            </p:extLst>
          </p:nvPr>
        </p:nvGraphicFramePr>
        <p:xfrm>
          <a:off x="3414713" y="2730202"/>
          <a:ext cx="3978275" cy="863600"/>
        </p:xfrm>
        <a:graphic>
          <a:graphicData uri="http://schemas.openxmlformats.org/presentationml/2006/ole">
            <mc:AlternateContent xmlns:mc="http://schemas.openxmlformats.org/markup-compatibility/2006">
              <mc:Choice xmlns:v="urn:schemas-microsoft-com:vml" Requires="v">
                <p:oleObj spid="_x0000_s121859" name="Equation" r:id="rId4" imgW="1638300" imgH="355600" progId="Equation.3">
                  <p:embed/>
                </p:oleObj>
              </mc:Choice>
              <mc:Fallback>
                <p:oleObj name="Equation" r:id="rId4" imgW="1638300" imgH="355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3" y="2730202"/>
                        <a:ext cx="39782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Straight Arrow Connector 5"/>
          <p:cNvCxnSpPr/>
          <p:nvPr/>
        </p:nvCxnSpPr>
        <p:spPr>
          <a:xfrm rot="5400000" flipH="1" flipV="1">
            <a:off x="4334669" y="3696196"/>
            <a:ext cx="931863" cy="7270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rot="5400000" flipH="1" flipV="1">
            <a:off x="4275932" y="3737471"/>
            <a:ext cx="1473200" cy="1150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rot="5400000" flipH="1" flipV="1">
            <a:off x="4187032" y="3818433"/>
            <a:ext cx="2852738" cy="2352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flipH="1" flipV="1">
            <a:off x="4203700" y="3801765"/>
            <a:ext cx="2227263" cy="1760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0120" name="TextBox 14"/>
          <p:cNvSpPr txBox="1">
            <a:spLocks noChangeArrowheads="1"/>
          </p:cNvSpPr>
          <p:nvPr/>
        </p:nvSpPr>
        <p:spPr bwMode="auto">
          <a:xfrm>
            <a:off x="2246658" y="4262140"/>
            <a:ext cx="1965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Volume fraction</a:t>
            </a:r>
          </a:p>
        </p:txBody>
      </p:sp>
      <p:sp>
        <p:nvSpPr>
          <p:cNvPr id="90121" name="TextBox 15"/>
          <p:cNvSpPr txBox="1">
            <a:spLocks noChangeArrowheads="1"/>
          </p:cNvSpPr>
          <p:nvPr/>
        </p:nvSpPr>
        <p:spPr bwMode="auto">
          <a:xfrm>
            <a:off x="3011488" y="4865390"/>
            <a:ext cx="1153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Contrast </a:t>
            </a:r>
          </a:p>
        </p:txBody>
      </p:sp>
      <p:sp>
        <p:nvSpPr>
          <p:cNvPr id="90122" name="TextBox 16"/>
          <p:cNvSpPr txBox="1">
            <a:spLocks noChangeArrowheads="1"/>
          </p:cNvSpPr>
          <p:nvPr/>
        </p:nvSpPr>
        <p:spPr bwMode="auto">
          <a:xfrm>
            <a:off x="3203848" y="5589240"/>
            <a:ext cx="9263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Shape </a:t>
            </a:r>
          </a:p>
        </p:txBody>
      </p:sp>
      <p:sp>
        <p:nvSpPr>
          <p:cNvPr id="90123" name="TextBox 17"/>
          <p:cNvSpPr txBox="1">
            <a:spLocks noChangeArrowheads="1"/>
          </p:cNvSpPr>
          <p:nvPr/>
        </p:nvSpPr>
        <p:spPr bwMode="auto">
          <a:xfrm>
            <a:off x="2771800" y="6135390"/>
            <a:ext cx="13822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Interaction </a:t>
            </a:r>
          </a:p>
        </p:txBody>
      </p:sp>
      <p:graphicFrame>
        <p:nvGraphicFramePr>
          <p:cNvPr id="90124" name="Object 12"/>
          <p:cNvGraphicFramePr>
            <a:graphicFrameLocks noChangeAspect="1"/>
          </p:cNvGraphicFramePr>
          <p:nvPr>
            <p:extLst>
              <p:ext uri="{D42A27DB-BD31-4B8C-83A1-F6EECF244321}">
                <p14:modId xmlns:p14="http://schemas.microsoft.com/office/powerpoint/2010/main" val="2387478271"/>
              </p:ext>
            </p:extLst>
          </p:nvPr>
        </p:nvGraphicFramePr>
        <p:xfrm>
          <a:off x="3132138" y="1671340"/>
          <a:ext cx="5657850" cy="635000"/>
        </p:xfrm>
        <a:graphic>
          <a:graphicData uri="http://schemas.openxmlformats.org/presentationml/2006/ole">
            <mc:AlternateContent xmlns:mc="http://schemas.openxmlformats.org/markup-compatibility/2006">
              <mc:Choice xmlns:v="urn:schemas-microsoft-com:vml" Requires="v">
                <p:oleObj spid="_x0000_s121860" name="Equation" r:id="rId6" imgW="3505200" imgH="393700" progId="Equation.3">
                  <p:embed/>
                </p:oleObj>
              </mc:Choice>
              <mc:Fallback>
                <p:oleObj name="Equation" r:id="rId6" imgW="35052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38" y="1671340"/>
                        <a:ext cx="565785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47576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a:xfrm>
            <a:off x="323528" y="548680"/>
            <a:ext cx="7462838" cy="609600"/>
          </a:xfrm>
        </p:spPr>
        <p:txBody>
          <a:bodyPr>
            <a:normAutofit/>
          </a:bodyPr>
          <a:lstStyle/>
          <a:p>
            <a:r>
              <a:rPr lang="en-US" sz="2800" b="1" dirty="0">
                <a:ea typeface="ＭＳ Ｐゴシック" charset="0"/>
              </a:rPr>
              <a:t>SANS: Scattering of plane wave</a:t>
            </a:r>
          </a:p>
        </p:txBody>
      </p:sp>
      <p:cxnSp>
        <p:nvCxnSpPr>
          <p:cNvPr id="5" name="Straight Connector 4"/>
          <p:cNvCxnSpPr/>
          <p:nvPr/>
        </p:nvCxnSpPr>
        <p:spPr>
          <a:xfrm rot="5400000">
            <a:off x="-555624" y="3171825"/>
            <a:ext cx="2489200" cy="3175"/>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267493" y="3190081"/>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382" y="3172619"/>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545307" y="3172619"/>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75432" y="3190081"/>
            <a:ext cx="24892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3211571" y="3062966"/>
            <a:ext cx="254000" cy="304800"/>
          </a:xfrm>
          <a:prstGeom prst="ellipse">
            <a:avLst/>
          </a:prstGeom>
          <a:effectLst>
            <a:glow rad="228600">
              <a:schemeClr val="accent2">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11" name="Straight Connector 10"/>
          <p:cNvCxnSpPr/>
          <p:nvPr/>
        </p:nvCxnSpPr>
        <p:spPr>
          <a:xfrm rot="5400000">
            <a:off x="832644" y="3190081"/>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119982" y="3207544"/>
            <a:ext cx="2489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1391444" y="3190081"/>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1934369" y="3190081"/>
            <a:ext cx="2489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1662907" y="3205956"/>
            <a:ext cx="24892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2789238" y="2682875"/>
            <a:ext cx="1098550" cy="1098550"/>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7" name="Oval 16"/>
          <p:cNvSpPr/>
          <p:nvPr/>
        </p:nvSpPr>
        <p:spPr>
          <a:xfrm>
            <a:off x="2365375" y="2266950"/>
            <a:ext cx="1930400" cy="1930400"/>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8" name="Oval 17"/>
          <p:cNvSpPr/>
          <p:nvPr/>
        </p:nvSpPr>
        <p:spPr>
          <a:xfrm>
            <a:off x="1908175" y="1844675"/>
            <a:ext cx="2862263" cy="2792413"/>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23922" name="TextBox 18"/>
          <p:cNvSpPr txBox="1">
            <a:spLocks noChangeArrowheads="1"/>
          </p:cNvSpPr>
          <p:nvPr/>
        </p:nvSpPr>
        <p:spPr bwMode="auto">
          <a:xfrm>
            <a:off x="220663" y="4651375"/>
            <a:ext cx="3452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Plane incident wave: exp(ikr)</a:t>
            </a:r>
          </a:p>
        </p:txBody>
      </p:sp>
      <p:sp>
        <p:nvSpPr>
          <p:cNvPr id="123923" name="TextBox 19"/>
          <p:cNvSpPr txBox="1">
            <a:spLocks noChangeArrowheads="1"/>
          </p:cNvSpPr>
          <p:nvPr/>
        </p:nvSpPr>
        <p:spPr bwMode="auto">
          <a:xfrm>
            <a:off x="4381500" y="1844675"/>
            <a:ext cx="4762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Scattered spherical wave: –b exp(ikr)/b</a:t>
            </a:r>
          </a:p>
        </p:txBody>
      </p:sp>
      <p:cxnSp>
        <p:nvCxnSpPr>
          <p:cNvPr id="23" name="Straight Connector 22"/>
          <p:cNvCxnSpPr>
            <a:endCxn id="21" idx="3"/>
          </p:cNvCxnSpPr>
          <p:nvPr/>
        </p:nvCxnSpPr>
        <p:spPr>
          <a:xfrm>
            <a:off x="3351213" y="3208338"/>
            <a:ext cx="2112962" cy="15859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endCxn id="21" idx="7"/>
          </p:cNvCxnSpPr>
          <p:nvPr/>
        </p:nvCxnSpPr>
        <p:spPr>
          <a:xfrm>
            <a:off x="3360738" y="3208338"/>
            <a:ext cx="2593975" cy="1274762"/>
          </a:xfrm>
          <a:prstGeom prst="line">
            <a:avLst/>
          </a:prstGeom>
        </p:spPr>
        <p:style>
          <a:lnRef idx="2">
            <a:schemeClr val="accent1"/>
          </a:lnRef>
          <a:fillRef idx="0">
            <a:schemeClr val="accent1"/>
          </a:fillRef>
          <a:effectRef idx="1">
            <a:schemeClr val="accent1"/>
          </a:effectRef>
          <a:fontRef idx="minor">
            <a:schemeClr val="tx1"/>
          </a:fontRef>
        </p:style>
      </p:cxnSp>
      <p:sp>
        <p:nvSpPr>
          <p:cNvPr id="123926" name="TextBox 30"/>
          <p:cNvSpPr txBox="1">
            <a:spLocks noChangeArrowheads="1"/>
          </p:cNvSpPr>
          <p:nvPr/>
        </p:nvSpPr>
        <p:spPr bwMode="auto">
          <a:xfrm>
            <a:off x="5954713" y="4113213"/>
            <a:ext cx="746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dΩ</a:t>
            </a:r>
          </a:p>
        </p:txBody>
      </p:sp>
      <p:cxnSp>
        <p:nvCxnSpPr>
          <p:cNvPr id="33" name="Straight Connector 32"/>
          <p:cNvCxnSpPr/>
          <p:nvPr/>
        </p:nvCxnSpPr>
        <p:spPr>
          <a:xfrm>
            <a:off x="366713" y="3214688"/>
            <a:ext cx="28956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123928" name="TextBox 33"/>
          <p:cNvSpPr txBox="1">
            <a:spLocks noChangeArrowheads="1"/>
          </p:cNvSpPr>
          <p:nvPr/>
        </p:nvSpPr>
        <p:spPr bwMode="auto">
          <a:xfrm>
            <a:off x="315913" y="2808288"/>
            <a:ext cx="3558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k</a:t>
            </a:r>
          </a:p>
        </p:txBody>
      </p:sp>
      <p:sp>
        <p:nvSpPr>
          <p:cNvPr id="123929" name="TextBox 34"/>
          <p:cNvSpPr txBox="1">
            <a:spLocks noChangeArrowheads="1"/>
          </p:cNvSpPr>
          <p:nvPr/>
        </p:nvSpPr>
        <p:spPr bwMode="auto">
          <a:xfrm>
            <a:off x="6256338" y="4859338"/>
            <a:ext cx="42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k’</a:t>
            </a:r>
          </a:p>
        </p:txBody>
      </p:sp>
      <p:sp>
        <p:nvSpPr>
          <p:cNvPr id="123930" name="TextBox 40"/>
          <p:cNvSpPr txBox="1">
            <a:spLocks noChangeArrowheads="1"/>
          </p:cNvSpPr>
          <p:nvPr/>
        </p:nvSpPr>
        <p:spPr bwMode="auto">
          <a:xfrm>
            <a:off x="250825" y="1341438"/>
            <a:ext cx="8340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σ</a:t>
            </a:r>
            <a:r>
              <a:rPr lang="en-US" sz="2000" baseline="-25000">
                <a:latin typeface="Arial"/>
                <a:cs typeface="Arial"/>
              </a:rPr>
              <a:t>tot</a:t>
            </a:r>
            <a:r>
              <a:rPr lang="en-US" sz="2000">
                <a:latin typeface="Arial"/>
                <a:cs typeface="Arial"/>
              </a:rPr>
              <a:t>=number of neutrons scattered in all directions per sec/incident flux</a:t>
            </a:r>
          </a:p>
        </p:txBody>
      </p:sp>
      <p:sp>
        <p:nvSpPr>
          <p:cNvPr id="43" name="Oval 42"/>
          <p:cNvSpPr/>
          <p:nvPr/>
        </p:nvSpPr>
        <p:spPr>
          <a:xfrm>
            <a:off x="7019925" y="4149725"/>
            <a:ext cx="1743075" cy="1031875"/>
          </a:xfrm>
          <a:prstGeom prst="ellipse">
            <a:avLst/>
          </a:prstGeom>
          <a:gradFill>
            <a:gsLst>
              <a:gs pos="0">
                <a:schemeClr val="accent2"/>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123932" name="TextBox 44"/>
          <p:cNvSpPr txBox="1">
            <a:spLocks noChangeArrowheads="1"/>
          </p:cNvSpPr>
          <p:nvPr/>
        </p:nvSpPr>
        <p:spPr bwMode="auto">
          <a:xfrm>
            <a:off x="3290888" y="2451100"/>
            <a:ext cx="3726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a:latin typeface="Arial"/>
                <a:cs typeface="Arial"/>
              </a:rPr>
              <a:t>b</a:t>
            </a:r>
          </a:p>
        </p:txBody>
      </p:sp>
      <p:sp>
        <p:nvSpPr>
          <p:cNvPr id="123933" name="TextBox 45"/>
          <p:cNvSpPr txBox="1">
            <a:spLocks noChangeArrowheads="1"/>
          </p:cNvSpPr>
          <p:nvPr/>
        </p:nvSpPr>
        <p:spPr bwMode="auto">
          <a:xfrm>
            <a:off x="5003800" y="2420938"/>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Simple spherical object!!</a:t>
            </a:r>
          </a:p>
        </p:txBody>
      </p:sp>
      <p:grpSp>
        <p:nvGrpSpPr>
          <p:cNvPr id="3" name="Group 47"/>
          <p:cNvGrpSpPr>
            <a:grpSpLocks/>
          </p:cNvGrpSpPr>
          <p:nvPr/>
        </p:nvGrpSpPr>
        <p:grpSpPr bwMode="auto">
          <a:xfrm>
            <a:off x="5292725" y="2924175"/>
            <a:ext cx="2374900" cy="1225550"/>
            <a:chOff x="3493852" y="5484691"/>
            <a:chExt cx="2532822" cy="1356381"/>
          </a:xfrm>
        </p:grpSpPr>
        <p:sp>
          <p:nvSpPr>
            <p:cNvPr id="47" name="Oval 46"/>
            <p:cNvSpPr/>
            <p:nvPr/>
          </p:nvSpPr>
          <p:spPr>
            <a:xfrm>
              <a:off x="3493852" y="5484691"/>
              <a:ext cx="2532822" cy="1356381"/>
            </a:xfrm>
            <a:prstGeom prst="ellipse">
              <a:avLst/>
            </a:prstGeom>
            <a:gradFill>
              <a:gsLst>
                <a:gs pos="0">
                  <a:schemeClr val="accent4"/>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graphicFrame>
          <p:nvGraphicFramePr>
            <p:cNvPr id="123944" name="Object 35"/>
            <p:cNvGraphicFramePr>
              <a:graphicFrameLocks noChangeAspect="1"/>
            </p:cNvGraphicFramePr>
            <p:nvPr/>
          </p:nvGraphicFramePr>
          <p:xfrm>
            <a:off x="3773488" y="5776913"/>
            <a:ext cx="1771650" cy="806450"/>
          </p:xfrm>
          <a:graphic>
            <a:graphicData uri="http://schemas.openxmlformats.org/presentationml/2006/ole">
              <mc:AlternateContent xmlns:mc="http://schemas.openxmlformats.org/markup-compatibility/2006">
                <mc:Choice xmlns:v="urn:schemas-microsoft-com:vml" Requires="v">
                  <p:oleObj spid="_x0000_s85119" name="Equation" r:id="rId4" imgW="977900" imgH="444500" progId="Equation.3">
                    <p:embed/>
                  </p:oleObj>
                </mc:Choice>
                <mc:Fallback>
                  <p:oleObj name="Equation" r:id="rId4" imgW="977900" imgH="444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3488" y="5776913"/>
                          <a:ext cx="17716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21" name="Oval 20"/>
          <p:cNvSpPr/>
          <p:nvPr/>
        </p:nvSpPr>
        <p:spPr>
          <a:xfrm>
            <a:off x="5362575" y="4418013"/>
            <a:ext cx="693738" cy="44132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37" name="Straight Connector 36"/>
          <p:cNvCxnSpPr/>
          <p:nvPr/>
        </p:nvCxnSpPr>
        <p:spPr>
          <a:xfrm>
            <a:off x="5751513" y="4654550"/>
            <a:ext cx="422275" cy="288925"/>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23937" name="Object 3"/>
          <p:cNvGraphicFramePr>
            <a:graphicFrameLocks noChangeAspect="1"/>
          </p:cNvGraphicFramePr>
          <p:nvPr>
            <p:extLst>
              <p:ext uri="{D42A27DB-BD31-4B8C-83A1-F6EECF244321}">
                <p14:modId xmlns:p14="http://schemas.microsoft.com/office/powerpoint/2010/main" val="4168150717"/>
              </p:ext>
            </p:extLst>
          </p:nvPr>
        </p:nvGraphicFramePr>
        <p:xfrm>
          <a:off x="7183438" y="4471988"/>
          <a:ext cx="1327150" cy="373062"/>
        </p:xfrm>
        <a:graphic>
          <a:graphicData uri="http://schemas.openxmlformats.org/presentationml/2006/ole">
            <mc:AlternateContent xmlns:mc="http://schemas.openxmlformats.org/markup-compatibility/2006">
              <mc:Choice xmlns:v="urn:schemas-microsoft-com:vml" Requires="v">
                <p:oleObj spid="_x0000_s85120" name="Equation" r:id="rId6" imgW="723900" imgH="203200" progId="Equation.3">
                  <p:embed/>
                </p:oleObj>
              </mc:Choice>
              <mc:Fallback>
                <p:oleObj name="Equation" r:id="rId6" imgW="723900" imgH="203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83438" y="4471988"/>
                        <a:ext cx="13271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938" name="Object 3"/>
          <p:cNvGraphicFramePr>
            <a:graphicFrameLocks noChangeAspect="1"/>
          </p:cNvGraphicFramePr>
          <p:nvPr>
            <p:extLst>
              <p:ext uri="{D42A27DB-BD31-4B8C-83A1-F6EECF244321}">
                <p14:modId xmlns:p14="http://schemas.microsoft.com/office/powerpoint/2010/main" val="3001991919"/>
              </p:ext>
            </p:extLst>
          </p:nvPr>
        </p:nvGraphicFramePr>
        <p:xfrm>
          <a:off x="1692275" y="5157788"/>
          <a:ext cx="3978275" cy="863600"/>
        </p:xfrm>
        <a:graphic>
          <a:graphicData uri="http://schemas.openxmlformats.org/presentationml/2006/ole">
            <mc:AlternateContent xmlns:mc="http://schemas.openxmlformats.org/markup-compatibility/2006">
              <mc:Choice xmlns:v="urn:schemas-microsoft-com:vml" Requires="v">
                <p:oleObj spid="_x0000_s85121" name="Equation" r:id="rId8" imgW="1638300" imgH="355600" progId="Equation.3">
                  <p:embed/>
                </p:oleObj>
              </mc:Choice>
              <mc:Fallback>
                <p:oleObj name="Equation" r:id="rId8" imgW="1638300" imgH="355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92275" y="5157788"/>
                        <a:ext cx="39782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6" name="Straight Arrow Connector 35"/>
          <p:cNvCxnSpPr/>
          <p:nvPr/>
        </p:nvCxnSpPr>
        <p:spPr>
          <a:xfrm flipV="1">
            <a:off x="3276600" y="5876925"/>
            <a:ext cx="358775" cy="576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23942" idx="1"/>
          </p:cNvCxnSpPr>
          <p:nvPr/>
        </p:nvCxnSpPr>
        <p:spPr>
          <a:xfrm flipH="1" flipV="1">
            <a:off x="4067176" y="5805489"/>
            <a:ext cx="1152524" cy="66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3941" name="TextBox 14"/>
          <p:cNvSpPr txBox="1">
            <a:spLocks noChangeArrowheads="1"/>
          </p:cNvSpPr>
          <p:nvPr/>
        </p:nvSpPr>
        <p:spPr bwMode="auto">
          <a:xfrm>
            <a:off x="1116013" y="6237288"/>
            <a:ext cx="2297112" cy="461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Volume fraction</a:t>
            </a:r>
          </a:p>
        </p:txBody>
      </p:sp>
      <p:sp>
        <p:nvSpPr>
          <p:cNvPr id="123942" name="TextBox 15"/>
          <p:cNvSpPr txBox="1">
            <a:spLocks noChangeArrowheads="1"/>
          </p:cNvSpPr>
          <p:nvPr/>
        </p:nvSpPr>
        <p:spPr bwMode="auto">
          <a:xfrm>
            <a:off x="5219700" y="6237288"/>
            <a:ext cx="1351652" cy="4616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Contrast </a:t>
            </a:r>
          </a:p>
        </p:txBody>
      </p:sp>
    </p:spTree>
    <p:extLst>
      <p:ext uri="{BB962C8B-B14F-4D97-AF65-F5344CB8AC3E}">
        <p14:creationId xmlns:p14="http://schemas.microsoft.com/office/powerpoint/2010/main" val="1055490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p:txBody>
          <a:bodyPr>
            <a:normAutofit/>
          </a:bodyPr>
          <a:lstStyle/>
          <a:p>
            <a:r>
              <a:rPr lang="en-US" sz="2800" b="1" dirty="0">
                <a:ea typeface="ＭＳ Ｐゴシック" charset="0"/>
              </a:rPr>
              <a:t>SANS: Particles: contrast!</a:t>
            </a:r>
          </a:p>
        </p:txBody>
      </p:sp>
      <p:sp>
        <p:nvSpPr>
          <p:cNvPr id="4" name="Rounded Rectangle 3"/>
          <p:cNvSpPr/>
          <p:nvPr/>
        </p:nvSpPr>
        <p:spPr>
          <a:xfrm>
            <a:off x="457200" y="2336800"/>
            <a:ext cx="3843338" cy="3200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5" name="Oval 4"/>
          <p:cNvSpPr/>
          <p:nvPr/>
        </p:nvSpPr>
        <p:spPr>
          <a:xfrm>
            <a:off x="1897063" y="3436938"/>
            <a:ext cx="812800" cy="762000"/>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7" name="Straight Arrow Connector 6"/>
          <p:cNvCxnSpPr>
            <a:stCxn id="125957" idx="1"/>
          </p:cNvCxnSpPr>
          <p:nvPr/>
        </p:nvCxnSpPr>
        <p:spPr>
          <a:xfrm flipH="1">
            <a:off x="3281363" y="2336800"/>
            <a:ext cx="1219200" cy="76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5957" name="TextBox 7"/>
          <p:cNvSpPr txBox="1">
            <a:spLocks noChangeArrowheads="1"/>
          </p:cNvSpPr>
          <p:nvPr/>
        </p:nvSpPr>
        <p:spPr bwMode="auto">
          <a:xfrm>
            <a:off x="4500563" y="2136775"/>
            <a:ext cx="1144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Density: </a:t>
            </a:r>
            <a:endParaRPr lang="en-US" sz="2000" baseline="-25000">
              <a:latin typeface="Arial"/>
              <a:cs typeface="Arial"/>
            </a:endParaRPr>
          </a:p>
        </p:txBody>
      </p:sp>
      <p:cxnSp>
        <p:nvCxnSpPr>
          <p:cNvPr id="10" name="Straight Arrow Connector 9"/>
          <p:cNvCxnSpPr/>
          <p:nvPr/>
        </p:nvCxnSpPr>
        <p:spPr>
          <a:xfrm flipH="1">
            <a:off x="2471738" y="2997200"/>
            <a:ext cx="2100262" cy="7953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5959" name="TextBox 12"/>
          <p:cNvSpPr txBox="1">
            <a:spLocks noChangeArrowheads="1"/>
          </p:cNvSpPr>
          <p:nvPr/>
        </p:nvSpPr>
        <p:spPr bwMode="auto">
          <a:xfrm>
            <a:off x="4643438" y="2692400"/>
            <a:ext cx="1146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Density: </a:t>
            </a:r>
            <a:endParaRPr lang="en-US" sz="2000" baseline="-25000">
              <a:latin typeface="Arial"/>
              <a:cs typeface="Arial"/>
            </a:endParaRPr>
          </a:p>
        </p:txBody>
      </p:sp>
      <p:sp>
        <p:nvSpPr>
          <p:cNvPr id="125960" name="TextBox 13"/>
          <p:cNvSpPr txBox="1">
            <a:spLocks noChangeArrowheads="1"/>
          </p:cNvSpPr>
          <p:nvPr/>
        </p:nvSpPr>
        <p:spPr bwMode="auto">
          <a:xfrm>
            <a:off x="2286000" y="4198938"/>
            <a:ext cx="15875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Volume: V</a:t>
            </a:r>
          </a:p>
        </p:txBody>
      </p:sp>
      <p:graphicFrame>
        <p:nvGraphicFramePr>
          <p:cNvPr id="125961" name="Object 14"/>
          <p:cNvGraphicFramePr>
            <a:graphicFrameLocks noChangeAspect="1"/>
          </p:cNvGraphicFramePr>
          <p:nvPr>
            <p:extLst>
              <p:ext uri="{D42A27DB-BD31-4B8C-83A1-F6EECF244321}">
                <p14:modId xmlns:p14="http://schemas.microsoft.com/office/powerpoint/2010/main" val="853134587"/>
              </p:ext>
            </p:extLst>
          </p:nvPr>
        </p:nvGraphicFramePr>
        <p:xfrm>
          <a:off x="7645400" y="2435225"/>
          <a:ext cx="1258888" cy="325438"/>
        </p:xfrm>
        <a:graphic>
          <a:graphicData uri="http://schemas.openxmlformats.org/presentationml/2006/ole">
            <mc:AlternateContent xmlns:mc="http://schemas.openxmlformats.org/markup-compatibility/2006">
              <mc:Choice xmlns:v="urn:schemas-microsoft-com:vml" Requires="v">
                <p:oleObj spid="_x0000_s87167" name="Equation" r:id="rId4" imgW="787400" imgH="203200" progId="Equation.3">
                  <p:embed/>
                </p:oleObj>
              </mc:Choice>
              <mc:Fallback>
                <p:oleObj name="Equation" r:id="rId4" imgW="7874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5400" y="2435225"/>
                        <a:ext cx="1258888"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5962" name="TextBox 15"/>
          <p:cNvSpPr txBox="1">
            <a:spLocks noChangeArrowheads="1"/>
          </p:cNvSpPr>
          <p:nvPr/>
        </p:nvSpPr>
        <p:spPr bwMode="auto">
          <a:xfrm>
            <a:off x="6372225" y="2349500"/>
            <a:ext cx="1273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a:latin typeface="Arial"/>
                <a:cs typeface="Arial"/>
              </a:rPr>
              <a:t>Contrast!</a:t>
            </a:r>
          </a:p>
        </p:txBody>
      </p:sp>
      <p:graphicFrame>
        <p:nvGraphicFramePr>
          <p:cNvPr id="125963" name="Object 3"/>
          <p:cNvGraphicFramePr>
            <a:graphicFrameLocks noChangeAspect="1"/>
          </p:cNvGraphicFramePr>
          <p:nvPr>
            <p:extLst>
              <p:ext uri="{D42A27DB-BD31-4B8C-83A1-F6EECF244321}">
                <p14:modId xmlns:p14="http://schemas.microsoft.com/office/powerpoint/2010/main" val="2039256867"/>
              </p:ext>
            </p:extLst>
          </p:nvPr>
        </p:nvGraphicFramePr>
        <p:xfrm>
          <a:off x="5622925" y="2205038"/>
          <a:ext cx="263525" cy="285750"/>
        </p:xfrm>
        <a:graphic>
          <a:graphicData uri="http://schemas.openxmlformats.org/presentationml/2006/ole">
            <mc:AlternateContent xmlns:mc="http://schemas.openxmlformats.org/markup-compatibility/2006">
              <mc:Choice xmlns:v="urn:schemas-microsoft-com:vml" Requires="v">
                <p:oleObj spid="_x0000_s87168" name="Equation" r:id="rId6" imgW="165100" imgH="177800" progId="Equation.3">
                  <p:embed/>
                </p:oleObj>
              </mc:Choice>
              <mc:Fallback>
                <p:oleObj name="Equation" r:id="rId6" imgW="165100" imgH="177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2925" y="2205038"/>
                        <a:ext cx="2635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5964" name="Object 4"/>
          <p:cNvGraphicFramePr>
            <a:graphicFrameLocks noChangeAspect="1"/>
          </p:cNvGraphicFramePr>
          <p:nvPr>
            <p:extLst>
              <p:ext uri="{D42A27DB-BD31-4B8C-83A1-F6EECF244321}">
                <p14:modId xmlns:p14="http://schemas.microsoft.com/office/powerpoint/2010/main" val="2534410922"/>
              </p:ext>
            </p:extLst>
          </p:nvPr>
        </p:nvGraphicFramePr>
        <p:xfrm>
          <a:off x="5792788" y="2760663"/>
          <a:ext cx="284162" cy="285750"/>
        </p:xfrm>
        <a:graphic>
          <a:graphicData uri="http://schemas.openxmlformats.org/presentationml/2006/ole">
            <mc:AlternateContent xmlns:mc="http://schemas.openxmlformats.org/markup-compatibility/2006">
              <mc:Choice xmlns:v="urn:schemas-microsoft-com:vml" Requires="v">
                <p:oleObj spid="_x0000_s87169" name="Equation" r:id="rId8" imgW="177800" imgH="177800" progId="Equation.3">
                  <p:embed/>
                </p:oleObj>
              </mc:Choice>
              <mc:Fallback>
                <p:oleObj name="Equation" r:id="rId8" imgW="177800" imgH="177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2788" y="2760663"/>
                        <a:ext cx="28416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5965" name="TextBox 18"/>
          <p:cNvSpPr txBox="1">
            <a:spLocks noChangeArrowheads="1"/>
          </p:cNvSpPr>
          <p:nvPr/>
        </p:nvSpPr>
        <p:spPr bwMode="auto">
          <a:xfrm>
            <a:off x="1017588" y="2576513"/>
            <a:ext cx="15875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Solvent: S</a:t>
            </a:r>
          </a:p>
        </p:txBody>
      </p:sp>
      <p:cxnSp>
        <p:nvCxnSpPr>
          <p:cNvPr id="21" name="Straight Arrow Connector 20"/>
          <p:cNvCxnSpPr/>
          <p:nvPr/>
        </p:nvCxnSpPr>
        <p:spPr>
          <a:xfrm rot="5400000" flipH="1" flipV="1">
            <a:off x="4079875" y="4905375"/>
            <a:ext cx="222408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189538" y="5537200"/>
            <a:ext cx="3017837" cy="1588"/>
          </a:xfrm>
          <a:prstGeom prst="line">
            <a:avLst/>
          </a:prstGeom>
        </p:spPr>
        <p:style>
          <a:lnRef idx="2">
            <a:schemeClr val="accent1"/>
          </a:lnRef>
          <a:fillRef idx="0">
            <a:schemeClr val="accent1"/>
          </a:fillRef>
          <a:effectRef idx="1">
            <a:schemeClr val="accent1"/>
          </a:effectRef>
          <a:fontRef idx="minor">
            <a:schemeClr val="tx1"/>
          </a:fontRef>
        </p:style>
      </p:cxnSp>
      <p:sp>
        <p:nvSpPr>
          <p:cNvPr id="125968" name="TextBox 23"/>
          <p:cNvSpPr txBox="1">
            <a:spLocks noChangeArrowheads="1"/>
          </p:cNvSpPr>
          <p:nvPr/>
        </p:nvSpPr>
        <p:spPr bwMode="auto">
          <a:xfrm>
            <a:off x="4427538" y="5746750"/>
            <a:ext cx="886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-0.56</a:t>
            </a:r>
          </a:p>
        </p:txBody>
      </p:sp>
      <p:sp>
        <p:nvSpPr>
          <p:cNvPr id="125969" name="TextBox 24"/>
          <p:cNvSpPr txBox="1">
            <a:spLocks noChangeArrowheads="1"/>
          </p:cNvSpPr>
          <p:nvPr/>
        </p:nvSpPr>
        <p:spPr bwMode="auto">
          <a:xfrm>
            <a:off x="6592888" y="5648325"/>
            <a:ext cx="9658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%D</a:t>
            </a:r>
            <a:r>
              <a:rPr lang="en-US" baseline="-25000">
                <a:latin typeface="Arial"/>
                <a:cs typeface="Arial"/>
              </a:rPr>
              <a:t>2</a:t>
            </a:r>
            <a:r>
              <a:rPr lang="en-US">
                <a:latin typeface="Arial"/>
                <a:cs typeface="Arial"/>
              </a:rPr>
              <a:t>0</a:t>
            </a:r>
          </a:p>
        </p:txBody>
      </p:sp>
      <p:cxnSp>
        <p:nvCxnSpPr>
          <p:cNvPr id="27" name="Straight Connector 26"/>
          <p:cNvCxnSpPr/>
          <p:nvPr/>
        </p:nvCxnSpPr>
        <p:spPr>
          <a:xfrm>
            <a:off x="5189538" y="5191125"/>
            <a:ext cx="3017837" cy="1588"/>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125968" idx="3"/>
          </p:cNvCxnSpPr>
          <p:nvPr/>
        </p:nvCxnSpPr>
        <p:spPr>
          <a:xfrm flipV="1">
            <a:off x="5313718" y="3794126"/>
            <a:ext cx="2844445" cy="21834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5141913" y="4568825"/>
            <a:ext cx="3016250" cy="320675"/>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5189538" y="4198938"/>
            <a:ext cx="3017837" cy="368300"/>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125974" name="TextBox 35"/>
          <p:cNvSpPr txBox="1">
            <a:spLocks noChangeArrowheads="1"/>
          </p:cNvSpPr>
          <p:nvPr/>
        </p:nvSpPr>
        <p:spPr bwMode="auto">
          <a:xfrm rot="19614937">
            <a:off x="8075460" y="3398986"/>
            <a:ext cx="9940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Water</a:t>
            </a:r>
          </a:p>
        </p:txBody>
      </p:sp>
      <p:cxnSp>
        <p:nvCxnSpPr>
          <p:cNvPr id="37" name="Straight Arrow Connector 36"/>
          <p:cNvCxnSpPr/>
          <p:nvPr/>
        </p:nvCxnSpPr>
        <p:spPr>
          <a:xfrm rot="5400000" flipH="1" flipV="1">
            <a:off x="7038975" y="4681538"/>
            <a:ext cx="222408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5976" name="TextBox 37"/>
          <p:cNvSpPr txBox="1">
            <a:spLocks noChangeArrowheads="1"/>
          </p:cNvSpPr>
          <p:nvPr/>
        </p:nvSpPr>
        <p:spPr bwMode="auto">
          <a:xfrm>
            <a:off x="8150225" y="3267075"/>
            <a:ext cx="6125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6.4</a:t>
            </a:r>
          </a:p>
        </p:txBody>
      </p:sp>
      <p:sp>
        <p:nvSpPr>
          <p:cNvPr id="125977" name="TextBox 38"/>
          <p:cNvSpPr txBox="1">
            <a:spLocks noChangeArrowheads="1"/>
          </p:cNvSpPr>
          <p:nvPr/>
        </p:nvSpPr>
        <p:spPr bwMode="auto">
          <a:xfrm>
            <a:off x="8216900" y="3990975"/>
            <a:ext cx="8386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RNA</a:t>
            </a:r>
          </a:p>
        </p:txBody>
      </p:sp>
      <p:sp>
        <p:nvSpPr>
          <p:cNvPr id="125978" name="TextBox 39"/>
          <p:cNvSpPr txBox="1">
            <a:spLocks noChangeArrowheads="1"/>
          </p:cNvSpPr>
          <p:nvPr/>
        </p:nvSpPr>
        <p:spPr bwMode="auto">
          <a:xfrm>
            <a:off x="6875463" y="5084763"/>
            <a:ext cx="2154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Phospholipids</a:t>
            </a:r>
          </a:p>
        </p:txBody>
      </p:sp>
      <p:sp>
        <p:nvSpPr>
          <p:cNvPr id="125979" name="TextBox 40"/>
          <p:cNvSpPr txBox="1">
            <a:spLocks noChangeArrowheads="1"/>
          </p:cNvSpPr>
          <p:nvPr/>
        </p:nvSpPr>
        <p:spPr bwMode="auto">
          <a:xfrm>
            <a:off x="8126413" y="4384675"/>
            <a:ext cx="11699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Protein</a:t>
            </a:r>
          </a:p>
        </p:txBody>
      </p:sp>
    </p:spTree>
    <p:extLst>
      <p:ext uri="{BB962C8B-B14F-4D97-AF65-F5344CB8AC3E}">
        <p14:creationId xmlns:p14="http://schemas.microsoft.com/office/powerpoint/2010/main" val="1766288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ext Box 2"/>
          <p:cNvSpPr txBox="1">
            <a:spLocks noChangeArrowheads="1"/>
          </p:cNvSpPr>
          <p:nvPr/>
        </p:nvSpPr>
        <p:spPr bwMode="auto">
          <a:xfrm>
            <a:off x="395536" y="1434058"/>
            <a:ext cx="69484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2000" b="1" dirty="0">
                <a:latin typeface="Arial"/>
                <a:cs typeface="Arial"/>
              </a:rPr>
              <a:t>Protein </a:t>
            </a:r>
            <a:r>
              <a:rPr lang="da-DK" sz="2000" b="1" dirty="0" err="1">
                <a:latin typeface="Arial"/>
                <a:cs typeface="Arial"/>
              </a:rPr>
              <a:t>based</a:t>
            </a:r>
            <a:r>
              <a:rPr lang="da-DK" sz="2000" b="1" dirty="0">
                <a:latin typeface="Arial"/>
                <a:cs typeface="Arial"/>
              </a:rPr>
              <a:t> drugs: </a:t>
            </a:r>
          </a:p>
          <a:p>
            <a:pPr eaLnBrk="1" hangingPunct="1">
              <a:buFontTx/>
              <a:buChar char="•"/>
            </a:pPr>
            <a:r>
              <a:rPr lang="da-DK" sz="2000" dirty="0" err="1">
                <a:latin typeface="Arial"/>
                <a:cs typeface="Arial"/>
              </a:rPr>
              <a:t>Typically</a:t>
            </a:r>
            <a:r>
              <a:rPr lang="da-DK" sz="2000" dirty="0">
                <a:latin typeface="Arial"/>
                <a:cs typeface="Arial"/>
              </a:rPr>
              <a:t> proteins in solution to </a:t>
            </a:r>
            <a:r>
              <a:rPr lang="da-DK" sz="2000" dirty="0" err="1">
                <a:latin typeface="Arial"/>
                <a:cs typeface="Arial"/>
              </a:rPr>
              <a:t>be</a:t>
            </a:r>
            <a:r>
              <a:rPr lang="da-DK" sz="2000" dirty="0">
                <a:latin typeface="Arial"/>
                <a:cs typeface="Arial"/>
              </a:rPr>
              <a:t> </a:t>
            </a:r>
            <a:r>
              <a:rPr lang="da-DK" sz="2000" dirty="0" err="1">
                <a:latin typeface="Arial"/>
                <a:cs typeface="Arial"/>
              </a:rPr>
              <a:t>injected</a:t>
            </a:r>
            <a:endParaRPr lang="da-DK" sz="2000" dirty="0">
              <a:latin typeface="Arial"/>
              <a:cs typeface="Arial"/>
            </a:endParaRPr>
          </a:p>
          <a:p>
            <a:pPr eaLnBrk="1" hangingPunct="1">
              <a:buFontTx/>
              <a:buChar char="•"/>
            </a:pPr>
            <a:r>
              <a:rPr lang="da-DK" sz="2000" dirty="0">
                <a:latin typeface="Arial"/>
                <a:cs typeface="Arial"/>
              </a:rPr>
              <a:t>Long </a:t>
            </a:r>
            <a:r>
              <a:rPr lang="da-DK" sz="2000" dirty="0" err="1">
                <a:latin typeface="Arial"/>
                <a:cs typeface="Arial"/>
              </a:rPr>
              <a:t>shelf</a:t>
            </a:r>
            <a:r>
              <a:rPr lang="da-DK" sz="2000" dirty="0">
                <a:latin typeface="Arial"/>
                <a:cs typeface="Arial"/>
              </a:rPr>
              <a:t> </a:t>
            </a:r>
            <a:r>
              <a:rPr lang="da-DK" sz="2000" dirty="0" err="1">
                <a:latin typeface="Arial"/>
                <a:cs typeface="Arial"/>
              </a:rPr>
              <a:t>life</a:t>
            </a:r>
            <a:r>
              <a:rPr lang="da-DK" sz="2000" dirty="0">
                <a:latin typeface="Arial"/>
                <a:cs typeface="Arial"/>
              </a:rPr>
              <a:t> (up to 2 </a:t>
            </a:r>
            <a:r>
              <a:rPr lang="da-DK" sz="2000" dirty="0" err="1">
                <a:latin typeface="Arial"/>
                <a:cs typeface="Arial"/>
              </a:rPr>
              <a:t>years</a:t>
            </a:r>
            <a:r>
              <a:rPr lang="da-DK" sz="2000" dirty="0">
                <a:latin typeface="Arial"/>
                <a:cs typeface="Arial"/>
              </a:rPr>
              <a:t>)</a:t>
            </a:r>
          </a:p>
          <a:p>
            <a:pPr eaLnBrk="1" hangingPunct="1">
              <a:buFontTx/>
              <a:buChar char="•"/>
            </a:pPr>
            <a:r>
              <a:rPr lang="da-DK" sz="2000" dirty="0">
                <a:latin typeface="Arial"/>
                <a:cs typeface="Arial"/>
              </a:rPr>
              <a:t>Control of </a:t>
            </a:r>
            <a:r>
              <a:rPr lang="da-DK" sz="2000" dirty="0" err="1">
                <a:latin typeface="Arial"/>
                <a:cs typeface="Arial"/>
              </a:rPr>
              <a:t>release</a:t>
            </a:r>
            <a:r>
              <a:rPr lang="da-DK" sz="2000" dirty="0">
                <a:latin typeface="Arial"/>
                <a:cs typeface="Arial"/>
              </a:rPr>
              <a:t> profile is </a:t>
            </a:r>
            <a:r>
              <a:rPr lang="da-DK" sz="2000" dirty="0" err="1">
                <a:latin typeface="Arial"/>
                <a:cs typeface="Arial"/>
              </a:rPr>
              <a:t>desirable</a:t>
            </a:r>
            <a:endParaRPr lang="da-DK" sz="2000" dirty="0">
              <a:latin typeface="Arial"/>
              <a:cs typeface="Arial"/>
            </a:endParaRPr>
          </a:p>
        </p:txBody>
      </p:sp>
      <p:pic>
        <p:nvPicPr>
          <p:cNvPr id="128002" name="Picture 3" descr="InsulinHexam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3263" y="1845270"/>
            <a:ext cx="3271837"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3" name="Text Box 4"/>
          <p:cNvSpPr txBox="1">
            <a:spLocks noChangeArrowheads="1"/>
          </p:cNvSpPr>
          <p:nvPr/>
        </p:nvSpPr>
        <p:spPr bwMode="auto">
          <a:xfrm>
            <a:off x="6732588" y="1591270"/>
            <a:ext cx="2044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2000">
                <a:solidFill>
                  <a:schemeClr val="accent2"/>
                </a:solidFill>
                <a:latin typeface="Arial"/>
                <a:cs typeface="Arial"/>
              </a:rPr>
              <a:t>Insulin Hexamer</a:t>
            </a:r>
            <a:endParaRPr lang="en-GB" sz="2000">
              <a:solidFill>
                <a:schemeClr val="accent2"/>
              </a:solidFill>
              <a:latin typeface="Arial"/>
              <a:cs typeface="Arial"/>
            </a:endParaRPr>
          </a:p>
        </p:txBody>
      </p:sp>
      <p:sp>
        <p:nvSpPr>
          <p:cNvPr id="128004" name="Text Box 5"/>
          <p:cNvSpPr txBox="1">
            <a:spLocks noChangeArrowheads="1"/>
          </p:cNvSpPr>
          <p:nvPr/>
        </p:nvSpPr>
        <p:spPr bwMode="auto">
          <a:xfrm>
            <a:off x="179388" y="2708870"/>
            <a:ext cx="30591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1800" b="1">
                <a:solidFill>
                  <a:schemeClr val="accent2"/>
                </a:solidFill>
                <a:latin typeface="Arial"/>
                <a:cs typeface="Arial"/>
              </a:rPr>
              <a:t>Fast action:</a:t>
            </a:r>
            <a:r>
              <a:rPr lang="da-DK" sz="1800">
                <a:solidFill>
                  <a:schemeClr val="accent2"/>
                </a:solidFill>
                <a:latin typeface="Arial"/>
                <a:cs typeface="Arial"/>
              </a:rPr>
              <a:t> Monomeric and dimeric insulin</a:t>
            </a:r>
            <a:endParaRPr lang="en-GB" sz="1800">
              <a:solidFill>
                <a:schemeClr val="accent2"/>
              </a:solidFill>
              <a:latin typeface="Arial"/>
              <a:cs typeface="Arial"/>
            </a:endParaRPr>
          </a:p>
        </p:txBody>
      </p:sp>
      <p:sp>
        <p:nvSpPr>
          <p:cNvPr id="128005" name="Text Box 7"/>
          <p:cNvSpPr txBox="1">
            <a:spLocks noChangeArrowheads="1"/>
          </p:cNvSpPr>
          <p:nvPr/>
        </p:nvSpPr>
        <p:spPr bwMode="auto">
          <a:xfrm>
            <a:off x="4140200" y="4796432"/>
            <a:ext cx="273526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1800" b="1">
                <a:solidFill>
                  <a:schemeClr val="accent2"/>
                </a:solidFill>
                <a:latin typeface="Arial"/>
                <a:cs typeface="Arial"/>
              </a:rPr>
              <a:t>Slow action:</a:t>
            </a:r>
            <a:r>
              <a:rPr lang="da-DK" sz="1800">
                <a:solidFill>
                  <a:schemeClr val="accent2"/>
                </a:solidFill>
                <a:latin typeface="Arial"/>
                <a:cs typeface="Arial"/>
              </a:rPr>
              <a:t> Large complexes of hexameric insulin</a:t>
            </a:r>
            <a:endParaRPr lang="en-GB" sz="1800">
              <a:solidFill>
                <a:schemeClr val="accent2"/>
              </a:solidFill>
              <a:latin typeface="Arial"/>
              <a:cs typeface="Arial"/>
            </a:endParaRPr>
          </a:p>
        </p:txBody>
      </p:sp>
      <p:sp>
        <p:nvSpPr>
          <p:cNvPr id="128006" name="Oval 8"/>
          <p:cNvSpPr>
            <a:spLocks noChangeArrowheads="1"/>
          </p:cNvSpPr>
          <p:nvPr/>
        </p:nvSpPr>
        <p:spPr bwMode="auto">
          <a:xfrm>
            <a:off x="755650" y="3716932"/>
            <a:ext cx="503238" cy="288925"/>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07" name="Oval 9"/>
          <p:cNvSpPr>
            <a:spLocks noChangeArrowheads="1"/>
          </p:cNvSpPr>
          <p:nvPr/>
        </p:nvSpPr>
        <p:spPr bwMode="auto">
          <a:xfrm rot="1850455">
            <a:off x="755650" y="4293195"/>
            <a:ext cx="503238" cy="288925"/>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08" name="Oval 10"/>
          <p:cNvSpPr>
            <a:spLocks noChangeArrowheads="1"/>
          </p:cNvSpPr>
          <p:nvPr/>
        </p:nvSpPr>
        <p:spPr bwMode="auto">
          <a:xfrm rot="-1942087">
            <a:off x="250825" y="4077295"/>
            <a:ext cx="503238" cy="288925"/>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09" name="Oval 11"/>
          <p:cNvSpPr>
            <a:spLocks noChangeArrowheads="1"/>
          </p:cNvSpPr>
          <p:nvPr/>
        </p:nvSpPr>
        <p:spPr bwMode="auto">
          <a:xfrm rot="4283936">
            <a:off x="1296194" y="4616251"/>
            <a:ext cx="503237" cy="288925"/>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10" name="Oval 12"/>
          <p:cNvSpPr>
            <a:spLocks noChangeArrowheads="1"/>
          </p:cNvSpPr>
          <p:nvPr/>
        </p:nvSpPr>
        <p:spPr bwMode="auto">
          <a:xfrm rot="-3802024">
            <a:off x="1224757" y="3895526"/>
            <a:ext cx="503237" cy="288925"/>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nvGrpSpPr>
          <p:cNvPr id="128011" name="Group 13"/>
          <p:cNvGrpSpPr>
            <a:grpSpLocks/>
          </p:cNvGrpSpPr>
          <p:nvPr/>
        </p:nvGrpSpPr>
        <p:grpSpPr bwMode="auto">
          <a:xfrm>
            <a:off x="7091363" y="5661620"/>
            <a:ext cx="720725" cy="647700"/>
            <a:chOff x="3470" y="3339"/>
            <a:chExt cx="454" cy="408"/>
          </a:xfrm>
        </p:grpSpPr>
        <p:sp>
          <p:nvSpPr>
            <p:cNvPr id="128045" name="Oval 14"/>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6" name="Oval 15"/>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7" name="Oval 16"/>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2" name="Group 17"/>
          <p:cNvGrpSpPr>
            <a:grpSpLocks/>
          </p:cNvGrpSpPr>
          <p:nvPr/>
        </p:nvGrpSpPr>
        <p:grpSpPr bwMode="auto">
          <a:xfrm>
            <a:off x="6804025" y="5085357"/>
            <a:ext cx="720725" cy="647700"/>
            <a:chOff x="3470" y="3339"/>
            <a:chExt cx="454" cy="408"/>
          </a:xfrm>
        </p:grpSpPr>
        <p:sp>
          <p:nvSpPr>
            <p:cNvPr id="128042" name="Oval 18"/>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3" name="Oval 19"/>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4" name="Oval 20"/>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3" name="Group 21"/>
          <p:cNvGrpSpPr>
            <a:grpSpLocks/>
          </p:cNvGrpSpPr>
          <p:nvPr/>
        </p:nvGrpSpPr>
        <p:grpSpPr bwMode="auto">
          <a:xfrm>
            <a:off x="7740650" y="5590182"/>
            <a:ext cx="720725" cy="647700"/>
            <a:chOff x="3470" y="3339"/>
            <a:chExt cx="454" cy="408"/>
          </a:xfrm>
        </p:grpSpPr>
        <p:sp>
          <p:nvSpPr>
            <p:cNvPr id="128039" name="Oval 22"/>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0" name="Oval 23"/>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41" name="Oval 24"/>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4" name="Group 25"/>
          <p:cNvGrpSpPr>
            <a:grpSpLocks/>
          </p:cNvGrpSpPr>
          <p:nvPr/>
        </p:nvGrpSpPr>
        <p:grpSpPr bwMode="auto">
          <a:xfrm>
            <a:off x="3995738" y="3501032"/>
            <a:ext cx="720725" cy="647700"/>
            <a:chOff x="3470" y="3339"/>
            <a:chExt cx="454" cy="408"/>
          </a:xfrm>
        </p:grpSpPr>
        <p:sp>
          <p:nvSpPr>
            <p:cNvPr id="128036" name="Oval 26"/>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7" name="Oval 27"/>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8" name="Oval 28"/>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5" name="Group 29"/>
          <p:cNvGrpSpPr>
            <a:grpSpLocks/>
          </p:cNvGrpSpPr>
          <p:nvPr/>
        </p:nvGrpSpPr>
        <p:grpSpPr bwMode="auto">
          <a:xfrm>
            <a:off x="7380288" y="5085357"/>
            <a:ext cx="720725" cy="647700"/>
            <a:chOff x="3470" y="3339"/>
            <a:chExt cx="454" cy="408"/>
          </a:xfrm>
        </p:grpSpPr>
        <p:sp>
          <p:nvSpPr>
            <p:cNvPr id="128033" name="Oval 30"/>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4" name="Oval 31"/>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5" name="Oval 32"/>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6" name="Group 33"/>
          <p:cNvGrpSpPr>
            <a:grpSpLocks/>
          </p:cNvGrpSpPr>
          <p:nvPr/>
        </p:nvGrpSpPr>
        <p:grpSpPr bwMode="auto">
          <a:xfrm>
            <a:off x="8099425" y="5085357"/>
            <a:ext cx="720725" cy="647700"/>
            <a:chOff x="3470" y="3339"/>
            <a:chExt cx="454" cy="408"/>
          </a:xfrm>
        </p:grpSpPr>
        <p:sp>
          <p:nvSpPr>
            <p:cNvPr id="128030" name="Oval 34"/>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1" name="Oval 35"/>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32" name="Oval 36"/>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7" name="Group 37"/>
          <p:cNvGrpSpPr>
            <a:grpSpLocks/>
          </p:cNvGrpSpPr>
          <p:nvPr/>
        </p:nvGrpSpPr>
        <p:grpSpPr bwMode="auto">
          <a:xfrm>
            <a:off x="7667625" y="4582120"/>
            <a:ext cx="720725" cy="647700"/>
            <a:chOff x="3470" y="3339"/>
            <a:chExt cx="454" cy="408"/>
          </a:xfrm>
        </p:grpSpPr>
        <p:sp>
          <p:nvSpPr>
            <p:cNvPr id="128027" name="Oval 38"/>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28" name="Oval 39"/>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29" name="Oval 40"/>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grpSp>
        <p:nvGrpSpPr>
          <p:cNvPr id="128018" name="Group 41"/>
          <p:cNvGrpSpPr>
            <a:grpSpLocks/>
          </p:cNvGrpSpPr>
          <p:nvPr/>
        </p:nvGrpSpPr>
        <p:grpSpPr bwMode="auto">
          <a:xfrm>
            <a:off x="6948488" y="4510682"/>
            <a:ext cx="720725" cy="647700"/>
            <a:chOff x="3470" y="3339"/>
            <a:chExt cx="454" cy="408"/>
          </a:xfrm>
        </p:grpSpPr>
        <p:sp>
          <p:nvSpPr>
            <p:cNvPr id="128024" name="Oval 42"/>
            <p:cNvSpPr>
              <a:spLocks noChangeArrowheads="1"/>
            </p:cNvSpPr>
            <p:nvPr/>
          </p:nvSpPr>
          <p:spPr bwMode="auto">
            <a:xfrm>
              <a:off x="3515" y="3339"/>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25" name="Oval 43"/>
            <p:cNvSpPr>
              <a:spLocks noChangeArrowheads="1"/>
            </p:cNvSpPr>
            <p:nvPr/>
          </p:nvSpPr>
          <p:spPr bwMode="auto">
            <a:xfrm rot="2227126">
              <a:off x="3470" y="3521"/>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sp>
          <p:nvSpPr>
            <p:cNvPr id="128026" name="Oval 44"/>
            <p:cNvSpPr>
              <a:spLocks noChangeArrowheads="1"/>
            </p:cNvSpPr>
            <p:nvPr/>
          </p:nvSpPr>
          <p:spPr bwMode="auto">
            <a:xfrm rot="-3802024">
              <a:off x="3674" y="3498"/>
              <a:ext cx="317" cy="182"/>
            </a:xfrm>
            <a:prstGeom prst="ellipse">
              <a:avLst/>
            </a:prstGeom>
            <a:solidFill>
              <a:srgbClr val="3E9E49"/>
            </a:solidFill>
            <a:ln w="9525">
              <a:solidFill>
                <a:schemeClr val="tx1"/>
              </a:solidFill>
              <a:round/>
              <a:headEnd/>
              <a:tailEnd/>
            </a:ln>
          </p:spPr>
          <p:txBody>
            <a:bodyPr wrap="none" anchor="ctr"/>
            <a:lstStyle/>
            <a:p>
              <a:endParaRPr lang="en-US">
                <a:latin typeface="Arial"/>
                <a:cs typeface="Arial"/>
              </a:endParaRPr>
            </a:p>
          </p:txBody>
        </p:sp>
      </p:grpSp>
      <p:sp>
        <p:nvSpPr>
          <p:cNvPr id="128019" name="Text Box 45"/>
          <p:cNvSpPr txBox="1">
            <a:spLocks noChangeArrowheads="1"/>
          </p:cNvSpPr>
          <p:nvPr/>
        </p:nvSpPr>
        <p:spPr bwMode="auto">
          <a:xfrm>
            <a:off x="328613" y="5685234"/>
            <a:ext cx="3867052" cy="1169551"/>
          </a:xfrm>
          <a:prstGeom prst="rect">
            <a:avLst/>
          </a:prstGeom>
          <a:solidFill>
            <a:srgbClr val="FFFFFF"/>
          </a:solidFill>
          <a:ln>
            <a:noFill/>
          </a:ln>
          <a:extLst>
            <a:ext uri="{91240B29-F687-4f45-9708-019B960494DF}">
              <a14:hiddenLine xmlns:a14="http://schemas.microsoft.com/office/drawing/2010/main" w="57150" cmpd="thinThick">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1800" dirty="0">
                <a:solidFill>
                  <a:srgbClr val="2A1FBD"/>
                </a:solidFill>
                <a:latin typeface="Arial"/>
                <a:cs typeface="Arial"/>
              </a:rPr>
              <a:t>Knowledge and </a:t>
            </a:r>
            <a:r>
              <a:rPr lang="da-DK" sz="1800" dirty="0" err="1">
                <a:solidFill>
                  <a:srgbClr val="2A1FBD"/>
                </a:solidFill>
                <a:latin typeface="Arial"/>
                <a:cs typeface="Arial"/>
              </a:rPr>
              <a:t>control</a:t>
            </a:r>
            <a:r>
              <a:rPr lang="da-DK" sz="1800" dirty="0">
                <a:solidFill>
                  <a:srgbClr val="2A1FBD"/>
                </a:solidFill>
                <a:latin typeface="Arial"/>
                <a:cs typeface="Arial"/>
              </a:rPr>
              <a:t> of solution </a:t>
            </a:r>
          </a:p>
          <a:p>
            <a:pPr eaLnBrk="1" hangingPunct="1"/>
            <a:r>
              <a:rPr lang="da-DK" sz="1800" dirty="0">
                <a:solidFill>
                  <a:srgbClr val="2A1FBD"/>
                </a:solidFill>
                <a:latin typeface="Arial"/>
                <a:cs typeface="Arial"/>
              </a:rPr>
              <a:t>properties of the proteins </a:t>
            </a:r>
            <a:r>
              <a:rPr lang="da-DK" sz="1800" dirty="0" err="1">
                <a:solidFill>
                  <a:srgbClr val="2A1FBD"/>
                </a:solidFill>
                <a:latin typeface="Arial"/>
                <a:cs typeface="Arial"/>
              </a:rPr>
              <a:t>are</a:t>
            </a:r>
            <a:r>
              <a:rPr lang="da-DK" sz="1800" dirty="0">
                <a:solidFill>
                  <a:srgbClr val="2A1FBD"/>
                </a:solidFill>
                <a:latin typeface="Arial"/>
                <a:cs typeface="Arial"/>
              </a:rPr>
              <a:t> </a:t>
            </a:r>
            <a:r>
              <a:rPr lang="da-DK" sz="1800" dirty="0" err="1" smtClean="0">
                <a:solidFill>
                  <a:srgbClr val="2A1FBD"/>
                </a:solidFill>
                <a:latin typeface="Arial"/>
                <a:cs typeface="Arial"/>
              </a:rPr>
              <a:t>crucial</a:t>
            </a:r>
            <a:endParaRPr lang="da-DK" sz="1800" dirty="0">
              <a:solidFill>
                <a:srgbClr val="2A1FBD"/>
              </a:solidFill>
              <a:latin typeface="Arial"/>
              <a:cs typeface="Arial"/>
            </a:endParaRPr>
          </a:p>
          <a:p>
            <a:pPr eaLnBrk="1" hangingPunct="1"/>
            <a:endParaRPr lang="da-DK" sz="1600" dirty="0">
              <a:solidFill>
                <a:srgbClr val="2A1FBD"/>
              </a:solidFill>
              <a:latin typeface="Arial"/>
              <a:cs typeface="Arial"/>
            </a:endParaRPr>
          </a:p>
          <a:p>
            <a:pPr eaLnBrk="1" hangingPunct="1"/>
            <a:r>
              <a:rPr lang="da-DK" sz="1800" dirty="0">
                <a:solidFill>
                  <a:srgbClr val="2A1FBD"/>
                </a:solidFill>
                <a:latin typeface="Arial"/>
                <a:cs typeface="Arial"/>
              </a:rPr>
              <a:t>Source: L Arleth, Uni Copenhagen</a:t>
            </a:r>
            <a:endParaRPr lang="en-GB" sz="1800" dirty="0">
              <a:solidFill>
                <a:srgbClr val="2A1FBD"/>
              </a:solidFill>
              <a:latin typeface="Arial"/>
              <a:cs typeface="Arial"/>
            </a:endParaRPr>
          </a:p>
        </p:txBody>
      </p:sp>
      <p:sp>
        <p:nvSpPr>
          <p:cNvPr id="128020" name="Line 47"/>
          <p:cNvSpPr>
            <a:spLocks noChangeShapeType="1"/>
          </p:cNvSpPr>
          <p:nvPr/>
        </p:nvSpPr>
        <p:spPr bwMode="auto">
          <a:xfrm>
            <a:off x="1547813" y="5590182"/>
            <a:ext cx="1727200" cy="0"/>
          </a:xfrm>
          <a:prstGeom prst="line">
            <a:avLst/>
          </a:prstGeom>
          <a:noFill/>
          <a:ln w="3810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latin typeface="Arial"/>
              <a:cs typeface="Arial"/>
            </a:endParaRPr>
          </a:p>
        </p:txBody>
      </p:sp>
      <p:sp>
        <p:nvSpPr>
          <p:cNvPr id="128021" name="Text Box 48"/>
          <p:cNvSpPr txBox="1">
            <a:spLocks noChangeArrowheads="1"/>
          </p:cNvSpPr>
          <p:nvPr/>
        </p:nvSpPr>
        <p:spPr bwMode="auto">
          <a:xfrm>
            <a:off x="1835150" y="5085357"/>
            <a:ext cx="10400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a:solidFill>
                  <a:srgbClr val="000000"/>
                </a:solidFill>
                <a:latin typeface="Arial"/>
                <a:cs typeface="Arial"/>
              </a:rPr>
              <a:t>10 nm</a:t>
            </a:r>
            <a:endParaRPr lang="en-GB">
              <a:solidFill>
                <a:srgbClr val="000000"/>
              </a:solidFill>
              <a:latin typeface="Arial"/>
              <a:cs typeface="Arial"/>
            </a:endParaRPr>
          </a:p>
        </p:txBody>
      </p:sp>
      <p:sp>
        <p:nvSpPr>
          <p:cNvPr id="128022" name="Text Box 50"/>
          <p:cNvSpPr txBox="1">
            <a:spLocks noChangeArrowheads="1"/>
          </p:cNvSpPr>
          <p:nvPr/>
        </p:nvSpPr>
        <p:spPr bwMode="auto">
          <a:xfrm>
            <a:off x="4284663" y="2708870"/>
            <a:ext cx="3816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sz="1800" b="1">
                <a:solidFill>
                  <a:schemeClr val="accent2"/>
                </a:solidFill>
                <a:latin typeface="Arial"/>
                <a:cs typeface="Arial"/>
              </a:rPr>
              <a:t>Medium action:</a:t>
            </a:r>
            <a:r>
              <a:rPr lang="da-DK" sz="1800">
                <a:solidFill>
                  <a:schemeClr val="accent2"/>
                </a:solidFill>
                <a:latin typeface="Arial"/>
                <a:cs typeface="Arial"/>
              </a:rPr>
              <a:t> </a:t>
            </a:r>
          </a:p>
          <a:p>
            <a:pPr eaLnBrk="1" hangingPunct="1"/>
            <a:r>
              <a:rPr lang="da-DK" sz="1800">
                <a:solidFill>
                  <a:schemeClr val="accent2"/>
                </a:solidFill>
                <a:latin typeface="Arial"/>
                <a:cs typeface="Arial"/>
              </a:rPr>
              <a:t>Hexameric insulin</a:t>
            </a:r>
            <a:endParaRPr lang="en-GB" sz="1800">
              <a:solidFill>
                <a:schemeClr val="accent2"/>
              </a:solidFill>
              <a:latin typeface="Arial"/>
              <a:cs typeface="Arial"/>
            </a:endParaRPr>
          </a:p>
        </p:txBody>
      </p:sp>
      <p:sp>
        <p:nvSpPr>
          <p:cNvPr id="128023" name="Title 51"/>
          <p:cNvSpPr>
            <a:spLocks noGrp="1"/>
          </p:cNvSpPr>
          <p:nvPr>
            <p:ph type="title"/>
          </p:nvPr>
        </p:nvSpPr>
        <p:spPr>
          <a:xfrm>
            <a:off x="323528" y="404664"/>
            <a:ext cx="8229600" cy="908050"/>
          </a:xfrm>
        </p:spPr>
        <p:txBody>
          <a:bodyPr>
            <a:normAutofit/>
          </a:bodyPr>
          <a:lstStyle/>
          <a:p>
            <a:r>
              <a:rPr lang="en-US" sz="2800" b="1" dirty="0">
                <a:ea typeface="ＭＳ Ｐゴシック" charset="0"/>
              </a:rPr>
              <a:t>SANS: quick example</a:t>
            </a:r>
          </a:p>
        </p:txBody>
      </p:sp>
    </p:spTree>
    <p:extLst>
      <p:ext uri="{BB962C8B-B14F-4D97-AF65-F5344CB8AC3E}">
        <p14:creationId xmlns:p14="http://schemas.microsoft.com/office/powerpoint/2010/main" val="2856644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Footer Placeholder 3"/>
          <p:cNvSpPr>
            <a:spLocks noGrp="1"/>
          </p:cNvSpPr>
          <p:nvPr>
            <p:ph type="ftr" sz="quarter" idx="10"/>
          </p:nvPr>
        </p:nvSpPr>
        <p:spPr>
          <a:xfrm>
            <a:off x="474718" y="6470616"/>
            <a:ext cx="2116082" cy="250859"/>
          </a:xfrm>
        </p:spPr>
        <p:txBody>
          <a:bodyPr/>
          <a:lstStyle/>
          <a:p>
            <a:pPr>
              <a:defRPr/>
            </a:pPr>
            <a:r>
              <a:rPr lang="da-DK"/>
              <a:t>Biophysics  </a:t>
            </a:r>
          </a:p>
        </p:txBody>
      </p:sp>
      <p:sp>
        <p:nvSpPr>
          <p:cNvPr id="130050" name="Rectangle 279"/>
          <p:cNvSpPr>
            <a:spLocks noChangeArrowheads="1"/>
          </p:cNvSpPr>
          <p:nvPr/>
        </p:nvSpPr>
        <p:spPr bwMode="auto">
          <a:xfrm>
            <a:off x="4679504" y="2120590"/>
            <a:ext cx="4356546" cy="1583685"/>
          </a:xfrm>
          <a:prstGeom prst="rect">
            <a:avLst/>
          </a:prstGeom>
          <a:solidFill>
            <a:srgbClr val="CCFFFF">
              <a:alpha val="32941"/>
            </a:srgbClr>
          </a:solidFill>
          <a:ln w="28575">
            <a:solidFill>
              <a:srgbClr val="DD0A05"/>
            </a:solidFill>
            <a:miter lim="800000"/>
            <a:headEnd/>
            <a:tailEnd/>
          </a:ln>
        </p:spPr>
        <p:txBody>
          <a:bodyPr wrap="none" anchor="ctr"/>
          <a:lstStyle/>
          <a:p>
            <a:endParaRPr lang="en-US"/>
          </a:p>
        </p:txBody>
      </p:sp>
      <p:grpSp>
        <p:nvGrpSpPr>
          <p:cNvPr id="130051" name="Group 731"/>
          <p:cNvGrpSpPr>
            <a:grpSpLocks/>
          </p:cNvGrpSpPr>
          <p:nvPr/>
        </p:nvGrpSpPr>
        <p:grpSpPr bwMode="auto">
          <a:xfrm>
            <a:off x="4679166" y="2340510"/>
            <a:ext cx="4315610" cy="752578"/>
            <a:chOff x="2925" y="920"/>
            <a:chExt cx="2741" cy="690"/>
          </a:xfrm>
        </p:grpSpPr>
        <p:grpSp>
          <p:nvGrpSpPr>
            <p:cNvPr id="130462" name="Group 280"/>
            <p:cNvGrpSpPr>
              <a:grpSpLocks/>
            </p:cNvGrpSpPr>
            <p:nvPr/>
          </p:nvGrpSpPr>
          <p:grpSpPr bwMode="auto">
            <a:xfrm flipH="1">
              <a:off x="4543" y="920"/>
              <a:ext cx="1123" cy="690"/>
              <a:chOff x="3560" y="1842"/>
              <a:chExt cx="1951" cy="1078"/>
            </a:xfrm>
          </p:grpSpPr>
          <p:grpSp>
            <p:nvGrpSpPr>
              <p:cNvPr id="130524" name="Group 281"/>
              <p:cNvGrpSpPr>
                <a:grpSpLocks/>
              </p:cNvGrpSpPr>
              <p:nvPr/>
            </p:nvGrpSpPr>
            <p:grpSpPr bwMode="auto">
              <a:xfrm rot="10800000">
                <a:off x="5254" y="2432"/>
                <a:ext cx="257" cy="488"/>
                <a:chOff x="537" y="1661"/>
                <a:chExt cx="257" cy="488"/>
              </a:xfrm>
            </p:grpSpPr>
            <p:sp>
              <p:nvSpPr>
                <p:cNvPr id="130581" name="Oval 28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82" name="Freeform 28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83" name="Freeform 28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25" name="Group 285"/>
              <p:cNvGrpSpPr>
                <a:grpSpLocks/>
              </p:cNvGrpSpPr>
              <p:nvPr/>
            </p:nvGrpSpPr>
            <p:grpSpPr bwMode="auto">
              <a:xfrm>
                <a:off x="3560" y="1888"/>
                <a:ext cx="257" cy="488"/>
                <a:chOff x="537" y="1661"/>
                <a:chExt cx="257" cy="488"/>
              </a:xfrm>
            </p:grpSpPr>
            <p:sp>
              <p:nvSpPr>
                <p:cNvPr id="130578" name="Oval 28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79" name="Freeform 28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80" name="Freeform 28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26" name="Group 289"/>
              <p:cNvGrpSpPr>
                <a:grpSpLocks/>
              </p:cNvGrpSpPr>
              <p:nvPr/>
            </p:nvGrpSpPr>
            <p:grpSpPr bwMode="auto">
              <a:xfrm>
                <a:off x="3787" y="1842"/>
                <a:ext cx="257" cy="488"/>
                <a:chOff x="537" y="1661"/>
                <a:chExt cx="257" cy="488"/>
              </a:xfrm>
            </p:grpSpPr>
            <p:sp>
              <p:nvSpPr>
                <p:cNvPr id="130575" name="Oval 29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76" name="Freeform 29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77" name="Freeform 29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27" name="Group 293"/>
              <p:cNvGrpSpPr>
                <a:grpSpLocks/>
              </p:cNvGrpSpPr>
              <p:nvPr/>
            </p:nvGrpSpPr>
            <p:grpSpPr bwMode="auto">
              <a:xfrm>
                <a:off x="4014" y="1888"/>
                <a:ext cx="257" cy="488"/>
                <a:chOff x="537" y="1661"/>
                <a:chExt cx="257" cy="488"/>
              </a:xfrm>
            </p:grpSpPr>
            <p:sp>
              <p:nvSpPr>
                <p:cNvPr id="130572" name="Oval 29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73" name="Freeform 29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74" name="Freeform 29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28" name="Group 297"/>
              <p:cNvGrpSpPr>
                <a:grpSpLocks/>
              </p:cNvGrpSpPr>
              <p:nvPr/>
            </p:nvGrpSpPr>
            <p:grpSpPr bwMode="auto">
              <a:xfrm>
                <a:off x="4286" y="1888"/>
                <a:ext cx="257" cy="488"/>
                <a:chOff x="537" y="1661"/>
                <a:chExt cx="257" cy="488"/>
              </a:xfrm>
            </p:grpSpPr>
            <p:sp>
              <p:nvSpPr>
                <p:cNvPr id="130569" name="Oval 29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70" name="Freeform 29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71" name="Freeform 30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29" name="Group 301"/>
              <p:cNvGrpSpPr>
                <a:grpSpLocks/>
              </p:cNvGrpSpPr>
              <p:nvPr/>
            </p:nvGrpSpPr>
            <p:grpSpPr bwMode="auto">
              <a:xfrm>
                <a:off x="4513" y="1842"/>
                <a:ext cx="257" cy="488"/>
                <a:chOff x="537" y="1661"/>
                <a:chExt cx="257" cy="488"/>
              </a:xfrm>
            </p:grpSpPr>
            <p:sp>
              <p:nvSpPr>
                <p:cNvPr id="130566" name="Oval 30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67" name="Freeform 30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68" name="Freeform 30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0" name="Group 305"/>
              <p:cNvGrpSpPr>
                <a:grpSpLocks/>
              </p:cNvGrpSpPr>
              <p:nvPr/>
            </p:nvGrpSpPr>
            <p:grpSpPr bwMode="auto">
              <a:xfrm>
                <a:off x="4830" y="1888"/>
                <a:ext cx="257" cy="488"/>
                <a:chOff x="537" y="1661"/>
                <a:chExt cx="257" cy="488"/>
              </a:xfrm>
            </p:grpSpPr>
            <p:sp>
              <p:nvSpPr>
                <p:cNvPr id="130563" name="Oval 30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64" name="Freeform 30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65" name="Freeform 30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1" name="Group 309"/>
              <p:cNvGrpSpPr>
                <a:grpSpLocks/>
              </p:cNvGrpSpPr>
              <p:nvPr/>
            </p:nvGrpSpPr>
            <p:grpSpPr bwMode="auto">
              <a:xfrm>
                <a:off x="5057" y="1933"/>
                <a:ext cx="257" cy="488"/>
                <a:chOff x="537" y="1661"/>
                <a:chExt cx="257" cy="488"/>
              </a:xfrm>
            </p:grpSpPr>
            <p:sp>
              <p:nvSpPr>
                <p:cNvPr id="130560" name="Oval 31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61" name="Freeform 31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62" name="Freeform 31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2" name="Group 313"/>
              <p:cNvGrpSpPr>
                <a:grpSpLocks/>
              </p:cNvGrpSpPr>
              <p:nvPr/>
            </p:nvGrpSpPr>
            <p:grpSpPr bwMode="auto">
              <a:xfrm rot="10800000">
                <a:off x="3560" y="2432"/>
                <a:ext cx="257" cy="488"/>
                <a:chOff x="537" y="1661"/>
                <a:chExt cx="257" cy="488"/>
              </a:xfrm>
            </p:grpSpPr>
            <p:sp>
              <p:nvSpPr>
                <p:cNvPr id="130557" name="Oval 31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58" name="Freeform 31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59" name="Freeform 31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3" name="Group 317"/>
              <p:cNvGrpSpPr>
                <a:grpSpLocks/>
              </p:cNvGrpSpPr>
              <p:nvPr/>
            </p:nvGrpSpPr>
            <p:grpSpPr bwMode="auto">
              <a:xfrm rot="10800000">
                <a:off x="3787" y="2386"/>
                <a:ext cx="257" cy="488"/>
                <a:chOff x="537" y="1661"/>
                <a:chExt cx="257" cy="488"/>
              </a:xfrm>
            </p:grpSpPr>
            <p:sp>
              <p:nvSpPr>
                <p:cNvPr id="130554" name="Oval 31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55" name="Freeform 31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56" name="Freeform 32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4" name="Group 321"/>
              <p:cNvGrpSpPr>
                <a:grpSpLocks/>
              </p:cNvGrpSpPr>
              <p:nvPr/>
            </p:nvGrpSpPr>
            <p:grpSpPr bwMode="auto">
              <a:xfrm rot="10800000">
                <a:off x="4014" y="2432"/>
                <a:ext cx="257" cy="488"/>
                <a:chOff x="537" y="1661"/>
                <a:chExt cx="257" cy="488"/>
              </a:xfrm>
            </p:grpSpPr>
            <p:sp>
              <p:nvSpPr>
                <p:cNvPr id="130551" name="Oval 32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52" name="Freeform 32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53" name="Freeform 32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5" name="Group 325"/>
              <p:cNvGrpSpPr>
                <a:grpSpLocks/>
              </p:cNvGrpSpPr>
              <p:nvPr/>
            </p:nvGrpSpPr>
            <p:grpSpPr bwMode="auto">
              <a:xfrm rot="10800000">
                <a:off x="4286" y="2432"/>
                <a:ext cx="257" cy="488"/>
                <a:chOff x="537" y="1661"/>
                <a:chExt cx="257" cy="488"/>
              </a:xfrm>
            </p:grpSpPr>
            <p:sp>
              <p:nvSpPr>
                <p:cNvPr id="130548" name="Oval 32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49" name="Freeform 32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50" name="Freeform 32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6" name="Group 329"/>
              <p:cNvGrpSpPr>
                <a:grpSpLocks/>
              </p:cNvGrpSpPr>
              <p:nvPr/>
            </p:nvGrpSpPr>
            <p:grpSpPr bwMode="auto">
              <a:xfrm rot="10800000">
                <a:off x="4558" y="2386"/>
                <a:ext cx="257" cy="488"/>
                <a:chOff x="537" y="1661"/>
                <a:chExt cx="257" cy="488"/>
              </a:xfrm>
            </p:grpSpPr>
            <p:sp>
              <p:nvSpPr>
                <p:cNvPr id="130545" name="Oval 33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46" name="Freeform 33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47" name="Freeform 33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7" name="Group 333"/>
              <p:cNvGrpSpPr>
                <a:grpSpLocks/>
              </p:cNvGrpSpPr>
              <p:nvPr/>
            </p:nvGrpSpPr>
            <p:grpSpPr bwMode="auto">
              <a:xfrm rot="10800000">
                <a:off x="4785" y="2432"/>
                <a:ext cx="257" cy="488"/>
                <a:chOff x="537" y="1661"/>
                <a:chExt cx="257" cy="488"/>
              </a:xfrm>
            </p:grpSpPr>
            <p:sp>
              <p:nvSpPr>
                <p:cNvPr id="130542" name="Oval 33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43" name="Freeform 33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44" name="Freeform 33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538" name="Group 337"/>
              <p:cNvGrpSpPr>
                <a:grpSpLocks/>
              </p:cNvGrpSpPr>
              <p:nvPr/>
            </p:nvGrpSpPr>
            <p:grpSpPr bwMode="auto">
              <a:xfrm rot="10800000">
                <a:off x="5012" y="2432"/>
                <a:ext cx="257" cy="488"/>
                <a:chOff x="537" y="1661"/>
                <a:chExt cx="257" cy="488"/>
              </a:xfrm>
            </p:grpSpPr>
            <p:sp>
              <p:nvSpPr>
                <p:cNvPr id="130539" name="Oval 33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40" name="Freeform 33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41" name="Freeform 34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grpSp>
          <p:nvGrpSpPr>
            <p:cNvPr id="130463" name="Group 730"/>
            <p:cNvGrpSpPr>
              <a:grpSpLocks/>
            </p:cNvGrpSpPr>
            <p:nvPr/>
          </p:nvGrpSpPr>
          <p:grpSpPr bwMode="auto">
            <a:xfrm>
              <a:off x="2925" y="920"/>
              <a:ext cx="1123" cy="690"/>
              <a:chOff x="2925" y="920"/>
              <a:chExt cx="1123" cy="690"/>
            </a:xfrm>
          </p:grpSpPr>
          <p:grpSp>
            <p:nvGrpSpPr>
              <p:cNvPr id="130464" name="Group 341"/>
              <p:cNvGrpSpPr>
                <a:grpSpLocks/>
              </p:cNvGrpSpPr>
              <p:nvPr/>
            </p:nvGrpSpPr>
            <p:grpSpPr bwMode="auto">
              <a:xfrm rot="10800000">
                <a:off x="3900" y="1298"/>
                <a:ext cx="148" cy="312"/>
                <a:chOff x="537" y="1661"/>
                <a:chExt cx="257" cy="488"/>
              </a:xfrm>
            </p:grpSpPr>
            <p:sp>
              <p:nvSpPr>
                <p:cNvPr id="130521" name="Oval 34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22" name="Freeform 34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23" name="Freeform 34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65" name="Group 353"/>
              <p:cNvGrpSpPr>
                <a:grpSpLocks/>
              </p:cNvGrpSpPr>
              <p:nvPr/>
            </p:nvGrpSpPr>
            <p:grpSpPr bwMode="auto">
              <a:xfrm>
                <a:off x="2925" y="949"/>
                <a:ext cx="148" cy="313"/>
                <a:chOff x="537" y="1661"/>
                <a:chExt cx="257" cy="488"/>
              </a:xfrm>
            </p:grpSpPr>
            <p:sp>
              <p:nvSpPr>
                <p:cNvPr id="130518" name="Oval 35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19" name="Freeform 35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20" name="Freeform 35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66" name="Group 357"/>
              <p:cNvGrpSpPr>
                <a:grpSpLocks/>
              </p:cNvGrpSpPr>
              <p:nvPr/>
            </p:nvGrpSpPr>
            <p:grpSpPr bwMode="auto">
              <a:xfrm>
                <a:off x="3056" y="920"/>
                <a:ext cx="147" cy="312"/>
                <a:chOff x="537" y="1661"/>
                <a:chExt cx="257" cy="488"/>
              </a:xfrm>
            </p:grpSpPr>
            <p:sp>
              <p:nvSpPr>
                <p:cNvPr id="130515" name="Oval 35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16" name="Freeform 35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17" name="Freeform 36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67" name="Group 361"/>
              <p:cNvGrpSpPr>
                <a:grpSpLocks/>
              </p:cNvGrpSpPr>
              <p:nvPr/>
            </p:nvGrpSpPr>
            <p:grpSpPr bwMode="auto">
              <a:xfrm>
                <a:off x="3186" y="949"/>
                <a:ext cx="148" cy="313"/>
                <a:chOff x="537" y="1661"/>
                <a:chExt cx="257" cy="488"/>
              </a:xfrm>
            </p:grpSpPr>
            <p:sp>
              <p:nvSpPr>
                <p:cNvPr id="130512" name="Oval 36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13" name="Freeform 36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14" name="Freeform 36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68" name="Group 365"/>
              <p:cNvGrpSpPr>
                <a:grpSpLocks/>
              </p:cNvGrpSpPr>
              <p:nvPr/>
            </p:nvGrpSpPr>
            <p:grpSpPr bwMode="auto">
              <a:xfrm>
                <a:off x="3343" y="949"/>
                <a:ext cx="147" cy="313"/>
                <a:chOff x="537" y="1661"/>
                <a:chExt cx="257" cy="488"/>
              </a:xfrm>
            </p:grpSpPr>
            <p:sp>
              <p:nvSpPr>
                <p:cNvPr id="130509" name="Oval 36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10" name="Freeform 36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11" name="Freeform 36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69" name="Group 369"/>
              <p:cNvGrpSpPr>
                <a:grpSpLocks/>
              </p:cNvGrpSpPr>
              <p:nvPr/>
            </p:nvGrpSpPr>
            <p:grpSpPr bwMode="auto">
              <a:xfrm>
                <a:off x="3473" y="920"/>
                <a:ext cx="148" cy="312"/>
                <a:chOff x="537" y="1661"/>
                <a:chExt cx="257" cy="488"/>
              </a:xfrm>
            </p:grpSpPr>
            <p:sp>
              <p:nvSpPr>
                <p:cNvPr id="130506" name="Oval 37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07" name="Freeform 37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08" name="Freeform 37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0" name="Group 373"/>
              <p:cNvGrpSpPr>
                <a:grpSpLocks/>
              </p:cNvGrpSpPr>
              <p:nvPr/>
            </p:nvGrpSpPr>
            <p:grpSpPr bwMode="auto">
              <a:xfrm>
                <a:off x="3656" y="949"/>
                <a:ext cx="147" cy="313"/>
                <a:chOff x="537" y="1661"/>
                <a:chExt cx="257" cy="488"/>
              </a:xfrm>
            </p:grpSpPr>
            <p:sp>
              <p:nvSpPr>
                <p:cNvPr id="130503" name="Oval 37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04" name="Freeform 37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05" name="Freeform 37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1" name="Group 377"/>
              <p:cNvGrpSpPr>
                <a:grpSpLocks/>
              </p:cNvGrpSpPr>
              <p:nvPr/>
            </p:nvGrpSpPr>
            <p:grpSpPr bwMode="auto">
              <a:xfrm>
                <a:off x="3786" y="978"/>
                <a:ext cx="148" cy="313"/>
                <a:chOff x="537" y="1661"/>
                <a:chExt cx="257" cy="488"/>
              </a:xfrm>
            </p:grpSpPr>
            <p:sp>
              <p:nvSpPr>
                <p:cNvPr id="130500" name="Oval 37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501" name="Freeform 37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502" name="Freeform 38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2" name="Group 381"/>
              <p:cNvGrpSpPr>
                <a:grpSpLocks/>
              </p:cNvGrpSpPr>
              <p:nvPr/>
            </p:nvGrpSpPr>
            <p:grpSpPr bwMode="auto">
              <a:xfrm rot="10800000">
                <a:off x="2925" y="1298"/>
                <a:ext cx="148" cy="312"/>
                <a:chOff x="537" y="1661"/>
                <a:chExt cx="257" cy="488"/>
              </a:xfrm>
            </p:grpSpPr>
            <p:sp>
              <p:nvSpPr>
                <p:cNvPr id="130497" name="Oval 38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98" name="Freeform 38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99" name="Freeform 38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3" name="Group 385"/>
              <p:cNvGrpSpPr>
                <a:grpSpLocks/>
              </p:cNvGrpSpPr>
              <p:nvPr/>
            </p:nvGrpSpPr>
            <p:grpSpPr bwMode="auto">
              <a:xfrm rot="10800000">
                <a:off x="3056" y="1268"/>
                <a:ext cx="147" cy="313"/>
                <a:chOff x="537" y="1661"/>
                <a:chExt cx="257" cy="488"/>
              </a:xfrm>
            </p:grpSpPr>
            <p:sp>
              <p:nvSpPr>
                <p:cNvPr id="130494" name="Oval 38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95" name="Freeform 38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96" name="Freeform 38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4" name="Group 389"/>
              <p:cNvGrpSpPr>
                <a:grpSpLocks/>
              </p:cNvGrpSpPr>
              <p:nvPr/>
            </p:nvGrpSpPr>
            <p:grpSpPr bwMode="auto">
              <a:xfrm rot="10800000">
                <a:off x="3186" y="1298"/>
                <a:ext cx="148" cy="312"/>
                <a:chOff x="537" y="1661"/>
                <a:chExt cx="257" cy="488"/>
              </a:xfrm>
            </p:grpSpPr>
            <p:sp>
              <p:nvSpPr>
                <p:cNvPr id="130491" name="Oval 39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92" name="Freeform 39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93" name="Freeform 39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5" name="Group 393"/>
              <p:cNvGrpSpPr>
                <a:grpSpLocks/>
              </p:cNvGrpSpPr>
              <p:nvPr/>
            </p:nvGrpSpPr>
            <p:grpSpPr bwMode="auto">
              <a:xfrm rot="10800000">
                <a:off x="3343" y="1298"/>
                <a:ext cx="147" cy="312"/>
                <a:chOff x="537" y="1661"/>
                <a:chExt cx="257" cy="488"/>
              </a:xfrm>
            </p:grpSpPr>
            <p:sp>
              <p:nvSpPr>
                <p:cNvPr id="130488" name="Oval 39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89" name="Freeform 39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90" name="Freeform 39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6" name="Group 397"/>
              <p:cNvGrpSpPr>
                <a:grpSpLocks/>
              </p:cNvGrpSpPr>
              <p:nvPr/>
            </p:nvGrpSpPr>
            <p:grpSpPr bwMode="auto">
              <a:xfrm rot="10800000">
                <a:off x="3499" y="1268"/>
                <a:ext cx="148" cy="313"/>
                <a:chOff x="537" y="1661"/>
                <a:chExt cx="257" cy="488"/>
              </a:xfrm>
            </p:grpSpPr>
            <p:sp>
              <p:nvSpPr>
                <p:cNvPr id="130485" name="Oval 39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86" name="Freeform 39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87" name="Freeform 40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7" name="Group 401"/>
              <p:cNvGrpSpPr>
                <a:grpSpLocks/>
              </p:cNvGrpSpPr>
              <p:nvPr/>
            </p:nvGrpSpPr>
            <p:grpSpPr bwMode="auto">
              <a:xfrm rot="10800000">
                <a:off x="3630" y="1298"/>
                <a:ext cx="148" cy="312"/>
                <a:chOff x="537" y="1661"/>
                <a:chExt cx="257" cy="488"/>
              </a:xfrm>
            </p:grpSpPr>
            <p:sp>
              <p:nvSpPr>
                <p:cNvPr id="130482" name="Oval 40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83" name="Freeform 40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84" name="Freeform 40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78" name="Group 405"/>
              <p:cNvGrpSpPr>
                <a:grpSpLocks/>
              </p:cNvGrpSpPr>
              <p:nvPr/>
            </p:nvGrpSpPr>
            <p:grpSpPr bwMode="auto">
              <a:xfrm rot="10800000">
                <a:off x="3760" y="1298"/>
                <a:ext cx="148" cy="312"/>
                <a:chOff x="537" y="1661"/>
                <a:chExt cx="257" cy="488"/>
              </a:xfrm>
            </p:grpSpPr>
            <p:sp>
              <p:nvSpPr>
                <p:cNvPr id="130479" name="Oval 40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80" name="Freeform 40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81" name="Freeform 40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grpSp>
      <p:grpSp>
        <p:nvGrpSpPr>
          <p:cNvPr id="130052" name="Group 856"/>
          <p:cNvGrpSpPr>
            <a:grpSpLocks/>
          </p:cNvGrpSpPr>
          <p:nvPr/>
        </p:nvGrpSpPr>
        <p:grpSpPr bwMode="auto">
          <a:xfrm>
            <a:off x="4679504" y="4437703"/>
            <a:ext cx="4356546" cy="1583685"/>
            <a:chOff x="2993" y="2341"/>
            <a:chExt cx="2767" cy="1452"/>
          </a:xfrm>
        </p:grpSpPr>
        <p:sp>
          <p:nvSpPr>
            <p:cNvPr id="130330" name="Rectangle 412"/>
            <p:cNvSpPr>
              <a:spLocks noChangeArrowheads="1"/>
            </p:cNvSpPr>
            <p:nvPr/>
          </p:nvSpPr>
          <p:spPr bwMode="auto">
            <a:xfrm>
              <a:off x="2993" y="2341"/>
              <a:ext cx="2767" cy="1452"/>
            </a:xfrm>
            <a:prstGeom prst="rect">
              <a:avLst/>
            </a:prstGeom>
            <a:solidFill>
              <a:srgbClr val="339D47"/>
            </a:solidFill>
            <a:ln w="28575">
              <a:solidFill>
                <a:srgbClr val="DD0A05"/>
              </a:solidFill>
              <a:miter lim="800000"/>
              <a:headEnd/>
              <a:tailEnd/>
            </a:ln>
          </p:spPr>
          <p:txBody>
            <a:bodyPr wrap="none" anchor="ctr"/>
            <a:lstStyle/>
            <a:p>
              <a:endParaRPr lang="en-US"/>
            </a:p>
          </p:txBody>
        </p:sp>
        <p:grpSp>
          <p:nvGrpSpPr>
            <p:cNvPr id="130331" name="Group 732"/>
            <p:cNvGrpSpPr>
              <a:grpSpLocks/>
            </p:cNvGrpSpPr>
            <p:nvPr/>
          </p:nvGrpSpPr>
          <p:grpSpPr bwMode="auto">
            <a:xfrm>
              <a:off x="2997" y="2795"/>
              <a:ext cx="2741" cy="690"/>
              <a:chOff x="2925" y="920"/>
              <a:chExt cx="2741" cy="690"/>
            </a:xfrm>
          </p:grpSpPr>
          <p:grpSp>
            <p:nvGrpSpPr>
              <p:cNvPr id="130340" name="Group 733"/>
              <p:cNvGrpSpPr>
                <a:grpSpLocks/>
              </p:cNvGrpSpPr>
              <p:nvPr/>
            </p:nvGrpSpPr>
            <p:grpSpPr bwMode="auto">
              <a:xfrm flipH="1">
                <a:off x="4543" y="920"/>
                <a:ext cx="1123" cy="690"/>
                <a:chOff x="3560" y="1842"/>
                <a:chExt cx="1951" cy="1078"/>
              </a:xfrm>
            </p:grpSpPr>
            <p:grpSp>
              <p:nvGrpSpPr>
                <p:cNvPr id="130402" name="Group 734"/>
                <p:cNvGrpSpPr>
                  <a:grpSpLocks/>
                </p:cNvGrpSpPr>
                <p:nvPr/>
              </p:nvGrpSpPr>
              <p:grpSpPr bwMode="auto">
                <a:xfrm rot="10800000">
                  <a:off x="5254" y="2432"/>
                  <a:ext cx="257" cy="488"/>
                  <a:chOff x="537" y="1661"/>
                  <a:chExt cx="257" cy="488"/>
                </a:xfrm>
              </p:grpSpPr>
              <p:sp>
                <p:nvSpPr>
                  <p:cNvPr id="130459" name="Oval 735"/>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60" name="Freeform 736"/>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61" name="Freeform 737"/>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3" name="Group 738"/>
                <p:cNvGrpSpPr>
                  <a:grpSpLocks/>
                </p:cNvGrpSpPr>
                <p:nvPr/>
              </p:nvGrpSpPr>
              <p:grpSpPr bwMode="auto">
                <a:xfrm>
                  <a:off x="3560" y="1888"/>
                  <a:ext cx="257" cy="488"/>
                  <a:chOff x="537" y="1661"/>
                  <a:chExt cx="257" cy="488"/>
                </a:xfrm>
              </p:grpSpPr>
              <p:sp>
                <p:nvSpPr>
                  <p:cNvPr id="130456" name="Oval 739"/>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57" name="Freeform 740"/>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58" name="Freeform 741"/>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4" name="Group 742"/>
                <p:cNvGrpSpPr>
                  <a:grpSpLocks/>
                </p:cNvGrpSpPr>
                <p:nvPr/>
              </p:nvGrpSpPr>
              <p:grpSpPr bwMode="auto">
                <a:xfrm>
                  <a:off x="3787" y="1842"/>
                  <a:ext cx="257" cy="488"/>
                  <a:chOff x="537" y="1661"/>
                  <a:chExt cx="257" cy="488"/>
                </a:xfrm>
              </p:grpSpPr>
              <p:sp>
                <p:nvSpPr>
                  <p:cNvPr id="130453" name="Oval 743"/>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54" name="Freeform 744"/>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55" name="Freeform 745"/>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5" name="Group 746"/>
                <p:cNvGrpSpPr>
                  <a:grpSpLocks/>
                </p:cNvGrpSpPr>
                <p:nvPr/>
              </p:nvGrpSpPr>
              <p:grpSpPr bwMode="auto">
                <a:xfrm>
                  <a:off x="4014" y="1888"/>
                  <a:ext cx="257" cy="488"/>
                  <a:chOff x="537" y="1661"/>
                  <a:chExt cx="257" cy="488"/>
                </a:xfrm>
              </p:grpSpPr>
              <p:sp>
                <p:nvSpPr>
                  <p:cNvPr id="130450" name="Oval 747"/>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51" name="Freeform 748"/>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52" name="Freeform 749"/>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6" name="Group 750"/>
                <p:cNvGrpSpPr>
                  <a:grpSpLocks/>
                </p:cNvGrpSpPr>
                <p:nvPr/>
              </p:nvGrpSpPr>
              <p:grpSpPr bwMode="auto">
                <a:xfrm>
                  <a:off x="4286" y="1888"/>
                  <a:ext cx="257" cy="488"/>
                  <a:chOff x="537" y="1661"/>
                  <a:chExt cx="257" cy="488"/>
                </a:xfrm>
              </p:grpSpPr>
              <p:sp>
                <p:nvSpPr>
                  <p:cNvPr id="130447" name="Oval 751"/>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48" name="Freeform 752"/>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49" name="Freeform 753"/>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7" name="Group 754"/>
                <p:cNvGrpSpPr>
                  <a:grpSpLocks/>
                </p:cNvGrpSpPr>
                <p:nvPr/>
              </p:nvGrpSpPr>
              <p:grpSpPr bwMode="auto">
                <a:xfrm>
                  <a:off x="4513" y="1842"/>
                  <a:ext cx="257" cy="488"/>
                  <a:chOff x="537" y="1661"/>
                  <a:chExt cx="257" cy="488"/>
                </a:xfrm>
              </p:grpSpPr>
              <p:sp>
                <p:nvSpPr>
                  <p:cNvPr id="130444" name="Oval 755"/>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45" name="Freeform 756"/>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46" name="Freeform 757"/>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8" name="Group 758"/>
                <p:cNvGrpSpPr>
                  <a:grpSpLocks/>
                </p:cNvGrpSpPr>
                <p:nvPr/>
              </p:nvGrpSpPr>
              <p:grpSpPr bwMode="auto">
                <a:xfrm>
                  <a:off x="4830" y="1888"/>
                  <a:ext cx="257" cy="488"/>
                  <a:chOff x="537" y="1661"/>
                  <a:chExt cx="257" cy="488"/>
                </a:xfrm>
              </p:grpSpPr>
              <p:sp>
                <p:nvSpPr>
                  <p:cNvPr id="130441" name="Oval 759"/>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42" name="Freeform 760"/>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43" name="Freeform 761"/>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09" name="Group 762"/>
                <p:cNvGrpSpPr>
                  <a:grpSpLocks/>
                </p:cNvGrpSpPr>
                <p:nvPr/>
              </p:nvGrpSpPr>
              <p:grpSpPr bwMode="auto">
                <a:xfrm>
                  <a:off x="5057" y="1933"/>
                  <a:ext cx="257" cy="488"/>
                  <a:chOff x="537" y="1661"/>
                  <a:chExt cx="257" cy="488"/>
                </a:xfrm>
              </p:grpSpPr>
              <p:sp>
                <p:nvSpPr>
                  <p:cNvPr id="130438" name="Oval 763"/>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39" name="Freeform 764"/>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40" name="Freeform 765"/>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0" name="Group 766"/>
                <p:cNvGrpSpPr>
                  <a:grpSpLocks/>
                </p:cNvGrpSpPr>
                <p:nvPr/>
              </p:nvGrpSpPr>
              <p:grpSpPr bwMode="auto">
                <a:xfrm rot="10800000">
                  <a:off x="3560" y="2432"/>
                  <a:ext cx="257" cy="488"/>
                  <a:chOff x="537" y="1661"/>
                  <a:chExt cx="257" cy="488"/>
                </a:xfrm>
              </p:grpSpPr>
              <p:sp>
                <p:nvSpPr>
                  <p:cNvPr id="130435" name="Oval 767"/>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36" name="Freeform 768"/>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37" name="Freeform 769"/>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1" name="Group 770"/>
                <p:cNvGrpSpPr>
                  <a:grpSpLocks/>
                </p:cNvGrpSpPr>
                <p:nvPr/>
              </p:nvGrpSpPr>
              <p:grpSpPr bwMode="auto">
                <a:xfrm rot="10800000">
                  <a:off x="3787" y="2386"/>
                  <a:ext cx="257" cy="488"/>
                  <a:chOff x="537" y="1661"/>
                  <a:chExt cx="257" cy="488"/>
                </a:xfrm>
              </p:grpSpPr>
              <p:sp>
                <p:nvSpPr>
                  <p:cNvPr id="130432" name="Oval 771"/>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33" name="Freeform 772"/>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34" name="Freeform 773"/>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2" name="Group 774"/>
                <p:cNvGrpSpPr>
                  <a:grpSpLocks/>
                </p:cNvGrpSpPr>
                <p:nvPr/>
              </p:nvGrpSpPr>
              <p:grpSpPr bwMode="auto">
                <a:xfrm rot="10800000">
                  <a:off x="4014" y="2432"/>
                  <a:ext cx="257" cy="488"/>
                  <a:chOff x="537" y="1661"/>
                  <a:chExt cx="257" cy="488"/>
                </a:xfrm>
              </p:grpSpPr>
              <p:sp>
                <p:nvSpPr>
                  <p:cNvPr id="130429" name="Oval 775"/>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30" name="Freeform 776"/>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31" name="Freeform 777"/>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3" name="Group 778"/>
                <p:cNvGrpSpPr>
                  <a:grpSpLocks/>
                </p:cNvGrpSpPr>
                <p:nvPr/>
              </p:nvGrpSpPr>
              <p:grpSpPr bwMode="auto">
                <a:xfrm rot="10800000">
                  <a:off x="4286" y="2432"/>
                  <a:ext cx="257" cy="488"/>
                  <a:chOff x="537" y="1661"/>
                  <a:chExt cx="257" cy="488"/>
                </a:xfrm>
              </p:grpSpPr>
              <p:sp>
                <p:nvSpPr>
                  <p:cNvPr id="130426" name="Oval 779"/>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27" name="Freeform 780"/>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28" name="Freeform 781"/>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4" name="Group 782"/>
                <p:cNvGrpSpPr>
                  <a:grpSpLocks/>
                </p:cNvGrpSpPr>
                <p:nvPr/>
              </p:nvGrpSpPr>
              <p:grpSpPr bwMode="auto">
                <a:xfrm rot="10800000">
                  <a:off x="4558" y="2386"/>
                  <a:ext cx="257" cy="488"/>
                  <a:chOff x="537" y="1661"/>
                  <a:chExt cx="257" cy="488"/>
                </a:xfrm>
              </p:grpSpPr>
              <p:sp>
                <p:nvSpPr>
                  <p:cNvPr id="130423" name="Oval 783"/>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24" name="Freeform 784"/>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25" name="Freeform 785"/>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5" name="Group 786"/>
                <p:cNvGrpSpPr>
                  <a:grpSpLocks/>
                </p:cNvGrpSpPr>
                <p:nvPr/>
              </p:nvGrpSpPr>
              <p:grpSpPr bwMode="auto">
                <a:xfrm rot="10800000">
                  <a:off x="4785" y="2432"/>
                  <a:ext cx="257" cy="488"/>
                  <a:chOff x="537" y="1661"/>
                  <a:chExt cx="257" cy="488"/>
                </a:xfrm>
              </p:grpSpPr>
              <p:sp>
                <p:nvSpPr>
                  <p:cNvPr id="130420" name="Oval 787"/>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21" name="Freeform 788"/>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22" name="Freeform 789"/>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416" name="Group 790"/>
                <p:cNvGrpSpPr>
                  <a:grpSpLocks/>
                </p:cNvGrpSpPr>
                <p:nvPr/>
              </p:nvGrpSpPr>
              <p:grpSpPr bwMode="auto">
                <a:xfrm rot="10800000">
                  <a:off x="5012" y="2432"/>
                  <a:ext cx="257" cy="488"/>
                  <a:chOff x="537" y="1661"/>
                  <a:chExt cx="257" cy="488"/>
                </a:xfrm>
              </p:grpSpPr>
              <p:sp>
                <p:nvSpPr>
                  <p:cNvPr id="130417" name="Oval 791"/>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18" name="Freeform 792"/>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19" name="Freeform 793"/>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grpSp>
            <p:nvGrpSpPr>
              <p:cNvPr id="130341" name="Group 794"/>
              <p:cNvGrpSpPr>
                <a:grpSpLocks/>
              </p:cNvGrpSpPr>
              <p:nvPr/>
            </p:nvGrpSpPr>
            <p:grpSpPr bwMode="auto">
              <a:xfrm>
                <a:off x="2925" y="920"/>
                <a:ext cx="1123" cy="690"/>
                <a:chOff x="2925" y="920"/>
                <a:chExt cx="1123" cy="690"/>
              </a:xfrm>
            </p:grpSpPr>
            <p:grpSp>
              <p:nvGrpSpPr>
                <p:cNvPr id="130342" name="Group 795"/>
                <p:cNvGrpSpPr>
                  <a:grpSpLocks/>
                </p:cNvGrpSpPr>
                <p:nvPr/>
              </p:nvGrpSpPr>
              <p:grpSpPr bwMode="auto">
                <a:xfrm rot="10800000">
                  <a:off x="3900" y="1298"/>
                  <a:ext cx="148" cy="312"/>
                  <a:chOff x="537" y="1661"/>
                  <a:chExt cx="257" cy="488"/>
                </a:xfrm>
              </p:grpSpPr>
              <p:sp>
                <p:nvSpPr>
                  <p:cNvPr id="130399" name="Oval 79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400" name="Freeform 79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401" name="Freeform 79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3" name="Group 799"/>
                <p:cNvGrpSpPr>
                  <a:grpSpLocks/>
                </p:cNvGrpSpPr>
                <p:nvPr/>
              </p:nvGrpSpPr>
              <p:grpSpPr bwMode="auto">
                <a:xfrm>
                  <a:off x="2925" y="949"/>
                  <a:ext cx="148" cy="313"/>
                  <a:chOff x="537" y="1661"/>
                  <a:chExt cx="257" cy="488"/>
                </a:xfrm>
              </p:grpSpPr>
              <p:sp>
                <p:nvSpPr>
                  <p:cNvPr id="130396" name="Oval 80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97" name="Freeform 80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98" name="Freeform 80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4" name="Group 803"/>
                <p:cNvGrpSpPr>
                  <a:grpSpLocks/>
                </p:cNvGrpSpPr>
                <p:nvPr/>
              </p:nvGrpSpPr>
              <p:grpSpPr bwMode="auto">
                <a:xfrm>
                  <a:off x="3056" y="920"/>
                  <a:ext cx="147" cy="312"/>
                  <a:chOff x="537" y="1661"/>
                  <a:chExt cx="257" cy="488"/>
                </a:xfrm>
              </p:grpSpPr>
              <p:sp>
                <p:nvSpPr>
                  <p:cNvPr id="130393" name="Oval 80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94" name="Freeform 80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95" name="Freeform 80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5" name="Group 807"/>
                <p:cNvGrpSpPr>
                  <a:grpSpLocks/>
                </p:cNvGrpSpPr>
                <p:nvPr/>
              </p:nvGrpSpPr>
              <p:grpSpPr bwMode="auto">
                <a:xfrm>
                  <a:off x="3186" y="949"/>
                  <a:ext cx="148" cy="313"/>
                  <a:chOff x="537" y="1661"/>
                  <a:chExt cx="257" cy="488"/>
                </a:xfrm>
              </p:grpSpPr>
              <p:sp>
                <p:nvSpPr>
                  <p:cNvPr id="130390" name="Oval 80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91" name="Freeform 80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92" name="Freeform 81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6" name="Group 811"/>
                <p:cNvGrpSpPr>
                  <a:grpSpLocks/>
                </p:cNvGrpSpPr>
                <p:nvPr/>
              </p:nvGrpSpPr>
              <p:grpSpPr bwMode="auto">
                <a:xfrm>
                  <a:off x="3343" y="949"/>
                  <a:ext cx="147" cy="313"/>
                  <a:chOff x="537" y="1661"/>
                  <a:chExt cx="257" cy="488"/>
                </a:xfrm>
              </p:grpSpPr>
              <p:sp>
                <p:nvSpPr>
                  <p:cNvPr id="130387" name="Oval 81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88" name="Freeform 81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89" name="Freeform 81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7" name="Group 815"/>
                <p:cNvGrpSpPr>
                  <a:grpSpLocks/>
                </p:cNvGrpSpPr>
                <p:nvPr/>
              </p:nvGrpSpPr>
              <p:grpSpPr bwMode="auto">
                <a:xfrm>
                  <a:off x="3473" y="920"/>
                  <a:ext cx="148" cy="312"/>
                  <a:chOff x="537" y="1661"/>
                  <a:chExt cx="257" cy="488"/>
                </a:xfrm>
              </p:grpSpPr>
              <p:sp>
                <p:nvSpPr>
                  <p:cNvPr id="130384" name="Oval 81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85" name="Freeform 81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86" name="Freeform 81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8" name="Group 819"/>
                <p:cNvGrpSpPr>
                  <a:grpSpLocks/>
                </p:cNvGrpSpPr>
                <p:nvPr/>
              </p:nvGrpSpPr>
              <p:grpSpPr bwMode="auto">
                <a:xfrm>
                  <a:off x="3656" y="949"/>
                  <a:ext cx="147" cy="313"/>
                  <a:chOff x="537" y="1661"/>
                  <a:chExt cx="257" cy="488"/>
                </a:xfrm>
              </p:grpSpPr>
              <p:sp>
                <p:nvSpPr>
                  <p:cNvPr id="130381" name="Oval 82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82" name="Freeform 82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83" name="Freeform 82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49" name="Group 823"/>
                <p:cNvGrpSpPr>
                  <a:grpSpLocks/>
                </p:cNvGrpSpPr>
                <p:nvPr/>
              </p:nvGrpSpPr>
              <p:grpSpPr bwMode="auto">
                <a:xfrm>
                  <a:off x="3786" y="978"/>
                  <a:ext cx="148" cy="313"/>
                  <a:chOff x="537" y="1661"/>
                  <a:chExt cx="257" cy="488"/>
                </a:xfrm>
              </p:grpSpPr>
              <p:sp>
                <p:nvSpPr>
                  <p:cNvPr id="130378" name="Oval 82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79" name="Freeform 82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80" name="Freeform 82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0" name="Group 827"/>
                <p:cNvGrpSpPr>
                  <a:grpSpLocks/>
                </p:cNvGrpSpPr>
                <p:nvPr/>
              </p:nvGrpSpPr>
              <p:grpSpPr bwMode="auto">
                <a:xfrm rot="10800000">
                  <a:off x="2925" y="1298"/>
                  <a:ext cx="148" cy="312"/>
                  <a:chOff x="537" y="1661"/>
                  <a:chExt cx="257" cy="488"/>
                </a:xfrm>
              </p:grpSpPr>
              <p:sp>
                <p:nvSpPr>
                  <p:cNvPr id="130375" name="Oval 82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76" name="Freeform 82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77" name="Freeform 83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1" name="Group 831"/>
                <p:cNvGrpSpPr>
                  <a:grpSpLocks/>
                </p:cNvGrpSpPr>
                <p:nvPr/>
              </p:nvGrpSpPr>
              <p:grpSpPr bwMode="auto">
                <a:xfrm rot="10800000">
                  <a:off x="3056" y="1268"/>
                  <a:ext cx="147" cy="313"/>
                  <a:chOff x="537" y="1661"/>
                  <a:chExt cx="257" cy="488"/>
                </a:xfrm>
              </p:grpSpPr>
              <p:sp>
                <p:nvSpPr>
                  <p:cNvPr id="130372" name="Oval 83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73" name="Freeform 83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74" name="Freeform 83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2" name="Group 835"/>
                <p:cNvGrpSpPr>
                  <a:grpSpLocks/>
                </p:cNvGrpSpPr>
                <p:nvPr/>
              </p:nvGrpSpPr>
              <p:grpSpPr bwMode="auto">
                <a:xfrm rot="10800000">
                  <a:off x="3186" y="1298"/>
                  <a:ext cx="148" cy="312"/>
                  <a:chOff x="537" y="1661"/>
                  <a:chExt cx="257" cy="488"/>
                </a:xfrm>
              </p:grpSpPr>
              <p:sp>
                <p:nvSpPr>
                  <p:cNvPr id="130369" name="Oval 836"/>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70" name="Freeform 83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71" name="Freeform 83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3" name="Group 839"/>
                <p:cNvGrpSpPr>
                  <a:grpSpLocks/>
                </p:cNvGrpSpPr>
                <p:nvPr/>
              </p:nvGrpSpPr>
              <p:grpSpPr bwMode="auto">
                <a:xfrm rot="10800000">
                  <a:off x="3343" y="1298"/>
                  <a:ext cx="147" cy="312"/>
                  <a:chOff x="537" y="1661"/>
                  <a:chExt cx="257" cy="488"/>
                </a:xfrm>
              </p:grpSpPr>
              <p:sp>
                <p:nvSpPr>
                  <p:cNvPr id="130366" name="Oval 840"/>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67" name="Freeform 84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68" name="Freeform 84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4" name="Group 843"/>
                <p:cNvGrpSpPr>
                  <a:grpSpLocks/>
                </p:cNvGrpSpPr>
                <p:nvPr/>
              </p:nvGrpSpPr>
              <p:grpSpPr bwMode="auto">
                <a:xfrm rot="10800000">
                  <a:off x="3499" y="1268"/>
                  <a:ext cx="148" cy="313"/>
                  <a:chOff x="537" y="1661"/>
                  <a:chExt cx="257" cy="488"/>
                </a:xfrm>
              </p:grpSpPr>
              <p:sp>
                <p:nvSpPr>
                  <p:cNvPr id="130363" name="Oval 844"/>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64" name="Freeform 84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65" name="Freeform 84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5" name="Group 847"/>
                <p:cNvGrpSpPr>
                  <a:grpSpLocks/>
                </p:cNvGrpSpPr>
                <p:nvPr/>
              </p:nvGrpSpPr>
              <p:grpSpPr bwMode="auto">
                <a:xfrm rot="10800000">
                  <a:off x="3630" y="1298"/>
                  <a:ext cx="148" cy="312"/>
                  <a:chOff x="537" y="1661"/>
                  <a:chExt cx="257" cy="488"/>
                </a:xfrm>
              </p:grpSpPr>
              <p:sp>
                <p:nvSpPr>
                  <p:cNvPr id="130360" name="Oval 848"/>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61" name="Freeform 84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62" name="Freeform 85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nvGrpSpPr>
                <p:cNvPr id="130356" name="Group 851"/>
                <p:cNvGrpSpPr>
                  <a:grpSpLocks/>
                </p:cNvGrpSpPr>
                <p:nvPr/>
              </p:nvGrpSpPr>
              <p:grpSpPr bwMode="auto">
                <a:xfrm rot="10800000">
                  <a:off x="3760" y="1298"/>
                  <a:ext cx="148" cy="312"/>
                  <a:chOff x="537" y="1661"/>
                  <a:chExt cx="257" cy="488"/>
                </a:xfrm>
              </p:grpSpPr>
              <p:sp>
                <p:nvSpPr>
                  <p:cNvPr id="130357" name="Oval 852"/>
                  <p:cNvSpPr>
                    <a:spLocks noChangeArrowheads="1"/>
                  </p:cNvSpPr>
                  <p:nvPr/>
                </p:nvSpPr>
                <p:spPr bwMode="auto">
                  <a:xfrm>
                    <a:off x="567" y="1661"/>
                    <a:ext cx="227" cy="181"/>
                  </a:xfrm>
                  <a:prstGeom prst="ellipse">
                    <a:avLst/>
                  </a:prstGeom>
                  <a:solidFill>
                    <a:srgbClr val="0066FF"/>
                  </a:solidFill>
                  <a:ln w="28575">
                    <a:solidFill>
                      <a:srgbClr val="0066FF"/>
                    </a:solidFill>
                    <a:round/>
                    <a:headEnd/>
                    <a:tailEnd/>
                  </a:ln>
                </p:spPr>
                <p:txBody>
                  <a:bodyPr wrap="none" anchor="ctr"/>
                  <a:lstStyle/>
                  <a:p>
                    <a:endParaRPr lang="en-US"/>
                  </a:p>
                </p:txBody>
              </p:sp>
              <p:sp>
                <p:nvSpPr>
                  <p:cNvPr id="130358" name="Freeform 85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solidFill>
                    <a:srgbClr val="0066FF"/>
                  </a:solidFill>
                  <a:ln w="76200" cmpd="sng">
                    <a:solidFill>
                      <a:srgbClr val="0066FF"/>
                    </a:solidFill>
                    <a:round/>
                    <a:headEnd/>
                    <a:tailEnd/>
                  </a:ln>
                </p:spPr>
                <p:txBody>
                  <a:bodyPr/>
                  <a:lstStyle/>
                  <a:p>
                    <a:endParaRPr lang="en-US"/>
                  </a:p>
                </p:txBody>
              </p:sp>
              <p:sp>
                <p:nvSpPr>
                  <p:cNvPr id="130359" name="Freeform 85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solidFill>
                    <a:srgbClr val="0066FF"/>
                  </a:solidFill>
                  <a:ln w="76200" cmpd="sng">
                    <a:solidFill>
                      <a:srgbClr val="0066FF"/>
                    </a:solidFill>
                    <a:round/>
                    <a:headEnd/>
                    <a:tailEnd/>
                  </a:ln>
                </p:spPr>
                <p:txBody>
                  <a:bodyPr/>
                  <a:lstStyle/>
                  <a:p>
                    <a:endParaRPr lang="en-US"/>
                  </a:p>
                </p:txBody>
              </p:sp>
            </p:grpSp>
          </p:grpSp>
        </p:grpSp>
        <p:sp>
          <p:nvSpPr>
            <p:cNvPr id="130332" name="AutoShape 474"/>
            <p:cNvSpPr>
              <a:spLocks noChangeArrowheads="1"/>
            </p:cNvSpPr>
            <p:nvPr/>
          </p:nvSpPr>
          <p:spPr bwMode="auto">
            <a:xfrm rot="-771688">
              <a:off x="4037" y="2588"/>
              <a:ext cx="157" cy="900"/>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333" name="AutoShape 475"/>
            <p:cNvSpPr>
              <a:spLocks noChangeArrowheads="1"/>
            </p:cNvSpPr>
            <p:nvPr/>
          </p:nvSpPr>
          <p:spPr bwMode="auto">
            <a:xfrm rot="-10269276">
              <a:off x="4429" y="2501"/>
              <a:ext cx="156" cy="900"/>
            </a:xfrm>
            <a:prstGeom prst="can">
              <a:avLst>
                <a:gd name="adj" fmla="val 40972"/>
              </a:avLst>
            </a:prstGeom>
            <a:solidFill>
              <a:srgbClr val="339D47"/>
            </a:solidFill>
            <a:ln w="9525">
              <a:solidFill>
                <a:srgbClr val="1B5526"/>
              </a:solidFill>
              <a:round/>
              <a:headEnd/>
              <a:tailEnd/>
            </a:ln>
          </p:spPr>
          <p:txBody>
            <a:bodyPr wrap="none" anchor="ctr"/>
            <a:lstStyle/>
            <a:p>
              <a:endParaRPr lang="en-US"/>
            </a:p>
          </p:txBody>
        </p:sp>
        <p:sp>
          <p:nvSpPr>
            <p:cNvPr id="130334" name="AutoShape 476"/>
            <p:cNvSpPr>
              <a:spLocks noChangeArrowheads="1"/>
            </p:cNvSpPr>
            <p:nvPr/>
          </p:nvSpPr>
          <p:spPr bwMode="auto">
            <a:xfrm rot="1071873">
              <a:off x="4559" y="2559"/>
              <a:ext cx="157" cy="899"/>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335" name="AutoShape 477"/>
            <p:cNvSpPr>
              <a:spLocks noChangeArrowheads="1"/>
            </p:cNvSpPr>
            <p:nvPr/>
          </p:nvSpPr>
          <p:spPr bwMode="auto">
            <a:xfrm rot="10323955">
              <a:off x="4194" y="2530"/>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336" name="Oval 478"/>
            <p:cNvSpPr>
              <a:spLocks noChangeArrowheads="1"/>
            </p:cNvSpPr>
            <p:nvPr/>
          </p:nvSpPr>
          <p:spPr bwMode="auto">
            <a:xfrm>
              <a:off x="4168" y="2675"/>
              <a:ext cx="470" cy="348"/>
            </a:xfrm>
            <a:prstGeom prst="ellipse">
              <a:avLst/>
            </a:prstGeom>
            <a:solidFill>
              <a:srgbClr val="339D47"/>
            </a:solidFill>
            <a:ln>
              <a:noFill/>
            </a:ln>
            <a:effectLst>
              <a:prstShdw prst="shdw17" dist="17961" dir="13500000">
                <a:srgbClr val="1F5E2B">
                  <a:alpha val="74997"/>
                </a:srgb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0337" name="AutoShape 479"/>
            <p:cNvSpPr>
              <a:spLocks noChangeArrowheads="1"/>
            </p:cNvSpPr>
            <p:nvPr/>
          </p:nvSpPr>
          <p:spPr bwMode="auto">
            <a:xfrm rot="846255">
              <a:off x="4507" y="2704"/>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338" name="AutoShape 480"/>
            <p:cNvSpPr>
              <a:spLocks noChangeArrowheads="1"/>
            </p:cNvSpPr>
            <p:nvPr/>
          </p:nvSpPr>
          <p:spPr bwMode="auto">
            <a:xfrm rot="-771688">
              <a:off x="4089" y="2675"/>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339" name="AutoShape 543"/>
            <p:cNvSpPr>
              <a:spLocks noChangeArrowheads="1"/>
            </p:cNvSpPr>
            <p:nvPr/>
          </p:nvSpPr>
          <p:spPr bwMode="auto">
            <a:xfrm>
              <a:off x="4282" y="2740"/>
              <a:ext cx="156" cy="902"/>
            </a:xfrm>
            <a:prstGeom prst="can">
              <a:avLst>
                <a:gd name="adj" fmla="val 112589"/>
              </a:avLst>
            </a:prstGeom>
            <a:solidFill>
              <a:srgbClr val="339D47"/>
            </a:solidFill>
            <a:ln w="9525">
              <a:solidFill>
                <a:srgbClr val="1B5526"/>
              </a:solidFill>
              <a:round/>
              <a:headEnd/>
              <a:tailEnd/>
            </a:ln>
          </p:spPr>
          <p:txBody>
            <a:bodyPr wrap="none" anchor="ctr"/>
            <a:lstStyle/>
            <a:p>
              <a:endParaRPr lang="en-US"/>
            </a:p>
          </p:txBody>
        </p:sp>
      </p:grpSp>
      <p:grpSp>
        <p:nvGrpSpPr>
          <p:cNvPr id="130053" name="Group 555"/>
          <p:cNvGrpSpPr>
            <a:grpSpLocks/>
          </p:cNvGrpSpPr>
          <p:nvPr/>
        </p:nvGrpSpPr>
        <p:grpSpPr bwMode="auto">
          <a:xfrm>
            <a:off x="107504" y="1412233"/>
            <a:ext cx="4356546" cy="2290454"/>
            <a:chOff x="113" y="105"/>
            <a:chExt cx="2767" cy="2100"/>
          </a:xfrm>
        </p:grpSpPr>
        <p:sp>
          <p:nvSpPr>
            <p:cNvPr id="130198" name="Rectangle 142"/>
            <p:cNvSpPr>
              <a:spLocks noChangeArrowheads="1"/>
            </p:cNvSpPr>
            <p:nvPr/>
          </p:nvSpPr>
          <p:spPr bwMode="auto">
            <a:xfrm>
              <a:off x="113" y="753"/>
              <a:ext cx="2767" cy="1452"/>
            </a:xfrm>
            <a:prstGeom prst="rect">
              <a:avLst/>
            </a:prstGeom>
            <a:solidFill>
              <a:srgbClr val="0066FF">
                <a:alpha val="5882"/>
              </a:srgbClr>
            </a:solidFill>
            <a:ln w="28575">
              <a:solidFill>
                <a:srgbClr val="0066FF"/>
              </a:solidFill>
              <a:miter lim="800000"/>
              <a:headEnd/>
              <a:tailEnd/>
            </a:ln>
          </p:spPr>
          <p:txBody>
            <a:bodyPr wrap="none" anchor="ctr"/>
            <a:lstStyle/>
            <a:p>
              <a:endParaRPr lang="en-US"/>
            </a:p>
          </p:txBody>
        </p:sp>
        <p:grpSp>
          <p:nvGrpSpPr>
            <p:cNvPr id="130199" name="Group 139"/>
            <p:cNvGrpSpPr>
              <a:grpSpLocks/>
            </p:cNvGrpSpPr>
            <p:nvPr/>
          </p:nvGrpSpPr>
          <p:grpSpPr bwMode="auto">
            <a:xfrm flipH="1">
              <a:off x="1731" y="1130"/>
              <a:ext cx="1123" cy="690"/>
              <a:chOff x="3560" y="1842"/>
              <a:chExt cx="1951" cy="1078"/>
            </a:xfrm>
          </p:grpSpPr>
          <p:grpSp>
            <p:nvGrpSpPr>
              <p:cNvPr id="130270" name="Group 79"/>
              <p:cNvGrpSpPr>
                <a:grpSpLocks/>
              </p:cNvGrpSpPr>
              <p:nvPr/>
            </p:nvGrpSpPr>
            <p:grpSpPr bwMode="auto">
              <a:xfrm rot="10800000">
                <a:off x="5254" y="2432"/>
                <a:ext cx="257" cy="488"/>
                <a:chOff x="537" y="1661"/>
                <a:chExt cx="257" cy="488"/>
              </a:xfrm>
            </p:grpSpPr>
            <p:sp>
              <p:nvSpPr>
                <p:cNvPr id="130327" name="Oval 80"/>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28" name="Freeform 8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29" name="Freeform 8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1" name="Group 83"/>
              <p:cNvGrpSpPr>
                <a:grpSpLocks/>
              </p:cNvGrpSpPr>
              <p:nvPr/>
            </p:nvGrpSpPr>
            <p:grpSpPr bwMode="auto">
              <a:xfrm>
                <a:off x="3560" y="1888"/>
                <a:ext cx="257" cy="488"/>
                <a:chOff x="537" y="1661"/>
                <a:chExt cx="257" cy="488"/>
              </a:xfrm>
            </p:grpSpPr>
            <p:sp>
              <p:nvSpPr>
                <p:cNvPr id="130324" name="Oval 8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25" name="Freeform 8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26" name="Freeform 8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2" name="Group 87"/>
              <p:cNvGrpSpPr>
                <a:grpSpLocks/>
              </p:cNvGrpSpPr>
              <p:nvPr/>
            </p:nvGrpSpPr>
            <p:grpSpPr bwMode="auto">
              <a:xfrm>
                <a:off x="3787" y="1842"/>
                <a:ext cx="257" cy="488"/>
                <a:chOff x="537" y="1661"/>
                <a:chExt cx="257" cy="488"/>
              </a:xfrm>
            </p:grpSpPr>
            <p:sp>
              <p:nvSpPr>
                <p:cNvPr id="130321" name="Oval 8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22" name="Freeform 8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23" name="Freeform 9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3" name="Group 91"/>
              <p:cNvGrpSpPr>
                <a:grpSpLocks/>
              </p:cNvGrpSpPr>
              <p:nvPr/>
            </p:nvGrpSpPr>
            <p:grpSpPr bwMode="auto">
              <a:xfrm>
                <a:off x="4014" y="1888"/>
                <a:ext cx="257" cy="488"/>
                <a:chOff x="537" y="1661"/>
                <a:chExt cx="257" cy="488"/>
              </a:xfrm>
            </p:grpSpPr>
            <p:sp>
              <p:nvSpPr>
                <p:cNvPr id="130318" name="Oval 9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19" name="Freeform 9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20" name="Freeform 9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4" name="Group 95"/>
              <p:cNvGrpSpPr>
                <a:grpSpLocks/>
              </p:cNvGrpSpPr>
              <p:nvPr/>
            </p:nvGrpSpPr>
            <p:grpSpPr bwMode="auto">
              <a:xfrm>
                <a:off x="4286" y="1888"/>
                <a:ext cx="257" cy="488"/>
                <a:chOff x="537" y="1661"/>
                <a:chExt cx="257" cy="488"/>
              </a:xfrm>
            </p:grpSpPr>
            <p:sp>
              <p:nvSpPr>
                <p:cNvPr id="130315" name="Oval 9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16" name="Freeform 9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17" name="Freeform 9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5" name="Group 99"/>
              <p:cNvGrpSpPr>
                <a:grpSpLocks/>
              </p:cNvGrpSpPr>
              <p:nvPr/>
            </p:nvGrpSpPr>
            <p:grpSpPr bwMode="auto">
              <a:xfrm>
                <a:off x="4513" y="1842"/>
                <a:ext cx="257" cy="488"/>
                <a:chOff x="537" y="1661"/>
                <a:chExt cx="257" cy="488"/>
              </a:xfrm>
            </p:grpSpPr>
            <p:sp>
              <p:nvSpPr>
                <p:cNvPr id="130312" name="Oval 100"/>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13" name="Freeform 10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14" name="Freeform 10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6" name="Group 103"/>
              <p:cNvGrpSpPr>
                <a:grpSpLocks/>
              </p:cNvGrpSpPr>
              <p:nvPr/>
            </p:nvGrpSpPr>
            <p:grpSpPr bwMode="auto">
              <a:xfrm>
                <a:off x="4830" y="1888"/>
                <a:ext cx="257" cy="488"/>
                <a:chOff x="537" y="1661"/>
                <a:chExt cx="257" cy="488"/>
              </a:xfrm>
            </p:grpSpPr>
            <p:sp>
              <p:nvSpPr>
                <p:cNvPr id="130309" name="Oval 10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10" name="Freeform 10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11" name="Freeform 10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7" name="Group 107"/>
              <p:cNvGrpSpPr>
                <a:grpSpLocks/>
              </p:cNvGrpSpPr>
              <p:nvPr/>
            </p:nvGrpSpPr>
            <p:grpSpPr bwMode="auto">
              <a:xfrm>
                <a:off x="5057" y="1933"/>
                <a:ext cx="257" cy="488"/>
                <a:chOff x="537" y="1661"/>
                <a:chExt cx="257" cy="488"/>
              </a:xfrm>
            </p:grpSpPr>
            <p:sp>
              <p:nvSpPr>
                <p:cNvPr id="130306" name="Oval 10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07" name="Freeform 10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08" name="Freeform 11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8" name="Group 111"/>
              <p:cNvGrpSpPr>
                <a:grpSpLocks/>
              </p:cNvGrpSpPr>
              <p:nvPr/>
            </p:nvGrpSpPr>
            <p:grpSpPr bwMode="auto">
              <a:xfrm rot="10800000">
                <a:off x="3560" y="2432"/>
                <a:ext cx="257" cy="488"/>
                <a:chOff x="537" y="1661"/>
                <a:chExt cx="257" cy="488"/>
              </a:xfrm>
            </p:grpSpPr>
            <p:sp>
              <p:nvSpPr>
                <p:cNvPr id="130303" name="Oval 11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04" name="Freeform 11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05" name="Freeform 11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79" name="Group 115"/>
              <p:cNvGrpSpPr>
                <a:grpSpLocks/>
              </p:cNvGrpSpPr>
              <p:nvPr/>
            </p:nvGrpSpPr>
            <p:grpSpPr bwMode="auto">
              <a:xfrm rot="10800000">
                <a:off x="3787" y="2386"/>
                <a:ext cx="257" cy="488"/>
                <a:chOff x="537" y="1661"/>
                <a:chExt cx="257" cy="488"/>
              </a:xfrm>
            </p:grpSpPr>
            <p:sp>
              <p:nvSpPr>
                <p:cNvPr id="130300" name="Oval 11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301" name="Freeform 11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302" name="Freeform 11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80" name="Group 119"/>
              <p:cNvGrpSpPr>
                <a:grpSpLocks/>
              </p:cNvGrpSpPr>
              <p:nvPr/>
            </p:nvGrpSpPr>
            <p:grpSpPr bwMode="auto">
              <a:xfrm rot="10800000">
                <a:off x="4014" y="2432"/>
                <a:ext cx="257" cy="488"/>
                <a:chOff x="537" y="1661"/>
                <a:chExt cx="257" cy="488"/>
              </a:xfrm>
            </p:grpSpPr>
            <p:sp>
              <p:nvSpPr>
                <p:cNvPr id="130297" name="Oval 120"/>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98" name="Freeform 12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99" name="Freeform 12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81" name="Group 123"/>
              <p:cNvGrpSpPr>
                <a:grpSpLocks/>
              </p:cNvGrpSpPr>
              <p:nvPr/>
            </p:nvGrpSpPr>
            <p:grpSpPr bwMode="auto">
              <a:xfrm rot="10800000">
                <a:off x="4286" y="2432"/>
                <a:ext cx="257" cy="488"/>
                <a:chOff x="537" y="1661"/>
                <a:chExt cx="257" cy="488"/>
              </a:xfrm>
            </p:grpSpPr>
            <p:sp>
              <p:nvSpPr>
                <p:cNvPr id="130294" name="Oval 12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95" name="Freeform 12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96" name="Freeform 12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82" name="Group 127"/>
              <p:cNvGrpSpPr>
                <a:grpSpLocks/>
              </p:cNvGrpSpPr>
              <p:nvPr/>
            </p:nvGrpSpPr>
            <p:grpSpPr bwMode="auto">
              <a:xfrm rot="10800000">
                <a:off x="4558" y="2386"/>
                <a:ext cx="257" cy="488"/>
                <a:chOff x="537" y="1661"/>
                <a:chExt cx="257" cy="488"/>
              </a:xfrm>
            </p:grpSpPr>
            <p:sp>
              <p:nvSpPr>
                <p:cNvPr id="130291" name="Oval 12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92" name="Freeform 12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93" name="Freeform 13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83" name="Group 131"/>
              <p:cNvGrpSpPr>
                <a:grpSpLocks/>
              </p:cNvGrpSpPr>
              <p:nvPr/>
            </p:nvGrpSpPr>
            <p:grpSpPr bwMode="auto">
              <a:xfrm rot="10800000">
                <a:off x="4785" y="2432"/>
                <a:ext cx="257" cy="488"/>
                <a:chOff x="537" y="1661"/>
                <a:chExt cx="257" cy="488"/>
              </a:xfrm>
            </p:grpSpPr>
            <p:sp>
              <p:nvSpPr>
                <p:cNvPr id="130288" name="Oval 13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89" name="Freeform 13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90" name="Freeform 13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84" name="Group 135"/>
              <p:cNvGrpSpPr>
                <a:grpSpLocks/>
              </p:cNvGrpSpPr>
              <p:nvPr/>
            </p:nvGrpSpPr>
            <p:grpSpPr bwMode="auto">
              <a:xfrm rot="10800000">
                <a:off x="5012" y="2432"/>
                <a:ext cx="257" cy="488"/>
                <a:chOff x="537" y="1661"/>
                <a:chExt cx="257" cy="488"/>
              </a:xfrm>
            </p:grpSpPr>
            <p:sp>
              <p:nvSpPr>
                <p:cNvPr id="130285" name="Oval 13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86" name="Freeform 13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87" name="Freeform 13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130200" name="Group 75"/>
            <p:cNvGrpSpPr>
              <a:grpSpLocks/>
            </p:cNvGrpSpPr>
            <p:nvPr/>
          </p:nvGrpSpPr>
          <p:grpSpPr bwMode="auto">
            <a:xfrm rot="10800000">
              <a:off x="1088" y="1508"/>
              <a:ext cx="148" cy="312"/>
              <a:chOff x="537" y="1661"/>
              <a:chExt cx="257" cy="488"/>
            </a:xfrm>
          </p:grpSpPr>
          <p:sp>
            <p:nvSpPr>
              <p:cNvPr id="130267" name="Oval 7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68" name="Freeform 7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69" name="Freeform 7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30201" name="AutoShape 6"/>
            <p:cNvSpPr>
              <a:spLocks noChangeArrowheads="1"/>
            </p:cNvSpPr>
            <p:nvPr/>
          </p:nvSpPr>
          <p:spPr bwMode="auto">
            <a:xfrm rot="-771688">
              <a:off x="1157" y="927"/>
              <a:ext cx="156" cy="900"/>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202" name="AutoShape 9"/>
            <p:cNvSpPr>
              <a:spLocks noChangeArrowheads="1"/>
            </p:cNvSpPr>
            <p:nvPr/>
          </p:nvSpPr>
          <p:spPr bwMode="auto">
            <a:xfrm rot="-10269276">
              <a:off x="1549" y="840"/>
              <a:ext cx="156" cy="900"/>
            </a:xfrm>
            <a:prstGeom prst="can">
              <a:avLst>
                <a:gd name="adj" fmla="val 40972"/>
              </a:avLst>
            </a:prstGeom>
            <a:solidFill>
              <a:srgbClr val="339D47"/>
            </a:solidFill>
            <a:ln w="9525">
              <a:solidFill>
                <a:srgbClr val="1B5526"/>
              </a:solidFill>
              <a:round/>
              <a:headEnd/>
              <a:tailEnd/>
            </a:ln>
          </p:spPr>
          <p:txBody>
            <a:bodyPr wrap="none" anchor="ctr"/>
            <a:lstStyle/>
            <a:p>
              <a:endParaRPr lang="en-US"/>
            </a:p>
          </p:txBody>
        </p:sp>
        <p:sp>
          <p:nvSpPr>
            <p:cNvPr id="130203" name="AutoShape 8"/>
            <p:cNvSpPr>
              <a:spLocks noChangeArrowheads="1"/>
            </p:cNvSpPr>
            <p:nvPr/>
          </p:nvSpPr>
          <p:spPr bwMode="auto">
            <a:xfrm rot="1071873">
              <a:off x="1680" y="898"/>
              <a:ext cx="156" cy="900"/>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204" name="AutoShape 11"/>
            <p:cNvSpPr>
              <a:spLocks noChangeArrowheads="1"/>
            </p:cNvSpPr>
            <p:nvPr/>
          </p:nvSpPr>
          <p:spPr bwMode="auto">
            <a:xfrm rot="10323955">
              <a:off x="1314" y="869"/>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205" name="Oval 12"/>
            <p:cNvSpPr>
              <a:spLocks noChangeArrowheads="1"/>
            </p:cNvSpPr>
            <p:nvPr/>
          </p:nvSpPr>
          <p:spPr bwMode="auto">
            <a:xfrm>
              <a:off x="1288" y="1014"/>
              <a:ext cx="470" cy="348"/>
            </a:xfrm>
            <a:prstGeom prst="ellipse">
              <a:avLst/>
            </a:prstGeom>
            <a:gradFill rotWithShape="1">
              <a:gsLst>
                <a:gs pos="0">
                  <a:srgbClr val="287C38"/>
                </a:gs>
                <a:gs pos="100000">
                  <a:srgbClr val="339D47"/>
                </a:gs>
              </a:gsLst>
              <a:path path="shape">
                <a:fillToRect l="50000" t="50000" r="50000" b="50000"/>
              </a:path>
            </a:gradFill>
            <a:ln>
              <a:noFill/>
            </a:ln>
            <a:effectLst>
              <a:prstShdw prst="shdw17" dist="17961" dir="13500000">
                <a:srgbClr val="1F5E2B">
                  <a:alpha val="74997"/>
                </a:srgb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0206" name="AutoShape 10"/>
            <p:cNvSpPr>
              <a:spLocks noChangeArrowheads="1"/>
            </p:cNvSpPr>
            <p:nvPr/>
          </p:nvSpPr>
          <p:spPr bwMode="auto">
            <a:xfrm rot="846255">
              <a:off x="1627" y="1043"/>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207" name="AutoShape 7"/>
            <p:cNvSpPr>
              <a:spLocks noChangeArrowheads="1"/>
            </p:cNvSpPr>
            <p:nvPr/>
          </p:nvSpPr>
          <p:spPr bwMode="auto">
            <a:xfrm rot="-771688">
              <a:off x="1209" y="1014"/>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grpSp>
          <p:nvGrpSpPr>
            <p:cNvPr id="130208" name="Group 140"/>
            <p:cNvGrpSpPr>
              <a:grpSpLocks/>
            </p:cNvGrpSpPr>
            <p:nvPr/>
          </p:nvGrpSpPr>
          <p:grpSpPr bwMode="auto">
            <a:xfrm>
              <a:off x="113" y="1130"/>
              <a:ext cx="1009" cy="690"/>
              <a:chOff x="249" y="1706"/>
              <a:chExt cx="1754" cy="1078"/>
            </a:xfrm>
          </p:grpSpPr>
          <p:grpSp>
            <p:nvGrpSpPr>
              <p:cNvPr id="130211" name="Group 22"/>
              <p:cNvGrpSpPr>
                <a:grpSpLocks/>
              </p:cNvGrpSpPr>
              <p:nvPr/>
            </p:nvGrpSpPr>
            <p:grpSpPr bwMode="auto">
              <a:xfrm>
                <a:off x="249" y="1752"/>
                <a:ext cx="257" cy="488"/>
                <a:chOff x="537" y="1661"/>
                <a:chExt cx="257" cy="488"/>
              </a:xfrm>
            </p:grpSpPr>
            <p:sp>
              <p:nvSpPr>
                <p:cNvPr id="130264" name="Oval 19"/>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65" name="Freeform 20"/>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66" name="Freeform 21"/>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2" name="Group 23"/>
              <p:cNvGrpSpPr>
                <a:grpSpLocks/>
              </p:cNvGrpSpPr>
              <p:nvPr/>
            </p:nvGrpSpPr>
            <p:grpSpPr bwMode="auto">
              <a:xfrm>
                <a:off x="476" y="1706"/>
                <a:ext cx="257" cy="488"/>
                <a:chOff x="537" y="1661"/>
                <a:chExt cx="257" cy="488"/>
              </a:xfrm>
            </p:grpSpPr>
            <p:sp>
              <p:nvSpPr>
                <p:cNvPr id="130261" name="Oval 2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62" name="Freeform 2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63" name="Freeform 2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3" name="Group 27"/>
              <p:cNvGrpSpPr>
                <a:grpSpLocks/>
              </p:cNvGrpSpPr>
              <p:nvPr/>
            </p:nvGrpSpPr>
            <p:grpSpPr bwMode="auto">
              <a:xfrm>
                <a:off x="703" y="1752"/>
                <a:ext cx="257" cy="488"/>
                <a:chOff x="537" y="1661"/>
                <a:chExt cx="257" cy="488"/>
              </a:xfrm>
            </p:grpSpPr>
            <p:sp>
              <p:nvSpPr>
                <p:cNvPr id="130258" name="Oval 2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59" name="Freeform 2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60" name="Freeform 3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4" name="Group 31"/>
              <p:cNvGrpSpPr>
                <a:grpSpLocks/>
              </p:cNvGrpSpPr>
              <p:nvPr/>
            </p:nvGrpSpPr>
            <p:grpSpPr bwMode="auto">
              <a:xfrm>
                <a:off x="975" y="1752"/>
                <a:ext cx="257" cy="488"/>
                <a:chOff x="537" y="1661"/>
                <a:chExt cx="257" cy="488"/>
              </a:xfrm>
            </p:grpSpPr>
            <p:sp>
              <p:nvSpPr>
                <p:cNvPr id="130255" name="Oval 3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56" name="Freeform 3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57" name="Freeform 3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5" name="Group 35"/>
              <p:cNvGrpSpPr>
                <a:grpSpLocks/>
              </p:cNvGrpSpPr>
              <p:nvPr/>
            </p:nvGrpSpPr>
            <p:grpSpPr bwMode="auto">
              <a:xfrm>
                <a:off x="1202" y="1706"/>
                <a:ext cx="257" cy="488"/>
                <a:chOff x="537" y="1661"/>
                <a:chExt cx="257" cy="488"/>
              </a:xfrm>
            </p:grpSpPr>
            <p:sp>
              <p:nvSpPr>
                <p:cNvPr id="130252" name="Oval 3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53" name="Freeform 3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54" name="Freeform 3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6" name="Group 39"/>
              <p:cNvGrpSpPr>
                <a:grpSpLocks/>
              </p:cNvGrpSpPr>
              <p:nvPr/>
            </p:nvGrpSpPr>
            <p:grpSpPr bwMode="auto">
              <a:xfrm>
                <a:off x="1519" y="1752"/>
                <a:ext cx="257" cy="488"/>
                <a:chOff x="537" y="1661"/>
                <a:chExt cx="257" cy="488"/>
              </a:xfrm>
            </p:grpSpPr>
            <p:sp>
              <p:nvSpPr>
                <p:cNvPr id="130249" name="Oval 40"/>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50" name="Freeform 4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51" name="Freeform 4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7" name="Group 43"/>
              <p:cNvGrpSpPr>
                <a:grpSpLocks/>
              </p:cNvGrpSpPr>
              <p:nvPr/>
            </p:nvGrpSpPr>
            <p:grpSpPr bwMode="auto">
              <a:xfrm>
                <a:off x="1746" y="1797"/>
                <a:ext cx="257" cy="488"/>
                <a:chOff x="537" y="1661"/>
                <a:chExt cx="257" cy="488"/>
              </a:xfrm>
            </p:grpSpPr>
            <p:sp>
              <p:nvSpPr>
                <p:cNvPr id="130246" name="Oval 4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47" name="Freeform 4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48" name="Freeform 4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8" name="Group 47"/>
              <p:cNvGrpSpPr>
                <a:grpSpLocks/>
              </p:cNvGrpSpPr>
              <p:nvPr/>
            </p:nvGrpSpPr>
            <p:grpSpPr bwMode="auto">
              <a:xfrm rot="10800000">
                <a:off x="249" y="2296"/>
                <a:ext cx="257" cy="488"/>
                <a:chOff x="537" y="1661"/>
                <a:chExt cx="257" cy="488"/>
              </a:xfrm>
            </p:grpSpPr>
            <p:sp>
              <p:nvSpPr>
                <p:cNvPr id="130243" name="Oval 4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44" name="Freeform 4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45" name="Freeform 5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19" name="Group 51"/>
              <p:cNvGrpSpPr>
                <a:grpSpLocks/>
              </p:cNvGrpSpPr>
              <p:nvPr/>
            </p:nvGrpSpPr>
            <p:grpSpPr bwMode="auto">
              <a:xfrm rot="10800000">
                <a:off x="476" y="2250"/>
                <a:ext cx="257" cy="488"/>
                <a:chOff x="537" y="1661"/>
                <a:chExt cx="257" cy="488"/>
              </a:xfrm>
            </p:grpSpPr>
            <p:sp>
              <p:nvSpPr>
                <p:cNvPr id="130240" name="Oval 5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41" name="Freeform 5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42" name="Freeform 5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20" name="Group 55"/>
              <p:cNvGrpSpPr>
                <a:grpSpLocks/>
              </p:cNvGrpSpPr>
              <p:nvPr/>
            </p:nvGrpSpPr>
            <p:grpSpPr bwMode="auto">
              <a:xfrm rot="10800000">
                <a:off x="703" y="2296"/>
                <a:ext cx="257" cy="488"/>
                <a:chOff x="537" y="1661"/>
                <a:chExt cx="257" cy="488"/>
              </a:xfrm>
            </p:grpSpPr>
            <p:sp>
              <p:nvSpPr>
                <p:cNvPr id="130237" name="Oval 56"/>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38" name="Freeform 5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39" name="Freeform 5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21" name="Group 59"/>
              <p:cNvGrpSpPr>
                <a:grpSpLocks/>
              </p:cNvGrpSpPr>
              <p:nvPr/>
            </p:nvGrpSpPr>
            <p:grpSpPr bwMode="auto">
              <a:xfrm rot="10800000">
                <a:off x="975" y="2296"/>
                <a:ext cx="257" cy="488"/>
                <a:chOff x="537" y="1661"/>
                <a:chExt cx="257" cy="488"/>
              </a:xfrm>
            </p:grpSpPr>
            <p:sp>
              <p:nvSpPr>
                <p:cNvPr id="130234" name="Oval 60"/>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35" name="Freeform 6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36" name="Freeform 6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22" name="Group 63"/>
              <p:cNvGrpSpPr>
                <a:grpSpLocks/>
              </p:cNvGrpSpPr>
              <p:nvPr/>
            </p:nvGrpSpPr>
            <p:grpSpPr bwMode="auto">
              <a:xfrm rot="10800000">
                <a:off x="1247" y="2250"/>
                <a:ext cx="257" cy="488"/>
                <a:chOff x="537" y="1661"/>
                <a:chExt cx="257" cy="488"/>
              </a:xfrm>
            </p:grpSpPr>
            <p:sp>
              <p:nvSpPr>
                <p:cNvPr id="130231" name="Oval 64"/>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32" name="Freeform 6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33" name="Freeform 6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23" name="Group 67"/>
              <p:cNvGrpSpPr>
                <a:grpSpLocks/>
              </p:cNvGrpSpPr>
              <p:nvPr/>
            </p:nvGrpSpPr>
            <p:grpSpPr bwMode="auto">
              <a:xfrm rot="10800000">
                <a:off x="1474" y="2296"/>
                <a:ext cx="257" cy="488"/>
                <a:chOff x="537" y="1661"/>
                <a:chExt cx="257" cy="488"/>
              </a:xfrm>
            </p:grpSpPr>
            <p:sp>
              <p:nvSpPr>
                <p:cNvPr id="130228" name="Oval 68"/>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29" name="Freeform 6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30" name="Freeform 7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224" name="Group 71"/>
              <p:cNvGrpSpPr>
                <a:grpSpLocks/>
              </p:cNvGrpSpPr>
              <p:nvPr/>
            </p:nvGrpSpPr>
            <p:grpSpPr bwMode="auto">
              <a:xfrm rot="10800000">
                <a:off x="1701" y="2296"/>
                <a:ext cx="257" cy="488"/>
                <a:chOff x="537" y="1661"/>
                <a:chExt cx="257" cy="488"/>
              </a:xfrm>
            </p:grpSpPr>
            <p:sp>
              <p:nvSpPr>
                <p:cNvPr id="130225" name="Oval 72"/>
                <p:cNvSpPr>
                  <a:spLocks noChangeArrowheads="1"/>
                </p:cNvSpPr>
                <p:nvPr/>
              </p:nvSpPr>
              <p:spPr bwMode="auto">
                <a:xfrm>
                  <a:off x="567" y="1661"/>
                  <a:ext cx="227" cy="181"/>
                </a:xfrm>
                <a:prstGeom prst="ellipse">
                  <a:avLst/>
                </a:prstGeom>
                <a:solidFill>
                  <a:srgbClr val="FF0000"/>
                </a:solidFill>
                <a:ln w="28575">
                  <a:solidFill>
                    <a:srgbClr val="FF0000"/>
                  </a:solidFill>
                  <a:round/>
                  <a:headEnd/>
                  <a:tailEnd/>
                </a:ln>
              </p:spPr>
              <p:txBody>
                <a:bodyPr wrap="none" anchor="ctr"/>
                <a:lstStyle/>
                <a:p>
                  <a:endParaRPr lang="en-US"/>
                </a:p>
              </p:txBody>
            </p:sp>
            <p:sp>
              <p:nvSpPr>
                <p:cNvPr id="130226" name="Freeform 7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227" name="Freeform 7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30209" name="AutoShape 4"/>
            <p:cNvSpPr>
              <a:spLocks noChangeArrowheads="1"/>
            </p:cNvSpPr>
            <p:nvPr/>
          </p:nvSpPr>
          <p:spPr bwMode="auto">
            <a:xfrm>
              <a:off x="1418" y="1072"/>
              <a:ext cx="157" cy="901"/>
            </a:xfrm>
            <a:prstGeom prst="can">
              <a:avLst>
                <a:gd name="adj" fmla="val 111748"/>
              </a:avLst>
            </a:prstGeom>
            <a:solidFill>
              <a:srgbClr val="339D47"/>
            </a:solidFill>
            <a:ln w="9525">
              <a:solidFill>
                <a:srgbClr val="1B5526"/>
              </a:solidFill>
              <a:round/>
              <a:headEnd/>
              <a:tailEnd/>
            </a:ln>
          </p:spPr>
          <p:txBody>
            <a:bodyPr wrap="none" anchor="ctr"/>
            <a:lstStyle/>
            <a:p>
              <a:endParaRPr lang="en-US"/>
            </a:p>
          </p:txBody>
        </p:sp>
        <p:sp>
          <p:nvSpPr>
            <p:cNvPr id="130210" name="Text Box 548"/>
            <p:cNvSpPr txBox="1">
              <a:spLocks noChangeArrowheads="1"/>
            </p:cNvSpPr>
            <p:nvPr/>
          </p:nvSpPr>
          <p:spPr bwMode="auto">
            <a:xfrm>
              <a:off x="753" y="105"/>
              <a:ext cx="164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b="1" dirty="0">
                  <a:solidFill>
                    <a:srgbClr val="0066FF"/>
                  </a:solidFill>
                </a:rPr>
                <a:t>SAXS </a:t>
              </a:r>
              <a:r>
                <a:rPr lang="da-DK" b="1" dirty="0" err="1">
                  <a:solidFill>
                    <a:srgbClr val="0066FF"/>
                  </a:solidFill>
                </a:rPr>
                <a:t>contrast</a:t>
              </a:r>
              <a:endParaRPr lang="en-GB" b="1" dirty="0">
                <a:solidFill>
                  <a:srgbClr val="0066FF"/>
                </a:solidFill>
              </a:endParaRPr>
            </a:p>
          </p:txBody>
        </p:sp>
      </p:grpSp>
      <p:sp>
        <p:nvSpPr>
          <p:cNvPr id="130054" name="AutoShape 345"/>
          <p:cNvSpPr>
            <a:spLocks noChangeArrowheads="1"/>
          </p:cNvSpPr>
          <p:nvPr/>
        </p:nvSpPr>
        <p:spPr bwMode="auto">
          <a:xfrm rot="-771688">
            <a:off x="6352561" y="2116741"/>
            <a:ext cx="245616" cy="981623"/>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055" name="AutoShape 346"/>
          <p:cNvSpPr>
            <a:spLocks noChangeArrowheads="1"/>
          </p:cNvSpPr>
          <p:nvPr/>
        </p:nvSpPr>
        <p:spPr bwMode="auto">
          <a:xfrm rot="-10269276">
            <a:off x="6890732" y="1981960"/>
            <a:ext cx="245616" cy="981623"/>
          </a:xfrm>
          <a:prstGeom prst="can">
            <a:avLst>
              <a:gd name="adj" fmla="val 40972"/>
            </a:avLst>
          </a:prstGeom>
          <a:solidFill>
            <a:srgbClr val="339D47"/>
          </a:solidFill>
          <a:ln w="9525">
            <a:solidFill>
              <a:srgbClr val="1B5526"/>
            </a:solidFill>
            <a:round/>
            <a:headEnd/>
            <a:tailEnd/>
          </a:ln>
        </p:spPr>
        <p:txBody>
          <a:bodyPr wrap="none" anchor="ctr"/>
          <a:lstStyle/>
          <a:p>
            <a:endParaRPr lang="en-US"/>
          </a:p>
        </p:txBody>
      </p:sp>
      <p:sp>
        <p:nvSpPr>
          <p:cNvPr id="130056" name="AutoShape 347"/>
          <p:cNvSpPr>
            <a:spLocks noChangeArrowheads="1"/>
          </p:cNvSpPr>
          <p:nvPr/>
        </p:nvSpPr>
        <p:spPr bwMode="auto">
          <a:xfrm rot="1071873">
            <a:off x="7064453" y="2066071"/>
            <a:ext cx="245616" cy="981623"/>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057" name="AutoShape 348"/>
          <p:cNvSpPr>
            <a:spLocks noChangeArrowheads="1"/>
          </p:cNvSpPr>
          <p:nvPr/>
        </p:nvSpPr>
        <p:spPr bwMode="auto">
          <a:xfrm rot="10323955">
            <a:off x="6582920" y="2028219"/>
            <a:ext cx="247192" cy="981623"/>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058" name="Oval 349"/>
          <p:cNvSpPr>
            <a:spLocks noChangeArrowheads="1"/>
          </p:cNvSpPr>
          <p:nvPr/>
        </p:nvSpPr>
        <p:spPr bwMode="auto">
          <a:xfrm>
            <a:off x="6486302" y="2003914"/>
            <a:ext cx="739998" cy="379561"/>
          </a:xfrm>
          <a:prstGeom prst="ellipse">
            <a:avLst/>
          </a:prstGeom>
          <a:gradFill rotWithShape="1">
            <a:gsLst>
              <a:gs pos="0">
                <a:srgbClr val="287C38"/>
              </a:gs>
              <a:gs pos="100000">
                <a:srgbClr val="339D47"/>
              </a:gs>
            </a:gsLst>
            <a:path path="shape">
              <a:fillToRect l="50000" t="50000" r="50000" b="50000"/>
            </a:path>
          </a:gradFill>
          <a:ln>
            <a:noFill/>
          </a:ln>
          <a:effectLst>
            <a:prstShdw prst="shdw17" dist="17961" dir="13500000">
              <a:srgbClr val="1F5E2B">
                <a:alpha val="74997"/>
              </a:srgb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0059" name="AutoShape 350"/>
          <p:cNvSpPr>
            <a:spLocks noChangeArrowheads="1"/>
          </p:cNvSpPr>
          <p:nvPr/>
        </p:nvSpPr>
        <p:spPr bwMode="auto">
          <a:xfrm rot="846255">
            <a:off x="6994449" y="2300236"/>
            <a:ext cx="247191" cy="981623"/>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060" name="AutoShape 351"/>
          <p:cNvSpPr>
            <a:spLocks noChangeArrowheads="1"/>
          </p:cNvSpPr>
          <p:nvPr/>
        </p:nvSpPr>
        <p:spPr bwMode="auto">
          <a:xfrm rot="-771688">
            <a:off x="6435125" y="2254852"/>
            <a:ext cx="247188" cy="981623"/>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061" name="AutoShape 409"/>
          <p:cNvSpPr>
            <a:spLocks noChangeArrowheads="1"/>
          </p:cNvSpPr>
          <p:nvPr/>
        </p:nvSpPr>
        <p:spPr bwMode="auto">
          <a:xfrm>
            <a:off x="6717171" y="2353261"/>
            <a:ext cx="247192" cy="982714"/>
          </a:xfrm>
          <a:prstGeom prst="can">
            <a:avLst>
              <a:gd name="adj" fmla="val 111748"/>
            </a:avLst>
          </a:prstGeom>
          <a:solidFill>
            <a:srgbClr val="339D47"/>
          </a:solidFill>
          <a:ln w="9525">
            <a:solidFill>
              <a:srgbClr val="1B5526"/>
            </a:solidFill>
            <a:round/>
            <a:headEnd/>
            <a:tailEnd/>
          </a:ln>
        </p:spPr>
        <p:txBody>
          <a:bodyPr wrap="none" anchor="ctr"/>
          <a:lstStyle/>
          <a:p>
            <a:endParaRPr lang="en-US"/>
          </a:p>
        </p:txBody>
      </p:sp>
      <p:sp>
        <p:nvSpPr>
          <p:cNvPr id="130062" name="Text Box 549"/>
          <p:cNvSpPr txBox="1">
            <a:spLocks noChangeArrowheads="1"/>
          </p:cNvSpPr>
          <p:nvPr/>
        </p:nvSpPr>
        <p:spPr bwMode="auto">
          <a:xfrm>
            <a:off x="5266760" y="1412776"/>
            <a:ext cx="2931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b="1" dirty="0">
                <a:solidFill>
                  <a:srgbClr val="DD0A05"/>
                </a:solidFill>
              </a:rPr>
              <a:t>SANS </a:t>
            </a:r>
            <a:r>
              <a:rPr lang="da-DK" b="1" dirty="0" err="1">
                <a:solidFill>
                  <a:srgbClr val="DD0A05"/>
                </a:solidFill>
              </a:rPr>
              <a:t>contrast</a:t>
            </a:r>
            <a:r>
              <a:rPr lang="da-DK" b="1" dirty="0">
                <a:solidFill>
                  <a:srgbClr val="DD0A05"/>
                </a:solidFill>
              </a:rPr>
              <a:t> 1</a:t>
            </a:r>
            <a:endParaRPr lang="en-GB" b="1" dirty="0">
              <a:solidFill>
                <a:srgbClr val="DD0A05"/>
              </a:solidFill>
            </a:endParaRPr>
          </a:p>
        </p:txBody>
      </p:sp>
      <p:sp>
        <p:nvSpPr>
          <p:cNvPr id="130063" name="Text Box 551"/>
          <p:cNvSpPr txBox="1">
            <a:spLocks noChangeArrowheads="1"/>
          </p:cNvSpPr>
          <p:nvPr/>
        </p:nvSpPr>
        <p:spPr bwMode="auto">
          <a:xfrm>
            <a:off x="5388433" y="3881214"/>
            <a:ext cx="2931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b="1">
                <a:solidFill>
                  <a:srgbClr val="DD0A05"/>
                </a:solidFill>
              </a:rPr>
              <a:t>SANS contrast 3</a:t>
            </a:r>
            <a:endParaRPr lang="en-GB" b="1">
              <a:solidFill>
                <a:srgbClr val="DD0A05"/>
              </a:solidFill>
            </a:endParaRPr>
          </a:p>
        </p:txBody>
      </p:sp>
      <p:sp>
        <p:nvSpPr>
          <p:cNvPr id="130064" name="Text Box 556"/>
          <p:cNvSpPr txBox="1">
            <a:spLocks noChangeArrowheads="1"/>
          </p:cNvSpPr>
          <p:nvPr/>
        </p:nvSpPr>
        <p:spPr bwMode="auto">
          <a:xfrm>
            <a:off x="231775" y="5949280"/>
            <a:ext cx="8912225" cy="822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a:solidFill>
                  <a:srgbClr val="DD0A05"/>
                </a:solidFill>
              </a:rPr>
              <a:t>SANS gives the possibility of </a:t>
            </a:r>
            <a:r>
              <a:rPr lang="da-DK" b="1">
                <a:solidFill>
                  <a:srgbClr val="DD0A05"/>
                </a:solidFill>
              </a:rPr>
              <a:t>not</a:t>
            </a:r>
            <a:r>
              <a:rPr lang="da-DK">
                <a:solidFill>
                  <a:srgbClr val="DD0A05"/>
                </a:solidFill>
              </a:rPr>
              <a:t> seing everything at the same time….</a:t>
            </a:r>
            <a:endParaRPr lang="en-GB">
              <a:solidFill>
                <a:srgbClr val="DD0A05"/>
              </a:solidFill>
            </a:endParaRPr>
          </a:p>
        </p:txBody>
      </p:sp>
      <p:sp>
        <p:nvSpPr>
          <p:cNvPr id="130065" name="Rectangle 557"/>
          <p:cNvSpPr>
            <a:spLocks noGrp="1" noChangeArrowheads="1"/>
          </p:cNvSpPr>
          <p:nvPr>
            <p:ph type="title"/>
          </p:nvPr>
        </p:nvSpPr>
        <p:spPr>
          <a:xfrm>
            <a:off x="251520" y="620688"/>
            <a:ext cx="5891213" cy="404813"/>
          </a:xfrm>
        </p:spPr>
        <p:txBody>
          <a:bodyPr>
            <a:noAutofit/>
          </a:bodyPr>
          <a:lstStyle/>
          <a:p>
            <a:r>
              <a:rPr lang="da-DK" sz="2800" b="1" dirty="0">
                <a:ea typeface="ＭＳ Ｐゴシック" charset="0"/>
              </a:rPr>
              <a:t>SANS versus SAXS</a:t>
            </a:r>
            <a:endParaRPr lang="en-GB" sz="2800" b="1" dirty="0">
              <a:ea typeface="ＭＳ Ｐゴシック" charset="0"/>
            </a:endParaRPr>
          </a:p>
        </p:txBody>
      </p:sp>
      <p:grpSp>
        <p:nvGrpSpPr>
          <p:cNvPr id="130066" name="Group 591"/>
          <p:cNvGrpSpPr>
            <a:grpSpLocks/>
          </p:cNvGrpSpPr>
          <p:nvPr/>
        </p:nvGrpSpPr>
        <p:grpSpPr bwMode="auto">
          <a:xfrm>
            <a:off x="36066" y="4437703"/>
            <a:ext cx="4356547" cy="1583685"/>
            <a:chOff x="2993" y="2568"/>
            <a:chExt cx="2767" cy="1452"/>
          </a:xfrm>
        </p:grpSpPr>
        <p:sp>
          <p:nvSpPr>
            <p:cNvPr id="130068" name="Rectangle 592"/>
            <p:cNvSpPr>
              <a:spLocks noChangeArrowheads="1"/>
            </p:cNvSpPr>
            <p:nvPr/>
          </p:nvSpPr>
          <p:spPr bwMode="auto">
            <a:xfrm>
              <a:off x="2993" y="2568"/>
              <a:ext cx="2767" cy="1452"/>
            </a:xfrm>
            <a:prstGeom prst="rect">
              <a:avLst/>
            </a:prstGeom>
            <a:solidFill>
              <a:srgbClr val="0066FF">
                <a:alpha val="3137"/>
              </a:srgbClr>
            </a:solidFill>
            <a:ln w="28575">
              <a:solidFill>
                <a:srgbClr val="DD0A05"/>
              </a:solidFill>
              <a:miter lim="800000"/>
              <a:headEnd/>
              <a:tailEnd/>
            </a:ln>
          </p:spPr>
          <p:txBody>
            <a:bodyPr wrap="none" anchor="ctr"/>
            <a:lstStyle/>
            <a:p>
              <a:endParaRPr lang="en-US"/>
            </a:p>
          </p:txBody>
        </p:sp>
        <p:grpSp>
          <p:nvGrpSpPr>
            <p:cNvPr id="130069" name="Group 593"/>
            <p:cNvGrpSpPr>
              <a:grpSpLocks/>
            </p:cNvGrpSpPr>
            <p:nvPr/>
          </p:nvGrpSpPr>
          <p:grpSpPr bwMode="auto">
            <a:xfrm rot="10800000" flipH="1">
              <a:off x="4611" y="3396"/>
              <a:ext cx="148" cy="312"/>
              <a:chOff x="537" y="1661"/>
              <a:chExt cx="257" cy="488"/>
            </a:xfrm>
          </p:grpSpPr>
          <p:sp>
            <p:nvSpPr>
              <p:cNvPr id="130195" name="Oval 594"/>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96" name="Freeform 59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97" name="Freeform 59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0" name="Group 597"/>
            <p:cNvGrpSpPr>
              <a:grpSpLocks/>
            </p:cNvGrpSpPr>
            <p:nvPr/>
          </p:nvGrpSpPr>
          <p:grpSpPr bwMode="auto">
            <a:xfrm flipH="1">
              <a:off x="5586" y="3047"/>
              <a:ext cx="148" cy="313"/>
              <a:chOff x="537" y="1661"/>
              <a:chExt cx="257" cy="488"/>
            </a:xfrm>
          </p:grpSpPr>
          <p:sp>
            <p:nvSpPr>
              <p:cNvPr id="130192" name="Oval 598"/>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93" name="Freeform 59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94" name="Freeform 60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1" name="Group 601"/>
            <p:cNvGrpSpPr>
              <a:grpSpLocks/>
            </p:cNvGrpSpPr>
            <p:nvPr/>
          </p:nvGrpSpPr>
          <p:grpSpPr bwMode="auto">
            <a:xfrm flipH="1">
              <a:off x="5455" y="3018"/>
              <a:ext cx="148" cy="312"/>
              <a:chOff x="537" y="1661"/>
              <a:chExt cx="257" cy="488"/>
            </a:xfrm>
          </p:grpSpPr>
          <p:sp>
            <p:nvSpPr>
              <p:cNvPr id="130189" name="Oval 602"/>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90" name="Freeform 60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91" name="Freeform 60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2" name="Group 605"/>
            <p:cNvGrpSpPr>
              <a:grpSpLocks/>
            </p:cNvGrpSpPr>
            <p:nvPr/>
          </p:nvGrpSpPr>
          <p:grpSpPr bwMode="auto">
            <a:xfrm flipH="1">
              <a:off x="5325" y="3047"/>
              <a:ext cx="148" cy="313"/>
              <a:chOff x="537" y="1661"/>
              <a:chExt cx="257" cy="488"/>
            </a:xfrm>
          </p:grpSpPr>
          <p:sp>
            <p:nvSpPr>
              <p:cNvPr id="130186" name="Oval 606"/>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87" name="Freeform 60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88" name="Freeform 60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3" name="Group 609"/>
            <p:cNvGrpSpPr>
              <a:grpSpLocks/>
            </p:cNvGrpSpPr>
            <p:nvPr/>
          </p:nvGrpSpPr>
          <p:grpSpPr bwMode="auto">
            <a:xfrm flipH="1">
              <a:off x="5168" y="3047"/>
              <a:ext cx="148" cy="313"/>
              <a:chOff x="537" y="1661"/>
              <a:chExt cx="257" cy="488"/>
            </a:xfrm>
          </p:grpSpPr>
          <p:sp>
            <p:nvSpPr>
              <p:cNvPr id="130183" name="Oval 610"/>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84" name="Freeform 61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85" name="Freeform 61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4" name="Group 613"/>
            <p:cNvGrpSpPr>
              <a:grpSpLocks/>
            </p:cNvGrpSpPr>
            <p:nvPr/>
          </p:nvGrpSpPr>
          <p:grpSpPr bwMode="auto">
            <a:xfrm flipH="1">
              <a:off x="5038" y="3018"/>
              <a:ext cx="147" cy="312"/>
              <a:chOff x="537" y="1661"/>
              <a:chExt cx="257" cy="488"/>
            </a:xfrm>
          </p:grpSpPr>
          <p:sp>
            <p:nvSpPr>
              <p:cNvPr id="130180" name="Oval 614"/>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81" name="Freeform 61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82" name="Freeform 61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5" name="Group 617"/>
            <p:cNvGrpSpPr>
              <a:grpSpLocks/>
            </p:cNvGrpSpPr>
            <p:nvPr/>
          </p:nvGrpSpPr>
          <p:grpSpPr bwMode="auto">
            <a:xfrm flipH="1">
              <a:off x="4855" y="3047"/>
              <a:ext cx="148" cy="313"/>
              <a:chOff x="537" y="1661"/>
              <a:chExt cx="257" cy="488"/>
            </a:xfrm>
          </p:grpSpPr>
          <p:sp>
            <p:nvSpPr>
              <p:cNvPr id="130177" name="Oval 618"/>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78" name="Freeform 61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79" name="Freeform 62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6" name="Group 621"/>
            <p:cNvGrpSpPr>
              <a:grpSpLocks/>
            </p:cNvGrpSpPr>
            <p:nvPr/>
          </p:nvGrpSpPr>
          <p:grpSpPr bwMode="auto">
            <a:xfrm flipH="1">
              <a:off x="4724" y="3076"/>
              <a:ext cx="148" cy="313"/>
              <a:chOff x="537" y="1661"/>
              <a:chExt cx="257" cy="488"/>
            </a:xfrm>
          </p:grpSpPr>
          <p:sp>
            <p:nvSpPr>
              <p:cNvPr id="130174" name="Oval 622"/>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75" name="Freeform 62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76" name="Freeform 62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7" name="Group 625"/>
            <p:cNvGrpSpPr>
              <a:grpSpLocks/>
            </p:cNvGrpSpPr>
            <p:nvPr/>
          </p:nvGrpSpPr>
          <p:grpSpPr bwMode="auto">
            <a:xfrm rot="10800000" flipH="1">
              <a:off x="5586" y="3396"/>
              <a:ext cx="148" cy="312"/>
              <a:chOff x="537" y="1661"/>
              <a:chExt cx="257" cy="488"/>
            </a:xfrm>
          </p:grpSpPr>
          <p:sp>
            <p:nvSpPr>
              <p:cNvPr id="130171" name="Oval 626"/>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72" name="Freeform 62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73" name="Freeform 62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8" name="Group 629"/>
            <p:cNvGrpSpPr>
              <a:grpSpLocks/>
            </p:cNvGrpSpPr>
            <p:nvPr/>
          </p:nvGrpSpPr>
          <p:grpSpPr bwMode="auto">
            <a:xfrm rot="10800000" flipH="1">
              <a:off x="5455" y="3366"/>
              <a:ext cx="148" cy="313"/>
              <a:chOff x="537" y="1661"/>
              <a:chExt cx="257" cy="488"/>
            </a:xfrm>
          </p:grpSpPr>
          <p:sp>
            <p:nvSpPr>
              <p:cNvPr id="130168" name="Oval 630"/>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69" name="Freeform 63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70" name="Freeform 63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79" name="Group 633"/>
            <p:cNvGrpSpPr>
              <a:grpSpLocks/>
            </p:cNvGrpSpPr>
            <p:nvPr/>
          </p:nvGrpSpPr>
          <p:grpSpPr bwMode="auto">
            <a:xfrm rot="10800000" flipH="1">
              <a:off x="5325" y="3396"/>
              <a:ext cx="148" cy="312"/>
              <a:chOff x="537" y="1661"/>
              <a:chExt cx="257" cy="488"/>
            </a:xfrm>
          </p:grpSpPr>
          <p:sp>
            <p:nvSpPr>
              <p:cNvPr id="130165" name="Oval 634"/>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66" name="Freeform 63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67" name="Freeform 63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80" name="Group 637"/>
            <p:cNvGrpSpPr>
              <a:grpSpLocks/>
            </p:cNvGrpSpPr>
            <p:nvPr/>
          </p:nvGrpSpPr>
          <p:grpSpPr bwMode="auto">
            <a:xfrm rot="10800000" flipH="1">
              <a:off x="5168" y="3396"/>
              <a:ext cx="148" cy="312"/>
              <a:chOff x="537" y="1661"/>
              <a:chExt cx="257" cy="488"/>
            </a:xfrm>
          </p:grpSpPr>
          <p:sp>
            <p:nvSpPr>
              <p:cNvPr id="130162" name="Oval 638"/>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63" name="Freeform 63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64" name="Freeform 64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81" name="Group 641"/>
            <p:cNvGrpSpPr>
              <a:grpSpLocks/>
            </p:cNvGrpSpPr>
            <p:nvPr/>
          </p:nvGrpSpPr>
          <p:grpSpPr bwMode="auto">
            <a:xfrm rot="10800000" flipH="1">
              <a:off x="5012" y="3366"/>
              <a:ext cx="148" cy="313"/>
              <a:chOff x="537" y="1661"/>
              <a:chExt cx="257" cy="488"/>
            </a:xfrm>
          </p:grpSpPr>
          <p:sp>
            <p:nvSpPr>
              <p:cNvPr id="130159" name="Oval 642"/>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60" name="Freeform 64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61" name="Freeform 64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82" name="Group 645"/>
            <p:cNvGrpSpPr>
              <a:grpSpLocks/>
            </p:cNvGrpSpPr>
            <p:nvPr/>
          </p:nvGrpSpPr>
          <p:grpSpPr bwMode="auto">
            <a:xfrm rot="10800000" flipH="1">
              <a:off x="4881" y="3396"/>
              <a:ext cx="148" cy="312"/>
              <a:chOff x="537" y="1661"/>
              <a:chExt cx="257" cy="488"/>
            </a:xfrm>
          </p:grpSpPr>
          <p:sp>
            <p:nvSpPr>
              <p:cNvPr id="130156" name="Oval 646"/>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57" name="Freeform 64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58" name="Freeform 64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83" name="Group 649"/>
            <p:cNvGrpSpPr>
              <a:grpSpLocks/>
            </p:cNvGrpSpPr>
            <p:nvPr/>
          </p:nvGrpSpPr>
          <p:grpSpPr bwMode="auto">
            <a:xfrm rot="10800000" flipH="1">
              <a:off x="4750" y="3396"/>
              <a:ext cx="148" cy="312"/>
              <a:chOff x="537" y="1661"/>
              <a:chExt cx="257" cy="488"/>
            </a:xfrm>
          </p:grpSpPr>
          <p:sp>
            <p:nvSpPr>
              <p:cNvPr id="130153" name="Oval 650"/>
              <p:cNvSpPr>
                <a:spLocks noChangeArrowheads="1"/>
              </p:cNvSpPr>
              <p:nvPr/>
            </p:nvSpPr>
            <p:spPr bwMode="auto">
              <a:xfrm>
                <a:off x="567" y="1661"/>
                <a:ext cx="227" cy="181"/>
              </a:xfrm>
              <a:prstGeom prst="ellipse">
                <a:avLst/>
              </a:prstGeom>
              <a:solidFill>
                <a:srgbClr val="FF0000">
                  <a:alpha val="18823"/>
                </a:srgbClr>
              </a:solidFill>
              <a:ln w="28575">
                <a:solidFill>
                  <a:srgbClr val="FF0000">
                    <a:alpha val="20000"/>
                  </a:srgbClr>
                </a:solidFill>
                <a:round/>
                <a:headEnd/>
                <a:tailEnd/>
              </a:ln>
            </p:spPr>
            <p:txBody>
              <a:bodyPr wrap="none" anchor="ctr"/>
              <a:lstStyle/>
              <a:p>
                <a:endParaRPr lang="en-US"/>
              </a:p>
            </p:txBody>
          </p:sp>
          <p:sp>
            <p:nvSpPr>
              <p:cNvPr id="130154" name="Freeform 65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55" name="Freeform 65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0000"/>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30084" name="AutoShape 653"/>
            <p:cNvSpPr>
              <a:spLocks noChangeArrowheads="1"/>
            </p:cNvSpPr>
            <p:nvPr/>
          </p:nvSpPr>
          <p:spPr bwMode="auto">
            <a:xfrm rot="-771688">
              <a:off x="4037" y="2815"/>
              <a:ext cx="157" cy="900"/>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085" name="AutoShape 654"/>
            <p:cNvSpPr>
              <a:spLocks noChangeArrowheads="1"/>
            </p:cNvSpPr>
            <p:nvPr/>
          </p:nvSpPr>
          <p:spPr bwMode="auto">
            <a:xfrm rot="-10269276">
              <a:off x="4429" y="2728"/>
              <a:ext cx="156" cy="900"/>
            </a:xfrm>
            <a:prstGeom prst="can">
              <a:avLst>
                <a:gd name="adj" fmla="val 40972"/>
              </a:avLst>
            </a:prstGeom>
            <a:solidFill>
              <a:srgbClr val="339D47"/>
            </a:solidFill>
            <a:ln w="9525">
              <a:solidFill>
                <a:srgbClr val="1B5526"/>
              </a:solidFill>
              <a:round/>
              <a:headEnd/>
              <a:tailEnd/>
            </a:ln>
          </p:spPr>
          <p:txBody>
            <a:bodyPr wrap="none" anchor="ctr"/>
            <a:lstStyle/>
            <a:p>
              <a:endParaRPr lang="en-US"/>
            </a:p>
          </p:txBody>
        </p:sp>
        <p:sp>
          <p:nvSpPr>
            <p:cNvPr id="130086" name="AutoShape 655"/>
            <p:cNvSpPr>
              <a:spLocks noChangeArrowheads="1"/>
            </p:cNvSpPr>
            <p:nvPr/>
          </p:nvSpPr>
          <p:spPr bwMode="auto">
            <a:xfrm rot="1071873">
              <a:off x="4559" y="2786"/>
              <a:ext cx="157" cy="899"/>
            </a:xfrm>
            <a:prstGeom prst="can">
              <a:avLst>
                <a:gd name="adj" fmla="val 0"/>
              </a:avLst>
            </a:prstGeom>
            <a:solidFill>
              <a:srgbClr val="339D47"/>
            </a:solidFill>
            <a:ln w="9525">
              <a:solidFill>
                <a:srgbClr val="1B5526"/>
              </a:solidFill>
              <a:round/>
              <a:headEnd/>
              <a:tailEnd/>
            </a:ln>
          </p:spPr>
          <p:txBody>
            <a:bodyPr wrap="none" anchor="ctr"/>
            <a:lstStyle/>
            <a:p>
              <a:endParaRPr lang="en-US"/>
            </a:p>
          </p:txBody>
        </p:sp>
        <p:sp>
          <p:nvSpPr>
            <p:cNvPr id="130087" name="AutoShape 656"/>
            <p:cNvSpPr>
              <a:spLocks noChangeArrowheads="1"/>
            </p:cNvSpPr>
            <p:nvPr/>
          </p:nvSpPr>
          <p:spPr bwMode="auto">
            <a:xfrm rot="10323955">
              <a:off x="4194" y="2757"/>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088" name="Oval 657"/>
            <p:cNvSpPr>
              <a:spLocks noChangeArrowheads="1"/>
            </p:cNvSpPr>
            <p:nvPr/>
          </p:nvSpPr>
          <p:spPr bwMode="auto">
            <a:xfrm>
              <a:off x="4168" y="2902"/>
              <a:ext cx="470" cy="348"/>
            </a:xfrm>
            <a:prstGeom prst="ellipse">
              <a:avLst/>
            </a:prstGeom>
            <a:solidFill>
              <a:srgbClr val="339D47"/>
            </a:solidFill>
            <a:ln>
              <a:noFill/>
            </a:ln>
            <a:effectLst>
              <a:prstShdw prst="shdw17" dist="17961" dir="13500000">
                <a:srgbClr val="1F5E2B">
                  <a:alpha val="74997"/>
                </a:srgbClr>
              </a:prst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0089" name="AutoShape 658"/>
            <p:cNvSpPr>
              <a:spLocks noChangeArrowheads="1"/>
            </p:cNvSpPr>
            <p:nvPr/>
          </p:nvSpPr>
          <p:spPr bwMode="auto">
            <a:xfrm rot="846255">
              <a:off x="4507" y="2931"/>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sp>
          <p:nvSpPr>
            <p:cNvPr id="130090" name="AutoShape 659"/>
            <p:cNvSpPr>
              <a:spLocks noChangeArrowheads="1"/>
            </p:cNvSpPr>
            <p:nvPr/>
          </p:nvSpPr>
          <p:spPr bwMode="auto">
            <a:xfrm rot="-771688">
              <a:off x="4089" y="2902"/>
              <a:ext cx="157" cy="900"/>
            </a:xfrm>
            <a:prstGeom prst="can">
              <a:avLst>
                <a:gd name="adj" fmla="val 40711"/>
              </a:avLst>
            </a:prstGeom>
            <a:solidFill>
              <a:srgbClr val="339D47"/>
            </a:solidFill>
            <a:ln w="9525">
              <a:solidFill>
                <a:srgbClr val="1B5526"/>
              </a:solidFill>
              <a:round/>
              <a:headEnd/>
              <a:tailEnd/>
            </a:ln>
          </p:spPr>
          <p:txBody>
            <a:bodyPr wrap="none" anchor="ctr"/>
            <a:lstStyle/>
            <a:p>
              <a:endParaRPr lang="en-US"/>
            </a:p>
          </p:txBody>
        </p:sp>
        <p:grpSp>
          <p:nvGrpSpPr>
            <p:cNvPr id="130091" name="Group 660"/>
            <p:cNvGrpSpPr>
              <a:grpSpLocks/>
            </p:cNvGrpSpPr>
            <p:nvPr/>
          </p:nvGrpSpPr>
          <p:grpSpPr bwMode="auto">
            <a:xfrm rot="10800000">
              <a:off x="3982" y="3366"/>
              <a:ext cx="148" cy="313"/>
              <a:chOff x="537" y="1661"/>
              <a:chExt cx="257" cy="488"/>
            </a:xfrm>
          </p:grpSpPr>
          <p:sp>
            <p:nvSpPr>
              <p:cNvPr id="130150" name="Oval 661"/>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51" name="Freeform 662"/>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52" name="Freeform 663"/>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2" name="Group 664"/>
            <p:cNvGrpSpPr>
              <a:grpSpLocks/>
            </p:cNvGrpSpPr>
            <p:nvPr/>
          </p:nvGrpSpPr>
          <p:grpSpPr bwMode="auto">
            <a:xfrm>
              <a:off x="2997" y="3003"/>
              <a:ext cx="1009" cy="690"/>
              <a:chOff x="249" y="1706"/>
              <a:chExt cx="1754" cy="1078"/>
            </a:xfrm>
          </p:grpSpPr>
          <p:grpSp>
            <p:nvGrpSpPr>
              <p:cNvPr id="130094" name="Group 665"/>
              <p:cNvGrpSpPr>
                <a:grpSpLocks/>
              </p:cNvGrpSpPr>
              <p:nvPr/>
            </p:nvGrpSpPr>
            <p:grpSpPr bwMode="auto">
              <a:xfrm>
                <a:off x="249" y="1752"/>
                <a:ext cx="257" cy="488"/>
                <a:chOff x="537" y="1661"/>
                <a:chExt cx="257" cy="488"/>
              </a:xfrm>
            </p:grpSpPr>
            <p:sp>
              <p:nvSpPr>
                <p:cNvPr id="130147" name="Oval 666"/>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48" name="Freeform 66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49" name="Freeform 66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5" name="Group 669"/>
              <p:cNvGrpSpPr>
                <a:grpSpLocks/>
              </p:cNvGrpSpPr>
              <p:nvPr/>
            </p:nvGrpSpPr>
            <p:grpSpPr bwMode="auto">
              <a:xfrm>
                <a:off x="476" y="1706"/>
                <a:ext cx="257" cy="488"/>
                <a:chOff x="537" y="1661"/>
                <a:chExt cx="257" cy="488"/>
              </a:xfrm>
            </p:grpSpPr>
            <p:sp>
              <p:nvSpPr>
                <p:cNvPr id="130144" name="Oval 670"/>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45" name="Freeform 67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46" name="Freeform 67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6" name="Group 673"/>
              <p:cNvGrpSpPr>
                <a:grpSpLocks/>
              </p:cNvGrpSpPr>
              <p:nvPr/>
            </p:nvGrpSpPr>
            <p:grpSpPr bwMode="auto">
              <a:xfrm>
                <a:off x="703" y="1752"/>
                <a:ext cx="257" cy="488"/>
                <a:chOff x="537" y="1661"/>
                <a:chExt cx="257" cy="488"/>
              </a:xfrm>
            </p:grpSpPr>
            <p:sp>
              <p:nvSpPr>
                <p:cNvPr id="130141" name="Oval 674"/>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42" name="Freeform 67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43" name="Freeform 67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7" name="Group 677"/>
              <p:cNvGrpSpPr>
                <a:grpSpLocks/>
              </p:cNvGrpSpPr>
              <p:nvPr/>
            </p:nvGrpSpPr>
            <p:grpSpPr bwMode="auto">
              <a:xfrm>
                <a:off x="975" y="1752"/>
                <a:ext cx="257" cy="488"/>
                <a:chOff x="537" y="1661"/>
                <a:chExt cx="257" cy="488"/>
              </a:xfrm>
            </p:grpSpPr>
            <p:sp>
              <p:nvSpPr>
                <p:cNvPr id="130138" name="Oval 678"/>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39" name="Freeform 67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40" name="Freeform 68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8" name="Group 681"/>
              <p:cNvGrpSpPr>
                <a:grpSpLocks/>
              </p:cNvGrpSpPr>
              <p:nvPr/>
            </p:nvGrpSpPr>
            <p:grpSpPr bwMode="auto">
              <a:xfrm>
                <a:off x="1202" y="1706"/>
                <a:ext cx="257" cy="488"/>
                <a:chOff x="537" y="1661"/>
                <a:chExt cx="257" cy="488"/>
              </a:xfrm>
            </p:grpSpPr>
            <p:sp>
              <p:nvSpPr>
                <p:cNvPr id="130135" name="Oval 682"/>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36" name="Freeform 68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37" name="Freeform 68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099" name="Group 685"/>
              <p:cNvGrpSpPr>
                <a:grpSpLocks/>
              </p:cNvGrpSpPr>
              <p:nvPr/>
            </p:nvGrpSpPr>
            <p:grpSpPr bwMode="auto">
              <a:xfrm>
                <a:off x="1519" y="1752"/>
                <a:ext cx="257" cy="488"/>
                <a:chOff x="537" y="1661"/>
                <a:chExt cx="257" cy="488"/>
              </a:xfrm>
            </p:grpSpPr>
            <p:sp>
              <p:nvSpPr>
                <p:cNvPr id="130132" name="Oval 686"/>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33" name="Freeform 68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34" name="Freeform 68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0" name="Group 689"/>
              <p:cNvGrpSpPr>
                <a:grpSpLocks/>
              </p:cNvGrpSpPr>
              <p:nvPr/>
            </p:nvGrpSpPr>
            <p:grpSpPr bwMode="auto">
              <a:xfrm>
                <a:off x="1746" y="1797"/>
                <a:ext cx="257" cy="488"/>
                <a:chOff x="537" y="1661"/>
                <a:chExt cx="257" cy="488"/>
              </a:xfrm>
            </p:grpSpPr>
            <p:sp>
              <p:nvSpPr>
                <p:cNvPr id="130129" name="Oval 690"/>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30" name="Freeform 69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31" name="Freeform 69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1" name="Group 693"/>
              <p:cNvGrpSpPr>
                <a:grpSpLocks/>
              </p:cNvGrpSpPr>
              <p:nvPr/>
            </p:nvGrpSpPr>
            <p:grpSpPr bwMode="auto">
              <a:xfrm rot="10800000">
                <a:off x="249" y="2296"/>
                <a:ext cx="257" cy="488"/>
                <a:chOff x="537" y="1661"/>
                <a:chExt cx="257" cy="488"/>
              </a:xfrm>
            </p:grpSpPr>
            <p:sp>
              <p:nvSpPr>
                <p:cNvPr id="130126" name="Oval 694"/>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27" name="Freeform 69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28" name="Freeform 69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2" name="Group 697"/>
              <p:cNvGrpSpPr>
                <a:grpSpLocks/>
              </p:cNvGrpSpPr>
              <p:nvPr/>
            </p:nvGrpSpPr>
            <p:grpSpPr bwMode="auto">
              <a:xfrm rot="10800000">
                <a:off x="476" y="2250"/>
                <a:ext cx="257" cy="488"/>
                <a:chOff x="537" y="1661"/>
                <a:chExt cx="257" cy="488"/>
              </a:xfrm>
            </p:grpSpPr>
            <p:sp>
              <p:nvSpPr>
                <p:cNvPr id="130123" name="Oval 698"/>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24" name="Freeform 69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25" name="Freeform 70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3" name="Group 701"/>
              <p:cNvGrpSpPr>
                <a:grpSpLocks/>
              </p:cNvGrpSpPr>
              <p:nvPr/>
            </p:nvGrpSpPr>
            <p:grpSpPr bwMode="auto">
              <a:xfrm rot="10800000">
                <a:off x="703" y="2296"/>
                <a:ext cx="257" cy="488"/>
                <a:chOff x="537" y="1661"/>
                <a:chExt cx="257" cy="488"/>
              </a:xfrm>
            </p:grpSpPr>
            <p:sp>
              <p:nvSpPr>
                <p:cNvPr id="130120" name="Oval 702"/>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21" name="Freeform 703"/>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22" name="Freeform 704"/>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4" name="Group 705"/>
              <p:cNvGrpSpPr>
                <a:grpSpLocks/>
              </p:cNvGrpSpPr>
              <p:nvPr/>
            </p:nvGrpSpPr>
            <p:grpSpPr bwMode="auto">
              <a:xfrm rot="10800000">
                <a:off x="975" y="2296"/>
                <a:ext cx="257" cy="488"/>
                <a:chOff x="537" y="1661"/>
                <a:chExt cx="257" cy="488"/>
              </a:xfrm>
            </p:grpSpPr>
            <p:sp>
              <p:nvSpPr>
                <p:cNvPr id="130117" name="Oval 706"/>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18" name="Freeform 707"/>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19" name="Freeform 708"/>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5" name="Group 709"/>
              <p:cNvGrpSpPr>
                <a:grpSpLocks/>
              </p:cNvGrpSpPr>
              <p:nvPr/>
            </p:nvGrpSpPr>
            <p:grpSpPr bwMode="auto">
              <a:xfrm rot="10800000">
                <a:off x="1247" y="2250"/>
                <a:ext cx="257" cy="488"/>
                <a:chOff x="537" y="1661"/>
                <a:chExt cx="257" cy="488"/>
              </a:xfrm>
            </p:grpSpPr>
            <p:sp>
              <p:nvSpPr>
                <p:cNvPr id="130114" name="Oval 710"/>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15" name="Freeform 711"/>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16" name="Freeform 712"/>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6" name="Group 713"/>
              <p:cNvGrpSpPr>
                <a:grpSpLocks/>
              </p:cNvGrpSpPr>
              <p:nvPr/>
            </p:nvGrpSpPr>
            <p:grpSpPr bwMode="auto">
              <a:xfrm rot="10800000">
                <a:off x="1474" y="2296"/>
                <a:ext cx="257" cy="488"/>
                <a:chOff x="537" y="1661"/>
                <a:chExt cx="257" cy="488"/>
              </a:xfrm>
            </p:grpSpPr>
            <p:sp>
              <p:nvSpPr>
                <p:cNvPr id="130111" name="Oval 714"/>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12" name="Freeform 715"/>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13" name="Freeform 716"/>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0107" name="Group 717"/>
              <p:cNvGrpSpPr>
                <a:grpSpLocks/>
              </p:cNvGrpSpPr>
              <p:nvPr/>
            </p:nvGrpSpPr>
            <p:grpSpPr bwMode="auto">
              <a:xfrm rot="10800000">
                <a:off x="1701" y="2296"/>
                <a:ext cx="257" cy="488"/>
                <a:chOff x="537" y="1661"/>
                <a:chExt cx="257" cy="488"/>
              </a:xfrm>
            </p:grpSpPr>
            <p:sp>
              <p:nvSpPr>
                <p:cNvPr id="130108" name="Oval 718"/>
                <p:cNvSpPr>
                  <a:spLocks noChangeArrowheads="1"/>
                </p:cNvSpPr>
                <p:nvPr/>
              </p:nvSpPr>
              <p:spPr bwMode="auto">
                <a:xfrm>
                  <a:off x="567" y="1661"/>
                  <a:ext cx="227" cy="181"/>
                </a:xfrm>
                <a:prstGeom prst="ellipse">
                  <a:avLst/>
                </a:prstGeom>
                <a:solidFill>
                  <a:srgbClr val="FF0000">
                    <a:alpha val="20000"/>
                  </a:srgbClr>
                </a:solidFill>
                <a:ln w="28575">
                  <a:solidFill>
                    <a:srgbClr val="FF0000">
                      <a:alpha val="21176"/>
                    </a:srgbClr>
                  </a:solidFill>
                  <a:round/>
                  <a:headEnd/>
                  <a:tailEnd/>
                </a:ln>
              </p:spPr>
              <p:txBody>
                <a:bodyPr wrap="none" anchor="ctr"/>
                <a:lstStyle/>
                <a:p>
                  <a:endParaRPr lang="en-US"/>
                </a:p>
              </p:txBody>
            </p:sp>
            <p:sp>
              <p:nvSpPr>
                <p:cNvPr id="130109" name="Freeform 719"/>
                <p:cNvSpPr>
                  <a:spLocks/>
                </p:cNvSpPr>
                <p:nvPr/>
              </p:nvSpPr>
              <p:spPr bwMode="auto">
                <a:xfrm>
                  <a:off x="537" y="1847"/>
                  <a:ext cx="85" cy="280"/>
                </a:xfrm>
                <a:custGeom>
                  <a:avLst/>
                  <a:gdLst>
                    <a:gd name="T0" fmla="*/ 85 w 85"/>
                    <a:gd name="T1" fmla="*/ 0 h 280"/>
                    <a:gd name="T2" fmla="*/ 39 w 85"/>
                    <a:gd name="T3" fmla="*/ 9 h 280"/>
                    <a:gd name="T4" fmla="*/ 48 w 85"/>
                    <a:gd name="T5" fmla="*/ 91 h 280"/>
                    <a:gd name="T6" fmla="*/ 39 w 85"/>
                    <a:gd name="T7" fmla="*/ 247 h 280"/>
                    <a:gd name="T8" fmla="*/ 12 w 85"/>
                    <a:gd name="T9" fmla="*/ 274 h 2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80">
                      <a:moveTo>
                        <a:pt x="85" y="0"/>
                      </a:moveTo>
                      <a:cubicBezTo>
                        <a:pt x="70" y="3"/>
                        <a:pt x="53" y="1"/>
                        <a:pt x="39" y="9"/>
                      </a:cubicBezTo>
                      <a:cubicBezTo>
                        <a:pt x="0" y="31"/>
                        <a:pt x="33" y="69"/>
                        <a:pt x="48" y="91"/>
                      </a:cubicBezTo>
                      <a:cubicBezTo>
                        <a:pt x="45" y="143"/>
                        <a:pt x="44" y="195"/>
                        <a:pt x="39" y="247"/>
                      </a:cubicBezTo>
                      <a:cubicBezTo>
                        <a:pt x="36" y="280"/>
                        <a:pt x="35" y="274"/>
                        <a:pt x="12" y="274"/>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110" name="Freeform 720"/>
                <p:cNvSpPr>
                  <a:spLocks/>
                </p:cNvSpPr>
                <p:nvPr/>
              </p:nvSpPr>
              <p:spPr bwMode="auto">
                <a:xfrm>
                  <a:off x="648" y="1838"/>
                  <a:ext cx="65" cy="311"/>
                </a:xfrm>
                <a:custGeom>
                  <a:avLst/>
                  <a:gdLst>
                    <a:gd name="T0" fmla="*/ 65 w 65"/>
                    <a:gd name="T1" fmla="*/ 0 h 311"/>
                    <a:gd name="T2" fmla="*/ 29 w 65"/>
                    <a:gd name="T3" fmla="*/ 91 h 311"/>
                    <a:gd name="T4" fmla="*/ 56 w 65"/>
                    <a:gd name="T5" fmla="*/ 109 h 311"/>
                    <a:gd name="T6" fmla="*/ 47 w 65"/>
                    <a:gd name="T7" fmla="*/ 256 h 311"/>
                    <a:gd name="T8" fmla="*/ 47 w 65"/>
                    <a:gd name="T9" fmla="*/ 311 h 3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311">
                      <a:moveTo>
                        <a:pt x="65" y="0"/>
                      </a:moveTo>
                      <a:cubicBezTo>
                        <a:pt x="27" y="26"/>
                        <a:pt x="0" y="34"/>
                        <a:pt x="29" y="91"/>
                      </a:cubicBezTo>
                      <a:cubicBezTo>
                        <a:pt x="34" y="101"/>
                        <a:pt x="47" y="103"/>
                        <a:pt x="56" y="109"/>
                      </a:cubicBezTo>
                      <a:cubicBezTo>
                        <a:pt x="53" y="158"/>
                        <a:pt x="55" y="207"/>
                        <a:pt x="47" y="256"/>
                      </a:cubicBezTo>
                      <a:cubicBezTo>
                        <a:pt x="46" y="265"/>
                        <a:pt x="4" y="311"/>
                        <a:pt x="47" y="311"/>
                      </a:cubicBezTo>
                    </a:path>
                  </a:pathLst>
                </a:custGeom>
                <a:noFill/>
                <a:ln w="76200" cmpd="sng">
                  <a:solidFill>
                    <a:srgbClr val="0066FF">
                      <a:alpha val="21176"/>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30093" name="AutoShape 721"/>
            <p:cNvSpPr>
              <a:spLocks noChangeArrowheads="1"/>
            </p:cNvSpPr>
            <p:nvPr/>
          </p:nvSpPr>
          <p:spPr bwMode="auto">
            <a:xfrm>
              <a:off x="4282" y="2967"/>
              <a:ext cx="156" cy="902"/>
            </a:xfrm>
            <a:prstGeom prst="can">
              <a:avLst>
                <a:gd name="adj" fmla="val 112589"/>
              </a:avLst>
            </a:prstGeom>
            <a:solidFill>
              <a:srgbClr val="339D47"/>
            </a:solidFill>
            <a:ln w="9525">
              <a:solidFill>
                <a:srgbClr val="1B5526"/>
              </a:solidFill>
              <a:round/>
              <a:headEnd/>
              <a:tailEnd/>
            </a:ln>
          </p:spPr>
          <p:txBody>
            <a:bodyPr wrap="none" anchor="ctr"/>
            <a:lstStyle/>
            <a:p>
              <a:endParaRPr lang="en-US"/>
            </a:p>
          </p:txBody>
        </p:sp>
      </p:grpSp>
      <p:sp>
        <p:nvSpPr>
          <p:cNvPr id="130067" name="Text Box 722"/>
          <p:cNvSpPr txBox="1">
            <a:spLocks noChangeArrowheads="1"/>
          </p:cNvSpPr>
          <p:nvPr/>
        </p:nvSpPr>
        <p:spPr bwMode="auto">
          <a:xfrm>
            <a:off x="995820" y="3903439"/>
            <a:ext cx="2931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da-DK" b="1">
                <a:solidFill>
                  <a:srgbClr val="DD0A05"/>
                </a:solidFill>
              </a:rPr>
              <a:t>SANS contrast 2</a:t>
            </a:r>
            <a:endParaRPr lang="en-GB" b="1">
              <a:solidFill>
                <a:srgbClr val="DD0A05"/>
              </a:solidFill>
            </a:endParaRPr>
          </a:p>
        </p:txBody>
      </p:sp>
    </p:spTree>
    <p:extLst>
      <p:ext uri="{BB962C8B-B14F-4D97-AF65-F5344CB8AC3E}">
        <p14:creationId xmlns:p14="http://schemas.microsoft.com/office/powerpoint/2010/main" val="3716068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55</a:t>
            </a:fld>
            <a:endParaRPr lang="sv-SE" dirty="0"/>
          </a:p>
        </p:txBody>
      </p:sp>
      <p:pic>
        <p:nvPicPr>
          <p:cNvPr id="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125" y="3988197"/>
            <a:ext cx="2611438"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613" y="3121422"/>
            <a:ext cx="2797175"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150" y="2103834"/>
            <a:ext cx="26035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txBox="1">
            <a:spLocks noChangeArrowheads="1"/>
          </p:cNvSpPr>
          <p:nvPr/>
        </p:nvSpPr>
        <p:spPr>
          <a:xfrm>
            <a:off x="393700" y="1379934"/>
            <a:ext cx="2667000" cy="6715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baseline="0">
                <a:solidFill>
                  <a:srgbClr val="000000"/>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400" kern="1200" baseline="0">
                <a:solidFill>
                  <a:srgbClr val="000000"/>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000" kern="1200" baseline="0">
                <a:solidFill>
                  <a:srgbClr val="000000"/>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1800" kern="1200" baseline="0">
                <a:solidFill>
                  <a:srgbClr val="000000"/>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r>
              <a:rPr lang="en-US" sz="1400" smtClean="0">
                <a:ea typeface="ＭＳ Ｐゴシック" charset="0"/>
              </a:rPr>
              <a:t> </a:t>
            </a:r>
            <a:r>
              <a:rPr lang="en-US" sz="1800" smtClean="0">
                <a:ea typeface="ＭＳ Ｐゴシック" charset="0"/>
              </a:rPr>
              <a:t>Spheres:</a:t>
            </a:r>
            <a:br>
              <a:rPr lang="en-US" sz="1800" smtClean="0">
                <a:ea typeface="ＭＳ Ｐゴシック" charset="0"/>
              </a:rPr>
            </a:br>
            <a:r>
              <a:rPr lang="en-US" sz="1800" smtClean="0">
                <a:ea typeface="ＭＳ Ｐゴシック" charset="0"/>
              </a:rPr>
              <a:t>R = 60 Å</a:t>
            </a:r>
            <a:endParaRPr lang="en-US" sz="1800">
              <a:ea typeface="ＭＳ Ｐゴシック" charset="0"/>
            </a:endParaRPr>
          </a:p>
        </p:txBody>
      </p:sp>
      <p:sp>
        <p:nvSpPr>
          <p:cNvPr id="10" name="Rectangle 7"/>
          <p:cNvSpPr>
            <a:spLocks noChangeArrowheads="1"/>
          </p:cNvSpPr>
          <p:nvPr/>
        </p:nvSpPr>
        <p:spPr bwMode="auto">
          <a:xfrm>
            <a:off x="4470400" y="596900"/>
            <a:ext cx="4419600" cy="6083300"/>
          </a:xfrm>
          <a:prstGeom prst="rect">
            <a:avLst/>
          </a:prstGeom>
          <a:noFill/>
          <a:ln w="12700">
            <a:noFill/>
            <a:miter lim="800000"/>
            <a:headEnd/>
            <a:tailEnd/>
          </a:ln>
          <a:effectLst/>
        </p:spPr>
        <p:txBody>
          <a:bodyPr lIns="90487" tIns="44450" rIns="90487" bIns="44450"/>
          <a:lstStyle/>
          <a:p>
            <a:pPr marL="342900" indent="-342900" eaLnBrk="0" hangingPunct="0">
              <a:spcBef>
                <a:spcPct val="20000"/>
              </a:spcBef>
              <a:buClr>
                <a:srgbClr val="B50069"/>
              </a:buClr>
              <a:buSzPct val="75000"/>
              <a:buFont typeface="Monotype Sorts" charset="2"/>
              <a:buNone/>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a:p>
            <a:pPr marL="342900" indent="-342900" eaLnBrk="0" hangingPunct="0">
              <a:spcBef>
                <a:spcPct val="20000"/>
              </a:spcBef>
              <a:buClr>
                <a:srgbClr val="B50069"/>
              </a:buClr>
              <a:buSzPct val="75000"/>
              <a:buFont typeface="Monotype Sorts" charset="2"/>
              <a:buChar char="n"/>
              <a:defRPr/>
            </a:pPr>
            <a:endParaRPr lang="en-US" sz="1600" b="1">
              <a:solidFill>
                <a:schemeClr val="hlink"/>
              </a:solidFill>
              <a:effectLst>
                <a:outerShdw blurRad="38100" dist="38100" dir="2700000" algn="tl">
                  <a:srgbClr val="DDDDDD"/>
                </a:outerShdw>
              </a:effectLst>
              <a:latin typeface="Arial"/>
              <a:cs typeface="Arial"/>
            </a:endParaRPr>
          </a:p>
        </p:txBody>
      </p:sp>
      <p:pic>
        <p:nvPicPr>
          <p:cNvPr id="11"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7600" y="2916634"/>
            <a:ext cx="39052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2"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3700" y="3983434"/>
            <a:ext cx="40322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 name="Text Box 10"/>
          <p:cNvSpPr txBox="1">
            <a:spLocks noChangeArrowheads="1"/>
          </p:cNvSpPr>
          <p:nvPr/>
        </p:nvSpPr>
        <p:spPr bwMode="auto">
          <a:xfrm>
            <a:off x="3876675" y="2287984"/>
            <a:ext cx="1866900" cy="69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pPr>
            <a:r>
              <a:rPr lang="en-US" sz="1800" b="1">
                <a:latin typeface="Arial"/>
                <a:cs typeface="Arial"/>
              </a:rPr>
              <a:t>Rods: R = 60 Å </a:t>
            </a:r>
          </a:p>
          <a:p>
            <a:pPr algn="ctr" eaLnBrk="1" hangingPunct="1">
              <a:spcBef>
                <a:spcPct val="20000"/>
              </a:spcBef>
            </a:pPr>
            <a:r>
              <a:rPr lang="en-US" sz="1800" b="1">
                <a:latin typeface="Arial"/>
                <a:cs typeface="Arial"/>
              </a:rPr>
              <a:t>L = 1200 Å</a:t>
            </a:r>
          </a:p>
        </p:txBody>
      </p:sp>
      <p:sp>
        <p:nvSpPr>
          <p:cNvPr id="14" name="Text Box 11"/>
          <p:cNvSpPr txBox="1">
            <a:spLocks noChangeArrowheads="1"/>
          </p:cNvSpPr>
          <p:nvPr/>
        </p:nvSpPr>
        <p:spPr bwMode="auto">
          <a:xfrm rot="16200000">
            <a:off x="-266700" y="3148410"/>
            <a:ext cx="1235075" cy="3365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b="1">
                <a:latin typeface="Arial"/>
                <a:cs typeface="Arial"/>
              </a:rPr>
              <a:t>I(Q) 1/cm</a:t>
            </a:r>
          </a:p>
        </p:txBody>
      </p:sp>
      <p:sp>
        <p:nvSpPr>
          <p:cNvPr id="15" name="Text Box 12"/>
          <p:cNvSpPr txBox="1">
            <a:spLocks noChangeArrowheads="1"/>
          </p:cNvSpPr>
          <p:nvPr/>
        </p:nvSpPr>
        <p:spPr bwMode="auto">
          <a:xfrm>
            <a:off x="1301750" y="4529534"/>
            <a:ext cx="1012825"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b="1">
                <a:latin typeface="Arial"/>
                <a:cs typeface="Arial"/>
              </a:rPr>
              <a:t>Q 1/Å</a:t>
            </a:r>
          </a:p>
        </p:txBody>
      </p:sp>
      <p:sp>
        <p:nvSpPr>
          <p:cNvPr id="16" name="Text Box 13"/>
          <p:cNvSpPr txBox="1">
            <a:spLocks noChangeArrowheads="1"/>
          </p:cNvSpPr>
          <p:nvPr/>
        </p:nvSpPr>
        <p:spPr bwMode="auto">
          <a:xfrm rot="16200000">
            <a:off x="2806700" y="4286647"/>
            <a:ext cx="1235075" cy="3365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b="1">
                <a:latin typeface="Arial"/>
                <a:cs typeface="Arial"/>
              </a:rPr>
              <a:t>I(Q) 1/cm</a:t>
            </a:r>
          </a:p>
        </p:txBody>
      </p:sp>
      <p:sp>
        <p:nvSpPr>
          <p:cNvPr id="17" name="Text Box 14"/>
          <p:cNvSpPr txBox="1">
            <a:spLocks noChangeArrowheads="1"/>
          </p:cNvSpPr>
          <p:nvPr/>
        </p:nvSpPr>
        <p:spPr bwMode="auto">
          <a:xfrm>
            <a:off x="4375150" y="5629672"/>
            <a:ext cx="984250"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b="1">
                <a:latin typeface="Arial"/>
                <a:cs typeface="Arial"/>
              </a:rPr>
              <a:t>Q 1/Å</a:t>
            </a:r>
          </a:p>
        </p:txBody>
      </p:sp>
      <p:sp>
        <p:nvSpPr>
          <p:cNvPr id="18" name="Text Box 15"/>
          <p:cNvSpPr txBox="1">
            <a:spLocks noChangeArrowheads="1"/>
          </p:cNvSpPr>
          <p:nvPr/>
        </p:nvSpPr>
        <p:spPr bwMode="auto">
          <a:xfrm>
            <a:off x="6228184" y="2862326"/>
            <a:ext cx="2654186"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pPr>
            <a:r>
              <a:rPr lang="en-US" sz="1800" b="1" dirty="0">
                <a:latin typeface="Arial"/>
                <a:cs typeface="Arial"/>
              </a:rPr>
              <a:t>Worms: R = 18 </a:t>
            </a:r>
            <a:r>
              <a:rPr lang="en-US" sz="1800" b="1" dirty="0" err="1">
                <a:latin typeface="Arial"/>
                <a:cs typeface="Arial"/>
              </a:rPr>
              <a:t>Å</a:t>
            </a:r>
            <a:r>
              <a:rPr lang="en-US" sz="1800" b="1" dirty="0">
                <a:latin typeface="Arial"/>
                <a:cs typeface="Arial"/>
              </a:rPr>
              <a:t> </a:t>
            </a:r>
          </a:p>
          <a:p>
            <a:pPr algn="ctr" eaLnBrk="1" hangingPunct="1">
              <a:spcBef>
                <a:spcPct val="20000"/>
              </a:spcBef>
            </a:pPr>
            <a:r>
              <a:rPr lang="en-US" sz="1800" b="1" dirty="0">
                <a:latin typeface="Arial"/>
                <a:cs typeface="Arial"/>
              </a:rPr>
              <a:t>L = 5000 </a:t>
            </a:r>
            <a:r>
              <a:rPr lang="en-US" sz="1800" b="1" dirty="0" err="1">
                <a:latin typeface="Arial"/>
                <a:cs typeface="Arial"/>
              </a:rPr>
              <a:t>Å</a:t>
            </a:r>
            <a:r>
              <a:rPr lang="en-US" sz="1800" b="1" dirty="0">
                <a:latin typeface="Arial"/>
                <a:cs typeface="Arial"/>
              </a:rPr>
              <a:t>,</a:t>
            </a:r>
          </a:p>
          <a:p>
            <a:pPr algn="ctr" eaLnBrk="1" hangingPunct="1">
              <a:spcBef>
                <a:spcPct val="20000"/>
              </a:spcBef>
            </a:pPr>
            <a:r>
              <a:rPr lang="en-US" sz="1800" b="1" dirty="0">
                <a:latin typeface="Arial"/>
                <a:cs typeface="Arial"/>
              </a:rPr>
              <a:t>Kuhn Length = 300 </a:t>
            </a:r>
            <a:r>
              <a:rPr lang="en-US" sz="1800" b="1" dirty="0" err="1">
                <a:latin typeface="Arial"/>
                <a:cs typeface="Arial"/>
              </a:rPr>
              <a:t>Å</a:t>
            </a:r>
            <a:endParaRPr lang="en-US" sz="1800" b="1" dirty="0">
              <a:latin typeface="Arial"/>
              <a:cs typeface="Arial"/>
            </a:endParaRPr>
          </a:p>
        </p:txBody>
      </p:sp>
      <p:pic>
        <p:nvPicPr>
          <p:cNvPr id="19"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75475" y="4934347"/>
            <a:ext cx="4064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9"/>
          <p:cNvSpPr txBox="1">
            <a:spLocks noChangeArrowheads="1"/>
          </p:cNvSpPr>
          <p:nvPr/>
        </p:nvSpPr>
        <p:spPr bwMode="auto">
          <a:xfrm>
            <a:off x="7404100" y="6580584"/>
            <a:ext cx="984250"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400" b="1">
                <a:latin typeface="Arial"/>
                <a:cs typeface="Arial"/>
              </a:rPr>
              <a:t>Q 1/Å</a:t>
            </a:r>
          </a:p>
        </p:txBody>
      </p:sp>
      <p:sp>
        <p:nvSpPr>
          <p:cNvPr id="21" name="Text Box 20"/>
          <p:cNvSpPr txBox="1">
            <a:spLocks noChangeArrowheads="1"/>
          </p:cNvSpPr>
          <p:nvPr/>
        </p:nvSpPr>
        <p:spPr bwMode="auto">
          <a:xfrm rot="16200000">
            <a:off x="5657850" y="5145485"/>
            <a:ext cx="1235075" cy="3365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US" sz="1600" b="1">
                <a:latin typeface="Arial"/>
                <a:cs typeface="Arial"/>
              </a:rPr>
              <a:t>I(Q) 1/cm</a:t>
            </a:r>
          </a:p>
        </p:txBody>
      </p:sp>
      <p:sp>
        <p:nvSpPr>
          <p:cNvPr id="22" name="Title 20"/>
          <p:cNvSpPr>
            <a:spLocks noGrp="1"/>
          </p:cNvSpPr>
          <p:nvPr>
            <p:ph type="title"/>
          </p:nvPr>
        </p:nvSpPr>
        <p:spPr>
          <a:xfrm>
            <a:off x="251520" y="620490"/>
            <a:ext cx="5891213" cy="576262"/>
          </a:xfrm>
        </p:spPr>
        <p:txBody>
          <a:bodyPr>
            <a:normAutofit/>
          </a:bodyPr>
          <a:lstStyle/>
          <a:p>
            <a:r>
              <a:rPr lang="en-US" sz="2800" b="1" dirty="0">
                <a:ea typeface="ＭＳ Ｐゴシック" charset="0"/>
              </a:rPr>
              <a:t>SANS: Different Shapes</a:t>
            </a:r>
          </a:p>
        </p:txBody>
      </p:sp>
    </p:spTree>
    <p:extLst>
      <p:ext uri="{BB962C8B-B14F-4D97-AF65-F5344CB8AC3E}">
        <p14:creationId xmlns:p14="http://schemas.microsoft.com/office/powerpoint/2010/main" val="2866225002"/>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ext Box 6"/>
          <p:cNvSpPr txBox="1">
            <a:spLocks noChangeArrowheads="1"/>
          </p:cNvSpPr>
          <p:nvPr/>
        </p:nvSpPr>
        <p:spPr bwMode="auto">
          <a:xfrm>
            <a:off x="1905000" y="385445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600">
                <a:latin typeface="Arial"/>
                <a:cs typeface="Arial"/>
              </a:rPr>
              <a:t>+</a:t>
            </a:r>
          </a:p>
        </p:txBody>
      </p:sp>
      <p:sp>
        <p:nvSpPr>
          <p:cNvPr id="134146" name="Text Box 9"/>
          <p:cNvSpPr txBox="1">
            <a:spLocks noChangeArrowheads="1"/>
          </p:cNvSpPr>
          <p:nvPr/>
        </p:nvSpPr>
        <p:spPr bwMode="auto">
          <a:xfrm>
            <a:off x="4227513" y="386080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600">
                <a:latin typeface="Arial"/>
                <a:cs typeface="Arial"/>
              </a:rPr>
              <a:t>+</a:t>
            </a:r>
          </a:p>
        </p:txBody>
      </p:sp>
      <p:sp>
        <p:nvSpPr>
          <p:cNvPr id="134147" name="Text Box 12"/>
          <p:cNvSpPr txBox="1">
            <a:spLocks noChangeArrowheads="1"/>
          </p:cNvSpPr>
          <p:nvPr/>
        </p:nvSpPr>
        <p:spPr bwMode="auto">
          <a:xfrm>
            <a:off x="6605588" y="3860800"/>
            <a:ext cx="45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3600">
                <a:latin typeface="Arial"/>
                <a:cs typeface="Arial"/>
              </a:rPr>
              <a:t>=</a:t>
            </a:r>
          </a:p>
        </p:txBody>
      </p:sp>
      <p:sp>
        <p:nvSpPr>
          <p:cNvPr id="134148" name="Text Box 13"/>
          <p:cNvSpPr txBox="1">
            <a:spLocks noChangeArrowheads="1"/>
          </p:cNvSpPr>
          <p:nvPr/>
        </p:nvSpPr>
        <p:spPr bwMode="auto">
          <a:xfrm>
            <a:off x="1516063" y="1417638"/>
            <a:ext cx="63246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a:solidFill>
                  <a:srgbClr val="333399"/>
                </a:solidFill>
                <a:latin typeface="Arial"/>
                <a:cs typeface="Arial"/>
              </a:rPr>
              <a:t>sensitivity and selectivity</a:t>
            </a:r>
          </a:p>
          <a:p>
            <a:pPr algn="ctr" eaLnBrk="1" hangingPunct="1"/>
            <a:r>
              <a:rPr lang="en-US">
                <a:solidFill>
                  <a:srgbClr val="333399"/>
                </a:solidFill>
                <a:latin typeface="Arial"/>
                <a:cs typeface="Arial"/>
              </a:rPr>
              <a:t>isotopic substitution/contrast variation</a:t>
            </a:r>
          </a:p>
        </p:txBody>
      </p:sp>
      <p:sp>
        <p:nvSpPr>
          <p:cNvPr id="134149" name="Rectangle 14"/>
          <p:cNvSpPr>
            <a:spLocks noGrp="1" noChangeArrowheads="1"/>
          </p:cNvSpPr>
          <p:nvPr>
            <p:ph type="title"/>
          </p:nvPr>
        </p:nvSpPr>
        <p:spPr/>
        <p:txBody>
          <a:bodyPr>
            <a:normAutofit/>
          </a:bodyPr>
          <a:lstStyle/>
          <a:p>
            <a:pPr eaLnBrk="1" hangingPunct="1"/>
            <a:r>
              <a:rPr lang="en-GB" sz="2800" b="1" dirty="0">
                <a:ea typeface="ＭＳ Ｐゴシック" charset="0"/>
              </a:rPr>
              <a:t>SANS: Selective </a:t>
            </a:r>
            <a:r>
              <a:rPr lang="en-GB" sz="2800" b="1" dirty="0" err="1">
                <a:ea typeface="ＭＳ Ｐゴシック" charset="0"/>
              </a:rPr>
              <a:t>Deuteration</a:t>
            </a:r>
            <a:endParaRPr lang="en-GB" sz="2800" b="1" dirty="0">
              <a:ea typeface="ＭＳ Ｐゴシック" charset="0"/>
            </a:endParaRPr>
          </a:p>
        </p:txBody>
      </p:sp>
      <p:pic>
        <p:nvPicPr>
          <p:cNvPr id="15" name="Picture 14"/>
          <p:cNvPicPr>
            <a:picLocks noChangeAspect="1"/>
          </p:cNvPicPr>
          <p:nvPr/>
        </p:nvPicPr>
        <p:blipFill>
          <a:blip r:embed="rId3"/>
          <a:stretch>
            <a:fillRect/>
          </a:stretch>
        </p:blipFill>
        <p:spPr>
          <a:xfrm>
            <a:off x="190500" y="2733675"/>
            <a:ext cx="1714500" cy="2908300"/>
          </a:xfrm>
          <a:prstGeom prst="rect">
            <a:avLst/>
          </a:prstGeom>
          <a:effectLst>
            <a:glow rad="228600">
              <a:schemeClr val="accent1">
                <a:alpha val="75000"/>
              </a:schemeClr>
            </a:glow>
          </a:effectLst>
        </p:spPr>
      </p:pic>
      <p:pic>
        <p:nvPicPr>
          <p:cNvPr id="16" name="Picture 15"/>
          <p:cNvPicPr>
            <a:picLocks noChangeAspect="1"/>
          </p:cNvPicPr>
          <p:nvPr/>
        </p:nvPicPr>
        <p:blipFill>
          <a:blip r:embed="rId4"/>
          <a:stretch>
            <a:fillRect/>
          </a:stretch>
        </p:blipFill>
        <p:spPr>
          <a:xfrm>
            <a:off x="2525713" y="2708275"/>
            <a:ext cx="1701800" cy="2933700"/>
          </a:xfrm>
          <a:prstGeom prst="rect">
            <a:avLst/>
          </a:prstGeom>
          <a:effectLst>
            <a:glow rad="228600">
              <a:schemeClr val="accent1">
                <a:alpha val="75000"/>
              </a:schemeClr>
            </a:glow>
          </a:effectLst>
        </p:spPr>
      </p:pic>
      <p:pic>
        <p:nvPicPr>
          <p:cNvPr id="17" name="Picture 16"/>
          <p:cNvPicPr>
            <a:picLocks noChangeAspect="1"/>
          </p:cNvPicPr>
          <p:nvPr/>
        </p:nvPicPr>
        <p:blipFill>
          <a:blip r:embed="rId5"/>
          <a:stretch>
            <a:fillRect/>
          </a:stretch>
        </p:blipFill>
        <p:spPr>
          <a:xfrm>
            <a:off x="4678363" y="3429000"/>
            <a:ext cx="1739900" cy="1473200"/>
          </a:xfrm>
          <a:prstGeom prst="rect">
            <a:avLst/>
          </a:prstGeom>
          <a:effectLst>
            <a:glow rad="228600">
              <a:schemeClr val="accent1">
                <a:alpha val="75000"/>
              </a:schemeClr>
            </a:glow>
          </a:effectLst>
        </p:spPr>
      </p:pic>
      <p:pic>
        <p:nvPicPr>
          <p:cNvPr id="18" name="Picture 17"/>
          <p:cNvPicPr>
            <a:picLocks noChangeAspect="1"/>
          </p:cNvPicPr>
          <p:nvPr/>
        </p:nvPicPr>
        <p:blipFill>
          <a:blip r:embed="rId6"/>
          <a:stretch>
            <a:fillRect/>
          </a:stretch>
        </p:blipFill>
        <p:spPr>
          <a:xfrm>
            <a:off x="7239000" y="2708275"/>
            <a:ext cx="1905000" cy="3340100"/>
          </a:xfrm>
          <a:prstGeom prst="rect">
            <a:avLst/>
          </a:prstGeom>
          <a:effectLst>
            <a:glow rad="228600">
              <a:schemeClr val="accent1">
                <a:alpha val="75000"/>
              </a:schemeClr>
            </a:glow>
          </a:effectLst>
        </p:spPr>
      </p:pic>
    </p:spTree>
    <p:extLst>
      <p:ext uri="{BB962C8B-B14F-4D97-AF65-F5344CB8AC3E}">
        <p14:creationId xmlns:p14="http://schemas.microsoft.com/office/powerpoint/2010/main" val="1799172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p:cNvSpPr>
            <a:spLocks noGrp="1"/>
          </p:cNvSpPr>
          <p:nvPr>
            <p:ph type="title"/>
          </p:nvPr>
        </p:nvSpPr>
        <p:spPr/>
        <p:txBody>
          <a:bodyPr>
            <a:normAutofit/>
          </a:bodyPr>
          <a:lstStyle/>
          <a:p>
            <a:r>
              <a:rPr lang="en-US" sz="2800" b="1" dirty="0">
                <a:ea typeface="ＭＳ Ｐゴシック" charset="0"/>
              </a:rPr>
              <a:t>Neutron Reflectivity</a:t>
            </a:r>
          </a:p>
        </p:txBody>
      </p:sp>
      <p:sp>
        <p:nvSpPr>
          <p:cNvPr id="136194" name="Content Placeholder 2"/>
          <p:cNvSpPr>
            <a:spLocks noGrp="1"/>
          </p:cNvSpPr>
          <p:nvPr>
            <p:ph idx="1"/>
          </p:nvPr>
        </p:nvSpPr>
        <p:spPr>
          <a:xfrm>
            <a:off x="755576" y="1772816"/>
            <a:ext cx="8224838" cy="4876800"/>
          </a:xfrm>
        </p:spPr>
        <p:txBody>
          <a:bodyPr/>
          <a:lstStyle/>
          <a:p>
            <a:r>
              <a:rPr lang="en-US" dirty="0">
                <a:ea typeface="ＭＳ Ｐゴシック" charset="0"/>
              </a:rPr>
              <a:t>Basic principle</a:t>
            </a:r>
          </a:p>
        </p:txBody>
      </p:sp>
      <p:sp>
        <p:nvSpPr>
          <p:cNvPr id="4" name="Rectangle 3"/>
          <p:cNvSpPr/>
          <p:nvPr/>
        </p:nvSpPr>
        <p:spPr>
          <a:xfrm>
            <a:off x="457200" y="4184650"/>
            <a:ext cx="8229600" cy="654050"/>
          </a:xfrm>
          <a:prstGeom prst="rect">
            <a:avLst/>
          </a:prstGeom>
          <a:solidFill>
            <a:srgbClr val="C0504D"/>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6" name="Straight Arrow Connector 5"/>
          <p:cNvCxnSpPr/>
          <p:nvPr/>
        </p:nvCxnSpPr>
        <p:spPr>
          <a:xfrm>
            <a:off x="1136650" y="2781300"/>
            <a:ext cx="1898650" cy="1403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461963" y="4845050"/>
            <a:ext cx="8229600" cy="128111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cxnSp>
        <p:nvCxnSpPr>
          <p:cNvPr id="9" name="Straight Arrow Connector 8"/>
          <p:cNvCxnSpPr/>
          <p:nvPr/>
        </p:nvCxnSpPr>
        <p:spPr>
          <a:xfrm flipV="1">
            <a:off x="3035300" y="2781300"/>
            <a:ext cx="2927350" cy="1403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3986213" y="2774950"/>
            <a:ext cx="2927350" cy="1403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6200" name="TextBox 12"/>
          <p:cNvSpPr txBox="1">
            <a:spLocks noChangeArrowheads="1"/>
          </p:cNvSpPr>
          <p:nvPr/>
        </p:nvSpPr>
        <p:spPr bwMode="auto">
          <a:xfrm>
            <a:off x="612775" y="5068888"/>
            <a:ext cx="12112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Solvent</a:t>
            </a:r>
          </a:p>
        </p:txBody>
      </p:sp>
      <p:sp>
        <p:nvSpPr>
          <p:cNvPr id="136201" name="TextBox 13"/>
          <p:cNvSpPr txBox="1">
            <a:spLocks noChangeArrowheads="1"/>
          </p:cNvSpPr>
          <p:nvPr/>
        </p:nvSpPr>
        <p:spPr bwMode="auto">
          <a:xfrm>
            <a:off x="563563" y="4362450"/>
            <a:ext cx="13822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Interface</a:t>
            </a:r>
          </a:p>
        </p:txBody>
      </p:sp>
      <p:sp>
        <p:nvSpPr>
          <p:cNvPr id="136202" name="TextBox 14"/>
          <p:cNvSpPr txBox="1">
            <a:spLocks noChangeArrowheads="1"/>
          </p:cNvSpPr>
          <p:nvPr/>
        </p:nvSpPr>
        <p:spPr bwMode="auto">
          <a:xfrm>
            <a:off x="612775" y="3614738"/>
            <a:ext cx="573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Air</a:t>
            </a:r>
          </a:p>
        </p:txBody>
      </p:sp>
      <p:sp>
        <p:nvSpPr>
          <p:cNvPr id="136203" name="TextBox 15"/>
          <p:cNvSpPr txBox="1">
            <a:spLocks noChangeArrowheads="1"/>
          </p:cNvSpPr>
          <p:nvPr/>
        </p:nvSpPr>
        <p:spPr bwMode="auto">
          <a:xfrm rot="2060045">
            <a:off x="1396210" y="3002112"/>
            <a:ext cx="14335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Neutrons</a:t>
            </a:r>
          </a:p>
        </p:txBody>
      </p:sp>
      <p:pic>
        <p:nvPicPr>
          <p:cNvPr id="18" name="Picture 17"/>
          <p:cNvPicPr>
            <a:picLocks noChangeAspect="1"/>
          </p:cNvPicPr>
          <p:nvPr/>
        </p:nvPicPr>
        <p:blipFill>
          <a:blip r:embed="rId2"/>
          <a:stretch>
            <a:fillRect/>
          </a:stretch>
        </p:blipFill>
        <p:spPr>
          <a:xfrm>
            <a:off x="6475997" y="1105638"/>
            <a:ext cx="2501900" cy="3352800"/>
          </a:xfrm>
          <a:prstGeom prst="rect">
            <a:avLst/>
          </a:prstGeom>
          <a:effectLst>
            <a:glow rad="228600">
              <a:schemeClr val="accent1">
                <a:alpha val="75000"/>
              </a:schemeClr>
            </a:glow>
          </a:effectLst>
        </p:spPr>
      </p:pic>
      <p:cxnSp>
        <p:nvCxnSpPr>
          <p:cNvPr id="21" name="Straight Arrow Connector 20"/>
          <p:cNvCxnSpPr/>
          <p:nvPr/>
        </p:nvCxnSpPr>
        <p:spPr>
          <a:xfrm rot="16200000" flipH="1">
            <a:off x="2915444" y="4304506"/>
            <a:ext cx="654050" cy="4143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5400000" flipH="1" flipV="1">
            <a:off x="3400425" y="4240213"/>
            <a:ext cx="608013" cy="509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7" name="Picture 6"/>
          <p:cNvPicPr>
            <a:picLocks noChangeAspect="1" noChangeArrowheads="1"/>
          </p:cNvPicPr>
          <p:nvPr/>
        </p:nvPicPr>
        <p:blipFill>
          <a:blip r:embed="rId3"/>
          <a:srcRect/>
          <a:stretch>
            <a:fillRect/>
          </a:stretch>
        </p:blipFill>
        <p:spPr bwMode="auto">
          <a:xfrm>
            <a:off x="3595949" y="3060895"/>
            <a:ext cx="4732734" cy="3343052"/>
          </a:xfrm>
          <a:prstGeom prst="rect">
            <a:avLst/>
          </a:prstGeom>
          <a:noFill/>
          <a:ln w="9525">
            <a:noFill/>
            <a:miter lim="800000"/>
            <a:headEnd/>
            <a:tailEnd/>
          </a:ln>
          <a:effectLst>
            <a:glow rad="228600">
              <a:schemeClr val="accent1">
                <a:alpha val="75000"/>
              </a:schemeClr>
            </a:glow>
          </a:effectLst>
        </p:spPr>
      </p:pic>
      <p:pic>
        <p:nvPicPr>
          <p:cNvPr id="26" name="Picture 25"/>
          <p:cNvPicPr>
            <a:picLocks noChangeAspect="1"/>
          </p:cNvPicPr>
          <p:nvPr/>
        </p:nvPicPr>
        <p:blipFill>
          <a:blip r:embed="rId4"/>
          <a:stretch>
            <a:fillRect/>
          </a:stretch>
        </p:blipFill>
        <p:spPr>
          <a:xfrm>
            <a:off x="1624932" y="5776913"/>
            <a:ext cx="1409700" cy="698500"/>
          </a:xfrm>
          <a:prstGeom prst="rect">
            <a:avLst/>
          </a:prstGeom>
          <a:effectLst>
            <a:glow rad="228600">
              <a:schemeClr val="accent1">
                <a:alpha val="75000"/>
              </a:schemeClr>
            </a:glow>
          </a:effectLst>
        </p:spPr>
      </p:pic>
    </p:spTree>
    <p:extLst>
      <p:ext uri="{BB962C8B-B14F-4D97-AF65-F5344CB8AC3E}">
        <p14:creationId xmlns:p14="http://schemas.microsoft.com/office/powerpoint/2010/main" val="3400851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58</a:t>
            </a:fld>
            <a:endParaRPr lang="sv-SE" dirty="0"/>
          </a:p>
        </p:txBody>
      </p:sp>
      <p:sp>
        <p:nvSpPr>
          <p:cNvPr id="3" name="Rectangle 5"/>
          <p:cNvSpPr>
            <a:spLocks noGrp="1" noChangeArrowheads="1"/>
          </p:cNvSpPr>
          <p:nvPr>
            <p:ph type="title" idx="4294967295"/>
          </p:nvPr>
        </p:nvSpPr>
        <p:spPr>
          <a:xfrm>
            <a:off x="696913" y="160338"/>
            <a:ext cx="7769225" cy="747712"/>
          </a:xfrm>
        </p:spPr>
        <p:txBody>
          <a:bodyPr>
            <a:normAutofit/>
          </a:bodyPr>
          <a:lstStyle/>
          <a:p>
            <a:r>
              <a:rPr lang="en-US" sz="2800" b="1" dirty="0">
                <a:latin typeface="Arial"/>
                <a:ea typeface="ＭＳ Ｐゴシック" charset="0"/>
                <a:cs typeface="Arial"/>
              </a:rPr>
              <a:t>Neutron Reflectivity</a:t>
            </a:r>
          </a:p>
        </p:txBody>
      </p:sp>
      <p:pic>
        <p:nvPicPr>
          <p:cNvPr id="5" name="Picture 8"/>
          <p:cNvPicPr>
            <a:picLocks noChangeAspect="1" noChangeArrowheads="1"/>
          </p:cNvPicPr>
          <p:nvPr/>
        </p:nvPicPr>
        <p:blipFill>
          <a:blip r:embed="rId2"/>
          <a:srcRect/>
          <a:stretch>
            <a:fillRect/>
          </a:stretch>
        </p:blipFill>
        <p:spPr bwMode="auto">
          <a:xfrm>
            <a:off x="3636717" y="1339453"/>
            <a:ext cx="3363144" cy="3665637"/>
          </a:xfrm>
          <a:prstGeom prst="rect">
            <a:avLst/>
          </a:prstGeom>
          <a:noFill/>
          <a:ln w="9525">
            <a:noFill/>
            <a:miter lim="800000"/>
            <a:headEnd/>
            <a:tailEnd/>
          </a:ln>
          <a:effectLst>
            <a:glow rad="228600">
              <a:schemeClr val="accent1">
                <a:alpha val="75000"/>
              </a:schemeClr>
            </a:glow>
          </a:effectLst>
        </p:spPr>
      </p:pic>
      <p:pic>
        <p:nvPicPr>
          <p:cNvPr id="6" name="Picture 9"/>
          <p:cNvPicPr>
            <a:picLocks noChangeAspect="1" noChangeArrowheads="1"/>
          </p:cNvPicPr>
          <p:nvPr/>
        </p:nvPicPr>
        <p:blipFill>
          <a:blip r:embed="rId3"/>
          <a:srcRect/>
          <a:stretch>
            <a:fillRect/>
          </a:stretch>
        </p:blipFill>
        <p:spPr bwMode="auto">
          <a:xfrm>
            <a:off x="6999860" y="1302702"/>
            <a:ext cx="2172603" cy="2916403"/>
          </a:xfrm>
          <a:prstGeom prst="rect">
            <a:avLst/>
          </a:prstGeom>
          <a:noFill/>
          <a:ln w="9525">
            <a:noFill/>
            <a:miter lim="800000"/>
            <a:headEnd/>
            <a:tailEnd/>
          </a:ln>
          <a:effectLst>
            <a:glow rad="228600">
              <a:schemeClr val="accent1">
                <a:alpha val="75000"/>
              </a:schemeClr>
            </a:glow>
          </a:effectLst>
        </p:spPr>
      </p:pic>
      <p:pic>
        <p:nvPicPr>
          <p:cNvPr id="7" name="Picture 6"/>
          <p:cNvPicPr>
            <a:picLocks noChangeAspect="1"/>
          </p:cNvPicPr>
          <p:nvPr/>
        </p:nvPicPr>
        <p:blipFill>
          <a:blip r:embed="rId4"/>
          <a:stretch>
            <a:fillRect/>
          </a:stretch>
        </p:blipFill>
        <p:spPr>
          <a:xfrm>
            <a:off x="348754" y="1339453"/>
            <a:ext cx="3060700" cy="3962400"/>
          </a:xfrm>
          <a:prstGeom prst="rect">
            <a:avLst/>
          </a:prstGeom>
          <a:effectLst>
            <a:glow rad="228600">
              <a:schemeClr val="accent1">
                <a:alpha val="75000"/>
              </a:schemeClr>
            </a:glow>
          </a:effectLst>
        </p:spPr>
      </p:pic>
      <p:pic>
        <p:nvPicPr>
          <p:cNvPr id="8" name="Picture 7"/>
          <p:cNvPicPr>
            <a:picLocks noChangeAspect="1"/>
          </p:cNvPicPr>
          <p:nvPr/>
        </p:nvPicPr>
        <p:blipFill>
          <a:blip r:embed="rId5"/>
          <a:stretch>
            <a:fillRect/>
          </a:stretch>
        </p:blipFill>
        <p:spPr>
          <a:xfrm>
            <a:off x="5988844" y="4219106"/>
            <a:ext cx="2476500" cy="1930400"/>
          </a:xfrm>
          <a:prstGeom prst="rect">
            <a:avLst/>
          </a:prstGeom>
          <a:effectLst>
            <a:glow rad="228600">
              <a:schemeClr val="accent1">
                <a:alpha val="75000"/>
              </a:schemeClr>
            </a:glow>
          </a:effectLst>
        </p:spPr>
      </p:pic>
      <p:pic>
        <p:nvPicPr>
          <p:cNvPr id="9" name="Picture 8"/>
          <p:cNvPicPr>
            <a:picLocks noChangeAspect="1"/>
          </p:cNvPicPr>
          <p:nvPr/>
        </p:nvPicPr>
        <p:blipFill>
          <a:blip r:embed="rId6"/>
          <a:stretch>
            <a:fillRect/>
          </a:stretch>
        </p:blipFill>
        <p:spPr>
          <a:xfrm>
            <a:off x="2174692" y="5184306"/>
            <a:ext cx="3581400" cy="1447800"/>
          </a:xfrm>
          <a:prstGeom prst="rect">
            <a:avLst/>
          </a:prstGeom>
          <a:effectLst>
            <a:glow rad="228600">
              <a:schemeClr val="accent1">
                <a:alpha val="75000"/>
              </a:schemeClr>
            </a:glow>
          </a:effectLst>
        </p:spPr>
      </p:pic>
      <p:pic>
        <p:nvPicPr>
          <p:cNvPr id="10" name="Picture 9"/>
          <p:cNvPicPr>
            <a:picLocks noChangeAspect="1"/>
          </p:cNvPicPr>
          <p:nvPr/>
        </p:nvPicPr>
        <p:blipFill>
          <a:blip r:embed="rId7"/>
          <a:stretch>
            <a:fillRect/>
          </a:stretch>
        </p:blipFill>
        <p:spPr>
          <a:xfrm>
            <a:off x="1208995" y="1339453"/>
            <a:ext cx="5790866" cy="5214286"/>
          </a:xfrm>
          <a:prstGeom prst="rect">
            <a:avLst/>
          </a:prstGeom>
          <a:effectLst>
            <a:glow rad="228600">
              <a:schemeClr val="accent1">
                <a:alpha val="75000"/>
              </a:schemeClr>
            </a:glow>
          </a:effectLst>
        </p:spPr>
      </p:pic>
    </p:spTree>
    <p:extLst>
      <p:ext uri="{BB962C8B-B14F-4D97-AF65-F5344CB8AC3E}">
        <p14:creationId xmlns:p14="http://schemas.microsoft.com/office/powerpoint/2010/main" val="410177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05800" y="6477000"/>
            <a:ext cx="609600" cy="228600"/>
          </a:xfrm>
          <a:prstGeom prst="rect">
            <a:avLst/>
          </a:prstGeom>
        </p:spPr>
        <p:txBody>
          <a:bodyPr/>
          <a:lstStyle/>
          <a:p>
            <a:pPr>
              <a:defRPr/>
            </a:pPr>
            <a:r>
              <a:rPr lang="fr-FR" smtClean="0"/>
              <a:t>- </a:t>
            </a:r>
            <a:fld id="{E1320B5D-EC03-9F4E-9013-E3E5E9AEE2FA}" type="slidenum">
              <a:rPr lang="fr-FR" smtClean="0"/>
              <a:pPr>
                <a:defRPr/>
              </a:pPr>
              <a:t>59</a:t>
            </a:fld>
            <a:r>
              <a:rPr lang="fr-FR" smtClean="0"/>
              <a:t> -</a:t>
            </a:r>
            <a:endParaRPr lang="fr-FR"/>
          </a:p>
        </p:txBody>
      </p:sp>
      <p:sp>
        <p:nvSpPr>
          <p:cNvPr id="139266" name="TextBox 2"/>
          <p:cNvSpPr txBox="1">
            <a:spLocks noChangeArrowheads="1"/>
          </p:cNvSpPr>
          <p:nvPr/>
        </p:nvSpPr>
        <p:spPr bwMode="auto">
          <a:xfrm>
            <a:off x="1403350" y="1989138"/>
            <a:ext cx="74168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4400" dirty="0">
                <a:solidFill>
                  <a:srgbClr val="0094CA"/>
                </a:solidFill>
                <a:latin typeface="Arial"/>
                <a:cs typeface="Arial"/>
              </a:rPr>
              <a:t>Fission and Spallation</a:t>
            </a:r>
          </a:p>
        </p:txBody>
      </p:sp>
    </p:spTree>
    <p:extLst>
      <p:ext uri="{BB962C8B-B14F-4D97-AF65-F5344CB8AC3E}">
        <p14:creationId xmlns:p14="http://schemas.microsoft.com/office/powerpoint/2010/main" val="165175001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a:bodyPr>
          <a:lstStyle/>
          <a:p>
            <a:pPr defTabSz="641350"/>
            <a:r>
              <a:rPr lang="en-US" sz="2800" b="1" dirty="0">
                <a:solidFill>
                  <a:srgbClr val="FFFFFF"/>
                </a:solidFill>
                <a:sym typeface="Gill Sans" charset="0"/>
              </a:rPr>
              <a:t>Ionizing Radiation</a:t>
            </a:r>
            <a:endParaRPr lang="en-GB" sz="2800" b="1" dirty="0">
              <a:solidFill>
                <a:srgbClr val="FFFFFF"/>
              </a:solidFill>
              <a:sym typeface="Gill Sans" charset="0"/>
            </a:endParaRPr>
          </a:p>
        </p:txBody>
      </p:sp>
      <p:sp>
        <p:nvSpPr>
          <p:cNvPr id="5" name="Slide Number Placeholder 4"/>
          <p:cNvSpPr>
            <a:spLocks noGrp="1"/>
          </p:cNvSpPr>
          <p:nvPr>
            <p:ph type="sldNum" sz="quarter" idx="11"/>
          </p:nvPr>
        </p:nvSpPr>
        <p:spPr>
          <a:xfrm>
            <a:off x="2980680" y="6465067"/>
            <a:ext cx="2895600" cy="365125"/>
          </a:xfrm>
        </p:spPr>
        <p:txBody>
          <a:bodyPr/>
          <a:lstStyle/>
          <a:p>
            <a:pPr>
              <a:defRPr/>
            </a:pPr>
            <a:fld id="{DC96F4C0-779D-5547-8F04-508094CC741E}" type="slidenum">
              <a:rPr lang="en-GB" sz="1100" smtClean="0"/>
              <a:pPr>
                <a:defRPr/>
              </a:pPr>
              <a:t>6</a:t>
            </a:fld>
            <a:endParaRPr lang="en-GB" sz="1100"/>
          </a:p>
        </p:txBody>
      </p:sp>
      <p:pic>
        <p:nvPicPr>
          <p:cNvPr id="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75495"/>
            <a:ext cx="2503487"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a:spLocks noChangeArrowheads="1"/>
          </p:cNvSpPr>
          <p:nvPr/>
        </p:nvSpPr>
        <p:spPr bwMode="auto">
          <a:xfrm>
            <a:off x="3780780" y="4545780"/>
            <a:ext cx="52197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atin typeface="Arial"/>
                <a:cs typeface="Arial"/>
              </a:rPr>
              <a:t>Note: Neutrons, having zero electrical charge, </a:t>
            </a:r>
            <a:r>
              <a:rPr lang="en-US">
                <a:solidFill>
                  <a:srgbClr val="FF0000"/>
                </a:solidFill>
                <a:latin typeface="Arial"/>
                <a:cs typeface="Arial"/>
              </a:rPr>
              <a:t>do not interact electromagnetically</a:t>
            </a:r>
            <a:r>
              <a:rPr lang="en-US">
                <a:latin typeface="Arial"/>
                <a:cs typeface="Arial"/>
              </a:rPr>
              <a:t> with electrons, and so they cannot </a:t>
            </a:r>
            <a:r>
              <a:rPr lang="en-US" i="1">
                <a:latin typeface="Arial"/>
                <a:cs typeface="Arial"/>
              </a:rPr>
              <a:t>directly</a:t>
            </a:r>
            <a:r>
              <a:rPr lang="en-US">
                <a:latin typeface="Arial"/>
                <a:cs typeface="Arial"/>
              </a:rPr>
              <a:t> cause ionization by this mechanism.</a:t>
            </a:r>
          </a:p>
        </p:txBody>
      </p:sp>
      <p:sp>
        <p:nvSpPr>
          <p:cNvPr id="9" name="Rectangle 6"/>
          <p:cNvSpPr>
            <a:spLocks noChangeArrowheads="1"/>
          </p:cNvSpPr>
          <p:nvPr/>
        </p:nvSpPr>
        <p:spPr bwMode="auto">
          <a:xfrm>
            <a:off x="611560" y="1484784"/>
            <a:ext cx="79210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a:cs typeface="Arial"/>
              </a:rPr>
              <a:t>Ionizing radiation is radiation composed of particles that individually carry enough energy to liberate an electron from an atom or molecule without raising the bulk material to ionization temperature. </a:t>
            </a:r>
          </a:p>
        </p:txBody>
      </p:sp>
      <p:sp>
        <p:nvSpPr>
          <p:cNvPr id="10" name="Rectangle 7"/>
          <p:cNvSpPr>
            <a:spLocks noChangeArrowheads="1"/>
          </p:cNvSpPr>
          <p:nvPr/>
        </p:nvSpPr>
        <p:spPr bwMode="auto">
          <a:xfrm>
            <a:off x="3779912" y="2924944"/>
            <a:ext cx="507523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latin typeface="Arial"/>
                <a:cs typeface="Arial"/>
              </a:rPr>
              <a:t>When ionizing radiation is emitted by or absorbed by an atom, it can liberate a particle.</a:t>
            </a:r>
          </a:p>
          <a:p>
            <a:r>
              <a:rPr lang="en-US" dirty="0">
                <a:latin typeface="Arial"/>
                <a:cs typeface="Arial"/>
              </a:rPr>
              <a:t>Such an event can alter chemical bonds and produce ions, usually in ion-pairs, that are especially chemically reactive.</a:t>
            </a:r>
          </a:p>
        </p:txBody>
      </p:sp>
      <p:sp>
        <p:nvSpPr>
          <p:cNvPr id="11" name="Rectangle 10"/>
          <p:cNvSpPr>
            <a:spLocks noChangeArrowheads="1"/>
          </p:cNvSpPr>
          <p:nvPr/>
        </p:nvSpPr>
        <p:spPr bwMode="auto">
          <a:xfrm>
            <a:off x="3419871" y="6058667"/>
            <a:ext cx="53297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600" b="1" dirty="0">
                <a:solidFill>
                  <a:srgbClr val="FF0000"/>
                </a:solidFill>
                <a:latin typeface="Arial"/>
                <a:cs typeface="Arial"/>
                <a:sym typeface="Wingdings" charset="0"/>
              </a:rPr>
              <a:t> High precision </a:t>
            </a:r>
            <a:r>
              <a:rPr lang="en-US" sz="1600" b="1" dirty="0">
                <a:solidFill>
                  <a:srgbClr val="FF0000"/>
                </a:solidFill>
                <a:latin typeface="Arial"/>
                <a:cs typeface="Arial"/>
              </a:rPr>
              <a:t>non-destructive probe … why ?</a:t>
            </a:r>
          </a:p>
        </p:txBody>
      </p:sp>
    </p:spTree>
    <p:extLst>
      <p:ext uri="{BB962C8B-B14F-4D97-AF65-F5344CB8AC3E}">
        <p14:creationId xmlns:p14="http://schemas.microsoft.com/office/powerpoint/2010/main" val="1559419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1115BC-487E-4422-894C-CB7CD3E79223}" type="slidenum">
              <a:rPr lang="sv-SE" smtClean="0"/>
              <a:pPr/>
              <a:t>60</a:t>
            </a:fld>
            <a:endParaRPr lang="sv-SE" dirty="0"/>
          </a:p>
        </p:txBody>
      </p:sp>
      <p:sp>
        <p:nvSpPr>
          <p:cNvPr id="3" name="Slide Number Placeholder 3"/>
          <p:cNvSpPr txBox="1">
            <a:spLocks/>
          </p:cNvSpPr>
          <p:nvPr/>
        </p:nvSpPr>
        <p:spPr>
          <a:xfrm>
            <a:off x="457200" y="6356350"/>
            <a:ext cx="2133600" cy="365125"/>
          </a:xfrm>
          <a:prstGeom prst="rect">
            <a:avLst/>
          </a:prstGeom>
        </p:spPr>
        <p:txBody>
          <a:bodyPr vert="horz" lIns="91440" tIns="45720" rIns="91440" bIns="45720" rtlCol="0" anchor="ctr"/>
          <a:lstStyle>
            <a:defPPr>
              <a:defRPr lang="sv-SE"/>
            </a:defPPr>
            <a:lvl1pPr marL="0" algn="l" defTabSz="914400" rtl="0" eaLnBrk="1" latinLnBrk="0" hangingPunct="1">
              <a:defRPr sz="1200" kern="1200">
                <a:solidFill>
                  <a:srgbClr val="00000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fr-FR" smtClean="0"/>
              <a:t>- </a:t>
            </a:r>
            <a:fld id="{DCCFCB72-6E51-FA48-AF4D-8A719D375A19}" type="slidenum">
              <a:rPr lang="fr-FR" smtClean="0"/>
              <a:pPr>
                <a:defRPr/>
              </a:pPr>
              <a:t>60</a:t>
            </a:fld>
            <a:r>
              <a:rPr lang="fr-FR" smtClean="0"/>
              <a:t> -</a:t>
            </a:r>
            <a:endParaRPr lang="fr-FR"/>
          </a:p>
        </p:txBody>
      </p:sp>
      <p:pic>
        <p:nvPicPr>
          <p:cNvPr id="5"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3862586" cy="2468685"/>
          </a:xfrm>
          <a:prstGeom prst="rect">
            <a:avLst/>
          </a:prstGeom>
          <a:noFill/>
          <a:ln>
            <a:noFill/>
          </a:ln>
          <a:effectLst>
            <a:glow rad="101600">
              <a:schemeClr val="accent3">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p:cNvSpPr txBox="1">
            <a:spLocks noChangeArrowheads="1"/>
          </p:cNvSpPr>
          <p:nvPr/>
        </p:nvSpPr>
        <p:spPr bwMode="auto">
          <a:xfrm>
            <a:off x="395536" y="476672"/>
            <a:ext cx="39952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b="1" dirty="0">
                <a:solidFill>
                  <a:schemeClr val="bg1"/>
                </a:solidFill>
                <a:latin typeface="Arial"/>
                <a:cs typeface="Arial"/>
              </a:rPr>
              <a:t>Fission and Spallation </a:t>
            </a:r>
          </a:p>
        </p:txBody>
      </p:sp>
      <p:sp>
        <p:nvSpPr>
          <p:cNvPr id="7" name="TextBox 1"/>
          <p:cNvSpPr txBox="1">
            <a:spLocks noChangeArrowheads="1"/>
          </p:cNvSpPr>
          <p:nvPr/>
        </p:nvSpPr>
        <p:spPr bwMode="auto">
          <a:xfrm>
            <a:off x="4572000" y="1988840"/>
            <a:ext cx="43211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a:latin typeface="Arial"/>
                <a:cs typeface="Arial"/>
              </a:rPr>
              <a:t>Spallation is a non-elastic nuclear interaction induced by a high-energy particle producing numerous secondary particles</a:t>
            </a:r>
          </a:p>
        </p:txBody>
      </p:sp>
      <p:pic>
        <p:nvPicPr>
          <p:cNvPr id="8" name="Picture 7"/>
          <p:cNvPicPr>
            <a:picLocks noChangeAspect="1"/>
          </p:cNvPicPr>
          <p:nvPr/>
        </p:nvPicPr>
        <p:blipFill>
          <a:blip r:embed="rId3"/>
          <a:stretch>
            <a:fillRect/>
          </a:stretch>
        </p:blipFill>
        <p:spPr>
          <a:xfrm>
            <a:off x="4067944" y="4548390"/>
            <a:ext cx="5061526" cy="2228656"/>
          </a:xfrm>
          <a:prstGeom prst="rect">
            <a:avLst/>
          </a:prstGeom>
          <a:effectLst>
            <a:glow rad="101600">
              <a:schemeClr val="accent2">
                <a:satMod val="175000"/>
                <a:alpha val="40000"/>
              </a:schemeClr>
            </a:glow>
          </a:effectLst>
        </p:spPr>
      </p:pic>
      <p:pic>
        <p:nvPicPr>
          <p:cNvPr id="9"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1560" y="4077072"/>
            <a:ext cx="6603770" cy="890764"/>
          </a:xfrm>
          <a:prstGeom prst="rect">
            <a:avLst/>
          </a:prstGeom>
          <a:noFill/>
          <a:ln>
            <a:noFill/>
          </a:ln>
          <a:effectLst>
            <a:glow rad="139700">
              <a:schemeClr val="accent2">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06830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395536" y="476672"/>
            <a:ext cx="39952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b="1" dirty="0">
                <a:solidFill>
                  <a:schemeClr val="bg1"/>
                </a:solidFill>
                <a:latin typeface="Arial"/>
                <a:cs typeface="Arial"/>
              </a:rPr>
              <a:t>Fission and Spallation </a:t>
            </a:r>
          </a:p>
        </p:txBody>
      </p:sp>
      <p:pic>
        <p:nvPicPr>
          <p:cNvPr id="10"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7106993" cy="482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7562887"/>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395536" y="476672"/>
            <a:ext cx="39952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b="1" dirty="0">
                <a:solidFill>
                  <a:schemeClr val="bg1"/>
                </a:solidFill>
                <a:latin typeface="Arial"/>
                <a:cs typeface="Arial"/>
              </a:rPr>
              <a:t>Fission and Spallation </a:t>
            </a:r>
          </a:p>
        </p:txBody>
      </p:sp>
      <p:pic>
        <p:nvPicPr>
          <p:cNvPr id="3"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00808"/>
            <a:ext cx="6892156" cy="4754629"/>
          </a:xfrm>
          <a:prstGeom prst="rect">
            <a:avLst/>
          </a:prstGeom>
          <a:noFill/>
          <a:ln w="9525">
            <a:noFill/>
            <a:miter lim="800000"/>
            <a:headEnd/>
            <a:tailEnd/>
          </a:ln>
          <a:effectLst>
            <a:glow rad="101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406715"/>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395536" y="476672"/>
            <a:ext cx="33975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b="1" dirty="0" smtClean="0">
                <a:solidFill>
                  <a:schemeClr val="bg1"/>
                </a:solidFill>
                <a:latin typeface="Arial"/>
                <a:cs typeface="Arial"/>
              </a:rPr>
              <a:t>Spallation Process </a:t>
            </a:r>
            <a:endParaRPr lang="en-US" sz="2800" b="1" dirty="0">
              <a:solidFill>
                <a:schemeClr val="bg1"/>
              </a:solidFill>
              <a:latin typeface="Arial"/>
              <a:cs typeface="Arial"/>
            </a:endParaRPr>
          </a:p>
        </p:txBody>
      </p:sp>
      <p:sp>
        <p:nvSpPr>
          <p:cNvPr id="3" name="Rectangle 2"/>
          <p:cNvSpPr>
            <a:spLocks noChangeArrowheads="1"/>
          </p:cNvSpPr>
          <p:nvPr/>
        </p:nvSpPr>
        <p:spPr bwMode="auto">
          <a:xfrm>
            <a:off x="0" y="1484784"/>
            <a:ext cx="9097963"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defTabSz="762000">
              <a:lnSpc>
                <a:spcPct val="92000"/>
              </a:lnSpc>
              <a:spcBef>
                <a:spcPts val="1200"/>
              </a:spcBef>
              <a:buFont typeface="Wingdings" charset="0"/>
              <a:buNone/>
              <a:defRPr/>
            </a:pPr>
            <a:endParaRPr lang="en-GB" sz="1800" dirty="0">
              <a:latin typeface="Arial"/>
              <a:cs typeface="Arial"/>
            </a:endParaRPr>
          </a:p>
          <a:p>
            <a:pPr marL="742950" lvl="1" indent="-285750" algn="just" defTabSz="762000">
              <a:lnSpc>
                <a:spcPct val="2000"/>
              </a:lnSpc>
              <a:spcBef>
                <a:spcPts val="1200"/>
              </a:spcBef>
              <a:buFont typeface="Wingdings" charset="0"/>
              <a:buNone/>
              <a:defRPr/>
            </a:pPr>
            <a:endParaRPr lang="en-GB" sz="1800" b="1" dirty="0">
              <a:solidFill>
                <a:srgbClr val="FF0000"/>
              </a:solidFill>
              <a:latin typeface="Arial"/>
              <a:cs typeface="Arial"/>
            </a:endParaRPr>
          </a:p>
          <a:p>
            <a:pPr marL="742950" lvl="1" indent="-285750" algn="just" defTabSz="762000">
              <a:lnSpc>
                <a:spcPct val="2000"/>
              </a:lnSpc>
              <a:spcBef>
                <a:spcPts val="1200"/>
              </a:spcBef>
              <a:buFont typeface="Wingdings" charset="0"/>
              <a:buNone/>
              <a:defRPr/>
            </a:pPr>
            <a:r>
              <a:rPr lang="en-GB" sz="1800" b="1" dirty="0">
                <a:solidFill>
                  <a:srgbClr val="FF0000"/>
                </a:solidFill>
                <a:latin typeface="Arial"/>
                <a:cs typeface="Arial"/>
              </a:rPr>
              <a:t>Spallation Neutron Yield</a:t>
            </a:r>
            <a:r>
              <a:rPr lang="en-GB" sz="1800" dirty="0">
                <a:latin typeface="Arial"/>
                <a:cs typeface="Arial"/>
              </a:rPr>
              <a:t> (i.e. multiplicity of emitted neutrons)</a:t>
            </a:r>
          </a:p>
          <a:p>
            <a:pPr marL="742950" lvl="1" indent="-285750" algn="just" defTabSz="762000">
              <a:lnSpc>
                <a:spcPct val="82000"/>
              </a:lnSpc>
              <a:spcBef>
                <a:spcPts val="1200"/>
              </a:spcBef>
              <a:buFont typeface="Wingdings" charset="0"/>
              <a:buNone/>
              <a:defRPr/>
            </a:pPr>
            <a:r>
              <a:rPr lang="en-GB" sz="1800" dirty="0">
                <a:latin typeface="Arial"/>
                <a:cs typeface="Arial"/>
              </a:rPr>
              <a:t>		determines the requirement in terms of the accelerator power</a:t>
            </a:r>
            <a:br>
              <a:rPr lang="en-GB" sz="1800" dirty="0">
                <a:latin typeface="Arial"/>
                <a:cs typeface="Arial"/>
              </a:rPr>
            </a:br>
            <a:r>
              <a:rPr lang="en-GB" sz="1800" dirty="0">
                <a:latin typeface="Arial"/>
                <a:cs typeface="Arial"/>
              </a:rPr>
              <a:t>                           (current and energy of incident proton beam).</a:t>
            </a:r>
          </a:p>
          <a:p>
            <a:pPr marL="742950" lvl="1" indent="-285750" algn="just" defTabSz="762000">
              <a:lnSpc>
                <a:spcPct val="122000"/>
              </a:lnSpc>
              <a:spcBef>
                <a:spcPts val="1200"/>
              </a:spcBef>
              <a:buFont typeface="Wingdings" charset="0"/>
              <a:buNone/>
              <a:defRPr/>
            </a:pPr>
            <a:r>
              <a:rPr lang="en-GB" sz="1800" b="1" dirty="0">
                <a:solidFill>
                  <a:srgbClr val="FF0000"/>
                </a:solidFill>
                <a:latin typeface="Arial"/>
                <a:cs typeface="Arial"/>
              </a:rPr>
              <a:t>Spallation Neutron Spectrum</a:t>
            </a:r>
            <a:r>
              <a:rPr lang="en-GB" sz="1800" dirty="0">
                <a:latin typeface="Arial"/>
                <a:cs typeface="Arial"/>
              </a:rPr>
              <a:t> (i.e. energy distribution of emitted neutrons)</a:t>
            </a:r>
          </a:p>
          <a:p>
            <a:pPr marL="742950" lvl="1" indent="-285750" algn="just" defTabSz="762000">
              <a:lnSpc>
                <a:spcPct val="82000"/>
              </a:lnSpc>
              <a:spcBef>
                <a:spcPts val="1200"/>
              </a:spcBef>
              <a:buFont typeface="Wingdings" charset="0"/>
              <a:buNone/>
              <a:defRPr/>
            </a:pPr>
            <a:r>
              <a:rPr lang="en-GB" sz="1800" dirty="0">
                <a:latin typeface="Arial"/>
                <a:cs typeface="Arial"/>
              </a:rPr>
              <a:t>		determines the damage and activation of the structural materials</a:t>
            </a:r>
            <a:br>
              <a:rPr lang="en-GB" sz="1800" dirty="0">
                <a:latin typeface="Arial"/>
                <a:cs typeface="Arial"/>
              </a:rPr>
            </a:br>
            <a:r>
              <a:rPr lang="en-GB" sz="1800" dirty="0">
                <a:latin typeface="Arial"/>
                <a:cs typeface="Arial"/>
              </a:rPr>
              <a:t>                          (design of the beam window and spallation target)</a:t>
            </a:r>
          </a:p>
          <a:p>
            <a:pPr marL="742950" lvl="1" indent="-285750" algn="just" defTabSz="762000">
              <a:lnSpc>
                <a:spcPct val="152000"/>
              </a:lnSpc>
              <a:spcBef>
                <a:spcPts val="1200"/>
              </a:spcBef>
              <a:buFont typeface="Wingdings" charset="0"/>
              <a:buNone/>
              <a:defRPr/>
            </a:pPr>
            <a:r>
              <a:rPr lang="en-GB" sz="1800" b="1" dirty="0">
                <a:solidFill>
                  <a:srgbClr val="FF0000"/>
                </a:solidFill>
                <a:latin typeface="Arial"/>
                <a:cs typeface="Arial"/>
              </a:rPr>
              <a:t>Spallation Product Distributions</a:t>
            </a:r>
            <a:endParaRPr lang="en-GB" sz="1800" dirty="0">
              <a:latin typeface="Arial"/>
              <a:cs typeface="Arial"/>
            </a:endParaRPr>
          </a:p>
          <a:p>
            <a:pPr marL="742950" lvl="1" indent="-285750" algn="just" defTabSz="762000">
              <a:lnSpc>
                <a:spcPct val="82000"/>
              </a:lnSpc>
              <a:spcBef>
                <a:spcPts val="1200"/>
              </a:spcBef>
              <a:buFont typeface="Wingdings" charset="0"/>
              <a:buNone/>
              <a:defRPr/>
            </a:pPr>
            <a:r>
              <a:rPr lang="en-GB" sz="1800" dirty="0">
                <a:latin typeface="Arial"/>
                <a:cs typeface="Arial"/>
              </a:rPr>
              <a:t>		determines the </a:t>
            </a:r>
            <a:r>
              <a:rPr lang="en-GB" sz="1800" dirty="0" err="1">
                <a:latin typeface="Arial"/>
                <a:cs typeface="Arial"/>
              </a:rPr>
              <a:t>radiotoxicity</a:t>
            </a:r>
            <a:r>
              <a:rPr lang="en-GB" sz="1800" dirty="0">
                <a:latin typeface="Arial"/>
                <a:cs typeface="Arial"/>
              </a:rPr>
              <a:t> of the residues (radioprotection requirements).</a:t>
            </a:r>
          </a:p>
          <a:p>
            <a:pPr marL="742950" lvl="1" indent="-285750" algn="just" defTabSz="762000">
              <a:lnSpc>
                <a:spcPct val="152000"/>
              </a:lnSpc>
              <a:spcBef>
                <a:spcPts val="1200"/>
              </a:spcBef>
              <a:buFont typeface="Wingdings" charset="0"/>
              <a:buNone/>
              <a:defRPr/>
            </a:pPr>
            <a:r>
              <a:rPr lang="en-GB" sz="1800" b="1" dirty="0">
                <a:solidFill>
                  <a:srgbClr val="FF0000"/>
                </a:solidFill>
                <a:latin typeface="Arial"/>
                <a:cs typeface="Arial"/>
              </a:rPr>
              <a:t>Energy Deposition</a:t>
            </a:r>
            <a:endParaRPr lang="en-GB" sz="1800" dirty="0">
              <a:latin typeface="Arial"/>
              <a:cs typeface="Arial"/>
            </a:endParaRPr>
          </a:p>
          <a:p>
            <a:pPr marL="742950" lvl="1" indent="-285750" algn="just" defTabSz="762000">
              <a:lnSpc>
                <a:spcPct val="82000"/>
              </a:lnSpc>
              <a:spcBef>
                <a:spcPts val="1200"/>
              </a:spcBef>
              <a:buFont typeface="Wingdings" charset="0"/>
              <a:buNone/>
              <a:defRPr/>
            </a:pPr>
            <a:r>
              <a:rPr lang="en-GB" sz="1800" dirty="0">
                <a:latin typeface="Arial"/>
                <a:cs typeface="Arial"/>
              </a:rPr>
              <a:t>	determines the thermal-hydraulic requirements (cooling capabilities and nature of the spallation target).</a:t>
            </a:r>
          </a:p>
        </p:txBody>
      </p:sp>
      <p:sp>
        <p:nvSpPr>
          <p:cNvPr id="2" name="Rectangle 1"/>
          <p:cNvSpPr/>
          <p:nvPr/>
        </p:nvSpPr>
        <p:spPr>
          <a:xfrm>
            <a:off x="2771800" y="6093296"/>
            <a:ext cx="2791224" cy="369332"/>
          </a:xfrm>
          <a:prstGeom prst="rect">
            <a:avLst/>
          </a:prstGeom>
        </p:spPr>
        <p:txBody>
          <a:bodyPr wrap="none">
            <a:spAutoFit/>
          </a:bodyPr>
          <a:lstStyle/>
          <a:p>
            <a:r>
              <a:rPr lang="en-US" b="1" dirty="0">
                <a:solidFill>
                  <a:srgbClr val="FF0000"/>
                </a:solidFill>
                <a:latin typeface="Arial"/>
                <a:cs typeface="Arial"/>
                <a:sym typeface="Wingdings" charset="0"/>
              </a:rPr>
              <a:t> </a:t>
            </a:r>
            <a:r>
              <a:rPr lang="en-US" b="1" dirty="0">
                <a:solidFill>
                  <a:srgbClr val="FF0000"/>
                </a:solidFill>
                <a:latin typeface="Arial"/>
                <a:cs typeface="Arial"/>
              </a:rPr>
              <a:t>Sub-critical Reaction</a:t>
            </a:r>
          </a:p>
        </p:txBody>
      </p:sp>
    </p:spTree>
    <p:extLst>
      <p:ext uri="{BB962C8B-B14F-4D97-AF65-F5344CB8AC3E}">
        <p14:creationId xmlns:p14="http://schemas.microsoft.com/office/powerpoint/2010/main" val="1242406715"/>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556792"/>
            <a:ext cx="5018347" cy="486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67544" y="692696"/>
            <a:ext cx="6569778" cy="523220"/>
          </a:xfrm>
          <a:prstGeom prst="rect">
            <a:avLst/>
          </a:prstGeom>
        </p:spPr>
        <p:txBody>
          <a:bodyPr wrap="none">
            <a:spAutoFit/>
          </a:bodyPr>
          <a:lstStyle/>
          <a:p>
            <a:r>
              <a:rPr lang="en-US" sz="2800" b="1" dirty="0">
                <a:solidFill>
                  <a:schemeClr val="bg1"/>
                </a:solidFill>
                <a:latin typeface="Arial"/>
                <a:cs typeface="Arial"/>
              </a:rPr>
              <a:t>Spallation : choice of target materials</a:t>
            </a:r>
          </a:p>
        </p:txBody>
      </p:sp>
      <p:sp>
        <p:nvSpPr>
          <p:cNvPr id="7" name="Text Box 5"/>
          <p:cNvSpPr txBox="1">
            <a:spLocks noChangeArrowheads="1"/>
          </p:cNvSpPr>
          <p:nvPr/>
        </p:nvSpPr>
        <p:spPr bwMode="auto">
          <a:xfrm>
            <a:off x="4116388" y="6381750"/>
            <a:ext cx="4776787" cy="415925"/>
          </a:xfrm>
          <a:prstGeom prst="rect">
            <a:avLst/>
          </a:prstGeom>
          <a:solidFill>
            <a:srgbClr val="FFFFFF"/>
          </a:solidFill>
          <a:ln w="12700">
            <a:solidFill>
              <a:schemeClr val="tx1"/>
            </a:solidFill>
            <a:miter lim="800000"/>
            <a:headEnd type="none" w="sm" len="sm"/>
            <a:tailEnd type="none" w="sm" len="sm"/>
          </a:ln>
          <a:effectLst/>
          <a:extLst/>
        </p:spPr>
        <p:txBody>
          <a:bodyPr wrap="none">
            <a:spAutoFit/>
          </a:bodyPr>
          <a:lstStyle>
            <a:lvl1pPr>
              <a:defRPr sz="2400">
                <a:solidFill>
                  <a:schemeClr val="tx1"/>
                </a:solidFill>
                <a:latin typeface="Times New Roman" charset="0"/>
                <a:ea typeface="ＭＳ Ｐゴシック" charset="0"/>
              </a:defRPr>
            </a:lvl1pPr>
            <a:lvl2pPr marL="571500">
              <a:defRPr sz="2400">
                <a:solidFill>
                  <a:schemeClr val="tx1"/>
                </a:solidFill>
                <a:latin typeface="Times New Roman" charset="0"/>
                <a:ea typeface="ＭＳ Ｐゴシック" charset="0"/>
              </a:defRPr>
            </a:lvl2pPr>
            <a:lvl3pPr marL="1143000">
              <a:defRPr sz="2400">
                <a:solidFill>
                  <a:schemeClr val="tx1"/>
                </a:solidFill>
                <a:latin typeface="Times New Roman" charset="0"/>
                <a:ea typeface="ＭＳ Ｐゴシック" charset="0"/>
              </a:defRPr>
            </a:lvl3pPr>
            <a:lvl4pPr marL="1714500">
              <a:defRPr sz="2400">
                <a:solidFill>
                  <a:schemeClr val="tx1"/>
                </a:solidFill>
                <a:latin typeface="Times New Roman" charset="0"/>
                <a:ea typeface="ＭＳ Ｐゴシック" charset="0"/>
              </a:defRPr>
            </a:lvl4pPr>
            <a:lvl5pPr marL="2286000">
              <a:defRPr sz="2400">
                <a:solidFill>
                  <a:schemeClr val="tx1"/>
                </a:solidFill>
                <a:latin typeface="Times New Roman" charset="0"/>
                <a:ea typeface="ＭＳ Ｐゴシック" charset="0"/>
              </a:defRPr>
            </a:lvl5pPr>
            <a:lvl6pPr marL="2743200" fontAlgn="base">
              <a:spcBef>
                <a:spcPct val="0"/>
              </a:spcBef>
              <a:spcAft>
                <a:spcPct val="0"/>
              </a:spcAft>
              <a:defRPr sz="2400">
                <a:solidFill>
                  <a:schemeClr val="tx1"/>
                </a:solidFill>
                <a:latin typeface="Times New Roman" charset="0"/>
                <a:ea typeface="ＭＳ Ｐゴシック" charset="0"/>
              </a:defRPr>
            </a:lvl6pPr>
            <a:lvl7pPr marL="3200400" fontAlgn="base">
              <a:spcBef>
                <a:spcPct val="0"/>
              </a:spcBef>
              <a:spcAft>
                <a:spcPct val="0"/>
              </a:spcAft>
              <a:defRPr sz="2400">
                <a:solidFill>
                  <a:schemeClr val="tx1"/>
                </a:solidFill>
                <a:latin typeface="Times New Roman" charset="0"/>
                <a:ea typeface="ＭＳ Ｐゴシック" charset="0"/>
              </a:defRPr>
            </a:lvl7pPr>
            <a:lvl8pPr marL="3657600" fontAlgn="base">
              <a:spcBef>
                <a:spcPct val="0"/>
              </a:spcBef>
              <a:spcAft>
                <a:spcPct val="0"/>
              </a:spcAft>
              <a:defRPr sz="2400">
                <a:solidFill>
                  <a:schemeClr val="tx1"/>
                </a:solidFill>
                <a:latin typeface="Times New Roman" charset="0"/>
                <a:ea typeface="ＭＳ Ｐゴシック" charset="0"/>
              </a:defRPr>
            </a:lvl8pPr>
            <a:lvl9pPr marL="4114800" fontAlgn="base">
              <a:spcBef>
                <a:spcPct val="0"/>
              </a:spcBef>
              <a:spcAft>
                <a:spcPct val="0"/>
              </a:spcAft>
              <a:defRPr sz="2400">
                <a:solidFill>
                  <a:schemeClr val="tx1"/>
                </a:solidFill>
                <a:latin typeface="Times New Roman" charset="0"/>
                <a:ea typeface="ＭＳ Ｐゴシック" charset="0"/>
              </a:defRPr>
            </a:lvl9pPr>
          </a:lstStyle>
          <a:p>
            <a:pPr>
              <a:defRPr/>
            </a:pPr>
            <a:r>
              <a:rPr lang="en-US" sz="2100" b="1" dirty="0" smtClean="0">
                <a:cs typeface="+mn-cs"/>
              </a:rPr>
              <a:t>Y(E,A)=0.1 [A+20] [E (</a:t>
            </a:r>
            <a:r>
              <a:rPr lang="en-US" sz="2100" b="1" dirty="0" err="1" smtClean="0">
                <a:cs typeface="+mn-cs"/>
              </a:rPr>
              <a:t>GeV</a:t>
            </a:r>
            <a:r>
              <a:rPr lang="en-US" sz="2100" b="1" dirty="0" smtClean="0">
                <a:cs typeface="+mn-cs"/>
              </a:rPr>
              <a:t>) -0.12)]  n/p</a:t>
            </a:r>
            <a:endParaRPr lang="de-CH" sz="2100" b="1" dirty="0" smtClean="0">
              <a:cs typeface="+mn-cs"/>
            </a:endParaRPr>
          </a:p>
        </p:txBody>
      </p:sp>
    </p:spTree>
    <p:extLst>
      <p:ext uri="{BB962C8B-B14F-4D97-AF65-F5344CB8AC3E}">
        <p14:creationId xmlns:p14="http://schemas.microsoft.com/office/powerpoint/2010/main" val="338646844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646" y="548680"/>
            <a:ext cx="5775940" cy="523220"/>
          </a:xfrm>
          <a:prstGeom prst="rect">
            <a:avLst/>
          </a:prstGeom>
        </p:spPr>
        <p:txBody>
          <a:bodyPr wrap="none">
            <a:spAutoFit/>
          </a:bodyPr>
          <a:lstStyle/>
          <a:p>
            <a:pPr algn="ctr"/>
            <a:r>
              <a:rPr lang="en-US" sz="2800" b="1" dirty="0">
                <a:solidFill>
                  <a:srgbClr val="FFFFFF"/>
                </a:solidFill>
                <a:latin typeface="Arial"/>
                <a:cs typeface="Arial"/>
              </a:rPr>
              <a:t>High  time average and peak flux</a:t>
            </a:r>
            <a:endParaRPr lang="en-US" sz="4000" b="1" dirty="0">
              <a:solidFill>
                <a:srgbClr val="FFFFFF"/>
              </a:solidFill>
              <a:latin typeface="Arial"/>
              <a:cs typeface="Arial"/>
            </a:endParaRPr>
          </a:p>
        </p:txBody>
      </p:sp>
      <p:grpSp>
        <p:nvGrpSpPr>
          <p:cNvPr id="4" name="Group 2"/>
          <p:cNvGrpSpPr>
            <a:grpSpLocks/>
          </p:cNvGrpSpPr>
          <p:nvPr/>
        </p:nvGrpSpPr>
        <p:grpSpPr bwMode="auto">
          <a:xfrm>
            <a:off x="1043608" y="1628800"/>
            <a:ext cx="7533853" cy="5065688"/>
            <a:chOff x="-16" y="191"/>
            <a:chExt cx="5912" cy="3841"/>
          </a:xfrm>
        </p:grpSpPr>
        <p:sp>
          <p:nvSpPr>
            <p:cNvPr id="7" name="Rectangle 3"/>
            <p:cNvSpPr>
              <a:spLocks noChangeArrowheads="1"/>
            </p:cNvSpPr>
            <p:nvPr/>
          </p:nvSpPr>
          <p:spPr bwMode="auto">
            <a:xfrm>
              <a:off x="0" y="288"/>
              <a:ext cx="5760" cy="3744"/>
            </a:xfrm>
            <a:prstGeom prst="rect">
              <a:avLst/>
            </a:prstGeom>
            <a:solidFill>
              <a:schemeClr val="bg1"/>
            </a:solidFill>
            <a:ln w="12700">
              <a:solidFill>
                <a:schemeClr val="tx1"/>
              </a:solidFill>
              <a:miter lim="800000"/>
              <a:headEnd/>
              <a:tailEnd/>
            </a:ln>
          </p:spPr>
          <p:txBody>
            <a:bodyPr wrap="none" anchor="ctr"/>
            <a:lstStyle/>
            <a:p>
              <a:endParaRPr lang="en-US"/>
            </a:p>
          </p:txBody>
        </p:sp>
        <p:grpSp>
          <p:nvGrpSpPr>
            <p:cNvPr id="8" name="Group 4"/>
            <p:cNvGrpSpPr>
              <a:grpSpLocks/>
            </p:cNvGrpSpPr>
            <p:nvPr/>
          </p:nvGrpSpPr>
          <p:grpSpPr bwMode="auto">
            <a:xfrm>
              <a:off x="687" y="2290"/>
              <a:ext cx="1670" cy="1161"/>
              <a:chOff x="687" y="2290"/>
              <a:chExt cx="1670" cy="1161"/>
            </a:xfrm>
          </p:grpSpPr>
          <p:grpSp>
            <p:nvGrpSpPr>
              <p:cNvPr id="103" name="Group 5"/>
              <p:cNvGrpSpPr>
                <a:grpSpLocks/>
              </p:cNvGrpSpPr>
              <p:nvPr/>
            </p:nvGrpSpPr>
            <p:grpSpPr bwMode="auto">
              <a:xfrm>
                <a:off x="710" y="2290"/>
                <a:ext cx="1647" cy="1161"/>
                <a:chOff x="710" y="2290"/>
                <a:chExt cx="1647" cy="1161"/>
              </a:xfrm>
            </p:grpSpPr>
            <p:sp>
              <p:nvSpPr>
                <p:cNvPr id="107" name="Freeform 6"/>
                <p:cNvSpPr>
                  <a:spLocks/>
                </p:cNvSpPr>
                <p:nvPr/>
              </p:nvSpPr>
              <p:spPr bwMode="auto">
                <a:xfrm>
                  <a:off x="710" y="2290"/>
                  <a:ext cx="730" cy="1098"/>
                </a:xfrm>
                <a:custGeom>
                  <a:avLst/>
                  <a:gdLst>
                    <a:gd name="T0" fmla="*/ 0 w 730"/>
                    <a:gd name="T1" fmla="*/ 1098 h 1098"/>
                    <a:gd name="T2" fmla="*/ 121 w 730"/>
                    <a:gd name="T3" fmla="*/ 616 h 1098"/>
                    <a:gd name="T4" fmla="*/ 301 w 730"/>
                    <a:gd name="T5" fmla="*/ 328 h 1098"/>
                    <a:gd name="T6" fmla="*/ 730 w 730"/>
                    <a:gd name="T7" fmla="*/ 0 h 1098"/>
                    <a:gd name="T8" fmla="*/ 0 60000 65536"/>
                    <a:gd name="T9" fmla="*/ 0 60000 65536"/>
                    <a:gd name="T10" fmla="*/ 0 60000 65536"/>
                    <a:gd name="T11" fmla="*/ 0 60000 65536"/>
                    <a:gd name="T12" fmla="*/ 0 w 730"/>
                    <a:gd name="T13" fmla="*/ 0 h 1098"/>
                    <a:gd name="T14" fmla="*/ 730 w 730"/>
                    <a:gd name="T15" fmla="*/ 1098 h 1098"/>
                  </a:gdLst>
                  <a:ahLst/>
                  <a:cxnLst>
                    <a:cxn ang="T8">
                      <a:pos x="T0" y="T1"/>
                    </a:cxn>
                    <a:cxn ang="T9">
                      <a:pos x="T2" y="T3"/>
                    </a:cxn>
                    <a:cxn ang="T10">
                      <a:pos x="T4" y="T5"/>
                    </a:cxn>
                    <a:cxn ang="T11">
                      <a:pos x="T6" y="T7"/>
                    </a:cxn>
                  </a:cxnLst>
                  <a:rect l="T12" t="T13" r="T14" b="T15"/>
                  <a:pathLst>
                    <a:path w="730" h="1098">
                      <a:moveTo>
                        <a:pt x="0" y="1098"/>
                      </a:moveTo>
                      <a:cubicBezTo>
                        <a:pt x="35" y="921"/>
                        <a:pt x="71" y="744"/>
                        <a:pt x="121" y="616"/>
                      </a:cubicBezTo>
                      <a:cubicBezTo>
                        <a:pt x="171" y="488"/>
                        <a:pt x="200" y="431"/>
                        <a:pt x="301" y="328"/>
                      </a:cubicBezTo>
                      <a:cubicBezTo>
                        <a:pt x="402" y="225"/>
                        <a:pt x="566" y="112"/>
                        <a:pt x="730" y="0"/>
                      </a:cubicBez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Rectangle 7"/>
                <p:cNvSpPr>
                  <a:spLocks noChangeArrowheads="1"/>
                </p:cNvSpPr>
                <p:nvPr/>
              </p:nvSpPr>
              <p:spPr bwMode="auto">
                <a:xfrm>
                  <a:off x="1014" y="2639"/>
                  <a:ext cx="134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800080"/>
                      </a:solidFill>
                      <a:latin typeface="Arial" charset="0"/>
                    </a:rPr>
                    <a:t>Berkeley 37-inch cyclotron</a:t>
                  </a:r>
                </a:p>
              </p:txBody>
            </p:sp>
            <p:sp>
              <p:nvSpPr>
                <p:cNvPr id="109" name="Rectangle 8"/>
                <p:cNvSpPr>
                  <a:spLocks noChangeArrowheads="1"/>
                </p:cNvSpPr>
                <p:nvPr/>
              </p:nvSpPr>
              <p:spPr bwMode="auto">
                <a:xfrm>
                  <a:off x="867" y="2829"/>
                  <a:ext cx="760"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800080"/>
                      </a:solidFill>
                      <a:latin typeface="Arial" charset="0"/>
                    </a:rPr>
                    <a:t>350 mCi</a:t>
                  </a:r>
                </a:p>
                <a:p>
                  <a:r>
                    <a:rPr lang="en-GB" sz="1200">
                      <a:solidFill>
                        <a:srgbClr val="800080"/>
                      </a:solidFill>
                      <a:latin typeface="Arial" charset="0"/>
                    </a:rPr>
                    <a:t>Ra-Be source</a:t>
                  </a:r>
                </a:p>
              </p:txBody>
            </p:sp>
            <p:sp>
              <p:nvSpPr>
                <p:cNvPr id="110" name="Rectangle 9"/>
                <p:cNvSpPr>
                  <a:spLocks noChangeArrowheads="1"/>
                </p:cNvSpPr>
                <p:nvPr/>
              </p:nvSpPr>
              <p:spPr bwMode="auto">
                <a:xfrm>
                  <a:off x="731" y="3272"/>
                  <a:ext cx="575"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800080"/>
                      </a:solidFill>
                      <a:latin typeface="Arial" charset="0"/>
                    </a:rPr>
                    <a:t>Chadwick</a:t>
                  </a:r>
                </a:p>
              </p:txBody>
            </p:sp>
          </p:grpSp>
          <p:sp>
            <p:nvSpPr>
              <p:cNvPr id="104" name="AutoShape 10"/>
              <p:cNvSpPr>
                <a:spLocks noChangeAspect="1" noChangeArrowheads="1"/>
              </p:cNvSpPr>
              <p:nvPr/>
            </p:nvSpPr>
            <p:spPr bwMode="auto">
              <a:xfrm>
                <a:off x="687" y="3333"/>
                <a:ext cx="68" cy="68"/>
              </a:xfrm>
              <a:prstGeom prst="diamond">
                <a:avLst/>
              </a:prstGeom>
              <a:solidFill>
                <a:srgbClr val="800080"/>
              </a:solidFill>
              <a:ln w="9525">
                <a:solidFill>
                  <a:schemeClr val="tx1"/>
                </a:solidFill>
                <a:miter lim="800000"/>
                <a:headEnd/>
                <a:tailEnd/>
              </a:ln>
            </p:spPr>
            <p:txBody>
              <a:bodyPr wrap="none" anchor="ctr"/>
              <a:lstStyle/>
              <a:p>
                <a:endParaRPr lang="en-US"/>
              </a:p>
            </p:txBody>
          </p:sp>
          <p:sp>
            <p:nvSpPr>
              <p:cNvPr id="105" name="AutoShape 11"/>
              <p:cNvSpPr>
                <a:spLocks noChangeAspect="1" noChangeArrowheads="1"/>
              </p:cNvSpPr>
              <p:nvPr/>
            </p:nvSpPr>
            <p:spPr bwMode="auto">
              <a:xfrm>
                <a:off x="793" y="2895"/>
                <a:ext cx="68" cy="68"/>
              </a:xfrm>
              <a:prstGeom prst="diamond">
                <a:avLst/>
              </a:prstGeom>
              <a:solidFill>
                <a:srgbClr val="800080"/>
              </a:solidFill>
              <a:ln w="9525">
                <a:solidFill>
                  <a:schemeClr val="tx1"/>
                </a:solidFill>
                <a:miter lim="800000"/>
                <a:headEnd/>
                <a:tailEnd/>
              </a:ln>
            </p:spPr>
            <p:txBody>
              <a:bodyPr wrap="none" anchor="ctr"/>
              <a:lstStyle/>
              <a:p>
                <a:endParaRPr lang="en-US"/>
              </a:p>
            </p:txBody>
          </p:sp>
          <p:sp>
            <p:nvSpPr>
              <p:cNvPr id="106" name="AutoShape 12"/>
              <p:cNvSpPr>
                <a:spLocks noChangeAspect="1" noChangeArrowheads="1"/>
              </p:cNvSpPr>
              <p:nvPr/>
            </p:nvSpPr>
            <p:spPr bwMode="auto">
              <a:xfrm>
                <a:off x="975" y="2578"/>
                <a:ext cx="68" cy="68"/>
              </a:xfrm>
              <a:prstGeom prst="diamond">
                <a:avLst/>
              </a:prstGeom>
              <a:solidFill>
                <a:srgbClr val="800080"/>
              </a:solidFill>
              <a:ln w="9525">
                <a:solidFill>
                  <a:schemeClr val="tx1"/>
                </a:solidFill>
                <a:miter lim="800000"/>
                <a:headEnd/>
                <a:tailEnd/>
              </a:ln>
            </p:spPr>
            <p:txBody>
              <a:bodyPr wrap="none" anchor="ctr"/>
              <a:lstStyle/>
              <a:p>
                <a:endParaRPr lang="en-US"/>
              </a:p>
            </p:txBody>
          </p:sp>
        </p:grpSp>
        <p:sp>
          <p:nvSpPr>
            <p:cNvPr id="9" name="Line 13"/>
            <p:cNvSpPr>
              <a:spLocks noChangeShapeType="1"/>
            </p:cNvSpPr>
            <p:nvPr/>
          </p:nvSpPr>
          <p:spPr bwMode="auto">
            <a:xfrm rot="-5400000">
              <a:off x="5560" y="1059"/>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Text Box 14"/>
            <p:cNvSpPr txBox="1">
              <a:spLocks noChangeArrowheads="1"/>
            </p:cNvSpPr>
            <p:nvPr/>
          </p:nvSpPr>
          <p:spPr bwMode="auto">
            <a:xfrm>
              <a:off x="411"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1930</a:t>
              </a:r>
            </a:p>
          </p:txBody>
        </p:sp>
        <p:sp>
          <p:nvSpPr>
            <p:cNvPr id="11" name="Text Box 15"/>
            <p:cNvSpPr txBox="1">
              <a:spLocks noChangeArrowheads="1"/>
            </p:cNvSpPr>
            <p:nvPr/>
          </p:nvSpPr>
          <p:spPr bwMode="auto">
            <a:xfrm>
              <a:off x="261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1970</a:t>
              </a:r>
            </a:p>
          </p:txBody>
        </p:sp>
        <p:sp>
          <p:nvSpPr>
            <p:cNvPr id="12" name="Text Box 16"/>
            <p:cNvSpPr txBox="1">
              <a:spLocks noChangeArrowheads="1"/>
            </p:cNvSpPr>
            <p:nvPr/>
          </p:nvSpPr>
          <p:spPr bwMode="auto">
            <a:xfrm>
              <a:off x="316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1980</a:t>
              </a:r>
            </a:p>
          </p:txBody>
        </p:sp>
        <p:sp>
          <p:nvSpPr>
            <p:cNvPr id="13" name="Text Box 17"/>
            <p:cNvSpPr txBox="1">
              <a:spLocks noChangeArrowheads="1"/>
            </p:cNvSpPr>
            <p:nvPr/>
          </p:nvSpPr>
          <p:spPr bwMode="auto">
            <a:xfrm>
              <a:off x="371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1990</a:t>
              </a:r>
            </a:p>
          </p:txBody>
        </p:sp>
        <p:sp>
          <p:nvSpPr>
            <p:cNvPr id="14" name="Text Box 18"/>
            <p:cNvSpPr txBox="1">
              <a:spLocks noChangeArrowheads="1"/>
            </p:cNvSpPr>
            <p:nvPr/>
          </p:nvSpPr>
          <p:spPr bwMode="auto">
            <a:xfrm>
              <a:off x="4259"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2000</a:t>
              </a:r>
            </a:p>
          </p:txBody>
        </p:sp>
        <p:sp>
          <p:nvSpPr>
            <p:cNvPr id="15" name="Text Box 19"/>
            <p:cNvSpPr txBox="1">
              <a:spLocks noChangeArrowheads="1"/>
            </p:cNvSpPr>
            <p:nvPr/>
          </p:nvSpPr>
          <p:spPr bwMode="auto">
            <a:xfrm>
              <a:off x="481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2010</a:t>
              </a:r>
            </a:p>
          </p:txBody>
        </p:sp>
        <p:sp>
          <p:nvSpPr>
            <p:cNvPr id="16" name="Text Box 20"/>
            <p:cNvSpPr txBox="1">
              <a:spLocks noChangeArrowheads="1"/>
            </p:cNvSpPr>
            <p:nvPr/>
          </p:nvSpPr>
          <p:spPr bwMode="auto">
            <a:xfrm>
              <a:off x="536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2020</a:t>
              </a:r>
            </a:p>
          </p:txBody>
        </p:sp>
        <p:grpSp>
          <p:nvGrpSpPr>
            <p:cNvPr id="17" name="Group 21"/>
            <p:cNvGrpSpPr>
              <a:grpSpLocks/>
            </p:cNvGrpSpPr>
            <p:nvPr/>
          </p:nvGrpSpPr>
          <p:grpSpPr bwMode="auto">
            <a:xfrm>
              <a:off x="1142" y="3429"/>
              <a:ext cx="3873" cy="53"/>
              <a:chOff x="1025" y="3443"/>
              <a:chExt cx="3873" cy="53"/>
            </a:xfrm>
          </p:grpSpPr>
          <p:sp>
            <p:nvSpPr>
              <p:cNvPr id="95" name="Line 22"/>
              <p:cNvSpPr>
                <a:spLocks noChangeShapeType="1"/>
              </p:cNvSpPr>
              <p:nvPr/>
            </p:nvSpPr>
            <p:spPr bwMode="auto">
              <a:xfrm>
                <a:off x="1025"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 name="Line 23"/>
              <p:cNvSpPr>
                <a:spLocks noChangeShapeType="1"/>
              </p:cNvSpPr>
              <p:nvPr/>
            </p:nvSpPr>
            <p:spPr bwMode="auto">
              <a:xfrm>
                <a:off x="489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Line 24"/>
              <p:cNvSpPr>
                <a:spLocks noChangeShapeType="1"/>
              </p:cNvSpPr>
              <p:nvPr/>
            </p:nvSpPr>
            <p:spPr bwMode="auto">
              <a:xfrm>
                <a:off x="157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 name="Line 25"/>
              <p:cNvSpPr>
                <a:spLocks noChangeShapeType="1"/>
              </p:cNvSpPr>
              <p:nvPr/>
            </p:nvSpPr>
            <p:spPr bwMode="auto">
              <a:xfrm>
                <a:off x="2131"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 name="Line 26"/>
              <p:cNvSpPr>
                <a:spLocks noChangeShapeType="1"/>
              </p:cNvSpPr>
              <p:nvPr/>
            </p:nvSpPr>
            <p:spPr bwMode="auto">
              <a:xfrm>
                <a:off x="2684"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27"/>
              <p:cNvSpPr>
                <a:spLocks noChangeShapeType="1"/>
              </p:cNvSpPr>
              <p:nvPr/>
            </p:nvSpPr>
            <p:spPr bwMode="auto">
              <a:xfrm>
                <a:off x="323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Line 28"/>
              <p:cNvSpPr>
                <a:spLocks noChangeShapeType="1"/>
              </p:cNvSpPr>
              <p:nvPr/>
            </p:nvSpPr>
            <p:spPr bwMode="auto">
              <a:xfrm>
                <a:off x="3791"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 name="Line 29"/>
              <p:cNvSpPr>
                <a:spLocks noChangeShapeType="1"/>
              </p:cNvSpPr>
              <p:nvPr/>
            </p:nvSpPr>
            <p:spPr bwMode="auto">
              <a:xfrm>
                <a:off x="4344"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8" name="Group 30"/>
            <p:cNvGrpSpPr>
              <a:grpSpLocks/>
            </p:cNvGrpSpPr>
            <p:nvPr/>
          </p:nvGrpSpPr>
          <p:grpSpPr bwMode="auto">
            <a:xfrm>
              <a:off x="1142" y="983"/>
              <a:ext cx="3873" cy="53"/>
              <a:chOff x="1025" y="3443"/>
              <a:chExt cx="3873" cy="53"/>
            </a:xfrm>
          </p:grpSpPr>
          <p:sp>
            <p:nvSpPr>
              <p:cNvPr id="87" name="Line 31"/>
              <p:cNvSpPr>
                <a:spLocks noChangeShapeType="1"/>
              </p:cNvSpPr>
              <p:nvPr/>
            </p:nvSpPr>
            <p:spPr bwMode="auto">
              <a:xfrm>
                <a:off x="1025"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32"/>
              <p:cNvSpPr>
                <a:spLocks noChangeShapeType="1"/>
              </p:cNvSpPr>
              <p:nvPr/>
            </p:nvSpPr>
            <p:spPr bwMode="auto">
              <a:xfrm>
                <a:off x="489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33"/>
              <p:cNvSpPr>
                <a:spLocks noChangeShapeType="1"/>
              </p:cNvSpPr>
              <p:nvPr/>
            </p:nvSpPr>
            <p:spPr bwMode="auto">
              <a:xfrm>
                <a:off x="157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34"/>
              <p:cNvSpPr>
                <a:spLocks noChangeShapeType="1"/>
              </p:cNvSpPr>
              <p:nvPr/>
            </p:nvSpPr>
            <p:spPr bwMode="auto">
              <a:xfrm>
                <a:off x="2131"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Line 35"/>
              <p:cNvSpPr>
                <a:spLocks noChangeShapeType="1"/>
              </p:cNvSpPr>
              <p:nvPr/>
            </p:nvSpPr>
            <p:spPr bwMode="auto">
              <a:xfrm>
                <a:off x="2684"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Line 36"/>
              <p:cNvSpPr>
                <a:spLocks noChangeShapeType="1"/>
              </p:cNvSpPr>
              <p:nvPr/>
            </p:nvSpPr>
            <p:spPr bwMode="auto">
              <a:xfrm>
                <a:off x="3238"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 name="Line 37"/>
              <p:cNvSpPr>
                <a:spLocks noChangeShapeType="1"/>
              </p:cNvSpPr>
              <p:nvPr/>
            </p:nvSpPr>
            <p:spPr bwMode="auto">
              <a:xfrm>
                <a:off x="3791"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Line 38"/>
              <p:cNvSpPr>
                <a:spLocks noChangeShapeType="1"/>
              </p:cNvSpPr>
              <p:nvPr/>
            </p:nvSpPr>
            <p:spPr bwMode="auto">
              <a:xfrm>
                <a:off x="4344" y="3443"/>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9" name="Line 39"/>
            <p:cNvSpPr>
              <a:spLocks noChangeShapeType="1"/>
            </p:cNvSpPr>
            <p:nvPr/>
          </p:nvSpPr>
          <p:spPr bwMode="auto">
            <a:xfrm rot="-5400000">
              <a:off x="636" y="219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40"/>
            <p:cNvSpPr>
              <a:spLocks noChangeShapeType="1"/>
            </p:cNvSpPr>
            <p:nvPr/>
          </p:nvSpPr>
          <p:spPr bwMode="auto">
            <a:xfrm rot="-5400000">
              <a:off x="636" y="1629"/>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41"/>
            <p:cNvSpPr>
              <a:spLocks noChangeShapeType="1"/>
            </p:cNvSpPr>
            <p:nvPr/>
          </p:nvSpPr>
          <p:spPr bwMode="auto">
            <a:xfrm rot="-5400000">
              <a:off x="636" y="1059"/>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42"/>
            <p:cNvSpPr>
              <a:spLocks noChangeShapeType="1"/>
            </p:cNvSpPr>
            <p:nvPr/>
          </p:nvSpPr>
          <p:spPr bwMode="auto">
            <a:xfrm rot="-5400000">
              <a:off x="5560" y="333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43"/>
            <p:cNvSpPr>
              <a:spLocks noChangeShapeType="1"/>
            </p:cNvSpPr>
            <p:nvPr/>
          </p:nvSpPr>
          <p:spPr bwMode="auto">
            <a:xfrm rot="-5400000">
              <a:off x="5560" y="276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44"/>
            <p:cNvSpPr>
              <a:spLocks noChangeShapeType="1"/>
            </p:cNvSpPr>
            <p:nvPr/>
          </p:nvSpPr>
          <p:spPr bwMode="auto">
            <a:xfrm rot="-5400000">
              <a:off x="5560" y="219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45"/>
            <p:cNvSpPr>
              <a:spLocks noChangeShapeType="1"/>
            </p:cNvSpPr>
            <p:nvPr/>
          </p:nvSpPr>
          <p:spPr bwMode="auto">
            <a:xfrm rot="-5400000">
              <a:off x="5560" y="1629"/>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Rectangle 46"/>
            <p:cNvSpPr>
              <a:spLocks noChangeArrowheads="1"/>
            </p:cNvSpPr>
            <p:nvPr/>
          </p:nvSpPr>
          <p:spPr bwMode="auto">
            <a:xfrm>
              <a:off x="603" y="990"/>
              <a:ext cx="4982" cy="2479"/>
            </a:xfrm>
            <a:prstGeom prst="rect">
              <a:avLst/>
            </a:prstGeom>
            <a:noFill/>
            <a:ln w="38100">
              <a:solidFill>
                <a:srgbClr val="66669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7" name="Rectangle 47"/>
            <p:cNvSpPr>
              <a:spLocks noChangeArrowheads="1"/>
            </p:cNvSpPr>
            <p:nvPr/>
          </p:nvSpPr>
          <p:spPr bwMode="auto">
            <a:xfrm>
              <a:off x="183" y="2668"/>
              <a:ext cx="356"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solidFill>
                    <a:srgbClr val="666699"/>
                  </a:solidFill>
                  <a:latin typeface="Arial" charset="0"/>
                </a:rPr>
                <a:t>10</a:t>
              </a:r>
              <a:r>
                <a:rPr lang="en-GB" baseline="30000">
                  <a:solidFill>
                    <a:srgbClr val="666699"/>
                  </a:solidFill>
                  <a:latin typeface="Arial" charset="0"/>
                </a:rPr>
                <a:t>5</a:t>
              </a:r>
              <a:endParaRPr lang="en-GB">
                <a:solidFill>
                  <a:srgbClr val="666699"/>
                </a:solidFill>
                <a:latin typeface="Arial" charset="0"/>
              </a:endParaRPr>
            </a:p>
          </p:txBody>
        </p:sp>
        <p:sp>
          <p:nvSpPr>
            <p:cNvPr id="28" name="Rectangle 48"/>
            <p:cNvSpPr>
              <a:spLocks noChangeArrowheads="1"/>
            </p:cNvSpPr>
            <p:nvPr/>
          </p:nvSpPr>
          <p:spPr bwMode="auto">
            <a:xfrm>
              <a:off x="130" y="2096"/>
              <a:ext cx="414"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solidFill>
                    <a:srgbClr val="666699"/>
                  </a:solidFill>
                  <a:latin typeface="Arial" charset="0"/>
                </a:rPr>
                <a:t>10</a:t>
              </a:r>
              <a:r>
                <a:rPr lang="en-GB" baseline="30000">
                  <a:solidFill>
                    <a:srgbClr val="666699"/>
                  </a:solidFill>
                  <a:latin typeface="Arial" charset="0"/>
                </a:rPr>
                <a:t>10</a:t>
              </a:r>
              <a:endParaRPr lang="en-GB">
                <a:solidFill>
                  <a:srgbClr val="666699"/>
                </a:solidFill>
                <a:latin typeface="Arial" charset="0"/>
              </a:endParaRPr>
            </a:p>
          </p:txBody>
        </p:sp>
        <p:sp>
          <p:nvSpPr>
            <p:cNvPr id="29" name="Rectangle 49"/>
            <p:cNvSpPr>
              <a:spLocks noChangeArrowheads="1"/>
            </p:cNvSpPr>
            <p:nvPr/>
          </p:nvSpPr>
          <p:spPr bwMode="auto">
            <a:xfrm>
              <a:off x="130" y="1524"/>
              <a:ext cx="414"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solidFill>
                    <a:srgbClr val="666699"/>
                  </a:solidFill>
                  <a:latin typeface="Arial" charset="0"/>
                </a:rPr>
                <a:t>10</a:t>
              </a:r>
              <a:r>
                <a:rPr lang="en-GB" baseline="30000">
                  <a:solidFill>
                    <a:srgbClr val="666699"/>
                  </a:solidFill>
                  <a:latin typeface="Arial" charset="0"/>
                </a:rPr>
                <a:t>15</a:t>
              </a:r>
              <a:endParaRPr lang="en-GB">
                <a:solidFill>
                  <a:srgbClr val="666699"/>
                </a:solidFill>
                <a:latin typeface="Arial" charset="0"/>
              </a:endParaRPr>
            </a:p>
          </p:txBody>
        </p:sp>
        <p:sp>
          <p:nvSpPr>
            <p:cNvPr id="30" name="Rectangle 50"/>
            <p:cNvSpPr>
              <a:spLocks noChangeArrowheads="1"/>
            </p:cNvSpPr>
            <p:nvPr/>
          </p:nvSpPr>
          <p:spPr bwMode="auto">
            <a:xfrm>
              <a:off x="130" y="952"/>
              <a:ext cx="414"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solidFill>
                    <a:srgbClr val="666699"/>
                  </a:solidFill>
                  <a:latin typeface="Arial" charset="0"/>
                </a:rPr>
                <a:t>10</a:t>
              </a:r>
              <a:r>
                <a:rPr lang="en-GB" baseline="30000">
                  <a:solidFill>
                    <a:srgbClr val="666699"/>
                  </a:solidFill>
                  <a:latin typeface="Arial" charset="0"/>
                </a:rPr>
                <a:t>20</a:t>
              </a:r>
              <a:endParaRPr lang="en-GB">
                <a:solidFill>
                  <a:srgbClr val="666699"/>
                </a:solidFill>
                <a:latin typeface="Arial" charset="0"/>
              </a:endParaRPr>
            </a:p>
          </p:txBody>
        </p:sp>
        <p:sp>
          <p:nvSpPr>
            <p:cNvPr id="31" name="Rectangle 51"/>
            <p:cNvSpPr>
              <a:spLocks noChangeArrowheads="1"/>
            </p:cNvSpPr>
            <p:nvPr/>
          </p:nvSpPr>
          <p:spPr bwMode="auto">
            <a:xfrm>
              <a:off x="316" y="3242"/>
              <a:ext cx="211"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solidFill>
                    <a:srgbClr val="666699"/>
                  </a:solidFill>
                  <a:latin typeface="Arial" charset="0"/>
                </a:rPr>
                <a:t>1</a:t>
              </a:r>
            </a:p>
          </p:txBody>
        </p:sp>
        <p:sp>
          <p:nvSpPr>
            <p:cNvPr id="32" name="Rectangle 52"/>
            <p:cNvSpPr>
              <a:spLocks noChangeArrowheads="1"/>
            </p:cNvSpPr>
            <p:nvPr/>
          </p:nvSpPr>
          <p:spPr bwMode="auto">
            <a:xfrm>
              <a:off x="3763" y="1365"/>
              <a:ext cx="321"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ISIS</a:t>
              </a:r>
            </a:p>
          </p:txBody>
        </p:sp>
        <p:sp>
          <p:nvSpPr>
            <p:cNvPr id="33" name="Rectangle 53"/>
            <p:cNvSpPr>
              <a:spLocks noChangeArrowheads="1"/>
            </p:cNvSpPr>
            <p:nvPr/>
          </p:nvSpPr>
          <p:spPr bwMode="auto">
            <a:xfrm>
              <a:off x="3053" y="3086"/>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34" name="Text Box 54"/>
            <p:cNvSpPr txBox="1">
              <a:spLocks noChangeArrowheads="1"/>
            </p:cNvSpPr>
            <p:nvPr/>
          </p:nvSpPr>
          <p:spPr bwMode="auto">
            <a:xfrm>
              <a:off x="3118" y="3008"/>
              <a:ext cx="10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CC00CC"/>
                  </a:solidFill>
                  <a:latin typeface="Arial" charset="0"/>
                </a:rPr>
                <a:t>Pulsed Sources</a:t>
              </a:r>
            </a:p>
          </p:txBody>
        </p:sp>
        <p:sp>
          <p:nvSpPr>
            <p:cNvPr id="35" name="Rectangle 55"/>
            <p:cNvSpPr>
              <a:spLocks noChangeArrowheads="1"/>
            </p:cNvSpPr>
            <p:nvPr/>
          </p:nvSpPr>
          <p:spPr bwMode="auto">
            <a:xfrm>
              <a:off x="3410" y="1432"/>
              <a:ext cx="125"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   </a:t>
              </a:r>
            </a:p>
          </p:txBody>
        </p:sp>
        <p:sp>
          <p:nvSpPr>
            <p:cNvPr id="36" name="Rectangle 56"/>
            <p:cNvSpPr>
              <a:spLocks noChangeArrowheads="1"/>
            </p:cNvSpPr>
            <p:nvPr/>
          </p:nvSpPr>
          <p:spPr bwMode="auto">
            <a:xfrm>
              <a:off x="3190" y="1830"/>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37" name="Rectangle 57"/>
            <p:cNvSpPr>
              <a:spLocks noChangeArrowheads="1"/>
            </p:cNvSpPr>
            <p:nvPr/>
          </p:nvSpPr>
          <p:spPr bwMode="auto">
            <a:xfrm>
              <a:off x="3278" y="1761"/>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38" name="Rectangle 58"/>
            <p:cNvSpPr>
              <a:spLocks noChangeArrowheads="1"/>
            </p:cNvSpPr>
            <p:nvPr/>
          </p:nvSpPr>
          <p:spPr bwMode="auto">
            <a:xfrm>
              <a:off x="3384" y="1824"/>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39" name="Rectangle 59"/>
            <p:cNvSpPr>
              <a:spLocks noChangeArrowheads="1"/>
            </p:cNvSpPr>
            <p:nvPr/>
          </p:nvSpPr>
          <p:spPr bwMode="auto">
            <a:xfrm>
              <a:off x="3515" y="1705"/>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40" name="Rectangle 60"/>
            <p:cNvSpPr>
              <a:spLocks noChangeArrowheads="1"/>
            </p:cNvSpPr>
            <p:nvPr/>
          </p:nvSpPr>
          <p:spPr bwMode="auto">
            <a:xfrm>
              <a:off x="3822" y="1555"/>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41" name="Rectangle 61"/>
            <p:cNvSpPr>
              <a:spLocks noChangeArrowheads="1"/>
            </p:cNvSpPr>
            <p:nvPr/>
          </p:nvSpPr>
          <p:spPr bwMode="auto">
            <a:xfrm>
              <a:off x="2896" y="2043"/>
              <a:ext cx="46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ZINP-P</a:t>
              </a:r>
            </a:p>
          </p:txBody>
        </p:sp>
        <p:sp>
          <p:nvSpPr>
            <p:cNvPr id="42" name="Rectangle 62"/>
            <p:cNvSpPr>
              <a:spLocks noChangeArrowheads="1"/>
            </p:cNvSpPr>
            <p:nvPr/>
          </p:nvSpPr>
          <p:spPr bwMode="auto">
            <a:xfrm>
              <a:off x="2798" y="1670"/>
              <a:ext cx="492"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ZINP-P</a:t>
              </a:r>
              <a:r>
                <a:rPr lang="en-GB" sz="1200" baseline="30000">
                  <a:solidFill>
                    <a:srgbClr val="CC00CC"/>
                  </a:solidFill>
                  <a:latin typeface="Arial" charset="0"/>
                </a:rPr>
                <a:t>/</a:t>
              </a:r>
              <a:endParaRPr lang="en-GB" sz="1200">
                <a:solidFill>
                  <a:srgbClr val="CC00CC"/>
                </a:solidFill>
                <a:latin typeface="Arial" charset="0"/>
              </a:endParaRPr>
            </a:p>
          </p:txBody>
        </p:sp>
        <p:sp>
          <p:nvSpPr>
            <p:cNvPr id="43" name="Rectangle 63"/>
            <p:cNvSpPr>
              <a:spLocks noChangeArrowheads="1"/>
            </p:cNvSpPr>
            <p:nvPr/>
          </p:nvSpPr>
          <p:spPr bwMode="auto">
            <a:xfrm>
              <a:off x="3385" y="1813"/>
              <a:ext cx="4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KENS</a:t>
              </a:r>
            </a:p>
          </p:txBody>
        </p:sp>
        <p:sp>
          <p:nvSpPr>
            <p:cNvPr id="44" name="Rectangle 64"/>
            <p:cNvSpPr>
              <a:spLocks noChangeArrowheads="1"/>
            </p:cNvSpPr>
            <p:nvPr/>
          </p:nvSpPr>
          <p:spPr bwMode="auto">
            <a:xfrm>
              <a:off x="2864" y="1781"/>
              <a:ext cx="376"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WNR</a:t>
              </a:r>
            </a:p>
          </p:txBody>
        </p:sp>
        <p:sp>
          <p:nvSpPr>
            <p:cNvPr id="45" name="Rectangle 65"/>
            <p:cNvSpPr>
              <a:spLocks noChangeArrowheads="1"/>
            </p:cNvSpPr>
            <p:nvPr/>
          </p:nvSpPr>
          <p:spPr bwMode="auto">
            <a:xfrm>
              <a:off x="3201" y="1623"/>
              <a:ext cx="367"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IPNS</a:t>
              </a:r>
            </a:p>
          </p:txBody>
        </p:sp>
        <p:sp>
          <p:nvSpPr>
            <p:cNvPr id="46" name="Rectangle 66"/>
            <p:cNvSpPr>
              <a:spLocks noChangeArrowheads="1"/>
            </p:cNvSpPr>
            <p:nvPr/>
          </p:nvSpPr>
          <p:spPr bwMode="auto">
            <a:xfrm>
              <a:off x="3034" y="2002"/>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47" name="Rectangle 67"/>
            <p:cNvSpPr>
              <a:spLocks noChangeArrowheads="1"/>
            </p:cNvSpPr>
            <p:nvPr/>
          </p:nvSpPr>
          <p:spPr bwMode="auto">
            <a:xfrm>
              <a:off x="2946" y="1457"/>
              <a:ext cx="272"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ILL</a:t>
              </a:r>
            </a:p>
          </p:txBody>
        </p:sp>
        <p:sp>
          <p:nvSpPr>
            <p:cNvPr id="48" name="Oval 68"/>
            <p:cNvSpPr>
              <a:spLocks noChangeArrowheads="1"/>
            </p:cNvSpPr>
            <p:nvPr/>
          </p:nvSpPr>
          <p:spPr bwMode="auto">
            <a:xfrm>
              <a:off x="2914" y="1587"/>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49" name="Freeform 69"/>
            <p:cNvSpPr>
              <a:spLocks/>
            </p:cNvSpPr>
            <p:nvPr/>
          </p:nvSpPr>
          <p:spPr bwMode="auto">
            <a:xfrm>
              <a:off x="1248" y="1630"/>
              <a:ext cx="1742" cy="961"/>
            </a:xfrm>
            <a:custGeom>
              <a:avLst/>
              <a:gdLst>
                <a:gd name="T0" fmla="*/ 4 w 1692"/>
                <a:gd name="T1" fmla="*/ 1010 h 954"/>
                <a:gd name="T2" fmla="*/ 39 w 1692"/>
                <a:gd name="T3" fmla="*/ 635 h 954"/>
                <a:gd name="T4" fmla="*/ 243 w 1692"/>
                <a:gd name="T5" fmla="*/ 274 h 954"/>
                <a:gd name="T6" fmla="*/ 590 w 1692"/>
                <a:gd name="T7" fmla="*/ 78 h 954"/>
                <a:gd name="T8" fmla="*/ 1087 w 1692"/>
                <a:gd name="T9" fmla="*/ 10 h 954"/>
                <a:gd name="T10" fmla="*/ 2136 w 1692"/>
                <a:gd name="T11" fmla="*/ 10 h 954"/>
                <a:gd name="T12" fmla="*/ 0 60000 65536"/>
                <a:gd name="T13" fmla="*/ 0 60000 65536"/>
                <a:gd name="T14" fmla="*/ 0 60000 65536"/>
                <a:gd name="T15" fmla="*/ 0 60000 65536"/>
                <a:gd name="T16" fmla="*/ 0 60000 65536"/>
                <a:gd name="T17" fmla="*/ 0 60000 65536"/>
                <a:gd name="T18" fmla="*/ 0 w 1692"/>
                <a:gd name="T19" fmla="*/ 0 h 954"/>
                <a:gd name="T20" fmla="*/ 1692 w 1692"/>
                <a:gd name="T21" fmla="*/ 954 h 954"/>
              </a:gdLst>
              <a:ahLst/>
              <a:cxnLst>
                <a:cxn ang="T12">
                  <a:pos x="T0" y="T1"/>
                </a:cxn>
                <a:cxn ang="T13">
                  <a:pos x="T2" y="T3"/>
                </a:cxn>
                <a:cxn ang="T14">
                  <a:pos x="T4" y="T5"/>
                </a:cxn>
                <a:cxn ang="T15">
                  <a:pos x="T6" y="T7"/>
                </a:cxn>
                <a:cxn ang="T16">
                  <a:pos x="T8" y="T9"/>
                </a:cxn>
                <a:cxn ang="T17">
                  <a:pos x="T10" y="T11"/>
                </a:cxn>
              </a:cxnLst>
              <a:rect l="T18" t="T19" r="T20" b="T21"/>
              <a:pathLst>
                <a:path w="1692" h="954">
                  <a:moveTo>
                    <a:pt x="4" y="954"/>
                  </a:moveTo>
                  <a:cubicBezTo>
                    <a:pt x="2" y="834"/>
                    <a:pt x="0" y="715"/>
                    <a:pt x="31" y="599"/>
                  </a:cubicBezTo>
                  <a:cubicBezTo>
                    <a:pt x="62" y="483"/>
                    <a:pt x="119" y="346"/>
                    <a:pt x="192" y="258"/>
                  </a:cubicBezTo>
                  <a:cubicBezTo>
                    <a:pt x="265" y="170"/>
                    <a:pt x="355" y="111"/>
                    <a:pt x="467" y="70"/>
                  </a:cubicBezTo>
                  <a:cubicBezTo>
                    <a:pt x="579" y="29"/>
                    <a:pt x="658" y="20"/>
                    <a:pt x="862" y="10"/>
                  </a:cubicBezTo>
                  <a:cubicBezTo>
                    <a:pt x="1066" y="0"/>
                    <a:pt x="1379" y="5"/>
                    <a:pt x="1692" y="10"/>
                  </a:cubicBezTo>
                </a:path>
              </a:pathLst>
            </a:custGeom>
            <a:noFill/>
            <a:ln w="38100">
              <a:solidFill>
                <a:srgbClr val="33996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50" name="Group 70"/>
            <p:cNvGrpSpPr>
              <a:grpSpLocks/>
            </p:cNvGrpSpPr>
            <p:nvPr/>
          </p:nvGrpSpPr>
          <p:grpSpPr bwMode="auto">
            <a:xfrm>
              <a:off x="950" y="1459"/>
              <a:ext cx="3632" cy="1599"/>
              <a:chOff x="950" y="1459"/>
              <a:chExt cx="3632" cy="1599"/>
            </a:xfrm>
          </p:grpSpPr>
          <p:sp>
            <p:nvSpPr>
              <p:cNvPr id="69" name="Rectangle 71"/>
              <p:cNvSpPr>
                <a:spLocks noChangeArrowheads="1"/>
              </p:cNvSpPr>
              <p:nvPr/>
            </p:nvSpPr>
            <p:spPr bwMode="auto">
              <a:xfrm>
                <a:off x="1008" y="1862"/>
                <a:ext cx="344"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X-10</a:t>
                </a:r>
              </a:p>
            </p:txBody>
          </p:sp>
          <p:sp>
            <p:nvSpPr>
              <p:cNvPr id="70" name="Rectangle 72"/>
              <p:cNvSpPr>
                <a:spLocks noChangeArrowheads="1"/>
              </p:cNvSpPr>
              <p:nvPr/>
            </p:nvSpPr>
            <p:spPr bwMode="auto">
              <a:xfrm>
                <a:off x="950" y="2153"/>
                <a:ext cx="361"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CP-2</a:t>
                </a:r>
              </a:p>
            </p:txBody>
          </p:sp>
          <p:sp>
            <p:nvSpPr>
              <p:cNvPr id="71" name="Oval 73"/>
              <p:cNvSpPr>
                <a:spLocks noChangeArrowheads="1"/>
              </p:cNvSpPr>
              <p:nvPr/>
            </p:nvSpPr>
            <p:spPr bwMode="auto">
              <a:xfrm>
                <a:off x="1221" y="2566"/>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2" name="Oval 74"/>
              <p:cNvSpPr>
                <a:spLocks noChangeArrowheads="1"/>
              </p:cNvSpPr>
              <p:nvPr/>
            </p:nvSpPr>
            <p:spPr bwMode="auto">
              <a:xfrm>
                <a:off x="1285" y="2222"/>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3" name="Oval 75"/>
              <p:cNvSpPr>
                <a:spLocks noChangeArrowheads="1"/>
              </p:cNvSpPr>
              <p:nvPr/>
            </p:nvSpPr>
            <p:spPr bwMode="auto">
              <a:xfrm>
                <a:off x="1313" y="1936"/>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4" name="Oval 76"/>
              <p:cNvSpPr>
                <a:spLocks noChangeArrowheads="1"/>
              </p:cNvSpPr>
              <p:nvPr/>
            </p:nvSpPr>
            <p:spPr bwMode="auto">
              <a:xfrm>
                <a:off x="1532" y="1754"/>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5" name="Oval 77"/>
              <p:cNvSpPr>
                <a:spLocks noChangeArrowheads="1"/>
              </p:cNvSpPr>
              <p:nvPr/>
            </p:nvSpPr>
            <p:spPr bwMode="auto">
              <a:xfrm>
                <a:off x="1825" y="1653"/>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6" name="Oval 78"/>
              <p:cNvSpPr>
                <a:spLocks noChangeArrowheads="1"/>
              </p:cNvSpPr>
              <p:nvPr/>
            </p:nvSpPr>
            <p:spPr bwMode="auto">
              <a:xfrm>
                <a:off x="2111" y="1678"/>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7" name="Oval 79"/>
              <p:cNvSpPr>
                <a:spLocks noChangeArrowheads="1"/>
              </p:cNvSpPr>
              <p:nvPr/>
            </p:nvSpPr>
            <p:spPr bwMode="auto">
              <a:xfrm>
                <a:off x="2569" y="1645"/>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8" name="Oval 80"/>
              <p:cNvSpPr>
                <a:spLocks noChangeArrowheads="1"/>
              </p:cNvSpPr>
              <p:nvPr/>
            </p:nvSpPr>
            <p:spPr bwMode="auto">
              <a:xfrm>
                <a:off x="2594" y="1594"/>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79" name="Text Box 81"/>
              <p:cNvSpPr txBox="1">
                <a:spLocks noChangeArrowheads="1"/>
              </p:cNvSpPr>
              <p:nvPr/>
            </p:nvSpPr>
            <p:spPr bwMode="auto">
              <a:xfrm>
                <a:off x="3118" y="2839"/>
                <a:ext cx="146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339966"/>
                    </a:solidFill>
                    <a:latin typeface="Arial" charset="0"/>
                  </a:rPr>
                  <a:t>Steady State Sources</a:t>
                </a:r>
              </a:p>
            </p:txBody>
          </p:sp>
          <p:sp>
            <p:nvSpPr>
              <p:cNvPr id="80" name="Oval 82"/>
              <p:cNvSpPr>
                <a:spLocks noChangeArrowheads="1"/>
              </p:cNvSpPr>
              <p:nvPr/>
            </p:nvSpPr>
            <p:spPr bwMode="auto">
              <a:xfrm>
                <a:off x="3052" y="2916"/>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81" name="Rectangle 83"/>
              <p:cNvSpPr>
                <a:spLocks noChangeArrowheads="1"/>
              </p:cNvSpPr>
              <p:nvPr/>
            </p:nvSpPr>
            <p:spPr bwMode="auto">
              <a:xfrm>
                <a:off x="2346" y="1665"/>
                <a:ext cx="41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HFBR</a:t>
                </a:r>
              </a:p>
            </p:txBody>
          </p:sp>
          <p:sp>
            <p:nvSpPr>
              <p:cNvPr id="82" name="Rectangle 84"/>
              <p:cNvSpPr>
                <a:spLocks noChangeArrowheads="1"/>
              </p:cNvSpPr>
              <p:nvPr/>
            </p:nvSpPr>
            <p:spPr bwMode="auto">
              <a:xfrm>
                <a:off x="2368" y="1459"/>
                <a:ext cx="367"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HFIR</a:t>
                </a:r>
              </a:p>
            </p:txBody>
          </p:sp>
          <p:sp>
            <p:nvSpPr>
              <p:cNvPr id="83" name="Rectangle 85"/>
              <p:cNvSpPr>
                <a:spLocks noChangeArrowheads="1"/>
              </p:cNvSpPr>
              <p:nvPr/>
            </p:nvSpPr>
            <p:spPr bwMode="auto">
              <a:xfrm>
                <a:off x="1990" y="1487"/>
                <a:ext cx="35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NRU</a:t>
                </a:r>
              </a:p>
            </p:txBody>
          </p:sp>
          <p:sp>
            <p:nvSpPr>
              <p:cNvPr id="84" name="Rectangle 86"/>
              <p:cNvSpPr>
                <a:spLocks noChangeArrowheads="1"/>
              </p:cNvSpPr>
              <p:nvPr/>
            </p:nvSpPr>
            <p:spPr bwMode="auto">
              <a:xfrm>
                <a:off x="1561" y="1503"/>
                <a:ext cx="35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MTR</a:t>
                </a:r>
              </a:p>
            </p:txBody>
          </p:sp>
          <p:sp>
            <p:nvSpPr>
              <p:cNvPr id="85" name="Rectangle 87"/>
              <p:cNvSpPr>
                <a:spLocks noChangeArrowheads="1"/>
              </p:cNvSpPr>
              <p:nvPr/>
            </p:nvSpPr>
            <p:spPr bwMode="auto">
              <a:xfrm>
                <a:off x="1225" y="1646"/>
                <a:ext cx="344"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NRX</a:t>
                </a:r>
              </a:p>
            </p:txBody>
          </p:sp>
          <p:sp>
            <p:nvSpPr>
              <p:cNvPr id="86" name="Rectangle 88"/>
              <p:cNvSpPr>
                <a:spLocks noChangeArrowheads="1"/>
              </p:cNvSpPr>
              <p:nvPr/>
            </p:nvSpPr>
            <p:spPr bwMode="auto">
              <a:xfrm>
                <a:off x="1260" y="2470"/>
                <a:ext cx="361"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CP-1</a:t>
                </a:r>
              </a:p>
            </p:txBody>
          </p:sp>
        </p:grpSp>
        <p:sp>
          <p:nvSpPr>
            <p:cNvPr id="51" name="Text Box 89"/>
            <p:cNvSpPr txBox="1">
              <a:spLocks noChangeArrowheads="1"/>
            </p:cNvSpPr>
            <p:nvPr/>
          </p:nvSpPr>
          <p:spPr bwMode="auto">
            <a:xfrm>
              <a:off x="96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1940</a:t>
              </a:r>
            </a:p>
          </p:txBody>
        </p:sp>
        <p:sp>
          <p:nvSpPr>
            <p:cNvPr id="52" name="Text Box 90"/>
            <p:cNvSpPr txBox="1">
              <a:spLocks noChangeArrowheads="1"/>
            </p:cNvSpPr>
            <p:nvPr/>
          </p:nvSpPr>
          <p:spPr bwMode="auto">
            <a:xfrm>
              <a:off x="1510"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1950</a:t>
              </a:r>
            </a:p>
          </p:txBody>
        </p:sp>
        <p:sp>
          <p:nvSpPr>
            <p:cNvPr id="53" name="Text Box 91"/>
            <p:cNvSpPr txBox="1">
              <a:spLocks noChangeArrowheads="1"/>
            </p:cNvSpPr>
            <p:nvPr/>
          </p:nvSpPr>
          <p:spPr bwMode="auto">
            <a:xfrm>
              <a:off x="2061" y="3485"/>
              <a:ext cx="4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sz="1600">
                  <a:solidFill>
                    <a:srgbClr val="666699"/>
                  </a:solidFill>
                  <a:latin typeface="Arial" charset="0"/>
                </a:rPr>
                <a:t>1960</a:t>
              </a:r>
            </a:p>
          </p:txBody>
        </p:sp>
        <p:sp>
          <p:nvSpPr>
            <p:cNvPr id="54" name="Line 92"/>
            <p:cNvSpPr>
              <a:spLocks noChangeShapeType="1"/>
            </p:cNvSpPr>
            <p:nvPr/>
          </p:nvSpPr>
          <p:spPr bwMode="auto">
            <a:xfrm rot="-5400000">
              <a:off x="636" y="333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93"/>
            <p:cNvSpPr>
              <a:spLocks noChangeShapeType="1"/>
            </p:cNvSpPr>
            <p:nvPr/>
          </p:nvSpPr>
          <p:spPr bwMode="auto">
            <a:xfrm rot="-5400000">
              <a:off x="636" y="2768"/>
              <a:ext cx="0" cy="53"/>
            </a:xfrm>
            <a:prstGeom prst="line">
              <a:avLst/>
            </a:prstGeom>
            <a:noFill/>
            <a:ln w="38100">
              <a:solidFill>
                <a:srgbClr val="6666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Rectangle 94"/>
            <p:cNvSpPr>
              <a:spLocks noChangeArrowheads="1"/>
            </p:cNvSpPr>
            <p:nvPr/>
          </p:nvSpPr>
          <p:spPr bwMode="auto">
            <a:xfrm rot="-5400000">
              <a:off x="-1063" y="2048"/>
              <a:ext cx="2323"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600">
                  <a:solidFill>
                    <a:srgbClr val="666699"/>
                  </a:solidFill>
                  <a:latin typeface="Arial" charset="0"/>
                </a:rPr>
                <a:t>Effective thermal neutron flux n/cm</a:t>
              </a:r>
              <a:r>
                <a:rPr lang="en-GB" sz="1600" baseline="30000">
                  <a:solidFill>
                    <a:srgbClr val="666699"/>
                  </a:solidFill>
                  <a:latin typeface="Arial" charset="0"/>
                </a:rPr>
                <a:t>2</a:t>
              </a:r>
              <a:r>
                <a:rPr lang="en-GB" sz="1600">
                  <a:solidFill>
                    <a:srgbClr val="666699"/>
                  </a:solidFill>
                  <a:latin typeface="Arial" charset="0"/>
                </a:rPr>
                <a:t>-s</a:t>
              </a:r>
            </a:p>
          </p:txBody>
        </p:sp>
        <p:sp>
          <p:nvSpPr>
            <p:cNvPr id="57" name="Rectangle 95"/>
            <p:cNvSpPr>
              <a:spLocks noChangeArrowheads="1"/>
            </p:cNvSpPr>
            <p:nvPr/>
          </p:nvSpPr>
          <p:spPr bwMode="auto">
            <a:xfrm>
              <a:off x="1672" y="3811"/>
              <a:ext cx="4224"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sz="1200">
                  <a:solidFill>
                    <a:srgbClr val="007098"/>
                  </a:solidFill>
                  <a:latin typeface="Arial" charset="0"/>
                </a:rPr>
                <a:t>(Updated from </a:t>
              </a:r>
              <a:r>
                <a:rPr lang="en-GB" sz="1200" i="1">
                  <a:solidFill>
                    <a:srgbClr val="007098"/>
                  </a:solidFill>
                  <a:latin typeface="Arial" charset="0"/>
                </a:rPr>
                <a:t>Neutron Scattering</a:t>
              </a:r>
              <a:r>
                <a:rPr lang="en-GB" sz="1200">
                  <a:solidFill>
                    <a:srgbClr val="007098"/>
                  </a:solidFill>
                  <a:latin typeface="Arial" charset="0"/>
                </a:rPr>
                <a:t>, K. Skold and D. L. Price, eds., Academic Press, 1986) </a:t>
              </a:r>
            </a:p>
          </p:txBody>
        </p:sp>
        <p:sp>
          <p:nvSpPr>
            <p:cNvPr id="58" name="Rectangle 96"/>
            <p:cNvSpPr>
              <a:spLocks noChangeArrowheads="1"/>
            </p:cNvSpPr>
            <p:nvPr/>
          </p:nvSpPr>
          <p:spPr bwMode="auto">
            <a:xfrm>
              <a:off x="4951" y="1435"/>
              <a:ext cx="56" cy="56"/>
            </a:xfrm>
            <a:prstGeom prst="rect">
              <a:avLst/>
            </a:prstGeom>
            <a:solidFill>
              <a:srgbClr val="CC00CC"/>
            </a:solidFill>
            <a:ln w="9525">
              <a:solidFill>
                <a:schemeClr val="tx1"/>
              </a:solidFill>
              <a:miter lim="800000"/>
              <a:headEnd/>
              <a:tailEnd/>
            </a:ln>
          </p:spPr>
          <p:txBody>
            <a:bodyPr wrap="none" anchor="ctr"/>
            <a:lstStyle/>
            <a:p>
              <a:endParaRPr lang="en-US"/>
            </a:p>
          </p:txBody>
        </p:sp>
        <p:sp>
          <p:nvSpPr>
            <p:cNvPr id="59" name="Rectangle 97"/>
            <p:cNvSpPr>
              <a:spLocks noChangeArrowheads="1"/>
            </p:cNvSpPr>
            <p:nvPr/>
          </p:nvSpPr>
          <p:spPr bwMode="auto">
            <a:xfrm>
              <a:off x="199" y="191"/>
              <a:ext cx="5129" cy="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GB">
                  <a:solidFill>
                    <a:srgbClr val="000066"/>
                  </a:solidFill>
                  <a:latin typeface="Papyrus" charset="0"/>
                  <a:cs typeface="Papyrus" charset="0"/>
                </a:rPr>
                <a:t>Evolution of the performance of neutron sources</a:t>
              </a:r>
            </a:p>
          </p:txBody>
        </p:sp>
        <p:sp>
          <p:nvSpPr>
            <p:cNvPr id="60" name="Line 98"/>
            <p:cNvSpPr>
              <a:spLocks noChangeShapeType="1"/>
            </p:cNvSpPr>
            <p:nvPr/>
          </p:nvSpPr>
          <p:spPr bwMode="auto">
            <a:xfrm>
              <a:off x="2986" y="1636"/>
              <a:ext cx="2318" cy="1"/>
            </a:xfrm>
            <a:prstGeom prst="line">
              <a:avLst/>
            </a:prstGeom>
            <a:noFill/>
            <a:ln w="38100">
              <a:solidFill>
                <a:srgbClr val="339966"/>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nvGrpSpPr>
            <p:cNvPr id="61" name="Group 99"/>
            <p:cNvGrpSpPr>
              <a:grpSpLocks/>
            </p:cNvGrpSpPr>
            <p:nvPr/>
          </p:nvGrpSpPr>
          <p:grpSpPr bwMode="auto">
            <a:xfrm>
              <a:off x="4562" y="1675"/>
              <a:ext cx="442" cy="208"/>
              <a:chOff x="4562" y="1675"/>
              <a:chExt cx="442" cy="208"/>
            </a:xfrm>
          </p:grpSpPr>
          <p:sp>
            <p:nvSpPr>
              <p:cNvPr id="67" name="Rectangle 100"/>
              <p:cNvSpPr>
                <a:spLocks noChangeArrowheads="1"/>
              </p:cNvSpPr>
              <p:nvPr/>
            </p:nvSpPr>
            <p:spPr bwMode="auto">
              <a:xfrm>
                <a:off x="4562" y="1704"/>
                <a:ext cx="442"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FRM-II</a:t>
                </a:r>
              </a:p>
            </p:txBody>
          </p:sp>
          <p:sp>
            <p:nvSpPr>
              <p:cNvPr id="68" name="Oval 101"/>
              <p:cNvSpPr>
                <a:spLocks noChangeArrowheads="1"/>
              </p:cNvSpPr>
              <p:nvPr/>
            </p:nvSpPr>
            <p:spPr bwMode="auto">
              <a:xfrm>
                <a:off x="4600" y="1675"/>
                <a:ext cx="57" cy="57"/>
              </a:xfrm>
              <a:prstGeom prst="ellipse">
                <a:avLst/>
              </a:prstGeom>
              <a:solidFill>
                <a:srgbClr val="339966"/>
              </a:solidFill>
              <a:ln w="9525">
                <a:solidFill>
                  <a:schemeClr val="tx1"/>
                </a:solidFill>
                <a:round/>
                <a:headEnd/>
                <a:tailEnd/>
              </a:ln>
            </p:spPr>
            <p:txBody>
              <a:bodyPr wrap="none" anchor="ctr"/>
              <a:lstStyle/>
              <a:p>
                <a:endParaRPr lang="en-US"/>
              </a:p>
            </p:txBody>
          </p:sp>
        </p:grpSp>
        <p:grpSp>
          <p:nvGrpSpPr>
            <p:cNvPr id="62" name="Group 102"/>
            <p:cNvGrpSpPr>
              <a:grpSpLocks/>
            </p:cNvGrpSpPr>
            <p:nvPr/>
          </p:nvGrpSpPr>
          <p:grpSpPr bwMode="auto">
            <a:xfrm>
              <a:off x="4069" y="1784"/>
              <a:ext cx="379" cy="215"/>
              <a:chOff x="4069" y="1784"/>
              <a:chExt cx="379" cy="215"/>
            </a:xfrm>
          </p:grpSpPr>
          <p:sp>
            <p:nvSpPr>
              <p:cNvPr id="65" name="Oval 103"/>
              <p:cNvSpPr>
                <a:spLocks noChangeArrowheads="1"/>
              </p:cNvSpPr>
              <p:nvPr/>
            </p:nvSpPr>
            <p:spPr bwMode="auto">
              <a:xfrm>
                <a:off x="4111" y="1784"/>
                <a:ext cx="57" cy="57"/>
              </a:xfrm>
              <a:prstGeom prst="ellipse">
                <a:avLst/>
              </a:prstGeom>
              <a:solidFill>
                <a:srgbClr val="339966"/>
              </a:solidFill>
              <a:ln w="9525">
                <a:solidFill>
                  <a:schemeClr val="tx1"/>
                </a:solidFill>
                <a:round/>
                <a:headEnd/>
                <a:tailEnd/>
              </a:ln>
            </p:spPr>
            <p:txBody>
              <a:bodyPr wrap="none" anchor="ctr"/>
              <a:lstStyle/>
              <a:p>
                <a:endParaRPr lang="en-US"/>
              </a:p>
            </p:txBody>
          </p:sp>
          <p:sp>
            <p:nvSpPr>
              <p:cNvPr id="66" name="Rectangle 104"/>
              <p:cNvSpPr>
                <a:spLocks noChangeArrowheads="1"/>
              </p:cNvSpPr>
              <p:nvPr/>
            </p:nvSpPr>
            <p:spPr bwMode="auto">
              <a:xfrm>
                <a:off x="4069" y="1820"/>
                <a:ext cx="379"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339966"/>
                    </a:solidFill>
                    <a:latin typeface="Arial" charset="0"/>
                  </a:rPr>
                  <a:t>SINQ</a:t>
                </a:r>
              </a:p>
            </p:txBody>
          </p:sp>
        </p:grpSp>
        <p:sp>
          <p:nvSpPr>
            <p:cNvPr id="63" name="Arc 105"/>
            <p:cNvSpPr>
              <a:spLocks/>
            </p:cNvSpPr>
            <p:nvPr/>
          </p:nvSpPr>
          <p:spPr bwMode="auto">
            <a:xfrm flipH="1">
              <a:off x="2941" y="1437"/>
              <a:ext cx="2154" cy="1883"/>
            </a:xfrm>
            <a:custGeom>
              <a:avLst/>
              <a:gdLst>
                <a:gd name="T0" fmla="*/ 0 w 17821"/>
                <a:gd name="T1" fmla="*/ 0 h 21600"/>
                <a:gd name="T2" fmla="*/ 0 w 17821"/>
                <a:gd name="T3" fmla="*/ 0 h 21600"/>
                <a:gd name="T4" fmla="*/ 0 w 17821"/>
                <a:gd name="T5" fmla="*/ 0 h 21600"/>
                <a:gd name="T6" fmla="*/ 0 60000 65536"/>
                <a:gd name="T7" fmla="*/ 0 60000 65536"/>
                <a:gd name="T8" fmla="*/ 0 60000 65536"/>
                <a:gd name="T9" fmla="*/ 0 w 17821"/>
                <a:gd name="T10" fmla="*/ 0 h 21600"/>
                <a:gd name="T11" fmla="*/ 17821 w 17821"/>
                <a:gd name="T12" fmla="*/ 21600 h 21600"/>
              </a:gdLst>
              <a:ahLst/>
              <a:cxnLst>
                <a:cxn ang="T6">
                  <a:pos x="T0" y="T1"/>
                </a:cxn>
                <a:cxn ang="T7">
                  <a:pos x="T2" y="T3"/>
                </a:cxn>
                <a:cxn ang="T8">
                  <a:pos x="T4" y="T5"/>
                </a:cxn>
              </a:cxnLst>
              <a:rect l="T9" t="T10" r="T11" b="T12"/>
              <a:pathLst>
                <a:path w="17821" h="21600" fill="none" extrusionOk="0">
                  <a:moveTo>
                    <a:pt x="0" y="19"/>
                  </a:moveTo>
                  <a:cubicBezTo>
                    <a:pt x="303" y="6"/>
                    <a:pt x="607" y="-1"/>
                    <a:pt x="911" y="-1"/>
                  </a:cubicBezTo>
                  <a:cubicBezTo>
                    <a:pt x="7497" y="-1"/>
                    <a:pt x="13723" y="3004"/>
                    <a:pt x="17821" y="8160"/>
                  </a:cubicBezTo>
                </a:path>
                <a:path w="17821" h="21600" stroke="0" extrusionOk="0">
                  <a:moveTo>
                    <a:pt x="0" y="19"/>
                  </a:moveTo>
                  <a:cubicBezTo>
                    <a:pt x="303" y="6"/>
                    <a:pt x="607" y="-1"/>
                    <a:pt x="911" y="-1"/>
                  </a:cubicBezTo>
                  <a:cubicBezTo>
                    <a:pt x="7497" y="-1"/>
                    <a:pt x="13723" y="3004"/>
                    <a:pt x="17821" y="8160"/>
                  </a:cubicBezTo>
                  <a:lnTo>
                    <a:pt x="911" y="21600"/>
                  </a:lnTo>
                  <a:lnTo>
                    <a:pt x="0" y="19"/>
                  </a:lnTo>
                  <a:close/>
                </a:path>
              </a:pathLst>
            </a:custGeom>
            <a:noFill/>
            <a:ln w="38100">
              <a:solidFill>
                <a:srgbClr val="80008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4" name="Rectangle 106"/>
            <p:cNvSpPr>
              <a:spLocks noChangeArrowheads="1"/>
            </p:cNvSpPr>
            <p:nvPr/>
          </p:nvSpPr>
          <p:spPr bwMode="auto">
            <a:xfrm>
              <a:off x="4835" y="1253"/>
              <a:ext cx="33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a:solidFill>
                    <a:srgbClr val="CC00CC"/>
                  </a:solidFill>
                  <a:latin typeface="Arial" charset="0"/>
                </a:rPr>
                <a:t>SNS</a:t>
              </a:r>
            </a:p>
          </p:txBody>
        </p:sp>
      </p:grpSp>
      <p:grpSp>
        <p:nvGrpSpPr>
          <p:cNvPr id="111" name="Group 108"/>
          <p:cNvGrpSpPr>
            <a:grpSpLocks/>
          </p:cNvGrpSpPr>
          <p:nvPr/>
        </p:nvGrpSpPr>
        <p:grpSpPr bwMode="auto">
          <a:xfrm>
            <a:off x="7134165" y="1587219"/>
            <a:ext cx="965459" cy="1022631"/>
            <a:chOff x="4758" y="770"/>
            <a:chExt cx="707" cy="754"/>
          </a:xfrm>
        </p:grpSpPr>
        <p:sp>
          <p:nvSpPr>
            <p:cNvPr id="112" name="Rectangle 109"/>
            <p:cNvSpPr>
              <a:spLocks noChangeArrowheads="1"/>
            </p:cNvSpPr>
            <p:nvPr/>
          </p:nvSpPr>
          <p:spPr bwMode="auto">
            <a:xfrm>
              <a:off x="5375" y="1434"/>
              <a:ext cx="90" cy="90"/>
            </a:xfrm>
            <a:prstGeom prst="rect">
              <a:avLst/>
            </a:prstGeom>
            <a:solidFill>
              <a:schemeClr val="accent6">
                <a:lumMod val="75000"/>
              </a:schemeClr>
            </a:solidFill>
            <a:ln w="12700">
              <a:solidFill>
                <a:srgbClr val="33CC33"/>
              </a:solidFill>
              <a:miter lim="800000"/>
              <a:headEnd/>
              <a:tailEnd/>
            </a:ln>
          </p:spPr>
          <p:txBody>
            <a:bodyPr wrap="none" anchor="ctr"/>
            <a:lstStyle/>
            <a:p>
              <a:pPr>
                <a:defRPr/>
              </a:pPr>
              <a:endParaRPr lang="en-US">
                <a:solidFill>
                  <a:schemeClr val="accent6">
                    <a:lumMod val="60000"/>
                    <a:lumOff val="40000"/>
                  </a:schemeClr>
                </a:solidFill>
              </a:endParaRPr>
            </a:p>
          </p:txBody>
        </p:sp>
        <p:sp>
          <p:nvSpPr>
            <p:cNvPr id="113" name="Text Box 110"/>
            <p:cNvSpPr txBox="1">
              <a:spLocks noChangeArrowheads="1"/>
            </p:cNvSpPr>
            <p:nvPr/>
          </p:nvSpPr>
          <p:spPr bwMode="auto">
            <a:xfrm>
              <a:off x="4758" y="770"/>
              <a:ext cx="509" cy="291"/>
            </a:xfrm>
            <a:prstGeom prst="rect">
              <a:avLst/>
            </a:prstGeom>
            <a:noFill/>
            <a:ln w="28575">
              <a:solidFill>
                <a:schemeClr val="accent6">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defRPr/>
              </a:pPr>
              <a:r>
                <a:rPr lang="en-GB" smtClean="0">
                  <a:solidFill>
                    <a:schemeClr val="accent6">
                      <a:lumMod val="60000"/>
                      <a:lumOff val="40000"/>
                    </a:schemeClr>
                  </a:solidFill>
                  <a:latin typeface="Papyrus" charset="0"/>
                  <a:cs typeface="Papyrus" charset="0"/>
                </a:rPr>
                <a:t>ESS</a:t>
              </a:r>
              <a:endParaRPr lang="en-US" smtClean="0">
                <a:solidFill>
                  <a:schemeClr val="accent6">
                    <a:lumMod val="60000"/>
                    <a:lumOff val="40000"/>
                  </a:schemeClr>
                </a:solidFill>
                <a:latin typeface="Papyrus" charset="0"/>
                <a:cs typeface="Papyrus" charset="0"/>
              </a:endParaRPr>
            </a:p>
          </p:txBody>
        </p:sp>
        <p:sp>
          <p:nvSpPr>
            <p:cNvPr id="114" name="Line 111"/>
            <p:cNvSpPr>
              <a:spLocks noChangeShapeType="1"/>
            </p:cNvSpPr>
            <p:nvPr/>
          </p:nvSpPr>
          <p:spPr bwMode="auto">
            <a:xfrm>
              <a:off x="5103" y="1071"/>
              <a:ext cx="272" cy="363"/>
            </a:xfrm>
            <a:prstGeom prst="line">
              <a:avLst/>
            </a:prstGeom>
            <a:noFill/>
            <a:ln w="28575">
              <a:solidFill>
                <a:srgbClr val="9D9DF1"/>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US">
                <a:solidFill>
                  <a:schemeClr val="accent6">
                    <a:lumMod val="60000"/>
                    <a:lumOff val="40000"/>
                  </a:schemeClr>
                </a:solidFill>
              </a:endParaRPr>
            </a:p>
          </p:txBody>
        </p:sp>
      </p:grpSp>
      <p:pic>
        <p:nvPicPr>
          <p:cNvPr id="115" name="Picture 1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5157192"/>
            <a:ext cx="1079550" cy="75246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16" name="Picture 113" descr="sns Oct 2004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5541" y="3633396"/>
            <a:ext cx="1487107" cy="1257691"/>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17" name="Picture 114" descr="cc_react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2276872"/>
            <a:ext cx="1487106" cy="972286"/>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18" name="TextBox 114"/>
          <p:cNvSpPr txBox="1">
            <a:spLocks noChangeArrowheads="1"/>
          </p:cNvSpPr>
          <p:nvPr/>
        </p:nvSpPr>
        <p:spPr bwMode="auto">
          <a:xfrm>
            <a:off x="7011986" y="2775727"/>
            <a:ext cx="13956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200">
                <a:solidFill>
                  <a:srgbClr val="CB37B2"/>
                </a:solidFill>
              </a:rPr>
              <a:t>J-PARC</a:t>
            </a:r>
          </a:p>
        </p:txBody>
      </p:sp>
      <p:sp>
        <p:nvSpPr>
          <p:cNvPr id="119" name="Rectangle 118"/>
          <p:cNvSpPr/>
          <p:nvPr/>
        </p:nvSpPr>
        <p:spPr bwMode="auto">
          <a:xfrm>
            <a:off x="6877421" y="2691985"/>
            <a:ext cx="79203" cy="81377"/>
          </a:xfrm>
          <a:prstGeom prst="rect">
            <a:avLst/>
          </a:prstGeom>
          <a:solidFill>
            <a:srgbClr val="CB37B2"/>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000" b="1">
              <a:solidFill>
                <a:srgbClr val="333333"/>
              </a:solidFill>
              <a:effectLst>
                <a:outerShdw blurRad="38100" dist="38100" dir="2700000" algn="tl">
                  <a:srgbClr val="000000">
                    <a:alpha val="43137"/>
                  </a:srgbClr>
                </a:outerShdw>
              </a:effectLst>
              <a:latin typeface="Arial" pitchFamily="-112" charset="0"/>
            </a:endParaRPr>
          </a:p>
        </p:txBody>
      </p:sp>
    </p:spTree>
    <p:extLst>
      <p:ext uri="{BB962C8B-B14F-4D97-AF65-F5344CB8AC3E}">
        <p14:creationId xmlns:p14="http://schemas.microsoft.com/office/powerpoint/2010/main" val="7851713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a:bodyPr>
          <a:lstStyle/>
          <a:p>
            <a:r>
              <a:rPr lang="en-US" sz="2800" b="1" dirty="0" smtClean="0">
                <a:ea typeface="ＭＳ Ｐゴシック" charset="0"/>
              </a:rPr>
              <a:t>Outline</a:t>
            </a:r>
            <a:endParaRPr lang="en-US" sz="2800" b="1" dirty="0">
              <a:ea typeface="ＭＳ Ｐゴシック" charset="0"/>
            </a:endParaRPr>
          </a:p>
        </p:txBody>
      </p:sp>
      <p:sp>
        <p:nvSpPr>
          <p:cNvPr id="5" name="Slide Number Placeholder 4"/>
          <p:cNvSpPr>
            <a:spLocks noGrp="1"/>
          </p:cNvSpPr>
          <p:nvPr>
            <p:ph type="sldNum" sz="quarter" idx="11"/>
          </p:nvPr>
        </p:nvSpPr>
        <p:spPr/>
        <p:txBody>
          <a:bodyPr/>
          <a:lstStyle/>
          <a:p>
            <a:pPr>
              <a:defRPr/>
            </a:pPr>
            <a:fld id="{DC96F4C0-779D-5547-8F04-508094CC741E}" type="slidenum">
              <a:rPr lang="en-GB" smtClean="0"/>
              <a:pPr>
                <a:defRPr/>
              </a:pPr>
              <a:t>66</a:t>
            </a:fld>
            <a:endParaRPr lang="en-GB"/>
          </a:p>
        </p:txBody>
      </p:sp>
      <p:sp>
        <p:nvSpPr>
          <p:cNvPr id="2" name="Rectangle 1"/>
          <p:cNvSpPr/>
          <p:nvPr/>
        </p:nvSpPr>
        <p:spPr>
          <a:xfrm>
            <a:off x="395536" y="2636912"/>
            <a:ext cx="7848872" cy="2457083"/>
          </a:xfrm>
          <a:prstGeom prst="rect">
            <a:avLst/>
          </a:prstGeom>
        </p:spPr>
        <p:txBody>
          <a:bodyPr wrap="square">
            <a:spAutoFit/>
          </a:bodyPr>
          <a:lstStyle/>
          <a:p>
            <a:pPr marL="342900" lvl="1" indent="-342900">
              <a:lnSpc>
                <a:spcPct val="110000"/>
              </a:lnSpc>
              <a:buFont typeface="Arial"/>
              <a:buChar char="•"/>
              <a:defRPr/>
            </a:pPr>
            <a:r>
              <a:rPr lang="en-US" sz="2000" dirty="0">
                <a:solidFill>
                  <a:srgbClr val="000099"/>
                </a:solidFill>
                <a:latin typeface="Arial"/>
                <a:cs typeface="Arial"/>
              </a:rPr>
              <a:t>Neutrons properties and their interactions</a:t>
            </a:r>
          </a:p>
          <a:p>
            <a:pPr marL="342900" lvl="1" indent="-342900">
              <a:lnSpc>
                <a:spcPct val="110000"/>
              </a:lnSpc>
              <a:buFont typeface="Arial"/>
              <a:buChar char="•"/>
              <a:defRPr/>
            </a:pPr>
            <a:endParaRPr lang="en-US" sz="2000" dirty="0">
              <a:solidFill>
                <a:srgbClr val="000099"/>
              </a:solidFill>
              <a:latin typeface="Arial"/>
              <a:cs typeface="Arial"/>
            </a:endParaRPr>
          </a:p>
          <a:p>
            <a:pPr marL="342900" indent="-342900">
              <a:lnSpc>
                <a:spcPct val="110000"/>
              </a:lnSpc>
              <a:buFont typeface="Arial"/>
              <a:buChar char="•"/>
              <a:defRPr/>
            </a:pPr>
            <a:r>
              <a:rPr lang="en-US" sz="2000" dirty="0">
                <a:solidFill>
                  <a:srgbClr val="FF0000"/>
                </a:solidFill>
                <a:latin typeface="Arial"/>
                <a:cs typeface="Arial"/>
              </a:rPr>
              <a:t>How to generate intense neutron beams using high power proton linear accelerator: The example of the ESS</a:t>
            </a:r>
          </a:p>
          <a:p>
            <a:pPr marL="800100" lvl="1" indent="-342900">
              <a:lnSpc>
                <a:spcPct val="110000"/>
              </a:lnSpc>
              <a:buFont typeface="Arial"/>
              <a:buChar char="•"/>
              <a:defRPr/>
            </a:pPr>
            <a:endParaRPr lang="en-US" sz="2000" dirty="0">
              <a:solidFill>
                <a:srgbClr val="000099"/>
              </a:solidFill>
              <a:latin typeface="Arial"/>
              <a:cs typeface="Arial"/>
            </a:endParaRPr>
          </a:p>
          <a:p>
            <a:pPr>
              <a:lnSpc>
                <a:spcPct val="110000"/>
              </a:lnSpc>
              <a:defRPr/>
            </a:pPr>
            <a:r>
              <a:rPr lang="en-US" sz="2000" dirty="0">
                <a:solidFill>
                  <a:srgbClr val="000099"/>
                </a:solidFill>
                <a:latin typeface="Arial"/>
                <a:cs typeface="Arial"/>
              </a:rPr>
              <a:t>for further reading</a:t>
            </a:r>
          </a:p>
          <a:p>
            <a:pPr marL="342900" indent="-342900">
              <a:lnSpc>
                <a:spcPct val="110000"/>
              </a:lnSpc>
              <a:buFont typeface="Arial"/>
              <a:buChar char="•"/>
              <a:defRPr/>
            </a:pPr>
            <a:r>
              <a:rPr lang="en-US" sz="2000" dirty="0">
                <a:solidFill>
                  <a:srgbClr val="000099"/>
                </a:solidFill>
                <a:latin typeface="Arial"/>
                <a:cs typeface="Arial"/>
              </a:rPr>
              <a:t>Applications using Neutrons</a:t>
            </a:r>
          </a:p>
        </p:txBody>
      </p:sp>
    </p:spTree>
    <p:extLst>
      <p:ext uri="{BB962C8B-B14F-4D97-AF65-F5344CB8AC3E}">
        <p14:creationId xmlns:p14="http://schemas.microsoft.com/office/powerpoint/2010/main" val="1343869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63199" t="1562" r="4619" b="11329"/>
          <a:stretch/>
        </p:blipFill>
        <p:spPr bwMode="auto">
          <a:xfrm>
            <a:off x="0" y="695399"/>
            <a:ext cx="9144000" cy="597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65" name="Rectangle 2"/>
          <p:cNvSpPr>
            <a:spLocks/>
          </p:cNvSpPr>
          <p:nvPr/>
        </p:nvSpPr>
        <p:spPr bwMode="auto">
          <a:xfrm>
            <a:off x="0" y="691492"/>
            <a:ext cx="9144000" cy="5954985"/>
          </a:xfrm>
          <a:prstGeom prst="rect">
            <a:avLst/>
          </a:prstGeom>
          <a:gradFill rotWithShape="0">
            <a:gsLst>
              <a:gs pos="0">
                <a:srgbClr val="000000">
                  <a:alpha val="0"/>
                </a:srgbClr>
              </a:gs>
              <a:gs pos="100000">
                <a:srgbClr val="000000">
                  <a:alpha val="39999"/>
                </a:srgbClr>
              </a:gs>
            </a:gsLst>
            <a:lin ang="16200000" scaled="0"/>
          </a:gradFill>
          <a:ln>
            <a:noFill/>
          </a:ln>
        </p:spPr>
        <p:txBody>
          <a:bodyPr lIns="0" tIns="0" rIns="0" bIns="0"/>
          <a:lstStyle/>
          <a:p>
            <a:endParaRPr lang="en-US" dirty="0"/>
          </a:p>
        </p:txBody>
      </p:sp>
      <p:grpSp>
        <p:nvGrpSpPr>
          <p:cNvPr id="4" name="Group 3"/>
          <p:cNvGrpSpPr/>
          <p:nvPr/>
        </p:nvGrpSpPr>
        <p:grpSpPr>
          <a:xfrm>
            <a:off x="2259360" y="5735536"/>
            <a:ext cx="968891" cy="843854"/>
            <a:chOff x="8267838" y="4997054"/>
            <a:chExt cx="1033820" cy="900111"/>
          </a:xfrm>
        </p:grpSpPr>
        <p:sp>
          <p:nvSpPr>
            <p:cNvPr id="20541" name="Oval 2"/>
            <p:cNvSpPr>
              <a:spLocks/>
            </p:cNvSpPr>
            <p:nvPr/>
          </p:nvSpPr>
          <p:spPr bwMode="auto">
            <a:xfrm>
              <a:off x="8327561" y="4997054"/>
              <a:ext cx="900404" cy="900111"/>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59" name="Rectangle 3"/>
            <p:cNvSpPr>
              <a:spLocks/>
            </p:cNvSpPr>
            <p:nvPr/>
          </p:nvSpPr>
          <p:spPr bwMode="auto">
            <a:xfrm>
              <a:off x="8267838" y="5253585"/>
              <a:ext cx="1033820"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GEO SCIENCE</a:t>
              </a:r>
            </a:p>
          </p:txBody>
        </p:sp>
      </p:grpSp>
      <p:grpSp>
        <p:nvGrpSpPr>
          <p:cNvPr id="9" name="Group 8"/>
          <p:cNvGrpSpPr/>
          <p:nvPr/>
        </p:nvGrpSpPr>
        <p:grpSpPr>
          <a:xfrm>
            <a:off x="-11490" y="1322514"/>
            <a:ext cx="937382" cy="937383"/>
            <a:chOff x="4168670" y="1870722"/>
            <a:chExt cx="1000200" cy="999875"/>
          </a:xfrm>
        </p:grpSpPr>
        <p:sp>
          <p:nvSpPr>
            <p:cNvPr id="20539" name="Oval 5"/>
            <p:cNvSpPr>
              <a:spLocks/>
            </p:cNvSpPr>
            <p:nvPr/>
          </p:nvSpPr>
          <p:spPr bwMode="auto">
            <a:xfrm>
              <a:off x="4168670" y="1870722"/>
              <a:ext cx="1000200" cy="999875"/>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62" name="Rectangle 6"/>
            <p:cNvSpPr>
              <a:spLocks/>
            </p:cNvSpPr>
            <p:nvPr/>
          </p:nvSpPr>
          <p:spPr bwMode="auto">
            <a:xfrm>
              <a:off x="4349348" y="2265966"/>
              <a:ext cx="701814"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dirty="0">
                  <a:solidFill>
                    <a:srgbClr val="FFFFFF"/>
                  </a:solidFill>
                  <a:ea typeface="ＭＳ Ｐゴシック" charset="0"/>
                  <a:cs typeface="Tahoma Bold" charset="0"/>
                  <a:sym typeface="Tahoma Bold" charset="0"/>
                </a:rPr>
                <a:t>LIGHTNING</a:t>
              </a:r>
            </a:p>
          </p:txBody>
        </p:sp>
      </p:grpSp>
      <p:grpSp>
        <p:nvGrpSpPr>
          <p:cNvPr id="12" name="Group 11"/>
          <p:cNvGrpSpPr/>
          <p:nvPr/>
        </p:nvGrpSpPr>
        <p:grpSpPr>
          <a:xfrm>
            <a:off x="1852842" y="4635130"/>
            <a:ext cx="1107282" cy="1107282"/>
            <a:chOff x="1829395" y="3276600"/>
            <a:chExt cx="1181485" cy="1181101"/>
          </a:xfrm>
        </p:grpSpPr>
        <p:sp>
          <p:nvSpPr>
            <p:cNvPr id="20537" name="Oval 8"/>
            <p:cNvSpPr>
              <a:spLocks/>
            </p:cNvSpPr>
            <p:nvPr/>
          </p:nvSpPr>
          <p:spPr bwMode="auto">
            <a:xfrm>
              <a:off x="1829395" y="3276600"/>
              <a:ext cx="1181485" cy="1181101"/>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65" name="Rectangle 9"/>
            <p:cNvSpPr>
              <a:spLocks/>
            </p:cNvSpPr>
            <p:nvPr/>
          </p:nvSpPr>
          <p:spPr bwMode="auto">
            <a:xfrm>
              <a:off x="2101084" y="3589382"/>
              <a:ext cx="653575" cy="5389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TAILOR</a:t>
              </a:r>
            </a:p>
            <a:p>
              <a:pPr marL="40180" algn="ctr">
                <a:lnSpc>
                  <a:spcPct val="110000"/>
                </a:lnSpc>
                <a:defRPr/>
              </a:pPr>
              <a:r>
                <a:rPr lang="en-US" sz="1000" b="1">
                  <a:solidFill>
                    <a:srgbClr val="FFFFFF"/>
                  </a:solidFill>
                  <a:ea typeface="ＭＳ Ｐゴシック" charset="0"/>
                  <a:cs typeface="Tahoma Bold" charset="0"/>
                  <a:sym typeface="Tahoma Bold" charset="0"/>
                </a:rPr>
                <a:t>MADE</a:t>
              </a:r>
            </a:p>
            <a:p>
              <a:pPr marL="40180" algn="ctr">
                <a:lnSpc>
                  <a:spcPct val="110000"/>
                </a:lnSpc>
                <a:defRPr/>
              </a:pPr>
              <a:r>
                <a:rPr lang="en-US" sz="1000" b="1">
                  <a:solidFill>
                    <a:srgbClr val="FFFFFF"/>
                  </a:solidFill>
                  <a:ea typeface="ＭＳ Ｐゴシック" charset="0"/>
                  <a:cs typeface="Tahoma Bold" charset="0"/>
                  <a:sym typeface="Tahoma Bold" charset="0"/>
                </a:rPr>
                <a:t>MATERIAL</a:t>
              </a:r>
            </a:p>
          </p:txBody>
        </p:sp>
      </p:grpSp>
      <p:grpSp>
        <p:nvGrpSpPr>
          <p:cNvPr id="8" name="Group 7"/>
          <p:cNvGrpSpPr/>
          <p:nvPr/>
        </p:nvGrpSpPr>
        <p:grpSpPr>
          <a:xfrm>
            <a:off x="1595584" y="3671318"/>
            <a:ext cx="910826" cy="910826"/>
            <a:chOff x="6069401" y="2505075"/>
            <a:chExt cx="971864" cy="971548"/>
          </a:xfrm>
        </p:grpSpPr>
        <p:sp>
          <p:nvSpPr>
            <p:cNvPr id="20535" name="Oval 11"/>
            <p:cNvSpPr>
              <a:spLocks/>
            </p:cNvSpPr>
            <p:nvPr/>
          </p:nvSpPr>
          <p:spPr bwMode="auto">
            <a:xfrm>
              <a:off x="6069401" y="2505075"/>
              <a:ext cx="971864" cy="971548"/>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68" name="Rectangle 12"/>
            <p:cNvSpPr>
              <a:spLocks/>
            </p:cNvSpPr>
            <p:nvPr/>
          </p:nvSpPr>
          <p:spPr bwMode="auto">
            <a:xfrm>
              <a:off x="6262665" y="2889633"/>
              <a:ext cx="637139"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MEDICINE</a:t>
              </a:r>
            </a:p>
          </p:txBody>
        </p:sp>
      </p:grpSp>
      <p:grpSp>
        <p:nvGrpSpPr>
          <p:cNvPr id="16" name="Group 15"/>
          <p:cNvGrpSpPr/>
          <p:nvPr/>
        </p:nvGrpSpPr>
        <p:grpSpPr>
          <a:xfrm>
            <a:off x="2821782" y="1954485"/>
            <a:ext cx="764864" cy="764863"/>
            <a:chOff x="3010881" y="1343025"/>
            <a:chExt cx="816120" cy="815854"/>
          </a:xfrm>
        </p:grpSpPr>
        <p:sp>
          <p:nvSpPr>
            <p:cNvPr id="20533" name="Oval 14"/>
            <p:cNvSpPr>
              <a:spLocks/>
            </p:cNvSpPr>
            <p:nvPr/>
          </p:nvSpPr>
          <p:spPr bwMode="auto">
            <a:xfrm>
              <a:off x="3010881" y="1343025"/>
              <a:ext cx="816120" cy="815854"/>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71" name="Rectangle 15"/>
            <p:cNvSpPr>
              <a:spLocks/>
            </p:cNvSpPr>
            <p:nvPr/>
          </p:nvSpPr>
          <p:spPr bwMode="auto">
            <a:xfrm>
              <a:off x="3187316" y="1574341"/>
              <a:ext cx="527510" cy="35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SOLAR</a:t>
              </a:r>
            </a:p>
            <a:p>
              <a:pPr marL="40180" algn="ctr">
                <a:lnSpc>
                  <a:spcPct val="110000"/>
                </a:lnSpc>
                <a:defRPr/>
              </a:pPr>
              <a:r>
                <a:rPr lang="en-US" sz="1000" b="1">
                  <a:solidFill>
                    <a:srgbClr val="FFFFFF"/>
                  </a:solidFill>
                  <a:ea typeface="ＭＳ Ｐゴシック" charset="0"/>
                  <a:cs typeface="Tahoma Bold" charset="0"/>
                  <a:sym typeface="Tahoma Bold" charset="0"/>
                </a:rPr>
                <a:t>ENERGY</a:t>
              </a:r>
            </a:p>
          </p:txBody>
        </p:sp>
      </p:grpSp>
      <p:grpSp>
        <p:nvGrpSpPr>
          <p:cNvPr id="7" name="Group 6"/>
          <p:cNvGrpSpPr/>
          <p:nvPr/>
        </p:nvGrpSpPr>
        <p:grpSpPr>
          <a:xfrm>
            <a:off x="38622" y="5705809"/>
            <a:ext cx="837159" cy="837158"/>
            <a:chOff x="6917402" y="3724275"/>
            <a:chExt cx="893260" cy="892969"/>
          </a:xfrm>
        </p:grpSpPr>
        <p:sp>
          <p:nvSpPr>
            <p:cNvPr id="20531" name="Oval 17"/>
            <p:cNvSpPr>
              <a:spLocks/>
            </p:cNvSpPr>
            <p:nvPr/>
          </p:nvSpPr>
          <p:spPr bwMode="auto">
            <a:xfrm>
              <a:off x="6917402" y="3724275"/>
              <a:ext cx="893260" cy="892969"/>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74" name="Rectangle 18"/>
            <p:cNvSpPr>
              <a:spLocks/>
            </p:cNvSpPr>
            <p:nvPr/>
          </p:nvSpPr>
          <p:spPr bwMode="auto">
            <a:xfrm>
              <a:off x="7115397" y="4071381"/>
              <a:ext cx="575670"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BIO FUEL</a:t>
              </a:r>
            </a:p>
          </p:txBody>
        </p:sp>
      </p:grpSp>
      <p:grpSp>
        <p:nvGrpSpPr>
          <p:cNvPr id="10" name="Group 9"/>
          <p:cNvGrpSpPr/>
          <p:nvPr/>
        </p:nvGrpSpPr>
        <p:grpSpPr>
          <a:xfrm>
            <a:off x="3009305" y="5035228"/>
            <a:ext cx="1188764" cy="1188764"/>
            <a:chOff x="3210970" y="4629150"/>
            <a:chExt cx="1268428" cy="1268015"/>
          </a:xfrm>
        </p:grpSpPr>
        <p:sp>
          <p:nvSpPr>
            <p:cNvPr id="20529" name="Oval 20"/>
            <p:cNvSpPr>
              <a:spLocks/>
            </p:cNvSpPr>
            <p:nvPr/>
          </p:nvSpPr>
          <p:spPr bwMode="auto">
            <a:xfrm>
              <a:off x="3210970" y="4629150"/>
              <a:ext cx="1268428" cy="1268015"/>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77" name="Rectangle 21"/>
            <p:cNvSpPr>
              <a:spLocks/>
            </p:cNvSpPr>
            <p:nvPr/>
          </p:nvSpPr>
          <p:spPr bwMode="auto">
            <a:xfrm>
              <a:off x="3461902" y="5160728"/>
              <a:ext cx="819607"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TRANSPORTS</a:t>
              </a:r>
            </a:p>
          </p:txBody>
        </p:sp>
      </p:grpSp>
      <p:grpSp>
        <p:nvGrpSpPr>
          <p:cNvPr id="5" name="Group 4"/>
          <p:cNvGrpSpPr/>
          <p:nvPr/>
        </p:nvGrpSpPr>
        <p:grpSpPr>
          <a:xfrm>
            <a:off x="2575847" y="3124885"/>
            <a:ext cx="963794" cy="963795"/>
            <a:chOff x="8318032" y="3190875"/>
            <a:chExt cx="1028382" cy="1028048"/>
          </a:xfrm>
        </p:grpSpPr>
        <p:sp>
          <p:nvSpPr>
            <p:cNvPr id="20527" name="Oval 23"/>
            <p:cNvSpPr>
              <a:spLocks/>
            </p:cNvSpPr>
            <p:nvPr/>
          </p:nvSpPr>
          <p:spPr bwMode="auto">
            <a:xfrm>
              <a:off x="8318032" y="3190875"/>
              <a:ext cx="1028382" cy="1028048"/>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80" name="Rectangle 24"/>
            <p:cNvSpPr>
              <a:spLocks/>
            </p:cNvSpPr>
            <p:nvPr/>
          </p:nvSpPr>
          <p:spPr bwMode="auto">
            <a:xfrm>
              <a:off x="8504904" y="3590352"/>
              <a:ext cx="719587"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COSMETICS</a:t>
              </a:r>
            </a:p>
          </p:txBody>
        </p:sp>
      </p:grpSp>
      <p:grpSp>
        <p:nvGrpSpPr>
          <p:cNvPr id="6" name="Group 5"/>
          <p:cNvGrpSpPr/>
          <p:nvPr/>
        </p:nvGrpSpPr>
        <p:grpSpPr>
          <a:xfrm>
            <a:off x="183816" y="2928564"/>
            <a:ext cx="992122" cy="991195"/>
            <a:chOff x="7935723" y="1447800"/>
            <a:chExt cx="1058608" cy="1057275"/>
          </a:xfrm>
        </p:grpSpPr>
        <p:sp>
          <p:nvSpPr>
            <p:cNvPr id="20525" name="Oval 26"/>
            <p:cNvSpPr>
              <a:spLocks/>
            </p:cNvSpPr>
            <p:nvPr/>
          </p:nvSpPr>
          <p:spPr bwMode="auto">
            <a:xfrm>
              <a:off x="7935723" y="1447800"/>
              <a:ext cx="1058608" cy="1057275"/>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83" name="Rectangle 27"/>
            <p:cNvSpPr>
              <a:spLocks/>
            </p:cNvSpPr>
            <p:nvPr/>
          </p:nvSpPr>
          <p:spPr bwMode="auto">
            <a:xfrm>
              <a:off x="8103140" y="1825794"/>
              <a:ext cx="804639" cy="35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FUNCTIONAL</a:t>
              </a:r>
            </a:p>
            <a:p>
              <a:pPr marL="40180" algn="ctr">
                <a:lnSpc>
                  <a:spcPct val="110000"/>
                </a:lnSpc>
                <a:defRPr/>
              </a:pPr>
              <a:r>
                <a:rPr lang="en-US" sz="1000" b="1">
                  <a:solidFill>
                    <a:srgbClr val="FFFFFF"/>
                  </a:solidFill>
                  <a:ea typeface="ＭＳ Ｐゴシック" charset="0"/>
                  <a:cs typeface="Tahoma Bold" charset="0"/>
                  <a:sym typeface="Tahoma Bold" charset="0"/>
                </a:rPr>
                <a:t>FOOD</a:t>
              </a:r>
            </a:p>
          </p:txBody>
        </p:sp>
      </p:grpSp>
      <p:grpSp>
        <p:nvGrpSpPr>
          <p:cNvPr id="11" name="Group 10"/>
          <p:cNvGrpSpPr/>
          <p:nvPr/>
        </p:nvGrpSpPr>
        <p:grpSpPr>
          <a:xfrm>
            <a:off x="3116421" y="3945232"/>
            <a:ext cx="940450" cy="940449"/>
            <a:chOff x="3475925" y="3625551"/>
            <a:chExt cx="1003473" cy="1003146"/>
          </a:xfrm>
        </p:grpSpPr>
        <p:sp>
          <p:nvSpPr>
            <p:cNvPr id="20523" name="Oval 29"/>
            <p:cNvSpPr>
              <a:spLocks/>
            </p:cNvSpPr>
            <p:nvPr/>
          </p:nvSpPr>
          <p:spPr bwMode="auto">
            <a:xfrm>
              <a:off x="3475925" y="3625551"/>
              <a:ext cx="1003473" cy="1003146"/>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86" name="Rectangle 30"/>
            <p:cNvSpPr>
              <a:spLocks/>
            </p:cNvSpPr>
            <p:nvPr/>
          </p:nvSpPr>
          <p:spPr bwMode="auto">
            <a:xfrm>
              <a:off x="3739652" y="3947725"/>
              <a:ext cx="535515" cy="35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MOBILE</a:t>
              </a:r>
              <a:br>
                <a:rPr lang="en-US" sz="1000" b="1">
                  <a:solidFill>
                    <a:srgbClr val="FFFFFF"/>
                  </a:solidFill>
                  <a:ea typeface="ＭＳ Ｐゴシック" charset="0"/>
                  <a:cs typeface="Tahoma Bold" charset="0"/>
                  <a:sym typeface="Tahoma Bold" charset="0"/>
                </a:rPr>
              </a:br>
              <a:r>
                <a:rPr lang="en-US" sz="1000" b="1">
                  <a:solidFill>
                    <a:srgbClr val="FFFFFF"/>
                  </a:solidFill>
                  <a:ea typeface="ＭＳ Ｐゴシック" charset="0"/>
                  <a:cs typeface="Tahoma Bold" charset="0"/>
                  <a:sym typeface="Tahoma Bold" charset="0"/>
                </a:rPr>
                <a:t>PHONES</a:t>
              </a:r>
            </a:p>
          </p:txBody>
        </p:sp>
      </p:grpSp>
      <p:grpSp>
        <p:nvGrpSpPr>
          <p:cNvPr id="14" name="Group 13"/>
          <p:cNvGrpSpPr/>
          <p:nvPr/>
        </p:nvGrpSpPr>
        <p:grpSpPr>
          <a:xfrm>
            <a:off x="220984" y="4088680"/>
            <a:ext cx="797001" cy="797001"/>
            <a:chOff x="235793" y="3619500"/>
            <a:chExt cx="850411" cy="850134"/>
          </a:xfrm>
        </p:grpSpPr>
        <p:sp>
          <p:nvSpPr>
            <p:cNvPr id="20521" name="Oval 32"/>
            <p:cNvSpPr>
              <a:spLocks/>
            </p:cNvSpPr>
            <p:nvPr/>
          </p:nvSpPr>
          <p:spPr bwMode="auto">
            <a:xfrm>
              <a:off x="235793" y="3619500"/>
              <a:ext cx="850411" cy="850134"/>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89" name="Rectangle 33"/>
            <p:cNvSpPr>
              <a:spLocks/>
            </p:cNvSpPr>
            <p:nvPr/>
          </p:nvSpPr>
          <p:spPr bwMode="auto">
            <a:xfrm>
              <a:off x="421318" y="3849335"/>
              <a:ext cx="548076" cy="35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PACE-</a:t>
              </a:r>
              <a:br>
                <a:rPr lang="en-US" sz="1000" b="1">
                  <a:solidFill>
                    <a:srgbClr val="FFFFFF"/>
                  </a:solidFill>
                  <a:ea typeface="ＭＳ Ｐゴシック" charset="0"/>
                  <a:cs typeface="Tahoma Bold" charset="0"/>
                  <a:sym typeface="Tahoma Bold" charset="0"/>
                </a:rPr>
              </a:br>
              <a:r>
                <a:rPr lang="en-US" sz="1000" b="1">
                  <a:solidFill>
                    <a:srgbClr val="FFFFFF"/>
                  </a:solidFill>
                  <a:ea typeface="ＭＳ Ｐゴシック" charset="0"/>
                  <a:cs typeface="Tahoma Bold" charset="0"/>
                  <a:sym typeface="Tahoma Bold" charset="0"/>
                </a:rPr>
                <a:t>MAKERS</a:t>
              </a:r>
            </a:p>
          </p:txBody>
        </p:sp>
      </p:grpSp>
      <p:grpSp>
        <p:nvGrpSpPr>
          <p:cNvPr id="13" name="Group 12"/>
          <p:cNvGrpSpPr/>
          <p:nvPr/>
        </p:nvGrpSpPr>
        <p:grpSpPr>
          <a:xfrm>
            <a:off x="801289" y="5445994"/>
            <a:ext cx="877492" cy="877492"/>
            <a:chOff x="854987" y="5067301"/>
            <a:chExt cx="936296" cy="935991"/>
          </a:xfrm>
        </p:grpSpPr>
        <p:sp>
          <p:nvSpPr>
            <p:cNvPr id="20519" name="Oval 35"/>
            <p:cNvSpPr>
              <a:spLocks/>
            </p:cNvSpPr>
            <p:nvPr/>
          </p:nvSpPr>
          <p:spPr bwMode="auto">
            <a:xfrm>
              <a:off x="854987" y="5067301"/>
              <a:ext cx="936296" cy="935991"/>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92" name="Rectangle 36"/>
            <p:cNvSpPr>
              <a:spLocks/>
            </p:cNvSpPr>
            <p:nvPr/>
          </p:nvSpPr>
          <p:spPr bwMode="auto">
            <a:xfrm>
              <a:off x="1026586" y="5446625"/>
              <a:ext cx="654509" cy="177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IMPLANTS</a:t>
              </a:r>
            </a:p>
          </p:txBody>
        </p:sp>
      </p:grpSp>
      <p:grpSp>
        <p:nvGrpSpPr>
          <p:cNvPr id="15" name="Group 14"/>
          <p:cNvGrpSpPr/>
          <p:nvPr/>
        </p:nvGrpSpPr>
        <p:grpSpPr>
          <a:xfrm>
            <a:off x="1366243" y="1793750"/>
            <a:ext cx="925597" cy="925598"/>
            <a:chOff x="1457800" y="1171575"/>
            <a:chExt cx="987625" cy="987304"/>
          </a:xfrm>
        </p:grpSpPr>
        <p:sp>
          <p:nvSpPr>
            <p:cNvPr id="20517" name="Oval 38"/>
            <p:cNvSpPr>
              <a:spLocks/>
            </p:cNvSpPr>
            <p:nvPr/>
          </p:nvSpPr>
          <p:spPr bwMode="auto">
            <a:xfrm>
              <a:off x="1457800" y="1171575"/>
              <a:ext cx="987625" cy="987304"/>
            </a:xfrm>
            <a:prstGeom prst="ellipse">
              <a:avLst/>
            </a:prstGeom>
            <a:solidFill>
              <a:srgbClr val="005A7C">
                <a:alpha val="50195"/>
              </a:srgbClr>
            </a:solidFill>
            <a:ln w="9525">
              <a:solidFill>
                <a:schemeClr val="tx1">
                  <a:alpha val="50195"/>
                </a:schemeClr>
              </a:solidFill>
              <a:round/>
              <a:headEnd/>
              <a:tailEnd/>
            </a:ln>
          </p:spPr>
          <p:txBody>
            <a:bodyPr lIns="0" tIns="0" rIns="0" bIns="0"/>
            <a:lstStyle/>
            <a:p>
              <a:endParaRPr lang="en-US" b="1"/>
            </a:p>
          </p:txBody>
        </p:sp>
        <p:sp>
          <p:nvSpPr>
            <p:cNvPr id="19495" name="Rectangle 39"/>
            <p:cNvSpPr>
              <a:spLocks/>
            </p:cNvSpPr>
            <p:nvPr/>
          </p:nvSpPr>
          <p:spPr bwMode="auto">
            <a:xfrm>
              <a:off x="1622891" y="1456206"/>
              <a:ext cx="718250" cy="35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57799" bIns="0">
              <a:spAutoFit/>
            </a:bodyPr>
            <a:lstStyle/>
            <a:p>
              <a:pPr marL="40180" algn="ctr">
                <a:lnSpc>
                  <a:spcPct val="110000"/>
                </a:lnSpc>
                <a:defRPr/>
              </a:pPr>
              <a:r>
                <a:rPr lang="en-US" sz="1000" b="1">
                  <a:solidFill>
                    <a:srgbClr val="FFFFFF"/>
                  </a:solidFill>
                  <a:ea typeface="ＭＳ Ｐゴシック" charset="0"/>
                  <a:cs typeface="Tahoma Bold" charset="0"/>
                  <a:sym typeface="Tahoma Bold" charset="0"/>
                </a:rPr>
                <a:t>NEW</a:t>
              </a:r>
            </a:p>
            <a:p>
              <a:pPr marL="40180" algn="ctr">
                <a:lnSpc>
                  <a:spcPct val="110000"/>
                </a:lnSpc>
                <a:defRPr/>
              </a:pPr>
              <a:r>
                <a:rPr lang="en-US" sz="1000" b="1">
                  <a:solidFill>
                    <a:srgbClr val="FFFFFF"/>
                  </a:solidFill>
                  <a:ea typeface="ＭＳ Ｐゴシック" charset="0"/>
                  <a:cs typeface="Tahoma Bold" charset="0"/>
                  <a:sym typeface="Tahoma Bold" charset="0"/>
                </a:rPr>
                <a:t>MATERIALS</a:t>
              </a:r>
            </a:p>
          </p:txBody>
        </p:sp>
      </p:grpSp>
      <p:sp>
        <p:nvSpPr>
          <p:cNvPr id="20502" name="Line 45"/>
          <p:cNvSpPr>
            <a:spLocks noChangeShapeType="1"/>
          </p:cNvSpPr>
          <p:nvPr/>
        </p:nvSpPr>
        <p:spPr bwMode="auto">
          <a:xfrm rot="10800000" flipH="1">
            <a:off x="1663508" y="5705809"/>
            <a:ext cx="1385350" cy="173480"/>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03" name="Line 46"/>
          <p:cNvSpPr>
            <a:spLocks noChangeShapeType="1"/>
          </p:cNvSpPr>
          <p:nvPr/>
        </p:nvSpPr>
        <p:spPr bwMode="auto">
          <a:xfrm rot="10800000" flipH="1" flipV="1">
            <a:off x="2265554" y="2259897"/>
            <a:ext cx="556228" cy="1"/>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04" name="Line 47"/>
          <p:cNvSpPr>
            <a:spLocks noChangeShapeType="1"/>
          </p:cNvSpPr>
          <p:nvPr/>
        </p:nvSpPr>
        <p:spPr bwMode="auto">
          <a:xfrm>
            <a:off x="828561" y="2006780"/>
            <a:ext cx="537682" cy="164565"/>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0" name="Line 53"/>
          <p:cNvSpPr>
            <a:spLocks noChangeShapeType="1"/>
          </p:cNvSpPr>
          <p:nvPr/>
        </p:nvSpPr>
        <p:spPr bwMode="auto">
          <a:xfrm flipH="1">
            <a:off x="3116420" y="2719348"/>
            <a:ext cx="49053" cy="434850"/>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1" name="Line 54"/>
          <p:cNvSpPr>
            <a:spLocks noChangeShapeType="1"/>
          </p:cNvSpPr>
          <p:nvPr/>
        </p:nvSpPr>
        <p:spPr bwMode="auto">
          <a:xfrm flipH="1">
            <a:off x="801289" y="2656519"/>
            <a:ext cx="832711" cy="1467352"/>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2" name="Line 55"/>
          <p:cNvSpPr>
            <a:spLocks noChangeShapeType="1"/>
          </p:cNvSpPr>
          <p:nvPr/>
        </p:nvSpPr>
        <p:spPr bwMode="auto">
          <a:xfrm>
            <a:off x="1912655" y="2719349"/>
            <a:ext cx="138342" cy="951969"/>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3" name="Line 56"/>
          <p:cNvSpPr>
            <a:spLocks noChangeShapeType="1"/>
          </p:cNvSpPr>
          <p:nvPr/>
        </p:nvSpPr>
        <p:spPr bwMode="auto">
          <a:xfrm>
            <a:off x="687586" y="4874494"/>
            <a:ext cx="330399" cy="659088"/>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4" name="Line 57"/>
          <p:cNvSpPr>
            <a:spLocks noChangeShapeType="1"/>
          </p:cNvSpPr>
          <p:nvPr/>
        </p:nvSpPr>
        <p:spPr bwMode="auto">
          <a:xfrm rot="10800000" flipH="1">
            <a:off x="1017985" y="4411263"/>
            <a:ext cx="696515" cy="95995"/>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15" name="Line 58"/>
          <p:cNvSpPr>
            <a:spLocks noChangeShapeType="1"/>
          </p:cNvSpPr>
          <p:nvPr/>
        </p:nvSpPr>
        <p:spPr bwMode="auto">
          <a:xfrm flipH="1">
            <a:off x="1490142" y="4818683"/>
            <a:ext cx="536120" cy="766837"/>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18" name="Group 17"/>
          <p:cNvGrpSpPr/>
          <p:nvPr/>
        </p:nvGrpSpPr>
        <p:grpSpPr>
          <a:xfrm>
            <a:off x="4211960" y="1484782"/>
            <a:ext cx="4912531" cy="4926427"/>
            <a:chOff x="8144419" y="2025068"/>
            <a:chExt cx="5016797" cy="4569613"/>
          </a:xfrm>
        </p:grpSpPr>
        <p:sp>
          <p:nvSpPr>
            <p:cNvPr id="17" name="Rounded Rectangle 16"/>
            <p:cNvSpPr/>
            <p:nvPr/>
          </p:nvSpPr>
          <p:spPr>
            <a:xfrm>
              <a:off x="8144421" y="2091861"/>
              <a:ext cx="5016795" cy="4475100"/>
            </a:xfrm>
            <a:prstGeom prst="roundRect">
              <a:avLst>
                <a:gd name="adj" fmla="val 5763"/>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8144419" y="2425825"/>
              <a:ext cx="5000472" cy="4168856"/>
            </a:xfrm>
            <a:prstGeom prst="rect">
              <a:avLst/>
            </a:prstGeom>
          </p:spPr>
        </p:pic>
        <p:sp>
          <p:nvSpPr>
            <p:cNvPr id="2" name="Rectangle 1"/>
            <p:cNvSpPr/>
            <p:nvPr/>
          </p:nvSpPr>
          <p:spPr>
            <a:xfrm>
              <a:off x="8964349" y="2025068"/>
              <a:ext cx="3111608" cy="410369"/>
            </a:xfrm>
            <a:prstGeom prst="rect">
              <a:avLst/>
            </a:prstGeom>
          </p:spPr>
          <p:txBody>
            <a:bodyPr wrap="none">
              <a:spAutoFit/>
            </a:bodyPr>
            <a:lstStyle/>
            <a:p>
              <a:r>
                <a:rPr lang="en-US" sz="1900" b="1" dirty="0">
                  <a:solidFill>
                    <a:srgbClr val="0094CA"/>
                  </a:solidFill>
                </a:rPr>
                <a:t>EU Horizon 2020 – strategy </a:t>
              </a:r>
            </a:p>
          </p:txBody>
        </p:sp>
      </p:grpSp>
      <p:sp>
        <p:nvSpPr>
          <p:cNvPr id="69" name="Line 53"/>
          <p:cNvSpPr>
            <a:spLocks noChangeShapeType="1"/>
          </p:cNvSpPr>
          <p:nvPr/>
        </p:nvSpPr>
        <p:spPr bwMode="auto">
          <a:xfrm flipH="1">
            <a:off x="2841453" y="4611283"/>
            <a:ext cx="324021" cy="223854"/>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0" name="Line 53"/>
          <p:cNvSpPr>
            <a:spLocks noChangeShapeType="1"/>
          </p:cNvSpPr>
          <p:nvPr/>
        </p:nvSpPr>
        <p:spPr bwMode="auto">
          <a:xfrm flipH="1">
            <a:off x="2575846" y="4031841"/>
            <a:ext cx="245936" cy="618799"/>
          </a:xfrm>
          <a:prstGeom prst="line">
            <a:avLst/>
          </a:prstGeom>
          <a:noFill/>
          <a:ln w="50800">
            <a:solidFill>
              <a:srgbClr val="005A7C">
                <a:alpha val="59999"/>
              </a:srgbClr>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 name="Rectangle 18"/>
          <p:cNvSpPr/>
          <p:nvPr/>
        </p:nvSpPr>
        <p:spPr>
          <a:xfrm>
            <a:off x="0" y="0"/>
            <a:ext cx="9144000" cy="1340768"/>
          </a:xfrm>
          <a:prstGeom prst="rect">
            <a:avLst/>
          </a:prstGeom>
          <a:solidFill>
            <a:srgbClr val="66B1D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B7DEE8"/>
              </a:solidFill>
            </a:endParaRPr>
          </a:p>
        </p:txBody>
      </p:sp>
      <p:sp>
        <p:nvSpPr>
          <p:cNvPr id="64" name="Title 1"/>
          <p:cNvSpPr txBox="1">
            <a:spLocks/>
          </p:cNvSpPr>
          <p:nvPr/>
        </p:nvSpPr>
        <p:spPr>
          <a:xfrm>
            <a:off x="0" y="260648"/>
            <a:ext cx="8229599" cy="655636"/>
          </a:xfrm>
          <a:prstGeom prst="rect">
            <a:avLst/>
          </a:prstGeom>
        </p:spPr>
        <p:txBody>
          <a:bodyPr vert="horz" lIns="91432" tIns="45716" rIns="91432" bIns="45716" rtlCol="0" anchor="ctr">
            <a:normAutofit/>
          </a:bodyPr>
          <a:lstStyle>
            <a:lvl1pPr algn="ctr" defTabSz="487741" rtl="0" eaLnBrk="1" latinLnBrk="0" hangingPunct="1">
              <a:spcBef>
                <a:spcPct val="0"/>
              </a:spcBef>
              <a:buNone/>
              <a:defRPr sz="3200" b="1" kern="1200">
                <a:solidFill>
                  <a:srgbClr val="0094CA"/>
                </a:solidFill>
                <a:latin typeface="+mn-lt"/>
                <a:ea typeface="+mj-ea"/>
                <a:cs typeface="Helvetica"/>
              </a:defRPr>
            </a:lvl1pPr>
          </a:lstStyle>
          <a:p>
            <a:r>
              <a:rPr lang="en-US" sz="2800" dirty="0" smtClean="0">
                <a:solidFill>
                  <a:schemeClr val="bg1"/>
                </a:solidFill>
                <a:latin typeface="Arial"/>
                <a:cs typeface="Arial"/>
              </a:rPr>
              <a:t>ESS: Materials, Life </a:t>
            </a:r>
            <a:r>
              <a:rPr lang="en-US" sz="2800" dirty="0">
                <a:solidFill>
                  <a:schemeClr val="bg1"/>
                </a:solidFill>
                <a:latin typeface="Arial"/>
                <a:cs typeface="Arial"/>
              </a:rPr>
              <a:t>Science and Society</a:t>
            </a:r>
          </a:p>
        </p:txBody>
      </p:sp>
    </p:spTree>
    <p:extLst>
      <p:ext uri="{BB962C8B-B14F-4D97-AF65-F5344CB8AC3E}">
        <p14:creationId xmlns:p14="http://schemas.microsoft.com/office/powerpoint/2010/main" val="1604558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359" y="332656"/>
            <a:ext cx="7711981" cy="655636"/>
          </a:xfrm>
          <a:prstGeom prst="rect">
            <a:avLst/>
          </a:prstGeom>
        </p:spPr>
        <p:txBody>
          <a:bodyPr vert="horz" lIns="91432" tIns="45716" rIns="91432" bIns="45716" rtlCol="0" anchor="ctr">
            <a:normAutofit/>
          </a:bodyPr>
          <a:lstStyle>
            <a:lvl1pPr algn="ctr" defTabSz="487741" rtl="0" eaLnBrk="1" latinLnBrk="0" hangingPunct="1">
              <a:spcBef>
                <a:spcPct val="0"/>
              </a:spcBef>
              <a:buNone/>
              <a:defRPr sz="3200" b="1" kern="1200">
                <a:solidFill>
                  <a:srgbClr val="0094CA"/>
                </a:solidFill>
                <a:latin typeface="Helvetica"/>
                <a:ea typeface="+mj-ea"/>
                <a:cs typeface="Helvetica"/>
              </a:defRPr>
            </a:lvl1pPr>
          </a:lstStyle>
          <a:p>
            <a:r>
              <a:rPr lang="en-US" sz="2800" dirty="0" smtClean="0">
                <a:solidFill>
                  <a:srgbClr val="FFFFFF"/>
                </a:solidFill>
                <a:latin typeface="Arial"/>
                <a:cs typeface="Arial"/>
              </a:rPr>
              <a:t>Spallation Sources</a:t>
            </a:r>
            <a:endParaRPr lang="en-US" sz="2800" dirty="0">
              <a:solidFill>
                <a:srgbClr val="FFFFFF"/>
              </a:solidFill>
              <a:latin typeface="Arial"/>
              <a:cs typeface="Arial"/>
            </a:endParaRPr>
          </a:p>
        </p:txBody>
      </p:sp>
      <p:pic>
        <p:nvPicPr>
          <p:cNvPr id="2" name="Picture 1" descr="JPAR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342" y="4707161"/>
            <a:ext cx="2075015" cy="1335255"/>
          </a:xfrm>
          <a:prstGeom prst="rect">
            <a:avLst/>
          </a:prstGeom>
        </p:spPr>
      </p:pic>
      <p:pic>
        <p:nvPicPr>
          <p:cNvPr id="3" name="Picture 2" descr="SNS15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2779" y="4707161"/>
            <a:ext cx="2002232" cy="1335255"/>
          </a:xfrm>
          <a:prstGeom prst="rect">
            <a:avLst/>
          </a:prstGeom>
        </p:spPr>
      </p:pic>
      <p:pic>
        <p:nvPicPr>
          <p:cNvPr id="5" name="Picture 4" descr="ESS_LUND_AERIAL_small.jpg"/>
          <p:cNvPicPr>
            <a:picLocks noChangeAspect="1"/>
          </p:cNvPicPr>
          <p:nvPr/>
        </p:nvPicPr>
        <p:blipFill rotWithShape="1">
          <a:blip r:embed="rId5">
            <a:extLst>
              <a:ext uri="{28A0092B-C50C-407E-A947-70E740481C1C}">
                <a14:useLocalDpi xmlns:a14="http://schemas.microsoft.com/office/drawing/2010/main" val="0"/>
              </a:ext>
            </a:extLst>
          </a:blip>
          <a:srcRect t="19231" b="13645"/>
          <a:stretch/>
        </p:blipFill>
        <p:spPr>
          <a:xfrm>
            <a:off x="139691" y="1793228"/>
            <a:ext cx="4184668" cy="2809875"/>
          </a:xfrm>
          <a:prstGeom prst="rect">
            <a:avLst/>
          </a:prstGeom>
        </p:spPr>
      </p:pic>
      <p:sp>
        <p:nvSpPr>
          <p:cNvPr id="6" name="TextBox 5"/>
          <p:cNvSpPr txBox="1"/>
          <p:nvPr/>
        </p:nvSpPr>
        <p:spPr>
          <a:xfrm>
            <a:off x="120342" y="6038691"/>
            <a:ext cx="1185409" cy="486653"/>
          </a:xfrm>
          <a:prstGeom prst="rect">
            <a:avLst/>
          </a:prstGeom>
          <a:noFill/>
        </p:spPr>
        <p:txBody>
          <a:bodyPr wrap="none" lIns="85707" tIns="42853" rIns="85707" bIns="42853" rtlCol="0">
            <a:spAutoFit/>
          </a:bodyPr>
          <a:lstStyle/>
          <a:p>
            <a:r>
              <a:rPr lang="en-US" sz="1300" b="1" dirty="0">
                <a:solidFill>
                  <a:srgbClr val="0094CA"/>
                </a:solidFill>
              </a:rPr>
              <a:t>Japan 2008:</a:t>
            </a:r>
          </a:p>
          <a:p>
            <a:r>
              <a:rPr lang="en-US" sz="1300" dirty="0">
                <a:solidFill>
                  <a:srgbClr val="0094CA"/>
                </a:solidFill>
              </a:rPr>
              <a:t>JPARC (&lt;1MW)</a:t>
            </a:r>
          </a:p>
        </p:txBody>
      </p:sp>
      <p:sp>
        <p:nvSpPr>
          <p:cNvPr id="7" name="TextBox 6"/>
          <p:cNvSpPr txBox="1"/>
          <p:nvPr/>
        </p:nvSpPr>
        <p:spPr>
          <a:xfrm>
            <a:off x="56374" y="1840026"/>
            <a:ext cx="4380074" cy="490519"/>
          </a:xfrm>
          <a:prstGeom prst="rect">
            <a:avLst/>
          </a:prstGeom>
          <a:noFill/>
        </p:spPr>
        <p:txBody>
          <a:bodyPr wrap="square" lIns="85707" tIns="42853" rIns="85707" bIns="42853" rtlCol="0">
            <a:spAutoFit/>
          </a:bodyPr>
          <a:lstStyle/>
          <a:p>
            <a:pPr algn="ctr"/>
            <a:r>
              <a:rPr lang="en-US" sz="1300" b="1" dirty="0">
                <a:solidFill>
                  <a:schemeClr val="bg1"/>
                </a:solidFill>
              </a:rPr>
              <a:t>Europe 2019: </a:t>
            </a:r>
            <a:r>
              <a:rPr lang="en-US" sz="1300" dirty="0">
                <a:solidFill>
                  <a:schemeClr val="bg1"/>
                </a:solidFill>
              </a:rPr>
              <a:t>The European Spallation Source </a:t>
            </a:r>
            <a:br>
              <a:rPr lang="en-US" sz="1300" dirty="0">
                <a:solidFill>
                  <a:schemeClr val="bg1"/>
                </a:solidFill>
              </a:rPr>
            </a:br>
            <a:r>
              <a:rPr lang="en-US" sz="1300" dirty="0">
                <a:solidFill>
                  <a:schemeClr val="bg1"/>
                </a:solidFill>
              </a:rPr>
              <a:t>(&lt;5 MW)</a:t>
            </a:r>
          </a:p>
        </p:txBody>
      </p:sp>
      <p:sp>
        <p:nvSpPr>
          <p:cNvPr id="8" name="TextBox 7"/>
          <p:cNvSpPr txBox="1"/>
          <p:nvPr/>
        </p:nvSpPr>
        <p:spPr>
          <a:xfrm>
            <a:off x="2314681" y="6035634"/>
            <a:ext cx="1195340" cy="486653"/>
          </a:xfrm>
          <a:prstGeom prst="rect">
            <a:avLst/>
          </a:prstGeom>
          <a:noFill/>
        </p:spPr>
        <p:txBody>
          <a:bodyPr wrap="none" lIns="85707" tIns="42853" rIns="85707" bIns="42853" rtlCol="0">
            <a:spAutoFit/>
          </a:bodyPr>
          <a:lstStyle/>
          <a:p>
            <a:r>
              <a:rPr lang="en-US" sz="1300" b="1" dirty="0">
                <a:solidFill>
                  <a:srgbClr val="0094CA"/>
                </a:solidFill>
              </a:rPr>
              <a:t>USA 2006:</a:t>
            </a:r>
          </a:p>
          <a:p>
            <a:r>
              <a:rPr lang="en-US" sz="1300" dirty="0">
                <a:solidFill>
                  <a:srgbClr val="0094CA"/>
                </a:solidFill>
              </a:rPr>
              <a:t>SNS</a:t>
            </a:r>
            <a:r>
              <a:rPr lang="en-US" sz="1300" b="1" dirty="0">
                <a:solidFill>
                  <a:srgbClr val="0094CA"/>
                </a:solidFill>
              </a:rPr>
              <a:t> </a:t>
            </a:r>
            <a:r>
              <a:rPr lang="en-US" sz="1300" dirty="0">
                <a:solidFill>
                  <a:srgbClr val="0094CA"/>
                </a:solidFill>
              </a:rPr>
              <a:t>(&lt;1.4 MW)</a:t>
            </a:r>
          </a:p>
        </p:txBody>
      </p:sp>
      <p:sp>
        <p:nvSpPr>
          <p:cNvPr id="9" name="Rectangle 8"/>
          <p:cNvSpPr/>
          <p:nvPr/>
        </p:nvSpPr>
        <p:spPr>
          <a:xfrm>
            <a:off x="4436449" y="1322745"/>
            <a:ext cx="4707551" cy="2487200"/>
          </a:xfrm>
          <a:prstGeom prst="rect">
            <a:avLst/>
          </a:prstGeom>
        </p:spPr>
        <p:txBody>
          <a:bodyPr wrap="square" lIns="85707" tIns="42853" rIns="85707" bIns="42853">
            <a:spAutoFit/>
          </a:bodyPr>
          <a:lstStyle/>
          <a:p>
            <a:pPr marL="90468"/>
            <a:endParaRPr lang="en-US" sz="700" dirty="0">
              <a:latin typeface="Arial"/>
              <a:cs typeface="Arial"/>
            </a:endParaRPr>
          </a:p>
          <a:p>
            <a:pPr marL="321400" indent="-230932">
              <a:buFont typeface="Arial"/>
              <a:buChar char="•"/>
            </a:pPr>
            <a:r>
              <a:rPr lang="en-US" sz="1600" dirty="0">
                <a:latin typeface="Arial"/>
                <a:cs typeface="Arial"/>
              </a:rPr>
              <a:t>Will bring new insights to the grand challenges of science and innovation</a:t>
            </a:r>
          </a:p>
          <a:p>
            <a:pPr marL="321400" indent="-230932">
              <a:buFont typeface="Arial"/>
              <a:buChar char="•"/>
            </a:pPr>
            <a:endParaRPr lang="en-US" sz="700" dirty="0" smtClean="0">
              <a:latin typeface="Arial"/>
              <a:cs typeface="Arial"/>
            </a:endParaRPr>
          </a:p>
          <a:p>
            <a:pPr marL="321400" indent="-230932">
              <a:buFont typeface="Arial"/>
              <a:buChar char="•"/>
            </a:pPr>
            <a:r>
              <a:rPr lang="en-US" sz="1600" dirty="0" smtClean="0">
                <a:latin typeface="Arial"/>
                <a:cs typeface="Arial"/>
              </a:rPr>
              <a:t>Collaborative </a:t>
            </a:r>
            <a:r>
              <a:rPr lang="en-US" sz="1600" dirty="0">
                <a:latin typeface="Arial"/>
                <a:cs typeface="Arial"/>
              </a:rPr>
              <a:t>project: </a:t>
            </a:r>
            <a:r>
              <a:rPr lang="en-US" sz="1600" dirty="0" smtClean="0">
                <a:latin typeface="Arial"/>
                <a:cs typeface="Arial"/>
              </a:rPr>
              <a:t>more </a:t>
            </a:r>
            <a:r>
              <a:rPr lang="en-US" sz="1600" dirty="0">
                <a:latin typeface="Arial"/>
                <a:cs typeface="Arial"/>
              </a:rPr>
              <a:t>than 17 countries </a:t>
            </a:r>
          </a:p>
          <a:p>
            <a:pPr marL="90468"/>
            <a:endParaRPr lang="en-US" sz="700" dirty="0">
              <a:latin typeface="Arial"/>
              <a:cs typeface="Arial"/>
            </a:endParaRPr>
          </a:p>
          <a:p>
            <a:pPr marL="321400" indent="-230932">
              <a:buFont typeface="Arial"/>
              <a:buChar char="•"/>
            </a:pPr>
            <a:r>
              <a:rPr lang="en-US" sz="1600" dirty="0">
                <a:latin typeface="Arial"/>
                <a:cs typeface="Arial"/>
              </a:rPr>
              <a:t>2014: Start of construction phase of the world's most powerful linear proton accelerator </a:t>
            </a:r>
          </a:p>
          <a:p>
            <a:pPr marL="321400" indent="-230932">
              <a:buFont typeface="Arial"/>
              <a:buChar char="•"/>
            </a:pPr>
            <a:endParaRPr lang="en-US" sz="700" dirty="0">
              <a:latin typeface="Arial"/>
              <a:cs typeface="Arial"/>
            </a:endParaRPr>
          </a:p>
          <a:p>
            <a:pPr marL="321400" indent="-230932">
              <a:buFont typeface="Arial"/>
              <a:buChar char="•"/>
            </a:pPr>
            <a:r>
              <a:rPr lang="en-US" sz="1600" dirty="0">
                <a:latin typeface="Arial"/>
                <a:cs typeface="Arial"/>
              </a:rPr>
              <a:t>2019: Provide the world's most advanced tools for studying materials with neutrons </a:t>
            </a:r>
            <a:r>
              <a:rPr lang="en-US" sz="1600" dirty="0" smtClean="0">
                <a:latin typeface="Arial"/>
                <a:cs typeface="Arial"/>
              </a:rPr>
              <a:t> </a:t>
            </a:r>
          </a:p>
          <a:p>
            <a:pPr marL="90468"/>
            <a:r>
              <a:rPr lang="en-US" sz="1200" dirty="0" smtClean="0">
                <a:latin typeface="Arial"/>
                <a:cs typeface="Arial"/>
              </a:rPr>
              <a:t>(</a:t>
            </a:r>
            <a:r>
              <a:rPr lang="en-US" sz="1200" dirty="0">
                <a:latin typeface="Arial"/>
                <a:cs typeface="Arial"/>
              </a:rPr>
              <a:t>~ 450 employees; &gt; 2500 users / year)</a:t>
            </a:r>
          </a:p>
        </p:txBody>
      </p:sp>
      <p:sp>
        <p:nvSpPr>
          <p:cNvPr id="10" name="TextBox 9"/>
          <p:cNvSpPr txBox="1"/>
          <p:nvPr/>
        </p:nvSpPr>
        <p:spPr>
          <a:xfrm>
            <a:off x="255225" y="4216965"/>
            <a:ext cx="1142429" cy="286598"/>
          </a:xfrm>
          <a:prstGeom prst="rect">
            <a:avLst/>
          </a:prstGeom>
          <a:noFill/>
        </p:spPr>
        <p:txBody>
          <a:bodyPr wrap="none" lIns="85707" tIns="42853" rIns="85707" bIns="42853" rtlCol="0">
            <a:spAutoFit/>
          </a:bodyPr>
          <a:lstStyle/>
          <a:p>
            <a:r>
              <a:rPr lang="en-US" sz="1300" b="1">
                <a:solidFill>
                  <a:schemeClr val="bg1"/>
                </a:solidFill>
              </a:rPr>
              <a:t>Lund, Sweden </a:t>
            </a:r>
            <a:endParaRPr lang="en-US" sz="1300">
              <a:solidFill>
                <a:schemeClr val="bg1"/>
              </a:solidFill>
            </a:endParaRPr>
          </a:p>
        </p:txBody>
      </p:sp>
      <p:pic>
        <p:nvPicPr>
          <p:cNvPr id="13" name="Picture 12" descr="HI-frontier-psi.jpg"/>
          <p:cNvPicPr>
            <a:picLocks noChangeAspect="1"/>
          </p:cNvPicPr>
          <p:nvPr/>
        </p:nvPicPr>
        <p:blipFill rotWithShape="1">
          <a:blip r:embed="rId6">
            <a:extLst>
              <a:ext uri="{28A0092B-C50C-407E-A947-70E740481C1C}">
                <a14:useLocalDpi xmlns:a14="http://schemas.microsoft.com/office/drawing/2010/main" val="0"/>
              </a:ext>
            </a:extLst>
          </a:blip>
          <a:srcRect b="3374"/>
          <a:stretch/>
        </p:blipFill>
        <p:spPr>
          <a:xfrm>
            <a:off x="4692034" y="3861047"/>
            <a:ext cx="4437667" cy="3000597"/>
          </a:xfrm>
          <a:prstGeom prst="rect">
            <a:avLst/>
          </a:prstGeom>
        </p:spPr>
      </p:pic>
      <p:cxnSp>
        <p:nvCxnSpPr>
          <p:cNvPr id="16" name="Straight Arrow Connector 15"/>
          <p:cNvCxnSpPr/>
          <p:nvPr/>
        </p:nvCxnSpPr>
        <p:spPr>
          <a:xfrm flipH="1">
            <a:off x="6804248" y="4293096"/>
            <a:ext cx="504056" cy="4320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251520" y="1412776"/>
            <a:ext cx="3918335" cy="369332"/>
          </a:xfrm>
          <a:prstGeom prst="rect">
            <a:avLst/>
          </a:prstGeom>
        </p:spPr>
        <p:txBody>
          <a:bodyPr wrap="none">
            <a:spAutoFit/>
          </a:bodyPr>
          <a:lstStyle/>
          <a:p>
            <a:pPr marL="90468"/>
            <a:r>
              <a:rPr lang="en-US" dirty="0" err="1">
                <a:latin typeface="Arial"/>
                <a:cs typeface="Arial"/>
              </a:rPr>
              <a:t>Philosophie</a:t>
            </a:r>
            <a:r>
              <a:rPr lang="en-US" dirty="0">
                <a:latin typeface="Arial"/>
                <a:cs typeface="Arial"/>
              </a:rPr>
              <a:t> de “</a:t>
            </a:r>
            <a:r>
              <a:rPr lang="en-US" dirty="0" err="1" smtClean="0">
                <a:latin typeface="Arial"/>
                <a:cs typeface="Arial"/>
              </a:rPr>
              <a:t>Pré</a:t>
            </a:r>
            <a:r>
              <a:rPr lang="en-US" dirty="0" err="1">
                <a:latin typeface="Arial"/>
                <a:cs typeface="Arial"/>
              </a:rPr>
              <a:t>-</a:t>
            </a:r>
            <a:r>
              <a:rPr lang="en-US" dirty="0" err="1" smtClean="0">
                <a:latin typeface="Arial"/>
                <a:cs typeface="Arial"/>
              </a:rPr>
              <a:t>vert</a:t>
            </a:r>
            <a:r>
              <a:rPr lang="en-US" dirty="0">
                <a:latin typeface="Arial"/>
                <a:cs typeface="Arial"/>
              </a:rPr>
              <a:t>”: Greenfield</a:t>
            </a:r>
          </a:p>
        </p:txBody>
      </p:sp>
      <p:sp>
        <p:nvSpPr>
          <p:cNvPr id="18" name="Rectangle 17"/>
          <p:cNvSpPr/>
          <p:nvPr/>
        </p:nvSpPr>
        <p:spPr>
          <a:xfrm>
            <a:off x="2267744" y="6413266"/>
            <a:ext cx="2304256" cy="400110"/>
          </a:xfrm>
          <a:prstGeom prst="rect">
            <a:avLst/>
          </a:prstGeom>
        </p:spPr>
        <p:txBody>
          <a:bodyPr wrap="square">
            <a:spAutoFit/>
          </a:bodyPr>
          <a:lstStyle/>
          <a:p>
            <a:r>
              <a:rPr lang="en-US" sz="1000" dirty="0" smtClean="0"/>
              <a:t>1 </a:t>
            </a:r>
            <a:r>
              <a:rPr lang="en-US" sz="1000" dirty="0" err="1"/>
              <a:t>GeV</a:t>
            </a:r>
            <a:r>
              <a:rPr lang="en-US" sz="1000" dirty="0"/>
              <a:t>, 26 mA in </a:t>
            </a:r>
            <a:r>
              <a:rPr lang="en-US" sz="1000" dirty="0" err="1"/>
              <a:t>linac</a:t>
            </a:r>
            <a:r>
              <a:rPr lang="en-US" sz="1000" dirty="0"/>
              <a:t>, 627 ns long pulse, 60 Hz</a:t>
            </a:r>
          </a:p>
        </p:txBody>
      </p:sp>
      <p:pic>
        <p:nvPicPr>
          <p:cNvPr id="34" name="Picture 33"/>
          <p:cNvPicPr>
            <a:picLocks noChangeAspect="1"/>
          </p:cNvPicPr>
          <p:nvPr/>
        </p:nvPicPr>
        <p:blipFill>
          <a:blip r:embed="rId7"/>
          <a:stretch>
            <a:fillRect/>
          </a:stretch>
        </p:blipFill>
        <p:spPr>
          <a:xfrm>
            <a:off x="1008112" y="2636912"/>
            <a:ext cx="2699792" cy="578527"/>
          </a:xfrm>
          <a:prstGeom prst="rect">
            <a:avLst/>
          </a:prstGeom>
        </p:spPr>
      </p:pic>
      <p:pic>
        <p:nvPicPr>
          <p:cNvPr id="3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025" y="2276872"/>
            <a:ext cx="720575" cy="1226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11" name="Rectangle 10"/>
          <p:cNvSpPr/>
          <p:nvPr/>
        </p:nvSpPr>
        <p:spPr>
          <a:xfrm>
            <a:off x="6834668" y="3933056"/>
            <a:ext cx="2057812" cy="369332"/>
          </a:xfrm>
          <a:prstGeom prst="rect">
            <a:avLst/>
          </a:prstGeom>
        </p:spPr>
        <p:txBody>
          <a:bodyPr wrap="none">
            <a:spAutoFit/>
          </a:bodyPr>
          <a:lstStyle/>
          <a:p>
            <a:r>
              <a:rPr lang="en-US" dirty="0" smtClean="0">
                <a:solidFill>
                  <a:srgbClr val="0094CA"/>
                </a:solidFill>
              </a:rPr>
              <a:t>2.86 </a:t>
            </a:r>
            <a:r>
              <a:rPr lang="en-US" dirty="0" err="1" smtClean="0">
                <a:solidFill>
                  <a:srgbClr val="0094CA"/>
                </a:solidFill>
              </a:rPr>
              <a:t>ms</a:t>
            </a:r>
            <a:r>
              <a:rPr lang="en-US" dirty="0" smtClean="0">
                <a:solidFill>
                  <a:srgbClr val="0094CA"/>
                </a:solidFill>
              </a:rPr>
              <a:t> </a:t>
            </a:r>
            <a:r>
              <a:rPr lang="en-US" dirty="0">
                <a:solidFill>
                  <a:srgbClr val="0094CA"/>
                </a:solidFill>
              </a:rPr>
              <a:t>long </a:t>
            </a:r>
            <a:r>
              <a:rPr lang="en-US" dirty="0" smtClean="0">
                <a:solidFill>
                  <a:srgbClr val="0094CA"/>
                </a:solidFill>
              </a:rPr>
              <a:t>pulse !</a:t>
            </a:r>
            <a:endParaRPr lang="en-US" dirty="0">
              <a:solidFill>
                <a:srgbClr val="0094CA"/>
              </a:solidFill>
            </a:endParaRPr>
          </a:p>
        </p:txBody>
      </p:sp>
    </p:spTree>
    <p:extLst>
      <p:ext uri="{BB962C8B-B14F-4D97-AF65-F5344CB8AC3E}">
        <p14:creationId xmlns:p14="http://schemas.microsoft.com/office/powerpoint/2010/main" val="414961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Helicopter view of ESS</a:t>
            </a:r>
          </a:p>
        </p:txBody>
      </p:sp>
      <p:sp>
        <p:nvSpPr>
          <p:cNvPr id="3" name="Content Placeholder 2"/>
          <p:cNvSpPr>
            <a:spLocks noGrp="1"/>
          </p:cNvSpPr>
          <p:nvPr>
            <p:ph idx="1"/>
          </p:nvPr>
        </p:nvSpPr>
        <p:spPr/>
        <p:txBody>
          <a:bodyPr/>
          <a:lstStyle/>
          <a:p>
            <a:endParaRPr lang="en-US"/>
          </a:p>
        </p:txBody>
      </p:sp>
      <p:pic>
        <p:nvPicPr>
          <p:cNvPr id="5" name="Content Placeholder 3"/>
          <p:cNvPicPr>
            <a:picLocks noChangeAspect="1"/>
          </p:cNvPicPr>
          <p:nvPr/>
        </p:nvPicPr>
        <p:blipFill>
          <a:blip r:embed="rId3"/>
          <a:srcRect t="2000" b="2000"/>
          <a:stretch>
            <a:fillRect/>
          </a:stretch>
        </p:blipFill>
        <p:spPr>
          <a:xfrm>
            <a:off x="-108521" y="1484784"/>
            <a:ext cx="9558095" cy="5256584"/>
          </a:xfrm>
          <a:prstGeom prst="rect">
            <a:avLst/>
          </a:prstGeom>
        </p:spPr>
      </p:pic>
    </p:spTree>
    <p:extLst>
      <p:ext uri="{BB962C8B-B14F-4D97-AF65-F5344CB8AC3E}">
        <p14:creationId xmlns:p14="http://schemas.microsoft.com/office/powerpoint/2010/main" val="42059494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7139136" cy="1143000"/>
          </a:xfrm>
        </p:spPr>
        <p:txBody>
          <a:bodyPr>
            <a:normAutofit/>
          </a:bodyPr>
          <a:lstStyle/>
          <a:p>
            <a:r>
              <a:rPr lang="en-US" sz="2800" b="1" dirty="0">
                <a:solidFill>
                  <a:srgbClr val="FFFFFF"/>
                </a:solidFill>
                <a:ea typeface="ＭＳ Ｐゴシック" charset="0"/>
              </a:rPr>
              <a:t>Neutrons Properties</a:t>
            </a:r>
            <a:endParaRPr lang="en-US" sz="2800" b="1" dirty="0">
              <a:solidFill>
                <a:srgbClr val="FFFFFF"/>
              </a:solidFill>
            </a:endParaRPr>
          </a:p>
        </p:txBody>
      </p:sp>
      <p:sp>
        <p:nvSpPr>
          <p:cNvPr id="4" name="Slide Number Placeholder 3"/>
          <p:cNvSpPr>
            <a:spLocks noGrp="1"/>
          </p:cNvSpPr>
          <p:nvPr>
            <p:ph type="sldNum" sz="quarter" idx="12"/>
          </p:nvPr>
        </p:nvSpPr>
        <p:spPr/>
        <p:txBody>
          <a:bodyPr/>
          <a:lstStyle/>
          <a:p>
            <a:fld id="{551115BC-487E-4422-894C-CB7CD3E79223}" type="slidenum">
              <a:rPr lang="sv-SE" smtClean="0"/>
              <a:pPr/>
              <a:t>7</a:t>
            </a:fld>
            <a:endParaRPr lang="sv-SE" dirty="0"/>
          </a:p>
        </p:txBody>
      </p:sp>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8588" y="1576387"/>
            <a:ext cx="3368675"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7"/>
          <p:cNvSpPr txBox="1">
            <a:spLocks noChangeArrowheads="1"/>
          </p:cNvSpPr>
          <p:nvPr/>
        </p:nvSpPr>
        <p:spPr bwMode="auto">
          <a:xfrm>
            <a:off x="971600" y="3087687"/>
            <a:ext cx="14954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291" tIns="32146" rIns="64291" bIns="32146">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solidFill>
                  <a:srgbClr val="FF0000"/>
                </a:solidFill>
                <a:latin typeface="Arial"/>
                <a:ea typeface="ヒラギノ角ゴ ProN W3" charset="0"/>
                <a:cs typeface="Arial"/>
                <a:sym typeface="Arial" charset="0"/>
              </a:rPr>
              <a:t>Neutrons</a:t>
            </a:r>
          </a:p>
        </p:txBody>
      </p:sp>
      <p:cxnSp>
        <p:nvCxnSpPr>
          <p:cNvPr id="7" name="Straight Arrow Connector 9"/>
          <p:cNvCxnSpPr>
            <a:cxnSpLocks noChangeShapeType="1"/>
          </p:cNvCxnSpPr>
          <p:nvPr/>
        </p:nvCxnSpPr>
        <p:spPr bwMode="auto">
          <a:xfrm flipV="1">
            <a:off x="2052688" y="2727325"/>
            <a:ext cx="1223962" cy="584200"/>
          </a:xfrm>
          <a:prstGeom prst="straightConnector1">
            <a:avLst/>
          </a:prstGeom>
          <a:noFill/>
          <a:ln w="25400">
            <a:solidFill>
              <a:srgbClr val="000000"/>
            </a:solidFill>
            <a:round/>
            <a:headEnd/>
            <a:tailEnd type="arrow" w="med" len="med"/>
          </a:ln>
          <a:extLst>
            <a:ext uri="{909E8E84-426E-40dd-AFC4-6F175D3DCCD1}">
              <a14:hiddenFill xmlns:a14="http://schemas.microsoft.com/office/drawing/2010/main">
                <a:noFill/>
              </a14:hiddenFill>
            </a:ext>
          </a:extLst>
        </p:spPr>
      </p:cxnSp>
      <p:sp>
        <p:nvSpPr>
          <p:cNvPr id="8" name="TextBox 12"/>
          <p:cNvSpPr txBox="1">
            <a:spLocks noChangeArrowheads="1"/>
          </p:cNvSpPr>
          <p:nvPr/>
        </p:nvSpPr>
        <p:spPr bwMode="auto">
          <a:xfrm>
            <a:off x="179438" y="2081212"/>
            <a:ext cx="22812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291" tIns="32146" rIns="64291" bIns="32146">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600">
                <a:solidFill>
                  <a:srgbClr val="FF0000"/>
                </a:solidFill>
                <a:latin typeface="Arial"/>
                <a:ea typeface="ヒラギノ角ゴ ProN W3" charset="0"/>
                <a:cs typeface="Arial"/>
                <a:sym typeface="Arial" charset="0"/>
              </a:rPr>
              <a:t>Synchrotron X-rays</a:t>
            </a:r>
          </a:p>
        </p:txBody>
      </p:sp>
      <p:cxnSp>
        <p:nvCxnSpPr>
          <p:cNvPr id="9" name="Straight Arrow Connector 13"/>
          <p:cNvCxnSpPr>
            <a:cxnSpLocks noChangeShapeType="1"/>
          </p:cNvCxnSpPr>
          <p:nvPr/>
        </p:nvCxnSpPr>
        <p:spPr bwMode="auto">
          <a:xfrm>
            <a:off x="2124125" y="2295525"/>
            <a:ext cx="287635" cy="557411"/>
          </a:xfrm>
          <a:prstGeom prst="straightConnector1">
            <a:avLst/>
          </a:prstGeom>
          <a:noFill/>
          <a:ln w="25400">
            <a:solidFill>
              <a:srgbClr val="000000"/>
            </a:solidFill>
            <a:round/>
            <a:headEnd/>
            <a:tailEnd type="arrow" w="med" len="med"/>
          </a:ln>
          <a:extLst>
            <a:ext uri="{909E8E84-426E-40dd-AFC4-6F175D3DCCD1}">
              <a14:hiddenFill xmlns:a14="http://schemas.microsoft.com/office/drawing/2010/main">
                <a:noFill/>
              </a14:hiddenFill>
            </a:ext>
          </a:extLst>
        </p:spPr>
      </p:cxnSp>
      <p:pic>
        <p:nvPicPr>
          <p:cNvPr id="1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4581525"/>
            <a:ext cx="51847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
          <p:cNvSpPr>
            <a:spLocks noChangeArrowheads="1"/>
          </p:cNvSpPr>
          <p:nvPr/>
        </p:nvSpPr>
        <p:spPr bwMode="auto">
          <a:xfrm>
            <a:off x="1979613" y="4652963"/>
            <a:ext cx="13509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Arial"/>
                <a:cs typeface="Arial"/>
              </a:rPr>
              <a:t>1.675×10</a:t>
            </a:r>
            <a:r>
              <a:rPr lang="en-US" sz="1400" baseline="30000">
                <a:latin typeface="Arial"/>
                <a:cs typeface="Arial"/>
              </a:rPr>
              <a:t>-27</a:t>
            </a:r>
            <a:r>
              <a:rPr lang="en-US" sz="1400">
                <a:latin typeface="Arial"/>
                <a:cs typeface="Arial"/>
              </a:rPr>
              <a:t> kg</a:t>
            </a:r>
          </a:p>
        </p:txBody>
      </p:sp>
      <p:sp>
        <p:nvSpPr>
          <p:cNvPr id="12" name="Rectangle 11"/>
          <p:cNvSpPr>
            <a:spLocks noChangeArrowheads="1"/>
          </p:cNvSpPr>
          <p:nvPr/>
        </p:nvSpPr>
        <p:spPr bwMode="auto">
          <a:xfrm>
            <a:off x="6156176" y="1494369"/>
            <a:ext cx="25922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latin typeface="Arial"/>
                <a:cs typeface="Arial"/>
              </a:rPr>
              <a:t>Note: X-rays are emitted by electrons outside the nucleus, while gamma rays are emitted by the nucleus.</a:t>
            </a:r>
          </a:p>
        </p:txBody>
      </p:sp>
    </p:spTree>
    <p:extLst>
      <p:ext uri="{BB962C8B-B14F-4D97-AF65-F5344CB8AC3E}">
        <p14:creationId xmlns:p14="http://schemas.microsoft.com/office/powerpoint/2010/main" val="3668454396"/>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1"/>
          <p:cNvSpPr>
            <a:spLocks noGrp="1" noChangeArrowheads="1"/>
          </p:cNvSpPr>
          <p:nvPr>
            <p:ph type="title"/>
          </p:nvPr>
        </p:nvSpPr>
        <p:spPr>
          <a:xfrm>
            <a:off x="34077" y="620688"/>
            <a:ext cx="6928321" cy="651528"/>
          </a:xfrm>
        </p:spPr>
        <p:txBody>
          <a:bodyPr>
            <a:normAutofit/>
          </a:bodyPr>
          <a:lstStyle/>
          <a:p>
            <a:pPr eaLnBrk="1" hangingPunct="1">
              <a:defRPr/>
            </a:pPr>
            <a:r>
              <a:rPr lang="en-US" sz="2800" b="1" dirty="0" smtClean="0">
                <a:sym typeface="Helvetica" charset="0"/>
              </a:rPr>
              <a:t>Collaborative projects</a:t>
            </a:r>
          </a:p>
        </p:txBody>
      </p:sp>
      <p:sp>
        <p:nvSpPr>
          <p:cNvPr id="2" name="Content Placeholder 1"/>
          <p:cNvSpPr>
            <a:spLocks noGrp="1"/>
          </p:cNvSpPr>
          <p:nvPr>
            <p:ph idx="1"/>
          </p:nvPr>
        </p:nvSpPr>
        <p:spPr>
          <a:xfrm>
            <a:off x="0" y="1600200"/>
            <a:ext cx="8686800" cy="4525963"/>
          </a:xfrm>
        </p:spPr>
        <p:txBody>
          <a:bodyPr>
            <a:noAutofit/>
          </a:bodyPr>
          <a:lstStyle/>
          <a:p>
            <a:pPr marL="222796" indent="-222796">
              <a:lnSpc>
                <a:spcPct val="130000"/>
              </a:lnSpc>
              <a:spcBef>
                <a:spcPct val="0"/>
              </a:spcBef>
              <a:buFont typeface="Helvetica" charset="0"/>
              <a:buChar char="•"/>
              <a:defRPr/>
            </a:pPr>
            <a:r>
              <a:rPr lang="en-US" sz="1800" dirty="0">
                <a:solidFill>
                  <a:schemeClr val="tx1"/>
                </a:solidFill>
                <a:sym typeface="Helvetica" charset="0"/>
              </a:rPr>
              <a:t>ESS is an emerging research laboratory with (still) very limited capacity in-house</a:t>
            </a:r>
          </a:p>
          <a:p>
            <a:pPr marL="222796" indent="-222796">
              <a:lnSpc>
                <a:spcPct val="130000"/>
              </a:lnSpc>
              <a:spcBef>
                <a:spcPts val="1473"/>
              </a:spcBef>
              <a:buFont typeface="Helvetica" charset="0"/>
              <a:buChar char="•"/>
              <a:defRPr/>
            </a:pPr>
            <a:r>
              <a:rPr lang="en-US" sz="1800" dirty="0">
                <a:solidFill>
                  <a:schemeClr val="tx1"/>
                </a:solidFill>
                <a:sym typeface="Helvetica" charset="0"/>
              </a:rPr>
              <a:t>Two possibilities:</a:t>
            </a:r>
          </a:p>
          <a:p>
            <a:pPr lvl="1">
              <a:lnSpc>
                <a:spcPct val="130000"/>
              </a:lnSpc>
              <a:spcBef>
                <a:spcPts val="1473"/>
              </a:spcBef>
              <a:buFont typeface="Helvetica" charset="0"/>
              <a:buChar char="•"/>
              <a:defRPr/>
            </a:pPr>
            <a:r>
              <a:rPr lang="en-US" sz="1800" dirty="0">
                <a:solidFill>
                  <a:schemeClr val="tx1"/>
                </a:solidFill>
                <a:sym typeface="Helvetica" charset="0"/>
              </a:rPr>
              <a:t>Limit the scope of the project so that it can be done with in-house resources</a:t>
            </a:r>
          </a:p>
          <a:p>
            <a:pPr lvl="1">
              <a:lnSpc>
                <a:spcPct val="130000"/>
              </a:lnSpc>
              <a:spcBef>
                <a:spcPts val="1473"/>
              </a:spcBef>
              <a:buFont typeface="Helvetica" charset="0"/>
              <a:buChar char="•"/>
              <a:defRPr/>
            </a:pPr>
            <a:r>
              <a:rPr lang="en-US" sz="1800" dirty="0">
                <a:solidFill>
                  <a:schemeClr val="tx1"/>
                </a:solidFill>
                <a:sym typeface="Helvetica" charset="0"/>
              </a:rPr>
              <a:t>Work in a collaboration where the scope of the project can be set by the total capacity (distributed) of the partners</a:t>
            </a:r>
          </a:p>
          <a:p>
            <a:pPr marL="222796" indent="-222796">
              <a:lnSpc>
                <a:spcPct val="130000"/>
              </a:lnSpc>
              <a:spcBef>
                <a:spcPts val="1473"/>
              </a:spcBef>
              <a:buFont typeface="Helvetica" charset="0"/>
              <a:buChar char="•"/>
              <a:defRPr/>
            </a:pPr>
            <a:r>
              <a:rPr lang="en-US" sz="1800" dirty="0">
                <a:solidFill>
                  <a:schemeClr val="tx1"/>
                </a:solidFill>
                <a:sym typeface="Helvetica" charset="0"/>
              </a:rPr>
              <a:t>The accelerator part of the project well suited for this as this community has a strong tradition of open collaboration </a:t>
            </a:r>
            <a:r>
              <a:rPr lang="en-US" sz="1800" dirty="0" smtClean="0">
                <a:solidFill>
                  <a:schemeClr val="tx1"/>
                </a:solidFill>
                <a:sym typeface="Helvetica" charset="0"/>
              </a:rPr>
              <a:t>(e.g. E-XFEL, FAIR, LHC, European Commission Framework Programs and design studies)</a:t>
            </a:r>
            <a:endParaRPr lang="en-US" sz="1800" dirty="0">
              <a:solidFill>
                <a:schemeClr val="tx1"/>
              </a:solidFill>
              <a:sym typeface="Helvetica" charset="0"/>
            </a:endParaRPr>
          </a:p>
          <a:p>
            <a:pPr marL="222796" indent="-222796">
              <a:lnSpc>
                <a:spcPct val="130000"/>
              </a:lnSpc>
              <a:spcBef>
                <a:spcPts val="1473"/>
              </a:spcBef>
              <a:buFont typeface="Helvetica" charset="0"/>
              <a:buChar char="•"/>
              <a:defRPr/>
            </a:pPr>
            <a:r>
              <a:rPr lang="en-US" sz="1800" dirty="0">
                <a:solidFill>
                  <a:schemeClr val="tx1"/>
                </a:solidFill>
                <a:sym typeface="Helvetica" charset="0"/>
              </a:rPr>
              <a:t>To keep cost down and to optimize schedule this requires that investments in required infrastructure is done at the partner with best capacity to deliver</a:t>
            </a:r>
          </a:p>
          <a:p>
            <a:endParaRPr lang="en-US" sz="1800" dirty="0">
              <a:solidFill>
                <a:schemeClr val="tx1"/>
              </a:solidFill>
            </a:endParaRPr>
          </a:p>
        </p:txBody>
      </p:sp>
    </p:spTree>
    <p:extLst>
      <p:ext uri="{BB962C8B-B14F-4D97-AF65-F5344CB8AC3E}">
        <p14:creationId xmlns:p14="http://schemas.microsoft.com/office/powerpoint/2010/main" val="3756110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ccolade fermante 11"/>
          <p:cNvSpPr/>
          <p:nvPr/>
        </p:nvSpPr>
        <p:spPr>
          <a:xfrm rot="5400000">
            <a:off x="5680396" y="1788637"/>
            <a:ext cx="243934" cy="2028679"/>
          </a:xfrm>
          <a:prstGeom prst="rightBrace">
            <a:avLst/>
          </a:prstGeom>
          <a:solidFill>
            <a:schemeClr val="bg1"/>
          </a:solid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72" name="Picture 7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9135078" cy="1690688"/>
          </a:xfrm>
          <a:prstGeom prst="rect">
            <a:avLst/>
          </a:prstGeom>
          <a:noFill/>
          <a:ln>
            <a:noFill/>
          </a:ln>
        </p:spPr>
      </p:pic>
      <p:sp>
        <p:nvSpPr>
          <p:cNvPr id="9217" name="Rectangle 1"/>
          <p:cNvSpPr>
            <a:spLocks noGrp="1" noChangeArrowheads="1"/>
          </p:cNvSpPr>
          <p:nvPr>
            <p:ph type="title"/>
          </p:nvPr>
        </p:nvSpPr>
        <p:spPr>
          <a:xfrm>
            <a:off x="-36512" y="449472"/>
            <a:ext cx="8229600" cy="603264"/>
          </a:xfrm>
          <a:ln/>
        </p:spPr>
        <p:txBody>
          <a:bodyPr>
            <a:normAutofit/>
          </a:bodyPr>
          <a:lstStyle/>
          <a:p>
            <a:r>
              <a:rPr lang="en-US" sz="2800" b="1" dirty="0" err="1" smtClean="0"/>
              <a:t>Linac</a:t>
            </a:r>
            <a:r>
              <a:rPr lang="en-US" sz="2800" b="1" dirty="0" smtClean="0"/>
              <a:t> redesign to </a:t>
            </a:r>
            <a:r>
              <a:rPr lang="en-US" sz="2800" b="1" dirty="0"/>
              <a:t>meet ESS cost </a:t>
            </a:r>
            <a:r>
              <a:rPr lang="en-US" sz="2800" b="1" dirty="0" smtClean="0"/>
              <a:t>objective</a:t>
            </a:r>
            <a:endParaRPr lang="en-US" sz="2800" b="1" dirty="0"/>
          </a:p>
        </p:txBody>
      </p:sp>
      <p:graphicFrame>
        <p:nvGraphicFramePr>
          <p:cNvPr id="75" name="Chart 74"/>
          <p:cNvGraphicFramePr/>
          <p:nvPr>
            <p:extLst>
              <p:ext uri="{D42A27DB-BD31-4B8C-83A1-F6EECF244321}">
                <p14:modId xmlns:p14="http://schemas.microsoft.com/office/powerpoint/2010/main" val="3598438823"/>
              </p:ext>
            </p:extLst>
          </p:nvPr>
        </p:nvGraphicFramePr>
        <p:xfrm>
          <a:off x="3275856" y="3068960"/>
          <a:ext cx="3864799" cy="1317350"/>
        </p:xfrm>
        <a:graphic>
          <a:graphicData uri="http://schemas.openxmlformats.org/drawingml/2006/chart">
            <c:chart xmlns:c="http://schemas.openxmlformats.org/drawingml/2006/chart" xmlns:r="http://schemas.openxmlformats.org/officeDocument/2006/relationships" r:id="rId4"/>
          </a:graphicData>
        </a:graphic>
      </p:graphicFrame>
      <p:sp>
        <p:nvSpPr>
          <p:cNvPr id="17" name="Slide Number Placeholder 3"/>
          <p:cNvSpPr>
            <a:spLocks noGrp="1"/>
          </p:cNvSpPr>
          <p:nvPr>
            <p:ph type="sldNum" sz="quarter" idx="12"/>
          </p:nvPr>
        </p:nvSpPr>
        <p:spPr>
          <a:xfrm>
            <a:off x="6553200" y="6212334"/>
            <a:ext cx="2133600" cy="365125"/>
          </a:xfrm>
        </p:spPr>
        <p:txBody>
          <a:bodyPr/>
          <a:lstStyle/>
          <a:p>
            <a:fld id="{551115BC-487E-4422-894C-CB7CD3E79223}" type="slidenum">
              <a:rPr lang="sv-SE" smtClean="0"/>
              <a:pPr/>
              <a:t>71</a:t>
            </a:fld>
            <a:endParaRPr lang="sv-SE" dirty="0"/>
          </a:p>
        </p:txBody>
      </p:sp>
      <p:graphicFrame>
        <p:nvGraphicFramePr>
          <p:cNvPr id="18" name="Table 17"/>
          <p:cNvGraphicFramePr>
            <a:graphicFrameLocks noGrp="1"/>
          </p:cNvGraphicFramePr>
          <p:nvPr>
            <p:extLst>
              <p:ext uri="{D42A27DB-BD31-4B8C-83A1-F6EECF244321}">
                <p14:modId xmlns:p14="http://schemas.microsoft.com/office/powerpoint/2010/main" val="521837075"/>
              </p:ext>
            </p:extLst>
          </p:nvPr>
        </p:nvGraphicFramePr>
        <p:xfrm>
          <a:off x="179512" y="3184374"/>
          <a:ext cx="3096344" cy="1540770"/>
        </p:xfrm>
        <a:graphic>
          <a:graphicData uri="http://schemas.openxmlformats.org/drawingml/2006/table">
            <a:tbl>
              <a:tblPr firstRow="1" bandRow="1">
                <a:tableStyleId>{5C22544A-7EE6-4342-B048-85BDC9FD1C3A}</a:tableStyleId>
              </a:tblPr>
              <a:tblGrid>
                <a:gridCol w="2335305"/>
                <a:gridCol w="761039"/>
              </a:tblGrid>
              <a:tr h="308154">
                <a:tc>
                  <a:txBody>
                    <a:bodyPr/>
                    <a:lstStyle/>
                    <a:p>
                      <a:r>
                        <a:rPr lang="fr-FR" sz="1400" dirty="0" err="1" smtClean="0"/>
                        <a:t>Beam</a:t>
                      </a:r>
                      <a:r>
                        <a:rPr lang="fr-FR" sz="1400" dirty="0" smtClean="0"/>
                        <a:t> power (MW)</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smtClean="0"/>
                        <a:t>5</a:t>
                      </a:r>
                      <a:endParaRPr lang="en-US" sz="1400" dirty="0" smtClean="0"/>
                    </a:p>
                  </a:txBody>
                  <a:tcPr/>
                </a:tc>
              </a:tr>
              <a:tr h="3081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t>Beam</a:t>
                      </a:r>
                      <a:r>
                        <a:rPr lang="fr-FR" sz="1400" dirty="0" smtClean="0"/>
                        <a:t> </a:t>
                      </a:r>
                      <a:r>
                        <a:rPr lang="fr-FR" sz="1400" dirty="0" err="1" smtClean="0"/>
                        <a:t>current</a:t>
                      </a:r>
                      <a:r>
                        <a:rPr lang="fr-FR" sz="1400" dirty="0" smtClean="0"/>
                        <a:t> (mA)</a:t>
                      </a:r>
                      <a:endParaRPr lang="en-US" sz="1400" dirty="0" smtClean="0">
                        <a:latin typeface="Symbol" panose="05050102010706020507" pitchFamily="18" charset="2"/>
                      </a:endParaRPr>
                    </a:p>
                  </a:txBody>
                  <a:tcPr/>
                </a:tc>
                <a:tc>
                  <a:txBody>
                    <a:bodyPr/>
                    <a:lstStyle/>
                    <a:p>
                      <a:pPr algn="ctr"/>
                      <a:r>
                        <a:rPr lang="fr-FR" sz="1400" dirty="0" smtClean="0"/>
                        <a:t>62.5</a:t>
                      </a:r>
                      <a:endParaRPr lang="en-US" sz="1400" dirty="0"/>
                    </a:p>
                  </a:txBody>
                  <a:tcPr/>
                </a:tc>
              </a:tr>
              <a:tr h="308154">
                <a:tc>
                  <a:txBody>
                    <a:bodyPr/>
                    <a:lstStyle/>
                    <a:p>
                      <a:r>
                        <a:rPr lang="fr-FR" sz="1400" dirty="0" smtClean="0"/>
                        <a:t>Linac </a:t>
                      </a:r>
                      <a:r>
                        <a:rPr lang="fr-FR" sz="1400" dirty="0" err="1" smtClean="0"/>
                        <a:t>energy</a:t>
                      </a:r>
                      <a:r>
                        <a:rPr lang="fr-FR" sz="1400" dirty="0" smtClean="0"/>
                        <a:t> (</a:t>
                      </a:r>
                      <a:r>
                        <a:rPr lang="fr-FR" sz="1400" dirty="0" err="1" smtClean="0"/>
                        <a:t>GeV</a:t>
                      </a:r>
                      <a:r>
                        <a:rPr lang="fr-FR" sz="1400" dirty="0" smtClean="0"/>
                        <a:t>)</a:t>
                      </a:r>
                      <a:endParaRPr lang="en-US" sz="1400" dirty="0">
                        <a:latin typeface="Symbol" panose="05050102010706020507" pitchFamily="18" charset="2"/>
                      </a:endParaRPr>
                    </a:p>
                  </a:txBody>
                  <a:tcPr/>
                </a:tc>
                <a:tc>
                  <a:txBody>
                    <a:bodyPr/>
                    <a:lstStyle/>
                    <a:p>
                      <a:pPr algn="ctr"/>
                      <a:r>
                        <a:rPr lang="fr-FR" sz="1400" dirty="0" smtClean="0"/>
                        <a:t>2</a:t>
                      </a:r>
                      <a:endParaRPr lang="en-US" sz="1400" dirty="0"/>
                    </a:p>
                  </a:txBody>
                  <a:tcPr/>
                </a:tc>
              </a:tr>
              <a:tr h="3081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latin typeface="+mn-lt"/>
                        </a:rPr>
                        <a:t>Beam</a:t>
                      </a:r>
                      <a:r>
                        <a:rPr lang="fr-FR" sz="1400" baseline="0" dirty="0" smtClean="0">
                          <a:latin typeface="+mn-lt"/>
                        </a:rPr>
                        <a:t> pulse </a:t>
                      </a:r>
                      <a:r>
                        <a:rPr lang="fr-FR" sz="1400" baseline="0" dirty="0" err="1" smtClean="0">
                          <a:latin typeface="+mn-lt"/>
                        </a:rPr>
                        <a:t>length</a:t>
                      </a:r>
                      <a:r>
                        <a:rPr lang="fr-FR" sz="1400" baseline="0" dirty="0" smtClean="0">
                          <a:latin typeface="+mn-lt"/>
                        </a:rPr>
                        <a:t> (ms)</a:t>
                      </a:r>
                      <a:endParaRPr lang="en-US" sz="1400" dirty="0" smtClean="0">
                        <a:latin typeface="Symbol" panose="05050102010706020507" pitchFamily="18" charset="2"/>
                      </a:endParaRPr>
                    </a:p>
                  </a:txBody>
                  <a:tcPr/>
                </a:tc>
                <a:tc>
                  <a:txBody>
                    <a:bodyPr/>
                    <a:lstStyle/>
                    <a:p>
                      <a:pPr algn="ctr"/>
                      <a:r>
                        <a:rPr lang="fr-FR" sz="1400" dirty="0" smtClean="0"/>
                        <a:t>2.86</a:t>
                      </a:r>
                      <a:endParaRPr lang="en-US" sz="1400" dirty="0"/>
                    </a:p>
                  </a:txBody>
                  <a:tcPr/>
                </a:tc>
              </a:tr>
              <a:tr h="3081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latin typeface="+mn-lt"/>
                        </a:rPr>
                        <a:t>Repetition</a:t>
                      </a:r>
                      <a:r>
                        <a:rPr lang="fr-FR" sz="1400" baseline="0" dirty="0" smtClean="0">
                          <a:latin typeface="+mn-lt"/>
                        </a:rPr>
                        <a:t> rate (Hz)</a:t>
                      </a:r>
                      <a:endParaRPr lang="en-US" sz="1400" dirty="0" smtClean="0">
                        <a:latin typeface="Symbol" panose="05050102010706020507" pitchFamily="18" charset="2"/>
                      </a:endParaRPr>
                    </a:p>
                  </a:txBody>
                  <a:tcPr/>
                </a:tc>
                <a:tc>
                  <a:txBody>
                    <a:bodyPr/>
                    <a:lstStyle/>
                    <a:p>
                      <a:pPr algn="ctr"/>
                      <a:r>
                        <a:rPr lang="fr-FR" sz="1400" dirty="0" smtClean="0"/>
                        <a:t>14</a:t>
                      </a:r>
                      <a:endParaRPr lang="en-US" sz="1400" dirty="0"/>
                    </a:p>
                  </a:txBody>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231064195"/>
              </p:ext>
            </p:extLst>
          </p:nvPr>
        </p:nvGraphicFramePr>
        <p:xfrm>
          <a:off x="179512" y="4948769"/>
          <a:ext cx="3096345" cy="1432559"/>
        </p:xfrm>
        <a:graphic>
          <a:graphicData uri="http://schemas.openxmlformats.org/drawingml/2006/table">
            <a:tbl>
              <a:tblPr firstRow="1" bandRow="1">
                <a:tableStyleId>{5C22544A-7EE6-4342-B048-85BDC9FD1C3A}</a:tableStyleId>
              </a:tblPr>
              <a:tblGrid>
                <a:gridCol w="1584175"/>
                <a:gridCol w="720080"/>
                <a:gridCol w="792090"/>
              </a:tblGrid>
              <a:tr h="459593">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t>Num</a:t>
                      </a:r>
                      <a:r>
                        <a:rPr lang="fr-FR" sz="1400" dirty="0" smtClean="0"/>
                        <a:t>.</a:t>
                      </a:r>
                      <a:r>
                        <a:rPr lang="fr-FR" sz="1400" baseline="0" dirty="0" smtClean="0"/>
                        <a:t> of </a:t>
                      </a:r>
                      <a:r>
                        <a:rPr lang="fr-FR" sz="1400" baseline="0" dirty="0" err="1" smtClean="0"/>
                        <a:t>CMs</a:t>
                      </a:r>
                      <a:endParaRPr lang="fr-FR" sz="1400" baseline="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t>Num</a:t>
                      </a:r>
                      <a:r>
                        <a:rPr lang="fr-FR" sz="1400" dirty="0" smtClean="0"/>
                        <a:t>.</a:t>
                      </a:r>
                      <a:r>
                        <a:rPr lang="fr-FR" sz="1400" baseline="0" dirty="0" smtClean="0"/>
                        <a:t> of </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baseline="0" dirty="0" err="1" smtClean="0"/>
                        <a:t>cavities</a:t>
                      </a:r>
                      <a:endParaRPr lang="en-US" sz="1400" dirty="0" smtClean="0"/>
                    </a:p>
                  </a:txBody>
                  <a:tcPr/>
                </a:tc>
              </a:tr>
              <a:tr h="2703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err="1" smtClean="0"/>
                        <a:t>Spoke</a:t>
                      </a:r>
                      <a:endParaRPr lang="en-US" sz="1400" dirty="0" smtClean="0">
                        <a:latin typeface="Symbol" panose="05050102010706020507" pitchFamily="18" charset="2"/>
                      </a:endParaRPr>
                    </a:p>
                  </a:txBody>
                  <a:tcPr/>
                </a:tc>
                <a:tc>
                  <a:txBody>
                    <a:bodyPr/>
                    <a:lstStyle/>
                    <a:p>
                      <a:pPr algn="ctr"/>
                      <a:r>
                        <a:rPr lang="fr-FR" sz="1400" dirty="0" smtClean="0"/>
                        <a:t>13</a:t>
                      </a:r>
                      <a:endParaRPr lang="en-US" sz="1400" dirty="0"/>
                    </a:p>
                  </a:txBody>
                  <a:tcPr/>
                </a:tc>
                <a:tc>
                  <a:txBody>
                    <a:bodyPr/>
                    <a:lstStyle/>
                    <a:p>
                      <a:pPr algn="ctr"/>
                      <a:r>
                        <a:rPr lang="fr-FR" sz="1400" dirty="0" smtClean="0"/>
                        <a:t>26</a:t>
                      </a:r>
                      <a:endParaRPr lang="en-US" sz="1400" dirty="0"/>
                    </a:p>
                  </a:txBody>
                  <a:tcPr/>
                </a:tc>
              </a:tr>
              <a:tr h="270349">
                <a:tc>
                  <a:txBody>
                    <a:bodyPr/>
                    <a:lstStyle/>
                    <a:p>
                      <a:r>
                        <a:rPr lang="fr-FR" sz="1400" dirty="0" smtClean="0"/>
                        <a:t>Medium </a:t>
                      </a:r>
                      <a:r>
                        <a:rPr lang="fr-FR" sz="1400" dirty="0" smtClean="0">
                          <a:latin typeface="Symbol" panose="05050102010706020507" pitchFamily="18" charset="2"/>
                        </a:rPr>
                        <a:t>b</a:t>
                      </a:r>
                      <a:r>
                        <a:rPr lang="fr-FR" sz="1400" dirty="0" smtClean="0"/>
                        <a:t> (6-cell)</a:t>
                      </a:r>
                      <a:endParaRPr lang="en-US" sz="1400" dirty="0">
                        <a:latin typeface="Symbol" panose="05050102010706020507" pitchFamily="18" charset="2"/>
                      </a:endParaRPr>
                    </a:p>
                  </a:txBody>
                  <a:tcPr/>
                </a:tc>
                <a:tc>
                  <a:txBody>
                    <a:bodyPr/>
                    <a:lstStyle/>
                    <a:p>
                      <a:pPr algn="ctr"/>
                      <a:r>
                        <a:rPr lang="fr-FR" sz="1400" dirty="0" smtClean="0"/>
                        <a:t>9</a:t>
                      </a:r>
                      <a:endParaRPr lang="en-US" sz="1400" dirty="0"/>
                    </a:p>
                  </a:txBody>
                  <a:tcPr/>
                </a:tc>
                <a:tc>
                  <a:txBody>
                    <a:bodyPr/>
                    <a:lstStyle/>
                    <a:p>
                      <a:pPr algn="ctr"/>
                      <a:r>
                        <a:rPr lang="fr-FR" sz="1400" dirty="0" smtClean="0"/>
                        <a:t>36</a:t>
                      </a:r>
                      <a:endParaRPr lang="en-US" sz="1400" dirty="0"/>
                    </a:p>
                  </a:txBody>
                  <a:tcPr/>
                </a:tc>
              </a:tr>
              <a:tr h="2703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t>High </a:t>
                      </a:r>
                      <a:r>
                        <a:rPr lang="fr-FR" sz="1400" dirty="0" smtClean="0">
                          <a:latin typeface="Symbol" panose="05050102010706020507" pitchFamily="18" charset="2"/>
                        </a:rPr>
                        <a:t>b (</a:t>
                      </a:r>
                      <a:r>
                        <a:rPr lang="fr-FR" sz="1400" dirty="0" smtClean="0"/>
                        <a:t>5-cell)</a:t>
                      </a:r>
                      <a:endParaRPr lang="en-US" sz="1400" dirty="0" smtClean="0">
                        <a:latin typeface="Symbol" panose="05050102010706020507" pitchFamily="18" charset="2"/>
                      </a:endParaRPr>
                    </a:p>
                  </a:txBody>
                  <a:tcPr/>
                </a:tc>
                <a:tc>
                  <a:txBody>
                    <a:bodyPr/>
                    <a:lstStyle/>
                    <a:p>
                      <a:pPr algn="ctr"/>
                      <a:r>
                        <a:rPr lang="fr-FR" sz="1400" dirty="0" smtClean="0"/>
                        <a:t>21</a:t>
                      </a:r>
                      <a:endParaRPr lang="en-US" sz="1400" dirty="0"/>
                    </a:p>
                  </a:txBody>
                  <a:tcPr/>
                </a:tc>
                <a:tc>
                  <a:txBody>
                    <a:bodyPr/>
                    <a:lstStyle/>
                    <a:p>
                      <a:pPr algn="ctr"/>
                      <a:r>
                        <a:rPr lang="fr-FR" sz="1400" dirty="0" smtClean="0"/>
                        <a:t>84</a:t>
                      </a:r>
                      <a:endParaRPr lang="en-US" sz="1400" dirty="0"/>
                    </a:p>
                  </a:txBody>
                  <a:tcPr/>
                </a:tc>
              </a:tr>
            </a:tbl>
          </a:graphicData>
        </a:graphic>
      </p:graphicFrame>
      <p:pic>
        <p:nvPicPr>
          <p:cNvPr id="3" name="Picture 2"/>
          <p:cNvPicPr>
            <a:picLocks noChangeAspect="1"/>
          </p:cNvPicPr>
          <p:nvPr/>
        </p:nvPicPr>
        <p:blipFill>
          <a:blip r:embed="rId5"/>
          <a:stretch>
            <a:fillRect/>
          </a:stretch>
        </p:blipFill>
        <p:spPr>
          <a:xfrm>
            <a:off x="3707904" y="4293096"/>
            <a:ext cx="3024336" cy="1887343"/>
          </a:xfrm>
          <a:prstGeom prst="rect">
            <a:avLst/>
          </a:prstGeom>
        </p:spPr>
      </p:pic>
      <p:sp>
        <p:nvSpPr>
          <p:cNvPr id="20" name="Rectangle 19"/>
          <p:cNvSpPr/>
          <p:nvPr/>
        </p:nvSpPr>
        <p:spPr>
          <a:xfrm>
            <a:off x="4067944" y="2564904"/>
            <a:ext cx="558868" cy="323165"/>
          </a:xfrm>
          <a:prstGeom prst="rect">
            <a:avLst/>
          </a:prstGeom>
          <a:solidFill>
            <a:schemeClr val="accent1">
              <a:lumMod val="40000"/>
              <a:lumOff val="60000"/>
              <a:alpha val="33000"/>
            </a:schemeClr>
          </a:solidFill>
          <a:ln w="15875">
            <a:solidFill>
              <a:schemeClr val="accent1"/>
            </a:solidFill>
          </a:ln>
        </p:spPr>
        <p:txBody>
          <a:bodyPr wrap="none">
            <a:spAutoFit/>
          </a:bodyPr>
          <a:lstStyle/>
          <a:p>
            <a:r>
              <a:rPr lang="fr-FR" sz="1500" b="1" dirty="0"/>
              <a:t>WP4</a:t>
            </a:r>
          </a:p>
        </p:txBody>
      </p:sp>
      <p:sp>
        <p:nvSpPr>
          <p:cNvPr id="21" name="Rectangle 20"/>
          <p:cNvSpPr/>
          <p:nvPr/>
        </p:nvSpPr>
        <p:spPr>
          <a:xfrm>
            <a:off x="5580112" y="2601779"/>
            <a:ext cx="558868" cy="323165"/>
          </a:xfrm>
          <a:prstGeom prst="rect">
            <a:avLst/>
          </a:prstGeom>
          <a:solidFill>
            <a:schemeClr val="accent1">
              <a:lumMod val="40000"/>
              <a:lumOff val="60000"/>
              <a:alpha val="33000"/>
            </a:schemeClr>
          </a:solidFill>
          <a:ln w="15875">
            <a:solidFill>
              <a:schemeClr val="accent1"/>
            </a:solidFill>
          </a:ln>
        </p:spPr>
        <p:txBody>
          <a:bodyPr wrap="none">
            <a:spAutoFit/>
          </a:bodyPr>
          <a:lstStyle/>
          <a:p>
            <a:r>
              <a:rPr lang="fr-FR" sz="1500" b="1" dirty="0"/>
              <a:t>WP5</a:t>
            </a:r>
          </a:p>
        </p:txBody>
      </p:sp>
      <p:sp>
        <p:nvSpPr>
          <p:cNvPr id="4" name="Rectangle 3"/>
          <p:cNvSpPr/>
          <p:nvPr/>
        </p:nvSpPr>
        <p:spPr>
          <a:xfrm>
            <a:off x="3923928" y="2132856"/>
            <a:ext cx="2880320" cy="792088"/>
          </a:xfrm>
          <a:prstGeom prst="rect">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491880" y="6197242"/>
            <a:ext cx="4824536" cy="400110"/>
          </a:xfrm>
          <a:prstGeom prst="rect">
            <a:avLst/>
          </a:prstGeom>
        </p:spPr>
        <p:txBody>
          <a:bodyPr wrap="square">
            <a:spAutoFit/>
          </a:bodyPr>
          <a:lstStyle/>
          <a:p>
            <a:r>
              <a:rPr lang="en-GB" sz="1000" dirty="0" smtClean="0">
                <a:solidFill>
                  <a:srgbClr val="000000"/>
                </a:solidFill>
                <a:latin typeface="Arial"/>
                <a:cs typeface="Arial"/>
              </a:rPr>
              <a:t>[SRF2013 – “The ESS Superconducting Linear Accelerator”, C</a:t>
            </a:r>
            <a:r>
              <a:rPr lang="en-GB" sz="1000" dirty="0">
                <a:solidFill>
                  <a:srgbClr val="000000"/>
                </a:solidFill>
                <a:latin typeface="Arial"/>
                <a:cs typeface="Arial"/>
              </a:rPr>
              <a:t>. Darve, M. </a:t>
            </a:r>
            <a:r>
              <a:rPr lang="en-GB" sz="1000" dirty="0" err="1">
                <a:solidFill>
                  <a:srgbClr val="000000"/>
                </a:solidFill>
                <a:latin typeface="Arial"/>
                <a:cs typeface="Arial"/>
              </a:rPr>
              <a:t>Eshraqi</a:t>
            </a:r>
            <a:r>
              <a:rPr lang="en-GB" sz="1000" dirty="0">
                <a:solidFill>
                  <a:srgbClr val="000000"/>
                </a:solidFill>
                <a:latin typeface="Arial"/>
                <a:cs typeface="Arial"/>
              </a:rPr>
              <a:t>, M. </a:t>
            </a:r>
            <a:r>
              <a:rPr lang="en-GB" sz="1000" dirty="0" err="1">
                <a:solidFill>
                  <a:srgbClr val="000000"/>
                </a:solidFill>
                <a:latin typeface="Arial"/>
                <a:cs typeface="Arial"/>
              </a:rPr>
              <a:t>Lindroos</a:t>
            </a:r>
            <a:r>
              <a:rPr lang="en-GB" sz="1000" dirty="0">
                <a:solidFill>
                  <a:srgbClr val="000000"/>
                </a:solidFill>
                <a:latin typeface="Arial"/>
                <a:cs typeface="Arial"/>
              </a:rPr>
              <a:t>, D. McGinnis, S. Molloy, </a:t>
            </a:r>
            <a:r>
              <a:rPr lang="en-GB" sz="1000" dirty="0" smtClean="0">
                <a:solidFill>
                  <a:srgbClr val="000000"/>
                </a:solidFill>
                <a:latin typeface="Arial"/>
                <a:cs typeface="Arial"/>
              </a:rPr>
              <a:t>P</a:t>
            </a:r>
            <a:r>
              <a:rPr lang="en-GB" sz="1000" dirty="0">
                <a:solidFill>
                  <a:srgbClr val="000000"/>
                </a:solidFill>
                <a:latin typeface="Arial"/>
                <a:cs typeface="Arial"/>
              </a:rPr>
              <a:t>. </a:t>
            </a:r>
            <a:r>
              <a:rPr lang="en-GB" sz="1000" dirty="0" err="1" smtClean="0">
                <a:solidFill>
                  <a:srgbClr val="000000"/>
                </a:solidFill>
                <a:latin typeface="Arial"/>
                <a:cs typeface="Arial"/>
              </a:rPr>
              <a:t>Bosland</a:t>
            </a:r>
            <a:r>
              <a:rPr lang="en-GB" sz="1000" dirty="0" smtClean="0">
                <a:solidFill>
                  <a:srgbClr val="000000"/>
                </a:solidFill>
                <a:latin typeface="Arial"/>
                <a:cs typeface="Arial"/>
              </a:rPr>
              <a:t> and S</a:t>
            </a:r>
            <a:r>
              <a:rPr lang="en-GB" sz="1000" dirty="0">
                <a:solidFill>
                  <a:srgbClr val="000000"/>
                </a:solidFill>
                <a:latin typeface="Arial"/>
                <a:cs typeface="Arial"/>
              </a:rPr>
              <a:t>. </a:t>
            </a:r>
            <a:r>
              <a:rPr lang="en-GB" sz="1000" dirty="0" err="1" smtClean="0">
                <a:solidFill>
                  <a:srgbClr val="000000"/>
                </a:solidFill>
                <a:latin typeface="Arial"/>
                <a:cs typeface="Arial"/>
              </a:rPr>
              <a:t>Bousson</a:t>
            </a:r>
            <a:r>
              <a:rPr lang="en-GB" sz="1000" dirty="0">
                <a:solidFill>
                  <a:srgbClr val="000000"/>
                </a:solidFill>
                <a:latin typeface="Arial"/>
                <a:cs typeface="Arial"/>
              </a:rPr>
              <a:t>]</a:t>
            </a:r>
            <a:endParaRPr lang="en-US" sz="1000" dirty="0">
              <a:solidFill>
                <a:srgbClr val="000000"/>
              </a:solidFill>
              <a:latin typeface="Arial"/>
              <a:cs typeface="Arial"/>
            </a:endParaRPr>
          </a:p>
        </p:txBody>
      </p:sp>
      <p:pic>
        <p:nvPicPr>
          <p:cNvPr id="8" name="Picture 7"/>
          <p:cNvPicPr>
            <a:picLocks noChangeAspect="1"/>
          </p:cNvPicPr>
          <p:nvPr/>
        </p:nvPicPr>
        <p:blipFill>
          <a:blip r:embed="rId6"/>
          <a:stretch>
            <a:fillRect/>
          </a:stretch>
        </p:blipFill>
        <p:spPr>
          <a:xfrm>
            <a:off x="107504" y="1418916"/>
            <a:ext cx="8950052" cy="209884"/>
          </a:xfrm>
          <a:prstGeom prst="rect">
            <a:avLst/>
          </a:prstGeom>
        </p:spPr>
      </p:pic>
    </p:spTree>
    <p:extLst>
      <p:ext uri="{BB962C8B-B14F-4D97-AF65-F5344CB8AC3E}">
        <p14:creationId xmlns:p14="http://schemas.microsoft.com/office/powerpoint/2010/main" val="4226453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2776" y="1856299"/>
            <a:ext cx="3696891" cy="3696891"/>
          </a:xfrm>
          <a:prstGeom prst="rect">
            <a:avLst/>
          </a:prstGeom>
          <a:noFill/>
          <a:ln w="12700" cap="flat">
            <a:solidFill>
              <a:srgbClr val="008040"/>
            </a:solidFill>
            <a:prstDash val="solid"/>
            <a:miter lim="800000"/>
            <a:headEnd/>
            <a:tailEnd/>
          </a:ln>
          <a:effectLst>
            <a:outerShdw blurRad="101600" dist="152400" dir="2700000" algn="ctr" rotWithShape="0">
              <a:schemeClr val="bg2">
                <a:alpha val="42999"/>
              </a:schemeClr>
            </a:outerShdw>
          </a:effectLst>
          <a:extLst>
            <a:ext uri="{909E8E84-426E-40dd-AFC4-6F175D3DCCD1}">
              <a14:hiddenFill xmlns:a14="http://schemas.microsoft.com/office/drawing/2010/main">
                <a:solidFill>
                  <a:srgbClr val="FFFFFF"/>
                </a:solidFill>
              </a14:hiddenFill>
            </a:ext>
          </a:extLst>
        </p:spPr>
      </p:pic>
      <p:pic>
        <p:nvPicPr>
          <p:cNvPr id="14546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597" y="1477996"/>
            <a:ext cx="780232" cy="792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66" name="Rectangle 4"/>
          <p:cNvSpPr>
            <a:spLocks/>
          </p:cNvSpPr>
          <p:nvPr/>
        </p:nvSpPr>
        <p:spPr bwMode="auto">
          <a:xfrm>
            <a:off x="176382" y="2229304"/>
            <a:ext cx="2091361" cy="54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dirty="0" smtClean="0">
                <a:ea typeface="ＭＳ Ｐゴシック" charset="0"/>
                <a:cs typeface="ＭＳ Ｐゴシック" charset="0"/>
              </a:rPr>
              <a:t>WP4 : </a:t>
            </a:r>
            <a:r>
              <a:rPr lang="en-US" sz="1300" dirty="0" err="1" smtClean="0">
                <a:ea typeface="ＭＳ Ｐゴシック" charset="0"/>
                <a:cs typeface="ＭＳ Ｐゴシック" charset="0"/>
              </a:rPr>
              <a:t>Sebastien</a:t>
            </a:r>
            <a:r>
              <a:rPr lang="en-US" sz="1300" dirty="0" smtClean="0">
                <a:ea typeface="ＭＳ Ｐゴシック" charset="0"/>
                <a:cs typeface="ＭＳ Ｐゴシック" charset="0"/>
              </a:rPr>
              <a:t> </a:t>
            </a:r>
            <a:r>
              <a:rPr lang="en-US" sz="1300" dirty="0" err="1">
                <a:ea typeface="ＭＳ Ｐゴシック" charset="0"/>
                <a:cs typeface="ＭＳ Ｐゴシック" charset="0"/>
              </a:rPr>
              <a:t>Bousson</a:t>
            </a:r>
            <a:endParaRPr lang="en-US" sz="1300" dirty="0">
              <a:ea typeface="ＭＳ Ｐゴシック" charset="0"/>
              <a:cs typeface="ＭＳ Ｐゴシック" charset="0"/>
            </a:endParaRPr>
          </a:p>
        </p:txBody>
      </p:sp>
      <p:pic>
        <p:nvPicPr>
          <p:cNvPr id="145412" name="Picture 8"/>
          <p:cNvPicPr>
            <a:picLocks noChangeArrowheads="1"/>
          </p:cNvPicPr>
          <p:nvPr/>
        </p:nvPicPr>
        <p:blipFill>
          <a:blip r:embed="rId5">
            <a:extLst>
              <a:ext uri="{28A0092B-C50C-407E-A947-70E740481C1C}">
                <a14:useLocalDpi xmlns:a14="http://schemas.microsoft.com/office/drawing/2010/main" val="0"/>
              </a:ext>
            </a:extLst>
          </a:blip>
          <a:srcRect l="9482" r="5336"/>
          <a:stretch>
            <a:fillRect/>
          </a:stretch>
        </p:blipFill>
        <p:spPr bwMode="auto">
          <a:xfrm>
            <a:off x="1471777" y="1716836"/>
            <a:ext cx="959399" cy="65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1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349" y="2920004"/>
            <a:ext cx="1573578"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1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64835" y="5738846"/>
            <a:ext cx="1567725" cy="73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145415" name="Picture 11"/>
          <p:cNvPicPr>
            <a:picLocks noChangeArrowheads="1"/>
          </p:cNvPicPr>
          <p:nvPr/>
        </p:nvPicPr>
        <p:blipFill>
          <a:blip r:embed="rId8">
            <a:extLst>
              <a:ext uri="{28A0092B-C50C-407E-A947-70E740481C1C}">
                <a14:useLocalDpi xmlns:a14="http://schemas.microsoft.com/office/drawing/2010/main" val="0"/>
              </a:ext>
            </a:extLst>
          </a:blip>
          <a:srcRect l="18253" r="18892"/>
          <a:stretch>
            <a:fillRect/>
          </a:stretch>
        </p:blipFill>
        <p:spPr bwMode="auto">
          <a:xfrm>
            <a:off x="4632560" y="5566262"/>
            <a:ext cx="948739" cy="88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61" name="Rectangle 12"/>
          <p:cNvSpPr>
            <a:spLocks/>
          </p:cNvSpPr>
          <p:nvPr/>
        </p:nvSpPr>
        <p:spPr bwMode="auto">
          <a:xfrm>
            <a:off x="851801" y="3788067"/>
            <a:ext cx="1703975" cy="54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dirty="0" smtClean="0">
                <a:ea typeface="ＭＳ Ｐゴシック" charset="0"/>
                <a:cs typeface="ＭＳ Ｐゴシック" charset="0"/>
              </a:rPr>
              <a:t>WP5 : Pierre </a:t>
            </a:r>
            <a:r>
              <a:rPr lang="en-US" sz="1300" dirty="0" err="1">
                <a:ea typeface="ＭＳ Ｐゴシック" charset="0"/>
                <a:cs typeface="ＭＳ Ｐゴシック" charset="0"/>
              </a:rPr>
              <a:t>Bosland</a:t>
            </a:r>
            <a:endParaRPr lang="en-US" sz="1300" dirty="0">
              <a:ea typeface="ＭＳ Ｐゴシック" charset="0"/>
              <a:cs typeface="ＭＳ Ｐゴシック" charset="0"/>
            </a:endParaRPr>
          </a:p>
        </p:txBody>
      </p:sp>
      <p:pic>
        <p:nvPicPr>
          <p:cNvPr id="145459"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13393" y="5877271"/>
            <a:ext cx="488573" cy="57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60" name="Rectangle 16"/>
          <p:cNvSpPr>
            <a:spLocks/>
          </p:cNvSpPr>
          <p:nvPr/>
        </p:nvSpPr>
        <p:spPr bwMode="auto">
          <a:xfrm>
            <a:off x="5306323" y="6223421"/>
            <a:ext cx="1768078" cy="294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a:ea typeface="ＭＳ Ｐゴシック" charset="0"/>
                <a:cs typeface="ＭＳ Ｐゴシック" charset="0"/>
              </a:rPr>
              <a:t>Santo Gammino</a:t>
            </a:r>
          </a:p>
        </p:txBody>
      </p:sp>
      <p:pic>
        <p:nvPicPr>
          <p:cNvPr id="145458"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89256" y="5907248"/>
            <a:ext cx="64070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55"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68193" y="1514395"/>
            <a:ext cx="589359" cy="83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56" name="Rectangle 21"/>
          <p:cNvSpPr>
            <a:spLocks/>
          </p:cNvSpPr>
          <p:nvPr/>
        </p:nvSpPr>
        <p:spPr bwMode="auto">
          <a:xfrm>
            <a:off x="8064383" y="1959225"/>
            <a:ext cx="973894" cy="54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a:ea typeface="ＭＳ Ｐゴシック" charset="0"/>
                <a:cs typeface="ＭＳ Ｐゴシック" charset="0"/>
              </a:rPr>
              <a:t>Søren Pape Møller</a:t>
            </a:r>
          </a:p>
        </p:txBody>
      </p:sp>
      <p:pic>
        <p:nvPicPr>
          <p:cNvPr id="145454" name="Picture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95222" y="1614016"/>
            <a:ext cx="466576" cy="40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50" name="Picture 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298895" y="2589940"/>
            <a:ext cx="542479" cy="52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51" name="Rectangle 26"/>
          <p:cNvSpPr>
            <a:spLocks/>
          </p:cNvSpPr>
          <p:nvPr/>
        </p:nvSpPr>
        <p:spPr bwMode="auto">
          <a:xfrm>
            <a:off x="8255491" y="3093893"/>
            <a:ext cx="646835" cy="545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dirty="0">
                <a:ea typeface="ＭＳ Ｐゴシック" charset="0"/>
                <a:cs typeface="ＭＳ Ｐゴシック" charset="0"/>
              </a:rPr>
              <a:t>Roger </a:t>
            </a:r>
            <a:r>
              <a:rPr lang="en-US" sz="1300" dirty="0" err="1">
                <a:ea typeface="ＭＳ Ｐゴシック" charset="0"/>
                <a:cs typeface="ＭＳ Ｐゴシック" charset="0"/>
              </a:rPr>
              <a:t>Ruber</a:t>
            </a:r>
            <a:endParaRPr lang="en-US" sz="1300" dirty="0">
              <a:ea typeface="ＭＳ Ｐゴシック" charset="0"/>
              <a:cs typeface="ＭＳ Ｐゴシック" charset="0"/>
            </a:endParaRPr>
          </a:p>
        </p:txBody>
      </p:sp>
      <p:pic>
        <p:nvPicPr>
          <p:cNvPr id="145452" name="Picture 2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38516" y="2907720"/>
            <a:ext cx="646286" cy="5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21" name="Rectangle 30"/>
          <p:cNvSpPr>
            <a:spLocks/>
          </p:cNvSpPr>
          <p:nvPr/>
        </p:nvSpPr>
        <p:spPr bwMode="auto">
          <a:xfrm>
            <a:off x="1634929" y="5713773"/>
            <a:ext cx="1553766" cy="312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26710" tIns="26710" rIns="26710" bIns="26710"/>
          <a:lstStyle/>
          <a:p>
            <a:pPr algn="l"/>
            <a:r>
              <a:rPr lang="en-US" sz="1300" dirty="0" err="1">
                <a:ea typeface="ＭＳ Ｐゴシック" charset="0"/>
                <a:cs typeface="ＭＳ Ｐゴシック" charset="0"/>
                <a:sym typeface="Helvetica" charset="0"/>
              </a:rPr>
              <a:t>Ibon</a:t>
            </a:r>
            <a:r>
              <a:rPr lang="en-US" sz="1300" dirty="0">
                <a:ea typeface="ＭＳ Ｐゴシック" charset="0"/>
                <a:cs typeface="ＭＳ Ｐゴシック" charset="0"/>
                <a:sym typeface="Helvetica" charset="0"/>
              </a:rPr>
              <a:t> </a:t>
            </a:r>
            <a:r>
              <a:rPr lang="en-US" sz="1300" dirty="0" err="1">
                <a:ea typeface="ＭＳ Ｐゴシック" charset="0"/>
                <a:cs typeface="ＭＳ Ｐゴシック" charset="0"/>
                <a:sym typeface="Helvetica" charset="0"/>
              </a:rPr>
              <a:t>Bustinduy</a:t>
            </a:r>
            <a:endParaRPr lang="en-US" sz="1300" dirty="0">
              <a:ea typeface="ＭＳ Ｐゴシック" charset="0"/>
              <a:cs typeface="ＭＳ Ｐゴシック" charset="0"/>
              <a:sym typeface="Helvetica" charset="0"/>
            </a:endParaRPr>
          </a:p>
        </p:txBody>
      </p:sp>
      <p:pic>
        <p:nvPicPr>
          <p:cNvPr id="145422" name="Picture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658228" y="5993183"/>
            <a:ext cx="915293" cy="36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145423" name="Picture 3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239999">
            <a:off x="6435686" y="1639556"/>
            <a:ext cx="760058" cy="80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24" name="Line 33"/>
          <p:cNvSpPr>
            <a:spLocks noChangeShapeType="1"/>
          </p:cNvSpPr>
          <p:nvPr/>
        </p:nvSpPr>
        <p:spPr bwMode="auto">
          <a:xfrm>
            <a:off x="2015795" y="2270059"/>
            <a:ext cx="1059610" cy="2460494"/>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25" name="Line 34"/>
          <p:cNvSpPr>
            <a:spLocks noChangeShapeType="1"/>
          </p:cNvSpPr>
          <p:nvPr/>
        </p:nvSpPr>
        <p:spPr bwMode="auto">
          <a:xfrm>
            <a:off x="1837302" y="3366536"/>
            <a:ext cx="1238096" cy="1364010"/>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26" name="Line 35"/>
          <p:cNvSpPr>
            <a:spLocks noChangeShapeType="1"/>
          </p:cNvSpPr>
          <p:nvPr/>
        </p:nvSpPr>
        <p:spPr bwMode="auto">
          <a:xfrm flipV="1">
            <a:off x="3848695" y="5585560"/>
            <a:ext cx="178594" cy="445052"/>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27" name="Line 36"/>
          <p:cNvSpPr>
            <a:spLocks noChangeShapeType="1"/>
          </p:cNvSpPr>
          <p:nvPr/>
        </p:nvSpPr>
        <p:spPr bwMode="auto">
          <a:xfrm rot="10800000">
            <a:off x="3742906" y="5114523"/>
            <a:ext cx="1563417" cy="776481"/>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28" name="Line 37"/>
          <p:cNvSpPr>
            <a:spLocks noChangeShapeType="1"/>
          </p:cNvSpPr>
          <p:nvPr/>
        </p:nvSpPr>
        <p:spPr bwMode="auto">
          <a:xfrm flipH="1">
            <a:off x="3742910" y="2372397"/>
            <a:ext cx="2836354" cy="1702434"/>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29" name="Line 38"/>
          <p:cNvSpPr>
            <a:spLocks noChangeShapeType="1"/>
          </p:cNvSpPr>
          <p:nvPr/>
        </p:nvSpPr>
        <p:spPr bwMode="auto">
          <a:xfrm flipH="1">
            <a:off x="4179383" y="3366534"/>
            <a:ext cx="2447587" cy="276004"/>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30" name="Line 39"/>
          <p:cNvSpPr>
            <a:spLocks noChangeShapeType="1"/>
          </p:cNvSpPr>
          <p:nvPr/>
        </p:nvSpPr>
        <p:spPr bwMode="auto">
          <a:xfrm rot="10800000">
            <a:off x="3848696" y="3973751"/>
            <a:ext cx="2793876" cy="323702"/>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31" name="Line 40"/>
          <p:cNvSpPr>
            <a:spLocks noChangeShapeType="1"/>
          </p:cNvSpPr>
          <p:nvPr/>
        </p:nvSpPr>
        <p:spPr bwMode="auto">
          <a:xfrm rot="10800000" flipH="1">
            <a:off x="1658230" y="5214014"/>
            <a:ext cx="1224897" cy="524834"/>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sp>
        <p:nvSpPr>
          <p:cNvPr id="145432" name="Rectangle 41"/>
          <p:cNvSpPr>
            <a:spLocks/>
          </p:cNvSpPr>
          <p:nvPr/>
        </p:nvSpPr>
        <p:spPr bwMode="auto">
          <a:xfrm>
            <a:off x="841548" y="4890554"/>
            <a:ext cx="1089422" cy="312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txBody>
          <a:bodyPr lIns="26710" tIns="26710" rIns="26710" bIns="26710"/>
          <a:lstStyle/>
          <a:p>
            <a:pPr algn="l"/>
            <a:r>
              <a:rPr lang="en-US" sz="1300">
                <a:ea typeface="ＭＳ Ｐゴシック" charset="0"/>
                <a:cs typeface="ＭＳ Ｐゴシック" charset="0"/>
                <a:sym typeface="Helvetica" charset="0"/>
              </a:rPr>
              <a:t>CERN</a:t>
            </a:r>
          </a:p>
        </p:txBody>
      </p:sp>
      <p:sp>
        <p:nvSpPr>
          <p:cNvPr id="145433" name="Line 42"/>
          <p:cNvSpPr>
            <a:spLocks noChangeShapeType="1"/>
          </p:cNvSpPr>
          <p:nvPr/>
        </p:nvSpPr>
        <p:spPr bwMode="auto">
          <a:xfrm rot="10800000" flipH="1" flipV="1">
            <a:off x="1471780" y="4500748"/>
            <a:ext cx="2055447" cy="446806"/>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pic>
        <p:nvPicPr>
          <p:cNvPr id="145434" name="Picture 4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3235" y="4291879"/>
            <a:ext cx="587128" cy="574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5435" name="Rectangle 44"/>
          <p:cNvSpPr>
            <a:spLocks/>
          </p:cNvSpPr>
          <p:nvPr/>
        </p:nvSpPr>
        <p:spPr bwMode="auto">
          <a:xfrm>
            <a:off x="6605162" y="4947538"/>
            <a:ext cx="2081661"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txBody>
          <a:bodyPr lIns="26710" tIns="26710" rIns="26710" bIns="26710"/>
          <a:lstStyle/>
          <a:p>
            <a:pPr algn="l"/>
            <a:r>
              <a:rPr lang="en-US" sz="1300">
                <a:ea typeface="ＭＳ Ｐゴシック" charset="0"/>
                <a:cs typeface="ＭＳ Ｐゴシック" charset="0"/>
                <a:sym typeface="Helvetica" charset="0"/>
              </a:rPr>
              <a:t>The National Center for Nuclear Research, Swierk </a:t>
            </a:r>
          </a:p>
        </p:txBody>
      </p:sp>
      <p:sp>
        <p:nvSpPr>
          <p:cNvPr id="145436" name="Line 45"/>
          <p:cNvSpPr>
            <a:spLocks noChangeShapeType="1"/>
          </p:cNvSpPr>
          <p:nvPr/>
        </p:nvSpPr>
        <p:spPr bwMode="auto">
          <a:xfrm flipH="1" flipV="1">
            <a:off x="4284018" y="4297468"/>
            <a:ext cx="2191435" cy="817066"/>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pic>
        <p:nvPicPr>
          <p:cNvPr id="145437" name="Picture 4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393829" y="2769048"/>
            <a:ext cx="1051118" cy="733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38" name="Picture 4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68020" y="3884457"/>
            <a:ext cx="1074911" cy="52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145439" name="Picture 4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48485" y="4297466"/>
            <a:ext cx="712143" cy="56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40" name="Picture 4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7202" y="5611474"/>
            <a:ext cx="1190389" cy="74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5448" name="Picture 5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18254" y="4500764"/>
            <a:ext cx="1298886" cy="265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145449" name="Rectangle 51"/>
          <p:cNvSpPr>
            <a:spLocks/>
          </p:cNvSpPr>
          <p:nvPr/>
        </p:nvSpPr>
        <p:spPr bwMode="auto">
          <a:xfrm>
            <a:off x="7791568" y="4344465"/>
            <a:ext cx="980117" cy="546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5607" tIns="35607" rIns="35607" bIns="35607"/>
          <a:lstStyle/>
          <a:p>
            <a:pPr algn="l"/>
            <a:r>
              <a:rPr lang="en-US" sz="1300" dirty="0">
                <a:ea typeface="ＭＳ Ｐゴシック" charset="0"/>
                <a:cs typeface="ＭＳ Ｐゴシック" charset="0"/>
              </a:rPr>
              <a:t>Anders J </a:t>
            </a:r>
            <a:br>
              <a:rPr lang="en-US" sz="1300" dirty="0">
                <a:ea typeface="ＭＳ Ｐゴシック" charset="0"/>
                <a:cs typeface="ＭＳ Ｐゴシック" charset="0"/>
              </a:rPr>
            </a:br>
            <a:r>
              <a:rPr lang="en-US" sz="1300" dirty="0">
                <a:ea typeface="ＭＳ Ｐゴシック" charset="0"/>
                <a:cs typeface="ＭＳ Ｐゴシック" charset="0"/>
              </a:rPr>
              <a:t>Johansson</a:t>
            </a:r>
          </a:p>
        </p:txBody>
      </p:sp>
      <p:pic>
        <p:nvPicPr>
          <p:cNvPr id="145447" name="Picture 5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983673" y="3731912"/>
            <a:ext cx="493644" cy="66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61" name="Title 1"/>
          <p:cNvSpPr txBox="1">
            <a:spLocks/>
          </p:cNvSpPr>
          <p:nvPr/>
        </p:nvSpPr>
        <p:spPr>
          <a:xfrm>
            <a:off x="-252536" y="332656"/>
            <a:ext cx="7524328" cy="936104"/>
          </a:xfrm>
          <a:prstGeom prst="rect">
            <a:avLst/>
          </a:prstGeom>
        </p:spPr>
        <p:txBody>
          <a:bodyPr vert="horz" lIns="91155" tIns="45580" rIns="91155" bIns="45580" rtlCol="0" anchor="ctr">
            <a:noAutofit/>
          </a:bodyPr>
          <a:lstStyle>
            <a:lvl1pPr algn="ctr" defTabSz="487741" rtl="0" eaLnBrk="1" latinLnBrk="0" hangingPunct="1">
              <a:spcBef>
                <a:spcPct val="0"/>
              </a:spcBef>
              <a:buNone/>
              <a:defRPr sz="3200" b="1" kern="1200">
                <a:solidFill>
                  <a:srgbClr val="0094CA"/>
                </a:solidFill>
                <a:latin typeface="+mn-lt"/>
                <a:ea typeface="+mj-ea"/>
                <a:cs typeface="Helvetica"/>
              </a:defRPr>
            </a:lvl1pPr>
          </a:lstStyle>
          <a:p>
            <a:r>
              <a:rPr lang="en-US" sz="2400" dirty="0" smtClean="0">
                <a:solidFill>
                  <a:srgbClr val="FFFFFF"/>
                </a:solidFill>
                <a:latin typeface="Arial"/>
                <a:cs typeface="Arial"/>
              </a:rPr>
              <a:t>Accelerator </a:t>
            </a:r>
            <a:r>
              <a:rPr lang="en-US" sz="2400" dirty="0">
                <a:solidFill>
                  <a:srgbClr val="FFFFFF"/>
                </a:solidFill>
                <a:latin typeface="Arial"/>
                <a:cs typeface="Arial"/>
              </a:rPr>
              <a:t>c</a:t>
            </a:r>
            <a:r>
              <a:rPr lang="en-US" sz="2400" dirty="0" smtClean="0">
                <a:solidFill>
                  <a:srgbClr val="FFFFFF"/>
                </a:solidFill>
                <a:latin typeface="Arial"/>
                <a:cs typeface="Arial"/>
              </a:rPr>
              <a:t>ollaborations </a:t>
            </a:r>
            <a:r>
              <a:rPr lang="en-US" sz="2400" dirty="0" smtClean="0">
                <a:solidFill>
                  <a:srgbClr val="FFFFFF"/>
                </a:solidFill>
                <a:latin typeface="Arial"/>
                <a:cs typeface="Arial"/>
              </a:rPr>
              <a:t>for </a:t>
            </a:r>
            <a:r>
              <a:rPr lang="en-US" sz="2400" dirty="0" smtClean="0">
                <a:solidFill>
                  <a:srgbClr val="FFFFFF"/>
                </a:solidFill>
                <a:latin typeface="Arial"/>
                <a:cs typeface="Arial"/>
              </a:rPr>
              <a:t>ESS “start</a:t>
            </a:r>
            <a:r>
              <a:rPr lang="en-US" sz="2400" dirty="0" smtClean="0">
                <a:solidFill>
                  <a:srgbClr val="FFFFFF"/>
                </a:solidFill>
                <a:latin typeface="Arial"/>
                <a:cs typeface="Arial"/>
              </a:rPr>
              <a:t>-</a:t>
            </a:r>
            <a:r>
              <a:rPr lang="en-US" sz="2400" dirty="0" smtClean="0">
                <a:solidFill>
                  <a:srgbClr val="FFFFFF"/>
                </a:solidFill>
                <a:latin typeface="Arial"/>
                <a:cs typeface="Arial"/>
              </a:rPr>
              <a:t>up”</a:t>
            </a:r>
            <a:endParaRPr lang="en-US" sz="2400" dirty="0" smtClean="0">
              <a:solidFill>
                <a:srgbClr val="FFFFFF"/>
              </a:solidFill>
              <a:latin typeface="Arial"/>
              <a:cs typeface="Arial"/>
            </a:endParaRPr>
          </a:p>
        </p:txBody>
      </p:sp>
      <p:pic>
        <p:nvPicPr>
          <p:cNvPr id="47" name="Picture 46"/>
          <p:cNvPicPr>
            <a:picLocks noChangeAspect="1"/>
          </p:cNvPicPr>
          <p:nvPr/>
        </p:nvPicPr>
        <p:blipFill>
          <a:blip r:embed="rId24"/>
          <a:stretch>
            <a:fillRect/>
          </a:stretch>
        </p:blipFill>
        <p:spPr>
          <a:xfrm>
            <a:off x="213234" y="3204908"/>
            <a:ext cx="557948" cy="726491"/>
          </a:xfrm>
          <a:prstGeom prst="rect">
            <a:avLst/>
          </a:prstGeom>
        </p:spPr>
      </p:pic>
      <p:pic>
        <p:nvPicPr>
          <p:cNvPr id="50" name="Picture 2" descr="irfu_signaturesac_der.png">
            <a:hlinkClick r:id="rId25" tooltip="irfu_signaturesac_der.png"/>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684063" y="2729070"/>
            <a:ext cx="416244" cy="475863"/>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C:\D\adm_ service\logos-charte graphique\CEA\CEA_logo_quadri-sur-fond-rouge_1.jpg"/>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206992" y="2743652"/>
            <a:ext cx="500423" cy="408355"/>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51"/>
          <p:cNvPicPr>
            <a:picLocks noChangeAspect="1"/>
          </p:cNvPicPr>
          <p:nvPr/>
        </p:nvPicPr>
        <p:blipFill>
          <a:blip r:embed="rId28"/>
          <a:stretch>
            <a:fillRect/>
          </a:stretch>
        </p:blipFill>
        <p:spPr>
          <a:xfrm>
            <a:off x="684799" y="1490525"/>
            <a:ext cx="786984" cy="465128"/>
          </a:xfrm>
          <a:prstGeom prst="rect">
            <a:avLst/>
          </a:prstGeom>
        </p:spPr>
      </p:pic>
      <p:pic>
        <p:nvPicPr>
          <p:cNvPr id="2" name="Picture 1"/>
          <p:cNvPicPr>
            <a:picLocks noChangeAspect="1"/>
          </p:cNvPicPr>
          <p:nvPr/>
        </p:nvPicPr>
        <p:blipFill>
          <a:blip r:embed="rId29"/>
          <a:stretch>
            <a:fillRect/>
          </a:stretch>
        </p:blipFill>
        <p:spPr>
          <a:xfrm>
            <a:off x="173228" y="5053471"/>
            <a:ext cx="642708" cy="499747"/>
          </a:xfrm>
          <a:prstGeom prst="rect">
            <a:avLst/>
          </a:prstGeom>
        </p:spPr>
      </p:pic>
      <p:sp>
        <p:nvSpPr>
          <p:cNvPr id="48" name="Rectangle 30"/>
          <p:cNvSpPr>
            <a:spLocks/>
          </p:cNvSpPr>
          <p:nvPr/>
        </p:nvSpPr>
        <p:spPr bwMode="auto">
          <a:xfrm>
            <a:off x="891386" y="5324734"/>
            <a:ext cx="1553766" cy="312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26710" tIns="26710" rIns="26710" bIns="26710"/>
          <a:lstStyle/>
          <a:p>
            <a:pPr algn="l"/>
            <a:r>
              <a:rPr lang="en-US" sz="1300" dirty="0">
                <a:ea typeface="ＭＳ Ｐゴシック" charset="0"/>
                <a:cs typeface="ＭＳ Ｐゴシック" charset="0"/>
                <a:sym typeface="Helvetica" charset="0"/>
              </a:rPr>
              <a:t>Roger Barlow</a:t>
            </a:r>
          </a:p>
        </p:txBody>
      </p:sp>
      <p:sp>
        <p:nvSpPr>
          <p:cNvPr id="49" name="Line 40"/>
          <p:cNvSpPr>
            <a:spLocks noChangeShapeType="1"/>
          </p:cNvSpPr>
          <p:nvPr/>
        </p:nvSpPr>
        <p:spPr bwMode="auto">
          <a:xfrm rot="10800000" flipH="1">
            <a:off x="1318522" y="4291870"/>
            <a:ext cx="1416606" cy="1015552"/>
          </a:xfrm>
          <a:prstGeom prst="line">
            <a:avLst/>
          </a:prstGeom>
          <a:noFill/>
          <a:ln w="9525">
            <a:solidFill>
              <a:schemeClr val="tx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1300"/>
          </a:p>
        </p:txBody>
      </p:sp>
      <p:pic>
        <p:nvPicPr>
          <p:cNvPr id="54" name="Picture 53"/>
          <p:cNvPicPr>
            <a:picLocks noChangeAspect="1"/>
          </p:cNvPicPr>
          <p:nvPr/>
        </p:nvPicPr>
        <p:blipFill>
          <a:blip r:embed="rId30"/>
          <a:stretch>
            <a:fillRect/>
          </a:stretch>
        </p:blipFill>
        <p:spPr>
          <a:xfrm>
            <a:off x="179512" y="5949280"/>
            <a:ext cx="581419" cy="566726"/>
          </a:xfrm>
          <a:prstGeom prst="rect">
            <a:avLst/>
          </a:prstGeom>
        </p:spPr>
      </p:pic>
      <p:sp>
        <p:nvSpPr>
          <p:cNvPr id="56" name="Slide Number Placeholder 3"/>
          <p:cNvSpPr>
            <a:spLocks noGrp="1"/>
          </p:cNvSpPr>
          <p:nvPr>
            <p:ph type="sldNum" sz="quarter" idx="12"/>
          </p:nvPr>
        </p:nvSpPr>
        <p:spPr>
          <a:xfrm>
            <a:off x="6553200" y="6356350"/>
            <a:ext cx="2133600" cy="365125"/>
          </a:xfrm>
        </p:spPr>
        <p:txBody>
          <a:bodyPr/>
          <a:lstStyle/>
          <a:p>
            <a:fld id="{551115BC-487E-4422-894C-CB7CD3E79223}" type="slidenum">
              <a:rPr lang="sv-SE" smtClean="0"/>
              <a:pPr/>
              <a:t>72</a:t>
            </a:fld>
            <a:endParaRPr lang="sv-SE" dirty="0"/>
          </a:p>
        </p:txBody>
      </p:sp>
    </p:spTree>
    <p:extLst>
      <p:ext uri="{BB962C8B-B14F-4D97-AF65-F5344CB8AC3E}">
        <p14:creationId xmlns:p14="http://schemas.microsoft.com/office/powerpoint/2010/main" val="1785358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FFFFFF"/>
                </a:solidFill>
              </a:rPr>
              <a:t>Cavity Cryomodule Technology </a:t>
            </a:r>
            <a:r>
              <a:rPr lang="en-US" sz="2800" b="1" dirty="0" smtClean="0">
                <a:solidFill>
                  <a:srgbClr val="FFFFFF"/>
                </a:solidFill>
              </a:rPr>
              <a:t>Demonstrators</a:t>
            </a:r>
            <a:endParaRPr lang="en-US" sz="2800" dirty="0">
              <a:solidFill>
                <a:srgbClr val="FFFFFF"/>
              </a:solidFill>
            </a:endParaRPr>
          </a:p>
        </p:txBody>
      </p:sp>
      <p:sp>
        <p:nvSpPr>
          <p:cNvPr id="4" name="Slide Number Placeholder 3"/>
          <p:cNvSpPr>
            <a:spLocks noGrp="1"/>
          </p:cNvSpPr>
          <p:nvPr>
            <p:ph type="sldNum" sz="quarter" idx="12"/>
          </p:nvPr>
        </p:nvSpPr>
        <p:spPr/>
        <p:txBody>
          <a:bodyPr/>
          <a:lstStyle/>
          <a:p>
            <a:fld id="{551115BC-487E-4422-894C-CB7CD3E79223}" type="slidenum">
              <a:rPr lang="sv-SE" smtClean="0"/>
              <a:pPr/>
              <a:t>73</a:t>
            </a:fld>
            <a:endParaRPr lang="sv-SE"/>
          </a:p>
        </p:txBody>
      </p:sp>
      <p:pic>
        <p:nvPicPr>
          <p:cNvPr id="11" name="Picture 10"/>
          <p:cNvPicPr>
            <a:picLocks noChangeAspect="1"/>
          </p:cNvPicPr>
          <p:nvPr/>
        </p:nvPicPr>
        <p:blipFill>
          <a:blip r:embed="rId2"/>
          <a:stretch>
            <a:fillRect/>
          </a:stretch>
        </p:blipFill>
        <p:spPr>
          <a:xfrm>
            <a:off x="7020272" y="2894252"/>
            <a:ext cx="1545237" cy="1167070"/>
          </a:xfrm>
          <a:prstGeom prst="rect">
            <a:avLst/>
          </a:prstGeom>
        </p:spPr>
      </p:pic>
      <p:sp>
        <p:nvSpPr>
          <p:cNvPr id="12" name="Content Placeholder 2"/>
          <p:cNvSpPr>
            <a:spLocks noGrp="1"/>
          </p:cNvSpPr>
          <p:nvPr>
            <p:ph idx="4294967295"/>
          </p:nvPr>
        </p:nvSpPr>
        <p:spPr>
          <a:xfrm>
            <a:off x="157962" y="2826527"/>
            <a:ext cx="8592055" cy="2448272"/>
          </a:xfrm>
          <a:prstGeom prst="rect">
            <a:avLst/>
          </a:prstGeom>
        </p:spPr>
        <p:txBody>
          <a:bodyPr>
            <a:noAutofit/>
          </a:bodyPr>
          <a:lstStyle/>
          <a:p>
            <a:pPr marL="377448" indent="-321400"/>
            <a:r>
              <a:rPr lang="en-US" sz="1800" dirty="0">
                <a:solidFill>
                  <a:srgbClr val="3366FF"/>
                </a:solidFill>
                <a:latin typeface="Arial"/>
                <a:ea typeface="Lucida Grande"/>
                <a:cs typeface="Arial"/>
              </a:rPr>
              <a:t>Validate </a:t>
            </a:r>
            <a:r>
              <a:rPr lang="en-US" sz="1800" dirty="0">
                <a:solidFill>
                  <a:srgbClr val="3366FF"/>
                </a:solidFill>
                <a:latin typeface="Arial"/>
                <a:cs typeface="Arial"/>
              </a:rPr>
              <a:t>designs </a:t>
            </a:r>
            <a:r>
              <a:rPr lang="en-US" sz="1800" dirty="0" smtClean="0">
                <a:solidFill>
                  <a:srgbClr val="3366FF"/>
                </a:solidFill>
                <a:latin typeface="Arial"/>
                <a:cs typeface="Arial"/>
              </a:rPr>
              <a:t>and construction capability </a:t>
            </a:r>
            <a:r>
              <a:rPr lang="en-US" sz="1800" dirty="0" smtClean="0">
                <a:solidFill>
                  <a:schemeClr val="tx1"/>
                </a:solidFill>
                <a:latin typeface="Arial"/>
                <a:cs typeface="Arial"/>
              </a:rPr>
              <a:t>of SRF components</a:t>
            </a:r>
            <a:endParaRPr lang="en-US" sz="1800" dirty="0">
              <a:solidFill>
                <a:schemeClr val="tx1"/>
              </a:solidFill>
              <a:latin typeface="Arial"/>
              <a:cs typeface="Arial"/>
            </a:endParaRPr>
          </a:p>
          <a:p>
            <a:pPr marL="377448" indent="-321400"/>
            <a:r>
              <a:rPr lang="en-US" sz="1800" dirty="0">
                <a:solidFill>
                  <a:schemeClr val="tx1"/>
                </a:solidFill>
                <a:latin typeface="Arial"/>
                <a:cs typeface="Arial"/>
              </a:rPr>
              <a:t>Prepare the </a:t>
            </a:r>
            <a:r>
              <a:rPr lang="en-US" sz="1800" dirty="0">
                <a:solidFill>
                  <a:srgbClr val="3366FF"/>
                </a:solidFill>
                <a:latin typeface="Arial"/>
                <a:cs typeface="Arial"/>
              </a:rPr>
              <a:t>industrialization process</a:t>
            </a:r>
            <a:r>
              <a:rPr lang="en-US" sz="1800" dirty="0">
                <a:solidFill>
                  <a:srgbClr val="030000"/>
                </a:solidFill>
                <a:latin typeface="Arial"/>
                <a:cs typeface="Arial"/>
              </a:rPr>
              <a:t> </a:t>
            </a:r>
            <a:r>
              <a:rPr lang="en-US" sz="1800" dirty="0">
                <a:solidFill>
                  <a:srgbClr val="000000"/>
                </a:solidFill>
                <a:latin typeface="Arial"/>
                <a:ea typeface="Lucida Grande"/>
                <a:cs typeface="Arial"/>
              </a:rPr>
              <a:t>by validating </a:t>
            </a:r>
          </a:p>
          <a:p>
            <a:pPr marL="56048" indent="0">
              <a:buNone/>
            </a:pPr>
            <a:r>
              <a:rPr lang="en-US" sz="1800" dirty="0">
                <a:solidFill>
                  <a:srgbClr val="000000"/>
                </a:solidFill>
                <a:latin typeface="Arial"/>
                <a:ea typeface="Lucida Grande"/>
                <a:cs typeface="Arial"/>
              </a:rPr>
              <a:t>component life-cycles (incl. assembling  process, QA)</a:t>
            </a:r>
          </a:p>
          <a:p>
            <a:pPr marL="377448" indent="-321400"/>
            <a:r>
              <a:rPr lang="en-US" sz="1800" dirty="0">
                <a:solidFill>
                  <a:srgbClr val="000000"/>
                </a:solidFill>
                <a:latin typeface="Arial"/>
                <a:cs typeface="Arial"/>
              </a:rPr>
              <a:t>Validate </a:t>
            </a:r>
            <a:r>
              <a:rPr lang="en-US" sz="1800" dirty="0" smtClean="0">
                <a:solidFill>
                  <a:srgbClr val="000000"/>
                </a:solidFill>
                <a:latin typeface="Arial"/>
                <a:cs typeface="Arial"/>
              </a:rPr>
              <a:t>component </a:t>
            </a:r>
            <a:r>
              <a:rPr lang="en-US" sz="1800" dirty="0" smtClean="0">
                <a:solidFill>
                  <a:srgbClr val="030000"/>
                </a:solidFill>
                <a:latin typeface="Arial"/>
                <a:cs typeface="Arial"/>
              </a:rPr>
              <a:t>performances </a:t>
            </a:r>
            <a:r>
              <a:rPr lang="en-US" sz="1800" dirty="0">
                <a:solidFill>
                  <a:srgbClr val="030000"/>
                </a:solidFill>
                <a:latin typeface="Arial"/>
                <a:cs typeface="Arial"/>
              </a:rPr>
              <a:t>(incl. </a:t>
            </a:r>
            <a:r>
              <a:rPr lang="en-US" sz="1800" dirty="0">
                <a:solidFill>
                  <a:srgbClr val="3366FF"/>
                </a:solidFill>
                <a:latin typeface="Arial"/>
                <a:cs typeface="Arial"/>
              </a:rPr>
              <a:t>RF, mechanical, thermal</a:t>
            </a:r>
            <a:r>
              <a:rPr lang="en-US" sz="1800" dirty="0">
                <a:solidFill>
                  <a:srgbClr val="000000"/>
                </a:solidFill>
                <a:latin typeface="Arial"/>
                <a:cs typeface="Arial"/>
              </a:rPr>
              <a:t>)</a:t>
            </a:r>
          </a:p>
          <a:p>
            <a:pPr marL="377448" indent="-321400"/>
            <a:r>
              <a:rPr lang="en-US" sz="1800" dirty="0">
                <a:solidFill>
                  <a:srgbClr val="000000"/>
                </a:solidFill>
                <a:latin typeface="Arial"/>
                <a:ea typeface="Lucida Grande"/>
                <a:cs typeface="Arial"/>
              </a:rPr>
              <a:t>Develop </a:t>
            </a:r>
            <a:r>
              <a:rPr lang="en-US" sz="1800" dirty="0" smtClean="0">
                <a:solidFill>
                  <a:srgbClr val="000000"/>
                </a:solidFill>
                <a:latin typeface="Arial"/>
                <a:ea typeface="Lucida Grande"/>
                <a:cs typeface="Arial"/>
              </a:rPr>
              <a:t>ESS 704 </a:t>
            </a:r>
            <a:r>
              <a:rPr lang="en-US" sz="1800" dirty="0">
                <a:solidFill>
                  <a:srgbClr val="000000"/>
                </a:solidFill>
                <a:latin typeface="Arial"/>
                <a:ea typeface="Lucida Grande"/>
                <a:cs typeface="Arial"/>
              </a:rPr>
              <a:t>MHz SRF </a:t>
            </a:r>
            <a:r>
              <a:rPr lang="en-US" sz="1800" dirty="0" err="1">
                <a:solidFill>
                  <a:srgbClr val="000000"/>
                </a:solidFill>
                <a:latin typeface="Arial"/>
                <a:ea typeface="Lucida Grande"/>
                <a:cs typeface="Arial"/>
              </a:rPr>
              <a:t>linac</a:t>
            </a:r>
            <a:r>
              <a:rPr lang="en-US" sz="1800" dirty="0">
                <a:solidFill>
                  <a:srgbClr val="000000"/>
                </a:solidFill>
                <a:latin typeface="Arial"/>
                <a:ea typeface="Lucida Grande"/>
                <a:cs typeface="Arial"/>
              </a:rPr>
              <a:t> </a:t>
            </a:r>
            <a:r>
              <a:rPr lang="en-US" sz="1800" dirty="0">
                <a:solidFill>
                  <a:srgbClr val="3366FF"/>
                </a:solidFill>
                <a:latin typeface="Arial"/>
                <a:ea typeface="Lucida Grande"/>
                <a:cs typeface="Arial"/>
              </a:rPr>
              <a:t>operating procedures </a:t>
            </a:r>
          </a:p>
          <a:p>
            <a:pPr marL="377448" indent="-321400"/>
            <a:r>
              <a:rPr lang="en-US" sz="1800" dirty="0">
                <a:solidFill>
                  <a:srgbClr val="000000"/>
                </a:solidFill>
                <a:latin typeface="Arial"/>
                <a:ea typeface="Lucida Grande"/>
                <a:cs typeface="Arial"/>
              </a:rPr>
              <a:t>Validate</a:t>
            </a:r>
            <a:r>
              <a:rPr lang="en-US" sz="1800" dirty="0">
                <a:latin typeface="Arial"/>
                <a:ea typeface="Lucida Grande"/>
                <a:cs typeface="Arial"/>
              </a:rPr>
              <a:t> </a:t>
            </a:r>
            <a:r>
              <a:rPr lang="en-US" sz="1800" dirty="0">
                <a:solidFill>
                  <a:srgbClr val="3366FF"/>
                </a:solidFill>
                <a:latin typeface="Arial"/>
                <a:ea typeface="Lucida Grande"/>
                <a:cs typeface="Arial"/>
              </a:rPr>
              <a:t>control command strategy </a:t>
            </a:r>
            <a:r>
              <a:rPr lang="en-US" sz="1800" dirty="0">
                <a:solidFill>
                  <a:srgbClr val="000000"/>
                </a:solidFill>
                <a:latin typeface="Arial"/>
                <a:ea typeface="Lucida Grande"/>
                <a:cs typeface="Arial"/>
              </a:rPr>
              <a:t>(Control box, PLC, EPICS, LLRF)</a:t>
            </a:r>
          </a:p>
          <a:p>
            <a:pPr marL="377448" indent="-321400"/>
            <a:r>
              <a:rPr lang="en-US" sz="1800" dirty="0">
                <a:ea typeface="Lucida Grande"/>
              </a:rPr>
              <a:t>Validate </a:t>
            </a:r>
            <a:r>
              <a:rPr lang="en-US" sz="1800" dirty="0" smtClean="0">
                <a:solidFill>
                  <a:srgbClr val="3366FF"/>
                </a:solidFill>
                <a:latin typeface="Arial"/>
                <a:ea typeface="Lucida Grande"/>
                <a:cs typeface="Arial"/>
              </a:rPr>
              <a:t>ESS</a:t>
            </a:r>
            <a:r>
              <a:rPr lang="en-US" sz="1800" dirty="0" smtClean="0">
                <a:solidFill>
                  <a:srgbClr val="000000"/>
                </a:solidFill>
                <a:latin typeface="Arial"/>
                <a:ea typeface="Lucida Grande"/>
                <a:cs typeface="Arial"/>
              </a:rPr>
              <a:t> </a:t>
            </a:r>
            <a:r>
              <a:rPr lang="en-US" sz="1800" dirty="0">
                <a:solidFill>
                  <a:srgbClr val="3366FF"/>
                </a:solidFill>
                <a:latin typeface="Arial"/>
                <a:ea typeface="Lucida Grande"/>
                <a:cs typeface="Arial"/>
              </a:rPr>
              <a:t>integration </a:t>
            </a:r>
            <a:r>
              <a:rPr lang="en-US" sz="1800" dirty="0">
                <a:solidFill>
                  <a:schemeClr val="tx1"/>
                </a:solidFill>
                <a:latin typeface="Arial"/>
                <a:ea typeface="Lucida Grande"/>
                <a:cs typeface="Arial"/>
              </a:rPr>
              <a:t>and</a:t>
            </a:r>
            <a:r>
              <a:rPr lang="en-US" sz="1800" dirty="0">
                <a:solidFill>
                  <a:srgbClr val="3366FF"/>
                </a:solidFill>
                <a:latin typeface="Arial"/>
                <a:ea typeface="Lucida Grande"/>
                <a:cs typeface="Arial"/>
              </a:rPr>
              <a:t> </a:t>
            </a:r>
            <a:r>
              <a:rPr lang="en-US" sz="1800" dirty="0" smtClean="0">
                <a:solidFill>
                  <a:srgbClr val="3366FF"/>
                </a:solidFill>
                <a:latin typeface="Arial"/>
                <a:ea typeface="Lucida Grande"/>
                <a:cs typeface="Arial"/>
              </a:rPr>
              <a:t>interfaces </a:t>
            </a:r>
            <a:r>
              <a:rPr lang="en-US" sz="1800" dirty="0" smtClean="0">
                <a:solidFill>
                  <a:srgbClr val="000000"/>
                </a:solidFill>
                <a:latin typeface="Arial"/>
                <a:ea typeface="Lucida Grande"/>
                <a:cs typeface="Arial"/>
              </a:rPr>
              <a:t>with RF, </a:t>
            </a:r>
            <a:r>
              <a:rPr lang="en-US" sz="1800" dirty="0">
                <a:solidFill>
                  <a:srgbClr val="000000"/>
                </a:solidFill>
                <a:latin typeface="Arial"/>
                <a:ea typeface="Lucida Grande"/>
                <a:cs typeface="Arial"/>
              </a:rPr>
              <a:t>cryogenics, </a:t>
            </a:r>
            <a:r>
              <a:rPr lang="en-US" sz="1800" dirty="0" smtClean="0">
                <a:solidFill>
                  <a:srgbClr val="000000"/>
                </a:solidFill>
                <a:latin typeface="Arial"/>
                <a:ea typeface="Lucida Grande"/>
                <a:cs typeface="Arial"/>
              </a:rPr>
              <a:t>vacuum and control systems</a:t>
            </a:r>
            <a:endParaRPr lang="en-US" sz="1800" dirty="0">
              <a:solidFill>
                <a:srgbClr val="000000"/>
              </a:solidFill>
              <a:latin typeface="Arial"/>
              <a:cs typeface="Arial"/>
            </a:endParaRPr>
          </a:p>
          <a:p>
            <a:pPr marL="377448" indent="-321400"/>
            <a:r>
              <a:rPr lang="en-US" sz="1800" dirty="0">
                <a:solidFill>
                  <a:srgbClr val="3366FF"/>
                </a:solidFill>
                <a:latin typeface="Arial"/>
                <a:cs typeface="Arial"/>
              </a:rPr>
              <a:t>Train </a:t>
            </a:r>
            <a:r>
              <a:rPr lang="en-US" sz="1800" dirty="0">
                <a:solidFill>
                  <a:srgbClr val="000000"/>
                </a:solidFill>
                <a:latin typeface="Arial"/>
                <a:cs typeface="Arial"/>
              </a:rPr>
              <a:t>people </a:t>
            </a:r>
            <a:r>
              <a:rPr lang="en-US" sz="1800" dirty="0"/>
              <a:t>in </a:t>
            </a:r>
            <a:r>
              <a:rPr lang="en-US" sz="1800" dirty="0" smtClean="0"/>
              <a:t>ESS SRF Technology and </a:t>
            </a:r>
            <a:r>
              <a:rPr lang="en-US" sz="1800" dirty="0" smtClean="0">
                <a:solidFill>
                  <a:srgbClr val="000000"/>
                </a:solidFill>
                <a:latin typeface="Arial"/>
                <a:cs typeface="Arial"/>
              </a:rPr>
              <a:t>build an ESS </a:t>
            </a:r>
            <a:r>
              <a:rPr lang="en-US" sz="1800" dirty="0" smtClean="0">
                <a:solidFill>
                  <a:srgbClr val="3366FF"/>
                </a:solidFill>
                <a:latin typeface="Arial"/>
                <a:cs typeface="Arial"/>
              </a:rPr>
              <a:t>collaboration</a:t>
            </a:r>
            <a:endParaRPr lang="en-US" sz="1800" dirty="0">
              <a:solidFill>
                <a:srgbClr val="000000"/>
              </a:solidFill>
              <a:latin typeface="Arial"/>
              <a:cs typeface="Arial"/>
            </a:endParaRPr>
          </a:p>
        </p:txBody>
      </p:sp>
      <p:sp>
        <p:nvSpPr>
          <p:cNvPr id="13" name="Rounded Rectangle 12"/>
          <p:cNvSpPr/>
          <p:nvPr/>
        </p:nvSpPr>
        <p:spPr bwMode="auto">
          <a:xfrm>
            <a:off x="290900" y="1674398"/>
            <a:ext cx="8693073" cy="1034522"/>
          </a:xfrm>
          <a:prstGeom prst="roundRect">
            <a:avLst/>
          </a:prstGeom>
          <a:blipFill dpi="0" rotWithShape="1">
            <a:blip r:embed="rId3">
              <a:alphaModFix amt="28000"/>
            </a:blip>
            <a:srcRect/>
            <a:tile tx="0" ty="0" sx="100000" sy="100000" flip="none" algn="tl"/>
          </a:blipFill>
          <a:ln w="9525" cap="flat" cmpd="sng" algn="ctr">
            <a:solidFill>
              <a:schemeClr val="tx1"/>
            </a:solidFill>
            <a:prstDash val="solid"/>
            <a:round/>
            <a:headEnd type="none" w="med" len="med"/>
            <a:tailEnd type="none" w="med" len="med"/>
          </a:ln>
          <a:effectLst/>
        </p:spPr>
        <p:txBody>
          <a:bodyPr vert="horz" wrap="square" lIns="85707" tIns="42853" rIns="85707" bIns="42853" numCol="1" rtlCol="0" anchor="t" anchorCtr="0" compatLnSpc="1">
            <a:prstTxWarp prst="textNoShape">
              <a:avLst/>
            </a:prstTxWarp>
          </a:bodyPr>
          <a:lstStyle/>
          <a:p>
            <a:pPr defTabSz="857067" eaLnBrk="0" fontAlgn="base" hangingPunct="0">
              <a:spcBef>
                <a:spcPct val="0"/>
              </a:spcBef>
              <a:spcAft>
                <a:spcPct val="0"/>
              </a:spcAft>
            </a:pPr>
            <a:endParaRPr lang="en-US" sz="2200" b="1">
              <a:solidFill>
                <a:srgbClr val="333333"/>
              </a:solidFill>
              <a:effectLst>
                <a:outerShdw blurRad="38100" dist="38100" dir="2700000" algn="tl">
                  <a:srgbClr val="000000">
                    <a:alpha val="43137"/>
                  </a:srgbClr>
                </a:outerShdw>
              </a:effectLst>
              <a:latin typeface="Arial"/>
              <a:cs typeface="Arial"/>
            </a:endParaRPr>
          </a:p>
        </p:txBody>
      </p:sp>
      <p:sp>
        <p:nvSpPr>
          <p:cNvPr id="14" name="Rectangle 13"/>
          <p:cNvSpPr/>
          <p:nvPr/>
        </p:nvSpPr>
        <p:spPr>
          <a:xfrm>
            <a:off x="393004" y="1674399"/>
            <a:ext cx="8738264" cy="994484"/>
          </a:xfrm>
          <a:prstGeom prst="rect">
            <a:avLst/>
          </a:prstGeom>
        </p:spPr>
        <p:txBody>
          <a:bodyPr wrap="square" lIns="85707" tIns="42853" rIns="85707" bIns="42853">
            <a:spAutoFit/>
          </a:bodyPr>
          <a:lstStyle/>
          <a:p>
            <a:pPr marL="209237"/>
            <a:r>
              <a:rPr lang="en-US" sz="1900" b="1" dirty="0">
                <a:latin typeface="Arial"/>
                <a:cs typeface="Arial"/>
                <a:sym typeface="Wingdings" pitchFamily="2" charset="2"/>
              </a:rPr>
              <a:t>One full scale </a:t>
            </a:r>
            <a:r>
              <a:rPr lang="en-US" sz="1900" b="1" dirty="0" smtClean="0">
                <a:latin typeface="Arial"/>
                <a:cs typeface="Arial"/>
                <a:sym typeface="Wingdings" pitchFamily="2" charset="2"/>
              </a:rPr>
              <a:t>704 </a:t>
            </a:r>
            <a:r>
              <a:rPr lang="en-US" sz="1900" b="1" dirty="0">
                <a:latin typeface="Arial"/>
                <a:cs typeface="Arial"/>
                <a:sym typeface="Wingdings" pitchFamily="2" charset="2"/>
              </a:rPr>
              <a:t>MHz </a:t>
            </a:r>
            <a:r>
              <a:rPr lang="en-US" sz="1900" b="1" dirty="0" smtClean="0">
                <a:latin typeface="Arial"/>
                <a:cs typeface="Arial"/>
                <a:sym typeface="Wingdings" pitchFamily="2" charset="2"/>
              </a:rPr>
              <a:t>medium </a:t>
            </a:r>
            <a:r>
              <a:rPr lang="en-US" sz="1900" b="1" dirty="0">
                <a:latin typeface="Arial"/>
                <a:cs typeface="Arial"/>
                <a:sym typeface="Wingdings" pitchFamily="2" charset="2"/>
              </a:rPr>
              <a:t>and high</a:t>
            </a:r>
            <a:r>
              <a:rPr lang="en-US" sz="1900" b="1" dirty="0" smtClean="0">
                <a:latin typeface="Arial"/>
                <a:cs typeface="Arial"/>
                <a:sym typeface="Wingdings" pitchFamily="2" charset="2"/>
              </a:rPr>
              <a:t>-</a:t>
            </a:r>
            <a:r>
              <a:rPr lang="en-US" sz="1900" b="1" dirty="0">
                <a:latin typeface="Arial"/>
                <a:cs typeface="Arial"/>
                <a:sym typeface="Wingdings" pitchFamily="2" charset="2"/>
              </a:rPr>
              <a:t>beta </a:t>
            </a:r>
            <a:r>
              <a:rPr lang="en-US" sz="1900" b="1" dirty="0">
                <a:latin typeface="Arial"/>
                <a:cs typeface="Arial"/>
              </a:rPr>
              <a:t>cavity </a:t>
            </a:r>
            <a:r>
              <a:rPr lang="en-US" sz="1900" b="1" dirty="0" smtClean="0">
                <a:latin typeface="Arial"/>
                <a:cs typeface="Arial"/>
              </a:rPr>
              <a:t>cryomodules</a:t>
            </a:r>
          </a:p>
          <a:p>
            <a:pPr marL="209237"/>
            <a:r>
              <a:rPr lang="en-US" sz="2000" dirty="0">
                <a:latin typeface="Arial"/>
                <a:cs typeface="Arial"/>
              </a:rPr>
              <a:t>A staged approach towards the </a:t>
            </a:r>
            <a:r>
              <a:rPr lang="en-US" sz="2000" dirty="0" smtClean="0">
                <a:latin typeface="Arial"/>
                <a:cs typeface="Arial"/>
              </a:rPr>
              <a:t>series industrialization and </a:t>
            </a:r>
          </a:p>
          <a:p>
            <a:pPr marL="209237"/>
            <a:r>
              <a:rPr lang="en-US" sz="2000" dirty="0" smtClean="0">
                <a:latin typeface="Arial"/>
                <a:cs typeface="Arial"/>
              </a:rPr>
              <a:t>the ESS </a:t>
            </a:r>
            <a:r>
              <a:rPr lang="en-US" sz="2000" dirty="0" err="1">
                <a:latin typeface="Arial"/>
                <a:cs typeface="Arial"/>
              </a:rPr>
              <a:t>Linac</a:t>
            </a:r>
            <a:r>
              <a:rPr lang="en-US" sz="2000" dirty="0">
                <a:latin typeface="Arial"/>
                <a:cs typeface="Arial"/>
              </a:rPr>
              <a:t> tunnel installation </a:t>
            </a:r>
          </a:p>
        </p:txBody>
      </p:sp>
      <p:sp>
        <p:nvSpPr>
          <p:cNvPr id="15" name="Rectangle 14"/>
          <p:cNvSpPr/>
          <p:nvPr/>
        </p:nvSpPr>
        <p:spPr>
          <a:xfrm>
            <a:off x="180657" y="6021288"/>
            <a:ext cx="7311581" cy="378931"/>
          </a:xfrm>
          <a:prstGeom prst="rect">
            <a:avLst/>
          </a:prstGeom>
        </p:spPr>
        <p:txBody>
          <a:bodyPr wrap="square" lIns="85707" tIns="42853" rIns="85707" bIns="42853">
            <a:spAutoFit/>
          </a:bodyPr>
          <a:lstStyle/>
          <a:p>
            <a:pPr marL="56048"/>
            <a:r>
              <a:rPr lang="en-GB" sz="1900" dirty="0">
                <a:latin typeface="Arial"/>
                <a:cs typeface="Arial"/>
                <a:sym typeface="Wingdings"/>
              </a:rPr>
              <a:t> </a:t>
            </a:r>
            <a:r>
              <a:rPr lang="en-GB" sz="1900" b="1" dirty="0">
                <a:latin typeface="Arial"/>
                <a:cs typeface="Arial"/>
              </a:rPr>
              <a:t>Similar process for the spoke cryomodules</a:t>
            </a:r>
          </a:p>
        </p:txBody>
      </p:sp>
    </p:spTree>
    <p:extLst>
      <p:ext uri="{BB962C8B-B14F-4D97-AF65-F5344CB8AC3E}">
        <p14:creationId xmlns:p14="http://schemas.microsoft.com/office/powerpoint/2010/main" val="1538631540"/>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a:stretch>
            <a:fillRect/>
          </a:stretch>
        </p:blipFill>
        <p:spPr>
          <a:xfrm>
            <a:off x="467544" y="4365104"/>
            <a:ext cx="6788680" cy="2504729"/>
          </a:xfrm>
          <a:prstGeom prst="rect">
            <a:avLst/>
          </a:prstGeom>
        </p:spPr>
      </p:pic>
      <p:sp>
        <p:nvSpPr>
          <p:cNvPr id="9217" name="Title 1"/>
          <p:cNvSpPr>
            <a:spLocks noGrp="1"/>
          </p:cNvSpPr>
          <p:nvPr>
            <p:ph type="title"/>
          </p:nvPr>
        </p:nvSpPr>
        <p:spPr bwMode="auto">
          <a:xfrm>
            <a:off x="179512" y="626358"/>
            <a:ext cx="8752887" cy="71441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noAutofit/>
          </a:bodyPr>
          <a:lstStyle/>
          <a:p>
            <a:r>
              <a:rPr lang="en-US" sz="2800" b="1" dirty="0" smtClean="0"/>
              <a:t>ESS SRF Cavity Cryomodules</a:t>
            </a:r>
            <a:endParaRPr lang="en-US" sz="2400" b="1" dirty="0"/>
          </a:p>
        </p:txBody>
      </p:sp>
      <p:pic>
        <p:nvPicPr>
          <p:cNvPr id="18" name="Picture 17"/>
          <p:cNvPicPr>
            <a:picLocks noChangeAspect="1"/>
          </p:cNvPicPr>
          <p:nvPr/>
        </p:nvPicPr>
        <p:blipFill>
          <a:blip r:embed="rId4"/>
          <a:stretch>
            <a:fillRect/>
          </a:stretch>
        </p:blipFill>
        <p:spPr>
          <a:xfrm>
            <a:off x="1043608" y="1772816"/>
            <a:ext cx="2882358" cy="2015061"/>
          </a:xfrm>
          <a:prstGeom prst="rect">
            <a:avLst/>
          </a:prstGeom>
        </p:spPr>
      </p:pic>
      <p:cxnSp>
        <p:nvCxnSpPr>
          <p:cNvPr id="26" name="Straight Arrow Connector 25"/>
          <p:cNvCxnSpPr/>
          <p:nvPr/>
        </p:nvCxnSpPr>
        <p:spPr>
          <a:xfrm>
            <a:off x="1835696" y="4221088"/>
            <a:ext cx="576064" cy="1224136"/>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837283" y="3850806"/>
            <a:ext cx="566365" cy="1378394"/>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3491880" y="4221088"/>
            <a:ext cx="72008" cy="180020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4932040" y="4005064"/>
            <a:ext cx="3879450" cy="369332"/>
          </a:xfrm>
          <a:prstGeom prst="rect">
            <a:avLst/>
          </a:prstGeom>
        </p:spPr>
        <p:txBody>
          <a:bodyPr wrap="none">
            <a:spAutoFit/>
          </a:bodyPr>
          <a:lstStyle/>
          <a:p>
            <a:r>
              <a:rPr lang="fr-FR" dirty="0" smtClean="0">
                <a:solidFill>
                  <a:srgbClr val="3366FF"/>
                </a:solidFill>
                <a:latin typeface="Arial"/>
                <a:ea typeface="Lucida Grande" charset="0"/>
                <a:cs typeface="Arial"/>
              </a:rPr>
              <a:t>4 </a:t>
            </a:r>
            <a:r>
              <a:rPr lang="fr-FR" dirty="0" err="1" smtClean="0">
                <a:solidFill>
                  <a:srgbClr val="3366FF"/>
                </a:solidFill>
                <a:latin typeface="Arial"/>
                <a:ea typeface="Lucida Grande" charset="0"/>
                <a:cs typeface="Arial"/>
              </a:rPr>
              <a:t>Elliptical</a:t>
            </a:r>
            <a:r>
              <a:rPr lang="fr-FR" dirty="0" smtClean="0">
                <a:solidFill>
                  <a:srgbClr val="3366FF"/>
                </a:solidFill>
                <a:latin typeface="Arial"/>
                <a:ea typeface="Lucida Grande" charset="0"/>
                <a:cs typeface="Arial"/>
              </a:rPr>
              <a:t> </a:t>
            </a:r>
            <a:r>
              <a:rPr lang="fr-FR" dirty="0" err="1" smtClean="0">
                <a:solidFill>
                  <a:srgbClr val="3366FF"/>
                </a:solidFill>
                <a:latin typeface="Arial"/>
                <a:ea typeface="Lucida Grande" charset="0"/>
                <a:cs typeface="Arial"/>
              </a:rPr>
              <a:t>Cavities</a:t>
            </a:r>
            <a:r>
              <a:rPr lang="fr-FR" dirty="0" smtClean="0">
                <a:solidFill>
                  <a:srgbClr val="3366FF"/>
                </a:solidFill>
                <a:latin typeface="Arial"/>
                <a:ea typeface="Lucida Grande" charset="0"/>
                <a:cs typeface="Arial"/>
              </a:rPr>
              <a:t> per Cryomodule</a:t>
            </a:r>
            <a:endParaRPr lang="fr-FR" dirty="0">
              <a:solidFill>
                <a:srgbClr val="3366FF"/>
              </a:solidFill>
              <a:latin typeface="Arial"/>
              <a:cs typeface="Arial"/>
            </a:endParaRPr>
          </a:p>
        </p:txBody>
      </p:sp>
      <p:sp>
        <p:nvSpPr>
          <p:cNvPr id="37" name="Rectangle 36"/>
          <p:cNvSpPr/>
          <p:nvPr/>
        </p:nvSpPr>
        <p:spPr>
          <a:xfrm>
            <a:off x="179512" y="1484784"/>
            <a:ext cx="3623145" cy="646331"/>
          </a:xfrm>
          <a:prstGeom prst="rect">
            <a:avLst/>
          </a:prstGeom>
        </p:spPr>
        <p:txBody>
          <a:bodyPr wrap="none">
            <a:spAutoFit/>
          </a:bodyPr>
          <a:lstStyle/>
          <a:p>
            <a:r>
              <a:rPr lang="fr-FR" dirty="0" smtClean="0">
                <a:solidFill>
                  <a:srgbClr val="3366FF"/>
                </a:solidFill>
                <a:latin typeface="Arial"/>
                <a:ea typeface="Lucida Grande" charset="0"/>
                <a:cs typeface="Arial"/>
              </a:rPr>
              <a:t>2 </a:t>
            </a:r>
            <a:r>
              <a:rPr lang="fr-FR" dirty="0" err="1" smtClean="0">
                <a:solidFill>
                  <a:srgbClr val="3366FF"/>
                </a:solidFill>
                <a:latin typeface="Arial"/>
                <a:ea typeface="Lucida Grande" charset="0"/>
                <a:cs typeface="Arial"/>
              </a:rPr>
              <a:t>Spoke</a:t>
            </a:r>
            <a:r>
              <a:rPr lang="fr-FR" dirty="0" smtClean="0">
                <a:solidFill>
                  <a:srgbClr val="3366FF"/>
                </a:solidFill>
                <a:latin typeface="Arial"/>
                <a:ea typeface="Lucida Grande" charset="0"/>
                <a:cs typeface="Arial"/>
              </a:rPr>
              <a:t> </a:t>
            </a:r>
            <a:r>
              <a:rPr lang="fr-FR" dirty="0" err="1" smtClean="0">
                <a:solidFill>
                  <a:srgbClr val="3366FF"/>
                </a:solidFill>
                <a:latin typeface="Arial"/>
                <a:ea typeface="Lucida Grande" charset="0"/>
                <a:cs typeface="Arial"/>
              </a:rPr>
              <a:t>Cavities</a:t>
            </a:r>
            <a:r>
              <a:rPr lang="fr-FR" dirty="0" smtClean="0">
                <a:solidFill>
                  <a:srgbClr val="3366FF"/>
                </a:solidFill>
                <a:latin typeface="Arial"/>
                <a:ea typeface="Lucida Grande" charset="0"/>
                <a:cs typeface="Arial"/>
              </a:rPr>
              <a:t> per Cryomodule</a:t>
            </a:r>
            <a:endParaRPr lang="fr-FR" dirty="0">
              <a:solidFill>
                <a:srgbClr val="3366FF"/>
              </a:solidFill>
              <a:latin typeface="Arial"/>
              <a:cs typeface="Arial"/>
            </a:endParaRPr>
          </a:p>
          <a:p>
            <a:endParaRPr lang="fr-FR" dirty="0">
              <a:solidFill>
                <a:srgbClr val="3366FF"/>
              </a:solidFill>
              <a:latin typeface="Arial"/>
              <a:cs typeface="Arial"/>
            </a:endParaRPr>
          </a:p>
        </p:txBody>
      </p:sp>
      <p:grpSp>
        <p:nvGrpSpPr>
          <p:cNvPr id="11" name="Group 10"/>
          <p:cNvGrpSpPr/>
          <p:nvPr/>
        </p:nvGrpSpPr>
        <p:grpSpPr>
          <a:xfrm>
            <a:off x="0" y="2708921"/>
            <a:ext cx="4537926" cy="1536418"/>
            <a:chOff x="951293" y="3595520"/>
            <a:chExt cx="4537926" cy="1536416"/>
          </a:xfrm>
        </p:grpSpPr>
        <p:sp>
          <p:nvSpPr>
            <p:cNvPr id="9224" name="Rectangle 16"/>
            <p:cNvSpPr>
              <a:spLocks noChangeArrowheads="1"/>
            </p:cNvSpPr>
            <p:nvPr/>
          </p:nvSpPr>
          <p:spPr bwMode="auto">
            <a:xfrm>
              <a:off x="4222991" y="4836196"/>
              <a:ext cx="1266228" cy="295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81" tIns="32140" rIns="64281" bIns="32140">
              <a:spAutoFit/>
            </a:bodyPr>
            <a:lstStyle/>
            <a:p>
              <a:r>
                <a:rPr lang="en-US" sz="1500" dirty="0">
                  <a:cs typeface="Papyrus"/>
                </a:rPr>
                <a:t>Power coupler</a:t>
              </a:r>
            </a:p>
          </p:txBody>
        </p:sp>
        <p:sp>
          <p:nvSpPr>
            <p:cNvPr id="9225" name="Rectangle 17"/>
            <p:cNvSpPr>
              <a:spLocks noChangeArrowheads="1"/>
            </p:cNvSpPr>
            <p:nvPr/>
          </p:nvSpPr>
          <p:spPr bwMode="auto">
            <a:xfrm>
              <a:off x="2498957" y="4747646"/>
              <a:ext cx="1830973" cy="295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81" tIns="32140" rIns="64281" bIns="32140">
              <a:spAutoFit/>
            </a:bodyPr>
            <a:lstStyle/>
            <a:p>
              <a:r>
                <a:rPr lang="en-US" sz="1500" dirty="0">
                  <a:cs typeface="Papyrus"/>
                </a:rPr>
                <a:t>Cold tuning System</a:t>
              </a:r>
            </a:p>
          </p:txBody>
        </p:sp>
        <p:sp>
          <p:nvSpPr>
            <p:cNvPr id="9226" name="Rectangle 18"/>
            <p:cNvSpPr>
              <a:spLocks noChangeArrowheads="1"/>
            </p:cNvSpPr>
            <p:nvPr/>
          </p:nvSpPr>
          <p:spPr bwMode="auto">
            <a:xfrm>
              <a:off x="951293" y="4462969"/>
              <a:ext cx="1306897" cy="295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81" tIns="32140" rIns="64281" bIns="32140">
              <a:spAutoFit/>
            </a:bodyPr>
            <a:lstStyle/>
            <a:p>
              <a:r>
                <a:rPr lang="en-US" sz="1500" dirty="0" smtClean="0">
                  <a:cs typeface="Papyrus"/>
                </a:rPr>
                <a:t>Ti. Helium </a:t>
              </a:r>
              <a:r>
                <a:rPr lang="en-US" sz="1500" dirty="0">
                  <a:cs typeface="Papyrus"/>
                </a:rPr>
                <a:t>tank</a:t>
              </a:r>
            </a:p>
          </p:txBody>
        </p:sp>
        <p:cxnSp>
          <p:nvCxnSpPr>
            <p:cNvPr id="9" name="Straight Arrow Connector 8"/>
            <p:cNvCxnSpPr/>
            <p:nvPr/>
          </p:nvCxnSpPr>
          <p:spPr>
            <a:xfrm flipV="1">
              <a:off x="2795554" y="3595520"/>
              <a:ext cx="783523" cy="1178381"/>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flipV="1">
              <a:off x="3867109" y="4027566"/>
              <a:ext cx="604259" cy="736623"/>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1724070" y="3811543"/>
              <a:ext cx="1062919" cy="72007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grpSp>
      <p:pic>
        <p:nvPicPr>
          <p:cNvPr id="4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403" r="-134" b="-528"/>
          <a:stretch/>
        </p:blipFill>
        <p:spPr bwMode="auto">
          <a:xfrm>
            <a:off x="3945594" y="1628800"/>
            <a:ext cx="4874878" cy="21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Rectangle 45"/>
          <p:cNvSpPr/>
          <p:nvPr/>
        </p:nvSpPr>
        <p:spPr>
          <a:xfrm>
            <a:off x="6372200" y="1484784"/>
            <a:ext cx="2448272" cy="578986"/>
          </a:xfrm>
          <a:prstGeom prst="rect">
            <a:avLst/>
          </a:prstGeom>
        </p:spPr>
        <p:txBody>
          <a:bodyPr wrap="square" lIns="85707" tIns="42853" rIns="85707" bIns="42853">
            <a:spAutoFit/>
          </a:bodyPr>
          <a:lstStyle/>
          <a:p>
            <a:r>
              <a:rPr lang="fr-FR" sz="1600" dirty="0" err="1" smtClean="0"/>
              <a:t>Segmented</a:t>
            </a:r>
            <a:r>
              <a:rPr lang="fr-FR" sz="1600" dirty="0" smtClean="0"/>
              <a:t> </a:t>
            </a:r>
            <a:r>
              <a:rPr lang="fr-FR" sz="1600" dirty="0"/>
              <a:t>SRF </a:t>
            </a:r>
            <a:r>
              <a:rPr lang="fr-FR" sz="1600" dirty="0" err="1" smtClean="0"/>
              <a:t>linac</a:t>
            </a:r>
            <a:r>
              <a:rPr lang="fr-FR" sz="1600" dirty="0" smtClean="0"/>
              <a:t> </a:t>
            </a:r>
            <a:r>
              <a:rPr lang="fr-FR" sz="1600" dirty="0" err="1"/>
              <a:t>with</a:t>
            </a:r>
            <a:r>
              <a:rPr lang="fr-FR" sz="1600" dirty="0"/>
              <a:t> RT </a:t>
            </a:r>
            <a:r>
              <a:rPr lang="fr-FR" sz="1600" dirty="0" err="1"/>
              <a:t>focusing</a:t>
            </a:r>
            <a:r>
              <a:rPr lang="fr-FR" sz="1600" dirty="0"/>
              <a:t> </a:t>
            </a:r>
            <a:r>
              <a:rPr lang="fr-FR" sz="1600" dirty="0" err="1"/>
              <a:t>elements</a:t>
            </a:r>
            <a:endParaRPr lang="en-US" sz="1600" dirty="0"/>
          </a:p>
        </p:txBody>
      </p:sp>
      <p:sp>
        <p:nvSpPr>
          <p:cNvPr id="48" name="Slide Number Placeholder 3"/>
          <p:cNvSpPr>
            <a:spLocks noGrp="1"/>
          </p:cNvSpPr>
          <p:nvPr>
            <p:ph type="sldNum" sz="quarter" idx="12"/>
          </p:nvPr>
        </p:nvSpPr>
        <p:spPr>
          <a:xfrm>
            <a:off x="6553200" y="6356350"/>
            <a:ext cx="2133600" cy="365125"/>
          </a:xfrm>
        </p:spPr>
        <p:txBody>
          <a:bodyPr/>
          <a:lstStyle/>
          <a:p>
            <a:fld id="{551115BC-487E-4422-894C-CB7CD3E79223}" type="slidenum">
              <a:rPr lang="sv-SE" smtClean="0"/>
              <a:pPr/>
              <a:t>74</a:t>
            </a:fld>
            <a:endParaRPr lang="sv-SE" dirty="0"/>
          </a:p>
        </p:txBody>
      </p:sp>
    </p:spTree>
    <p:extLst>
      <p:ext uri="{BB962C8B-B14F-4D97-AF65-F5344CB8AC3E}">
        <p14:creationId xmlns:p14="http://schemas.microsoft.com/office/powerpoint/2010/main" val="2661008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 22" descr="vue high et medium.jpg"/>
          <p:cNvPicPr>
            <a:picLocks noChangeAspect="1"/>
          </p:cNvPicPr>
          <p:nvPr/>
        </p:nvPicPr>
        <p:blipFill>
          <a:blip r:embed="rId2" cstate="print">
            <a:clrChange>
              <a:clrFrom>
                <a:srgbClr val="FFFFFF"/>
              </a:clrFrom>
              <a:clrTo>
                <a:srgbClr val="FFFFFF">
                  <a:alpha val="0"/>
                </a:srgbClr>
              </a:clrTo>
            </a:clrChange>
          </a:blip>
          <a:srcRect l="7112" t="11071" r="6385" b="11071"/>
          <a:stretch>
            <a:fillRect/>
          </a:stretch>
        </p:blipFill>
        <p:spPr>
          <a:xfrm>
            <a:off x="4499992" y="3068960"/>
            <a:ext cx="4320480" cy="2340385"/>
          </a:xfrm>
          <a:prstGeom prst="rect">
            <a:avLst/>
          </a:prstGeom>
        </p:spPr>
      </p:pic>
      <p:sp>
        <p:nvSpPr>
          <p:cNvPr id="2" name="Title 1"/>
          <p:cNvSpPr>
            <a:spLocks noGrp="1"/>
          </p:cNvSpPr>
          <p:nvPr>
            <p:ph type="title"/>
          </p:nvPr>
        </p:nvSpPr>
        <p:spPr/>
        <p:txBody>
          <a:bodyPr>
            <a:normAutofit/>
          </a:bodyPr>
          <a:lstStyle/>
          <a:p>
            <a:r>
              <a:rPr lang="en-US" sz="2800" b="1" dirty="0" smtClean="0"/>
              <a:t>SRF Cavities Development</a:t>
            </a:r>
            <a:endParaRPr lang="en-US" sz="2800" b="1" dirty="0"/>
          </a:p>
        </p:txBody>
      </p:sp>
      <p:pic>
        <p:nvPicPr>
          <p:cNvPr id="5" name="Image 17" descr="vue4.bmp"/>
          <p:cNvPicPr>
            <a:picLocks noChangeAspect="1"/>
          </p:cNvPicPr>
          <p:nvPr/>
        </p:nvPicPr>
        <p:blipFill>
          <a:blip r:embed="rId3" cstate="screen"/>
          <a:stretch>
            <a:fillRect/>
          </a:stretch>
        </p:blipFill>
        <p:spPr>
          <a:xfrm>
            <a:off x="395536" y="2708920"/>
            <a:ext cx="3289012" cy="2575123"/>
          </a:xfrm>
          <a:prstGeom prst="rect">
            <a:avLst/>
          </a:prstGeom>
        </p:spPr>
      </p:pic>
      <p:sp>
        <p:nvSpPr>
          <p:cNvPr id="7" name="TextBox 2"/>
          <p:cNvSpPr txBox="1"/>
          <p:nvPr/>
        </p:nvSpPr>
        <p:spPr>
          <a:xfrm>
            <a:off x="2483768" y="5589240"/>
            <a:ext cx="1280653" cy="369324"/>
          </a:xfrm>
          <a:prstGeom prst="rect">
            <a:avLst/>
          </a:prstGeom>
          <a:noFill/>
        </p:spPr>
        <p:txBody>
          <a:bodyPr wrap="none" lIns="91432" tIns="45716" rIns="91432" bIns="45716" rtlCol="0">
            <a:spAutoFit/>
          </a:bodyPr>
          <a:lstStyle/>
          <a:p>
            <a:r>
              <a:rPr lang="fr-FR" dirty="0" smtClean="0"/>
              <a:t>Ti He </a:t>
            </a:r>
            <a:r>
              <a:rPr lang="fr-FR" dirty="0" err="1" smtClean="0"/>
              <a:t>vessel</a:t>
            </a:r>
            <a:endParaRPr lang="en-US" dirty="0"/>
          </a:p>
        </p:txBody>
      </p:sp>
      <p:cxnSp>
        <p:nvCxnSpPr>
          <p:cNvPr id="9" name="Straight Arrow Connector 6"/>
          <p:cNvCxnSpPr/>
          <p:nvPr/>
        </p:nvCxnSpPr>
        <p:spPr>
          <a:xfrm>
            <a:off x="5796136" y="2852936"/>
            <a:ext cx="422279" cy="108012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7"/>
          <p:cNvCxnSpPr/>
          <p:nvPr/>
        </p:nvCxnSpPr>
        <p:spPr>
          <a:xfrm>
            <a:off x="7956376" y="2852936"/>
            <a:ext cx="216024" cy="936104"/>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1"/>
          <p:cNvCxnSpPr/>
          <p:nvPr/>
        </p:nvCxnSpPr>
        <p:spPr>
          <a:xfrm flipV="1">
            <a:off x="3419872" y="5013176"/>
            <a:ext cx="2016224" cy="64807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3"/>
          <p:cNvSpPr txBox="1"/>
          <p:nvPr/>
        </p:nvSpPr>
        <p:spPr>
          <a:xfrm>
            <a:off x="7524328" y="2204864"/>
            <a:ext cx="1440159" cy="738656"/>
          </a:xfrm>
          <a:prstGeom prst="rect">
            <a:avLst/>
          </a:prstGeom>
          <a:noFill/>
        </p:spPr>
        <p:txBody>
          <a:bodyPr wrap="square" lIns="91432" tIns="45716" rIns="91432" bIns="45716" rtlCol="0">
            <a:spAutoFit/>
          </a:bodyPr>
          <a:lstStyle/>
          <a:p>
            <a:r>
              <a:rPr lang="fr-FR" sz="1400" dirty="0" err="1" smtClean="0"/>
              <a:t>Hydroformed</a:t>
            </a:r>
            <a:r>
              <a:rPr lang="fr-FR" sz="1400" dirty="0" smtClean="0"/>
              <a:t>    Ti </a:t>
            </a:r>
            <a:r>
              <a:rPr lang="fr-FR" sz="1400" dirty="0" err="1" smtClean="0"/>
              <a:t>bellows</a:t>
            </a:r>
            <a:r>
              <a:rPr lang="fr-FR" sz="1400" dirty="0" smtClean="0"/>
              <a:t> </a:t>
            </a:r>
          </a:p>
          <a:p>
            <a:r>
              <a:rPr lang="fr-FR" sz="1400" dirty="0" smtClean="0"/>
              <a:t>(+/- 3mm range)</a:t>
            </a:r>
          </a:p>
        </p:txBody>
      </p:sp>
      <p:sp>
        <p:nvSpPr>
          <p:cNvPr id="13" name="TextBox 19"/>
          <p:cNvSpPr txBox="1"/>
          <p:nvPr/>
        </p:nvSpPr>
        <p:spPr>
          <a:xfrm>
            <a:off x="2411760" y="5085184"/>
            <a:ext cx="2101671" cy="369332"/>
          </a:xfrm>
          <a:prstGeom prst="rect">
            <a:avLst/>
          </a:prstGeom>
          <a:noFill/>
        </p:spPr>
        <p:txBody>
          <a:bodyPr wrap="square" lIns="91432" tIns="45716" rIns="91432" bIns="45716" rtlCol="0">
            <a:spAutoFit/>
          </a:bodyPr>
          <a:lstStyle/>
          <a:p>
            <a:r>
              <a:rPr lang="fr-FR" dirty="0" smtClean="0"/>
              <a:t>Power coupler port</a:t>
            </a:r>
            <a:endParaRPr lang="en-US" dirty="0"/>
          </a:p>
        </p:txBody>
      </p:sp>
      <p:cxnSp>
        <p:nvCxnSpPr>
          <p:cNvPr id="14" name="Straight Arrow Connector 20"/>
          <p:cNvCxnSpPr/>
          <p:nvPr/>
        </p:nvCxnSpPr>
        <p:spPr>
          <a:xfrm flipV="1">
            <a:off x="5998721" y="3994030"/>
            <a:ext cx="685800" cy="121031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ZoneTexte 60"/>
          <p:cNvSpPr txBox="1"/>
          <p:nvPr/>
        </p:nvSpPr>
        <p:spPr>
          <a:xfrm>
            <a:off x="323528" y="1916832"/>
            <a:ext cx="3379489" cy="615545"/>
          </a:xfrm>
          <a:prstGeom prst="rect">
            <a:avLst/>
          </a:prstGeom>
          <a:noFill/>
        </p:spPr>
        <p:txBody>
          <a:bodyPr wrap="square" lIns="91432" tIns="45716" rIns="91432" bIns="45716" rtlCol="0">
            <a:spAutoFit/>
          </a:bodyPr>
          <a:lstStyle>
            <a:defPPr>
              <a:defRPr lang="en-US"/>
            </a:defPPr>
          </a:lstStyle>
          <a:p>
            <a:pPr algn="ctr"/>
            <a:r>
              <a:rPr lang="en-US" dirty="0"/>
              <a:t> </a:t>
            </a:r>
            <a:r>
              <a:rPr lang="en-US" dirty="0" smtClean="0">
                <a:sym typeface="Wingdings"/>
              </a:rPr>
              <a:t> </a:t>
            </a:r>
            <a:r>
              <a:rPr lang="en-US" sz="1600" dirty="0" smtClean="0">
                <a:latin typeface="Arial"/>
                <a:cs typeface="Arial"/>
              </a:rPr>
              <a:t>Stiffeners </a:t>
            </a:r>
            <a:r>
              <a:rPr lang="en-US" sz="1600" dirty="0">
                <a:latin typeface="Arial"/>
                <a:cs typeface="Arial"/>
              </a:rPr>
              <a:t>on the Spoke </a:t>
            </a:r>
            <a:r>
              <a:rPr lang="en-US" sz="1600" dirty="0" smtClean="0">
                <a:latin typeface="Arial"/>
                <a:cs typeface="Arial"/>
              </a:rPr>
              <a:t>bars</a:t>
            </a:r>
          </a:p>
          <a:p>
            <a:pPr algn="ctr"/>
            <a:r>
              <a:rPr lang="en-US" sz="1600" dirty="0" smtClean="0">
                <a:latin typeface="Arial"/>
                <a:cs typeface="Arial"/>
              </a:rPr>
              <a:t>(vacuum pressure)</a:t>
            </a:r>
            <a:endParaRPr lang="en-US" sz="1600" dirty="0">
              <a:latin typeface="Arial"/>
              <a:cs typeface="Arial"/>
            </a:endParaRPr>
          </a:p>
        </p:txBody>
      </p:sp>
      <p:cxnSp>
        <p:nvCxnSpPr>
          <p:cNvPr id="16" name="Connecteur droit avec flèche 21"/>
          <p:cNvCxnSpPr/>
          <p:nvPr/>
        </p:nvCxnSpPr>
        <p:spPr>
          <a:xfrm rot="16200000" flipH="1">
            <a:off x="1591123" y="3564898"/>
            <a:ext cx="630997" cy="497002"/>
          </a:xfrm>
          <a:prstGeom prst="straightConnector1">
            <a:avLst/>
          </a:prstGeom>
          <a:solidFill>
            <a:schemeClr val="bg1"/>
          </a:solidFill>
          <a:ln w="12700">
            <a:solidFill>
              <a:schemeClr val="tx1"/>
            </a:solidFill>
            <a:headEnd type="none" w="med" len="med"/>
            <a:tailEnd type="triangle" w="med" len="med"/>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7" name="Straight Arrow Connector 17"/>
          <p:cNvCxnSpPr>
            <a:stCxn id="13" idx="0"/>
          </p:cNvCxnSpPr>
          <p:nvPr/>
        </p:nvCxnSpPr>
        <p:spPr>
          <a:xfrm flipH="1" flipV="1">
            <a:off x="1835696" y="5013176"/>
            <a:ext cx="1626900" cy="7200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0"/>
          </p:cNvCxnSpPr>
          <p:nvPr/>
        </p:nvCxnSpPr>
        <p:spPr>
          <a:xfrm flipV="1">
            <a:off x="3462596" y="4797152"/>
            <a:ext cx="1541452" cy="28803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1"/>
          <p:cNvCxnSpPr>
            <a:stCxn id="15" idx="2"/>
          </p:cNvCxnSpPr>
          <p:nvPr/>
        </p:nvCxnSpPr>
        <p:spPr>
          <a:xfrm>
            <a:off x="2013273" y="2532377"/>
            <a:ext cx="398487" cy="608591"/>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ZoneTexte 60"/>
          <p:cNvSpPr txBox="1"/>
          <p:nvPr/>
        </p:nvSpPr>
        <p:spPr>
          <a:xfrm>
            <a:off x="5076056" y="2420888"/>
            <a:ext cx="2088232" cy="369324"/>
          </a:xfrm>
          <a:prstGeom prst="rect">
            <a:avLst/>
          </a:prstGeom>
          <a:noFill/>
        </p:spPr>
        <p:txBody>
          <a:bodyPr wrap="square" lIns="91432" tIns="45716" rIns="91432" bIns="45716" rtlCol="0">
            <a:spAutoFit/>
          </a:bodyPr>
          <a:lstStyle>
            <a:defPPr>
              <a:defRPr lang="en-US"/>
            </a:defPPr>
          </a:lstStyle>
          <a:p>
            <a:pPr algn="ctr"/>
            <a:r>
              <a:rPr lang="en-US" dirty="0"/>
              <a:t> </a:t>
            </a:r>
            <a:r>
              <a:rPr lang="en-US" sz="1200" dirty="0" smtClean="0"/>
              <a:t>Stiffeners (LFD compensation)</a:t>
            </a:r>
            <a:endParaRPr lang="en-US" sz="1200" dirty="0"/>
          </a:p>
        </p:txBody>
      </p:sp>
      <p:sp>
        <p:nvSpPr>
          <p:cNvPr id="30" name="Rectangle 29"/>
          <p:cNvSpPr/>
          <p:nvPr/>
        </p:nvSpPr>
        <p:spPr>
          <a:xfrm>
            <a:off x="5652120" y="1484784"/>
            <a:ext cx="2025014" cy="369332"/>
          </a:xfrm>
          <a:prstGeom prst="rect">
            <a:avLst/>
          </a:prstGeom>
        </p:spPr>
        <p:txBody>
          <a:bodyPr wrap="none">
            <a:spAutoFit/>
          </a:bodyPr>
          <a:lstStyle/>
          <a:p>
            <a:r>
              <a:rPr lang="fr-FR" dirty="0" err="1">
                <a:solidFill>
                  <a:srgbClr val="3366FF"/>
                </a:solidFill>
                <a:latin typeface="Lucida Grande" charset="0"/>
                <a:ea typeface="Lucida Grande" charset="0"/>
                <a:cs typeface="Lucida Grande" charset="0"/>
              </a:rPr>
              <a:t>E</a:t>
            </a:r>
            <a:r>
              <a:rPr lang="fr-FR" dirty="0" err="1" smtClean="0">
                <a:solidFill>
                  <a:srgbClr val="3366FF"/>
                </a:solidFill>
                <a:latin typeface="Lucida Grande" charset="0"/>
                <a:ea typeface="Lucida Grande" charset="0"/>
                <a:cs typeface="Lucida Grande" charset="0"/>
              </a:rPr>
              <a:t>lliptical</a:t>
            </a:r>
            <a:r>
              <a:rPr lang="fr-FR" dirty="0" smtClean="0">
                <a:solidFill>
                  <a:srgbClr val="3366FF"/>
                </a:solidFill>
                <a:latin typeface="Lucida Grande" charset="0"/>
                <a:ea typeface="Lucida Grande" charset="0"/>
                <a:cs typeface="Lucida Grande" charset="0"/>
              </a:rPr>
              <a:t> </a:t>
            </a:r>
            <a:r>
              <a:rPr lang="fr-FR" dirty="0" err="1" smtClean="0">
                <a:solidFill>
                  <a:srgbClr val="3366FF"/>
                </a:solidFill>
                <a:latin typeface="Lucida Grande" charset="0"/>
                <a:ea typeface="Lucida Grande" charset="0"/>
                <a:cs typeface="Lucida Grande" charset="0"/>
              </a:rPr>
              <a:t>cavities</a:t>
            </a:r>
            <a:r>
              <a:rPr lang="fr-FR" dirty="0" smtClean="0">
                <a:solidFill>
                  <a:srgbClr val="3366FF"/>
                </a:solidFill>
                <a:latin typeface="Lucida Grande" charset="0"/>
                <a:ea typeface="Lucida Grande" charset="0"/>
                <a:cs typeface="Lucida Grande" charset="0"/>
              </a:rPr>
              <a:t> </a:t>
            </a:r>
            <a:endParaRPr lang="fr-FR" dirty="0">
              <a:solidFill>
                <a:srgbClr val="3366FF"/>
              </a:solidFill>
            </a:endParaRPr>
          </a:p>
        </p:txBody>
      </p:sp>
      <p:sp>
        <p:nvSpPr>
          <p:cNvPr id="31" name="Rectangle 30"/>
          <p:cNvSpPr/>
          <p:nvPr/>
        </p:nvSpPr>
        <p:spPr>
          <a:xfrm>
            <a:off x="755576" y="1484784"/>
            <a:ext cx="1582484" cy="369332"/>
          </a:xfrm>
          <a:prstGeom prst="rect">
            <a:avLst/>
          </a:prstGeom>
        </p:spPr>
        <p:txBody>
          <a:bodyPr wrap="none">
            <a:spAutoFit/>
          </a:bodyPr>
          <a:lstStyle/>
          <a:p>
            <a:r>
              <a:rPr lang="fr-FR" dirty="0" err="1">
                <a:solidFill>
                  <a:srgbClr val="3366FF"/>
                </a:solidFill>
                <a:latin typeface="Lucida Grande" charset="0"/>
                <a:ea typeface="Lucida Grande" charset="0"/>
                <a:cs typeface="Lucida Grande" charset="0"/>
              </a:rPr>
              <a:t>Spoke</a:t>
            </a:r>
            <a:r>
              <a:rPr lang="fr-FR" dirty="0">
                <a:solidFill>
                  <a:srgbClr val="3366FF"/>
                </a:solidFill>
                <a:latin typeface="Lucida Grande" charset="0"/>
                <a:ea typeface="Lucida Grande" charset="0"/>
                <a:cs typeface="Lucida Grande" charset="0"/>
              </a:rPr>
              <a:t> </a:t>
            </a:r>
            <a:r>
              <a:rPr lang="fr-FR" dirty="0" err="1">
                <a:solidFill>
                  <a:srgbClr val="3366FF"/>
                </a:solidFill>
                <a:latin typeface="Lucida Grande" charset="0"/>
                <a:ea typeface="Lucida Grande" charset="0"/>
                <a:cs typeface="Lucida Grande" charset="0"/>
              </a:rPr>
              <a:t>cavity</a:t>
            </a:r>
            <a:endParaRPr lang="fr-FR" dirty="0">
              <a:solidFill>
                <a:srgbClr val="3366FF"/>
              </a:solidFill>
            </a:endParaRPr>
          </a:p>
        </p:txBody>
      </p:sp>
      <p:sp>
        <p:nvSpPr>
          <p:cNvPr id="33" name="ZoneTexte 23"/>
          <p:cNvSpPr txBox="1"/>
          <p:nvPr/>
        </p:nvSpPr>
        <p:spPr>
          <a:xfrm>
            <a:off x="6660232" y="5949280"/>
            <a:ext cx="2232248" cy="830997"/>
          </a:xfrm>
          <a:prstGeom prst="rect">
            <a:avLst/>
          </a:prstGeom>
          <a:solidFill>
            <a:srgbClr val="CC9900"/>
          </a:solidFill>
        </p:spPr>
        <p:txBody>
          <a:bodyPr wrap="square" rtlCol="0">
            <a:spAutoFit/>
          </a:bodyPr>
          <a:lstStyle/>
          <a:p>
            <a:r>
              <a:rPr lang="en-GB" sz="1600" b="1" dirty="0" smtClean="0"/>
              <a:t>High beta: </a:t>
            </a:r>
          </a:p>
          <a:p>
            <a:pPr marL="342900" indent="-342900">
              <a:buFontTx/>
              <a:buChar char="-"/>
            </a:pPr>
            <a:r>
              <a:rPr lang="en-GB" sz="1600" b="1" dirty="0" smtClean="0"/>
              <a:t>5 cells – </a:t>
            </a:r>
            <a:r>
              <a:rPr lang="en-GB" sz="1600" b="1" dirty="0"/>
              <a:t>beta=</a:t>
            </a:r>
            <a:r>
              <a:rPr lang="en-GB" sz="1600" b="1" dirty="0" smtClean="0"/>
              <a:t>0.86</a:t>
            </a:r>
          </a:p>
          <a:p>
            <a:pPr marL="342900" indent="-342900">
              <a:buFontTx/>
              <a:buChar char="-"/>
            </a:pPr>
            <a:r>
              <a:rPr lang="en-GB" sz="1600" b="1" dirty="0" smtClean="0"/>
              <a:t>Length 1316,91mm </a:t>
            </a:r>
            <a:endParaRPr lang="en-GB" sz="1600" b="1" dirty="0"/>
          </a:p>
        </p:txBody>
      </p:sp>
      <p:sp>
        <p:nvSpPr>
          <p:cNvPr id="34" name="ZoneTexte 24"/>
          <p:cNvSpPr txBox="1"/>
          <p:nvPr/>
        </p:nvSpPr>
        <p:spPr>
          <a:xfrm>
            <a:off x="4211960" y="5938237"/>
            <a:ext cx="2306039" cy="830997"/>
          </a:xfrm>
          <a:prstGeom prst="rect">
            <a:avLst/>
          </a:prstGeom>
          <a:solidFill>
            <a:srgbClr val="FFFF00"/>
          </a:solidFill>
        </p:spPr>
        <p:txBody>
          <a:bodyPr wrap="square" rtlCol="0">
            <a:spAutoFit/>
          </a:bodyPr>
          <a:lstStyle/>
          <a:p>
            <a:r>
              <a:rPr lang="en-GB" sz="1600" b="1" dirty="0" smtClean="0"/>
              <a:t>Medium beta: </a:t>
            </a:r>
          </a:p>
          <a:p>
            <a:pPr marL="342900" indent="-342900">
              <a:buFontTx/>
              <a:buChar char="-"/>
            </a:pPr>
            <a:r>
              <a:rPr lang="en-GB" sz="1600" b="1" dirty="0" smtClean="0"/>
              <a:t>6 cells – beta=0.67</a:t>
            </a:r>
          </a:p>
          <a:p>
            <a:pPr marL="342900" indent="-342900">
              <a:buFontTx/>
              <a:buChar char="-"/>
            </a:pPr>
            <a:r>
              <a:rPr lang="en-GB" sz="1600" b="1" dirty="0" smtClean="0"/>
              <a:t>Length 1259,40mm </a:t>
            </a:r>
            <a:endParaRPr lang="en-GB" sz="1600" b="1" dirty="0"/>
          </a:p>
        </p:txBody>
      </p:sp>
      <p:cxnSp>
        <p:nvCxnSpPr>
          <p:cNvPr id="52" name="Straight Arrow Connector 11"/>
          <p:cNvCxnSpPr/>
          <p:nvPr/>
        </p:nvCxnSpPr>
        <p:spPr>
          <a:xfrm flipH="1" flipV="1">
            <a:off x="1187624" y="4941168"/>
            <a:ext cx="2232248" cy="72008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3707904" y="2852936"/>
            <a:ext cx="2069976" cy="830997"/>
          </a:xfrm>
          <a:prstGeom prst="rect">
            <a:avLst/>
          </a:prstGeom>
        </p:spPr>
        <p:txBody>
          <a:bodyPr wrap="square">
            <a:spAutoFit/>
          </a:bodyPr>
          <a:lstStyle/>
          <a:p>
            <a:r>
              <a:rPr lang="fr-FR" sz="1200" dirty="0" err="1"/>
              <a:t>NbTi</a:t>
            </a:r>
            <a:r>
              <a:rPr lang="fr-FR" sz="1200" dirty="0"/>
              <a:t> </a:t>
            </a:r>
            <a:r>
              <a:rPr lang="fr-FR" sz="1200" dirty="0" err="1"/>
              <a:t>flange</a:t>
            </a:r>
            <a:endParaRPr lang="fr-FR" sz="1200" dirty="0"/>
          </a:p>
          <a:p>
            <a:r>
              <a:rPr lang="fr-FR" sz="1200" dirty="0"/>
              <a:t>(w/bore </a:t>
            </a:r>
            <a:r>
              <a:rPr lang="fr-FR" sz="1200" dirty="0" err="1"/>
              <a:t>holes</a:t>
            </a:r>
            <a:r>
              <a:rPr lang="fr-FR" sz="1200" dirty="0"/>
              <a:t> for </a:t>
            </a:r>
            <a:r>
              <a:rPr lang="fr-FR" sz="1200" dirty="0" err="1"/>
              <a:t>alignment</a:t>
            </a:r>
            <a:r>
              <a:rPr lang="fr-FR" sz="1200" dirty="0"/>
              <a:t> &amp; </a:t>
            </a:r>
            <a:r>
              <a:rPr lang="fr-FR" sz="1200" dirty="0" err="1"/>
              <a:t>assembly</a:t>
            </a:r>
            <a:r>
              <a:rPr lang="fr-FR" sz="1200" dirty="0"/>
              <a:t>  </a:t>
            </a:r>
            <a:r>
              <a:rPr lang="fr-FR" sz="1200" dirty="0" err="1"/>
              <a:t>tool</a:t>
            </a:r>
            <a:r>
              <a:rPr lang="fr-FR" sz="1200" dirty="0"/>
              <a:t>)</a:t>
            </a:r>
          </a:p>
          <a:p>
            <a:r>
              <a:rPr lang="fr-FR" sz="1200" dirty="0"/>
              <a:t>+Al </a:t>
            </a:r>
            <a:r>
              <a:rPr lang="fr-FR" sz="1200" dirty="0" err="1"/>
              <a:t>hex</a:t>
            </a:r>
            <a:r>
              <a:rPr lang="fr-FR" sz="1200" dirty="0"/>
              <a:t>. </a:t>
            </a:r>
            <a:r>
              <a:rPr lang="fr-FR" sz="1200" dirty="0" err="1"/>
              <a:t>gaskets</a:t>
            </a:r>
            <a:endParaRPr lang="en-US" sz="1200" dirty="0"/>
          </a:p>
        </p:txBody>
      </p:sp>
      <p:cxnSp>
        <p:nvCxnSpPr>
          <p:cNvPr id="61" name="Straight Arrow Connector 7"/>
          <p:cNvCxnSpPr/>
          <p:nvPr/>
        </p:nvCxnSpPr>
        <p:spPr>
          <a:xfrm>
            <a:off x="4139952" y="3717032"/>
            <a:ext cx="576064" cy="216024"/>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7"/>
          <p:cNvCxnSpPr/>
          <p:nvPr/>
        </p:nvCxnSpPr>
        <p:spPr>
          <a:xfrm flipH="1">
            <a:off x="3491880" y="3356992"/>
            <a:ext cx="288032" cy="216024"/>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Slide Number Placeholder 3"/>
          <p:cNvSpPr>
            <a:spLocks noGrp="1"/>
          </p:cNvSpPr>
          <p:nvPr>
            <p:ph type="sldNum" sz="quarter" idx="12"/>
          </p:nvPr>
        </p:nvSpPr>
        <p:spPr>
          <a:xfrm>
            <a:off x="7020272" y="6381328"/>
            <a:ext cx="2133600" cy="365125"/>
          </a:xfrm>
        </p:spPr>
        <p:txBody>
          <a:bodyPr/>
          <a:lstStyle/>
          <a:p>
            <a:fld id="{551115BC-487E-4422-894C-CB7CD3E79223}" type="slidenum">
              <a:rPr lang="sv-SE" smtClean="0"/>
              <a:pPr/>
              <a:t>75</a:t>
            </a:fld>
            <a:endParaRPr lang="sv-SE" dirty="0"/>
          </a:p>
        </p:txBody>
      </p:sp>
      <p:cxnSp>
        <p:nvCxnSpPr>
          <p:cNvPr id="69" name="Straight Arrow Connector 7"/>
          <p:cNvCxnSpPr/>
          <p:nvPr/>
        </p:nvCxnSpPr>
        <p:spPr>
          <a:xfrm>
            <a:off x="8820472" y="3573016"/>
            <a:ext cx="17851" cy="1390223"/>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rot="16200000">
            <a:off x="8580840" y="4063427"/>
            <a:ext cx="773393" cy="265383"/>
          </a:xfrm>
          <a:prstGeom prst="rect">
            <a:avLst/>
          </a:prstGeom>
        </p:spPr>
        <p:txBody>
          <a:bodyPr wrap="none" lIns="91432" tIns="45716" rIns="91432" bIns="45716">
            <a:spAutoFit/>
          </a:bodyPr>
          <a:lstStyle/>
          <a:p>
            <a:r>
              <a:rPr lang="fr-FR" sz="1100" dirty="0">
                <a:solidFill>
                  <a:schemeClr val="tx1">
                    <a:lumMod val="50000"/>
                    <a:lumOff val="50000"/>
                  </a:schemeClr>
                </a:solidFill>
                <a:latin typeface="Lucida Grande" charset="0"/>
                <a:ea typeface="Lucida Grande" charset="0"/>
                <a:cs typeface="Lucida Grande" charset="0"/>
              </a:rPr>
              <a:t>418 mm</a:t>
            </a:r>
            <a:endParaRPr lang="fr-FR" sz="1100" dirty="0"/>
          </a:p>
        </p:txBody>
      </p:sp>
      <p:cxnSp>
        <p:nvCxnSpPr>
          <p:cNvPr id="71" name="Straight Arrow Connector 7"/>
          <p:cNvCxnSpPr/>
          <p:nvPr/>
        </p:nvCxnSpPr>
        <p:spPr>
          <a:xfrm flipV="1">
            <a:off x="467544" y="2564904"/>
            <a:ext cx="2857242" cy="383916"/>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
          <p:cNvCxnSpPr/>
          <p:nvPr/>
        </p:nvCxnSpPr>
        <p:spPr>
          <a:xfrm>
            <a:off x="251520" y="3140968"/>
            <a:ext cx="144016" cy="1944216"/>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229133" y="3769387"/>
            <a:ext cx="773142" cy="265469"/>
          </a:xfrm>
          <a:prstGeom prst="rect">
            <a:avLst/>
          </a:prstGeom>
        </p:spPr>
        <p:txBody>
          <a:bodyPr wrap="none" lIns="91432" tIns="45716" rIns="91432" bIns="45716">
            <a:spAutoFit/>
          </a:bodyPr>
          <a:lstStyle/>
          <a:p>
            <a:r>
              <a:rPr lang="fr-FR" sz="1100" dirty="0">
                <a:solidFill>
                  <a:schemeClr val="tx1">
                    <a:lumMod val="50000"/>
                    <a:lumOff val="50000"/>
                  </a:schemeClr>
                </a:solidFill>
                <a:latin typeface="Lucida Grande" charset="0"/>
                <a:ea typeface="Lucida Grande" charset="0"/>
                <a:cs typeface="Lucida Grande" charset="0"/>
              </a:rPr>
              <a:t>550 mm</a:t>
            </a:r>
            <a:endParaRPr lang="fr-FR" sz="1100" dirty="0"/>
          </a:p>
        </p:txBody>
      </p:sp>
      <p:sp>
        <p:nvSpPr>
          <p:cNvPr id="74" name="Rectangle 73"/>
          <p:cNvSpPr/>
          <p:nvPr/>
        </p:nvSpPr>
        <p:spPr>
          <a:xfrm rot="21196890">
            <a:off x="696442" y="2537210"/>
            <a:ext cx="773142" cy="265469"/>
          </a:xfrm>
          <a:prstGeom prst="rect">
            <a:avLst/>
          </a:prstGeom>
        </p:spPr>
        <p:txBody>
          <a:bodyPr wrap="none" lIns="91432" tIns="45716" rIns="91432" bIns="45716">
            <a:spAutoFit/>
          </a:bodyPr>
          <a:lstStyle/>
          <a:p>
            <a:r>
              <a:rPr lang="fr-FR" sz="1100" dirty="0">
                <a:solidFill>
                  <a:schemeClr val="tx1">
                    <a:lumMod val="50000"/>
                    <a:lumOff val="50000"/>
                  </a:schemeClr>
                </a:solidFill>
                <a:latin typeface="Lucida Grande" charset="0"/>
                <a:ea typeface="Lucida Grande" charset="0"/>
                <a:cs typeface="Lucida Grande" charset="0"/>
              </a:rPr>
              <a:t>994 mm</a:t>
            </a:r>
            <a:endParaRPr lang="fr-FR" sz="1100" dirty="0"/>
          </a:p>
        </p:txBody>
      </p:sp>
      <p:sp>
        <p:nvSpPr>
          <p:cNvPr id="3" name="Rectangle 2"/>
          <p:cNvSpPr/>
          <p:nvPr/>
        </p:nvSpPr>
        <p:spPr>
          <a:xfrm>
            <a:off x="4283968" y="1916832"/>
            <a:ext cx="2896321" cy="369332"/>
          </a:xfrm>
          <a:prstGeom prst="rect">
            <a:avLst/>
          </a:prstGeom>
        </p:spPr>
        <p:txBody>
          <a:bodyPr wrap="none">
            <a:spAutoFit/>
          </a:bodyPr>
          <a:lstStyle/>
          <a:p>
            <a:r>
              <a:rPr lang="fr-FR" dirty="0" smtClean="0">
                <a:latin typeface="Lucida Grande" charset="0"/>
                <a:ea typeface="Lucida Grande" charset="0"/>
                <a:cs typeface="Lucida Grande" charset="0"/>
                <a:sym typeface="Wingdings"/>
              </a:rPr>
              <a:t></a:t>
            </a:r>
            <a:r>
              <a:rPr lang="fr-FR" sz="1600" dirty="0" smtClean="0">
                <a:latin typeface="Lucida Grande" charset="0"/>
                <a:ea typeface="Lucida Grande" charset="0"/>
                <a:cs typeface="Lucida Grande" charset="0"/>
                <a:sym typeface="Wingdings"/>
              </a:rPr>
              <a:t> </a:t>
            </a:r>
            <a:r>
              <a:rPr lang="fr-FR" sz="1600" dirty="0" smtClean="0">
                <a:latin typeface="Lucida Grande" charset="0"/>
                <a:ea typeface="Lucida Grande" charset="0"/>
                <a:cs typeface="Lucida Grande" charset="0"/>
              </a:rPr>
              <a:t>No HOM power </a:t>
            </a:r>
            <a:r>
              <a:rPr lang="fr-FR" sz="1600" dirty="0" err="1" smtClean="0">
                <a:latin typeface="Lucida Grande" charset="0"/>
                <a:ea typeface="Lucida Grande" charset="0"/>
                <a:cs typeface="Lucida Grande" charset="0"/>
              </a:rPr>
              <a:t>couplers</a:t>
            </a:r>
            <a:endParaRPr lang="en-US" sz="1600" dirty="0"/>
          </a:p>
        </p:txBody>
      </p:sp>
    </p:spTree>
    <p:extLst>
      <p:ext uri="{BB962C8B-B14F-4D97-AF65-F5344CB8AC3E}">
        <p14:creationId xmlns:p14="http://schemas.microsoft.com/office/powerpoint/2010/main" val="1002088697"/>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7632848" cy="1143000"/>
          </a:xfrm>
        </p:spPr>
        <p:txBody>
          <a:bodyPr>
            <a:normAutofit/>
          </a:bodyPr>
          <a:lstStyle/>
          <a:p>
            <a:r>
              <a:rPr lang="fr-FR" sz="2800" b="1" dirty="0">
                <a:solidFill>
                  <a:srgbClr val="FFFFFF"/>
                </a:solidFill>
                <a:ea typeface="Lucida Grande" charset="0"/>
              </a:rPr>
              <a:t>ESS </a:t>
            </a:r>
            <a:r>
              <a:rPr lang="fr-FR" sz="2800" b="1" dirty="0" err="1" smtClean="0">
                <a:solidFill>
                  <a:srgbClr val="FFFFFF"/>
                </a:solidFill>
                <a:ea typeface="Lucida Grande" charset="0"/>
              </a:rPr>
              <a:t>Requirements</a:t>
            </a:r>
            <a:r>
              <a:rPr lang="fr-FR" sz="2800" b="1" dirty="0" smtClean="0">
                <a:solidFill>
                  <a:srgbClr val="FFFFFF"/>
                </a:solidFill>
                <a:ea typeface="Lucida Grande" charset="0"/>
              </a:rPr>
              <a:t> and RF </a:t>
            </a:r>
            <a:r>
              <a:rPr lang="fr-FR" sz="2800" b="1" dirty="0" err="1" smtClean="0">
                <a:solidFill>
                  <a:srgbClr val="FFFFFF"/>
                </a:solidFill>
                <a:ea typeface="Lucida Grande" charset="0"/>
              </a:rPr>
              <a:t>Parameters</a:t>
            </a:r>
            <a:endParaRPr lang="en-US" sz="2800" b="1" dirty="0">
              <a:solidFill>
                <a:srgbClr val="FFFFFF"/>
              </a:solidFill>
            </a:endParaRPr>
          </a:p>
        </p:txBody>
      </p:sp>
      <p:sp>
        <p:nvSpPr>
          <p:cNvPr id="4" name="Slide Number Placeholder 3"/>
          <p:cNvSpPr>
            <a:spLocks noGrp="1"/>
          </p:cNvSpPr>
          <p:nvPr>
            <p:ph type="sldNum" sz="quarter" idx="12"/>
          </p:nvPr>
        </p:nvSpPr>
        <p:spPr/>
        <p:txBody>
          <a:bodyPr/>
          <a:lstStyle/>
          <a:p>
            <a:fld id="{551115BC-487E-4422-894C-CB7CD3E79223}" type="slidenum">
              <a:rPr lang="sv-SE" smtClean="0"/>
              <a:pPr/>
              <a:t>76</a:t>
            </a:fld>
            <a:endParaRPr lang="sv-SE" dirty="0"/>
          </a:p>
        </p:txBody>
      </p:sp>
      <p:graphicFrame>
        <p:nvGraphicFramePr>
          <p:cNvPr id="5" name="Table 4"/>
          <p:cNvGraphicFramePr>
            <a:graphicFrameLocks noGrp="1"/>
          </p:cNvGraphicFramePr>
          <p:nvPr>
            <p:extLst>
              <p:ext uri="{D42A27DB-BD31-4B8C-83A1-F6EECF244321}">
                <p14:modId xmlns:p14="http://schemas.microsoft.com/office/powerpoint/2010/main" val="459202437"/>
              </p:ext>
            </p:extLst>
          </p:nvPr>
        </p:nvGraphicFramePr>
        <p:xfrm>
          <a:off x="4139952" y="2348880"/>
          <a:ext cx="4896544" cy="4024753"/>
        </p:xfrm>
        <a:graphic>
          <a:graphicData uri="http://schemas.openxmlformats.org/drawingml/2006/table">
            <a:tbl>
              <a:tblPr>
                <a:tableStyleId>{9D7B26C5-4107-4FEC-AEDC-1716B250A1EF}</a:tableStyleId>
              </a:tblPr>
              <a:tblGrid>
                <a:gridCol w="3168352"/>
                <a:gridCol w="720080"/>
                <a:gridCol w="1008112"/>
              </a:tblGrid>
              <a:tr h="203252">
                <a:tc>
                  <a:txBody>
                    <a:bodyPr/>
                    <a:lstStyle/>
                    <a:p>
                      <a:pPr algn="just">
                        <a:spcAft>
                          <a:spcPts val="0"/>
                        </a:spcAft>
                      </a:pPr>
                      <a:r>
                        <a:rPr lang="en-GB" sz="1400" dirty="0">
                          <a:effectLst/>
                        </a:rPr>
                        <a:t> </a:t>
                      </a:r>
                      <a:endParaRPr lang="en-US" sz="1400" dirty="0">
                        <a:effectLst/>
                        <a:latin typeface="Times"/>
                        <a:ea typeface="Times New Roman"/>
                        <a:cs typeface="Times New Roman"/>
                      </a:endParaRPr>
                    </a:p>
                  </a:txBody>
                  <a:tcPr marL="68580" marR="68580" marT="0" marB="0"/>
                </a:tc>
                <a:tc>
                  <a:txBody>
                    <a:bodyPr/>
                    <a:lstStyle/>
                    <a:p>
                      <a:pPr algn="ctr">
                        <a:spcAft>
                          <a:spcPts val="0"/>
                        </a:spcAft>
                      </a:pPr>
                      <a:r>
                        <a:rPr lang="en-GB" sz="1200" dirty="0">
                          <a:effectLst/>
                        </a:rPr>
                        <a:t>Medium</a:t>
                      </a:r>
                      <a:endParaRPr lang="en-US" sz="1200" dirty="0">
                        <a:effectLst/>
                        <a:latin typeface="Times"/>
                        <a:ea typeface="Times New Roman"/>
                        <a:cs typeface="Times New Roman"/>
                      </a:endParaRPr>
                    </a:p>
                  </a:txBody>
                  <a:tcPr marL="68580" marR="68580" marT="0" marB="0"/>
                </a:tc>
                <a:tc>
                  <a:txBody>
                    <a:bodyPr/>
                    <a:lstStyle/>
                    <a:p>
                      <a:pPr algn="ctr">
                        <a:spcAft>
                          <a:spcPts val="0"/>
                        </a:spcAft>
                      </a:pPr>
                      <a:r>
                        <a:rPr lang="en-GB" sz="1200" dirty="0">
                          <a:effectLst/>
                        </a:rPr>
                        <a:t>High</a:t>
                      </a:r>
                      <a:endParaRPr lang="en-US" sz="1200" dirty="0">
                        <a:effectLst/>
                        <a:latin typeface="Times"/>
                        <a:ea typeface="Times New Roman"/>
                        <a:cs typeface="Times New Roman"/>
                      </a:endParaRPr>
                    </a:p>
                  </a:txBody>
                  <a:tcPr marL="68580" marR="68580" marT="0" marB="0"/>
                </a:tc>
              </a:tr>
              <a:tr h="203252">
                <a:tc>
                  <a:txBody>
                    <a:bodyPr/>
                    <a:lstStyle/>
                    <a:p>
                      <a:pPr algn="just">
                        <a:spcAft>
                          <a:spcPts val="0"/>
                        </a:spcAft>
                      </a:pPr>
                      <a:r>
                        <a:rPr lang="en-GB" sz="1400" dirty="0" smtClean="0">
                          <a:effectLst/>
                          <a:latin typeface="Arial"/>
                          <a:cs typeface="Arial"/>
                        </a:rPr>
                        <a:t>Geometrical</a:t>
                      </a:r>
                      <a:r>
                        <a:rPr lang="en-GB" sz="1400" baseline="0" dirty="0" smtClean="0">
                          <a:effectLst/>
                          <a:latin typeface="Arial"/>
                          <a:cs typeface="Arial"/>
                        </a:rPr>
                        <a:t> beta</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a:effectLst/>
                          <a:latin typeface="Arial"/>
                          <a:cs typeface="Arial"/>
                        </a:rPr>
                        <a:t>0.67</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a:effectLst/>
                          <a:latin typeface="Arial"/>
                          <a:cs typeface="Arial"/>
                        </a:rPr>
                        <a:t>0.86</a:t>
                      </a:r>
                      <a:endParaRPr lang="en-US" sz="1400">
                        <a:effectLst/>
                        <a:latin typeface="Arial"/>
                        <a:ea typeface="Times New Roman"/>
                        <a:cs typeface="Arial"/>
                      </a:endParaRPr>
                    </a:p>
                  </a:txBody>
                  <a:tcPr marL="68580" marR="68580" marT="0" marB="0"/>
                </a:tc>
              </a:tr>
              <a:tr h="203252">
                <a:tc>
                  <a:txBody>
                    <a:bodyPr/>
                    <a:lstStyle/>
                    <a:p>
                      <a:pPr algn="just">
                        <a:spcAft>
                          <a:spcPts val="0"/>
                        </a:spcAft>
                      </a:pPr>
                      <a:r>
                        <a:rPr lang="en-GB" sz="1400" dirty="0">
                          <a:effectLst/>
                          <a:latin typeface="Arial"/>
                          <a:cs typeface="Arial"/>
                        </a:rPr>
                        <a:t>Frequency (MHz)</a:t>
                      </a:r>
                      <a:endParaRPr lang="en-US" sz="1400" dirty="0">
                        <a:effectLst/>
                        <a:latin typeface="Arial"/>
                        <a:ea typeface="Times New Roman"/>
                        <a:cs typeface="Arial"/>
                      </a:endParaRPr>
                    </a:p>
                  </a:txBody>
                  <a:tcPr marL="68580" marR="68580" marT="0" marB="0"/>
                </a:tc>
                <a:tc gridSpan="2">
                  <a:txBody>
                    <a:bodyPr/>
                    <a:lstStyle/>
                    <a:p>
                      <a:pPr algn="ctr">
                        <a:spcAft>
                          <a:spcPts val="0"/>
                        </a:spcAft>
                      </a:pPr>
                      <a:r>
                        <a:rPr lang="en-GB" sz="1400" dirty="0" smtClean="0">
                          <a:effectLst/>
                          <a:latin typeface="Arial"/>
                          <a:cs typeface="Arial"/>
                        </a:rPr>
                        <a:t>704.42</a:t>
                      </a:r>
                      <a:endParaRPr lang="en-US" sz="1400" dirty="0">
                        <a:effectLst/>
                        <a:latin typeface="Arial"/>
                        <a:ea typeface="Times New Roman"/>
                        <a:cs typeface="Arial"/>
                      </a:endParaRPr>
                    </a:p>
                  </a:txBody>
                  <a:tcPr marL="68580" marR="68580" marT="0" marB="0"/>
                </a:tc>
                <a:tc hMerge="1">
                  <a:txBody>
                    <a:bodyPr/>
                    <a:lstStyle/>
                    <a:p>
                      <a:endParaRPr lang="en-US"/>
                    </a:p>
                  </a:txBody>
                  <a:tcPr/>
                </a:tc>
              </a:tr>
              <a:tr h="204099">
                <a:tc>
                  <a:txBody>
                    <a:bodyPr/>
                    <a:lstStyle/>
                    <a:p>
                      <a:pPr algn="just">
                        <a:spcAft>
                          <a:spcPts val="0"/>
                        </a:spcAft>
                      </a:pPr>
                      <a:r>
                        <a:rPr lang="en-GB" sz="1400" dirty="0">
                          <a:effectLst/>
                          <a:latin typeface="Arial"/>
                          <a:cs typeface="Arial"/>
                        </a:rPr>
                        <a:t>Number of cells</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a:effectLst/>
                          <a:latin typeface="Arial"/>
                          <a:cs typeface="Arial"/>
                        </a:rPr>
                        <a:t>6</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a:effectLst/>
                          <a:latin typeface="Arial"/>
                          <a:cs typeface="Arial"/>
                        </a:rPr>
                        <a:t>5</a:t>
                      </a:r>
                      <a:endParaRPr lang="en-US" sz="1400" dirty="0">
                        <a:effectLst/>
                        <a:latin typeface="Arial"/>
                        <a:ea typeface="Times New Roman"/>
                        <a:cs typeface="Arial"/>
                      </a:endParaRPr>
                    </a:p>
                  </a:txBody>
                  <a:tcPr marL="68580" marR="68580" marT="0" marB="0"/>
                </a:tc>
              </a:tr>
              <a:tr h="203252">
                <a:tc>
                  <a:txBody>
                    <a:bodyPr/>
                    <a:lstStyle/>
                    <a:p>
                      <a:pPr algn="just">
                        <a:spcAft>
                          <a:spcPts val="0"/>
                        </a:spcAft>
                      </a:pPr>
                      <a:r>
                        <a:rPr lang="en-GB" sz="1400" dirty="0">
                          <a:effectLst/>
                          <a:latin typeface="Arial"/>
                          <a:cs typeface="Arial"/>
                        </a:rPr>
                        <a:t>Operating temperature (K)</a:t>
                      </a:r>
                      <a:endParaRPr lang="en-US" sz="1400" dirty="0">
                        <a:effectLst/>
                        <a:latin typeface="Arial"/>
                        <a:ea typeface="Times New Roman"/>
                        <a:cs typeface="Arial"/>
                      </a:endParaRPr>
                    </a:p>
                  </a:txBody>
                  <a:tcPr marL="68580" marR="68580" marT="0" marB="0"/>
                </a:tc>
                <a:tc gridSpan="2">
                  <a:txBody>
                    <a:bodyPr/>
                    <a:lstStyle/>
                    <a:p>
                      <a:pPr algn="ctr">
                        <a:spcAft>
                          <a:spcPts val="0"/>
                        </a:spcAft>
                      </a:pPr>
                      <a:r>
                        <a:rPr lang="en-GB" sz="1400" dirty="0">
                          <a:effectLst/>
                          <a:latin typeface="Arial"/>
                          <a:cs typeface="Arial"/>
                        </a:rPr>
                        <a:t>2</a:t>
                      </a:r>
                      <a:endParaRPr lang="en-US" sz="1400" dirty="0">
                        <a:effectLst/>
                        <a:latin typeface="Arial"/>
                        <a:ea typeface="Times New Roman"/>
                        <a:cs typeface="Arial"/>
                      </a:endParaRPr>
                    </a:p>
                  </a:txBody>
                  <a:tcPr marL="68580" marR="68580" marT="0" marB="0"/>
                </a:tc>
                <a:tc hMerge="1">
                  <a:txBody>
                    <a:bodyPr/>
                    <a:lstStyle/>
                    <a:p>
                      <a:endParaRPr lang="en-US"/>
                    </a:p>
                  </a:txBody>
                  <a:tcPr/>
                </a:tc>
              </a:tr>
              <a:tr h="211653">
                <a:tc>
                  <a:txBody>
                    <a:bodyPr/>
                    <a:lstStyle/>
                    <a:p>
                      <a:pPr algn="just">
                        <a:spcAft>
                          <a:spcPts val="0"/>
                        </a:spcAft>
                      </a:pPr>
                      <a:r>
                        <a:rPr lang="en-GB" sz="1400" dirty="0" smtClean="0">
                          <a:effectLst/>
                          <a:latin typeface="Arial"/>
                          <a:cs typeface="Arial"/>
                        </a:rPr>
                        <a:t>Epk max (MV/m</a:t>
                      </a:r>
                      <a:r>
                        <a:rPr lang="en-GB" sz="1400" dirty="0">
                          <a:effectLst/>
                          <a:latin typeface="Arial"/>
                          <a:cs typeface="Arial"/>
                        </a:rPr>
                        <a:t>)</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45</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45</a:t>
                      </a:r>
                      <a:endParaRPr lang="en-US" sz="1400" dirty="0">
                        <a:effectLst/>
                        <a:latin typeface="Arial"/>
                        <a:ea typeface="Times New Roman"/>
                        <a:cs typeface="Arial"/>
                      </a:endParaRPr>
                    </a:p>
                  </a:txBody>
                  <a:tcPr marL="68580" marR="68580" marT="0" marB="0"/>
                </a:tc>
              </a:tr>
              <a:tr h="268094">
                <a:tc>
                  <a:txBody>
                    <a:bodyPr/>
                    <a:lstStyle/>
                    <a:p>
                      <a:pPr algn="just">
                        <a:spcAft>
                          <a:spcPts val="0"/>
                        </a:spcAft>
                      </a:pPr>
                      <a:r>
                        <a:rPr lang="en-GB" sz="1400" dirty="0">
                          <a:effectLst/>
                          <a:latin typeface="Arial"/>
                          <a:cs typeface="Arial"/>
                        </a:rPr>
                        <a:t>Nominal Accelerating gradient (MV/m)</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16.7</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19.9</a:t>
                      </a:r>
                      <a:endParaRPr lang="en-US" sz="1400" dirty="0">
                        <a:effectLst/>
                        <a:latin typeface="Arial"/>
                        <a:ea typeface="Times New Roman"/>
                        <a:cs typeface="Arial"/>
                      </a:endParaRPr>
                    </a:p>
                  </a:txBody>
                  <a:tcPr marL="68580" marR="68580" marT="0" marB="0"/>
                </a:tc>
              </a:tr>
              <a:tr h="203252">
                <a:tc>
                  <a:txBody>
                    <a:bodyPr/>
                    <a:lstStyle/>
                    <a:p>
                      <a:pPr algn="just">
                        <a:spcAft>
                          <a:spcPts val="0"/>
                        </a:spcAft>
                      </a:pPr>
                      <a:r>
                        <a:rPr lang="en-GB" sz="1400" dirty="0">
                          <a:effectLst/>
                          <a:latin typeface="Arial"/>
                          <a:cs typeface="Arial"/>
                        </a:rPr>
                        <a:t>Q</a:t>
                      </a:r>
                      <a:r>
                        <a:rPr lang="en-GB" sz="1400" baseline="-25000" dirty="0">
                          <a:effectLst/>
                          <a:latin typeface="Arial"/>
                          <a:cs typeface="Arial"/>
                        </a:rPr>
                        <a:t>0</a:t>
                      </a:r>
                      <a:r>
                        <a:rPr lang="en-GB" sz="1400" dirty="0">
                          <a:effectLst/>
                          <a:latin typeface="Arial"/>
                          <a:cs typeface="Arial"/>
                        </a:rPr>
                        <a:t> at nominal gradient</a:t>
                      </a:r>
                      <a:endParaRPr lang="en-US" sz="1400" dirty="0">
                        <a:effectLst/>
                        <a:latin typeface="Arial"/>
                        <a:ea typeface="Times New Roman"/>
                        <a:cs typeface="Arial"/>
                      </a:endParaRPr>
                    </a:p>
                  </a:txBody>
                  <a:tcPr marL="68580" marR="68580" marT="0" marB="0"/>
                </a:tc>
                <a:tc gridSpan="2">
                  <a:txBody>
                    <a:bodyPr/>
                    <a:lstStyle/>
                    <a:p>
                      <a:pPr algn="ctr">
                        <a:spcAft>
                          <a:spcPts val="0"/>
                        </a:spcAft>
                      </a:pPr>
                      <a:r>
                        <a:rPr lang="en-GB" sz="1400" dirty="0">
                          <a:effectLst/>
                          <a:latin typeface="Arial"/>
                          <a:cs typeface="Arial"/>
                        </a:rPr>
                        <a:t>&gt; 5e9</a:t>
                      </a:r>
                      <a:endParaRPr lang="en-US" sz="1400" dirty="0">
                        <a:effectLst/>
                        <a:latin typeface="Arial"/>
                        <a:ea typeface="Times New Roman"/>
                        <a:cs typeface="Arial"/>
                      </a:endParaRPr>
                    </a:p>
                  </a:txBody>
                  <a:tcPr marL="68580" marR="68580" marT="0" marB="0"/>
                </a:tc>
                <a:tc hMerge="1">
                  <a:txBody>
                    <a:bodyPr/>
                    <a:lstStyle/>
                    <a:p>
                      <a:endParaRPr lang="en-US"/>
                    </a:p>
                  </a:txBody>
                  <a:tcPr/>
                </a:tc>
              </a:tr>
              <a:tr h="203252">
                <a:tc>
                  <a:txBody>
                    <a:bodyPr/>
                    <a:lstStyle/>
                    <a:p>
                      <a:pPr algn="just">
                        <a:spcAft>
                          <a:spcPts val="0"/>
                        </a:spcAft>
                      </a:pPr>
                      <a:r>
                        <a:rPr lang="en-GB" sz="1400" dirty="0" err="1">
                          <a:effectLst/>
                          <a:latin typeface="Arial"/>
                          <a:cs typeface="Arial"/>
                        </a:rPr>
                        <a:t>Q</a:t>
                      </a:r>
                      <a:r>
                        <a:rPr lang="en-GB" sz="1400" baseline="-25000" dirty="0" err="1">
                          <a:effectLst/>
                          <a:latin typeface="Arial"/>
                          <a:cs typeface="Arial"/>
                        </a:rPr>
                        <a:t>ext</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a:effectLst/>
                          <a:latin typeface="Arial"/>
                          <a:cs typeface="Arial"/>
                        </a:rPr>
                        <a:t>7.5 10</a:t>
                      </a:r>
                      <a:r>
                        <a:rPr lang="en-GB" sz="1400" baseline="30000" dirty="0">
                          <a:effectLst/>
                          <a:latin typeface="Arial"/>
                          <a:cs typeface="Arial"/>
                        </a:rPr>
                        <a:t>5</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a:effectLst/>
                          <a:latin typeface="Arial"/>
                          <a:cs typeface="Arial"/>
                        </a:rPr>
                        <a:t>7.6 10</a:t>
                      </a:r>
                      <a:r>
                        <a:rPr lang="en-GB" sz="1400" baseline="30000" dirty="0">
                          <a:effectLst/>
                          <a:latin typeface="Arial"/>
                          <a:cs typeface="Arial"/>
                        </a:rPr>
                        <a:t>5</a:t>
                      </a:r>
                      <a:endParaRPr lang="en-US" sz="1400" dirty="0">
                        <a:effectLst/>
                        <a:latin typeface="Arial"/>
                        <a:ea typeface="Times New Roman"/>
                        <a:cs typeface="Arial"/>
                      </a:endParaRPr>
                    </a:p>
                  </a:txBody>
                  <a:tcPr marL="68580" marR="68580" marT="0" marB="0"/>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Iris diameter (mm)</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94</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a:solidFill>
                            <a:schemeClr val="tx1"/>
                          </a:solidFill>
                          <a:effectLst/>
                          <a:latin typeface="Arial"/>
                          <a:ea typeface="+mn-ea"/>
                          <a:cs typeface="Arial"/>
                        </a:rPr>
                        <a:t>120</a:t>
                      </a:r>
                      <a:endParaRPr lang="en-US" sz="1400" kern="120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Cell to cell coupling k (%) </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1.22</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1.8</a:t>
                      </a:r>
                      <a:endParaRPr lang="en-US" sz="1400" kern="1200" dirty="0">
                        <a:solidFill>
                          <a:schemeClr val="tx1"/>
                        </a:solidFill>
                        <a:effectLst/>
                        <a:latin typeface="Arial"/>
                        <a:ea typeface="+mn-ea"/>
                        <a:cs typeface="Arial"/>
                      </a:endParaRPr>
                    </a:p>
                  </a:txBody>
                  <a:tcPr marL="68580" marR="68580" marT="0" marB="0" anchor="ctr"/>
                </a:tc>
              </a:tr>
              <a:tr h="342900">
                <a:tc>
                  <a:txBody>
                    <a:bodyPr/>
                    <a:lstStyle/>
                    <a:p>
                      <a:pPr marL="0" algn="l" defTabSz="914400" rtl="0" eaLnBrk="1" latinLnBrk="0" hangingPunct="1">
                        <a:spcAft>
                          <a:spcPts val="0"/>
                        </a:spcAft>
                      </a:pPr>
                      <a:r>
                        <a:rPr lang="en-GB" sz="1400" kern="1200" dirty="0" smtClean="0">
                          <a:solidFill>
                            <a:schemeClr val="tx1"/>
                          </a:solidFill>
                          <a:effectLst/>
                          <a:latin typeface="Arial"/>
                          <a:ea typeface="+mn-ea"/>
                          <a:cs typeface="Arial"/>
                        </a:rPr>
                        <a:t>p,5p/6 (or</a:t>
                      </a:r>
                      <a:r>
                        <a:rPr lang="en-GB" sz="1400" kern="1200" baseline="0" dirty="0" smtClean="0">
                          <a:solidFill>
                            <a:schemeClr val="tx1"/>
                          </a:solidFill>
                          <a:effectLst/>
                          <a:latin typeface="Arial"/>
                          <a:ea typeface="+mn-ea"/>
                          <a:cs typeface="Arial"/>
                        </a:rPr>
                        <a:t> </a:t>
                      </a:r>
                      <a:r>
                        <a:rPr lang="en-GB" sz="1400" kern="1200" dirty="0" smtClean="0">
                          <a:solidFill>
                            <a:schemeClr val="tx1"/>
                          </a:solidFill>
                          <a:effectLst/>
                          <a:latin typeface="Arial"/>
                          <a:ea typeface="+mn-ea"/>
                          <a:cs typeface="Arial"/>
                        </a:rPr>
                        <a:t>4p/5) </a:t>
                      </a:r>
                      <a:r>
                        <a:rPr lang="en-GB" sz="1400" kern="1200" dirty="0">
                          <a:solidFill>
                            <a:schemeClr val="tx1"/>
                          </a:solidFill>
                          <a:effectLst/>
                          <a:latin typeface="Arial"/>
                          <a:ea typeface="+mn-ea"/>
                          <a:cs typeface="Arial"/>
                        </a:rPr>
                        <a:t>mode </a:t>
                      </a:r>
                      <a:r>
                        <a:rPr lang="en-GB" sz="1400" kern="1200" dirty="0" err="1" smtClean="0">
                          <a:solidFill>
                            <a:schemeClr val="tx1"/>
                          </a:solidFill>
                          <a:effectLst/>
                          <a:latin typeface="Arial"/>
                          <a:ea typeface="+mn-ea"/>
                          <a:cs typeface="Arial"/>
                        </a:rPr>
                        <a:t>sep.</a:t>
                      </a:r>
                      <a:r>
                        <a:rPr lang="en-GB" sz="1400" kern="1200" baseline="0" dirty="0" smtClean="0">
                          <a:solidFill>
                            <a:schemeClr val="tx1"/>
                          </a:solidFill>
                          <a:effectLst/>
                          <a:latin typeface="Arial"/>
                          <a:ea typeface="+mn-ea"/>
                          <a:cs typeface="Arial"/>
                        </a:rPr>
                        <a:t> </a:t>
                      </a:r>
                      <a:r>
                        <a:rPr lang="en-GB" sz="1400" kern="1200" dirty="0" smtClean="0">
                          <a:solidFill>
                            <a:schemeClr val="tx1"/>
                          </a:solidFill>
                          <a:effectLst/>
                          <a:latin typeface="Arial"/>
                          <a:ea typeface="+mn-ea"/>
                          <a:cs typeface="Arial"/>
                        </a:rPr>
                        <a:t>(</a:t>
                      </a:r>
                      <a:r>
                        <a:rPr lang="en-GB" sz="1400" kern="1200" dirty="0">
                          <a:solidFill>
                            <a:schemeClr val="tx1"/>
                          </a:solidFill>
                          <a:effectLst/>
                          <a:latin typeface="Arial"/>
                          <a:ea typeface="+mn-ea"/>
                          <a:cs typeface="Arial"/>
                        </a:rPr>
                        <a:t>MHz)</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0.54</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1.2</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Epk/Eacc </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2.36</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2.2</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Bpk/Eacc (mT/(MV/m))</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4.79</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4.3</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Maximum. r/Q (W)</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394</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477</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Optimum</a:t>
                      </a:r>
                      <a:r>
                        <a:rPr lang="en-GB" sz="1400" kern="1200" dirty="0">
                          <a:solidFill>
                            <a:schemeClr val="tx1"/>
                          </a:solidFill>
                          <a:effectLst/>
                          <a:latin typeface="+mn-lt"/>
                          <a:ea typeface="+mn-ea"/>
                          <a:cs typeface="+mn-cs"/>
                        </a:rPr>
                        <a:t> </a:t>
                      </a:r>
                      <a:r>
                        <a:rPr lang="en-GB" sz="1400" kern="1200" dirty="0">
                          <a:solidFill>
                            <a:schemeClr val="tx1"/>
                          </a:solidFill>
                          <a:effectLst/>
                          <a:latin typeface="Symbol" panose="05050102010706020507" pitchFamily="18" charset="2"/>
                          <a:ea typeface="+mn-ea"/>
                          <a:cs typeface="+mn-cs"/>
                        </a:rPr>
                        <a:t>b</a:t>
                      </a:r>
                      <a:endParaRPr lang="en-US" sz="1400" kern="1200" dirty="0">
                        <a:solidFill>
                          <a:schemeClr val="tx1"/>
                        </a:solidFill>
                        <a:effectLst/>
                        <a:latin typeface="Symbol" panose="05050102010706020507" pitchFamily="18" charset="2"/>
                        <a:ea typeface="+mn-ea"/>
                        <a:cs typeface="+mn-cs"/>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0.705</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0.92</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GB" sz="1400" kern="1200" dirty="0">
                          <a:solidFill>
                            <a:schemeClr val="tx1"/>
                          </a:solidFill>
                          <a:effectLst/>
                          <a:latin typeface="Arial"/>
                          <a:ea typeface="+mn-ea"/>
                          <a:cs typeface="Arial"/>
                        </a:rPr>
                        <a:t>G (</a:t>
                      </a:r>
                      <a:r>
                        <a:rPr lang="en-GB" sz="1400" kern="1200" dirty="0">
                          <a:solidFill>
                            <a:schemeClr val="tx1"/>
                          </a:solidFill>
                          <a:effectLst/>
                          <a:latin typeface="Symbol" panose="05050102010706020507" pitchFamily="18" charset="2"/>
                          <a:ea typeface="+mn-ea"/>
                          <a:cs typeface="+mn-cs"/>
                        </a:rPr>
                        <a:t>W</a:t>
                      </a:r>
                      <a:r>
                        <a:rPr lang="en-GB" sz="1400" kern="1200" dirty="0">
                          <a:solidFill>
                            <a:schemeClr val="tx1"/>
                          </a:solidFill>
                          <a:effectLst/>
                          <a:latin typeface="Arial"/>
                          <a:ea typeface="+mn-ea"/>
                          <a:cs typeface="Arial"/>
                        </a:rPr>
                        <a:t>)</a:t>
                      </a:r>
                      <a:endParaRPr lang="en-US" sz="1400" kern="1200" dirty="0">
                        <a:solidFill>
                          <a:schemeClr val="tx1"/>
                        </a:solidFill>
                        <a:effectLst/>
                        <a:latin typeface="Arial"/>
                        <a:ea typeface="+mn-ea"/>
                        <a:cs typeface="Arial"/>
                      </a:endParaRPr>
                    </a:p>
                  </a:txBody>
                  <a:tcPr marL="68580" marR="68580" marT="0" marB="0"/>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196.63</a:t>
                      </a:r>
                      <a:endParaRPr lang="en-US" sz="1400" kern="1200" dirty="0">
                        <a:solidFill>
                          <a:schemeClr val="tx1"/>
                        </a:solidFill>
                        <a:effectLst/>
                        <a:latin typeface="Arial"/>
                        <a:ea typeface="+mn-ea"/>
                        <a:cs typeface="Arial"/>
                      </a:endParaRPr>
                    </a:p>
                  </a:txBody>
                  <a:tcPr marL="68580" marR="68580" marT="0" marB="0" anchor="ctr"/>
                </a:tc>
                <a:tc>
                  <a:txBody>
                    <a:bodyPr/>
                    <a:lstStyle/>
                    <a:p>
                      <a:pPr marL="0" algn="ctr" defTabSz="914400" rtl="0" eaLnBrk="1" latinLnBrk="0" hangingPunct="1">
                        <a:spcAft>
                          <a:spcPts val="0"/>
                        </a:spcAft>
                      </a:pPr>
                      <a:r>
                        <a:rPr lang="en-GB" sz="1400" kern="1200" dirty="0">
                          <a:solidFill>
                            <a:schemeClr val="tx1"/>
                          </a:solidFill>
                          <a:effectLst/>
                          <a:latin typeface="Arial"/>
                          <a:ea typeface="+mn-ea"/>
                          <a:cs typeface="Arial"/>
                        </a:rPr>
                        <a:t>241</a:t>
                      </a:r>
                      <a:endParaRPr lang="en-US" sz="1400" kern="1200" dirty="0">
                        <a:solidFill>
                          <a:schemeClr val="tx1"/>
                        </a:solidFill>
                        <a:effectLst/>
                        <a:latin typeface="Arial"/>
                        <a:ea typeface="+mn-ea"/>
                        <a:cs typeface="Arial"/>
                      </a:endParaRPr>
                    </a:p>
                  </a:txBody>
                  <a:tcPr marL="68580" marR="68580" marT="0" marB="0" anchor="ctr"/>
                </a:tc>
              </a:tr>
              <a:tr h="203252">
                <a:tc>
                  <a:txBody>
                    <a:bodyPr/>
                    <a:lstStyle/>
                    <a:p>
                      <a:pPr marL="0" algn="l" defTabSz="914400" rtl="0" eaLnBrk="1" latinLnBrk="0" hangingPunct="1">
                        <a:spcAft>
                          <a:spcPts val="0"/>
                        </a:spcAft>
                      </a:pPr>
                      <a:r>
                        <a:rPr lang="en-US" sz="1400" kern="1200" dirty="0" smtClean="0">
                          <a:solidFill>
                            <a:schemeClr val="tx1"/>
                          </a:solidFill>
                          <a:effectLst/>
                          <a:latin typeface="Arial"/>
                          <a:ea typeface="+mn-ea"/>
                          <a:cs typeface="Arial"/>
                        </a:rPr>
                        <a:t>RF peak power</a:t>
                      </a:r>
                      <a:r>
                        <a:rPr lang="en-US" sz="1400" kern="1200" baseline="0" dirty="0" smtClean="0">
                          <a:solidFill>
                            <a:schemeClr val="tx1"/>
                          </a:solidFill>
                          <a:effectLst/>
                          <a:latin typeface="Arial"/>
                          <a:ea typeface="+mn-ea"/>
                          <a:cs typeface="Arial"/>
                        </a:rPr>
                        <a:t> (kW)</a:t>
                      </a:r>
                      <a:endParaRPr lang="en-US" sz="1400" kern="1200" dirty="0">
                        <a:solidFill>
                          <a:schemeClr val="tx1"/>
                        </a:solidFill>
                        <a:effectLst/>
                        <a:latin typeface="Arial"/>
                        <a:ea typeface="+mn-ea"/>
                        <a:cs typeface="Arial"/>
                      </a:endParaRPr>
                    </a:p>
                  </a:txBody>
                  <a:tcPr marL="68580" marR="68580" marT="0" marB="0"/>
                </a:tc>
                <a:tc gridSpan="2">
                  <a:txBody>
                    <a:bodyPr/>
                    <a:lstStyle/>
                    <a:p>
                      <a:pPr marL="0" algn="ctr" defTabSz="914400" rtl="0" eaLnBrk="1" latinLnBrk="0" hangingPunct="1">
                        <a:spcAft>
                          <a:spcPts val="0"/>
                        </a:spcAft>
                      </a:pPr>
                      <a:r>
                        <a:rPr lang="en-US" sz="1400" kern="1200" dirty="0" smtClean="0">
                          <a:solidFill>
                            <a:schemeClr val="tx1"/>
                          </a:solidFill>
                          <a:effectLst/>
                          <a:latin typeface="Arial"/>
                          <a:ea typeface="+mn-ea"/>
                          <a:cs typeface="Arial"/>
                        </a:rPr>
                        <a:t>1100</a:t>
                      </a:r>
                      <a:endParaRPr lang="en-US" sz="1400" kern="1200" dirty="0">
                        <a:solidFill>
                          <a:schemeClr val="tx1"/>
                        </a:solidFill>
                        <a:effectLst/>
                        <a:latin typeface="Arial"/>
                        <a:ea typeface="+mn-ea"/>
                        <a:cs typeface="Arial"/>
                      </a:endParaRPr>
                    </a:p>
                  </a:txBody>
                  <a:tcPr marL="68580" marR="68580" marT="0" marB="0" anchor="ctr"/>
                </a:tc>
                <a:tc hMerge="1">
                  <a:txBody>
                    <a:bodyPr/>
                    <a:lstStyle/>
                    <a:p>
                      <a:endParaRPr lang="en-US"/>
                    </a:p>
                  </a:txBody>
                  <a:tcPr/>
                </a:tc>
              </a:tr>
            </a:tbl>
          </a:graphicData>
        </a:graphic>
      </p:graphicFrame>
      <p:sp>
        <p:nvSpPr>
          <p:cNvPr id="6" name="Rectangle 5"/>
          <p:cNvSpPr/>
          <p:nvPr/>
        </p:nvSpPr>
        <p:spPr>
          <a:xfrm>
            <a:off x="5566450" y="1809690"/>
            <a:ext cx="2051898" cy="400101"/>
          </a:xfrm>
          <a:prstGeom prst="rect">
            <a:avLst/>
          </a:prstGeom>
        </p:spPr>
        <p:txBody>
          <a:bodyPr wrap="none" lIns="91432" tIns="45716" rIns="91432" bIns="45716">
            <a:spAutoFit/>
          </a:bodyPr>
          <a:lstStyle/>
          <a:p>
            <a:r>
              <a:rPr lang="fr-FR" sz="2000" dirty="0" err="1">
                <a:solidFill>
                  <a:srgbClr val="3366FF"/>
                </a:solidFill>
                <a:latin typeface="Arial"/>
                <a:ea typeface="Lucida Grande" charset="0"/>
                <a:cs typeface="Arial"/>
              </a:rPr>
              <a:t>Elliptical</a:t>
            </a:r>
            <a:r>
              <a:rPr lang="fr-FR" sz="2000" dirty="0">
                <a:solidFill>
                  <a:srgbClr val="3366FF"/>
                </a:solidFill>
                <a:latin typeface="Arial"/>
                <a:ea typeface="Lucida Grande" charset="0"/>
                <a:cs typeface="Arial"/>
              </a:rPr>
              <a:t> </a:t>
            </a:r>
            <a:r>
              <a:rPr lang="fr-FR" sz="2000" dirty="0" err="1">
                <a:solidFill>
                  <a:srgbClr val="3366FF"/>
                </a:solidFill>
                <a:latin typeface="Arial"/>
                <a:ea typeface="Lucida Grande" charset="0"/>
                <a:cs typeface="Arial"/>
              </a:rPr>
              <a:t>cavities</a:t>
            </a:r>
            <a:r>
              <a:rPr lang="fr-FR" sz="2000" dirty="0">
                <a:solidFill>
                  <a:srgbClr val="3366FF"/>
                </a:solidFill>
                <a:latin typeface="Arial"/>
                <a:ea typeface="Lucida Grande" charset="0"/>
                <a:cs typeface="Arial"/>
              </a:rPr>
              <a:t> </a:t>
            </a:r>
            <a:endParaRPr lang="fr-FR" sz="2000" dirty="0">
              <a:solidFill>
                <a:srgbClr val="3366FF"/>
              </a:solidFill>
              <a:latin typeface="Arial"/>
              <a:cs typeface="Arial"/>
            </a:endParaRPr>
          </a:p>
        </p:txBody>
      </p:sp>
      <p:sp>
        <p:nvSpPr>
          <p:cNvPr id="7" name="Rectangle 6"/>
          <p:cNvSpPr/>
          <p:nvPr/>
        </p:nvSpPr>
        <p:spPr>
          <a:xfrm>
            <a:off x="838200" y="1809690"/>
            <a:ext cx="1838373" cy="400101"/>
          </a:xfrm>
          <a:prstGeom prst="rect">
            <a:avLst/>
          </a:prstGeom>
        </p:spPr>
        <p:txBody>
          <a:bodyPr wrap="none" lIns="91432" tIns="45716" rIns="91432" bIns="45716">
            <a:spAutoFit/>
          </a:bodyPr>
          <a:lstStyle/>
          <a:p>
            <a:r>
              <a:rPr lang="fr-FR" sz="2000" dirty="0" err="1" smtClean="0">
                <a:solidFill>
                  <a:srgbClr val="3366FF"/>
                </a:solidFill>
                <a:latin typeface="Arial"/>
                <a:ea typeface="Lucida Grande" charset="0"/>
                <a:cs typeface="Arial"/>
              </a:rPr>
              <a:t>Spoke</a:t>
            </a:r>
            <a:r>
              <a:rPr lang="fr-FR" sz="2000" dirty="0" smtClean="0">
                <a:solidFill>
                  <a:srgbClr val="3366FF"/>
                </a:solidFill>
                <a:latin typeface="Arial"/>
                <a:ea typeface="Lucida Grande" charset="0"/>
                <a:cs typeface="Arial"/>
              </a:rPr>
              <a:t> </a:t>
            </a:r>
            <a:r>
              <a:rPr lang="fr-FR" sz="2000" dirty="0" err="1" smtClean="0">
                <a:solidFill>
                  <a:srgbClr val="3366FF"/>
                </a:solidFill>
                <a:latin typeface="Arial"/>
                <a:ea typeface="Lucida Grande" charset="0"/>
                <a:cs typeface="Arial"/>
              </a:rPr>
              <a:t>cavities</a:t>
            </a:r>
            <a:endParaRPr lang="fr-FR" sz="2000" dirty="0">
              <a:solidFill>
                <a:srgbClr val="3366FF"/>
              </a:solidFill>
              <a:latin typeface="Arial"/>
              <a:cs typeface="Arial"/>
            </a:endParaRPr>
          </a:p>
        </p:txBody>
      </p:sp>
      <p:graphicFrame>
        <p:nvGraphicFramePr>
          <p:cNvPr id="8" name="Table 1"/>
          <p:cNvGraphicFramePr>
            <a:graphicFrameLocks noGrp="1"/>
          </p:cNvGraphicFramePr>
          <p:nvPr>
            <p:extLst>
              <p:ext uri="{D42A27DB-BD31-4B8C-83A1-F6EECF244321}">
                <p14:modId xmlns:p14="http://schemas.microsoft.com/office/powerpoint/2010/main" val="250381663"/>
              </p:ext>
            </p:extLst>
          </p:nvPr>
        </p:nvGraphicFramePr>
        <p:xfrm>
          <a:off x="107504" y="2348880"/>
          <a:ext cx="3960440" cy="3384375"/>
        </p:xfrm>
        <a:graphic>
          <a:graphicData uri="http://schemas.openxmlformats.org/drawingml/2006/table">
            <a:tbl>
              <a:tblPr>
                <a:tableStyleId>{9D7B26C5-4107-4FEC-AEDC-1716B250A1EF}</a:tableStyleId>
              </a:tblPr>
              <a:tblGrid>
                <a:gridCol w="3024336"/>
                <a:gridCol w="936104"/>
              </a:tblGrid>
              <a:tr h="215119">
                <a:tc>
                  <a:txBody>
                    <a:bodyPr/>
                    <a:lstStyle/>
                    <a:p>
                      <a:pPr algn="just">
                        <a:spcAft>
                          <a:spcPts val="0"/>
                        </a:spcAft>
                      </a:pPr>
                      <a:r>
                        <a:rPr lang="en-GB" sz="1400" dirty="0">
                          <a:effectLst/>
                          <a:latin typeface="Arial"/>
                          <a:cs typeface="Arial"/>
                        </a:rPr>
                        <a:t> </a:t>
                      </a:r>
                      <a:r>
                        <a:rPr lang="en-GB" sz="1400" dirty="0" smtClean="0">
                          <a:effectLst/>
                          <a:latin typeface="Arial"/>
                          <a:cs typeface="Arial"/>
                        </a:rPr>
                        <a:t>Frequency</a:t>
                      </a:r>
                      <a:r>
                        <a:rPr lang="en-GB" sz="1400" baseline="0" dirty="0" smtClean="0">
                          <a:effectLst/>
                          <a:latin typeface="Arial"/>
                          <a:cs typeface="Arial"/>
                        </a:rPr>
                        <a:t> (MHz)</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352,2</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GB" sz="1400" dirty="0" smtClean="0">
                          <a:effectLst/>
                          <a:latin typeface="Arial"/>
                          <a:cs typeface="Arial"/>
                        </a:rPr>
                        <a:t>Optimum beta</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0,50</a:t>
                      </a:r>
                      <a:endParaRPr lang="en-US" sz="1400" dirty="0">
                        <a:effectLst/>
                        <a:latin typeface="Arial"/>
                        <a:ea typeface="Times New Roman"/>
                        <a:cs typeface="Arial"/>
                      </a:endParaRPr>
                    </a:p>
                  </a:txBody>
                  <a:tcPr marL="68580" marR="68580" marT="0" marB="0"/>
                </a:tc>
              </a:tr>
              <a:tr h="216015">
                <a:tc>
                  <a:txBody>
                    <a:bodyPr/>
                    <a:lstStyle/>
                    <a:p>
                      <a:pPr algn="just">
                        <a:spcAft>
                          <a:spcPts val="0"/>
                        </a:spcAft>
                      </a:pPr>
                      <a:r>
                        <a:rPr lang="en-GB" sz="1400" dirty="0" smtClean="0">
                          <a:effectLst/>
                          <a:latin typeface="Arial"/>
                          <a:cs typeface="Arial"/>
                        </a:rPr>
                        <a:t>Operating temperature (K)</a:t>
                      </a:r>
                      <a:endParaRPr lang="en-US" sz="14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2</a:t>
                      </a:r>
                      <a:endParaRPr lang="en-US" sz="1400" dirty="0">
                        <a:effectLst/>
                        <a:latin typeface="Arial"/>
                        <a:ea typeface="Times New Roman"/>
                        <a:cs typeface="Arial"/>
                      </a:endParaRPr>
                    </a:p>
                  </a:txBody>
                  <a:tcPr marL="68580" marR="68580" marT="0" marB="0"/>
                </a:tc>
              </a:tr>
              <a:tr h="362921">
                <a:tc>
                  <a:txBody>
                    <a:bodyPr/>
                    <a:lstStyle/>
                    <a:p>
                      <a:pPr algn="just">
                        <a:spcAft>
                          <a:spcPts val="0"/>
                        </a:spcAft>
                      </a:pPr>
                      <a:r>
                        <a:rPr lang="en-GB" sz="1400" dirty="0">
                          <a:effectLst/>
                          <a:latin typeface="Arial"/>
                          <a:cs typeface="Arial"/>
                        </a:rPr>
                        <a:t>Nominal Accelerating gradient </a:t>
                      </a:r>
                      <a:r>
                        <a:rPr lang="en-GB" sz="1100" dirty="0">
                          <a:effectLst/>
                          <a:latin typeface="Arial"/>
                          <a:cs typeface="Arial"/>
                        </a:rPr>
                        <a:t>(MV/m)</a:t>
                      </a:r>
                      <a:endParaRPr lang="en-US" sz="1100" dirty="0">
                        <a:effectLst/>
                        <a:latin typeface="Arial"/>
                        <a:ea typeface="Times New Roman"/>
                        <a:cs typeface="Arial"/>
                      </a:endParaRPr>
                    </a:p>
                  </a:txBody>
                  <a:tcPr marL="68580" marR="68580" marT="0" marB="0"/>
                </a:tc>
                <a:tc>
                  <a:txBody>
                    <a:bodyPr/>
                    <a:lstStyle/>
                    <a:p>
                      <a:pPr algn="ctr">
                        <a:spcAft>
                          <a:spcPts val="0"/>
                        </a:spcAft>
                      </a:pPr>
                      <a:r>
                        <a:rPr lang="en-GB" sz="1400" dirty="0" smtClean="0">
                          <a:effectLst/>
                          <a:latin typeface="Arial"/>
                          <a:cs typeface="Arial"/>
                        </a:rPr>
                        <a:t>9</a:t>
                      </a:r>
                      <a:endParaRPr lang="en-US" sz="1400" dirty="0">
                        <a:effectLst/>
                        <a:latin typeface="Arial"/>
                        <a:ea typeface="Times New Roman"/>
                        <a:cs typeface="Arial"/>
                      </a:endParaRPr>
                    </a:p>
                  </a:txBody>
                  <a:tcPr marL="68580" marR="68580" marT="0" marB="0"/>
                </a:tc>
              </a:tr>
              <a:tr h="224011">
                <a:tc>
                  <a:txBody>
                    <a:bodyPr/>
                    <a:lstStyle/>
                    <a:p>
                      <a:pPr algn="just">
                        <a:spcAft>
                          <a:spcPts val="0"/>
                        </a:spcAft>
                      </a:pPr>
                      <a:r>
                        <a:rPr lang="en-US" sz="1400" dirty="0" err="1" smtClean="0">
                          <a:effectLst/>
                          <a:latin typeface="Arial"/>
                          <a:ea typeface="Times New Roman"/>
                          <a:cs typeface="Arial"/>
                        </a:rPr>
                        <a:t>Lacc</a:t>
                      </a:r>
                      <a:r>
                        <a:rPr lang="en-US" sz="1400" dirty="0" smtClean="0">
                          <a:effectLst/>
                          <a:latin typeface="Arial"/>
                          <a:ea typeface="Times New Roman"/>
                          <a:cs typeface="Arial"/>
                        </a:rPr>
                        <a:t> (</a:t>
                      </a:r>
                      <a:r>
                        <a:rPr lang="en-US" sz="1400" dirty="0" err="1" smtClean="0">
                          <a:effectLst/>
                          <a:latin typeface="Symbol" panose="05050102010706020507" pitchFamily="18" charset="2"/>
                          <a:ea typeface="Times New Roman"/>
                          <a:cs typeface="Times New Roman"/>
                        </a:rPr>
                        <a:t>b</a:t>
                      </a:r>
                      <a:r>
                        <a:rPr lang="en-US" sz="1400" dirty="0" err="1" smtClean="0">
                          <a:effectLst/>
                          <a:latin typeface="Arial"/>
                          <a:ea typeface="Times New Roman"/>
                          <a:cs typeface="Arial"/>
                        </a:rPr>
                        <a:t>opt.x</a:t>
                      </a:r>
                      <a:r>
                        <a:rPr lang="en-US" sz="1400" dirty="0" smtClean="0">
                          <a:effectLst/>
                          <a:latin typeface="Arial"/>
                          <a:ea typeface="Times New Roman"/>
                          <a:cs typeface="Arial"/>
                        </a:rPr>
                        <a:t> </a:t>
                      </a:r>
                      <a:r>
                        <a:rPr lang="en-US" sz="1400" dirty="0" err="1" smtClean="0">
                          <a:effectLst/>
                          <a:latin typeface="Arial"/>
                          <a:ea typeface="Times New Roman"/>
                          <a:cs typeface="Arial"/>
                        </a:rPr>
                        <a:t>nb</a:t>
                      </a:r>
                      <a:r>
                        <a:rPr lang="en-US" sz="1400" dirty="0" smtClean="0">
                          <a:effectLst/>
                          <a:latin typeface="Arial"/>
                          <a:ea typeface="Times New Roman"/>
                          <a:cs typeface="Arial"/>
                        </a:rPr>
                        <a:t> gaps x </a:t>
                      </a:r>
                      <a:r>
                        <a:rPr lang="en-US" sz="1400" dirty="0" smtClean="0">
                          <a:effectLst/>
                          <a:latin typeface="Symbol" panose="05050102010706020507" pitchFamily="18" charset="2"/>
                          <a:ea typeface="Times New Roman"/>
                          <a:cs typeface="Times New Roman"/>
                        </a:rPr>
                        <a:t>l</a:t>
                      </a:r>
                      <a:r>
                        <a:rPr lang="en-US" sz="1400" dirty="0" smtClean="0">
                          <a:effectLst/>
                          <a:latin typeface="Times"/>
                          <a:ea typeface="Times New Roman"/>
                          <a:cs typeface="Times New Roman"/>
                        </a:rPr>
                        <a:t>/2) (m)</a:t>
                      </a:r>
                      <a:endParaRPr lang="en-US" sz="1400" dirty="0">
                        <a:effectLst/>
                        <a:latin typeface="Times"/>
                        <a:ea typeface="Times New Roman"/>
                        <a:cs typeface="Times New Roman"/>
                      </a:endParaRPr>
                    </a:p>
                  </a:txBody>
                  <a:tcPr marL="68580" marR="68580" marT="0" marB="0"/>
                </a:tc>
                <a:tc>
                  <a:txBody>
                    <a:bodyPr/>
                    <a:lstStyle/>
                    <a:p>
                      <a:pPr algn="ctr">
                        <a:spcAft>
                          <a:spcPts val="0"/>
                        </a:spcAft>
                      </a:pPr>
                      <a:r>
                        <a:rPr lang="en-US" sz="1400" dirty="0" smtClean="0">
                          <a:effectLst/>
                          <a:latin typeface="Arial"/>
                          <a:ea typeface="Times New Roman"/>
                          <a:cs typeface="Arial"/>
                        </a:rPr>
                        <a:t>0,639</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Bpk (mT)</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79 (max)</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Epk (MV/m)</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39 (max)</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Bpk/Eacc (mT/MV/m)</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&lt;8,75</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Epk/Eacc</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&lt;4,38</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GB" sz="1400" dirty="0" smtClean="0">
                          <a:effectLst/>
                          <a:latin typeface="Arial"/>
                          <a:cs typeface="Arial"/>
                        </a:rPr>
                        <a:t>Beam tube diameter (mm)</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50</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GB" sz="1400" dirty="0" smtClean="0">
                          <a:effectLst/>
                          <a:latin typeface="Arial"/>
                          <a:cs typeface="Arial"/>
                        </a:rPr>
                        <a:t>RF peak power (kW)</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335</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G (</a:t>
                      </a:r>
                      <a:r>
                        <a:rPr lang="en-US" sz="1400" dirty="0" smtClean="0">
                          <a:effectLst/>
                          <a:latin typeface="Symbol" panose="05050102010706020507" pitchFamily="18" charset="2"/>
                          <a:ea typeface="Times New Roman"/>
                          <a:cs typeface="Times New Roman"/>
                        </a:rPr>
                        <a:t>W</a:t>
                      </a:r>
                      <a:r>
                        <a:rPr lang="en-US" sz="1400" dirty="0" smtClean="0">
                          <a:effectLst/>
                          <a:latin typeface="Arial"/>
                          <a:ea typeface="Times New Roman"/>
                          <a:cs typeface="Arial"/>
                        </a:rPr>
                        <a:t>)</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130</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Max R/Q (W)</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427</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Qext</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2,85 10</a:t>
                      </a:r>
                      <a:r>
                        <a:rPr lang="en-US" sz="1400" baseline="30000" dirty="0" smtClean="0">
                          <a:effectLst/>
                          <a:latin typeface="Arial"/>
                          <a:ea typeface="Times New Roman"/>
                          <a:cs typeface="Arial"/>
                        </a:rPr>
                        <a:t>5</a:t>
                      </a:r>
                      <a:endParaRPr lang="en-US" sz="1400" dirty="0">
                        <a:effectLst/>
                        <a:latin typeface="Arial"/>
                        <a:ea typeface="Times New Roman"/>
                        <a:cs typeface="Arial"/>
                      </a:endParaRPr>
                    </a:p>
                  </a:txBody>
                  <a:tcPr marL="68580" marR="68580" marT="0" marB="0"/>
                </a:tc>
              </a:tr>
              <a:tr h="215119">
                <a:tc>
                  <a:txBody>
                    <a:bodyPr/>
                    <a:lstStyle/>
                    <a:p>
                      <a:pPr algn="just">
                        <a:spcAft>
                          <a:spcPts val="0"/>
                        </a:spcAft>
                      </a:pPr>
                      <a:r>
                        <a:rPr lang="en-US" sz="1400" dirty="0" smtClean="0">
                          <a:effectLst/>
                          <a:latin typeface="Arial"/>
                          <a:ea typeface="Times New Roman"/>
                          <a:cs typeface="Arial"/>
                        </a:rPr>
                        <a:t>Q0 at nominal </a:t>
                      </a:r>
                      <a:r>
                        <a:rPr lang="en-US" sz="1400" dirty="0" err="1" smtClean="0">
                          <a:effectLst/>
                          <a:latin typeface="Arial"/>
                          <a:ea typeface="Times New Roman"/>
                          <a:cs typeface="Arial"/>
                        </a:rPr>
                        <a:t>gardient</a:t>
                      </a:r>
                      <a:endParaRPr lang="en-US" sz="1400" dirty="0">
                        <a:effectLst/>
                        <a:latin typeface="Arial"/>
                        <a:ea typeface="Times New Roman"/>
                        <a:cs typeface="Arial"/>
                      </a:endParaRPr>
                    </a:p>
                  </a:txBody>
                  <a:tcPr marL="68580" marR="68580" marT="0" marB="0"/>
                </a:tc>
                <a:tc>
                  <a:txBody>
                    <a:bodyPr/>
                    <a:lstStyle/>
                    <a:p>
                      <a:pPr algn="ctr">
                        <a:spcAft>
                          <a:spcPts val="0"/>
                        </a:spcAft>
                      </a:pPr>
                      <a:r>
                        <a:rPr lang="en-US" sz="1400" dirty="0" smtClean="0">
                          <a:effectLst/>
                          <a:latin typeface="Arial"/>
                          <a:ea typeface="Times New Roman"/>
                          <a:cs typeface="Arial"/>
                        </a:rPr>
                        <a:t>1,5 10</a:t>
                      </a:r>
                      <a:r>
                        <a:rPr lang="en-US" sz="1400" baseline="30000" dirty="0" smtClean="0">
                          <a:effectLst/>
                          <a:latin typeface="Arial"/>
                          <a:ea typeface="Times New Roman"/>
                          <a:cs typeface="Arial"/>
                        </a:rPr>
                        <a:t>9</a:t>
                      </a:r>
                      <a:endParaRPr lang="en-US" sz="1400" dirty="0">
                        <a:effectLst/>
                        <a:latin typeface="Arial"/>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574616683"/>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t>Medium</a:t>
            </a:r>
            <a:r>
              <a:rPr lang="en-GB" sz="2800" b="1" dirty="0"/>
              <a:t>-β Elliptical </a:t>
            </a:r>
            <a:r>
              <a:rPr lang="en-GB" sz="2800" b="1" dirty="0" smtClean="0"/>
              <a:t>Cavities </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77</a:t>
            </a:fld>
            <a:endParaRPr lang="sv-SE"/>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512" y="4392488"/>
            <a:ext cx="3306697" cy="2276872"/>
          </a:xfrm>
          <a:prstGeom prst="rect">
            <a:avLst/>
          </a:prstGeom>
        </p:spPr>
      </p:pic>
      <p:pic>
        <p:nvPicPr>
          <p:cNvPr id="12"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39752" y="4437112"/>
            <a:ext cx="2664296" cy="1006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171128" y="1484784"/>
            <a:ext cx="5192960" cy="307777"/>
          </a:xfrm>
          <a:prstGeom prst="rect">
            <a:avLst/>
          </a:prstGeom>
          <a:noFill/>
          <a:ln>
            <a:noFill/>
          </a:ln>
        </p:spPr>
        <p:txBody>
          <a:bodyPr wrap="square">
            <a:spAutoFit/>
          </a:bodyPr>
          <a:lstStyle/>
          <a:p>
            <a:pPr fontAlgn="base">
              <a:spcBef>
                <a:spcPct val="20000"/>
              </a:spcBef>
              <a:spcAft>
                <a:spcPct val="0"/>
              </a:spcAft>
            </a:pPr>
            <a:r>
              <a:rPr lang="fr-FR" sz="1400" dirty="0" smtClean="0">
                <a:solidFill>
                  <a:srgbClr val="DAEDEF">
                    <a:lumMod val="25000"/>
                  </a:srgbClr>
                </a:solidFill>
              </a:rPr>
              <a:t>K</a:t>
            </a:r>
            <a:r>
              <a:rPr lang="fr-FR" sz="1400" baseline="-25000" dirty="0" smtClean="0">
                <a:solidFill>
                  <a:srgbClr val="DAEDEF">
                    <a:lumMod val="25000"/>
                  </a:srgbClr>
                </a:solidFill>
              </a:rPr>
              <a:t>L</a:t>
            </a:r>
            <a:r>
              <a:rPr lang="fr-FR" sz="1400" dirty="0" smtClean="0">
                <a:solidFill>
                  <a:srgbClr val="DAEDEF">
                    <a:lumMod val="25000"/>
                  </a:srgbClr>
                </a:solidFill>
              </a:rPr>
              <a:t> </a:t>
            </a:r>
            <a:r>
              <a:rPr lang="fr-FR" sz="1400" dirty="0" err="1" smtClean="0">
                <a:solidFill>
                  <a:srgbClr val="DAEDEF">
                    <a:lumMod val="25000"/>
                  </a:srgbClr>
                </a:solidFill>
              </a:rPr>
              <a:t>reduction</a:t>
            </a:r>
            <a:r>
              <a:rPr lang="fr-FR" sz="1400" dirty="0" smtClean="0">
                <a:solidFill>
                  <a:srgbClr val="DAEDEF">
                    <a:lumMod val="25000"/>
                  </a:srgbClr>
                </a:solidFill>
              </a:rPr>
              <a:t>  </a:t>
            </a:r>
            <a:r>
              <a:rPr lang="fr-FR" sz="1400" dirty="0" err="1" smtClean="0">
                <a:solidFill>
                  <a:srgbClr val="DAEDEF">
                    <a:lumMod val="25000"/>
                  </a:srgbClr>
                </a:solidFill>
              </a:rPr>
              <a:t>using</a:t>
            </a:r>
            <a:r>
              <a:rPr lang="fr-FR" sz="1400" dirty="0" smtClean="0">
                <a:solidFill>
                  <a:srgbClr val="DAEDEF">
                    <a:lumMod val="25000"/>
                  </a:srgbClr>
                </a:solidFill>
              </a:rPr>
              <a:t> compensation rings for medium and </a:t>
            </a:r>
            <a:r>
              <a:rPr lang="fr-FR" sz="1400" dirty="0" err="1" smtClean="0">
                <a:solidFill>
                  <a:srgbClr val="DAEDEF">
                    <a:lumMod val="25000"/>
                  </a:srgbClr>
                </a:solidFill>
              </a:rPr>
              <a:t>high</a:t>
            </a:r>
            <a:r>
              <a:rPr lang="fr-FR" sz="1400" dirty="0" smtClean="0">
                <a:solidFill>
                  <a:srgbClr val="DAEDEF">
                    <a:lumMod val="25000"/>
                  </a:srgbClr>
                </a:solidFill>
              </a:rPr>
              <a:t>-beta</a:t>
            </a:r>
          </a:p>
        </p:txBody>
      </p:sp>
      <p:graphicFrame>
        <p:nvGraphicFramePr>
          <p:cNvPr id="16" name="Tableau 6"/>
          <p:cNvGraphicFramePr>
            <a:graphicFrameLocks noGrp="1"/>
          </p:cNvGraphicFramePr>
          <p:nvPr>
            <p:extLst>
              <p:ext uri="{D42A27DB-BD31-4B8C-83A1-F6EECF244321}">
                <p14:modId xmlns:p14="http://schemas.microsoft.com/office/powerpoint/2010/main" val="3956973707"/>
              </p:ext>
            </p:extLst>
          </p:nvPr>
        </p:nvGraphicFramePr>
        <p:xfrm>
          <a:off x="179512" y="2497309"/>
          <a:ext cx="4757490" cy="1828799"/>
        </p:xfrm>
        <a:graphic>
          <a:graphicData uri="http://schemas.openxmlformats.org/drawingml/2006/table">
            <a:tbl>
              <a:tblPr firstRow="1" bandRow="1">
                <a:tableStyleId>{B301B821-A1FF-4177-AEE7-76D212191A09}</a:tableStyleId>
              </a:tblPr>
              <a:tblGrid>
                <a:gridCol w="3883730"/>
                <a:gridCol w="873760"/>
              </a:tblGrid>
              <a:tr h="0">
                <a:tc>
                  <a:txBody>
                    <a:bodyPr/>
                    <a:lstStyle/>
                    <a:p>
                      <a:pPr algn="l">
                        <a:spcBef>
                          <a:spcPts val="300"/>
                        </a:spcBef>
                        <a:spcAft>
                          <a:spcPts val="300"/>
                        </a:spcAft>
                      </a:pPr>
                      <a:r>
                        <a:rPr lang="en-GB" sz="1400" kern="800" dirty="0"/>
                        <a:t>Nominal wall thickness [mm] </a:t>
                      </a:r>
                      <a:endParaRPr lang="fr-FR" sz="1400" b="0" dirty="0">
                        <a:solidFill>
                          <a:sysClr val="windowText" lastClr="000000"/>
                        </a:solidFill>
                        <a:latin typeface="Times New Roman"/>
                        <a:ea typeface="Times New Roman"/>
                        <a:cs typeface="Times New Roman"/>
                      </a:endParaRPr>
                    </a:p>
                  </a:txBody>
                  <a:tcPr/>
                </a:tc>
                <a:tc>
                  <a:txBody>
                    <a:bodyPr/>
                    <a:lstStyle/>
                    <a:p>
                      <a:pPr algn="l">
                        <a:spcBef>
                          <a:spcPts val="300"/>
                        </a:spcBef>
                        <a:spcAft>
                          <a:spcPts val="300"/>
                        </a:spcAft>
                      </a:pPr>
                      <a:r>
                        <a:rPr lang="en-GB" sz="1400" kern="800" dirty="0" smtClean="0"/>
                        <a:t>3.6</a:t>
                      </a:r>
                      <a:endParaRPr lang="fr-FR" sz="1400" b="0" dirty="0">
                        <a:solidFill>
                          <a:sysClr val="windowText" lastClr="000000"/>
                        </a:solidFill>
                        <a:latin typeface="Times New Roman"/>
                        <a:ea typeface="Times New Roman"/>
                        <a:cs typeface="Times New Roman"/>
                      </a:endParaRPr>
                    </a:p>
                  </a:txBody>
                  <a:tcPr/>
                </a:tc>
              </a:tr>
              <a:tr h="0">
                <a:tc>
                  <a:txBody>
                    <a:bodyPr/>
                    <a:lstStyle/>
                    <a:p>
                      <a:pPr algn="l">
                        <a:spcBef>
                          <a:spcPts val="300"/>
                        </a:spcBef>
                        <a:spcAft>
                          <a:spcPts val="300"/>
                        </a:spcAft>
                      </a:pPr>
                      <a:r>
                        <a:rPr lang="en-GB" sz="1400" kern="800"/>
                        <a:t>Cavity stiffness Kcav [kN/mm] </a:t>
                      </a:r>
                      <a:endParaRPr lang="fr-FR" sz="1400" b="0">
                        <a:latin typeface="Times New Roman"/>
                        <a:ea typeface="Times New Roman"/>
                        <a:cs typeface="Times New Roman"/>
                      </a:endParaRPr>
                    </a:p>
                  </a:txBody>
                  <a:tcPr/>
                </a:tc>
                <a:tc>
                  <a:txBody>
                    <a:bodyPr/>
                    <a:lstStyle/>
                    <a:p>
                      <a:pPr algn="l">
                        <a:spcBef>
                          <a:spcPts val="300"/>
                        </a:spcBef>
                        <a:spcAft>
                          <a:spcPts val="300"/>
                        </a:spcAft>
                      </a:pPr>
                      <a:r>
                        <a:rPr lang="en-GB" sz="1400" kern="800" dirty="0" smtClean="0"/>
                        <a:t>2.59</a:t>
                      </a:r>
                      <a:endParaRPr lang="fr-FR" sz="1400" b="0" dirty="0">
                        <a:latin typeface="Times New Roman"/>
                        <a:ea typeface="Times New Roman"/>
                        <a:cs typeface="Times New Roman"/>
                      </a:endParaRPr>
                    </a:p>
                  </a:txBody>
                  <a:tcPr/>
                </a:tc>
              </a:tr>
              <a:tr h="0">
                <a:tc>
                  <a:txBody>
                    <a:bodyPr/>
                    <a:lstStyle/>
                    <a:p>
                      <a:pPr algn="l">
                        <a:spcBef>
                          <a:spcPts val="300"/>
                        </a:spcBef>
                        <a:spcAft>
                          <a:spcPts val="300"/>
                        </a:spcAft>
                      </a:pPr>
                      <a:r>
                        <a:rPr lang="en-GB" sz="1400" kern="800" dirty="0"/>
                        <a:t>Tuning sensitivity </a:t>
                      </a:r>
                      <a:r>
                        <a:rPr lang="en-GB" sz="1400" kern="800" dirty="0" err="1"/>
                        <a:t>Df</a:t>
                      </a:r>
                      <a:r>
                        <a:rPr lang="en-GB" sz="1400" kern="800" dirty="0"/>
                        <a:t>/</a:t>
                      </a:r>
                      <a:r>
                        <a:rPr lang="en-GB" sz="1400" kern="800" dirty="0" err="1"/>
                        <a:t>Dz</a:t>
                      </a:r>
                      <a:r>
                        <a:rPr lang="en-GB" sz="1400" kern="800" dirty="0"/>
                        <a:t> [kHz/mm] </a:t>
                      </a:r>
                      <a:endParaRPr lang="fr-FR" sz="1400" b="0" dirty="0">
                        <a:latin typeface="Times New Roman"/>
                        <a:ea typeface="Times New Roman"/>
                        <a:cs typeface="Times New Roman"/>
                      </a:endParaRPr>
                    </a:p>
                  </a:txBody>
                  <a:tcPr/>
                </a:tc>
                <a:tc>
                  <a:txBody>
                    <a:bodyPr/>
                    <a:lstStyle/>
                    <a:p>
                      <a:pPr algn="l">
                        <a:spcBef>
                          <a:spcPts val="300"/>
                        </a:spcBef>
                        <a:spcAft>
                          <a:spcPts val="300"/>
                        </a:spcAft>
                      </a:pPr>
                      <a:r>
                        <a:rPr lang="en-GB" sz="1400" kern="800" dirty="0" smtClean="0"/>
                        <a:t>197</a:t>
                      </a:r>
                      <a:endParaRPr lang="fr-FR" sz="1400" b="0" dirty="0">
                        <a:latin typeface="Times New Roman"/>
                        <a:ea typeface="Times New Roman"/>
                        <a:cs typeface="Times New Roman"/>
                      </a:endParaRPr>
                    </a:p>
                  </a:txBody>
                  <a:tcPr/>
                </a:tc>
              </a:tr>
              <a:tr h="0">
                <a:tc>
                  <a:txBody>
                    <a:bodyPr/>
                    <a:lstStyle/>
                    <a:p>
                      <a:pPr algn="l">
                        <a:spcBef>
                          <a:spcPts val="300"/>
                        </a:spcBef>
                        <a:spcAft>
                          <a:spcPts val="300"/>
                        </a:spcAft>
                      </a:pPr>
                      <a:r>
                        <a:rPr lang="en-GB" sz="1400" kern="800" dirty="0" smtClean="0"/>
                        <a:t>K</a:t>
                      </a:r>
                      <a:r>
                        <a:rPr lang="en-GB" sz="1400" kern="800" baseline="-25000" dirty="0" smtClean="0"/>
                        <a:t>L</a:t>
                      </a:r>
                      <a:r>
                        <a:rPr lang="en-GB" sz="1400" kern="800" dirty="0" smtClean="0"/>
                        <a:t> with </a:t>
                      </a:r>
                      <a:r>
                        <a:rPr lang="en-GB" sz="1400" kern="800" dirty="0"/>
                        <a:t>fixed ends [Hz/(MV/m)²] </a:t>
                      </a:r>
                      <a:endParaRPr lang="fr-FR" sz="1400" b="0" dirty="0">
                        <a:latin typeface="Times New Roman"/>
                        <a:ea typeface="Times New Roman"/>
                        <a:cs typeface="Times New Roman"/>
                      </a:endParaRPr>
                    </a:p>
                  </a:txBody>
                  <a:tcPr/>
                </a:tc>
                <a:tc>
                  <a:txBody>
                    <a:bodyPr/>
                    <a:lstStyle/>
                    <a:p>
                      <a:pPr algn="l">
                        <a:spcBef>
                          <a:spcPts val="300"/>
                        </a:spcBef>
                        <a:spcAft>
                          <a:spcPts val="300"/>
                        </a:spcAft>
                      </a:pPr>
                      <a:r>
                        <a:rPr lang="en-GB" sz="1400" kern="800" dirty="0"/>
                        <a:t>-</a:t>
                      </a:r>
                      <a:r>
                        <a:rPr lang="en-GB" sz="1400" kern="800" dirty="0" smtClean="0"/>
                        <a:t>0.36</a:t>
                      </a:r>
                      <a:endParaRPr lang="fr-FR" sz="1400" b="0" dirty="0">
                        <a:latin typeface="Times New Roman"/>
                        <a:ea typeface="Times New Roman"/>
                        <a:cs typeface="Times New Roman"/>
                      </a:endParaRPr>
                    </a:p>
                  </a:txBody>
                  <a:tcPr/>
                </a:tc>
              </a:tr>
              <a:tr h="0">
                <a:tc>
                  <a:txBody>
                    <a:bodyPr/>
                    <a:lstStyle/>
                    <a:p>
                      <a:pPr algn="l">
                        <a:spcBef>
                          <a:spcPts val="300"/>
                        </a:spcBef>
                        <a:spcAft>
                          <a:spcPts val="300"/>
                        </a:spcAft>
                      </a:pPr>
                      <a:r>
                        <a:rPr lang="en-GB" sz="1400" kern="800" dirty="0" smtClean="0"/>
                        <a:t>K</a:t>
                      </a:r>
                      <a:r>
                        <a:rPr lang="en-GB" sz="1400" kern="800" baseline="-25000" dirty="0" smtClean="0"/>
                        <a:t>L</a:t>
                      </a:r>
                      <a:r>
                        <a:rPr lang="en-GB" sz="1400" kern="800" dirty="0" smtClean="0"/>
                        <a:t> with </a:t>
                      </a:r>
                      <a:r>
                        <a:rPr lang="en-GB" sz="1400" kern="800" dirty="0"/>
                        <a:t>free ends [Hz/(MV/m)²] </a:t>
                      </a:r>
                      <a:endParaRPr lang="fr-FR" sz="1400" b="0" dirty="0">
                        <a:latin typeface="Times New Roman"/>
                        <a:ea typeface="Times New Roman"/>
                        <a:cs typeface="Times New Roman"/>
                      </a:endParaRPr>
                    </a:p>
                  </a:txBody>
                  <a:tcPr/>
                </a:tc>
                <a:tc>
                  <a:txBody>
                    <a:bodyPr/>
                    <a:lstStyle/>
                    <a:p>
                      <a:pPr algn="l">
                        <a:spcBef>
                          <a:spcPts val="300"/>
                        </a:spcBef>
                        <a:spcAft>
                          <a:spcPts val="300"/>
                        </a:spcAft>
                      </a:pPr>
                      <a:r>
                        <a:rPr lang="en-GB" sz="1400" kern="800" dirty="0" smtClean="0"/>
                        <a:t>-8.9</a:t>
                      </a:r>
                      <a:endParaRPr lang="fr-FR" sz="1400" b="0" dirty="0">
                        <a:latin typeface="Times New Roman"/>
                        <a:ea typeface="Times New Roman"/>
                        <a:cs typeface="Times New Roman"/>
                      </a:endParaRPr>
                    </a:p>
                  </a:txBody>
                  <a:tcPr/>
                </a:tc>
              </a:tr>
              <a:tr h="0">
                <a:tc>
                  <a:txBody>
                    <a:bodyPr/>
                    <a:lstStyle/>
                    <a:p>
                      <a:pPr algn="l">
                        <a:spcBef>
                          <a:spcPts val="300"/>
                        </a:spcBef>
                        <a:spcAft>
                          <a:spcPts val="300"/>
                        </a:spcAft>
                      </a:pPr>
                      <a:r>
                        <a:rPr lang="en-GB" sz="1400" kern="800" dirty="0"/>
                        <a:t>Pressure sensitivity K</a:t>
                      </a:r>
                      <a:r>
                        <a:rPr lang="en-GB" sz="1400" kern="800" baseline="-25000" dirty="0"/>
                        <a:t>P</a:t>
                      </a:r>
                      <a:r>
                        <a:rPr lang="en-GB" sz="1400" kern="800" dirty="0"/>
                        <a:t> [Hz/mbar] (fixed ends)</a:t>
                      </a:r>
                      <a:endParaRPr lang="fr-FR" sz="1400" b="0" dirty="0">
                        <a:latin typeface="Times New Roman"/>
                        <a:ea typeface="Times New Roman"/>
                        <a:cs typeface="Times New Roman"/>
                      </a:endParaRPr>
                    </a:p>
                  </a:txBody>
                  <a:tcPr/>
                </a:tc>
                <a:tc>
                  <a:txBody>
                    <a:bodyPr/>
                    <a:lstStyle/>
                    <a:p>
                      <a:pPr algn="l">
                        <a:spcBef>
                          <a:spcPts val="300"/>
                        </a:spcBef>
                        <a:spcAft>
                          <a:spcPts val="300"/>
                        </a:spcAft>
                      </a:pPr>
                      <a:r>
                        <a:rPr lang="en-GB" sz="1400" kern="800" dirty="0" smtClean="0"/>
                        <a:t>4.85</a:t>
                      </a:r>
                      <a:endParaRPr lang="fr-FR" sz="1400" b="0" dirty="0">
                        <a:latin typeface="Times New Roman"/>
                        <a:ea typeface="Times New Roman"/>
                        <a:cs typeface="Times New Roman"/>
                      </a:endParaRPr>
                    </a:p>
                  </a:txBody>
                  <a:tcPr/>
                </a:tc>
              </a:tr>
            </a:tbl>
          </a:graphicData>
        </a:graphic>
      </p:graphicFrame>
      <p:pic>
        <p:nvPicPr>
          <p:cNvPr id="17" name="Image 7" descr="KL_vs_kext_3_6mm.png"/>
          <p:cNvPicPr>
            <a:picLocks noChangeAspect="1"/>
          </p:cNvPicPr>
          <p:nvPr/>
        </p:nvPicPr>
        <p:blipFill>
          <a:blip r:embed="rId4" cstate="print"/>
          <a:stretch>
            <a:fillRect/>
          </a:stretch>
        </p:blipFill>
        <p:spPr>
          <a:xfrm>
            <a:off x="5050809" y="3861048"/>
            <a:ext cx="4093191" cy="2883079"/>
          </a:xfrm>
          <a:prstGeom prst="rect">
            <a:avLst/>
          </a:prstGeom>
        </p:spPr>
      </p:pic>
      <p:sp>
        <p:nvSpPr>
          <p:cNvPr id="18" name="Étoile à 5 branches 8"/>
          <p:cNvSpPr/>
          <p:nvPr/>
        </p:nvSpPr>
        <p:spPr>
          <a:xfrm>
            <a:off x="7884368" y="4149080"/>
            <a:ext cx="252028" cy="224490"/>
          </a:xfrm>
          <a:prstGeom prst="star5">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pPr>
            <a:endParaRPr lang="fr-FR" sz="2600">
              <a:solidFill>
                <a:srgbClr val="FFFFFF"/>
              </a:solidFill>
            </a:endParaRPr>
          </a:p>
        </p:txBody>
      </p:sp>
      <p:cxnSp>
        <p:nvCxnSpPr>
          <p:cNvPr id="19" name="Connecteur droit avec flèche 9"/>
          <p:cNvCxnSpPr>
            <a:stCxn id="20" idx="3"/>
            <a:endCxn id="18" idx="2"/>
          </p:cNvCxnSpPr>
          <p:nvPr/>
        </p:nvCxnSpPr>
        <p:spPr>
          <a:xfrm flipV="1">
            <a:off x="7633196" y="4373569"/>
            <a:ext cx="299305" cy="151638"/>
          </a:xfrm>
          <a:prstGeom prst="straightConnector1">
            <a:avLst/>
          </a:prstGeom>
          <a:ln w="127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ZoneTexte 10"/>
          <p:cNvSpPr txBox="1"/>
          <p:nvPr/>
        </p:nvSpPr>
        <p:spPr>
          <a:xfrm>
            <a:off x="5508104" y="4005064"/>
            <a:ext cx="2125092" cy="1040285"/>
          </a:xfrm>
          <a:prstGeom prst="rect">
            <a:avLst/>
          </a:prstGeom>
          <a:solidFill>
            <a:schemeClr val="bg1"/>
          </a:solidFill>
          <a:ln>
            <a:solidFill>
              <a:schemeClr val="accent5">
                <a:lumMod val="60000"/>
                <a:lumOff val="40000"/>
              </a:schemeClr>
            </a:solidFill>
          </a:ln>
        </p:spPr>
        <p:txBody>
          <a:bodyPr wrap="square" rtlCol="0">
            <a:spAutoFit/>
          </a:bodyPr>
          <a:lstStyle/>
          <a:p>
            <a:pPr fontAlgn="base">
              <a:spcBef>
                <a:spcPct val="20000"/>
              </a:spcBef>
              <a:spcAft>
                <a:spcPct val="0"/>
              </a:spcAft>
            </a:pPr>
            <a:r>
              <a:rPr lang="fr-FR" sz="1400" dirty="0" smtClean="0">
                <a:solidFill>
                  <a:srgbClr val="DAEDEF">
                    <a:lumMod val="25000"/>
                  </a:srgbClr>
                </a:solidFill>
              </a:rPr>
              <a:t>K</a:t>
            </a:r>
            <a:r>
              <a:rPr lang="fr-FR" sz="1400" baseline="-25000" dirty="0" smtClean="0">
                <a:solidFill>
                  <a:srgbClr val="DAEDEF">
                    <a:lumMod val="25000"/>
                  </a:srgbClr>
                </a:solidFill>
              </a:rPr>
              <a:t>ext</a:t>
            </a:r>
            <a:r>
              <a:rPr lang="fr-FR" sz="1400" dirty="0" smtClean="0">
                <a:solidFill>
                  <a:srgbClr val="DAEDEF">
                    <a:lumMod val="25000"/>
                  </a:srgbClr>
                </a:solidFill>
              </a:rPr>
              <a:t> </a:t>
            </a:r>
            <a:r>
              <a:rPr lang="fr-FR" sz="1100" dirty="0" smtClean="0">
                <a:solidFill>
                  <a:srgbClr val="DAEDEF">
                    <a:lumMod val="25000"/>
                  </a:srgbClr>
                </a:solidFill>
              </a:rPr>
              <a:t>(tank + tuner)</a:t>
            </a:r>
            <a:r>
              <a:rPr lang="fr-FR" sz="1400" dirty="0" smtClean="0">
                <a:solidFill>
                  <a:srgbClr val="DAEDEF">
                    <a:lumMod val="25000"/>
                  </a:srgbClr>
                </a:solidFill>
              </a:rPr>
              <a:t>≈30 kN/mm</a:t>
            </a:r>
          </a:p>
          <a:p>
            <a:pPr fontAlgn="base">
              <a:spcBef>
                <a:spcPct val="20000"/>
              </a:spcBef>
              <a:spcAft>
                <a:spcPct val="0"/>
              </a:spcAft>
              <a:buFont typeface="Wingdings 3"/>
              <a:buChar char="&quot;"/>
            </a:pPr>
            <a:r>
              <a:rPr lang="fr-FR" sz="1400" dirty="0" smtClean="0">
                <a:solidFill>
                  <a:srgbClr val="DAEDEF">
                    <a:lumMod val="25000"/>
                  </a:srgbClr>
                </a:solidFill>
              </a:rPr>
              <a:t>K</a:t>
            </a:r>
            <a:r>
              <a:rPr lang="fr-FR" sz="1400" baseline="-25000" dirty="0" smtClean="0">
                <a:solidFill>
                  <a:srgbClr val="DAEDEF">
                    <a:lumMod val="25000"/>
                  </a:srgbClr>
                </a:solidFill>
              </a:rPr>
              <a:t>L</a:t>
            </a:r>
            <a:r>
              <a:rPr lang="fr-FR" sz="1400" dirty="0" smtClean="0">
                <a:solidFill>
                  <a:srgbClr val="DAEDEF">
                    <a:lumMod val="25000"/>
                  </a:srgbClr>
                </a:solidFill>
              </a:rPr>
              <a:t>≈-1 Hz/(MV/m)</a:t>
            </a:r>
            <a:r>
              <a:rPr lang="fr-FR" sz="1400" baseline="30000" dirty="0" smtClean="0">
                <a:solidFill>
                  <a:srgbClr val="DAEDEF">
                    <a:lumMod val="25000"/>
                  </a:srgbClr>
                </a:solidFill>
              </a:rPr>
              <a:t>2</a:t>
            </a:r>
          </a:p>
          <a:p>
            <a:pPr fontAlgn="base">
              <a:spcBef>
                <a:spcPct val="20000"/>
              </a:spcBef>
              <a:spcAft>
                <a:spcPct val="0"/>
              </a:spcAft>
              <a:buFont typeface="Wingdings 3"/>
              <a:buChar char="&quot;"/>
            </a:pPr>
            <a:r>
              <a:rPr lang="fr-FR" sz="1400" dirty="0" err="1" smtClean="0">
                <a:solidFill>
                  <a:srgbClr val="DAEDEF">
                    <a:lumMod val="25000"/>
                  </a:srgbClr>
                </a:solidFill>
                <a:latin typeface="Symbol" pitchFamily="18" charset="2"/>
              </a:rPr>
              <a:t>D</a:t>
            </a:r>
            <a:r>
              <a:rPr lang="fr-FR" sz="1400" dirty="0" err="1" smtClean="0">
                <a:solidFill>
                  <a:srgbClr val="DAEDEF">
                    <a:lumMod val="25000"/>
                  </a:srgbClr>
                </a:solidFill>
              </a:rPr>
              <a:t>f</a:t>
            </a:r>
            <a:r>
              <a:rPr lang="fr-FR" sz="1400" dirty="0" smtClean="0">
                <a:solidFill>
                  <a:srgbClr val="DAEDEF">
                    <a:lumMod val="25000"/>
                  </a:srgbClr>
                </a:solidFill>
              </a:rPr>
              <a:t> ≈ 325 Hz @ 18 MV/m (1/3 of </a:t>
            </a:r>
            <a:r>
              <a:rPr lang="fr-FR" sz="1400" dirty="0" err="1" smtClean="0">
                <a:solidFill>
                  <a:srgbClr val="DAEDEF">
                    <a:lumMod val="25000"/>
                  </a:srgbClr>
                </a:solidFill>
              </a:rPr>
              <a:t>cavity</a:t>
            </a:r>
            <a:r>
              <a:rPr lang="fr-FR" sz="1400" dirty="0" smtClean="0">
                <a:solidFill>
                  <a:srgbClr val="DAEDEF">
                    <a:lumMod val="25000"/>
                  </a:srgbClr>
                </a:solidFill>
              </a:rPr>
              <a:t> </a:t>
            </a:r>
            <a:r>
              <a:rPr lang="fr-FR" sz="1400" dirty="0" err="1" smtClean="0">
                <a:solidFill>
                  <a:srgbClr val="DAEDEF">
                    <a:lumMod val="25000"/>
                  </a:srgbClr>
                </a:solidFill>
              </a:rPr>
              <a:t>bandwidth</a:t>
            </a:r>
            <a:r>
              <a:rPr lang="fr-FR" sz="1400" dirty="0" smtClean="0">
                <a:solidFill>
                  <a:srgbClr val="DAEDEF">
                    <a:lumMod val="25000"/>
                  </a:srgbClr>
                </a:solidFill>
              </a:rPr>
              <a:t> )</a:t>
            </a:r>
            <a:endParaRPr lang="fr-FR" sz="1400" dirty="0">
              <a:solidFill>
                <a:srgbClr val="DAEDEF">
                  <a:lumMod val="25000"/>
                </a:srgbClr>
              </a:solidFill>
            </a:endParaRPr>
          </a:p>
        </p:txBody>
      </p:sp>
      <p:pic>
        <p:nvPicPr>
          <p:cNvPr id="21" name="Picture 20"/>
          <p:cNvPicPr>
            <a:picLocks noChangeAspect="1" noChangeArrowheads="1"/>
          </p:cNvPicPr>
          <p:nvPr/>
        </p:nvPicPr>
        <p:blipFill>
          <a:blip r:embed="rId5" cstate="print"/>
          <a:srcRect/>
          <a:stretch>
            <a:fillRect/>
          </a:stretch>
        </p:blipFill>
        <p:spPr>
          <a:xfrm>
            <a:off x="6084168" y="2564904"/>
            <a:ext cx="1170689" cy="293877"/>
          </a:xfrm>
          <a:prstGeom prst="rect">
            <a:avLst/>
          </a:prstGeom>
          <a:noFill/>
          <a:ln/>
        </p:spPr>
      </p:pic>
      <p:pic>
        <p:nvPicPr>
          <p:cNvPr id="22" name="Picture 2" descr="\\Dapdc5\jplouin\My Documents\SPL\SRF11\formule_KL.jpg"/>
          <p:cNvPicPr>
            <a:picLocks noChangeAspect="1" noChangeArrowheads="1"/>
          </p:cNvPicPr>
          <p:nvPr/>
        </p:nvPicPr>
        <p:blipFill>
          <a:blip r:embed="rId6" cstate="print"/>
          <a:srcRect/>
          <a:stretch>
            <a:fillRect/>
          </a:stretch>
        </p:blipFill>
        <p:spPr bwMode="auto">
          <a:xfrm>
            <a:off x="6084168" y="3068960"/>
            <a:ext cx="2251073" cy="556069"/>
          </a:xfrm>
          <a:prstGeom prst="rect">
            <a:avLst/>
          </a:prstGeom>
          <a:noFill/>
          <a:ln>
            <a:solidFill>
              <a:srgbClr val="FF0000"/>
            </a:solidFill>
          </a:ln>
        </p:spPr>
      </p:pic>
      <p:pic>
        <p:nvPicPr>
          <p:cNvPr id="23" name="Picture 3"/>
          <p:cNvPicPr>
            <a:picLocks noChangeAspect="1"/>
          </p:cNvPicPr>
          <p:nvPr/>
        </p:nvPicPr>
        <p:blipFill>
          <a:blip r:embed="rId7"/>
          <a:stretch>
            <a:fillRect/>
          </a:stretch>
        </p:blipFill>
        <p:spPr bwMode="auto">
          <a:xfrm>
            <a:off x="171128" y="1792561"/>
            <a:ext cx="3966924" cy="470742"/>
          </a:xfrm>
          <a:prstGeom prst="rect">
            <a:avLst/>
          </a:prstGeom>
          <a:noFill/>
          <a:ln w="9525">
            <a:noFill/>
            <a:miter lim="800000"/>
            <a:headEnd/>
            <a:tailEnd/>
          </a:ln>
        </p:spPr>
      </p:pic>
      <p:cxnSp>
        <p:nvCxnSpPr>
          <p:cNvPr id="24" name="Connecteur droit avec flèche 35"/>
          <p:cNvCxnSpPr/>
          <p:nvPr/>
        </p:nvCxnSpPr>
        <p:spPr bwMode="auto">
          <a:xfrm flipH="1">
            <a:off x="1345301" y="1749897"/>
            <a:ext cx="83127" cy="392590"/>
          </a:xfrm>
          <a:prstGeom prst="straightConnector1">
            <a:avLst/>
          </a:prstGeom>
          <a:noFill/>
          <a:ln w="9525" cap="flat" cmpd="sng" algn="ctr">
            <a:solidFill>
              <a:schemeClr val="accent1">
                <a:lumMod val="25000"/>
              </a:schemeClr>
            </a:solidFill>
            <a:prstDash val="solid"/>
            <a:round/>
            <a:headEnd type="none" w="med" len="med"/>
            <a:tailEnd type="arrow"/>
          </a:ln>
          <a:effectLst/>
        </p:spPr>
      </p:cxnSp>
      <p:cxnSp>
        <p:nvCxnSpPr>
          <p:cNvPr id="25" name="Connecteur droit avec flèche 36"/>
          <p:cNvCxnSpPr/>
          <p:nvPr/>
        </p:nvCxnSpPr>
        <p:spPr bwMode="auto">
          <a:xfrm>
            <a:off x="2432883" y="1792561"/>
            <a:ext cx="1" cy="349926"/>
          </a:xfrm>
          <a:prstGeom prst="straightConnector1">
            <a:avLst/>
          </a:prstGeom>
          <a:noFill/>
          <a:ln w="9525" cap="flat" cmpd="sng" algn="ctr">
            <a:solidFill>
              <a:schemeClr val="accent1">
                <a:lumMod val="25000"/>
              </a:schemeClr>
            </a:solidFill>
            <a:prstDash val="solid"/>
            <a:round/>
            <a:headEnd type="none" w="med" len="med"/>
            <a:tailEnd type="arrow"/>
          </a:ln>
          <a:effectLst/>
        </p:spPr>
      </p:cxnSp>
      <p:sp>
        <p:nvSpPr>
          <p:cNvPr id="26" name="ZoneTexte 2"/>
          <p:cNvSpPr txBox="1"/>
          <p:nvPr/>
        </p:nvSpPr>
        <p:spPr>
          <a:xfrm>
            <a:off x="5940152" y="2132856"/>
            <a:ext cx="1785432" cy="338554"/>
          </a:xfrm>
          <a:prstGeom prst="rect">
            <a:avLst/>
          </a:prstGeom>
          <a:noFill/>
        </p:spPr>
        <p:txBody>
          <a:bodyPr wrap="square" rtlCol="0">
            <a:spAutoFit/>
          </a:bodyPr>
          <a:lstStyle/>
          <a:p>
            <a:pPr fontAlgn="base">
              <a:spcBef>
                <a:spcPct val="20000"/>
              </a:spcBef>
              <a:spcAft>
                <a:spcPct val="0"/>
              </a:spcAft>
            </a:pPr>
            <a:r>
              <a:rPr lang="fr-FR" sz="1600" dirty="0" smtClean="0">
                <a:solidFill>
                  <a:srgbClr val="5F5F5F"/>
                </a:solidFill>
              </a:rPr>
              <a:t>Lorentz </a:t>
            </a:r>
            <a:r>
              <a:rPr lang="fr-FR" sz="1600" dirty="0" err="1" smtClean="0">
                <a:solidFill>
                  <a:srgbClr val="5F5F5F"/>
                </a:solidFill>
              </a:rPr>
              <a:t>detuning</a:t>
            </a:r>
            <a:endParaRPr lang="fr-FR" sz="1600" dirty="0">
              <a:solidFill>
                <a:srgbClr val="5F5F5F"/>
              </a:solidFill>
            </a:endParaRPr>
          </a:p>
        </p:txBody>
      </p:sp>
      <p:sp>
        <p:nvSpPr>
          <p:cNvPr id="32" name="Rectangle 31"/>
          <p:cNvSpPr/>
          <p:nvPr/>
        </p:nvSpPr>
        <p:spPr>
          <a:xfrm>
            <a:off x="6012160" y="1556792"/>
            <a:ext cx="2468419" cy="369332"/>
          </a:xfrm>
          <a:prstGeom prst="rect">
            <a:avLst/>
          </a:prstGeom>
        </p:spPr>
        <p:txBody>
          <a:bodyPr wrap="none">
            <a:spAutoFit/>
          </a:bodyPr>
          <a:lstStyle/>
          <a:p>
            <a:r>
              <a:rPr lang="fr-FR" dirty="0">
                <a:latin typeface="Arial"/>
                <a:cs typeface="Arial"/>
              </a:rPr>
              <a:t>RF/</a:t>
            </a:r>
            <a:r>
              <a:rPr lang="fr-FR" dirty="0" err="1">
                <a:latin typeface="Arial"/>
                <a:cs typeface="Arial"/>
              </a:rPr>
              <a:t>mechanical</a:t>
            </a:r>
            <a:r>
              <a:rPr lang="fr-FR" dirty="0">
                <a:latin typeface="Arial"/>
                <a:cs typeface="Arial"/>
              </a:rPr>
              <a:t> design </a:t>
            </a:r>
          </a:p>
        </p:txBody>
      </p:sp>
      <p:sp>
        <p:nvSpPr>
          <p:cNvPr id="34" name="Slide Number Placeholder 3"/>
          <p:cNvSpPr txBox="1">
            <a:spLocks/>
          </p:cNvSpPr>
          <p:nvPr/>
        </p:nvSpPr>
        <p:spPr>
          <a:xfrm>
            <a:off x="6705600" y="6508750"/>
            <a:ext cx="2133600" cy="365125"/>
          </a:xfrm>
          <a:prstGeom prst="rect">
            <a:avLst/>
          </a:prstGeom>
        </p:spPr>
        <p:txBody>
          <a:bodyPr vert="horz" lIns="91440" tIns="45720" rIns="91440" bIns="45720" rtlCol="0" anchor="ctr"/>
          <a:lstStyle>
            <a:defPPr>
              <a:defRPr lang="sv-SE"/>
            </a:defPPr>
            <a:lvl1pPr marL="0" algn="r" defTabSz="914400" rtl="0" eaLnBrk="1" latinLnBrk="0" hangingPunct="1">
              <a:defRPr sz="1200" kern="1200">
                <a:solidFill>
                  <a:srgbClr val="00000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1115BC-487E-4422-894C-CB7CD3E79223}" type="slidenum">
              <a:rPr lang="sv-SE" smtClean="0"/>
              <a:pPr/>
              <a:t>77</a:t>
            </a:fld>
            <a:endParaRPr lang="sv-SE" dirty="0"/>
          </a:p>
        </p:txBody>
      </p:sp>
    </p:spTree>
    <p:extLst>
      <p:ext uri="{BB962C8B-B14F-4D97-AF65-F5344CB8AC3E}">
        <p14:creationId xmlns:p14="http://schemas.microsoft.com/office/powerpoint/2010/main" val="2376344503"/>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715704" y="2707392"/>
            <a:ext cx="5383982" cy="396044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85707" tIns="42853" rIns="85707" bIns="42853" rtlCol="0" anchor="ctr"/>
          <a:lstStyle/>
          <a:p>
            <a:pPr algn="ctr"/>
            <a:r>
              <a:rPr lang="en-US" dirty="0" smtClean="0">
                <a:latin typeface="Arial"/>
                <a:cs typeface="Arial"/>
              </a:rPr>
              <a:t>Cryogenic </a:t>
            </a:r>
            <a:r>
              <a:rPr lang="en-US" dirty="0" err="1" smtClean="0">
                <a:latin typeface="Arial"/>
                <a:cs typeface="Arial"/>
              </a:rPr>
              <a:t>distridution</a:t>
            </a:r>
            <a:endParaRPr lang="en-US" dirty="0">
              <a:latin typeface="Arial"/>
              <a:cs typeface="Arial"/>
            </a:endParaRPr>
          </a:p>
        </p:txBody>
      </p:sp>
      <p:sp>
        <p:nvSpPr>
          <p:cNvPr id="2" name="Title 1"/>
          <p:cNvSpPr>
            <a:spLocks noGrp="1"/>
          </p:cNvSpPr>
          <p:nvPr>
            <p:ph type="title"/>
          </p:nvPr>
        </p:nvSpPr>
        <p:spPr>
          <a:xfrm>
            <a:off x="251520" y="624552"/>
            <a:ext cx="6899484" cy="572200"/>
          </a:xfrm>
        </p:spPr>
        <p:txBody>
          <a:bodyPr>
            <a:noAutofit/>
          </a:bodyPr>
          <a:lstStyle/>
          <a:p>
            <a:pPr algn="l"/>
            <a:r>
              <a:rPr lang="en-US" sz="2800" b="1" dirty="0" smtClean="0">
                <a:solidFill>
                  <a:srgbClr val="FFFFFF"/>
                </a:solidFill>
              </a:rPr>
              <a:t>Cryomodule Interfaces</a:t>
            </a:r>
          </a:p>
        </p:txBody>
      </p:sp>
      <p:sp>
        <p:nvSpPr>
          <p:cNvPr id="15" name="Rectangle 14"/>
          <p:cNvSpPr/>
          <p:nvPr/>
        </p:nvSpPr>
        <p:spPr>
          <a:xfrm>
            <a:off x="179512" y="1484784"/>
            <a:ext cx="9034128" cy="3733696"/>
          </a:xfrm>
          <a:prstGeom prst="rect">
            <a:avLst/>
          </a:prstGeom>
        </p:spPr>
        <p:txBody>
          <a:bodyPr wrap="square" lIns="85707" tIns="42853" rIns="85707" bIns="42853">
            <a:spAutoFit/>
          </a:bodyPr>
          <a:lstStyle/>
          <a:p>
            <a:pPr marL="267833" indent="-267833">
              <a:lnSpc>
                <a:spcPct val="120000"/>
              </a:lnSpc>
              <a:buFont typeface="Arial"/>
              <a:buChar char="•"/>
            </a:pPr>
            <a:r>
              <a:rPr lang="en-GB" dirty="0">
                <a:latin typeface="Arial"/>
                <a:cs typeface="Arial"/>
              </a:rPr>
              <a:t>Most AD </a:t>
            </a:r>
            <a:r>
              <a:rPr lang="en-GB" dirty="0" smtClean="0">
                <a:latin typeface="Arial"/>
                <a:cs typeface="Arial"/>
              </a:rPr>
              <a:t>internal Work </a:t>
            </a:r>
            <a:r>
              <a:rPr lang="en-GB" dirty="0">
                <a:latin typeface="Arial"/>
                <a:cs typeface="Arial"/>
              </a:rPr>
              <a:t>Packages </a:t>
            </a:r>
            <a:r>
              <a:rPr lang="en-GB" dirty="0" smtClean="0">
                <a:latin typeface="Arial"/>
                <a:cs typeface="Arial"/>
              </a:rPr>
              <a:t>(beam </a:t>
            </a:r>
            <a:r>
              <a:rPr lang="en-GB" dirty="0">
                <a:latin typeface="Arial"/>
                <a:cs typeface="Arial"/>
              </a:rPr>
              <a:t>optics, </a:t>
            </a:r>
            <a:r>
              <a:rPr lang="en-US" dirty="0">
                <a:latin typeface="Arial"/>
                <a:cs typeface="Arial"/>
              </a:rPr>
              <a:t>RF, </a:t>
            </a:r>
            <a:r>
              <a:rPr lang="en-US" dirty="0" err="1">
                <a:latin typeface="Arial"/>
                <a:cs typeface="Arial"/>
              </a:rPr>
              <a:t>cryo</a:t>
            </a:r>
            <a:r>
              <a:rPr lang="en-US" dirty="0">
                <a:latin typeface="Arial"/>
                <a:cs typeface="Arial"/>
              </a:rPr>
              <a:t>, vacuum, test </a:t>
            </a:r>
            <a:r>
              <a:rPr lang="en-US" dirty="0" smtClean="0">
                <a:latin typeface="Arial"/>
                <a:cs typeface="Arial"/>
              </a:rPr>
              <a:t>stands, electrical, cooling, installation)</a:t>
            </a:r>
            <a:endParaRPr lang="en-US" dirty="0">
              <a:latin typeface="Arial"/>
              <a:cs typeface="Arial"/>
            </a:endParaRPr>
          </a:p>
          <a:p>
            <a:pPr marL="267833" indent="-267833">
              <a:lnSpc>
                <a:spcPct val="120000"/>
              </a:lnSpc>
              <a:buFont typeface="Arial"/>
              <a:buChar char="•"/>
            </a:pPr>
            <a:r>
              <a:rPr lang="en-GB" dirty="0" smtClean="0">
                <a:latin typeface="Arial"/>
                <a:cs typeface="Arial"/>
              </a:rPr>
              <a:t>External WPs cryomodule, </a:t>
            </a:r>
            <a:r>
              <a:rPr lang="en-GB" dirty="0">
                <a:latin typeface="Arial"/>
                <a:cs typeface="Arial"/>
              </a:rPr>
              <a:t>cavity </a:t>
            </a:r>
            <a:r>
              <a:rPr lang="en-GB" dirty="0" smtClean="0">
                <a:latin typeface="Arial"/>
                <a:cs typeface="Arial"/>
              </a:rPr>
              <a:t>and designers </a:t>
            </a:r>
            <a:r>
              <a:rPr lang="en-US" dirty="0" smtClean="0">
                <a:latin typeface="Arial"/>
                <a:cs typeface="Arial"/>
              </a:rPr>
              <a:t>and </a:t>
            </a:r>
            <a:r>
              <a:rPr lang="en-GB" dirty="0" smtClean="0">
                <a:latin typeface="Arial"/>
                <a:cs typeface="Arial"/>
              </a:rPr>
              <a:t>potential In</a:t>
            </a:r>
            <a:r>
              <a:rPr lang="en-GB" dirty="0">
                <a:latin typeface="Arial"/>
                <a:cs typeface="Arial"/>
              </a:rPr>
              <a:t>-Kind </a:t>
            </a:r>
            <a:r>
              <a:rPr lang="en-GB" dirty="0" smtClean="0">
                <a:latin typeface="Arial"/>
                <a:cs typeface="Arial"/>
              </a:rPr>
              <a:t>collaborators</a:t>
            </a:r>
            <a:endParaRPr lang="en-GB" dirty="0">
              <a:latin typeface="Arial"/>
              <a:cs typeface="Arial"/>
            </a:endParaRPr>
          </a:p>
          <a:p>
            <a:pPr marL="267833" indent="-267833">
              <a:lnSpc>
                <a:spcPct val="120000"/>
              </a:lnSpc>
              <a:buFont typeface="Arial"/>
              <a:buChar char="•"/>
            </a:pPr>
            <a:r>
              <a:rPr lang="en-GB" dirty="0" smtClean="0">
                <a:latin typeface="Arial"/>
                <a:cs typeface="Arial"/>
              </a:rPr>
              <a:t>Control </a:t>
            </a:r>
            <a:r>
              <a:rPr lang="en-GB" dirty="0">
                <a:latin typeface="Arial"/>
                <a:cs typeface="Arial"/>
              </a:rPr>
              <a:t>command </a:t>
            </a:r>
            <a:r>
              <a:rPr lang="en-GB" dirty="0" smtClean="0">
                <a:latin typeface="Arial"/>
                <a:cs typeface="Arial"/>
              </a:rPr>
              <a:t>(</a:t>
            </a:r>
            <a:r>
              <a:rPr lang="en-GB" dirty="0">
                <a:latin typeface="Arial"/>
                <a:cs typeface="Arial"/>
              </a:rPr>
              <a:t>Control Box, PLC, LLRF, </a:t>
            </a:r>
            <a:r>
              <a:rPr lang="en-GB" dirty="0" smtClean="0">
                <a:latin typeface="Arial"/>
                <a:cs typeface="Arial"/>
              </a:rPr>
              <a:t>MPS, EPICS)</a:t>
            </a:r>
            <a:endParaRPr lang="en-GB" dirty="0">
              <a:latin typeface="Arial"/>
              <a:cs typeface="Arial"/>
            </a:endParaRPr>
          </a:p>
          <a:p>
            <a:pPr marL="267833" indent="-267833">
              <a:lnSpc>
                <a:spcPct val="120000"/>
              </a:lnSpc>
              <a:buFont typeface="Arial"/>
              <a:buChar char="•"/>
            </a:pPr>
            <a:r>
              <a:rPr lang="en-GB" dirty="0" smtClean="0">
                <a:latin typeface="Arial"/>
                <a:cs typeface="Arial"/>
              </a:rPr>
              <a:t>Data-logging ICS teams</a:t>
            </a:r>
            <a:endParaRPr lang="en-GB" dirty="0">
              <a:latin typeface="Arial"/>
              <a:cs typeface="Arial"/>
            </a:endParaRPr>
          </a:p>
          <a:p>
            <a:pPr marL="267833" indent="-267833">
              <a:lnSpc>
                <a:spcPct val="120000"/>
              </a:lnSpc>
              <a:buFont typeface="Arial"/>
              <a:buChar char="•"/>
            </a:pPr>
            <a:r>
              <a:rPr lang="en-GB" dirty="0" smtClean="0">
                <a:latin typeface="Arial"/>
                <a:cs typeface="Arial"/>
              </a:rPr>
              <a:t>ESS ES&amp;H </a:t>
            </a:r>
          </a:p>
          <a:p>
            <a:pPr marL="267833" indent="-267833">
              <a:lnSpc>
                <a:spcPct val="120000"/>
              </a:lnSpc>
              <a:buFont typeface="Arial"/>
              <a:buChar char="•"/>
            </a:pPr>
            <a:r>
              <a:rPr lang="en-US" dirty="0" smtClean="0">
                <a:latin typeface="Arial"/>
                <a:cs typeface="Arial"/>
              </a:rPr>
              <a:t>Conventional Facility</a:t>
            </a:r>
            <a:endParaRPr lang="en-US" dirty="0">
              <a:latin typeface="Arial"/>
              <a:cs typeface="Arial"/>
            </a:endParaRPr>
          </a:p>
          <a:p>
            <a:pPr marL="267833" indent="-267833">
              <a:lnSpc>
                <a:spcPct val="120000"/>
              </a:lnSpc>
              <a:buFont typeface="Arial"/>
              <a:buChar char="•"/>
            </a:pPr>
            <a:r>
              <a:rPr lang="en-GB" dirty="0" smtClean="0">
                <a:latin typeface="Arial"/>
                <a:cs typeface="Arial"/>
              </a:rPr>
              <a:t>ESS </a:t>
            </a:r>
            <a:r>
              <a:rPr lang="en-GB" dirty="0">
                <a:latin typeface="Arial"/>
                <a:cs typeface="Arial"/>
              </a:rPr>
              <a:t>system engineer, QA</a:t>
            </a:r>
            <a:endParaRPr lang="en-US" dirty="0">
              <a:latin typeface="Arial"/>
              <a:cs typeface="Arial"/>
            </a:endParaRPr>
          </a:p>
          <a:p>
            <a:pPr marL="267833" indent="-267833">
              <a:lnSpc>
                <a:spcPct val="120000"/>
              </a:lnSpc>
              <a:buFont typeface="Arial"/>
              <a:buChar char="•"/>
            </a:pPr>
            <a:r>
              <a:rPr lang="en-GB" dirty="0">
                <a:latin typeface="Arial"/>
                <a:cs typeface="Arial"/>
              </a:rPr>
              <a:t>Survey experts</a:t>
            </a:r>
          </a:p>
          <a:p>
            <a:pPr marL="267833" indent="-267833">
              <a:lnSpc>
                <a:spcPct val="120000"/>
              </a:lnSpc>
              <a:buFont typeface="Arial"/>
              <a:buChar char="•"/>
            </a:pPr>
            <a:r>
              <a:rPr lang="en-GB" dirty="0" smtClean="0">
                <a:latin typeface="Arial"/>
                <a:cs typeface="Arial"/>
              </a:rPr>
              <a:t>Transport</a:t>
            </a:r>
            <a:endParaRPr lang="en-GB" dirty="0">
              <a:latin typeface="Arial"/>
              <a:cs typeface="Arial"/>
            </a:endParaRPr>
          </a:p>
          <a:p>
            <a:pPr marL="267833" indent="-267833">
              <a:lnSpc>
                <a:spcPct val="120000"/>
              </a:lnSpc>
              <a:buFont typeface="Arial"/>
              <a:buChar char="•"/>
            </a:pPr>
            <a:endParaRPr lang="en-US" dirty="0">
              <a:latin typeface="Arial"/>
              <a:cs typeface="Arial"/>
            </a:endParaRPr>
          </a:p>
        </p:txBody>
      </p:sp>
      <p:grpSp>
        <p:nvGrpSpPr>
          <p:cNvPr id="3" name="Group 2"/>
          <p:cNvGrpSpPr/>
          <p:nvPr/>
        </p:nvGrpSpPr>
        <p:grpSpPr>
          <a:xfrm>
            <a:off x="2267744" y="2852936"/>
            <a:ext cx="6979236" cy="3810884"/>
            <a:chOff x="2504729" y="2420888"/>
            <a:chExt cx="7560839" cy="3810884"/>
          </a:xfrm>
        </p:grpSpPr>
        <p:pic>
          <p:nvPicPr>
            <p:cNvPr id="16" name="Picture 15"/>
            <p:cNvPicPr>
              <a:picLocks noChangeAspect="1"/>
            </p:cNvPicPr>
            <p:nvPr/>
          </p:nvPicPr>
          <p:blipFill>
            <a:blip r:embed="rId2"/>
            <a:stretch>
              <a:fillRect/>
            </a:stretch>
          </p:blipFill>
          <p:spPr>
            <a:xfrm>
              <a:off x="5945560" y="3140968"/>
              <a:ext cx="3960440" cy="2683814"/>
            </a:xfrm>
            <a:prstGeom prst="rect">
              <a:avLst/>
            </a:prstGeom>
          </p:spPr>
        </p:pic>
        <p:sp>
          <p:nvSpPr>
            <p:cNvPr id="7" name="Up Arrow 6"/>
            <p:cNvSpPr/>
            <p:nvPr/>
          </p:nvSpPr>
          <p:spPr>
            <a:xfrm>
              <a:off x="7673752" y="2865588"/>
              <a:ext cx="576064" cy="64807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366FF"/>
                </a:solidFill>
                <a:latin typeface="Arial"/>
                <a:cs typeface="Arial"/>
              </a:endParaRPr>
            </a:p>
          </p:txBody>
        </p:sp>
        <p:sp>
          <p:nvSpPr>
            <p:cNvPr id="8" name="Up Arrow 7"/>
            <p:cNvSpPr/>
            <p:nvPr/>
          </p:nvSpPr>
          <p:spPr>
            <a:xfrm rot="10800000">
              <a:off x="7385720" y="5169844"/>
              <a:ext cx="576064" cy="64807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366FF"/>
                </a:solidFill>
                <a:latin typeface="Arial"/>
                <a:cs typeface="Arial"/>
              </a:endParaRPr>
            </a:p>
          </p:txBody>
        </p:sp>
        <p:sp>
          <p:nvSpPr>
            <p:cNvPr id="9" name="Up Arrow 8"/>
            <p:cNvSpPr/>
            <p:nvPr/>
          </p:nvSpPr>
          <p:spPr>
            <a:xfrm rot="15386533">
              <a:off x="5695569" y="4397036"/>
              <a:ext cx="576064" cy="64807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3366FF"/>
                </a:solidFill>
                <a:latin typeface="Arial"/>
                <a:cs typeface="Arial"/>
              </a:endParaRPr>
            </a:p>
          </p:txBody>
        </p:sp>
        <p:sp>
          <p:nvSpPr>
            <p:cNvPr id="11" name="Rectangle 10"/>
            <p:cNvSpPr/>
            <p:nvPr/>
          </p:nvSpPr>
          <p:spPr>
            <a:xfrm>
              <a:off x="7229028" y="2420888"/>
              <a:ext cx="2836540" cy="384721"/>
            </a:xfrm>
            <a:prstGeom prst="rect">
              <a:avLst/>
            </a:prstGeom>
          </p:spPr>
          <p:txBody>
            <a:bodyPr wrap="square">
              <a:spAutoFit/>
            </a:bodyPr>
            <a:lstStyle/>
            <a:p>
              <a:r>
                <a:rPr lang="en-US" sz="1900" dirty="0">
                  <a:solidFill>
                    <a:srgbClr val="3366FF"/>
                  </a:solidFill>
                  <a:latin typeface="Arial"/>
                  <a:cs typeface="Arial"/>
                </a:rPr>
                <a:t>Cryogenic distribution</a:t>
              </a:r>
            </a:p>
          </p:txBody>
        </p:sp>
        <p:sp>
          <p:nvSpPr>
            <p:cNvPr id="12" name="Rectangle 11"/>
            <p:cNvSpPr/>
            <p:nvPr/>
          </p:nvSpPr>
          <p:spPr>
            <a:xfrm>
              <a:off x="6795206" y="5805264"/>
              <a:ext cx="2247800" cy="384721"/>
            </a:xfrm>
            <a:prstGeom prst="rect">
              <a:avLst/>
            </a:prstGeom>
          </p:spPr>
          <p:txBody>
            <a:bodyPr wrap="square">
              <a:spAutoFit/>
            </a:bodyPr>
            <a:lstStyle/>
            <a:p>
              <a:r>
                <a:rPr lang="en-US" sz="1900" dirty="0">
                  <a:solidFill>
                    <a:srgbClr val="3366FF"/>
                  </a:solidFill>
                  <a:latin typeface="Arial"/>
                  <a:cs typeface="Arial"/>
                </a:rPr>
                <a:t>Radio</a:t>
              </a:r>
              <a:r>
                <a:rPr lang="en-US" sz="1900" dirty="0" smtClean="0">
                  <a:solidFill>
                    <a:srgbClr val="3366FF"/>
                  </a:solidFill>
                  <a:latin typeface="Arial"/>
                  <a:cs typeface="Arial"/>
                </a:rPr>
                <a:t>-Frequency</a:t>
              </a:r>
              <a:endParaRPr lang="en-US" sz="1900" dirty="0">
                <a:solidFill>
                  <a:srgbClr val="3366FF"/>
                </a:solidFill>
                <a:latin typeface="Arial"/>
                <a:cs typeface="Arial"/>
              </a:endParaRPr>
            </a:p>
          </p:txBody>
        </p:sp>
        <p:sp>
          <p:nvSpPr>
            <p:cNvPr id="13" name="Rectangle 12"/>
            <p:cNvSpPr/>
            <p:nvPr/>
          </p:nvSpPr>
          <p:spPr>
            <a:xfrm>
              <a:off x="5673080" y="5013176"/>
              <a:ext cx="1224136" cy="677108"/>
            </a:xfrm>
            <a:prstGeom prst="rect">
              <a:avLst/>
            </a:prstGeom>
          </p:spPr>
          <p:txBody>
            <a:bodyPr wrap="square">
              <a:spAutoFit/>
            </a:bodyPr>
            <a:lstStyle/>
            <a:p>
              <a:r>
                <a:rPr lang="en-US" sz="1900" dirty="0">
                  <a:solidFill>
                    <a:srgbClr val="3366FF"/>
                  </a:solidFill>
                  <a:latin typeface="Arial"/>
                  <a:cs typeface="Arial"/>
                </a:rPr>
                <a:t>Beam Vacuum</a:t>
              </a:r>
            </a:p>
          </p:txBody>
        </p:sp>
        <p:sp>
          <p:nvSpPr>
            <p:cNvPr id="18" name="Rectangle 17"/>
            <p:cNvSpPr/>
            <p:nvPr/>
          </p:nvSpPr>
          <p:spPr>
            <a:xfrm>
              <a:off x="4376936" y="3501008"/>
              <a:ext cx="1584176" cy="677108"/>
            </a:xfrm>
            <a:prstGeom prst="rect">
              <a:avLst/>
            </a:prstGeom>
          </p:spPr>
          <p:txBody>
            <a:bodyPr wrap="square">
              <a:spAutoFit/>
            </a:bodyPr>
            <a:lstStyle/>
            <a:p>
              <a:r>
                <a:rPr lang="en-US" sz="1900" dirty="0">
                  <a:solidFill>
                    <a:srgbClr val="3366FF"/>
                  </a:solidFill>
                  <a:latin typeface="Arial"/>
                  <a:cs typeface="Arial"/>
                </a:rPr>
                <a:t>Beam Diagnostic</a:t>
              </a:r>
            </a:p>
          </p:txBody>
        </p:sp>
        <p:pic>
          <p:nvPicPr>
            <p:cNvPr id="19" name="Picture 18"/>
            <p:cNvPicPr>
              <a:picLocks noChangeAspect="1"/>
            </p:cNvPicPr>
            <p:nvPr/>
          </p:nvPicPr>
          <p:blipFill>
            <a:blip r:embed="rId3"/>
            <a:stretch>
              <a:fillRect/>
            </a:stretch>
          </p:blipFill>
          <p:spPr>
            <a:xfrm>
              <a:off x="2504729" y="4293096"/>
              <a:ext cx="3096343" cy="1938676"/>
            </a:xfrm>
            <a:prstGeom prst="rect">
              <a:avLst/>
            </a:prstGeom>
          </p:spPr>
        </p:pic>
        <p:sp>
          <p:nvSpPr>
            <p:cNvPr id="17" name="Rectangle 16"/>
            <p:cNvSpPr/>
            <p:nvPr/>
          </p:nvSpPr>
          <p:spPr>
            <a:xfrm>
              <a:off x="4448944" y="4653136"/>
              <a:ext cx="1224136" cy="677108"/>
            </a:xfrm>
            <a:prstGeom prst="rect">
              <a:avLst/>
            </a:prstGeom>
          </p:spPr>
          <p:txBody>
            <a:bodyPr wrap="square">
              <a:spAutoFit/>
            </a:bodyPr>
            <a:lstStyle/>
            <a:p>
              <a:r>
                <a:rPr lang="en-US" sz="1900" dirty="0">
                  <a:solidFill>
                    <a:srgbClr val="3366FF"/>
                  </a:solidFill>
                  <a:latin typeface="Arial"/>
                  <a:cs typeface="Arial"/>
                </a:rPr>
                <a:t>Beam Optics</a:t>
              </a:r>
            </a:p>
          </p:txBody>
        </p:sp>
      </p:grpSp>
      <p:sp>
        <p:nvSpPr>
          <p:cNvPr id="20" name="Up Arrow 19"/>
          <p:cNvSpPr/>
          <p:nvPr/>
        </p:nvSpPr>
        <p:spPr>
          <a:xfrm>
            <a:off x="5192375" y="3650979"/>
            <a:ext cx="531751" cy="648072"/>
          </a:xfrm>
          <a:prstGeom prst="upArrow">
            <a:avLst/>
          </a:prstGeom>
        </p:spPr>
        <p:style>
          <a:lnRef idx="1">
            <a:schemeClr val="accent1"/>
          </a:lnRef>
          <a:fillRef idx="3">
            <a:schemeClr val="accent1"/>
          </a:fillRef>
          <a:effectRef idx="2">
            <a:schemeClr val="accent1"/>
          </a:effectRef>
          <a:fontRef idx="minor">
            <a:schemeClr val="lt1"/>
          </a:fontRef>
        </p:style>
        <p:txBody>
          <a:bodyPr lIns="85707" tIns="42853" rIns="85707" bIns="42853" rtlCol="0" anchor="ctr"/>
          <a:lstStyle/>
          <a:p>
            <a:pPr algn="ctr"/>
            <a:endParaRPr lang="en-US">
              <a:latin typeface="Arial"/>
              <a:cs typeface="Arial"/>
            </a:endParaRPr>
          </a:p>
        </p:txBody>
      </p:sp>
      <p:sp>
        <p:nvSpPr>
          <p:cNvPr id="21" name="Rectangle 20"/>
          <p:cNvSpPr/>
          <p:nvPr/>
        </p:nvSpPr>
        <p:spPr>
          <a:xfrm>
            <a:off x="4660624" y="3218931"/>
            <a:ext cx="2618345" cy="378931"/>
          </a:xfrm>
          <a:prstGeom prst="rect">
            <a:avLst/>
          </a:prstGeom>
        </p:spPr>
        <p:txBody>
          <a:bodyPr wrap="square" lIns="85707" tIns="42853" rIns="85707" bIns="42853">
            <a:spAutoFit/>
          </a:bodyPr>
          <a:lstStyle/>
          <a:p>
            <a:r>
              <a:rPr lang="en-US" sz="1900" dirty="0">
                <a:solidFill>
                  <a:srgbClr val="3366FF"/>
                </a:solidFill>
                <a:latin typeface="Arial"/>
                <a:cs typeface="Arial"/>
              </a:rPr>
              <a:t>Control system</a:t>
            </a:r>
          </a:p>
        </p:txBody>
      </p:sp>
      <p:sp>
        <p:nvSpPr>
          <p:cNvPr id="24" name="Slide Number Placeholder 3"/>
          <p:cNvSpPr>
            <a:spLocks noGrp="1"/>
          </p:cNvSpPr>
          <p:nvPr>
            <p:ph type="sldNum" sz="quarter" idx="12"/>
          </p:nvPr>
        </p:nvSpPr>
        <p:spPr>
          <a:xfrm>
            <a:off x="6553200" y="6356350"/>
            <a:ext cx="2133600" cy="365125"/>
          </a:xfrm>
        </p:spPr>
        <p:txBody>
          <a:bodyPr/>
          <a:lstStyle/>
          <a:p>
            <a:fld id="{551115BC-487E-4422-894C-CB7CD3E79223}" type="slidenum">
              <a:rPr lang="sv-SE" smtClean="0"/>
              <a:pPr/>
              <a:t>78</a:t>
            </a:fld>
            <a:endParaRPr lang="sv-SE" dirty="0"/>
          </a:p>
        </p:txBody>
      </p:sp>
      <p:sp>
        <p:nvSpPr>
          <p:cNvPr id="4" name="Rectangle 3"/>
          <p:cNvSpPr/>
          <p:nvPr/>
        </p:nvSpPr>
        <p:spPr>
          <a:xfrm>
            <a:off x="827584" y="5517232"/>
            <a:ext cx="1656184" cy="830997"/>
          </a:xfrm>
          <a:prstGeom prst="rect">
            <a:avLst/>
          </a:prstGeom>
        </p:spPr>
        <p:txBody>
          <a:bodyPr wrap="square">
            <a:spAutoFit/>
          </a:bodyPr>
          <a:lstStyle/>
          <a:p>
            <a:r>
              <a:rPr lang="en-GB" sz="1600" dirty="0" smtClean="0">
                <a:latin typeface="Arial"/>
                <a:cs typeface="Arial"/>
              </a:rPr>
              <a:t>Previous </a:t>
            </a:r>
            <a:r>
              <a:rPr lang="en-GB" sz="1600" dirty="0" err="1" smtClean="0">
                <a:latin typeface="Arial"/>
                <a:cs typeface="Arial"/>
              </a:rPr>
              <a:t>Linac</a:t>
            </a:r>
            <a:r>
              <a:rPr lang="en-GB" sz="1600" dirty="0" smtClean="0">
                <a:latin typeface="Arial"/>
                <a:cs typeface="Arial"/>
              </a:rPr>
              <a:t> version for comparison </a:t>
            </a:r>
            <a:r>
              <a:rPr lang="en-GB" sz="1600" dirty="0" smtClean="0">
                <a:latin typeface="Arial"/>
                <a:cs typeface="Arial"/>
                <a:sym typeface="Wingdings"/>
              </a:rPr>
              <a:t> </a:t>
            </a:r>
            <a:endParaRPr lang="en-US" sz="1600" dirty="0"/>
          </a:p>
        </p:txBody>
      </p:sp>
    </p:spTree>
    <p:extLst>
      <p:ext uri="{BB962C8B-B14F-4D97-AF65-F5344CB8AC3E}">
        <p14:creationId xmlns:p14="http://schemas.microsoft.com/office/powerpoint/2010/main" val="763003373"/>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smtClean="0">
                <a:solidFill>
                  <a:srgbClr val="FFFFFF"/>
                </a:solidFill>
                <a:ea typeface="Lucida Grande" charset="0"/>
              </a:rPr>
              <a:t>Cold </a:t>
            </a:r>
            <a:r>
              <a:rPr lang="fr-FR" sz="2800" b="1" dirty="0" err="1" smtClean="0">
                <a:solidFill>
                  <a:srgbClr val="FFFFFF"/>
                </a:solidFill>
                <a:ea typeface="Lucida Grande" charset="0"/>
              </a:rPr>
              <a:t>Tuning</a:t>
            </a:r>
            <a:r>
              <a:rPr lang="fr-FR" sz="2800" b="1" dirty="0" smtClean="0">
                <a:solidFill>
                  <a:srgbClr val="FFFFFF"/>
                </a:solidFill>
                <a:ea typeface="Lucida Grande" charset="0"/>
              </a:rPr>
              <a:t> System</a:t>
            </a:r>
            <a:endParaRPr lang="en-US" sz="2800" b="1" dirty="0">
              <a:solidFill>
                <a:srgbClr val="FFFFFF"/>
              </a:solidFill>
            </a:endParaRPr>
          </a:p>
        </p:txBody>
      </p:sp>
      <p:sp>
        <p:nvSpPr>
          <p:cNvPr id="4" name="Slide Number Placeholder 3"/>
          <p:cNvSpPr>
            <a:spLocks noGrp="1"/>
          </p:cNvSpPr>
          <p:nvPr>
            <p:ph type="sldNum" sz="quarter" idx="12"/>
          </p:nvPr>
        </p:nvSpPr>
        <p:spPr/>
        <p:txBody>
          <a:bodyPr/>
          <a:lstStyle/>
          <a:p>
            <a:fld id="{551115BC-487E-4422-894C-CB7CD3E79223}" type="slidenum">
              <a:rPr lang="sv-SE" smtClean="0"/>
              <a:pPr/>
              <a:t>79</a:t>
            </a:fld>
            <a:endParaRPr lang="sv-SE"/>
          </a:p>
        </p:txBody>
      </p:sp>
      <p:pic>
        <p:nvPicPr>
          <p:cNvPr id="5" name="Picture 2" descr="C:\D\Projets\ESS\CALHI\Project3&amp;8\images\package cavité ESS medium.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
          <a:stretch/>
        </p:blipFill>
        <p:spPr bwMode="auto">
          <a:xfrm>
            <a:off x="5752541" y="2420887"/>
            <a:ext cx="3384000" cy="2664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493"/>
          <a:stretch/>
        </p:blipFill>
        <p:spPr bwMode="auto">
          <a:xfrm>
            <a:off x="34671" y="1994695"/>
            <a:ext cx="3669604" cy="3090193"/>
          </a:xfrm>
          <a:prstGeom prst="rect">
            <a:avLst/>
          </a:prstGeom>
          <a:noFill/>
          <a:ln w="9525">
            <a:noFill/>
            <a:miter lim="800000"/>
            <a:headEnd/>
            <a:tailEnd/>
          </a:ln>
          <a:effectLst/>
        </p:spPr>
      </p:pic>
      <p:sp>
        <p:nvSpPr>
          <p:cNvPr id="13" name="Rectangle 12"/>
          <p:cNvSpPr/>
          <p:nvPr/>
        </p:nvSpPr>
        <p:spPr>
          <a:xfrm>
            <a:off x="3986487" y="4900221"/>
            <a:ext cx="1322268" cy="307768"/>
          </a:xfrm>
          <a:prstGeom prst="rect">
            <a:avLst/>
          </a:prstGeom>
        </p:spPr>
        <p:txBody>
          <a:bodyPr wrap="none" lIns="91432" tIns="45716" rIns="91432" bIns="45716">
            <a:spAutoFit/>
          </a:bodyPr>
          <a:lstStyle/>
          <a:p>
            <a:pPr lvl="0"/>
            <a:r>
              <a:rPr lang="fr-FR" sz="1400" dirty="0" smtClean="0">
                <a:solidFill>
                  <a:prstClr val="black"/>
                </a:solidFill>
                <a:latin typeface="Arial"/>
                <a:cs typeface="Arial"/>
              </a:rPr>
              <a:t>2 </a:t>
            </a:r>
            <a:r>
              <a:rPr lang="fr-FR" sz="1400" dirty="0" err="1" smtClean="0">
                <a:solidFill>
                  <a:prstClr val="black"/>
                </a:solidFill>
                <a:latin typeface="Arial"/>
                <a:cs typeface="Arial"/>
              </a:rPr>
              <a:t>piezo</a:t>
            </a:r>
            <a:r>
              <a:rPr lang="fr-FR" sz="1400" dirty="0" smtClean="0">
                <a:solidFill>
                  <a:prstClr val="black"/>
                </a:solidFill>
                <a:latin typeface="Arial"/>
                <a:cs typeface="Arial"/>
              </a:rPr>
              <a:t> </a:t>
            </a:r>
            <a:r>
              <a:rPr lang="fr-FR" sz="1400" dirty="0" err="1" smtClean="0">
                <a:solidFill>
                  <a:prstClr val="black"/>
                </a:solidFill>
                <a:latin typeface="Arial"/>
                <a:cs typeface="Arial"/>
              </a:rPr>
              <a:t>stacks</a:t>
            </a:r>
            <a:endParaRPr lang="fr-FR" sz="1400" dirty="0" smtClean="0">
              <a:solidFill>
                <a:prstClr val="black"/>
              </a:solidFill>
              <a:latin typeface="Arial"/>
              <a:cs typeface="Arial"/>
            </a:endParaRPr>
          </a:p>
        </p:txBody>
      </p:sp>
      <p:cxnSp>
        <p:nvCxnSpPr>
          <p:cNvPr id="14" name="Connecteur droit avec flèche 12"/>
          <p:cNvCxnSpPr>
            <a:stCxn id="13" idx="3"/>
          </p:cNvCxnSpPr>
          <p:nvPr/>
        </p:nvCxnSpPr>
        <p:spPr>
          <a:xfrm flipV="1">
            <a:off x="5308755" y="3670040"/>
            <a:ext cx="3065787" cy="1384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a:stCxn id="13" idx="1"/>
          </p:cNvCxnSpPr>
          <p:nvPr/>
        </p:nvCxnSpPr>
        <p:spPr>
          <a:xfrm flipH="1" flipV="1">
            <a:off x="1364141" y="4520480"/>
            <a:ext cx="2622346" cy="533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819874" y="2420888"/>
            <a:ext cx="1832245" cy="1323439"/>
          </a:xfrm>
          <a:prstGeom prst="rect">
            <a:avLst/>
          </a:prstGeom>
        </p:spPr>
        <p:txBody>
          <a:bodyPr wrap="square" lIns="91432" tIns="45716" rIns="91432" bIns="45716">
            <a:spAutoFit/>
          </a:bodyPr>
          <a:lstStyle/>
          <a:p>
            <a:pPr lvl="0"/>
            <a:r>
              <a:rPr lang="fr-FR" sz="1600" dirty="0">
                <a:solidFill>
                  <a:prstClr val="black"/>
                </a:solidFill>
                <a:latin typeface="Arial"/>
                <a:cs typeface="Arial"/>
              </a:rPr>
              <a:t>Stepper </a:t>
            </a:r>
            <a:r>
              <a:rPr lang="fr-FR" sz="1600" dirty="0" err="1">
                <a:solidFill>
                  <a:prstClr val="black"/>
                </a:solidFill>
                <a:latin typeface="Arial"/>
                <a:cs typeface="Arial"/>
              </a:rPr>
              <a:t>motor</a:t>
            </a:r>
            <a:r>
              <a:rPr lang="fr-FR" sz="1600" dirty="0">
                <a:solidFill>
                  <a:prstClr val="black"/>
                </a:solidFill>
                <a:latin typeface="Arial"/>
                <a:cs typeface="Arial"/>
              </a:rPr>
              <a:t> and </a:t>
            </a:r>
            <a:r>
              <a:rPr lang="fr-FR" sz="1600" dirty="0" err="1">
                <a:solidFill>
                  <a:prstClr val="black"/>
                </a:solidFill>
                <a:latin typeface="Arial"/>
                <a:cs typeface="Arial"/>
              </a:rPr>
              <a:t>planetary</a:t>
            </a:r>
            <a:r>
              <a:rPr lang="fr-FR" sz="1600" dirty="0">
                <a:solidFill>
                  <a:prstClr val="black"/>
                </a:solidFill>
                <a:latin typeface="Arial"/>
                <a:cs typeface="Arial"/>
              </a:rPr>
              <a:t> </a:t>
            </a:r>
            <a:r>
              <a:rPr lang="fr-FR" sz="1600" dirty="0" err="1">
                <a:solidFill>
                  <a:prstClr val="black"/>
                </a:solidFill>
                <a:latin typeface="Arial"/>
                <a:cs typeface="Arial"/>
              </a:rPr>
              <a:t>gearbox</a:t>
            </a:r>
            <a:r>
              <a:rPr lang="fr-FR" sz="1600" dirty="0">
                <a:solidFill>
                  <a:prstClr val="black"/>
                </a:solidFill>
                <a:latin typeface="Arial"/>
                <a:cs typeface="Arial"/>
              </a:rPr>
              <a:t> (1/100e) </a:t>
            </a:r>
            <a:r>
              <a:rPr lang="fr-FR" sz="1600" dirty="0" err="1">
                <a:solidFill>
                  <a:prstClr val="black"/>
                </a:solidFill>
                <a:latin typeface="Arial"/>
                <a:cs typeface="Arial"/>
              </a:rPr>
              <a:t>at</a:t>
            </a:r>
            <a:r>
              <a:rPr lang="fr-FR" sz="1600" dirty="0">
                <a:solidFill>
                  <a:prstClr val="black"/>
                </a:solidFill>
                <a:latin typeface="Arial"/>
                <a:cs typeface="Arial"/>
              </a:rPr>
              <a:t> cold and in vacuum</a:t>
            </a:r>
          </a:p>
        </p:txBody>
      </p:sp>
      <p:cxnSp>
        <p:nvCxnSpPr>
          <p:cNvPr id="17" name="Connecteur droit avec flèche 25"/>
          <p:cNvCxnSpPr>
            <a:stCxn id="16" idx="3"/>
          </p:cNvCxnSpPr>
          <p:nvPr/>
        </p:nvCxnSpPr>
        <p:spPr>
          <a:xfrm>
            <a:off x="5652119" y="3082608"/>
            <a:ext cx="252530" cy="3966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30"/>
          <p:cNvCxnSpPr>
            <a:stCxn id="13" idx="1"/>
          </p:cNvCxnSpPr>
          <p:nvPr/>
        </p:nvCxnSpPr>
        <p:spPr>
          <a:xfrm flipH="1" flipV="1">
            <a:off x="1135543" y="3670040"/>
            <a:ext cx="2850944" cy="1384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024"/>
          <p:cNvCxnSpPr>
            <a:stCxn id="13" idx="3"/>
          </p:cNvCxnSpPr>
          <p:nvPr/>
        </p:nvCxnSpPr>
        <p:spPr>
          <a:xfrm flipV="1">
            <a:off x="5308755" y="4139480"/>
            <a:ext cx="1236987" cy="914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42"/>
          <p:cNvCxnSpPr>
            <a:stCxn id="16" idx="1"/>
          </p:cNvCxnSpPr>
          <p:nvPr/>
        </p:nvCxnSpPr>
        <p:spPr>
          <a:xfrm flipH="1">
            <a:off x="2018450" y="3082608"/>
            <a:ext cx="1801424" cy="670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Espace réservé du contenu 4"/>
          <p:cNvSpPr>
            <a:spLocks noGrp="1"/>
          </p:cNvSpPr>
          <p:nvPr>
            <p:ph sz="quarter" idx="4294967295"/>
          </p:nvPr>
        </p:nvSpPr>
        <p:spPr>
          <a:xfrm>
            <a:off x="827584" y="5373216"/>
            <a:ext cx="3384376" cy="864096"/>
          </a:xfrm>
          <a:prstGeom prst="rect">
            <a:avLst/>
          </a:prstGeom>
        </p:spPr>
        <p:txBody>
          <a:bodyPr>
            <a:noAutofit/>
          </a:bodyPr>
          <a:lstStyle/>
          <a:p>
            <a:pPr marL="0" indent="0">
              <a:buNone/>
            </a:pPr>
            <a:r>
              <a:rPr lang="en-US" sz="1400" b="1" dirty="0">
                <a:solidFill>
                  <a:schemeClr val="tx1"/>
                </a:solidFill>
                <a:latin typeface="Arial"/>
                <a:cs typeface="Arial"/>
              </a:rPr>
              <a:t>Slow tuner</a:t>
            </a:r>
          </a:p>
          <a:p>
            <a:pPr marL="0" indent="0">
              <a:buNone/>
            </a:pPr>
            <a:r>
              <a:rPr lang="en-US" sz="1400" dirty="0" smtClean="0">
                <a:solidFill>
                  <a:schemeClr val="tx1"/>
                </a:solidFill>
                <a:latin typeface="Arial"/>
                <a:cs typeface="Arial"/>
              </a:rPr>
              <a:t>Main purpose : Compensation of large frequency shifts with a low speed</a:t>
            </a:r>
          </a:p>
          <a:p>
            <a:pPr marL="0" indent="0">
              <a:buNone/>
            </a:pPr>
            <a:r>
              <a:rPr lang="en-US" sz="1400" dirty="0" smtClean="0">
                <a:solidFill>
                  <a:schemeClr val="tx1"/>
                </a:solidFill>
                <a:latin typeface="Arial"/>
                <a:cs typeface="Arial"/>
              </a:rPr>
              <a:t>Actuator used : Stepper motor</a:t>
            </a:r>
            <a:endParaRPr lang="en-US" sz="1400" dirty="0">
              <a:solidFill>
                <a:schemeClr val="tx1"/>
              </a:solidFill>
              <a:latin typeface="Arial"/>
              <a:cs typeface="Arial"/>
            </a:endParaRPr>
          </a:p>
        </p:txBody>
      </p:sp>
      <p:sp>
        <p:nvSpPr>
          <p:cNvPr id="24" name="Espace réservé du contenu 4"/>
          <p:cNvSpPr txBox="1">
            <a:spLocks/>
          </p:cNvSpPr>
          <p:nvPr/>
        </p:nvSpPr>
        <p:spPr>
          <a:xfrm>
            <a:off x="4860032" y="5373216"/>
            <a:ext cx="3528392" cy="1198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1400" b="1" i="0" u="none" strike="noStrike" kern="1200" cap="none" spc="0" normalizeH="0" baseline="0" noProof="0" dirty="0" smtClean="0">
                <a:ln>
                  <a:noFill/>
                </a:ln>
                <a:effectLst/>
                <a:uLnTx/>
                <a:uFillTx/>
                <a:latin typeface="Arial"/>
                <a:cs typeface="Arial"/>
              </a:rPr>
              <a:t>Fast tuner</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1400" b="0" i="0" u="none" strike="noStrike" kern="1200" cap="none" spc="0" normalizeH="0" baseline="0" noProof="0" dirty="0" smtClean="0">
                <a:ln>
                  <a:noFill/>
                </a:ln>
                <a:effectLst/>
                <a:uLnTx/>
                <a:uFillTx/>
                <a:latin typeface="Arial"/>
                <a:cs typeface="Arial"/>
              </a:rPr>
              <a:t>Main purpose : </a:t>
            </a:r>
            <a:r>
              <a:rPr kumimoji="0" lang="en-US" sz="1400" i="0" u="none" strike="noStrike" kern="1200" cap="none" spc="0" normalizeH="0" baseline="0" noProof="0" dirty="0" smtClean="0">
                <a:ln>
                  <a:noFill/>
                </a:ln>
                <a:effectLst/>
                <a:uLnTx/>
                <a:uFillTx/>
                <a:latin typeface="Arial"/>
                <a:cs typeface="Arial"/>
              </a:rPr>
              <a:t>Compensation of small</a:t>
            </a:r>
            <a:r>
              <a:rPr lang="en-US" sz="1400" dirty="0" smtClean="0">
                <a:latin typeface="Arial"/>
                <a:cs typeface="Arial"/>
              </a:rPr>
              <a:t> </a:t>
            </a:r>
            <a:r>
              <a:rPr kumimoji="0" lang="en-US" sz="1400" i="0" u="none" strike="noStrike" kern="1200" cap="none" spc="0" normalizeH="0" baseline="0" noProof="0" dirty="0" smtClean="0">
                <a:ln>
                  <a:noFill/>
                </a:ln>
                <a:effectLst/>
                <a:uLnTx/>
                <a:uFillTx/>
                <a:latin typeface="Arial"/>
                <a:cs typeface="Arial"/>
              </a:rPr>
              <a:t>frequency shifts with a high speed</a:t>
            </a:r>
          </a:p>
          <a:p>
            <a:pPr marL="342900" indent="-342900">
              <a:spcBef>
                <a:spcPct val="20000"/>
              </a:spcBef>
            </a:pPr>
            <a:r>
              <a:rPr lang="en-US" sz="1400" dirty="0" smtClean="0">
                <a:latin typeface="Arial"/>
                <a:cs typeface="Arial"/>
              </a:rPr>
              <a:t>Actuator used : Piezoelectric actuators</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effectLst/>
              <a:uLnTx/>
              <a:uFillTx/>
              <a:latin typeface="Arial"/>
              <a:cs typeface="Arial"/>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1400" b="0" i="0" u="none" strike="noStrike" kern="1200" cap="none" spc="0" normalizeH="0" baseline="0" noProof="0" dirty="0">
              <a:ln>
                <a:noFill/>
              </a:ln>
              <a:effectLst/>
              <a:uLnTx/>
              <a:uFillTx/>
              <a:latin typeface="Arial"/>
              <a:cs typeface="Arial"/>
            </a:endParaRPr>
          </a:p>
        </p:txBody>
      </p:sp>
      <p:pic>
        <p:nvPicPr>
          <p:cNvPr id="25" name="Image 11" descr="C:\Users\gandolfo.IPN\Desktop\IMG_0580.JPG"/>
          <p:cNvPicPr/>
          <p:nvPr/>
        </p:nvPicPr>
        <p:blipFill rotWithShape="1">
          <a:blip r:embed="rId4" cstate="print">
            <a:extLst>
              <a:ext uri="{28A0092B-C50C-407E-A947-70E740481C1C}">
                <a14:useLocalDpi xmlns:a14="http://schemas.microsoft.com/office/drawing/2010/main" val="0"/>
              </a:ext>
            </a:extLst>
          </a:blip>
          <a:srcRect l="11547" t="15778" r="20619" b="13036"/>
          <a:stretch/>
        </p:blipFill>
        <p:spPr bwMode="auto">
          <a:xfrm>
            <a:off x="4139952" y="4293096"/>
            <a:ext cx="936104" cy="576064"/>
          </a:xfrm>
          <a:prstGeom prst="rect">
            <a:avLst/>
          </a:prstGeom>
          <a:noFill/>
          <a:ln>
            <a:noFill/>
          </a:ln>
          <a:extLst>
            <a:ext uri="{53640926-AAD7-44d8-BBD7-CCE9431645EC}">
              <a14:shadowObscured xmlns:a14="http://schemas.microsoft.com/office/drawing/2010/main"/>
            </a:ext>
          </a:extLst>
        </p:spPr>
      </p:pic>
      <p:sp>
        <p:nvSpPr>
          <p:cNvPr id="27" name="TextBox 26"/>
          <p:cNvSpPr txBox="1"/>
          <p:nvPr/>
        </p:nvSpPr>
        <p:spPr>
          <a:xfrm>
            <a:off x="5940152" y="1844824"/>
            <a:ext cx="2769183" cy="584767"/>
          </a:xfrm>
          <a:prstGeom prst="rect">
            <a:avLst/>
          </a:prstGeom>
          <a:solidFill>
            <a:schemeClr val="bg1"/>
          </a:solidFill>
        </p:spPr>
        <p:txBody>
          <a:bodyPr wrap="square" lIns="91432" tIns="45716" rIns="91432" bIns="45716" rtlCol="0">
            <a:spAutoFit/>
          </a:bodyPr>
          <a:lstStyle/>
          <a:p>
            <a:r>
              <a:rPr lang="fr-FR" sz="1600" dirty="0"/>
              <a:t>Type V </a:t>
            </a:r>
            <a:r>
              <a:rPr lang="fr-FR" sz="1600" dirty="0" smtClean="0"/>
              <a:t>; 5</a:t>
            </a:r>
            <a:r>
              <a:rPr lang="fr-FR" sz="1600" dirty="0"/>
              <a:t>-cell prototype   </a:t>
            </a:r>
            <a:r>
              <a:rPr lang="fr-FR" sz="1600" dirty="0" smtClean="0"/>
              <a:t> </a:t>
            </a:r>
          </a:p>
          <a:p>
            <a:r>
              <a:rPr lang="fr-FR" sz="1600" dirty="0" smtClean="0"/>
              <a:t>+</a:t>
            </a:r>
            <a:r>
              <a:rPr lang="fr-FR" sz="1600" dirty="0"/>
              <a:t>/- 3 mm range</a:t>
            </a:r>
            <a:r>
              <a:rPr lang="fr-FR" sz="1600" dirty="0">
                <a:solidFill>
                  <a:prstClr val="black"/>
                </a:solidFill>
              </a:rPr>
              <a:t> on </a:t>
            </a:r>
            <a:r>
              <a:rPr lang="fr-FR" sz="1600" dirty="0" err="1" smtClean="0">
                <a:solidFill>
                  <a:prstClr val="black"/>
                </a:solidFill>
              </a:rPr>
              <a:t>cavity</a:t>
            </a:r>
            <a:endParaRPr lang="fr-FR" sz="1600" dirty="0"/>
          </a:p>
        </p:txBody>
      </p:sp>
      <p:sp>
        <p:nvSpPr>
          <p:cNvPr id="28" name="Rectangle 27"/>
          <p:cNvSpPr/>
          <p:nvPr/>
        </p:nvSpPr>
        <p:spPr>
          <a:xfrm>
            <a:off x="5652120" y="1484784"/>
            <a:ext cx="1623762" cy="369332"/>
          </a:xfrm>
          <a:prstGeom prst="rect">
            <a:avLst/>
          </a:prstGeom>
        </p:spPr>
        <p:txBody>
          <a:bodyPr wrap="none">
            <a:spAutoFit/>
          </a:bodyPr>
          <a:lstStyle/>
          <a:p>
            <a:r>
              <a:rPr lang="fr-FR" dirty="0" err="1">
                <a:solidFill>
                  <a:srgbClr val="3366FF"/>
                </a:solidFill>
                <a:latin typeface="Lucida Grande" charset="0"/>
                <a:ea typeface="Lucida Grande" charset="0"/>
                <a:cs typeface="Lucida Grande" charset="0"/>
              </a:rPr>
              <a:t>E</a:t>
            </a:r>
            <a:r>
              <a:rPr lang="fr-FR" dirty="0" err="1" smtClean="0">
                <a:solidFill>
                  <a:srgbClr val="3366FF"/>
                </a:solidFill>
                <a:latin typeface="Lucida Grande" charset="0"/>
                <a:ea typeface="Lucida Grande" charset="0"/>
                <a:cs typeface="Lucida Grande" charset="0"/>
              </a:rPr>
              <a:t>lliptical</a:t>
            </a:r>
            <a:r>
              <a:rPr lang="fr-FR" dirty="0" smtClean="0">
                <a:solidFill>
                  <a:srgbClr val="3366FF"/>
                </a:solidFill>
                <a:latin typeface="Lucida Grande" charset="0"/>
                <a:ea typeface="Lucida Grande" charset="0"/>
                <a:cs typeface="Lucida Grande" charset="0"/>
              </a:rPr>
              <a:t> CTS</a:t>
            </a:r>
            <a:endParaRPr lang="fr-FR" dirty="0">
              <a:solidFill>
                <a:srgbClr val="3366FF"/>
              </a:solidFill>
            </a:endParaRPr>
          </a:p>
        </p:txBody>
      </p:sp>
      <p:sp>
        <p:nvSpPr>
          <p:cNvPr id="29" name="Rectangle 28"/>
          <p:cNvSpPr/>
          <p:nvPr/>
        </p:nvSpPr>
        <p:spPr>
          <a:xfrm>
            <a:off x="755576" y="1484784"/>
            <a:ext cx="1362610" cy="369332"/>
          </a:xfrm>
          <a:prstGeom prst="rect">
            <a:avLst/>
          </a:prstGeom>
        </p:spPr>
        <p:txBody>
          <a:bodyPr wrap="none">
            <a:spAutoFit/>
          </a:bodyPr>
          <a:lstStyle/>
          <a:p>
            <a:r>
              <a:rPr lang="fr-FR" dirty="0" err="1">
                <a:solidFill>
                  <a:srgbClr val="3366FF"/>
                </a:solidFill>
                <a:latin typeface="Lucida Grande" charset="0"/>
                <a:ea typeface="Lucida Grande" charset="0"/>
                <a:cs typeface="Lucida Grande" charset="0"/>
              </a:rPr>
              <a:t>Spoke</a:t>
            </a:r>
            <a:r>
              <a:rPr lang="fr-FR" dirty="0">
                <a:solidFill>
                  <a:srgbClr val="3366FF"/>
                </a:solidFill>
                <a:latin typeface="Lucida Grande" charset="0"/>
                <a:ea typeface="Lucida Grande" charset="0"/>
                <a:cs typeface="Lucida Grande" charset="0"/>
              </a:rPr>
              <a:t> </a:t>
            </a:r>
            <a:r>
              <a:rPr lang="fr-FR" dirty="0" smtClean="0">
                <a:solidFill>
                  <a:srgbClr val="3366FF"/>
                </a:solidFill>
                <a:latin typeface="Lucida Grande" charset="0"/>
                <a:ea typeface="Lucida Grande" charset="0"/>
                <a:cs typeface="Lucida Grande" charset="0"/>
              </a:rPr>
              <a:t>CTS</a:t>
            </a:r>
            <a:endParaRPr lang="fr-FR" dirty="0">
              <a:solidFill>
                <a:srgbClr val="3366FF"/>
              </a:solidFill>
            </a:endParaRPr>
          </a:p>
        </p:txBody>
      </p:sp>
      <p:sp>
        <p:nvSpPr>
          <p:cNvPr id="7" name="Rectangle 6"/>
          <p:cNvSpPr/>
          <p:nvPr/>
        </p:nvSpPr>
        <p:spPr>
          <a:xfrm>
            <a:off x="4211960" y="5733256"/>
            <a:ext cx="338629" cy="369332"/>
          </a:xfrm>
          <a:prstGeom prst="rect">
            <a:avLst/>
          </a:prstGeom>
        </p:spPr>
        <p:txBody>
          <a:bodyPr wrap="none">
            <a:spAutoFit/>
          </a:bodyPr>
          <a:lstStyle/>
          <a:p>
            <a:r>
              <a:rPr lang="fr-FR" dirty="0" smtClean="0">
                <a:solidFill>
                  <a:prstClr val="black"/>
                </a:solidFill>
                <a:latin typeface="Arial"/>
                <a:cs typeface="Arial"/>
              </a:rPr>
              <a:t>&amp;</a:t>
            </a:r>
            <a:endParaRPr lang="en-US" dirty="0"/>
          </a:p>
        </p:txBody>
      </p:sp>
    </p:spTree>
    <p:extLst>
      <p:ext uri="{BB962C8B-B14F-4D97-AF65-F5344CB8AC3E}">
        <p14:creationId xmlns:p14="http://schemas.microsoft.com/office/powerpoint/2010/main" val="1123972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xEl>
                                              <p:pRg st="1" end="1"/>
                                            </p:txEl>
                                          </p:spTgt>
                                        </p:tgtEl>
                                        <p:attrNameLst>
                                          <p:attrName>style.visibility</p:attrName>
                                        </p:attrNameLst>
                                      </p:cBhvr>
                                      <p:to>
                                        <p:strVal val="visible"/>
                                      </p:to>
                                    </p:set>
                                    <p:animEffect transition="in" filter="fade">
                                      <p:cBhvr>
                                        <p:cTn id="10" dur="500"/>
                                        <p:tgtEl>
                                          <p:spTgt spid="2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xEl>
                                              <p:pRg st="2" end="2"/>
                                            </p:txEl>
                                          </p:spTgt>
                                        </p:tgtEl>
                                        <p:attrNameLst>
                                          <p:attrName>style.visibility</p:attrName>
                                        </p:attrNameLst>
                                      </p:cBhvr>
                                      <p:to>
                                        <p:strVal val="visible"/>
                                      </p:to>
                                    </p:set>
                                    <p:animEffect transition="in" filter="fade">
                                      <p:cBhvr>
                                        <p:cTn id="13" dur="500"/>
                                        <p:tgtEl>
                                          <p:spTgt spid="2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nector 10"/>
          <p:cNvSpPr/>
          <p:nvPr/>
        </p:nvSpPr>
        <p:spPr>
          <a:xfrm>
            <a:off x="2344738" y="1662113"/>
            <a:ext cx="4203700" cy="1522412"/>
          </a:xfrm>
          <a:prstGeom prst="flowChartConnector">
            <a:avLst/>
          </a:prstGeom>
          <a:gradFill>
            <a:gsLst>
              <a:gs pos="0">
                <a:schemeClr val="accent3"/>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9" name="Connector 8"/>
          <p:cNvSpPr/>
          <p:nvPr/>
        </p:nvSpPr>
        <p:spPr>
          <a:xfrm>
            <a:off x="6427788" y="1704975"/>
            <a:ext cx="2070100" cy="1041400"/>
          </a:xfrm>
          <a:prstGeom prst="flowChartConnector">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8" name="Connector 7"/>
          <p:cNvSpPr/>
          <p:nvPr/>
        </p:nvSpPr>
        <p:spPr>
          <a:xfrm>
            <a:off x="457200" y="1735138"/>
            <a:ext cx="2070100" cy="1039812"/>
          </a:xfrm>
          <a:prstGeom prst="flowChartConnector">
            <a:avLst/>
          </a:prstGeom>
          <a:gradFill>
            <a:gsLst>
              <a:gs pos="0">
                <a:srgbClr val="FFFF00"/>
              </a:gs>
              <a:gs pos="100000">
                <a:schemeClr val="bg1"/>
              </a:gs>
            </a:gsLs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Arial"/>
              <a:cs typeface="Arial"/>
            </a:endParaRPr>
          </a:p>
        </p:txBody>
      </p:sp>
      <p:sp>
        <p:nvSpPr>
          <p:cNvPr id="55300" name="Title 1"/>
          <p:cNvSpPr>
            <a:spLocks noGrp="1"/>
          </p:cNvSpPr>
          <p:nvPr>
            <p:ph type="title"/>
          </p:nvPr>
        </p:nvSpPr>
        <p:spPr/>
        <p:txBody>
          <a:bodyPr>
            <a:normAutofit/>
          </a:bodyPr>
          <a:lstStyle/>
          <a:p>
            <a:r>
              <a:rPr lang="en-US" sz="2800" b="1" dirty="0">
                <a:ea typeface="ＭＳ Ｐゴシック" charset="0"/>
              </a:rPr>
              <a:t>Neutron Energy</a:t>
            </a:r>
          </a:p>
        </p:txBody>
      </p:sp>
      <p:graphicFrame>
        <p:nvGraphicFramePr>
          <p:cNvPr id="55301" name="Content Placeholder 3"/>
          <p:cNvGraphicFramePr>
            <a:graphicFrameLocks noGrp="1" noChangeAspect="1"/>
          </p:cNvGraphicFramePr>
          <p:nvPr>
            <p:ph idx="1"/>
            <p:extLst>
              <p:ext uri="{D42A27DB-BD31-4B8C-83A1-F6EECF244321}">
                <p14:modId xmlns:p14="http://schemas.microsoft.com/office/powerpoint/2010/main" val="391544114"/>
              </p:ext>
            </p:extLst>
          </p:nvPr>
        </p:nvGraphicFramePr>
        <p:xfrm>
          <a:off x="2724150" y="2009775"/>
          <a:ext cx="3352800" cy="769938"/>
        </p:xfrm>
        <a:graphic>
          <a:graphicData uri="http://schemas.openxmlformats.org/presentationml/2006/ole">
            <mc:AlternateContent xmlns:mc="http://schemas.openxmlformats.org/markup-compatibility/2006">
              <mc:Choice xmlns:v="urn:schemas-microsoft-com:vml" Requires="v">
                <p:oleObj spid="_x0000_s16548" name="Equation" r:id="rId4" imgW="1549400" imgH="355600" progId="Equation.3">
                  <p:embed/>
                </p:oleObj>
              </mc:Choice>
              <mc:Fallback>
                <p:oleObj name="Equation" r:id="rId4" imgW="1549400" imgH="3556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4150" y="2009775"/>
                        <a:ext cx="3352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2" name="Content Placeholder 3"/>
          <p:cNvGraphicFramePr>
            <a:graphicFrameLocks noChangeAspect="1"/>
          </p:cNvGraphicFramePr>
          <p:nvPr>
            <p:extLst>
              <p:ext uri="{D42A27DB-BD31-4B8C-83A1-F6EECF244321}">
                <p14:modId xmlns:p14="http://schemas.microsoft.com/office/powerpoint/2010/main" val="4275369305"/>
              </p:ext>
            </p:extLst>
          </p:nvPr>
        </p:nvGraphicFramePr>
        <p:xfrm>
          <a:off x="927100" y="2105025"/>
          <a:ext cx="1181100" cy="385763"/>
        </p:xfrm>
        <a:graphic>
          <a:graphicData uri="http://schemas.openxmlformats.org/presentationml/2006/ole">
            <mc:AlternateContent xmlns:mc="http://schemas.openxmlformats.org/markup-compatibility/2006">
              <mc:Choice xmlns:v="urn:schemas-microsoft-com:vml" Requires="v">
                <p:oleObj spid="_x0000_s16549" name="Equation" r:id="rId6" imgW="546100" imgH="177800" progId="Equation.3">
                  <p:embed/>
                </p:oleObj>
              </mc:Choice>
              <mc:Fallback>
                <p:oleObj name="Equation" r:id="rId6" imgW="546100" imgH="177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7100" y="2105025"/>
                        <a:ext cx="11811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3" name="Content Placeholder 3"/>
          <p:cNvGraphicFramePr>
            <a:graphicFrameLocks noChangeAspect="1"/>
          </p:cNvGraphicFramePr>
          <p:nvPr>
            <p:extLst>
              <p:ext uri="{D42A27DB-BD31-4B8C-83A1-F6EECF244321}">
                <p14:modId xmlns:p14="http://schemas.microsoft.com/office/powerpoint/2010/main" val="1679791168"/>
              </p:ext>
            </p:extLst>
          </p:nvPr>
        </p:nvGraphicFramePr>
        <p:xfrm>
          <a:off x="6927850" y="1831975"/>
          <a:ext cx="1071563" cy="771525"/>
        </p:xfrm>
        <a:graphic>
          <a:graphicData uri="http://schemas.openxmlformats.org/presentationml/2006/ole">
            <mc:AlternateContent xmlns:mc="http://schemas.openxmlformats.org/markup-compatibility/2006">
              <mc:Choice xmlns:v="urn:schemas-microsoft-com:vml" Requires="v">
                <p:oleObj spid="_x0000_s16550" name="Equation" r:id="rId8" imgW="495300" imgH="355600" progId="Equation.3">
                  <p:embed/>
                </p:oleObj>
              </mc:Choice>
              <mc:Fallback>
                <p:oleObj name="Equation" r:id="rId8" imgW="495300" imgH="355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27850" y="1831975"/>
                        <a:ext cx="1071563"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5304" name="TextBox 6"/>
          <p:cNvSpPr txBox="1">
            <a:spLocks noChangeArrowheads="1"/>
          </p:cNvSpPr>
          <p:nvPr/>
        </p:nvSpPr>
        <p:spPr bwMode="auto">
          <a:xfrm>
            <a:off x="6851650" y="2860675"/>
            <a:ext cx="1646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De Broglie</a:t>
            </a:r>
          </a:p>
        </p:txBody>
      </p:sp>
      <p:graphicFrame>
        <p:nvGraphicFramePr>
          <p:cNvPr id="55305" name="Content Placeholder 3"/>
          <p:cNvGraphicFramePr>
            <a:graphicFrameLocks noChangeAspect="1"/>
          </p:cNvGraphicFramePr>
          <p:nvPr>
            <p:extLst>
              <p:ext uri="{D42A27DB-BD31-4B8C-83A1-F6EECF244321}">
                <p14:modId xmlns:p14="http://schemas.microsoft.com/office/powerpoint/2010/main" val="140626445"/>
              </p:ext>
            </p:extLst>
          </p:nvPr>
        </p:nvGraphicFramePr>
        <p:xfrm>
          <a:off x="684213" y="3573463"/>
          <a:ext cx="7392987" cy="769937"/>
        </p:xfrm>
        <a:graphic>
          <a:graphicData uri="http://schemas.openxmlformats.org/presentationml/2006/ole">
            <mc:AlternateContent xmlns:mc="http://schemas.openxmlformats.org/markup-compatibility/2006">
              <mc:Choice xmlns:v="urn:schemas-microsoft-com:vml" Requires="v">
                <p:oleObj spid="_x0000_s16551" name="Equation" r:id="rId10" imgW="3416300" imgH="355600" progId="Equation.3">
                  <p:embed/>
                </p:oleObj>
              </mc:Choice>
              <mc:Fallback>
                <p:oleObj name="Equation" r:id="rId10" imgW="3416300" imgH="355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4213" y="3573463"/>
                        <a:ext cx="73929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5306" name="TextBox 9"/>
          <p:cNvSpPr txBox="1">
            <a:spLocks noChangeArrowheads="1"/>
          </p:cNvSpPr>
          <p:nvPr/>
        </p:nvSpPr>
        <p:spPr bwMode="auto">
          <a:xfrm>
            <a:off x="179388" y="2895600"/>
            <a:ext cx="3275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Arial"/>
                <a:cs typeface="Arial"/>
              </a:rPr>
              <a:t>Boltzmann distribution</a:t>
            </a:r>
          </a:p>
        </p:txBody>
      </p:sp>
      <p:graphicFrame>
        <p:nvGraphicFramePr>
          <p:cNvPr id="12" name="Table 11"/>
          <p:cNvGraphicFramePr>
            <a:graphicFrameLocks noGrp="1"/>
          </p:cNvGraphicFramePr>
          <p:nvPr>
            <p:extLst>
              <p:ext uri="{D42A27DB-BD31-4B8C-83A1-F6EECF244321}">
                <p14:modId xmlns:p14="http://schemas.microsoft.com/office/powerpoint/2010/main" val="2346111127"/>
              </p:ext>
            </p:extLst>
          </p:nvPr>
        </p:nvGraphicFramePr>
        <p:xfrm>
          <a:off x="1365250" y="4473575"/>
          <a:ext cx="6662740" cy="1482724"/>
        </p:xfrm>
        <a:graphic>
          <a:graphicData uri="http://schemas.openxmlformats.org/drawingml/2006/table">
            <a:tbl>
              <a:tblPr firstRow="1" bandRow="1">
                <a:tableStyleId>{5C22544A-7EE6-4342-B048-85BDC9FD1C3A}</a:tableStyleId>
              </a:tblPr>
              <a:tblGrid>
                <a:gridCol w="1665685"/>
                <a:gridCol w="1665685"/>
                <a:gridCol w="1665685"/>
                <a:gridCol w="1665685"/>
              </a:tblGrid>
              <a:tr h="370681">
                <a:tc>
                  <a:txBody>
                    <a:bodyPr/>
                    <a:lstStyle/>
                    <a:p>
                      <a:r>
                        <a:rPr lang="en-US" sz="1800" dirty="0" smtClean="0">
                          <a:latin typeface="Arial"/>
                          <a:cs typeface="Arial"/>
                        </a:rPr>
                        <a:t>Source</a:t>
                      </a:r>
                      <a:endParaRPr lang="en-US" sz="1800" dirty="0">
                        <a:latin typeface="Arial"/>
                        <a:cs typeface="Arial"/>
                      </a:endParaRPr>
                    </a:p>
                  </a:txBody>
                  <a:tcPr marL="91425" marR="91425" marT="45700" marB="45700"/>
                </a:tc>
                <a:tc>
                  <a:txBody>
                    <a:bodyPr/>
                    <a:lstStyle/>
                    <a:p>
                      <a:r>
                        <a:rPr lang="en-US" sz="1800" dirty="0" smtClean="0">
                          <a:latin typeface="Arial"/>
                          <a:cs typeface="Arial"/>
                        </a:rPr>
                        <a:t>Energy</a:t>
                      </a:r>
                      <a:endParaRPr lang="en-US" sz="1800" dirty="0">
                        <a:latin typeface="Arial"/>
                        <a:cs typeface="Arial"/>
                      </a:endParaRPr>
                    </a:p>
                  </a:txBody>
                  <a:tcPr marL="91425" marR="91425" marT="45700" marB="45700"/>
                </a:tc>
                <a:tc>
                  <a:txBody>
                    <a:bodyPr/>
                    <a:lstStyle/>
                    <a:p>
                      <a:r>
                        <a:rPr lang="en-US" sz="1800" dirty="0" smtClean="0">
                          <a:latin typeface="Arial"/>
                          <a:cs typeface="Arial"/>
                        </a:rPr>
                        <a:t>Temperature</a:t>
                      </a:r>
                      <a:endParaRPr lang="en-US" sz="1800" dirty="0">
                        <a:latin typeface="Arial"/>
                        <a:cs typeface="Arial"/>
                      </a:endParaRPr>
                    </a:p>
                  </a:txBody>
                  <a:tcPr marL="91425" marR="91425" marT="45700" marB="45700"/>
                </a:tc>
                <a:tc>
                  <a:txBody>
                    <a:bodyPr/>
                    <a:lstStyle/>
                    <a:p>
                      <a:r>
                        <a:rPr lang="en-US" sz="1800" dirty="0" smtClean="0">
                          <a:latin typeface="Arial"/>
                          <a:cs typeface="Arial"/>
                        </a:rPr>
                        <a:t>Wavelength</a:t>
                      </a:r>
                      <a:endParaRPr lang="en-US" sz="1800" dirty="0">
                        <a:latin typeface="Arial"/>
                        <a:cs typeface="Arial"/>
                      </a:endParaRPr>
                    </a:p>
                  </a:txBody>
                  <a:tcPr marL="91425" marR="91425" marT="45700" marB="45700"/>
                </a:tc>
              </a:tr>
              <a:tr h="370681">
                <a:tc>
                  <a:txBody>
                    <a:bodyPr/>
                    <a:lstStyle/>
                    <a:p>
                      <a:r>
                        <a:rPr lang="en-US" sz="1800" dirty="0" smtClean="0">
                          <a:latin typeface="Arial"/>
                          <a:cs typeface="Arial"/>
                        </a:rPr>
                        <a:t>cold</a:t>
                      </a:r>
                      <a:endParaRPr lang="en-US" sz="1800" dirty="0">
                        <a:latin typeface="Arial"/>
                        <a:cs typeface="Arial"/>
                      </a:endParaRPr>
                    </a:p>
                  </a:txBody>
                  <a:tcPr marL="91425" marR="91425" marT="45700" marB="45700"/>
                </a:tc>
                <a:tc>
                  <a:txBody>
                    <a:bodyPr/>
                    <a:lstStyle/>
                    <a:p>
                      <a:r>
                        <a:rPr lang="en-US" sz="1800" dirty="0" smtClean="0">
                          <a:latin typeface="Arial"/>
                          <a:cs typeface="Arial"/>
                        </a:rPr>
                        <a:t>0.1-10</a:t>
                      </a:r>
                      <a:endParaRPr lang="en-US" sz="1800" dirty="0">
                        <a:latin typeface="Arial"/>
                        <a:cs typeface="Arial"/>
                      </a:endParaRPr>
                    </a:p>
                  </a:txBody>
                  <a:tcPr marL="91425" marR="91425" marT="45700" marB="45700"/>
                </a:tc>
                <a:tc>
                  <a:txBody>
                    <a:bodyPr/>
                    <a:lstStyle/>
                    <a:p>
                      <a:r>
                        <a:rPr lang="en-US" sz="1800" dirty="0" smtClean="0">
                          <a:latin typeface="Arial"/>
                          <a:cs typeface="Arial"/>
                        </a:rPr>
                        <a:t>1-120</a:t>
                      </a:r>
                      <a:endParaRPr lang="en-US" sz="1800" dirty="0">
                        <a:latin typeface="Arial"/>
                        <a:cs typeface="Arial"/>
                      </a:endParaRPr>
                    </a:p>
                  </a:txBody>
                  <a:tcPr marL="91425" marR="91425" marT="45700" marB="45700"/>
                </a:tc>
                <a:tc>
                  <a:txBody>
                    <a:bodyPr/>
                    <a:lstStyle/>
                    <a:p>
                      <a:r>
                        <a:rPr lang="en-US" sz="1800" dirty="0" smtClean="0">
                          <a:latin typeface="Arial"/>
                          <a:cs typeface="Arial"/>
                        </a:rPr>
                        <a:t>30-3</a:t>
                      </a:r>
                      <a:endParaRPr lang="en-US" sz="1800" dirty="0">
                        <a:latin typeface="Arial"/>
                        <a:cs typeface="Arial"/>
                      </a:endParaRPr>
                    </a:p>
                  </a:txBody>
                  <a:tcPr marL="91425" marR="91425" marT="45700" marB="45700"/>
                </a:tc>
              </a:tr>
              <a:tr h="370681">
                <a:tc>
                  <a:txBody>
                    <a:bodyPr/>
                    <a:lstStyle/>
                    <a:p>
                      <a:r>
                        <a:rPr lang="en-US" sz="1800" dirty="0" smtClean="0">
                          <a:latin typeface="Arial"/>
                          <a:cs typeface="Arial"/>
                        </a:rPr>
                        <a:t>thermal</a:t>
                      </a:r>
                      <a:endParaRPr lang="en-US" sz="1800" dirty="0">
                        <a:latin typeface="Arial"/>
                        <a:cs typeface="Arial"/>
                      </a:endParaRPr>
                    </a:p>
                  </a:txBody>
                  <a:tcPr marL="91425" marR="91425" marT="45700" marB="45700"/>
                </a:tc>
                <a:tc>
                  <a:txBody>
                    <a:bodyPr/>
                    <a:lstStyle/>
                    <a:p>
                      <a:r>
                        <a:rPr lang="en-US" sz="1800" dirty="0" smtClean="0">
                          <a:latin typeface="Arial"/>
                          <a:cs typeface="Arial"/>
                        </a:rPr>
                        <a:t>5-100</a:t>
                      </a:r>
                      <a:endParaRPr lang="en-US" sz="1800" dirty="0">
                        <a:latin typeface="Arial"/>
                        <a:cs typeface="Arial"/>
                      </a:endParaRPr>
                    </a:p>
                  </a:txBody>
                  <a:tcPr marL="91425" marR="91425" marT="45700" marB="45700"/>
                </a:tc>
                <a:tc>
                  <a:txBody>
                    <a:bodyPr/>
                    <a:lstStyle/>
                    <a:p>
                      <a:r>
                        <a:rPr lang="en-US" sz="1800" dirty="0" smtClean="0">
                          <a:latin typeface="Arial"/>
                          <a:cs typeface="Arial"/>
                        </a:rPr>
                        <a:t>60-1000</a:t>
                      </a:r>
                      <a:endParaRPr lang="en-US" sz="1800" dirty="0">
                        <a:latin typeface="Arial"/>
                        <a:cs typeface="Arial"/>
                      </a:endParaRPr>
                    </a:p>
                  </a:txBody>
                  <a:tcPr marL="91425" marR="91425" marT="45700" marB="45700"/>
                </a:tc>
                <a:tc>
                  <a:txBody>
                    <a:bodyPr/>
                    <a:lstStyle/>
                    <a:p>
                      <a:r>
                        <a:rPr lang="en-US" sz="1800" dirty="0" smtClean="0">
                          <a:latin typeface="Arial"/>
                          <a:cs typeface="Arial"/>
                        </a:rPr>
                        <a:t>4-1</a:t>
                      </a:r>
                      <a:endParaRPr lang="en-US" sz="1800" dirty="0">
                        <a:latin typeface="Arial"/>
                        <a:cs typeface="Arial"/>
                      </a:endParaRPr>
                    </a:p>
                  </a:txBody>
                  <a:tcPr marL="91425" marR="91425" marT="45700" marB="45700"/>
                </a:tc>
              </a:tr>
              <a:tr h="370681">
                <a:tc>
                  <a:txBody>
                    <a:bodyPr/>
                    <a:lstStyle/>
                    <a:p>
                      <a:r>
                        <a:rPr lang="en-US" sz="1800" dirty="0" smtClean="0">
                          <a:latin typeface="Arial"/>
                          <a:cs typeface="Arial"/>
                        </a:rPr>
                        <a:t>hot</a:t>
                      </a:r>
                      <a:endParaRPr lang="en-US" sz="1800" dirty="0">
                        <a:latin typeface="Arial"/>
                        <a:cs typeface="Arial"/>
                      </a:endParaRPr>
                    </a:p>
                  </a:txBody>
                  <a:tcPr marL="91425" marR="91425" marT="45700" marB="45700"/>
                </a:tc>
                <a:tc>
                  <a:txBody>
                    <a:bodyPr/>
                    <a:lstStyle/>
                    <a:p>
                      <a:r>
                        <a:rPr lang="en-US" sz="1800" dirty="0" smtClean="0">
                          <a:latin typeface="Arial"/>
                          <a:cs typeface="Arial"/>
                        </a:rPr>
                        <a:t>100-500</a:t>
                      </a:r>
                      <a:endParaRPr lang="en-US" sz="1800" dirty="0">
                        <a:latin typeface="Arial"/>
                        <a:cs typeface="Arial"/>
                      </a:endParaRPr>
                    </a:p>
                  </a:txBody>
                  <a:tcPr marL="91425" marR="91425" marT="45700" marB="45700"/>
                </a:tc>
                <a:tc>
                  <a:txBody>
                    <a:bodyPr/>
                    <a:lstStyle/>
                    <a:p>
                      <a:r>
                        <a:rPr lang="en-US" sz="1800" dirty="0" smtClean="0">
                          <a:latin typeface="Arial"/>
                          <a:cs typeface="Arial"/>
                        </a:rPr>
                        <a:t>1000-6000</a:t>
                      </a:r>
                      <a:endParaRPr lang="en-US" sz="1800" dirty="0">
                        <a:latin typeface="Arial"/>
                        <a:cs typeface="Arial"/>
                      </a:endParaRPr>
                    </a:p>
                  </a:txBody>
                  <a:tcPr marL="91425" marR="91425" marT="45700" marB="45700"/>
                </a:tc>
                <a:tc>
                  <a:txBody>
                    <a:bodyPr/>
                    <a:lstStyle/>
                    <a:p>
                      <a:r>
                        <a:rPr lang="en-US" sz="1800" dirty="0" smtClean="0">
                          <a:latin typeface="Arial"/>
                          <a:cs typeface="Arial"/>
                        </a:rPr>
                        <a:t>1-0.4</a:t>
                      </a:r>
                      <a:endParaRPr lang="en-US" sz="1800" dirty="0">
                        <a:latin typeface="Arial"/>
                        <a:cs typeface="Arial"/>
                      </a:endParaRPr>
                    </a:p>
                  </a:txBody>
                  <a:tcPr marL="91425" marR="91425" marT="45700" marB="45700"/>
                </a:tc>
              </a:tr>
            </a:tbl>
          </a:graphicData>
        </a:graphic>
      </p:graphicFrame>
    </p:spTree>
    <p:extLst>
      <p:ext uri="{BB962C8B-B14F-4D97-AF65-F5344CB8AC3E}">
        <p14:creationId xmlns:p14="http://schemas.microsoft.com/office/powerpoint/2010/main" val="4165994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err="1">
                <a:ea typeface="Lucida Grande" charset="0"/>
              </a:rPr>
              <a:t>Fundamental</a:t>
            </a:r>
            <a:r>
              <a:rPr lang="fr-FR" sz="2800" b="1" dirty="0">
                <a:ea typeface="Lucida Grande" charset="0"/>
              </a:rPr>
              <a:t> </a:t>
            </a:r>
            <a:r>
              <a:rPr lang="en-US" sz="2800" b="1" dirty="0" smtClean="0"/>
              <a:t>Power Coupler</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80</a:t>
            </a:fld>
            <a:endParaRPr lang="sv-SE"/>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199438" y="1470910"/>
            <a:ext cx="2900954" cy="5410200"/>
          </a:xfrm>
          <a:prstGeom prst="rect">
            <a:avLst/>
          </a:prstGeom>
        </p:spPr>
      </p:pic>
      <p:sp>
        <p:nvSpPr>
          <p:cNvPr id="51" name="ZoneTexte 8"/>
          <p:cNvSpPr txBox="1">
            <a:spLocks noChangeArrowheads="1"/>
          </p:cNvSpPr>
          <p:nvPr/>
        </p:nvSpPr>
        <p:spPr bwMode="auto">
          <a:xfrm>
            <a:off x="539552" y="1434262"/>
            <a:ext cx="94909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fr-FR" sz="1600" dirty="0">
                <a:latin typeface="Arial" pitchFamily="34" charset="0"/>
              </a:rPr>
              <a:t>Antenna</a:t>
            </a:r>
          </a:p>
        </p:txBody>
      </p:sp>
      <p:pic>
        <p:nvPicPr>
          <p:cNvPr id="52" name="Image 47" descr="coupleur door 2.jpg"/>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40347" t="1886" r="29791" b="899"/>
          <a:stretch>
            <a:fillRect/>
          </a:stretch>
        </p:blipFill>
        <p:spPr bwMode="auto">
          <a:xfrm>
            <a:off x="1187624" y="1484784"/>
            <a:ext cx="2847975" cy="52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3" name="Connecteur droit avec flèche 48"/>
          <p:cNvCxnSpPr>
            <a:cxnSpLocks noChangeShapeType="1"/>
          </p:cNvCxnSpPr>
          <p:nvPr/>
        </p:nvCxnSpPr>
        <p:spPr bwMode="auto">
          <a:xfrm flipH="1" flipV="1">
            <a:off x="1878187" y="2562697"/>
            <a:ext cx="381000" cy="500062"/>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4" name="ZoneTexte 49"/>
          <p:cNvSpPr txBox="1">
            <a:spLocks noChangeArrowheads="1"/>
          </p:cNvSpPr>
          <p:nvPr/>
        </p:nvSpPr>
        <p:spPr bwMode="auto">
          <a:xfrm>
            <a:off x="2138517" y="6402814"/>
            <a:ext cx="4126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fr-FR" sz="1600" dirty="0">
                <a:latin typeface="Arial" pitchFamily="34" charset="0"/>
              </a:rPr>
              <a:t>air</a:t>
            </a:r>
          </a:p>
        </p:txBody>
      </p:sp>
      <p:cxnSp>
        <p:nvCxnSpPr>
          <p:cNvPr id="55" name="Connecteur droit avec flèche 50"/>
          <p:cNvCxnSpPr>
            <a:cxnSpLocks noChangeShapeType="1"/>
          </p:cNvCxnSpPr>
          <p:nvPr/>
        </p:nvCxnSpPr>
        <p:spPr bwMode="auto">
          <a:xfrm flipV="1">
            <a:off x="2556049" y="6234584"/>
            <a:ext cx="366713" cy="503238"/>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6" name="Connecteur droit 51"/>
          <p:cNvCxnSpPr>
            <a:cxnSpLocks noChangeShapeType="1"/>
          </p:cNvCxnSpPr>
          <p:nvPr/>
        </p:nvCxnSpPr>
        <p:spPr bwMode="auto">
          <a:xfrm>
            <a:off x="2228955" y="6737822"/>
            <a:ext cx="266700"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grpSp>
        <p:nvGrpSpPr>
          <p:cNvPr id="57" name="Groupe 66"/>
          <p:cNvGrpSpPr>
            <a:grpSpLocks/>
          </p:cNvGrpSpPr>
          <p:nvPr/>
        </p:nvGrpSpPr>
        <p:grpSpPr bwMode="auto">
          <a:xfrm>
            <a:off x="1981375" y="1412775"/>
            <a:ext cx="952637" cy="576064"/>
            <a:chOff x="3077979" y="1528080"/>
            <a:chExt cx="953523" cy="576173"/>
          </a:xfrm>
        </p:grpSpPr>
        <p:sp>
          <p:nvSpPr>
            <p:cNvPr id="58" name="ZoneTexte 52"/>
            <p:cNvSpPr txBox="1">
              <a:spLocks noChangeArrowheads="1"/>
            </p:cNvSpPr>
            <p:nvPr/>
          </p:nvSpPr>
          <p:spPr bwMode="auto">
            <a:xfrm>
              <a:off x="3108496" y="1528080"/>
              <a:ext cx="923006" cy="3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fr-FR" sz="1600" dirty="0">
                  <a:latin typeface="Arial" pitchFamily="34" charset="0"/>
                </a:rPr>
                <a:t>Vacuum</a:t>
              </a:r>
            </a:p>
          </p:txBody>
        </p:sp>
        <p:cxnSp>
          <p:nvCxnSpPr>
            <p:cNvPr id="59" name="Connecteur droit avec flèche 53"/>
            <p:cNvCxnSpPr>
              <a:cxnSpLocks noChangeShapeType="1"/>
            </p:cNvCxnSpPr>
            <p:nvPr/>
          </p:nvCxnSpPr>
          <p:spPr bwMode="auto">
            <a:xfrm>
              <a:off x="3077986" y="1828028"/>
              <a:ext cx="0" cy="276225"/>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0" name="Connecteur droit 54"/>
            <p:cNvCxnSpPr>
              <a:cxnSpLocks noChangeShapeType="1"/>
            </p:cNvCxnSpPr>
            <p:nvPr/>
          </p:nvCxnSpPr>
          <p:spPr bwMode="auto">
            <a:xfrm>
              <a:off x="3077979" y="1828050"/>
              <a:ext cx="561986"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grpSp>
      <p:sp>
        <p:nvSpPr>
          <p:cNvPr id="61" name="ZoneTexte 55"/>
          <p:cNvSpPr txBox="1">
            <a:spLocks noChangeArrowheads="1"/>
          </p:cNvSpPr>
          <p:nvPr/>
        </p:nvSpPr>
        <p:spPr bwMode="auto">
          <a:xfrm>
            <a:off x="35496" y="1844924"/>
            <a:ext cx="1944216" cy="64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14000"/>
              </a:lnSpc>
            </a:pPr>
            <a:r>
              <a:rPr lang="en-US" altLang="fr-FR" sz="1600" dirty="0">
                <a:latin typeface="Arial" pitchFamily="34" charset="0"/>
              </a:rPr>
              <a:t>Outer conductor</a:t>
            </a:r>
          </a:p>
          <a:p>
            <a:pPr>
              <a:lnSpc>
                <a:spcPct val="114000"/>
              </a:lnSpc>
            </a:pPr>
            <a:r>
              <a:rPr lang="en-US" altLang="fr-FR" sz="1600" dirty="0">
                <a:latin typeface="Arial" pitchFamily="34" charset="0"/>
              </a:rPr>
              <a:t>(</a:t>
            </a:r>
            <a:r>
              <a:rPr lang="en-US" altLang="fr-FR" sz="1600" dirty="0" err="1">
                <a:latin typeface="Arial" pitchFamily="34" charset="0"/>
              </a:rPr>
              <a:t>LHe</a:t>
            </a:r>
            <a:r>
              <a:rPr lang="en-US" altLang="fr-FR" sz="1600" dirty="0">
                <a:latin typeface="Arial" pitchFamily="34" charset="0"/>
              </a:rPr>
              <a:t>-</a:t>
            </a:r>
            <a:r>
              <a:rPr lang="en-US" altLang="fr-FR" sz="1600" dirty="0" smtClean="0">
                <a:latin typeface="Arial" pitchFamily="34" charset="0"/>
              </a:rPr>
              <a:t>cooled)</a:t>
            </a:r>
            <a:endParaRPr lang="en-US" altLang="fr-FR" sz="1600" dirty="0">
              <a:latin typeface="Arial" pitchFamily="34" charset="0"/>
            </a:endParaRPr>
          </a:p>
        </p:txBody>
      </p:sp>
      <p:cxnSp>
        <p:nvCxnSpPr>
          <p:cNvPr id="62" name="Connecteur droit avec flèche 56"/>
          <p:cNvCxnSpPr>
            <a:cxnSpLocks noChangeShapeType="1"/>
          </p:cNvCxnSpPr>
          <p:nvPr/>
        </p:nvCxnSpPr>
        <p:spPr bwMode="auto">
          <a:xfrm>
            <a:off x="1487662" y="2222972"/>
            <a:ext cx="171450" cy="166687"/>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3" name="Connecteur droit 57"/>
          <p:cNvCxnSpPr>
            <a:cxnSpLocks noChangeShapeType="1"/>
          </p:cNvCxnSpPr>
          <p:nvPr/>
        </p:nvCxnSpPr>
        <p:spPr bwMode="auto">
          <a:xfrm>
            <a:off x="236712" y="2222972"/>
            <a:ext cx="1250950"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sp>
        <p:nvSpPr>
          <p:cNvPr id="64" name="ZoneTexte 58"/>
          <p:cNvSpPr txBox="1">
            <a:spLocks noChangeArrowheads="1"/>
          </p:cNvSpPr>
          <p:nvPr/>
        </p:nvSpPr>
        <p:spPr bwMode="auto">
          <a:xfrm>
            <a:off x="179512" y="6021288"/>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US" altLang="fr-FR" sz="1600" dirty="0">
                <a:latin typeface="Arial" pitchFamily="34" charset="0"/>
              </a:rPr>
              <a:t>Doorknob</a:t>
            </a:r>
          </a:p>
        </p:txBody>
      </p:sp>
      <p:cxnSp>
        <p:nvCxnSpPr>
          <p:cNvPr id="65" name="Connecteur droit avec flèche 59"/>
          <p:cNvCxnSpPr>
            <a:cxnSpLocks noChangeShapeType="1"/>
          </p:cNvCxnSpPr>
          <p:nvPr/>
        </p:nvCxnSpPr>
        <p:spPr bwMode="auto">
          <a:xfrm flipV="1">
            <a:off x="1331640" y="5939309"/>
            <a:ext cx="305247" cy="442019"/>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6" name="Connecteur droit 60"/>
          <p:cNvCxnSpPr>
            <a:cxnSpLocks noChangeShapeType="1"/>
          </p:cNvCxnSpPr>
          <p:nvPr/>
        </p:nvCxnSpPr>
        <p:spPr bwMode="auto">
          <a:xfrm>
            <a:off x="682799" y="6381328"/>
            <a:ext cx="648841"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sp>
        <p:nvSpPr>
          <p:cNvPr id="67" name="ZoneTexte 61"/>
          <p:cNvSpPr txBox="1">
            <a:spLocks noChangeArrowheads="1"/>
          </p:cNvSpPr>
          <p:nvPr/>
        </p:nvSpPr>
        <p:spPr bwMode="auto">
          <a:xfrm>
            <a:off x="2457507" y="2708920"/>
            <a:ext cx="1610437" cy="64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lnSpc>
                <a:spcPct val="114000"/>
              </a:lnSpc>
            </a:pPr>
            <a:r>
              <a:rPr lang="en-US" altLang="fr-FR" sz="1600" dirty="0">
                <a:latin typeface="Arial" pitchFamily="34" charset="0"/>
              </a:rPr>
              <a:t>Inner conductor</a:t>
            </a:r>
          </a:p>
          <a:p>
            <a:pPr algn="r">
              <a:lnSpc>
                <a:spcPct val="114000"/>
              </a:lnSpc>
            </a:pPr>
            <a:r>
              <a:rPr lang="en-US" altLang="fr-FR" sz="1600" dirty="0">
                <a:latin typeface="Arial" pitchFamily="34" charset="0"/>
              </a:rPr>
              <a:t>(water-cooled)</a:t>
            </a:r>
          </a:p>
        </p:txBody>
      </p:sp>
      <p:cxnSp>
        <p:nvCxnSpPr>
          <p:cNvPr id="68" name="Connecteur droit 62"/>
          <p:cNvCxnSpPr>
            <a:cxnSpLocks noChangeShapeType="1"/>
          </p:cNvCxnSpPr>
          <p:nvPr/>
        </p:nvCxnSpPr>
        <p:spPr bwMode="auto">
          <a:xfrm>
            <a:off x="2259187" y="3062759"/>
            <a:ext cx="1404937"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cxnSp>
        <p:nvCxnSpPr>
          <p:cNvPr id="69" name="Connecteur droit avec flèche 63"/>
          <p:cNvCxnSpPr>
            <a:cxnSpLocks noChangeShapeType="1"/>
          </p:cNvCxnSpPr>
          <p:nvPr/>
        </p:nvCxnSpPr>
        <p:spPr bwMode="auto">
          <a:xfrm flipV="1">
            <a:off x="1374949" y="3251672"/>
            <a:ext cx="404813" cy="400050"/>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0" name="Connecteur droit 64"/>
          <p:cNvCxnSpPr>
            <a:cxnSpLocks noChangeShapeType="1"/>
          </p:cNvCxnSpPr>
          <p:nvPr/>
        </p:nvCxnSpPr>
        <p:spPr bwMode="auto">
          <a:xfrm>
            <a:off x="393874" y="3651722"/>
            <a:ext cx="985838"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sp>
        <p:nvSpPr>
          <p:cNvPr id="71" name="ZoneTexte 65"/>
          <p:cNvSpPr txBox="1">
            <a:spLocks noChangeArrowheads="1"/>
          </p:cNvSpPr>
          <p:nvPr/>
        </p:nvSpPr>
        <p:spPr bwMode="auto">
          <a:xfrm>
            <a:off x="298624" y="3285084"/>
            <a:ext cx="1324802" cy="64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14000"/>
              </a:lnSpc>
            </a:pPr>
            <a:r>
              <a:rPr lang="en-US" altLang="fr-FR" sz="1600" dirty="0">
                <a:latin typeface="Arial" pitchFamily="34" charset="0"/>
              </a:rPr>
              <a:t>Al</a:t>
            </a:r>
            <a:r>
              <a:rPr lang="en-US" altLang="fr-FR" sz="1600" baseline="-25000" dirty="0">
                <a:latin typeface="Arial" pitchFamily="34" charset="0"/>
              </a:rPr>
              <a:t>2</a:t>
            </a:r>
            <a:r>
              <a:rPr lang="en-US" altLang="fr-FR" sz="1600" dirty="0">
                <a:latin typeface="Arial" pitchFamily="34" charset="0"/>
              </a:rPr>
              <a:t>O</a:t>
            </a:r>
            <a:r>
              <a:rPr lang="en-US" altLang="fr-FR" sz="1600" baseline="-25000" dirty="0">
                <a:latin typeface="Arial" pitchFamily="34" charset="0"/>
              </a:rPr>
              <a:t>3</a:t>
            </a:r>
          </a:p>
          <a:p>
            <a:pPr>
              <a:lnSpc>
                <a:spcPct val="114000"/>
              </a:lnSpc>
            </a:pPr>
            <a:r>
              <a:rPr lang="en-US" altLang="fr-FR" sz="1600" dirty="0">
                <a:latin typeface="Arial" pitchFamily="34" charset="0"/>
              </a:rPr>
              <a:t>ceramic disc</a:t>
            </a:r>
          </a:p>
        </p:txBody>
      </p:sp>
      <p:sp>
        <p:nvSpPr>
          <p:cNvPr id="72" name="ZoneTexte 67"/>
          <p:cNvSpPr txBox="1">
            <a:spLocks noChangeArrowheads="1"/>
          </p:cNvSpPr>
          <p:nvPr/>
        </p:nvSpPr>
        <p:spPr bwMode="auto">
          <a:xfrm>
            <a:off x="3995936" y="5373216"/>
            <a:ext cx="9601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fr-FR" sz="1600" dirty="0">
                <a:latin typeface="Arial" pitchFamily="34" charset="0"/>
              </a:rPr>
              <a:t>RF input</a:t>
            </a:r>
          </a:p>
        </p:txBody>
      </p:sp>
      <p:cxnSp>
        <p:nvCxnSpPr>
          <p:cNvPr id="73" name="Connecteur droit 68"/>
          <p:cNvCxnSpPr>
            <a:cxnSpLocks noChangeShapeType="1"/>
          </p:cNvCxnSpPr>
          <p:nvPr/>
        </p:nvCxnSpPr>
        <p:spPr bwMode="auto">
          <a:xfrm>
            <a:off x="3672062" y="5728172"/>
            <a:ext cx="865187" cy="0"/>
          </a:xfrm>
          <a:prstGeom prst="line">
            <a:avLst/>
          </a:prstGeom>
          <a:noFill/>
          <a:ln w="6350" algn="ctr">
            <a:solidFill>
              <a:srgbClr val="000000"/>
            </a:solidFill>
            <a:round/>
            <a:headEnd type="triangle" w="med" len="med"/>
            <a:tailEnd/>
          </a:ln>
          <a:extLst>
            <a:ext uri="{909E8E84-426E-40dd-AFC4-6F175D3DCCD1}">
              <a14:hiddenFill xmlns:a14="http://schemas.microsoft.com/office/drawing/2010/main">
                <a:noFill/>
              </a14:hiddenFill>
            </a:ext>
          </a:extLst>
        </p:spPr>
      </p:cxnSp>
      <p:sp>
        <p:nvSpPr>
          <p:cNvPr id="74" name="ZoneTexte 76"/>
          <p:cNvSpPr txBox="1">
            <a:spLocks noChangeArrowheads="1"/>
          </p:cNvSpPr>
          <p:nvPr/>
        </p:nvSpPr>
        <p:spPr bwMode="auto">
          <a:xfrm>
            <a:off x="0" y="5077944"/>
            <a:ext cx="1267895" cy="36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14000"/>
              </a:lnSpc>
            </a:pPr>
            <a:r>
              <a:rPr lang="en-US" altLang="fr-FR" sz="1600" dirty="0">
                <a:latin typeface="Arial" pitchFamily="34" charset="0"/>
              </a:rPr>
              <a:t>Short circuit</a:t>
            </a:r>
          </a:p>
        </p:txBody>
      </p:sp>
      <p:cxnSp>
        <p:nvCxnSpPr>
          <p:cNvPr id="75" name="Connecteur droit 80"/>
          <p:cNvCxnSpPr>
            <a:cxnSpLocks noChangeShapeType="1"/>
          </p:cNvCxnSpPr>
          <p:nvPr/>
        </p:nvCxnSpPr>
        <p:spPr bwMode="auto">
          <a:xfrm>
            <a:off x="246237" y="5475759"/>
            <a:ext cx="1008062" cy="0"/>
          </a:xfrm>
          <a:prstGeom prst="line">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6" name="Connecteur droit 82"/>
          <p:cNvCxnSpPr>
            <a:cxnSpLocks noChangeShapeType="1"/>
          </p:cNvCxnSpPr>
          <p:nvPr/>
        </p:nvCxnSpPr>
        <p:spPr bwMode="auto">
          <a:xfrm>
            <a:off x="735187" y="1772816"/>
            <a:ext cx="1009650" cy="0"/>
          </a:xfrm>
          <a:prstGeom prst="line">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77" name="ZoneTexte 89"/>
          <p:cNvSpPr txBox="1">
            <a:spLocks noChangeArrowheads="1"/>
          </p:cNvSpPr>
          <p:nvPr/>
        </p:nvSpPr>
        <p:spPr bwMode="auto">
          <a:xfrm>
            <a:off x="2699792" y="4221088"/>
            <a:ext cx="98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fr-FR" sz="1600" dirty="0">
                <a:latin typeface="Arial" pitchFamily="34" charset="0"/>
              </a:rPr>
              <a:t>WR2300</a:t>
            </a:r>
          </a:p>
        </p:txBody>
      </p:sp>
      <p:cxnSp>
        <p:nvCxnSpPr>
          <p:cNvPr id="78" name="Connecteur droit avec flèche 90"/>
          <p:cNvCxnSpPr>
            <a:cxnSpLocks noChangeShapeType="1"/>
          </p:cNvCxnSpPr>
          <p:nvPr/>
        </p:nvCxnSpPr>
        <p:spPr bwMode="auto">
          <a:xfrm>
            <a:off x="2643362" y="4532784"/>
            <a:ext cx="0" cy="276225"/>
          </a:xfrm>
          <a:prstGeom prst="straightConnector1">
            <a:avLst/>
          </a:prstGeom>
          <a:noFill/>
          <a:ln w="6350" algn="ctr">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9" name="Connecteur droit 91"/>
          <p:cNvCxnSpPr>
            <a:cxnSpLocks noChangeShapeType="1"/>
          </p:cNvCxnSpPr>
          <p:nvPr/>
        </p:nvCxnSpPr>
        <p:spPr bwMode="auto">
          <a:xfrm>
            <a:off x="2643362" y="4532784"/>
            <a:ext cx="561975" cy="0"/>
          </a:xfrm>
          <a:prstGeom prst="line">
            <a:avLst/>
          </a:prstGeom>
          <a:noFill/>
          <a:ln w="6350" algn="ctr">
            <a:solidFill>
              <a:srgbClr val="000000"/>
            </a:solidFill>
            <a:round/>
            <a:headEnd/>
            <a:tailEnd/>
          </a:ln>
          <a:extLst>
            <a:ext uri="{909E8E84-426E-40dd-AFC4-6F175D3DCCD1}">
              <a14:hiddenFill xmlns:a14="http://schemas.microsoft.com/office/drawing/2010/main">
                <a:noFill/>
              </a14:hiddenFill>
            </a:ext>
          </a:extLst>
        </p:spPr>
      </p:cxnSp>
      <p:sp>
        <p:nvSpPr>
          <p:cNvPr id="80" name="Rectangle 79"/>
          <p:cNvSpPr/>
          <p:nvPr/>
        </p:nvSpPr>
        <p:spPr>
          <a:xfrm>
            <a:off x="7236296" y="1988840"/>
            <a:ext cx="1193769" cy="646331"/>
          </a:xfrm>
          <a:prstGeom prst="rect">
            <a:avLst/>
          </a:prstGeom>
        </p:spPr>
        <p:txBody>
          <a:bodyPr wrap="none">
            <a:spAutoFit/>
          </a:bodyPr>
          <a:lstStyle/>
          <a:p>
            <a:r>
              <a:rPr lang="fr-FR" dirty="0" err="1" smtClean="0">
                <a:solidFill>
                  <a:srgbClr val="3366FF"/>
                </a:solidFill>
                <a:latin typeface="Lucida Grande" charset="0"/>
                <a:ea typeface="Lucida Grande" charset="0"/>
                <a:cs typeface="Lucida Grande" charset="0"/>
              </a:rPr>
              <a:t>Elliptical</a:t>
            </a:r>
            <a:r>
              <a:rPr lang="fr-FR" dirty="0" smtClean="0">
                <a:solidFill>
                  <a:srgbClr val="3366FF"/>
                </a:solidFill>
                <a:latin typeface="Lucida Grande" charset="0"/>
                <a:ea typeface="Lucida Grande" charset="0"/>
                <a:cs typeface="Lucida Grande" charset="0"/>
              </a:rPr>
              <a:t>:</a:t>
            </a:r>
          </a:p>
          <a:p>
            <a:r>
              <a:rPr lang="fr-FR" dirty="0" smtClean="0">
                <a:solidFill>
                  <a:srgbClr val="3366FF"/>
                </a:solidFill>
                <a:latin typeface="Lucida Grande" charset="0"/>
                <a:ea typeface="Lucida Grande" charset="0"/>
                <a:cs typeface="Lucida Grande" charset="0"/>
              </a:rPr>
              <a:t>1.1 MW</a:t>
            </a:r>
            <a:endParaRPr lang="fr-FR" dirty="0">
              <a:solidFill>
                <a:srgbClr val="3366FF"/>
              </a:solidFill>
            </a:endParaRPr>
          </a:p>
        </p:txBody>
      </p:sp>
      <p:sp>
        <p:nvSpPr>
          <p:cNvPr id="81" name="Rectangle 80"/>
          <p:cNvSpPr/>
          <p:nvPr/>
        </p:nvSpPr>
        <p:spPr>
          <a:xfrm>
            <a:off x="2627784" y="1916832"/>
            <a:ext cx="1027971" cy="646331"/>
          </a:xfrm>
          <a:prstGeom prst="rect">
            <a:avLst/>
          </a:prstGeom>
        </p:spPr>
        <p:txBody>
          <a:bodyPr wrap="none">
            <a:spAutoFit/>
          </a:bodyPr>
          <a:lstStyle/>
          <a:p>
            <a:r>
              <a:rPr lang="fr-FR" dirty="0" err="1" smtClean="0">
                <a:solidFill>
                  <a:srgbClr val="3366FF"/>
                </a:solidFill>
                <a:latin typeface="Lucida Grande" charset="0"/>
                <a:ea typeface="Lucida Grande" charset="0"/>
                <a:cs typeface="Lucida Grande" charset="0"/>
              </a:rPr>
              <a:t>Spoke</a:t>
            </a:r>
            <a:r>
              <a:rPr lang="fr-FR" dirty="0" smtClean="0">
                <a:solidFill>
                  <a:srgbClr val="3366FF"/>
                </a:solidFill>
                <a:latin typeface="Lucida Grande" charset="0"/>
                <a:ea typeface="Lucida Grande" charset="0"/>
                <a:cs typeface="Lucida Grande" charset="0"/>
              </a:rPr>
              <a:t>: </a:t>
            </a:r>
          </a:p>
          <a:p>
            <a:r>
              <a:rPr lang="fr-FR" dirty="0" smtClean="0">
                <a:solidFill>
                  <a:srgbClr val="3366FF"/>
                </a:solidFill>
                <a:latin typeface="Lucida Grande" charset="0"/>
                <a:ea typeface="Lucida Grande" charset="0"/>
                <a:cs typeface="Lucida Grande" charset="0"/>
              </a:rPr>
              <a:t>335 kW</a:t>
            </a:r>
            <a:endParaRPr lang="fr-FR" dirty="0">
              <a:solidFill>
                <a:srgbClr val="3366FF"/>
              </a:solidFill>
            </a:endParaRPr>
          </a:p>
        </p:txBody>
      </p:sp>
    </p:spTree>
    <p:extLst>
      <p:ext uri="{BB962C8B-B14F-4D97-AF65-F5344CB8AC3E}">
        <p14:creationId xmlns:p14="http://schemas.microsoft.com/office/powerpoint/2010/main" val="1939028432"/>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err="1">
                <a:ea typeface="Lucida Grande" charset="0"/>
              </a:rPr>
              <a:t>Magnetic</a:t>
            </a:r>
            <a:r>
              <a:rPr lang="fr-FR" sz="2800" b="1" dirty="0">
                <a:ea typeface="Lucida Grande" charset="0"/>
              </a:rPr>
              <a:t> </a:t>
            </a:r>
            <a:r>
              <a:rPr lang="fr-FR" sz="2800" b="1" dirty="0" err="1" smtClean="0">
                <a:ea typeface="Lucida Grande" charset="0"/>
              </a:rPr>
              <a:t>shield</a:t>
            </a:r>
            <a:r>
              <a:rPr lang="fr-FR" sz="2800" dirty="0" smtClean="0">
                <a:ea typeface="Lucida Grande" charset="0"/>
              </a:rPr>
              <a:t>, </a:t>
            </a:r>
            <a:r>
              <a:rPr lang="fr-FR" sz="2800" dirty="0" err="1" smtClean="0">
                <a:ea typeface="Lucida Grande" charset="0"/>
              </a:rPr>
              <a:t>e.g</a:t>
            </a:r>
            <a:r>
              <a:rPr lang="fr-FR" sz="2800" dirty="0" smtClean="0">
                <a:ea typeface="Lucida Grande" charset="0"/>
              </a:rPr>
              <a:t>. </a:t>
            </a:r>
            <a:r>
              <a:rPr lang="en-US" sz="2800" dirty="0" smtClean="0">
                <a:ea typeface="Lucida Grande" charset="0"/>
              </a:rPr>
              <a:t>Elliptical cavity</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81</a:t>
            </a:fld>
            <a:endParaRPr lang="sv-SE"/>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484604"/>
            <a:ext cx="6968198" cy="4968732"/>
          </a:xfrm>
          <a:prstGeom prst="rect">
            <a:avLst/>
          </a:prstGeom>
        </p:spPr>
      </p:pic>
      <p:sp>
        <p:nvSpPr>
          <p:cNvPr id="6" name="Rectangle 5"/>
          <p:cNvSpPr/>
          <p:nvPr/>
        </p:nvSpPr>
        <p:spPr>
          <a:xfrm>
            <a:off x="4427984" y="5013176"/>
            <a:ext cx="4644008" cy="1080120"/>
          </a:xfrm>
          <a:prstGeom prst="rect">
            <a:avLst/>
          </a:prstGeom>
        </p:spPr>
        <p:txBody>
          <a:bodyPr lIns="91432" tIns="45716" rIns="91432" bIns="45716"/>
          <a:lstStyle/>
          <a:p>
            <a:pPr marL="285750" indent="-285750" eaLnBrk="0" hangingPunct="0">
              <a:buFontTx/>
              <a:buChar char="•"/>
            </a:pPr>
            <a:r>
              <a:rPr lang="en-US" sz="1600" dirty="0" smtClean="0">
                <a:latin typeface="Arial"/>
                <a:ea typeface="Lucida Grande" charset="0"/>
                <a:cs typeface="Arial"/>
              </a:rPr>
              <a:t>Limit </a:t>
            </a:r>
            <a:r>
              <a:rPr lang="en-US" sz="1600" dirty="0">
                <a:latin typeface="Arial"/>
                <a:ea typeface="Lucida Grande" charset="0"/>
                <a:cs typeface="Arial"/>
              </a:rPr>
              <a:t>contribution of the trapped flux to the surface resistance to 4 </a:t>
            </a:r>
            <a:r>
              <a:rPr lang="en-US" sz="1600" dirty="0" err="1">
                <a:latin typeface="Arial"/>
                <a:ea typeface="Lucida Grande" charset="0"/>
                <a:cs typeface="Arial"/>
              </a:rPr>
              <a:t>n</a:t>
            </a:r>
            <a:r>
              <a:rPr lang="en-US" sz="1600" dirty="0" err="1">
                <a:latin typeface="Symbol" panose="05050102010706020507" pitchFamily="18" charset="2"/>
                <a:ea typeface="Lucida Grande" charset="0"/>
                <a:cs typeface="Lucida Grande" charset="0"/>
              </a:rPr>
              <a:t>W</a:t>
            </a:r>
            <a:r>
              <a:rPr lang="en-US" sz="1600" dirty="0">
                <a:latin typeface="Lucida Grande" charset="0"/>
                <a:ea typeface="Lucida Grande" charset="0"/>
                <a:cs typeface="Lucida Grande" charset="0"/>
              </a:rPr>
              <a:t> </a:t>
            </a:r>
            <a:endParaRPr lang="en-US" sz="1600" dirty="0" smtClean="0">
              <a:latin typeface="Lucida Grande" charset="0"/>
              <a:ea typeface="Lucida Grande" charset="0"/>
              <a:cs typeface="Lucida Grande" charset="0"/>
            </a:endParaRPr>
          </a:p>
          <a:p>
            <a:pPr marL="285750" indent="-285750" eaLnBrk="0" hangingPunct="0">
              <a:buFontTx/>
              <a:buChar char="•"/>
            </a:pPr>
            <a:endParaRPr lang="en-US" sz="1600" dirty="0">
              <a:latin typeface="Lucida Grande" charset="0"/>
              <a:ea typeface="Lucida Grande" charset="0"/>
              <a:cs typeface="Lucida Grande" charset="0"/>
            </a:endParaRPr>
          </a:p>
          <a:p>
            <a:pPr marL="285750" indent="-285750" eaLnBrk="0" hangingPunct="0">
              <a:buFontTx/>
              <a:buChar char="•"/>
            </a:pPr>
            <a:r>
              <a:rPr lang="en-US" sz="1600" dirty="0" smtClean="0">
                <a:latin typeface="Arial"/>
                <a:ea typeface="Lucida Grande" charset="0"/>
                <a:cs typeface="Arial"/>
              </a:rPr>
              <a:t>Limit </a:t>
            </a:r>
            <a:r>
              <a:rPr lang="en-US" sz="1600" dirty="0">
                <a:latin typeface="Arial"/>
                <a:ea typeface="Lucida Grande" charset="0"/>
                <a:cs typeface="Arial"/>
              </a:rPr>
              <a:t>the external static field to </a:t>
            </a:r>
            <a:r>
              <a:rPr lang="en-US" sz="1600" dirty="0" err="1">
                <a:latin typeface="Arial"/>
                <a:ea typeface="Lucida Grande" charset="0"/>
                <a:cs typeface="Arial"/>
              </a:rPr>
              <a:t>Bext</a:t>
            </a:r>
            <a:r>
              <a:rPr lang="en-US" sz="1600" dirty="0">
                <a:latin typeface="Arial"/>
                <a:ea typeface="Lucida Grande" charset="0"/>
                <a:cs typeface="Arial"/>
              </a:rPr>
              <a:t> = 14 </a:t>
            </a:r>
            <a:r>
              <a:rPr lang="en-US" sz="1600" dirty="0" err="1">
                <a:latin typeface="Arial"/>
                <a:ea typeface="Lucida Grande" charset="0"/>
                <a:cs typeface="Arial"/>
              </a:rPr>
              <a:t>mG</a:t>
            </a:r>
            <a:r>
              <a:rPr lang="en-US" sz="1600" dirty="0">
                <a:latin typeface="Arial"/>
                <a:ea typeface="Lucida Grande" charset="0"/>
                <a:cs typeface="Arial"/>
              </a:rPr>
              <a:t>. </a:t>
            </a:r>
          </a:p>
          <a:p>
            <a:pPr marL="39684" indent="-39684" eaLnBrk="0" hangingPunct="0"/>
            <a:r>
              <a:rPr lang="en-US" sz="1600" dirty="0">
                <a:latin typeface="Arial"/>
                <a:ea typeface="Lucida Grande" charset="0"/>
                <a:cs typeface="Arial"/>
              </a:rPr>
              <a:t>→ </a:t>
            </a:r>
            <a:r>
              <a:rPr lang="en-US" sz="1600" dirty="0" smtClean="0">
                <a:latin typeface="Arial"/>
                <a:ea typeface="Lucida Grande" charset="0"/>
                <a:cs typeface="Arial"/>
              </a:rPr>
              <a:t>Required </a:t>
            </a:r>
            <a:r>
              <a:rPr lang="en-US" sz="1600" dirty="0">
                <a:latin typeface="Arial"/>
                <a:ea typeface="Lucida Grande" charset="0"/>
                <a:cs typeface="Arial"/>
              </a:rPr>
              <a:t>shielding efficiency equal to 35</a:t>
            </a:r>
            <a:r>
              <a:rPr lang="en-US" sz="1600" dirty="0" smtClean="0">
                <a:latin typeface="Arial"/>
                <a:ea typeface="Lucida Grande" charset="0"/>
                <a:cs typeface="Arial"/>
              </a:rPr>
              <a:t>.</a:t>
            </a:r>
            <a:endParaRPr lang="en-US" sz="1600" dirty="0">
              <a:latin typeface="Arial"/>
              <a:ea typeface="Lucida Grande" charset="0"/>
              <a:cs typeface="Arial"/>
            </a:endParaRPr>
          </a:p>
        </p:txBody>
      </p:sp>
      <p:sp>
        <p:nvSpPr>
          <p:cNvPr id="8" name="Rectangle 7"/>
          <p:cNvSpPr/>
          <p:nvPr/>
        </p:nvSpPr>
        <p:spPr>
          <a:xfrm>
            <a:off x="251520" y="1844824"/>
            <a:ext cx="2808312" cy="584776"/>
          </a:xfrm>
          <a:prstGeom prst="rect">
            <a:avLst/>
          </a:prstGeom>
        </p:spPr>
        <p:txBody>
          <a:bodyPr wrap="square">
            <a:spAutoFit/>
          </a:bodyPr>
          <a:lstStyle/>
          <a:p>
            <a:pPr marL="39684" indent="-39684" eaLnBrk="0" hangingPunct="0"/>
            <a:r>
              <a:rPr lang="fr-FR" sz="1600" dirty="0" err="1">
                <a:latin typeface="Arial"/>
                <a:ea typeface="Lucida Grande" charset="0"/>
                <a:cs typeface="Arial"/>
              </a:rPr>
              <a:t>Achievable</a:t>
            </a:r>
            <a:r>
              <a:rPr lang="fr-FR" sz="1600" dirty="0">
                <a:latin typeface="Arial"/>
                <a:ea typeface="Lucida Grande" charset="0"/>
                <a:cs typeface="Arial"/>
              </a:rPr>
              <a:t> </a:t>
            </a:r>
            <a:r>
              <a:rPr lang="fr-FR" sz="1600" dirty="0" err="1">
                <a:latin typeface="Arial"/>
                <a:ea typeface="Lucida Grande" charset="0"/>
                <a:cs typeface="Arial"/>
              </a:rPr>
              <a:t>with</a:t>
            </a:r>
            <a:r>
              <a:rPr lang="fr-FR" sz="1600" dirty="0">
                <a:latin typeface="Arial"/>
                <a:ea typeface="Lucida Grande" charset="0"/>
                <a:cs typeface="Arial"/>
              </a:rPr>
              <a:t> 1.5 mm, </a:t>
            </a:r>
            <a:endParaRPr lang="fr-FR" sz="1600" dirty="0" smtClean="0">
              <a:latin typeface="Arial"/>
              <a:ea typeface="Lucida Grande" charset="0"/>
              <a:cs typeface="Arial"/>
            </a:endParaRPr>
          </a:p>
          <a:p>
            <a:pPr marL="39684" indent="-39684" eaLnBrk="0" hangingPunct="0"/>
            <a:r>
              <a:rPr lang="fr-FR" sz="1600" dirty="0" smtClean="0">
                <a:latin typeface="Arial"/>
                <a:ea typeface="Lucida Grande" charset="0"/>
                <a:cs typeface="Arial"/>
              </a:rPr>
              <a:t>µ</a:t>
            </a:r>
            <a:r>
              <a:rPr lang="fr-FR" sz="1600" baseline="-25000" dirty="0" smtClean="0">
                <a:latin typeface="Arial"/>
                <a:ea typeface="Lucida Grande" charset="0"/>
                <a:cs typeface="Arial"/>
              </a:rPr>
              <a:t>r</a:t>
            </a:r>
            <a:r>
              <a:rPr lang="fr-FR" sz="1600" dirty="0" smtClean="0">
                <a:latin typeface="Arial"/>
                <a:ea typeface="Lucida Grande" charset="0"/>
                <a:cs typeface="Arial"/>
              </a:rPr>
              <a:t> </a:t>
            </a:r>
            <a:r>
              <a:rPr lang="fr-FR" sz="1600" dirty="0">
                <a:latin typeface="Arial"/>
                <a:ea typeface="Lucida Grande" charset="0"/>
                <a:cs typeface="Arial"/>
              </a:rPr>
              <a:t>=20000 </a:t>
            </a:r>
            <a:r>
              <a:rPr lang="fr-FR" sz="1600" dirty="0" err="1">
                <a:latin typeface="Arial"/>
                <a:ea typeface="Lucida Grande" charset="0"/>
                <a:cs typeface="Arial"/>
              </a:rPr>
              <a:t>shielding</a:t>
            </a:r>
            <a:r>
              <a:rPr lang="fr-FR" sz="1600" dirty="0">
                <a:latin typeface="Arial"/>
                <a:ea typeface="Lucida Grande" charset="0"/>
                <a:cs typeface="Arial"/>
              </a:rPr>
              <a:t> </a:t>
            </a:r>
            <a:r>
              <a:rPr lang="fr-FR" sz="1600" dirty="0" err="1">
                <a:latin typeface="Arial"/>
                <a:ea typeface="Lucida Grande" charset="0"/>
                <a:cs typeface="Arial"/>
              </a:rPr>
              <a:t>material</a:t>
            </a:r>
            <a:endParaRPr lang="en-US" sz="1600" dirty="0">
              <a:latin typeface="Arial"/>
              <a:ea typeface="Lucida Grande" charset="0"/>
              <a:cs typeface="Arial"/>
            </a:endParaRPr>
          </a:p>
        </p:txBody>
      </p:sp>
      <p:sp>
        <p:nvSpPr>
          <p:cNvPr id="10" name="TextBox 9"/>
          <p:cNvSpPr txBox="1"/>
          <p:nvPr/>
        </p:nvSpPr>
        <p:spPr>
          <a:xfrm>
            <a:off x="6372200" y="1628800"/>
            <a:ext cx="2608406" cy="338554"/>
          </a:xfrm>
          <a:prstGeom prst="rect">
            <a:avLst/>
          </a:prstGeom>
          <a:noFill/>
        </p:spPr>
        <p:txBody>
          <a:bodyPr wrap="none" rtlCol="0">
            <a:spAutoFit/>
          </a:bodyPr>
          <a:lstStyle/>
          <a:p>
            <a:r>
              <a:rPr lang="en-US" sz="1600" dirty="0" smtClean="0">
                <a:solidFill>
                  <a:srgbClr val="FF0000"/>
                </a:solidFill>
                <a:latin typeface="Arial"/>
                <a:cs typeface="Arial"/>
              </a:rPr>
              <a:t>Courtesy of J. </a:t>
            </a:r>
            <a:r>
              <a:rPr lang="en-US" sz="1600" dirty="0" err="1" smtClean="0">
                <a:solidFill>
                  <a:srgbClr val="FF0000"/>
                </a:solidFill>
                <a:latin typeface="Arial"/>
                <a:cs typeface="Arial"/>
              </a:rPr>
              <a:t>Plouin</a:t>
            </a:r>
            <a:r>
              <a:rPr lang="en-US" sz="1600" dirty="0" smtClean="0">
                <a:solidFill>
                  <a:srgbClr val="FF0000"/>
                </a:solidFill>
                <a:latin typeface="Arial"/>
                <a:cs typeface="Arial"/>
              </a:rPr>
              <a:t>/ CEA</a:t>
            </a:r>
            <a:endParaRPr lang="en-US" sz="1600" dirty="0">
              <a:solidFill>
                <a:srgbClr val="FF0000"/>
              </a:solidFill>
              <a:latin typeface="Arial"/>
              <a:cs typeface="Arial"/>
            </a:endParaRPr>
          </a:p>
        </p:txBody>
      </p:sp>
    </p:spTree>
    <p:extLst>
      <p:ext uri="{BB962C8B-B14F-4D97-AF65-F5344CB8AC3E}">
        <p14:creationId xmlns:p14="http://schemas.microsoft.com/office/powerpoint/2010/main" val="1060054473"/>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7596336" cy="1143000"/>
          </a:xfrm>
        </p:spPr>
        <p:txBody>
          <a:bodyPr>
            <a:normAutofit/>
          </a:bodyPr>
          <a:lstStyle/>
          <a:p>
            <a:r>
              <a:rPr lang="en-US" sz="2800" b="1" dirty="0" smtClean="0"/>
              <a:t>Cryomodule Heat Load Distribution</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82</a:t>
            </a:fld>
            <a:endParaRPr lang="sv-SE"/>
          </a:p>
        </p:txBody>
      </p:sp>
      <p:pic>
        <p:nvPicPr>
          <p:cNvPr id="10" name="Picture 9"/>
          <p:cNvPicPr>
            <a:picLocks noChangeAspect="1"/>
          </p:cNvPicPr>
          <p:nvPr/>
        </p:nvPicPr>
        <p:blipFill>
          <a:blip r:embed="rId2"/>
          <a:stretch>
            <a:fillRect/>
          </a:stretch>
        </p:blipFill>
        <p:spPr>
          <a:xfrm>
            <a:off x="2915816" y="1484784"/>
            <a:ext cx="6228184" cy="2371636"/>
          </a:xfrm>
          <a:prstGeom prst="rect">
            <a:avLst/>
          </a:prstGeom>
        </p:spPr>
      </p:pic>
      <p:pic>
        <p:nvPicPr>
          <p:cNvPr id="11" name="Picture 10"/>
          <p:cNvPicPr>
            <a:picLocks noChangeAspect="1"/>
          </p:cNvPicPr>
          <p:nvPr/>
        </p:nvPicPr>
        <p:blipFill>
          <a:blip r:embed="rId3"/>
          <a:stretch>
            <a:fillRect/>
          </a:stretch>
        </p:blipFill>
        <p:spPr>
          <a:xfrm>
            <a:off x="107503" y="4029471"/>
            <a:ext cx="5354339" cy="2521450"/>
          </a:xfrm>
          <a:prstGeom prst="rect">
            <a:avLst/>
          </a:prstGeom>
        </p:spPr>
      </p:pic>
      <p:sp>
        <p:nvSpPr>
          <p:cNvPr id="12" name="Rectangle 11"/>
          <p:cNvSpPr/>
          <p:nvPr/>
        </p:nvSpPr>
        <p:spPr>
          <a:xfrm>
            <a:off x="3995936" y="1340768"/>
            <a:ext cx="1872208" cy="369324"/>
          </a:xfrm>
          <a:prstGeom prst="rect">
            <a:avLst/>
          </a:prstGeom>
          <a:solidFill>
            <a:schemeClr val="tx2">
              <a:lumMod val="20000"/>
              <a:lumOff val="80000"/>
              <a:alpha val="86000"/>
            </a:schemeClr>
          </a:solidFill>
        </p:spPr>
        <p:txBody>
          <a:bodyPr wrap="square" lIns="91432" tIns="45716" rIns="91432" bIns="45716">
            <a:spAutoFit/>
          </a:bodyPr>
          <a:lstStyle/>
          <a:p>
            <a:r>
              <a:rPr lang="en-US" dirty="0" smtClean="0">
                <a:solidFill>
                  <a:srgbClr val="000000"/>
                </a:solidFill>
                <a:latin typeface="Arial"/>
                <a:ea typeface="Lucida Grande" charset="0"/>
                <a:cs typeface="Arial"/>
              </a:rPr>
              <a:t>Per cryomodule</a:t>
            </a:r>
            <a:endParaRPr lang="fr-FR" dirty="0">
              <a:solidFill>
                <a:srgbClr val="000000"/>
              </a:solidFill>
              <a:latin typeface="Arial"/>
              <a:cs typeface="Arial"/>
            </a:endParaRPr>
          </a:p>
        </p:txBody>
      </p:sp>
      <p:sp>
        <p:nvSpPr>
          <p:cNvPr id="13" name="Rectangle 12"/>
          <p:cNvSpPr/>
          <p:nvPr/>
        </p:nvSpPr>
        <p:spPr>
          <a:xfrm>
            <a:off x="107504" y="3789040"/>
            <a:ext cx="5829954" cy="369332"/>
          </a:xfrm>
          <a:prstGeom prst="rect">
            <a:avLst/>
          </a:prstGeom>
          <a:solidFill>
            <a:srgbClr val="C6D9F1">
              <a:alpha val="85000"/>
            </a:srgbClr>
          </a:solidFill>
        </p:spPr>
        <p:txBody>
          <a:bodyPr wrap="none">
            <a:spAutoFit/>
          </a:bodyPr>
          <a:lstStyle/>
          <a:p>
            <a:r>
              <a:rPr lang="en-US" dirty="0" smtClean="0">
                <a:solidFill>
                  <a:srgbClr val="000000"/>
                </a:solidFill>
                <a:latin typeface="Arial"/>
                <a:ea typeface="Lucida Grande" charset="0"/>
                <a:cs typeface="Arial"/>
              </a:rPr>
              <a:t>Sum for the </a:t>
            </a:r>
            <a:r>
              <a:rPr lang="en-US" dirty="0" err="1" smtClean="0">
                <a:solidFill>
                  <a:srgbClr val="000000"/>
                </a:solidFill>
                <a:latin typeface="Arial"/>
                <a:ea typeface="Lucida Grande" charset="0"/>
                <a:cs typeface="Arial"/>
              </a:rPr>
              <a:t>Linac</a:t>
            </a:r>
            <a:r>
              <a:rPr lang="en-US" dirty="0" smtClean="0">
                <a:solidFill>
                  <a:srgbClr val="000000"/>
                </a:solidFill>
                <a:latin typeface="Arial"/>
                <a:ea typeface="Lucida Grande" charset="0"/>
                <a:cs typeface="Arial"/>
              </a:rPr>
              <a:t> cryoplant </a:t>
            </a:r>
            <a:r>
              <a:rPr lang="en-US" sz="1200" dirty="0" smtClean="0">
                <a:solidFill>
                  <a:srgbClr val="000000"/>
                </a:solidFill>
                <a:latin typeface="Arial"/>
                <a:ea typeface="Lucida Grande" charset="0"/>
                <a:cs typeface="Arial"/>
              </a:rPr>
              <a:t>(incl. 14 extra HB for contingency space)</a:t>
            </a:r>
            <a:endParaRPr lang="fr-FR" sz="1200" dirty="0">
              <a:solidFill>
                <a:srgbClr val="000000"/>
              </a:solidFill>
              <a:latin typeface="Arial"/>
              <a:cs typeface="Arial"/>
            </a:endParaRPr>
          </a:p>
        </p:txBody>
      </p:sp>
      <p:sp>
        <p:nvSpPr>
          <p:cNvPr id="3" name="Rectangle 2"/>
          <p:cNvSpPr/>
          <p:nvPr/>
        </p:nvSpPr>
        <p:spPr>
          <a:xfrm>
            <a:off x="5796136" y="4293096"/>
            <a:ext cx="3096344" cy="1754327"/>
          </a:xfrm>
          <a:prstGeom prst="rect">
            <a:avLst/>
          </a:prstGeom>
        </p:spPr>
        <p:txBody>
          <a:bodyPr wrap="square">
            <a:spAutoFit/>
          </a:bodyPr>
          <a:lstStyle/>
          <a:p>
            <a:r>
              <a:rPr lang="en-GB" dirty="0" smtClean="0">
                <a:latin typeface="Arial"/>
                <a:cs typeface="Arial"/>
              </a:rPr>
              <a:t>Heat </a:t>
            </a:r>
            <a:r>
              <a:rPr lang="en-GB" dirty="0">
                <a:latin typeface="Arial"/>
                <a:cs typeface="Arial"/>
              </a:rPr>
              <a:t>load due to the beam losses deposit a maximum of 0.5 W/m to the Spoke, medium and high-beta cavities sections 2 K temperature levels.</a:t>
            </a:r>
            <a:r>
              <a:rPr lang="en-US" dirty="0">
                <a:latin typeface="Arial"/>
                <a:cs typeface="Arial"/>
              </a:rPr>
              <a:t> </a:t>
            </a:r>
          </a:p>
        </p:txBody>
      </p:sp>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49247" y="2492896"/>
            <a:ext cx="2838577" cy="1172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p:cNvPicPr>
            <a:picLocks noChangeAspect="1"/>
          </p:cNvPicPr>
          <p:nvPr/>
        </p:nvPicPr>
        <p:blipFill>
          <a:blip r:embed="rId5"/>
          <a:stretch>
            <a:fillRect/>
          </a:stretch>
        </p:blipFill>
        <p:spPr>
          <a:xfrm>
            <a:off x="539552" y="1556792"/>
            <a:ext cx="1400428" cy="945632"/>
          </a:xfrm>
          <a:prstGeom prst="rect">
            <a:avLst/>
          </a:prstGeom>
        </p:spPr>
      </p:pic>
    </p:spTree>
    <p:extLst>
      <p:ext uri="{BB962C8B-B14F-4D97-AF65-F5344CB8AC3E}">
        <p14:creationId xmlns:p14="http://schemas.microsoft.com/office/powerpoint/2010/main" val="2215012789"/>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922418"/>
            <a:ext cx="9117607" cy="952755"/>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85707" tIns="42853" rIns="85707" bIns="42853" rtlCol="0" anchor="ctr"/>
          <a:lstStyle/>
          <a:p>
            <a:pPr algn="ctr"/>
            <a:endParaRPr lang="en-US"/>
          </a:p>
        </p:txBody>
      </p:sp>
      <p:sp>
        <p:nvSpPr>
          <p:cNvPr id="3" name="AutoShape 30"/>
          <p:cNvSpPr>
            <a:spLocks noChangeArrowheads="1"/>
          </p:cNvSpPr>
          <p:nvPr/>
        </p:nvSpPr>
        <p:spPr bwMode="auto">
          <a:xfrm>
            <a:off x="2910277" y="692696"/>
            <a:ext cx="1965325" cy="330994"/>
          </a:xfrm>
          <a:prstGeom prst="roundRect">
            <a:avLst>
              <a:gd name="adj" fmla="val 16667"/>
            </a:avLst>
          </a:prstGeom>
          <a:solidFill>
            <a:srgbClr val="0000FF">
              <a:alpha val="30000"/>
            </a:srgbClr>
          </a:solidFill>
          <a:ln w="9525">
            <a:solidFill>
              <a:srgbClr val="000000"/>
            </a:solidFill>
            <a:round/>
            <a:headEnd/>
            <a:tailEnd/>
          </a:ln>
        </p:spPr>
        <p:txBody>
          <a:bodyPr lIns="85707" tIns="42853" rIns="85707" bIns="42853"/>
          <a:lstStyle/>
          <a:p>
            <a:pPr algn="ctr">
              <a:defRPr/>
            </a:pPr>
            <a:r>
              <a:rPr lang="fr-FR" sz="1300" b="1" dirty="0" err="1">
                <a:solidFill>
                  <a:srgbClr val="000000"/>
                </a:solidFill>
                <a:latin typeface="+mj-lt"/>
              </a:rPr>
              <a:t>Cavity</a:t>
            </a:r>
            <a:r>
              <a:rPr lang="fr-FR" sz="1300" b="1" dirty="0">
                <a:solidFill>
                  <a:srgbClr val="000000"/>
                </a:solidFill>
                <a:latin typeface="+mj-lt"/>
              </a:rPr>
              <a:t> fabrication</a:t>
            </a:r>
            <a:endParaRPr lang="fr-FR" sz="1300" b="1" dirty="0">
              <a:latin typeface="+mj-lt"/>
            </a:endParaRPr>
          </a:p>
        </p:txBody>
      </p:sp>
      <p:sp>
        <p:nvSpPr>
          <p:cNvPr id="4" name="AutoShape 32"/>
          <p:cNvSpPr>
            <a:spLocks noChangeArrowheads="1"/>
          </p:cNvSpPr>
          <p:nvPr/>
        </p:nvSpPr>
        <p:spPr bwMode="auto">
          <a:xfrm>
            <a:off x="3587844" y="1725535"/>
            <a:ext cx="1854200" cy="823466"/>
          </a:xfrm>
          <a:prstGeom prst="roundRect">
            <a:avLst>
              <a:gd name="adj" fmla="val 16667"/>
            </a:avLst>
          </a:prstGeom>
          <a:solidFill>
            <a:srgbClr val="0000FF">
              <a:alpha val="30000"/>
            </a:srgbClr>
          </a:solidFill>
          <a:ln w="9525">
            <a:solidFill>
              <a:srgbClr val="000000"/>
            </a:solidFill>
            <a:round/>
            <a:headEnd/>
            <a:tailEnd/>
          </a:ln>
        </p:spPr>
        <p:txBody>
          <a:bodyPr lIns="85707" tIns="42853" rIns="85707" bIns="42853"/>
          <a:lstStyle/>
          <a:p>
            <a:pPr algn="ctr">
              <a:defRPr/>
            </a:pPr>
            <a:r>
              <a:rPr lang="fr-FR" sz="1300" b="1" dirty="0">
                <a:solidFill>
                  <a:srgbClr val="000000"/>
                </a:solidFill>
              </a:rPr>
              <a:t>Cryomodule components f</a:t>
            </a:r>
            <a:r>
              <a:rPr lang="fr-FR" sz="1300" b="1" dirty="0">
                <a:solidFill>
                  <a:srgbClr val="000000"/>
                </a:solidFill>
                <a:latin typeface="+mj-lt"/>
              </a:rPr>
              <a:t>abrication</a:t>
            </a:r>
            <a:endParaRPr lang="fr-FR" sz="1300" b="1" dirty="0">
              <a:latin typeface="+mj-lt"/>
            </a:endParaRPr>
          </a:p>
        </p:txBody>
      </p:sp>
      <p:sp>
        <p:nvSpPr>
          <p:cNvPr id="5" name="AutoShape 45"/>
          <p:cNvSpPr>
            <a:spLocks noChangeArrowheads="1"/>
          </p:cNvSpPr>
          <p:nvPr/>
        </p:nvSpPr>
        <p:spPr bwMode="auto">
          <a:xfrm>
            <a:off x="2981098" y="2944745"/>
            <a:ext cx="1482501" cy="830783"/>
          </a:xfrm>
          <a:prstGeom prst="roundRect">
            <a:avLst>
              <a:gd name="adj" fmla="val 16667"/>
            </a:avLst>
          </a:prstGeom>
          <a:solidFill>
            <a:srgbClr val="FFC000">
              <a:alpha val="30000"/>
            </a:srgbClr>
          </a:solidFill>
          <a:ln w="9525">
            <a:solidFill>
              <a:srgbClr val="000000"/>
            </a:solidFill>
            <a:round/>
            <a:headEnd/>
            <a:tailEnd/>
          </a:ln>
        </p:spPr>
        <p:txBody>
          <a:bodyPr lIns="85707" tIns="42853" rIns="85707" bIns="42853" anchor="ctr"/>
          <a:lstStyle/>
          <a:p>
            <a:pPr algn="ctr">
              <a:defRPr/>
            </a:pPr>
            <a:r>
              <a:rPr lang="fr-FR" sz="1300" b="1" dirty="0" err="1">
                <a:solidFill>
                  <a:srgbClr val="000000"/>
                </a:solidFill>
                <a:latin typeface="+mj-lt"/>
              </a:rPr>
              <a:t>Cavity</a:t>
            </a:r>
            <a:r>
              <a:rPr lang="fr-FR" sz="1300" b="1" dirty="0">
                <a:solidFill>
                  <a:srgbClr val="000000"/>
                </a:solidFill>
                <a:latin typeface="+mj-lt"/>
              </a:rPr>
              <a:t> string </a:t>
            </a:r>
            <a:r>
              <a:rPr lang="fr-FR" sz="1300" b="1" dirty="0" err="1">
                <a:solidFill>
                  <a:srgbClr val="000000"/>
                </a:solidFill>
                <a:latin typeface="+mj-lt"/>
              </a:rPr>
              <a:t>assembling</a:t>
            </a:r>
            <a:r>
              <a:rPr lang="fr-FR" sz="1300" b="1" dirty="0">
                <a:solidFill>
                  <a:srgbClr val="000000"/>
                </a:solidFill>
                <a:latin typeface="+mj-lt"/>
              </a:rPr>
              <a:t> in clean room</a:t>
            </a:r>
            <a:endParaRPr lang="fr-FR" sz="1300" b="1" dirty="0">
              <a:latin typeface="+mj-lt"/>
            </a:endParaRPr>
          </a:p>
        </p:txBody>
      </p:sp>
      <p:sp>
        <p:nvSpPr>
          <p:cNvPr id="6" name="AutoShape 46"/>
          <p:cNvSpPr>
            <a:spLocks noChangeArrowheads="1"/>
          </p:cNvSpPr>
          <p:nvPr/>
        </p:nvSpPr>
        <p:spPr bwMode="auto">
          <a:xfrm>
            <a:off x="191025" y="1628801"/>
            <a:ext cx="2136408" cy="744806"/>
          </a:xfrm>
          <a:prstGeom prst="roundRect">
            <a:avLst>
              <a:gd name="adj" fmla="val 16667"/>
            </a:avLst>
          </a:prstGeom>
          <a:solidFill>
            <a:srgbClr val="00B050">
              <a:alpha val="30000"/>
            </a:srgb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Validation test of the </a:t>
            </a:r>
            <a:r>
              <a:rPr lang="fr-FR" sz="1300" b="1" dirty="0" err="1">
                <a:solidFill>
                  <a:srgbClr val="000000"/>
                </a:solidFill>
                <a:latin typeface="+mj-lt"/>
              </a:rPr>
              <a:t>cavity</a:t>
            </a:r>
            <a:r>
              <a:rPr lang="fr-FR" sz="1300" b="1" dirty="0">
                <a:solidFill>
                  <a:srgbClr val="000000"/>
                </a:solidFill>
                <a:latin typeface="+mj-lt"/>
              </a:rPr>
              <a:t> in vertical cryostat</a:t>
            </a:r>
            <a:endParaRPr lang="fr-FR" sz="1300" b="1" dirty="0">
              <a:latin typeface="+mj-lt"/>
            </a:endParaRPr>
          </a:p>
        </p:txBody>
      </p:sp>
      <p:cxnSp>
        <p:nvCxnSpPr>
          <p:cNvPr id="6151" name="AutoShape 47"/>
          <p:cNvCxnSpPr>
            <a:cxnSpLocks noChangeShapeType="1"/>
            <a:stCxn id="3" idx="2"/>
            <a:endCxn id="73" idx="0"/>
          </p:cNvCxnSpPr>
          <p:nvPr/>
        </p:nvCxnSpPr>
        <p:spPr bwMode="auto">
          <a:xfrm flipH="1">
            <a:off x="3878608" y="1023690"/>
            <a:ext cx="14333" cy="24507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152" name="AutoShape 48"/>
          <p:cNvCxnSpPr>
            <a:cxnSpLocks noChangeShapeType="1"/>
            <a:stCxn id="4" idx="2"/>
            <a:endCxn id="5" idx="0"/>
          </p:cNvCxnSpPr>
          <p:nvPr/>
        </p:nvCxnSpPr>
        <p:spPr bwMode="auto">
          <a:xfrm flipH="1">
            <a:off x="3722349" y="2549001"/>
            <a:ext cx="792595" cy="39574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9" name="AutoShape 50"/>
          <p:cNvSpPr>
            <a:spLocks noChangeArrowheads="1"/>
          </p:cNvSpPr>
          <p:nvPr/>
        </p:nvSpPr>
        <p:spPr bwMode="auto">
          <a:xfrm>
            <a:off x="7036510" y="3189433"/>
            <a:ext cx="1862138" cy="768350"/>
          </a:xfrm>
          <a:prstGeom prst="roundRect">
            <a:avLst>
              <a:gd name="adj" fmla="val 16667"/>
            </a:avLst>
          </a:prstGeom>
          <a:solidFill>
            <a:srgbClr val="00B050">
              <a:alpha val="30000"/>
            </a:srgb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Validation test of the cryomodule</a:t>
            </a:r>
          </a:p>
        </p:txBody>
      </p:sp>
      <p:sp>
        <p:nvSpPr>
          <p:cNvPr id="34" name="AutoShape 50"/>
          <p:cNvSpPr>
            <a:spLocks noChangeArrowheads="1"/>
          </p:cNvSpPr>
          <p:nvPr/>
        </p:nvSpPr>
        <p:spPr bwMode="auto">
          <a:xfrm>
            <a:off x="6898412" y="5031210"/>
            <a:ext cx="2054502" cy="558030"/>
          </a:xfrm>
          <a:prstGeom prst="roundRect">
            <a:avLst>
              <a:gd name="adj" fmla="val 16667"/>
            </a:avLst>
          </a:prstGeom>
          <a:solidFill>
            <a:srgbClr val="FFFFFF">
              <a:alpha val="30000"/>
            </a:srgb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Cryomodule on </a:t>
            </a:r>
            <a:r>
              <a:rPr lang="fr-FR" sz="1300" b="1" dirty="0" err="1">
                <a:solidFill>
                  <a:srgbClr val="000000"/>
                </a:solidFill>
                <a:latin typeface="+mj-lt"/>
              </a:rPr>
              <a:t>beam</a:t>
            </a:r>
            <a:r>
              <a:rPr lang="fr-FR" sz="1300" b="1" dirty="0">
                <a:solidFill>
                  <a:srgbClr val="000000"/>
                </a:solidFill>
                <a:latin typeface="+mj-lt"/>
              </a:rPr>
              <a:t> line</a:t>
            </a:r>
          </a:p>
        </p:txBody>
      </p:sp>
      <p:sp>
        <p:nvSpPr>
          <p:cNvPr id="14" name="AutoShape 30"/>
          <p:cNvSpPr>
            <a:spLocks noChangeArrowheads="1"/>
          </p:cNvSpPr>
          <p:nvPr/>
        </p:nvSpPr>
        <p:spPr bwMode="auto">
          <a:xfrm>
            <a:off x="187268" y="5716606"/>
            <a:ext cx="1965325" cy="617442"/>
          </a:xfrm>
          <a:prstGeom prst="roundRect">
            <a:avLst>
              <a:gd name="adj" fmla="val 16667"/>
            </a:avLst>
          </a:prstGeom>
          <a:solidFill>
            <a:srgbClr val="0000FF">
              <a:alpha val="30000"/>
            </a:srgbClr>
          </a:solidFill>
          <a:ln w="9525">
            <a:solidFill>
              <a:srgbClr val="000000"/>
            </a:solidFill>
            <a:round/>
            <a:headEnd/>
            <a:tailEnd/>
          </a:ln>
        </p:spPr>
        <p:txBody>
          <a:bodyPr lIns="85707" tIns="42853" rIns="85707" bIns="42853"/>
          <a:lstStyle/>
          <a:p>
            <a:pPr algn="ctr">
              <a:defRPr/>
            </a:pPr>
            <a:r>
              <a:rPr lang="fr-FR" sz="1300" b="1" dirty="0">
                <a:solidFill>
                  <a:srgbClr val="000000"/>
                </a:solidFill>
                <a:latin typeface="+mj-lt"/>
              </a:rPr>
              <a:t>Power coupler fabrication</a:t>
            </a:r>
            <a:endParaRPr lang="fr-FR" sz="1300" b="1" dirty="0">
              <a:latin typeface="+mj-lt"/>
            </a:endParaRPr>
          </a:p>
        </p:txBody>
      </p:sp>
      <p:sp>
        <p:nvSpPr>
          <p:cNvPr id="19" name="AutoShape 46"/>
          <p:cNvSpPr>
            <a:spLocks noChangeArrowheads="1"/>
          </p:cNvSpPr>
          <p:nvPr/>
        </p:nvSpPr>
        <p:spPr bwMode="auto">
          <a:xfrm>
            <a:off x="185680" y="4250057"/>
            <a:ext cx="1965325" cy="442913"/>
          </a:xfrm>
          <a:prstGeom prst="roundRect">
            <a:avLst>
              <a:gd name="adj" fmla="val 16667"/>
            </a:avLst>
          </a:prstGeom>
          <a:solidFill>
            <a:srgbClr val="00B050">
              <a:alpha val="30000"/>
            </a:srgb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Coupler RF </a:t>
            </a:r>
            <a:r>
              <a:rPr lang="fr-FR" sz="1300" b="1" dirty="0" err="1">
                <a:solidFill>
                  <a:srgbClr val="000000"/>
                </a:solidFill>
                <a:latin typeface="+mj-lt"/>
              </a:rPr>
              <a:t>processing</a:t>
            </a:r>
            <a:endParaRPr lang="fr-FR" sz="1300" b="1" dirty="0">
              <a:latin typeface="+mj-lt"/>
            </a:endParaRPr>
          </a:p>
        </p:txBody>
      </p:sp>
      <p:cxnSp>
        <p:nvCxnSpPr>
          <p:cNvPr id="20" name="AutoShape 47"/>
          <p:cNvCxnSpPr>
            <a:cxnSpLocks noChangeShapeType="1"/>
            <a:stCxn id="14" idx="0"/>
          </p:cNvCxnSpPr>
          <p:nvPr/>
        </p:nvCxnSpPr>
        <p:spPr bwMode="auto">
          <a:xfrm flipH="1" flipV="1">
            <a:off x="1168342" y="5469951"/>
            <a:ext cx="1589" cy="24665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AutoShape 47"/>
          <p:cNvCxnSpPr>
            <a:cxnSpLocks noChangeShapeType="1"/>
            <a:stCxn id="19" idx="0"/>
            <a:endCxn id="53" idx="2"/>
          </p:cNvCxnSpPr>
          <p:nvPr/>
        </p:nvCxnSpPr>
        <p:spPr bwMode="auto">
          <a:xfrm flipV="1">
            <a:off x="1168342" y="3957783"/>
            <a:ext cx="1588" cy="29227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6" name="AutoShape 47"/>
          <p:cNvCxnSpPr>
            <a:cxnSpLocks noChangeShapeType="1"/>
            <a:stCxn id="137" idx="3"/>
            <a:endCxn id="5" idx="1"/>
          </p:cNvCxnSpPr>
          <p:nvPr/>
        </p:nvCxnSpPr>
        <p:spPr bwMode="auto">
          <a:xfrm>
            <a:off x="2201902" y="2933982"/>
            <a:ext cx="779196" cy="42615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9" name="AutoShape 45"/>
          <p:cNvSpPr>
            <a:spLocks noChangeArrowheads="1"/>
          </p:cNvSpPr>
          <p:nvPr/>
        </p:nvSpPr>
        <p:spPr bwMode="auto">
          <a:xfrm>
            <a:off x="4883987" y="2944745"/>
            <a:ext cx="1494381" cy="830783"/>
          </a:xfrm>
          <a:prstGeom prst="roundRect">
            <a:avLst>
              <a:gd name="adj" fmla="val 16667"/>
            </a:avLst>
          </a:prstGeom>
          <a:solidFill>
            <a:schemeClr val="bg2">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Cryomodule </a:t>
            </a:r>
            <a:r>
              <a:rPr lang="fr-FR" sz="1300" b="1" dirty="0" err="1">
                <a:solidFill>
                  <a:srgbClr val="000000"/>
                </a:solidFill>
                <a:latin typeface="+mj-lt"/>
              </a:rPr>
              <a:t>assembling</a:t>
            </a:r>
            <a:endParaRPr lang="fr-FR" sz="1300" b="1" dirty="0">
              <a:latin typeface="+mj-lt"/>
            </a:endParaRPr>
          </a:p>
        </p:txBody>
      </p:sp>
      <p:cxnSp>
        <p:nvCxnSpPr>
          <p:cNvPr id="31" name="AutoShape 47"/>
          <p:cNvCxnSpPr>
            <a:cxnSpLocks noChangeShapeType="1"/>
            <a:stCxn id="5" idx="3"/>
            <a:endCxn id="29" idx="1"/>
          </p:cNvCxnSpPr>
          <p:nvPr/>
        </p:nvCxnSpPr>
        <p:spPr bwMode="auto">
          <a:xfrm>
            <a:off x="4463599" y="3360135"/>
            <a:ext cx="420388"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6" name="AutoShape 47"/>
          <p:cNvCxnSpPr>
            <a:cxnSpLocks noChangeShapeType="1"/>
            <a:stCxn id="4" idx="2"/>
            <a:endCxn id="29" idx="0"/>
          </p:cNvCxnSpPr>
          <p:nvPr/>
        </p:nvCxnSpPr>
        <p:spPr bwMode="auto">
          <a:xfrm>
            <a:off x="4514942" y="2549001"/>
            <a:ext cx="1116235" cy="39574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8" name="AutoShape 32"/>
          <p:cNvSpPr>
            <a:spLocks noChangeArrowheads="1"/>
          </p:cNvSpPr>
          <p:nvPr/>
        </p:nvSpPr>
        <p:spPr bwMode="auto">
          <a:xfrm>
            <a:off x="3617401" y="4077072"/>
            <a:ext cx="1854200" cy="411733"/>
          </a:xfrm>
          <a:prstGeom prst="roundRect">
            <a:avLst>
              <a:gd name="adj" fmla="val 16667"/>
            </a:avLst>
          </a:prstGeom>
          <a:solidFill>
            <a:srgbClr val="0000FF">
              <a:alpha val="30000"/>
            </a:srgbClr>
          </a:solidFill>
          <a:ln w="9525">
            <a:solidFill>
              <a:srgbClr val="000000"/>
            </a:solidFill>
            <a:round/>
            <a:headEnd/>
            <a:tailEnd/>
          </a:ln>
        </p:spPr>
        <p:txBody>
          <a:bodyPr lIns="85707" tIns="42853" rIns="85707" bIns="42853"/>
          <a:lstStyle/>
          <a:p>
            <a:pPr algn="ctr">
              <a:defRPr/>
            </a:pPr>
            <a:r>
              <a:rPr lang="fr-FR" sz="1300" b="1" dirty="0">
                <a:solidFill>
                  <a:srgbClr val="000000"/>
                </a:solidFill>
              </a:rPr>
              <a:t>Tools f</a:t>
            </a:r>
            <a:r>
              <a:rPr lang="fr-FR" sz="1300" b="1" dirty="0">
                <a:solidFill>
                  <a:srgbClr val="000000"/>
                </a:solidFill>
                <a:latin typeface="+mj-lt"/>
              </a:rPr>
              <a:t>abrication</a:t>
            </a:r>
            <a:endParaRPr lang="fr-FR" sz="1300" b="1" dirty="0">
              <a:latin typeface="+mj-lt"/>
            </a:endParaRPr>
          </a:p>
        </p:txBody>
      </p:sp>
      <p:cxnSp>
        <p:nvCxnSpPr>
          <p:cNvPr id="41" name="AutoShape 47"/>
          <p:cNvCxnSpPr>
            <a:cxnSpLocks noChangeShapeType="1"/>
            <a:stCxn id="38" idx="0"/>
            <a:endCxn id="29" idx="2"/>
          </p:cNvCxnSpPr>
          <p:nvPr/>
        </p:nvCxnSpPr>
        <p:spPr bwMode="auto">
          <a:xfrm flipV="1">
            <a:off x="4544502" y="3775527"/>
            <a:ext cx="1086677" cy="3015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2" name="AutoShape 47"/>
          <p:cNvCxnSpPr>
            <a:cxnSpLocks noChangeShapeType="1"/>
            <a:stCxn id="38" idx="0"/>
            <a:endCxn id="5" idx="2"/>
          </p:cNvCxnSpPr>
          <p:nvPr/>
        </p:nvCxnSpPr>
        <p:spPr bwMode="auto">
          <a:xfrm flipH="1" flipV="1">
            <a:off x="3722349" y="3775527"/>
            <a:ext cx="822152" cy="3015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73" name="AutoShape 30"/>
          <p:cNvSpPr>
            <a:spLocks noChangeArrowheads="1"/>
          </p:cNvSpPr>
          <p:nvPr/>
        </p:nvSpPr>
        <p:spPr bwMode="auto">
          <a:xfrm>
            <a:off x="2710871" y="1268760"/>
            <a:ext cx="2335472" cy="330994"/>
          </a:xfrm>
          <a:prstGeom prst="roundRect">
            <a:avLst>
              <a:gd name="adj" fmla="val 16667"/>
            </a:avLst>
          </a:prstGeom>
          <a:solidFill>
            <a:schemeClr val="bg2">
              <a:lumMod val="50000"/>
              <a:alpha val="30000"/>
            </a:schemeClr>
          </a:solidFill>
          <a:ln w="9525">
            <a:solidFill>
              <a:srgbClr val="000000"/>
            </a:solidFill>
            <a:round/>
            <a:headEnd/>
            <a:tailEnd/>
          </a:ln>
        </p:spPr>
        <p:txBody>
          <a:bodyPr lIns="85707" tIns="42853" rIns="85707" bIns="42853"/>
          <a:lstStyle/>
          <a:p>
            <a:pPr algn="ctr">
              <a:defRPr/>
            </a:pPr>
            <a:r>
              <a:rPr lang="fr-FR" sz="1300" b="1" dirty="0" err="1">
                <a:solidFill>
                  <a:srgbClr val="000000"/>
                </a:solidFill>
                <a:latin typeface="+mj-lt"/>
              </a:rPr>
              <a:t>Chemical</a:t>
            </a:r>
            <a:r>
              <a:rPr lang="fr-FR" sz="1300" b="1" dirty="0">
                <a:solidFill>
                  <a:srgbClr val="000000"/>
                </a:solidFill>
                <a:latin typeface="+mj-lt"/>
              </a:rPr>
              <a:t> </a:t>
            </a:r>
            <a:r>
              <a:rPr lang="fr-FR" sz="1300" b="1" dirty="0" err="1">
                <a:solidFill>
                  <a:srgbClr val="000000"/>
                </a:solidFill>
                <a:latin typeface="+mj-lt"/>
              </a:rPr>
              <a:t>treatment</a:t>
            </a:r>
            <a:endParaRPr lang="fr-FR" sz="1300" b="1" dirty="0">
              <a:solidFill>
                <a:srgbClr val="000000"/>
              </a:solidFill>
              <a:latin typeface="+mj-lt"/>
            </a:endParaRPr>
          </a:p>
        </p:txBody>
      </p:sp>
      <p:sp>
        <p:nvSpPr>
          <p:cNvPr id="77" name="AutoShape 30"/>
          <p:cNvSpPr>
            <a:spLocks noChangeArrowheads="1"/>
          </p:cNvSpPr>
          <p:nvPr/>
        </p:nvSpPr>
        <p:spPr bwMode="auto">
          <a:xfrm>
            <a:off x="163348" y="692697"/>
            <a:ext cx="2193475" cy="741561"/>
          </a:xfrm>
          <a:prstGeom prst="roundRect">
            <a:avLst>
              <a:gd name="adj" fmla="val 16667"/>
            </a:avLst>
          </a:prstGeom>
          <a:solidFill>
            <a:srgbClr val="FFC000">
              <a:alpha val="30000"/>
            </a:srgbClr>
          </a:solidFill>
          <a:ln w="9525">
            <a:solidFill>
              <a:srgbClr val="000000"/>
            </a:solidFill>
            <a:round/>
            <a:headEnd/>
            <a:tailEnd/>
          </a:ln>
        </p:spPr>
        <p:txBody>
          <a:bodyPr lIns="85707" tIns="42853" rIns="85707" bIns="42853" anchor="ctr"/>
          <a:lstStyle/>
          <a:p>
            <a:pPr algn="ctr"/>
            <a:r>
              <a:rPr lang="fr-FR" sz="1300" b="1" dirty="0">
                <a:solidFill>
                  <a:srgbClr val="000000"/>
                </a:solidFill>
                <a:latin typeface="+mj-lt"/>
              </a:rPr>
              <a:t>High pressure </a:t>
            </a:r>
            <a:r>
              <a:rPr lang="fr-FR" sz="1300" b="1" dirty="0" err="1">
                <a:solidFill>
                  <a:srgbClr val="000000"/>
                </a:solidFill>
                <a:latin typeface="+mj-lt"/>
              </a:rPr>
              <a:t>rinsing</a:t>
            </a:r>
            <a:endParaRPr lang="fr-FR" sz="1300" b="1" dirty="0">
              <a:solidFill>
                <a:srgbClr val="000000"/>
              </a:solidFill>
              <a:latin typeface="+mj-lt"/>
            </a:endParaRPr>
          </a:p>
          <a:p>
            <a:pPr algn="ctr"/>
            <a:r>
              <a:rPr lang="fr-FR" sz="1300" b="1" dirty="0">
                <a:solidFill>
                  <a:srgbClr val="000000"/>
                </a:solidFill>
                <a:latin typeface="+mj-lt"/>
              </a:rPr>
              <a:t>In clean room (ISO5 or ISO4)</a:t>
            </a:r>
          </a:p>
        </p:txBody>
      </p:sp>
      <p:cxnSp>
        <p:nvCxnSpPr>
          <p:cNvPr id="78" name="AutoShape 47"/>
          <p:cNvCxnSpPr>
            <a:cxnSpLocks noChangeShapeType="1"/>
            <a:stCxn id="73" idx="1"/>
            <a:endCxn id="77" idx="3"/>
          </p:cNvCxnSpPr>
          <p:nvPr/>
        </p:nvCxnSpPr>
        <p:spPr bwMode="auto">
          <a:xfrm flipH="1" flipV="1">
            <a:off x="2356823" y="1063478"/>
            <a:ext cx="354048" cy="37077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9" name="AutoShape 47"/>
          <p:cNvCxnSpPr>
            <a:cxnSpLocks noChangeShapeType="1"/>
            <a:stCxn id="77" idx="2"/>
            <a:endCxn id="6" idx="0"/>
          </p:cNvCxnSpPr>
          <p:nvPr/>
        </p:nvCxnSpPr>
        <p:spPr bwMode="auto">
          <a:xfrm flipH="1">
            <a:off x="1259229" y="1434259"/>
            <a:ext cx="857" cy="19454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83" name="AutoShape 30"/>
          <p:cNvSpPr>
            <a:spLocks noChangeArrowheads="1"/>
          </p:cNvSpPr>
          <p:nvPr/>
        </p:nvSpPr>
        <p:spPr bwMode="auto">
          <a:xfrm>
            <a:off x="187268" y="4954454"/>
            <a:ext cx="2335472" cy="515498"/>
          </a:xfrm>
          <a:prstGeom prst="roundRect">
            <a:avLst>
              <a:gd name="adj" fmla="val 16667"/>
            </a:avLst>
          </a:prstGeom>
          <a:solidFill>
            <a:srgbClr val="FFC000">
              <a:alpha val="30000"/>
            </a:srgbClr>
          </a:solidFill>
          <a:ln w="9525">
            <a:solidFill>
              <a:srgbClr val="000000"/>
            </a:solidFill>
            <a:round/>
            <a:headEnd/>
            <a:tailEnd/>
          </a:ln>
        </p:spPr>
        <p:txBody>
          <a:bodyPr lIns="85707" tIns="42853" rIns="85707" bIns="42853" anchor="ctr"/>
          <a:lstStyle/>
          <a:p>
            <a:pPr algn="ctr"/>
            <a:r>
              <a:rPr lang="fr-FR" sz="1300" b="1" dirty="0" err="1">
                <a:solidFill>
                  <a:srgbClr val="000000"/>
                </a:solidFill>
                <a:latin typeface="+mj-lt"/>
              </a:rPr>
              <a:t>Assembling</a:t>
            </a:r>
            <a:r>
              <a:rPr lang="fr-FR" sz="1300" b="1" dirty="0">
                <a:solidFill>
                  <a:srgbClr val="000000"/>
                </a:solidFill>
                <a:latin typeface="+mj-lt"/>
              </a:rPr>
              <a:t> in clean room</a:t>
            </a:r>
          </a:p>
        </p:txBody>
      </p:sp>
      <p:cxnSp>
        <p:nvCxnSpPr>
          <p:cNvPr id="85" name="AutoShape 47"/>
          <p:cNvCxnSpPr>
            <a:cxnSpLocks noChangeShapeType="1"/>
            <a:endCxn id="19" idx="2"/>
          </p:cNvCxnSpPr>
          <p:nvPr/>
        </p:nvCxnSpPr>
        <p:spPr bwMode="auto">
          <a:xfrm flipV="1">
            <a:off x="1168342" y="4692969"/>
            <a:ext cx="1" cy="26483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94" name="AutoShape 50"/>
          <p:cNvSpPr>
            <a:spLocks noChangeArrowheads="1"/>
          </p:cNvSpPr>
          <p:nvPr/>
        </p:nvSpPr>
        <p:spPr bwMode="auto">
          <a:xfrm>
            <a:off x="7024307" y="1554692"/>
            <a:ext cx="1862138" cy="384175"/>
          </a:xfrm>
          <a:prstGeom prst="roundRect">
            <a:avLst>
              <a:gd name="adj" fmla="val 16667"/>
            </a:avLst>
          </a:prstGeom>
          <a:solidFill>
            <a:schemeClr val="accent3">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Transport</a:t>
            </a:r>
          </a:p>
        </p:txBody>
      </p:sp>
      <p:cxnSp>
        <p:nvCxnSpPr>
          <p:cNvPr id="96" name="AutoShape 47"/>
          <p:cNvCxnSpPr>
            <a:cxnSpLocks noChangeShapeType="1"/>
            <a:stCxn id="138" idx="2"/>
            <a:endCxn id="9" idx="0"/>
          </p:cNvCxnSpPr>
          <p:nvPr/>
        </p:nvCxnSpPr>
        <p:spPr bwMode="auto">
          <a:xfrm>
            <a:off x="7955376" y="2901452"/>
            <a:ext cx="12202" cy="28798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99" name="AutoShape 47"/>
          <p:cNvCxnSpPr>
            <a:cxnSpLocks noChangeShapeType="1"/>
            <a:stCxn id="29" idx="3"/>
            <a:endCxn id="94" idx="1"/>
          </p:cNvCxnSpPr>
          <p:nvPr/>
        </p:nvCxnSpPr>
        <p:spPr bwMode="auto">
          <a:xfrm flipV="1">
            <a:off x="6378367" y="1746780"/>
            <a:ext cx="645940" cy="161335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2" name="AutoShape 47"/>
          <p:cNvCxnSpPr>
            <a:cxnSpLocks noChangeShapeType="1"/>
            <a:stCxn id="171" idx="2"/>
            <a:endCxn id="34" idx="0"/>
          </p:cNvCxnSpPr>
          <p:nvPr/>
        </p:nvCxnSpPr>
        <p:spPr bwMode="auto">
          <a:xfrm flipH="1">
            <a:off x="7925663" y="4771440"/>
            <a:ext cx="29713" cy="25977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37" name="AutoShape 50"/>
          <p:cNvSpPr>
            <a:spLocks noChangeArrowheads="1"/>
          </p:cNvSpPr>
          <p:nvPr/>
        </p:nvSpPr>
        <p:spPr bwMode="auto">
          <a:xfrm>
            <a:off x="339763" y="2671347"/>
            <a:ext cx="1862138" cy="525269"/>
          </a:xfrm>
          <a:prstGeom prst="roundRect">
            <a:avLst>
              <a:gd name="adj" fmla="val 16667"/>
            </a:avLst>
          </a:prstGeom>
          <a:solidFill>
            <a:schemeClr val="accent3">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err="1">
                <a:solidFill>
                  <a:srgbClr val="000000"/>
                </a:solidFill>
                <a:latin typeface="+mj-lt"/>
              </a:rPr>
              <a:t>Qualified</a:t>
            </a:r>
            <a:r>
              <a:rPr lang="fr-FR" sz="1300" b="1" dirty="0">
                <a:solidFill>
                  <a:srgbClr val="000000"/>
                </a:solidFill>
                <a:latin typeface="+mj-lt"/>
              </a:rPr>
              <a:t> </a:t>
            </a:r>
            <a:r>
              <a:rPr lang="fr-FR" sz="1300" b="1" dirty="0" err="1">
                <a:solidFill>
                  <a:srgbClr val="000000"/>
                </a:solidFill>
                <a:latin typeface="+mj-lt"/>
              </a:rPr>
              <a:t>cavity</a:t>
            </a:r>
            <a:r>
              <a:rPr lang="fr-FR" sz="1300" b="1" dirty="0">
                <a:solidFill>
                  <a:srgbClr val="000000"/>
                </a:solidFill>
                <a:latin typeface="+mj-lt"/>
              </a:rPr>
              <a:t> </a:t>
            </a:r>
            <a:r>
              <a:rPr lang="fr-FR" sz="1300" b="1" dirty="0" err="1">
                <a:solidFill>
                  <a:srgbClr val="000000"/>
                </a:solidFill>
                <a:latin typeface="+mj-lt"/>
              </a:rPr>
              <a:t>storage</a:t>
            </a:r>
            <a:endParaRPr lang="fr-FR" sz="1300" b="1" dirty="0">
              <a:solidFill>
                <a:srgbClr val="000000"/>
              </a:solidFill>
              <a:latin typeface="+mj-lt"/>
            </a:endParaRPr>
          </a:p>
        </p:txBody>
      </p:sp>
      <p:sp>
        <p:nvSpPr>
          <p:cNvPr id="138" name="AutoShape 50"/>
          <p:cNvSpPr>
            <a:spLocks noChangeArrowheads="1"/>
          </p:cNvSpPr>
          <p:nvPr/>
        </p:nvSpPr>
        <p:spPr bwMode="auto">
          <a:xfrm>
            <a:off x="6951804" y="2301601"/>
            <a:ext cx="2007145" cy="599851"/>
          </a:xfrm>
          <a:prstGeom prst="roundRect">
            <a:avLst>
              <a:gd name="adj" fmla="val 16667"/>
            </a:avLst>
          </a:prstGeom>
          <a:solidFill>
            <a:schemeClr val="accent3">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Cryomodule </a:t>
            </a:r>
            <a:r>
              <a:rPr lang="fr-FR" sz="1300" b="1" dirty="0" err="1">
                <a:solidFill>
                  <a:srgbClr val="000000"/>
                </a:solidFill>
                <a:latin typeface="+mj-lt"/>
              </a:rPr>
              <a:t>reception</a:t>
            </a:r>
            <a:r>
              <a:rPr lang="fr-FR" sz="1300" b="1" dirty="0">
                <a:solidFill>
                  <a:srgbClr val="000000"/>
                </a:solidFill>
                <a:latin typeface="+mj-lt"/>
              </a:rPr>
              <a:t> and  </a:t>
            </a:r>
            <a:r>
              <a:rPr lang="fr-FR" sz="1300" b="1" dirty="0" err="1">
                <a:solidFill>
                  <a:srgbClr val="000000"/>
                </a:solidFill>
                <a:latin typeface="+mj-lt"/>
              </a:rPr>
              <a:t>storage</a:t>
            </a:r>
            <a:endParaRPr lang="fr-FR" sz="1300" b="1" dirty="0">
              <a:solidFill>
                <a:srgbClr val="000000"/>
              </a:solidFill>
              <a:latin typeface="+mj-lt"/>
            </a:endParaRPr>
          </a:p>
        </p:txBody>
      </p:sp>
      <p:cxnSp>
        <p:nvCxnSpPr>
          <p:cNvPr id="141" name="AutoShape 47"/>
          <p:cNvCxnSpPr>
            <a:cxnSpLocks noChangeShapeType="1"/>
            <a:stCxn id="6" idx="2"/>
            <a:endCxn id="137" idx="0"/>
          </p:cNvCxnSpPr>
          <p:nvPr/>
        </p:nvCxnSpPr>
        <p:spPr bwMode="auto">
          <a:xfrm>
            <a:off x="1259229" y="2373607"/>
            <a:ext cx="11602" cy="29773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7" name="AutoShape 47"/>
          <p:cNvCxnSpPr>
            <a:cxnSpLocks noChangeShapeType="1"/>
            <a:stCxn id="94" idx="2"/>
            <a:endCxn id="138" idx="0"/>
          </p:cNvCxnSpPr>
          <p:nvPr/>
        </p:nvCxnSpPr>
        <p:spPr bwMode="auto">
          <a:xfrm>
            <a:off x="7955376" y="1938865"/>
            <a:ext cx="0" cy="36273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71" name="AutoShape 50"/>
          <p:cNvSpPr>
            <a:spLocks noChangeArrowheads="1"/>
          </p:cNvSpPr>
          <p:nvPr/>
        </p:nvSpPr>
        <p:spPr bwMode="auto">
          <a:xfrm>
            <a:off x="6951804" y="4171589"/>
            <a:ext cx="2007145" cy="599851"/>
          </a:xfrm>
          <a:prstGeom prst="roundRect">
            <a:avLst>
              <a:gd name="adj" fmla="val 16667"/>
            </a:avLst>
          </a:prstGeom>
          <a:solidFill>
            <a:schemeClr val="accent3">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a:solidFill>
                  <a:srgbClr val="000000"/>
                </a:solidFill>
                <a:latin typeface="+mj-lt"/>
              </a:rPr>
              <a:t>Cryomodule </a:t>
            </a:r>
            <a:r>
              <a:rPr lang="fr-FR" sz="1300" b="1" dirty="0" err="1">
                <a:solidFill>
                  <a:srgbClr val="000000"/>
                </a:solidFill>
                <a:latin typeface="+mj-lt"/>
              </a:rPr>
              <a:t>storage</a:t>
            </a:r>
            <a:endParaRPr lang="fr-FR" sz="1300" b="1" dirty="0">
              <a:solidFill>
                <a:srgbClr val="000000"/>
              </a:solidFill>
              <a:latin typeface="+mj-lt"/>
            </a:endParaRPr>
          </a:p>
        </p:txBody>
      </p:sp>
      <p:cxnSp>
        <p:nvCxnSpPr>
          <p:cNvPr id="174" name="AutoShape 47"/>
          <p:cNvCxnSpPr>
            <a:cxnSpLocks noChangeShapeType="1"/>
            <a:stCxn id="9" idx="2"/>
          </p:cNvCxnSpPr>
          <p:nvPr/>
        </p:nvCxnSpPr>
        <p:spPr bwMode="auto">
          <a:xfrm flipH="1">
            <a:off x="7955376" y="3957783"/>
            <a:ext cx="12202" cy="21380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3" name="AutoShape 50"/>
          <p:cNvSpPr>
            <a:spLocks noChangeArrowheads="1"/>
          </p:cNvSpPr>
          <p:nvPr/>
        </p:nvSpPr>
        <p:spPr bwMode="auto">
          <a:xfrm>
            <a:off x="238861" y="3432516"/>
            <a:ext cx="1862138" cy="525269"/>
          </a:xfrm>
          <a:prstGeom prst="roundRect">
            <a:avLst>
              <a:gd name="adj" fmla="val 16667"/>
            </a:avLst>
          </a:prstGeom>
          <a:solidFill>
            <a:schemeClr val="accent3">
              <a:lumMod val="75000"/>
              <a:alpha val="30000"/>
            </a:schemeClr>
          </a:solidFill>
          <a:ln w="9525">
            <a:solidFill>
              <a:srgbClr val="000000"/>
            </a:solidFill>
            <a:round/>
            <a:headEnd/>
            <a:tailEnd/>
          </a:ln>
        </p:spPr>
        <p:txBody>
          <a:bodyPr lIns="85707" tIns="42853" rIns="85707" bIns="42853" anchor="ctr"/>
          <a:lstStyle/>
          <a:p>
            <a:pPr algn="ctr">
              <a:defRPr/>
            </a:pPr>
            <a:r>
              <a:rPr lang="fr-FR" sz="1300" b="1" dirty="0" err="1">
                <a:solidFill>
                  <a:srgbClr val="000000"/>
                </a:solidFill>
                <a:latin typeface="+mj-lt"/>
              </a:rPr>
              <a:t>Processed</a:t>
            </a:r>
            <a:r>
              <a:rPr lang="fr-FR" sz="1300" b="1" dirty="0">
                <a:solidFill>
                  <a:srgbClr val="000000"/>
                </a:solidFill>
                <a:latin typeface="+mj-lt"/>
              </a:rPr>
              <a:t> </a:t>
            </a:r>
            <a:r>
              <a:rPr lang="fr-FR" sz="1300" b="1" dirty="0" err="1">
                <a:solidFill>
                  <a:srgbClr val="000000"/>
                </a:solidFill>
                <a:latin typeface="+mj-lt"/>
              </a:rPr>
              <a:t>couplers</a:t>
            </a:r>
            <a:r>
              <a:rPr lang="fr-FR" sz="1300" b="1" dirty="0">
                <a:solidFill>
                  <a:srgbClr val="000000"/>
                </a:solidFill>
                <a:latin typeface="+mj-lt"/>
              </a:rPr>
              <a:t> </a:t>
            </a:r>
            <a:r>
              <a:rPr lang="fr-FR" sz="1300" b="1" dirty="0" err="1">
                <a:solidFill>
                  <a:srgbClr val="000000"/>
                </a:solidFill>
                <a:latin typeface="+mj-lt"/>
              </a:rPr>
              <a:t>storage</a:t>
            </a:r>
            <a:endParaRPr lang="fr-FR" sz="1300" b="1" dirty="0">
              <a:solidFill>
                <a:srgbClr val="000000"/>
              </a:solidFill>
              <a:latin typeface="+mj-lt"/>
            </a:endParaRPr>
          </a:p>
        </p:txBody>
      </p:sp>
      <p:cxnSp>
        <p:nvCxnSpPr>
          <p:cNvPr id="58" name="AutoShape 47"/>
          <p:cNvCxnSpPr>
            <a:cxnSpLocks noChangeShapeType="1"/>
            <a:stCxn id="53" idx="3"/>
            <a:endCxn id="5" idx="1"/>
          </p:cNvCxnSpPr>
          <p:nvPr/>
        </p:nvCxnSpPr>
        <p:spPr bwMode="auto">
          <a:xfrm flipV="1">
            <a:off x="2100999" y="3360135"/>
            <a:ext cx="880098" cy="33501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9" name="Espace réservé de la date 1"/>
          <p:cNvSpPr>
            <a:spLocks noGrp="1"/>
          </p:cNvSpPr>
          <p:nvPr/>
        </p:nvSpPr>
        <p:spPr>
          <a:xfrm>
            <a:off x="5076056" y="6093296"/>
            <a:ext cx="4041551" cy="576064"/>
          </a:xfrm>
          <a:prstGeom prst="rect">
            <a:avLst/>
          </a:prstGeom>
          <a:noFill/>
          <a:ln>
            <a:solidFill>
              <a:srgbClr val="FFFFFF"/>
            </a:solidFill>
          </a:ln>
        </p:spPr>
        <p:txBody>
          <a:bodyPr vert="horz" lIns="0" tIns="0" rIns="0" bIns="0" rtlCol="0" anchor="ctr"/>
          <a:lstStyle>
            <a:defPPr>
              <a:defRPr lang="fr-FR"/>
            </a:defPPr>
            <a:lvl1pPr marL="0" marR="0" indent="0" algn="l" defTabSz="914400" rtl="0" eaLnBrk="1" fontAlgn="base" latinLnBrk="0" hangingPunct="1">
              <a:lnSpc>
                <a:spcPct val="100000"/>
              </a:lnSpc>
              <a:spcBef>
                <a:spcPct val="0"/>
              </a:spcBef>
              <a:spcAft>
                <a:spcPct val="0"/>
              </a:spcAft>
              <a:buClrTx/>
              <a:buSzTx/>
              <a:buFontTx/>
              <a:buNone/>
              <a:tabLst/>
              <a:defRPr lang="fr-FR" sz="1000" u="none" kern="1200" cap="none" dirty="0" smtClean="0">
                <a:solidFill>
                  <a:srgbClr val="666666"/>
                </a:solidFill>
                <a:latin typeface="+mn-lt"/>
                <a:ea typeface="+mn-ea"/>
                <a:cs typeface="+mn-cs"/>
              </a:defRPr>
            </a:lvl1pPr>
            <a:lvl2pPr marL="457200" algn="l" rtl="0" fontAlgn="base">
              <a:spcBef>
                <a:spcPct val="0"/>
              </a:spcBef>
              <a:spcAft>
                <a:spcPct val="0"/>
              </a:spcAft>
              <a:defRPr sz="1400" u="sng"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400" u="sng"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400" u="sng"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400" u="sng" kern="1200">
                <a:solidFill>
                  <a:schemeClr val="tx1"/>
                </a:solidFill>
                <a:latin typeface="Arial" pitchFamily="34" charset="0"/>
                <a:ea typeface="+mn-ea"/>
                <a:cs typeface="Arial" pitchFamily="34" charset="0"/>
              </a:defRPr>
            </a:lvl5pPr>
            <a:lvl6pPr marL="2286000" algn="l" defTabSz="914400" rtl="0" eaLnBrk="1" latinLnBrk="0" hangingPunct="1">
              <a:defRPr sz="1400" u="sng" kern="1200">
                <a:solidFill>
                  <a:schemeClr val="tx1"/>
                </a:solidFill>
                <a:latin typeface="Arial" pitchFamily="34" charset="0"/>
                <a:ea typeface="+mn-ea"/>
                <a:cs typeface="Arial" pitchFamily="34" charset="0"/>
              </a:defRPr>
            </a:lvl6pPr>
            <a:lvl7pPr marL="2743200" algn="l" defTabSz="914400" rtl="0" eaLnBrk="1" latinLnBrk="0" hangingPunct="1">
              <a:defRPr sz="1400" u="sng" kern="1200">
                <a:solidFill>
                  <a:schemeClr val="tx1"/>
                </a:solidFill>
                <a:latin typeface="Arial" pitchFamily="34" charset="0"/>
                <a:ea typeface="+mn-ea"/>
                <a:cs typeface="Arial" pitchFamily="34" charset="0"/>
              </a:defRPr>
            </a:lvl7pPr>
            <a:lvl8pPr marL="3200400" algn="l" defTabSz="914400" rtl="0" eaLnBrk="1" latinLnBrk="0" hangingPunct="1">
              <a:defRPr sz="1400" u="sng" kern="1200">
                <a:solidFill>
                  <a:schemeClr val="tx1"/>
                </a:solidFill>
                <a:latin typeface="Arial" pitchFamily="34" charset="0"/>
                <a:ea typeface="+mn-ea"/>
                <a:cs typeface="Arial" pitchFamily="34" charset="0"/>
              </a:defRPr>
            </a:lvl8pPr>
            <a:lvl9pPr marL="3657600" algn="l" defTabSz="914400" rtl="0" eaLnBrk="1" latinLnBrk="0" hangingPunct="1">
              <a:defRPr sz="1400" u="sng" kern="1200">
                <a:solidFill>
                  <a:schemeClr val="tx1"/>
                </a:solidFill>
                <a:latin typeface="Arial" pitchFamily="34" charset="0"/>
                <a:ea typeface="+mn-ea"/>
                <a:cs typeface="Arial" pitchFamily="34" charset="0"/>
              </a:defRPr>
            </a:lvl9pPr>
          </a:lstStyle>
          <a:p>
            <a:pPr algn="ctr">
              <a:defRPr/>
            </a:pPr>
            <a:r>
              <a:rPr lang="en-US" sz="1600" b="1" dirty="0">
                <a:solidFill>
                  <a:schemeClr val="accent2"/>
                </a:solidFill>
                <a:latin typeface="Arial"/>
                <a:cs typeface="Arial"/>
              </a:rPr>
              <a:t>Courtesy of Pierre </a:t>
            </a:r>
            <a:r>
              <a:rPr lang="en-US" sz="1600" b="1" dirty="0" err="1">
                <a:solidFill>
                  <a:schemeClr val="accent2"/>
                </a:solidFill>
                <a:latin typeface="Arial"/>
                <a:cs typeface="Arial"/>
              </a:rPr>
              <a:t>Bosland</a:t>
            </a:r>
            <a:r>
              <a:rPr lang="en-US" sz="1600" b="1" dirty="0">
                <a:solidFill>
                  <a:schemeClr val="accent2"/>
                </a:solidFill>
                <a:latin typeface="Arial"/>
                <a:cs typeface="Arial"/>
              </a:rPr>
              <a:t> CEA/IRFU</a:t>
            </a:r>
          </a:p>
        </p:txBody>
      </p:sp>
      <p:grpSp>
        <p:nvGrpSpPr>
          <p:cNvPr id="40" name="Groupe 30"/>
          <p:cNvGrpSpPr/>
          <p:nvPr/>
        </p:nvGrpSpPr>
        <p:grpSpPr>
          <a:xfrm>
            <a:off x="2179119" y="4509121"/>
            <a:ext cx="4719294" cy="2147065"/>
            <a:chOff x="-316430" y="1774943"/>
            <a:chExt cx="8424936" cy="4303843"/>
          </a:xfrm>
        </p:grpSpPr>
        <p:pic>
          <p:nvPicPr>
            <p:cNvPr id="4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0808" y="2352310"/>
              <a:ext cx="3491880" cy="3726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Connecteur droit avec flèche 4"/>
            <p:cNvCxnSpPr>
              <a:stCxn id="45" idx="3"/>
            </p:cNvCxnSpPr>
            <p:nvPr/>
          </p:nvCxnSpPr>
          <p:spPr bwMode="auto">
            <a:xfrm>
              <a:off x="1952329" y="2371088"/>
              <a:ext cx="1115614" cy="482826"/>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arrow"/>
            </a:ln>
            <a:effectLst/>
          </p:spPr>
        </p:cxnSp>
        <p:sp>
          <p:nvSpPr>
            <p:cNvPr id="45" name="ZoneTexte 7"/>
            <p:cNvSpPr txBox="1"/>
            <p:nvPr/>
          </p:nvSpPr>
          <p:spPr>
            <a:xfrm>
              <a:off x="656185" y="1970073"/>
              <a:ext cx="1296144" cy="802030"/>
            </a:xfrm>
            <a:prstGeom prst="rect">
              <a:avLst/>
            </a:prstGeom>
            <a:noFill/>
          </p:spPr>
          <p:txBody>
            <a:bodyPr wrap="square" rtlCol="0">
              <a:spAutoFit/>
            </a:bodyPr>
            <a:lstStyle/>
            <a:p>
              <a:r>
                <a:rPr lang="en-US" sz="1000" dirty="0"/>
                <a:t>Space frame</a:t>
              </a:r>
            </a:p>
          </p:txBody>
        </p:sp>
        <p:cxnSp>
          <p:nvCxnSpPr>
            <p:cNvPr id="46" name="Connecteur droit avec flèche 11"/>
            <p:cNvCxnSpPr>
              <a:stCxn id="49" idx="1"/>
            </p:cNvCxnSpPr>
            <p:nvPr/>
          </p:nvCxnSpPr>
          <p:spPr bwMode="auto">
            <a:xfrm flipH="1">
              <a:off x="3453650" y="4132812"/>
              <a:ext cx="1806989" cy="1143356"/>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arrow"/>
            </a:ln>
            <a:effectLst/>
          </p:spPr>
        </p:cxnSp>
        <p:cxnSp>
          <p:nvCxnSpPr>
            <p:cNvPr id="47" name="Connecteur droit avec flèche 12"/>
            <p:cNvCxnSpPr>
              <a:stCxn id="48" idx="3"/>
            </p:cNvCxnSpPr>
            <p:nvPr/>
          </p:nvCxnSpPr>
          <p:spPr bwMode="auto">
            <a:xfrm flipV="1">
              <a:off x="1304256" y="5102581"/>
              <a:ext cx="1205880" cy="34774"/>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arrow"/>
            </a:ln>
            <a:effectLst/>
          </p:spPr>
        </p:cxnSp>
        <p:sp>
          <p:nvSpPr>
            <p:cNvPr id="48" name="ZoneTexte 13"/>
            <p:cNvSpPr txBox="1"/>
            <p:nvPr/>
          </p:nvSpPr>
          <p:spPr>
            <a:xfrm>
              <a:off x="-316430" y="4582104"/>
              <a:ext cx="1620686" cy="1110502"/>
            </a:xfrm>
            <a:prstGeom prst="rect">
              <a:avLst/>
            </a:prstGeom>
            <a:noFill/>
          </p:spPr>
          <p:txBody>
            <a:bodyPr wrap="square" rtlCol="0">
              <a:spAutoFit/>
            </a:bodyPr>
            <a:lstStyle/>
            <a:p>
              <a:r>
                <a:rPr lang="en-US" sz="1000" dirty="0"/>
                <a:t>Beam valves and extremity flange</a:t>
              </a:r>
            </a:p>
          </p:txBody>
        </p:sp>
        <p:sp>
          <p:nvSpPr>
            <p:cNvPr id="49" name="ZoneTexte 16"/>
            <p:cNvSpPr txBox="1"/>
            <p:nvPr/>
          </p:nvSpPr>
          <p:spPr>
            <a:xfrm>
              <a:off x="5260639" y="3423325"/>
              <a:ext cx="2847867" cy="1418974"/>
            </a:xfrm>
            <a:prstGeom prst="rect">
              <a:avLst/>
            </a:prstGeom>
            <a:noFill/>
          </p:spPr>
          <p:txBody>
            <a:bodyPr wrap="square" rtlCol="0">
              <a:spAutoFit/>
            </a:bodyPr>
            <a:lstStyle/>
            <a:p>
              <a:r>
                <a:rPr lang="en-US" sz="1000" dirty="0"/>
                <a:t>TA6V rods in X pattern to keep the beam axis at the same position during cool down</a:t>
              </a:r>
            </a:p>
          </p:txBody>
        </p:sp>
        <p:sp>
          <p:nvSpPr>
            <p:cNvPr id="50" name="ZoneTexte 20"/>
            <p:cNvSpPr txBox="1"/>
            <p:nvPr/>
          </p:nvSpPr>
          <p:spPr>
            <a:xfrm>
              <a:off x="5853947" y="2929675"/>
              <a:ext cx="1872210" cy="493556"/>
            </a:xfrm>
            <a:prstGeom prst="rect">
              <a:avLst/>
            </a:prstGeom>
            <a:noFill/>
          </p:spPr>
          <p:txBody>
            <a:bodyPr wrap="square" rtlCol="0">
              <a:spAutoFit/>
            </a:bodyPr>
            <a:lstStyle/>
            <a:p>
              <a:r>
                <a:rPr lang="en-US" sz="1000" dirty="0"/>
                <a:t>Magnetic shield</a:t>
              </a:r>
            </a:p>
          </p:txBody>
        </p:sp>
        <p:sp>
          <p:nvSpPr>
            <p:cNvPr id="51" name="ZoneTexte 21"/>
            <p:cNvSpPr txBox="1"/>
            <p:nvPr/>
          </p:nvSpPr>
          <p:spPr>
            <a:xfrm>
              <a:off x="5379302" y="1774943"/>
              <a:ext cx="2637649" cy="493556"/>
            </a:xfrm>
            <a:prstGeom prst="rect">
              <a:avLst/>
            </a:prstGeom>
            <a:noFill/>
          </p:spPr>
          <p:txBody>
            <a:bodyPr wrap="square" rtlCol="0">
              <a:spAutoFit/>
            </a:bodyPr>
            <a:lstStyle/>
            <a:p>
              <a:r>
                <a:rPr lang="en-US" sz="1000" dirty="0"/>
                <a:t>Tuning system</a:t>
              </a:r>
            </a:p>
          </p:txBody>
        </p:sp>
        <p:cxnSp>
          <p:nvCxnSpPr>
            <p:cNvPr id="52" name="Connecteur droit avec flèche 22"/>
            <p:cNvCxnSpPr>
              <a:stCxn id="50" idx="1"/>
            </p:cNvCxnSpPr>
            <p:nvPr/>
          </p:nvCxnSpPr>
          <p:spPr bwMode="auto">
            <a:xfrm flipH="1">
              <a:off x="4311355" y="3176454"/>
              <a:ext cx="1542592" cy="41909"/>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arrow"/>
            </a:ln>
            <a:effectLst/>
          </p:spPr>
        </p:cxnSp>
        <p:cxnSp>
          <p:nvCxnSpPr>
            <p:cNvPr id="54" name="Connecteur droit avec flèche 26"/>
            <p:cNvCxnSpPr>
              <a:stCxn id="51" idx="2"/>
            </p:cNvCxnSpPr>
            <p:nvPr/>
          </p:nvCxnSpPr>
          <p:spPr bwMode="auto">
            <a:xfrm flipH="1">
              <a:off x="5023320" y="2268499"/>
              <a:ext cx="1674806" cy="228153"/>
            </a:xfrm>
            <a:prstGeom prst="straightConnector1">
              <a:avLst/>
            </a:prstGeom>
            <a:blipFill dpi="0" rotWithShape="0">
              <a:blip r:embed="rId4"/>
              <a:srcRect/>
              <a:tile tx="0" ty="0" sx="100000" sy="100000" flip="none" algn="tl"/>
            </a:blipFill>
            <a:ln w="25400" cap="flat" cmpd="sng" algn="ctr">
              <a:solidFill>
                <a:srgbClr val="000000"/>
              </a:solidFill>
              <a:prstDash val="solid"/>
              <a:round/>
              <a:headEnd type="none" w="med" len="med"/>
              <a:tailEnd type="arrow"/>
            </a:ln>
            <a:effectLst/>
          </p:spPr>
        </p:cxnSp>
      </p:grpSp>
      <p:grpSp>
        <p:nvGrpSpPr>
          <p:cNvPr id="55" name="Groupe 2"/>
          <p:cNvGrpSpPr>
            <a:grpSpLocks noChangeAspect="1"/>
          </p:cNvGrpSpPr>
          <p:nvPr/>
        </p:nvGrpSpPr>
        <p:grpSpPr>
          <a:xfrm>
            <a:off x="5103752" y="2"/>
            <a:ext cx="4214381" cy="1628800"/>
            <a:chOff x="899592" y="1772816"/>
            <a:chExt cx="7992888" cy="3168352"/>
          </a:xfrm>
        </p:grpSpPr>
        <p:pic>
          <p:nvPicPr>
            <p:cNvPr id="56" name="Image 3" descr="9.jpg"/>
            <p:cNvPicPr>
              <a:picLocks noChangeAspect="1"/>
            </p:cNvPicPr>
            <p:nvPr/>
          </p:nvPicPr>
          <p:blipFill>
            <a:blip r:embed="rId5" cstate="print">
              <a:clrChange>
                <a:clrFrom>
                  <a:srgbClr val="FFFFFF"/>
                </a:clrFrom>
                <a:clrTo>
                  <a:srgbClr val="FFFFFF">
                    <a:alpha val="0"/>
                  </a:srgbClr>
                </a:clrTo>
              </a:clrChange>
            </a:blip>
            <a:srcRect l="9838" t="17455" r="2751" b="18544"/>
            <a:stretch>
              <a:fillRect/>
            </a:stretch>
          </p:blipFill>
          <p:spPr>
            <a:xfrm>
              <a:off x="899592" y="1772816"/>
              <a:ext cx="7992888" cy="3168352"/>
            </a:xfrm>
            <a:prstGeom prst="rect">
              <a:avLst/>
            </a:prstGeom>
          </p:spPr>
        </p:pic>
        <p:sp>
          <p:nvSpPr>
            <p:cNvPr id="57" name="Flèche droite 4"/>
            <p:cNvSpPr/>
            <p:nvPr/>
          </p:nvSpPr>
          <p:spPr>
            <a:xfrm rot="20811662">
              <a:off x="3068568" y="3459710"/>
              <a:ext cx="1566946" cy="25731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9" name="Title 1"/>
          <p:cNvSpPr txBox="1">
            <a:spLocks/>
          </p:cNvSpPr>
          <p:nvPr/>
        </p:nvSpPr>
        <p:spPr>
          <a:xfrm>
            <a:off x="457200" y="114424"/>
            <a:ext cx="8229600" cy="562074"/>
          </a:xfrm>
          <a:prstGeom prst="rect">
            <a:avLst/>
          </a:prstGeom>
        </p:spPr>
        <p:txBody>
          <a:bodyPr lIns="85707" tIns="42853" rIns="85707" bIns="42853"/>
          <a:lstStyle>
            <a:lvl1pPr algn="ctr" defTabSz="478365" rtl="0" eaLnBrk="1" latinLnBrk="0" hangingPunct="1">
              <a:spcBef>
                <a:spcPct val="0"/>
              </a:spcBef>
              <a:buNone/>
              <a:defRPr sz="4600" kern="1200">
                <a:solidFill>
                  <a:schemeClr val="tx1"/>
                </a:solidFill>
                <a:latin typeface="+mj-lt"/>
                <a:ea typeface="+mj-ea"/>
                <a:cs typeface="+mj-cs"/>
              </a:defRPr>
            </a:lvl1pPr>
          </a:lstStyle>
          <a:p>
            <a:r>
              <a:rPr lang="en-US" sz="3000" b="1" dirty="0">
                <a:solidFill>
                  <a:srgbClr val="0084C0"/>
                </a:solidFill>
                <a:latin typeface="Arial"/>
                <a:cs typeface="Arial"/>
              </a:rPr>
              <a:t>Cryomodule life-cycle</a:t>
            </a:r>
          </a:p>
        </p:txBody>
      </p:sp>
      <p:sp>
        <p:nvSpPr>
          <p:cNvPr id="61" name="Slide Number Placeholder 3"/>
          <p:cNvSpPr txBox="1">
            <a:spLocks/>
          </p:cNvSpPr>
          <p:nvPr/>
        </p:nvSpPr>
        <p:spPr>
          <a:xfrm>
            <a:off x="6588224" y="6474798"/>
            <a:ext cx="2133600" cy="365125"/>
          </a:xfrm>
          <a:prstGeom prst="rect">
            <a:avLst/>
          </a:prstGeom>
        </p:spPr>
        <p:txBody>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551115BC-487E-4422-894C-CB7CD3E79223}" type="slidenum">
              <a:rPr lang="sv-SE" sz="1200" smtClean="0">
                <a:latin typeface="Arial"/>
                <a:cs typeface="Arial"/>
              </a:rPr>
              <a:pPr algn="r"/>
              <a:t>83</a:t>
            </a:fld>
            <a:endParaRPr lang="sv-SE" sz="1200" dirty="0">
              <a:latin typeface="Arial"/>
              <a:cs typeface="Arial"/>
            </a:endParaRPr>
          </a:p>
        </p:txBody>
      </p:sp>
    </p:spTree>
    <p:extLst>
      <p:ext uri="{BB962C8B-B14F-4D97-AF65-F5344CB8AC3E}">
        <p14:creationId xmlns:p14="http://schemas.microsoft.com/office/powerpoint/2010/main" val="2154835879"/>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err="1" smtClean="0">
                <a:ea typeface="Lucida Grande" charset="0"/>
              </a:rPr>
              <a:t>Elliptical</a:t>
            </a:r>
            <a:r>
              <a:rPr lang="fr-FR" sz="2800" b="1" dirty="0" smtClean="0">
                <a:ea typeface="Lucida Grande" charset="0"/>
              </a:rPr>
              <a:t> </a:t>
            </a:r>
            <a:r>
              <a:rPr lang="fr-FR" sz="2800" b="1" dirty="0" err="1" smtClean="0">
                <a:ea typeface="Lucida Grande" charset="0"/>
              </a:rPr>
              <a:t>Cavity</a:t>
            </a:r>
            <a:r>
              <a:rPr lang="fr-FR" sz="2800" b="1" dirty="0" smtClean="0">
                <a:ea typeface="Lucida Grande" charset="0"/>
              </a:rPr>
              <a:t> </a:t>
            </a:r>
            <a:r>
              <a:rPr lang="fr-FR" sz="2800" b="1" dirty="0" err="1" smtClean="0">
                <a:ea typeface="Lucida Grande" charset="0"/>
              </a:rPr>
              <a:t>Preparation</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84</a:t>
            </a:fld>
            <a:endParaRPr lang="sv-SE" dirty="0"/>
          </a:p>
        </p:txBody>
      </p:sp>
      <p:sp>
        <p:nvSpPr>
          <p:cNvPr id="5" name="TextBox 4"/>
          <p:cNvSpPr txBox="1"/>
          <p:nvPr/>
        </p:nvSpPr>
        <p:spPr>
          <a:xfrm>
            <a:off x="4932040" y="1484784"/>
            <a:ext cx="3960440" cy="523220"/>
          </a:xfrm>
          <a:prstGeom prst="rect">
            <a:avLst/>
          </a:prstGeom>
        </p:spPr>
        <p:txBody>
          <a:bodyPr lIns="91432" tIns="45716" rIns="91432" bIns="45716"/>
          <a:lstStyle>
            <a:defPPr>
              <a:defRPr lang="en-US"/>
            </a:defPPr>
            <a:lvl1pPr marL="39688" indent="-39688" algn="just" eaLnBrk="0" hangingPunct="0">
              <a:defRPr sz="1400">
                <a:solidFill>
                  <a:schemeClr val="tx1">
                    <a:lumMod val="50000"/>
                    <a:lumOff val="50000"/>
                  </a:schemeClr>
                </a:solidFill>
                <a:latin typeface="Lucida Grande" charset="0"/>
                <a:ea typeface="Lucida Grande" charset="0"/>
                <a:cs typeface="Lucida Grande" charset="0"/>
              </a:defRPr>
            </a:lvl1pPr>
          </a:lstStyle>
          <a:p>
            <a:pPr algn="l"/>
            <a:r>
              <a:rPr lang="fr-FR" sz="1600" dirty="0">
                <a:solidFill>
                  <a:schemeClr val="tx1"/>
                </a:solidFill>
                <a:latin typeface="Arial"/>
                <a:cs typeface="Arial"/>
              </a:rPr>
              <a:t>Vertical </a:t>
            </a:r>
            <a:r>
              <a:rPr lang="fr-FR" sz="1600" dirty="0" err="1">
                <a:solidFill>
                  <a:schemeClr val="tx1"/>
                </a:solidFill>
                <a:latin typeface="Arial"/>
                <a:cs typeface="Arial"/>
              </a:rPr>
              <a:t>Electropolishing</a:t>
            </a:r>
            <a:r>
              <a:rPr lang="fr-FR" sz="1600" dirty="0">
                <a:solidFill>
                  <a:schemeClr val="tx1"/>
                </a:solidFill>
                <a:latin typeface="Arial"/>
                <a:cs typeface="Arial"/>
              </a:rPr>
              <a:t> </a:t>
            </a:r>
            <a:r>
              <a:rPr lang="fr-FR" sz="1600" dirty="0" smtClean="0">
                <a:solidFill>
                  <a:schemeClr val="tx1"/>
                </a:solidFill>
                <a:latin typeface="Arial"/>
                <a:cs typeface="Arial"/>
              </a:rPr>
              <a:t>system@ CEA </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5400000">
            <a:off x="4841615" y="2546487"/>
            <a:ext cx="4392488" cy="3277194"/>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5536" y="1988840"/>
            <a:ext cx="4325467" cy="2101668"/>
          </a:xfrm>
          <a:prstGeom prst="rect">
            <a:avLst/>
          </a:prstGeom>
        </p:spPr>
      </p:pic>
      <p:sp>
        <p:nvSpPr>
          <p:cNvPr id="9" name="Rectangle 8"/>
          <p:cNvSpPr/>
          <p:nvPr/>
        </p:nvSpPr>
        <p:spPr>
          <a:xfrm>
            <a:off x="323528" y="1484784"/>
            <a:ext cx="4085173" cy="338554"/>
          </a:xfrm>
          <a:prstGeom prst="rect">
            <a:avLst/>
          </a:prstGeom>
        </p:spPr>
        <p:txBody>
          <a:bodyPr wrap="none">
            <a:spAutoFit/>
          </a:bodyPr>
          <a:lstStyle/>
          <a:p>
            <a:r>
              <a:rPr lang="fr-FR" sz="1600" dirty="0">
                <a:latin typeface="Arial"/>
                <a:ea typeface="Lucida Grande" charset="0"/>
                <a:cs typeface="Arial"/>
              </a:rPr>
              <a:t>High beta </a:t>
            </a:r>
            <a:r>
              <a:rPr lang="fr-FR" sz="1600" dirty="0" err="1" smtClean="0">
                <a:latin typeface="Arial"/>
                <a:ea typeface="Lucida Grande" charset="0"/>
                <a:cs typeface="Arial"/>
              </a:rPr>
              <a:t>cavity</a:t>
            </a:r>
            <a:r>
              <a:rPr lang="fr-FR" sz="1600" dirty="0" smtClean="0">
                <a:latin typeface="Arial"/>
                <a:ea typeface="Lucida Grande" charset="0"/>
                <a:cs typeface="Arial"/>
              </a:rPr>
              <a:t> fabrication (</a:t>
            </a:r>
            <a:r>
              <a:rPr lang="fr-FR" sz="1600" dirty="0" err="1" smtClean="0">
                <a:latin typeface="Arial"/>
                <a:ea typeface="Lucida Grande" charset="0"/>
                <a:cs typeface="Arial"/>
              </a:rPr>
              <a:t>Zanon</a:t>
            </a:r>
            <a:r>
              <a:rPr lang="fr-FR" sz="1600" dirty="0" smtClean="0">
                <a:latin typeface="Arial"/>
                <a:ea typeface="Lucida Grande" charset="0"/>
                <a:cs typeface="Arial"/>
              </a:rPr>
              <a:t> and RI)</a:t>
            </a:r>
            <a:endParaRPr lang="en-US" sz="1600" dirty="0">
              <a:latin typeface="Arial"/>
              <a:cs typeface="Arial"/>
            </a:endParaRPr>
          </a:p>
        </p:txBody>
      </p:sp>
      <p:pic>
        <p:nvPicPr>
          <p:cNvPr id="10" name="Image 9" descr="Asssemblage coupleur cavité"/>
          <p:cNvPicPr>
            <a:picLocks noGrp="1" noChangeAspect="1"/>
          </p:cNvPicPr>
          <p:nvPr isPhoto="1"/>
        </p:nvPicPr>
        <p:blipFill>
          <a:blip r:embed="rId4" cstate="email">
            <a:lum/>
            <a:extLst>
              <a:ext uri="{28A0092B-C50C-407E-A947-70E740481C1C}">
                <a14:useLocalDpi xmlns:a14="http://schemas.microsoft.com/office/drawing/2010/main"/>
              </a:ext>
            </a:extLst>
          </a:blip>
          <a:stretch>
            <a:fillRect/>
          </a:stretch>
        </p:blipFill>
        <p:spPr>
          <a:xfrm>
            <a:off x="1907704" y="4293096"/>
            <a:ext cx="3895417" cy="2191172"/>
          </a:xfrm>
          <a:prstGeom prst="rect">
            <a:avLst/>
          </a:prstGeom>
          <a:noFill/>
          <a:ln>
            <a:noFill/>
          </a:ln>
        </p:spPr>
      </p:pic>
      <p:sp>
        <p:nvSpPr>
          <p:cNvPr id="11" name="Rectangle 10"/>
          <p:cNvSpPr/>
          <p:nvPr/>
        </p:nvSpPr>
        <p:spPr>
          <a:xfrm>
            <a:off x="395536" y="4581128"/>
            <a:ext cx="2520280" cy="1885986"/>
          </a:xfrm>
          <a:prstGeom prst="rect">
            <a:avLst/>
          </a:prstGeom>
        </p:spPr>
        <p:txBody>
          <a:bodyPr wrap="square">
            <a:spAutoFit/>
          </a:bodyPr>
          <a:lstStyle/>
          <a:p>
            <a:pPr marL="4763" lvl="2">
              <a:lnSpc>
                <a:spcPts val="2000"/>
              </a:lnSpc>
              <a:buSzPct val="90000"/>
            </a:pPr>
            <a:r>
              <a:rPr lang="fr-FR" sz="1600" dirty="0" err="1">
                <a:solidFill>
                  <a:srgbClr val="000000"/>
                </a:solidFill>
                <a:latin typeface="Arial"/>
                <a:cs typeface="Arial"/>
              </a:rPr>
              <a:t>Study</a:t>
            </a:r>
            <a:r>
              <a:rPr lang="fr-FR" sz="1600" dirty="0">
                <a:solidFill>
                  <a:srgbClr val="000000"/>
                </a:solidFill>
                <a:latin typeface="Arial"/>
                <a:cs typeface="Arial"/>
              </a:rPr>
              <a:t> of the </a:t>
            </a:r>
            <a:r>
              <a:rPr lang="fr-FR" sz="1600" dirty="0" err="1">
                <a:solidFill>
                  <a:srgbClr val="000000"/>
                </a:solidFill>
                <a:latin typeface="Arial"/>
                <a:cs typeface="Arial"/>
              </a:rPr>
              <a:t>tooling</a:t>
            </a:r>
            <a:r>
              <a:rPr lang="fr-FR" sz="1600" dirty="0">
                <a:solidFill>
                  <a:srgbClr val="000000"/>
                </a:solidFill>
                <a:latin typeface="Arial"/>
                <a:cs typeface="Arial"/>
              </a:rPr>
              <a:t> in </a:t>
            </a:r>
            <a:r>
              <a:rPr lang="fr-FR" sz="1600" dirty="0" err="1" smtClean="0">
                <a:solidFill>
                  <a:srgbClr val="000000"/>
                </a:solidFill>
                <a:latin typeface="Arial"/>
                <a:cs typeface="Arial"/>
              </a:rPr>
              <a:t>progress</a:t>
            </a:r>
            <a:r>
              <a:rPr lang="fr-FR" sz="1600" dirty="0" smtClean="0">
                <a:solidFill>
                  <a:srgbClr val="000000"/>
                </a:solidFill>
                <a:latin typeface="Arial"/>
                <a:cs typeface="Arial"/>
              </a:rPr>
              <a:t> @ CEA</a:t>
            </a:r>
            <a:endParaRPr lang="fr-FR" sz="1600" dirty="0">
              <a:solidFill>
                <a:srgbClr val="000000"/>
              </a:solidFill>
              <a:latin typeface="Arial"/>
              <a:cs typeface="Arial"/>
            </a:endParaRPr>
          </a:p>
          <a:p>
            <a:pPr marL="4763" lvl="2">
              <a:lnSpc>
                <a:spcPts val="2000"/>
              </a:lnSpc>
              <a:buSzPct val="90000"/>
            </a:pPr>
            <a:endParaRPr lang="fr-FR" sz="1600" dirty="0">
              <a:solidFill>
                <a:srgbClr val="000000"/>
              </a:solidFill>
              <a:latin typeface="Arial"/>
              <a:cs typeface="Arial"/>
            </a:endParaRPr>
          </a:p>
          <a:p>
            <a:pPr marL="4763" lvl="2">
              <a:lnSpc>
                <a:spcPts val="2000"/>
              </a:lnSpc>
              <a:buSzPct val="90000"/>
            </a:pPr>
            <a:r>
              <a:rPr lang="fr-FR" sz="1600" dirty="0" err="1">
                <a:solidFill>
                  <a:srgbClr val="000000"/>
                </a:solidFill>
                <a:latin typeface="Arial"/>
                <a:cs typeface="Arial"/>
              </a:rPr>
              <a:t>Example</a:t>
            </a:r>
            <a:r>
              <a:rPr lang="fr-FR" sz="1600" dirty="0">
                <a:solidFill>
                  <a:srgbClr val="000000"/>
                </a:solidFill>
                <a:latin typeface="Arial"/>
                <a:cs typeface="Arial"/>
              </a:rPr>
              <a:t> of the </a:t>
            </a:r>
            <a:r>
              <a:rPr lang="fr-FR" sz="1600" dirty="0" err="1">
                <a:solidFill>
                  <a:srgbClr val="000000"/>
                </a:solidFill>
                <a:latin typeface="Arial"/>
                <a:cs typeface="Arial"/>
              </a:rPr>
              <a:t>tooling</a:t>
            </a:r>
            <a:r>
              <a:rPr lang="fr-FR" sz="1600" dirty="0">
                <a:solidFill>
                  <a:srgbClr val="000000"/>
                </a:solidFill>
                <a:latin typeface="Arial"/>
                <a:cs typeface="Arial"/>
              </a:rPr>
              <a:t> for the </a:t>
            </a:r>
            <a:r>
              <a:rPr lang="fr-FR" sz="1600" dirty="0" err="1">
                <a:solidFill>
                  <a:srgbClr val="000000"/>
                </a:solidFill>
                <a:latin typeface="Arial"/>
                <a:cs typeface="Arial"/>
              </a:rPr>
              <a:t>assembling</a:t>
            </a:r>
            <a:r>
              <a:rPr lang="fr-FR" sz="1600" dirty="0">
                <a:solidFill>
                  <a:srgbClr val="000000"/>
                </a:solidFill>
                <a:latin typeface="Arial"/>
                <a:cs typeface="Arial"/>
              </a:rPr>
              <a:t> of the coupler on the </a:t>
            </a:r>
            <a:r>
              <a:rPr lang="fr-FR" sz="1600" dirty="0" err="1">
                <a:solidFill>
                  <a:srgbClr val="000000"/>
                </a:solidFill>
                <a:latin typeface="Arial"/>
                <a:cs typeface="Arial"/>
              </a:rPr>
              <a:t>cavity</a:t>
            </a:r>
            <a:r>
              <a:rPr lang="fr-FR" sz="1600" dirty="0">
                <a:solidFill>
                  <a:srgbClr val="000000"/>
                </a:solidFill>
                <a:latin typeface="Arial"/>
                <a:cs typeface="Arial"/>
              </a:rPr>
              <a:t> in clean room</a:t>
            </a:r>
          </a:p>
        </p:txBody>
      </p:sp>
    </p:spTree>
    <p:extLst>
      <p:ext uri="{BB962C8B-B14F-4D97-AF65-F5344CB8AC3E}">
        <p14:creationId xmlns:p14="http://schemas.microsoft.com/office/powerpoint/2010/main" val="237000139"/>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err="1" smtClean="0"/>
              <a:t>Elliptical</a:t>
            </a:r>
            <a:r>
              <a:rPr lang="fr-FR" sz="2800" b="1" dirty="0" smtClean="0"/>
              <a:t> </a:t>
            </a:r>
            <a:r>
              <a:rPr lang="fr-FR" sz="2800" b="1" dirty="0" err="1" smtClean="0"/>
              <a:t>Assembly</a:t>
            </a:r>
            <a:r>
              <a:rPr lang="fr-FR" sz="2800" b="1" dirty="0" smtClean="0"/>
              <a:t> </a:t>
            </a:r>
            <a:r>
              <a:rPr lang="fr-FR" sz="2800" b="1" dirty="0" err="1" smtClean="0"/>
              <a:t>Procedure</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85</a:t>
            </a:fld>
            <a:endParaRPr lang="sv-SE" dirty="0"/>
          </a:p>
        </p:txBody>
      </p:sp>
      <p:pic>
        <p:nvPicPr>
          <p:cNvPr id="5" name="Image 4" descr="1.jpg"/>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43509" y="1620489"/>
            <a:ext cx="4536504" cy="1613949"/>
          </a:xfrm>
          <a:prstGeom prst="rect">
            <a:avLst/>
          </a:prstGeom>
        </p:spPr>
      </p:pic>
      <p:pic>
        <p:nvPicPr>
          <p:cNvPr id="6" name="Picture 4"/>
          <p:cNvPicPr>
            <a:picLocks noChangeAspect="1"/>
          </p:cNvPicPr>
          <p:nvPr/>
        </p:nvPicPr>
        <p:blipFill>
          <a:blip r:embed="rId4" cstate="print">
            <a:clrChange>
              <a:clrFrom>
                <a:srgbClr val="FFFFFF"/>
              </a:clrFrom>
              <a:clrTo>
                <a:srgbClr val="FFFFFF">
                  <a:alpha val="0"/>
                </a:srgbClr>
              </a:clrTo>
            </a:clrChange>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flipH="1">
            <a:off x="334584" y="4365105"/>
            <a:ext cx="2285256" cy="1297133"/>
          </a:xfrm>
          <a:prstGeom prst="rect">
            <a:avLst/>
          </a:prstGeom>
        </p:spPr>
      </p:pic>
      <p:pic>
        <p:nvPicPr>
          <p:cNvPr id="7" name="Picture 1"/>
          <p:cNvPicPr>
            <a:picLocks noChangeAspect="1"/>
          </p:cNvPicPr>
          <p:nvPr/>
        </p:nvPicPr>
        <p:blipFill>
          <a:blip r:embed="rId5" cstate="print">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529005" y="2924945"/>
            <a:ext cx="2558869" cy="1694167"/>
          </a:xfrm>
          <a:prstGeom prst="rect">
            <a:avLst/>
          </a:prstGeom>
        </p:spPr>
      </p:pic>
      <p:pic>
        <p:nvPicPr>
          <p:cNvPr id="8"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1008345">
            <a:off x="2977607" y="3497593"/>
            <a:ext cx="4490630" cy="2047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55325" y="3564181"/>
            <a:ext cx="2799908" cy="1802081"/>
          </a:xfrm>
          <a:prstGeom prst="rect">
            <a:avLst/>
          </a:prstGeom>
        </p:spPr>
      </p:pic>
      <p:sp>
        <p:nvSpPr>
          <p:cNvPr id="10" name="Right Arrow 12"/>
          <p:cNvSpPr/>
          <p:nvPr/>
        </p:nvSpPr>
        <p:spPr>
          <a:xfrm rot="20001816">
            <a:off x="5942435" y="5119033"/>
            <a:ext cx="762486" cy="20917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sp>
        <p:nvSpPr>
          <p:cNvPr id="11" name="Right Arrow 12"/>
          <p:cNvSpPr/>
          <p:nvPr/>
        </p:nvSpPr>
        <p:spPr>
          <a:xfrm rot="20001816">
            <a:off x="2454192" y="4250112"/>
            <a:ext cx="762486" cy="20917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sp>
        <p:nvSpPr>
          <p:cNvPr id="12" name="ZoneTexte 11"/>
          <p:cNvSpPr txBox="1"/>
          <p:nvPr/>
        </p:nvSpPr>
        <p:spPr>
          <a:xfrm>
            <a:off x="107504" y="1520424"/>
            <a:ext cx="3359429" cy="307768"/>
          </a:xfrm>
          <a:prstGeom prst="rect">
            <a:avLst/>
          </a:prstGeom>
          <a:noFill/>
        </p:spPr>
        <p:txBody>
          <a:bodyPr wrap="square" lIns="91432" tIns="45716" rIns="91432" bIns="45716" rtlCol="0">
            <a:spAutoFit/>
          </a:bodyPr>
          <a:lstStyle/>
          <a:p>
            <a:pPr algn="ctr"/>
            <a:r>
              <a:rPr lang="en-US" sz="1400" b="1" dirty="0">
                <a:solidFill>
                  <a:srgbClr val="3366FF"/>
                </a:solidFill>
                <a:latin typeface="Arial"/>
                <a:cs typeface="Arial"/>
              </a:rPr>
              <a:t>Cavity string assembly in clean room</a:t>
            </a:r>
          </a:p>
        </p:txBody>
      </p:sp>
      <p:sp>
        <p:nvSpPr>
          <p:cNvPr id="13" name="ZoneTexte 12"/>
          <p:cNvSpPr txBox="1"/>
          <p:nvPr/>
        </p:nvSpPr>
        <p:spPr>
          <a:xfrm>
            <a:off x="4968552" y="2924944"/>
            <a:ext cx="4139952" cy="307768"/>
          </a:xfrm>
          <a:prstGeom prst="rect">
            <a:avLst/>
          </a:prstGeom>
          <a:noFill/>
        </p:spPr>
        <p:txBody>
          <a:bodyPr wrap="square" lIns="91432" tIns="45716" rIns="91432" bIns="45716" rtlCol="0">
            <a:spAutoFit/>
          </a:bodyPr>
          <a:lstStyle/>
          <a:p>
            <a:pPr algn="ctr"/>
            <a:r>
              <a:rPr lang="en-US" sz="1400" b="1" dirty="0">
                <a:solidFill>
                  <a:srgbClr val="3366FF"/>
                </a:solidFill>
                <a:latin typeface="Arial"/>
                <a:cs typeface="Arial"/>
              </a:rPr>
              <a:t>Cold mass assembly (outside the clean room)</a:t>
            </a:r>
          </a:p>
        </p:txBody>
      </p:sp>
      <p:sp>
        <p:nvSpPr>
          <p:cNvPr id="14" name="ZoneTexte 13"/>
          <p:cNvSpPr txBox="1"/>
          <p:nvPr/>
        </p:nvSpPr>
        <p:spPr>
          <a:xfrm>
            <a:off x="82078" y="4311335"/>
            <a:ext cx="2117703" cy="307777"/>
          </a:xfrm>
          <a:prstGeom prst="rect">
            <a:avLst/>
          </a:prstGeom>
          <a:noFill/>
        </p:spPr>
        <p:txBody>
          <a:bodyPr wrap="square" lIns="91432" tIns="45716" rIns="91432" bIns="45716" rtlCol="0">
            <a:spAutoFit/>
          </a:bodyPr>
          <a:lstStyle/>
          <a:p>
            <a:pPr algn="ctr"/>
            <a:r>
              <a:rPr lang="en-US" sz="1400" dirty="0">
                <a:latin typeface="Arial"/>
                <a:cs typeface="Arial"/>
              </a:rPr>
              <a:t>Thermal shield</a:t>
            </a:r>
          </a:p>
        </p:txBody>
      </p:sp>
      <p:sp>
        <p:nvSpPr>
          <p:cNvPr id="15" name="ZoneTexte 14"/>
          <p:cNvSpPr txBox="1"/>
          <p:nvPr/>
        </p:nvSpPr>
        <p:spPr>
          <a:xfrm>
            <a:off x="1827752" y="3464251"/>
            <a:ext cx="1584176" cy="307777"/>
          </a:xfrm>
          <a:prstGeom prst="rect">
            <a:avLst/>
          </a:prstGeom>
          <a:noFill/>
        </p:spPr>
        <p:txBody>
          <a:bodyPr wrap="square" lIns="91432" tIns="45716" rIns="91432" bIns="45716" rtlCol="0">
            <a:spAutoFit/>
          </a:bodyPr>
          <a:lstStyle/>
          <a:p>
            <a:pPr algn="ctr"/>
            <a:r>
              <a:rPr lang="en-US" sz="1400" dirty="0" err="1">
                <a:latin typeface="Arial"/>
                <a:cs typeface="Arial"/>
              </a:rPr>
              <a:t>Spaceframe</a:t>
            </a:r>
            <a:endParaRPr lang="en-US" sz="1400" dirty="0">
              <a:latin typeface="Arial"/>
              <a:cs typeface="Arial"/>
            </a:endParaRPr>
          </a:p>
        </p:txBody>
      </p:sp>
      <p:sp>
        <p:nvSpPr>
          <p:cNvPr id="16" name="ZoneTexte 15"/>
          <p:cNvSpPr txBox="1"/>
          <p:nvPr/>
        </p:nvSpPr>
        <p:spPr>
          <a:xfrm>
            <a:off x="7542948" y="5034961"/>
            <a:ext cx="1601052" cy="523220"/>
          </a:xfrm>
          <a:prstGeom prst="rect">
            <a:avLst/>
          </a:prstGeom>
          <a:noFill/>
        </p:spPr>
        <p:txBody>
          <a:bodyPr wrap="square" lIns="91432" tIns="45716" rIns="91432" bIns="45716" rtlCol="0">
            <a:spAutoFit/>
          </a:bodyPr>
          <a:lstStyle/>
          <a:p>
            <a:pPr algn="ctr"/>
            <a:r>
              <a:rPr lang="en-US" sz="1400" dirty="0">
                <a:latin typeface="Arial"/>
                <a:cs typeface="Arial"/>
              </a:rPr>
              <a:t>Vacuum </a:t>
            </a:r>
          </a:p>
          <a:p>
            <a:pPr algn="ctr"/>
            <a:r>
              <a:rPr lang="en-US" sz="1400" dirty="0">
                <a:latin typeface="Arial"/>
                <a:cs typeface="Arial"/>
              </a:rPr>
              <a:t>vessel</a:t>
            </a:r>
          </a:p>
        </p:txBody>
      </p:sp>
      <p:sp>
        <p:nvSpPr>
          <p:cNvPr id="17" name="ZoneTexte 16"/>
          <p:cNvSpPr txBox="1"/>
          <p:nvPr/>
        </p:nvSpPr>
        <p:spPr>
          <a:xfrm>
            <a:off x="107504" y="5908630"/>
            <a:ext cx="9044347" cy="338546"/>
          </a:xfrm>
          <a:prstGeom prst="rect">
            <a:avLst/>
          </a:prstGeom>
          <a:noFill/>
        </p:spPr>
        <p:txBody>
          <a:bodyPr wrap="none" lIns="91432" tIns="45716" rIns="91432" bIns="45716" rtlCol="0">
            <a:spAutoFit/>
          </a:bodyPr>
          <a:lstStyle/>
          <a:p>
            <a:r>
              <a:rPr lang="en-US" sz="1600" b="1" dirty="0">
                <a:latin typeface="Arial"/>
                <a:cs typeface="Arial"/>
              </a:rPr>
              <a:t>Design concept of the tooling: </a:t>
            </a:r>
            <a:r>
              <a:rPr lang="en-US" sz="1600" dirty="0">
                <a:latin typeface="Arial"/>
                <a:cs typeface="Arial"/>
              </a:rPr>
              <a:t>most of </a:t>
            </a:r>
            <a:r>
              <a:rPr lang="en-US" sz="1600" dirty="0" smtClean="0">
                <a:latin typeface="Arial"/>
                <a:cs typeface="Arial"/>
              </a:rPr>
              <a:t>parts </a:t>
            </a:r>
            <a:r>
              <a:rPr lang="en-US" sz="1600" dirty="0">
                <a:latin typeface="Arial"/>
                <a:cs typeface="Arial"/>
              </a:rPr>
              <a:t>will be used for both types of </a:t>
            </a:r>
            <a:r>
              <a:rPr lang="en-US" sz="1600" dirty="0" smtClean="0">
                <a:latin typeface="Arial"/>
                <a:cs typeface="Arial"/>
              </a:rPr>
              <a:t>elliptical cryomodules</a:t>
            </a:r>
            <a:endParaRPr lang="en-US" sz="1600" dirty="0">
              <a:latin typeface="Arial"/>
              <a:cs typeface="Arial"/>
            </a:endParaRPr>
          </a:p>
        </p:txBody>
      </p:sp>
      <p:sp>
        <p:nvSpPr>
          <p:cNvPr id="19" name="ZoneTexte 12"/>
          <p:cNvSpPr txBox="1"/>
          <p:nvPr/>
        </p:nvSpPr>
        <p:spPr>
          <a:xfrm>
            <a:off x="5004048" y="1484784"/>
            <a:ext cx="3528392" cy="954099"/>
          </a:xfrm>
          <a:prstGeom prst="rect">
            <a:avLst/>
          </a:prstGeom>
          <a:solidFill>
            <a:srgbClr val="C6D9F1">
              <a:alpha val="47000"/>
            </a:srgbClr>
          </a:solidFill>
        </p:spPr>
        <p:txBody>
          <a:bodyPr wrap="square" lIns="91432" tIns="45716" rIns="91432" bIns="45716" rtlCol="0">
            <a:spAutoFit/>
          </a:bodyPr>
          <a:lstStyle/>
          <a:p>
            <a:r>
              <a:rPr lang="en-US" sz="1400" dirty="0" smtClean="0">
                <a:latin typeface="Arial"/>
                <a:cs typeface="Arial"/>
              </a:rPr>
              <a:t>Build on existing knowledge (SNS, XFEL)</a:t>
            </a:r>
          </a:p>
          <a:p>
            <a:pPr marL="285750" indent="-285750">
              <a:buFont typeface="Arial"/>
              <a:buChar char="•"/>
            </a:pPr>
            <a:r>
              <a:rPr lang="en-US" sz="1400" dirty="0" smtClean="0">
                <a:latin typeface="Arial"/>
                <a:cs typeface="Arial"/>
              </a:rPr>
              <a:t>Develop Training and “Fabrication file”</a:t>
            </a:r>
          </a:p>
          <a:p>
            <a:pPr marL="285750" indent="-285750">
              <a:buFont typeface="Arial"/>
              <a:buChar char="•"/>
            </a:pPr>
            <a:r>
              <a:rPr lang="en-US" sz="1400" dirty="0" smtClean="0">
                <a:latin typeface="Arial"/>
                <a:cs typeface="Arial"/>
              </a:rPr>
              <a:t>Pre-industrialization</a:t>
            </a:r>
          </a:p>
          <a:p>
            <a:pPr marL="285750" indent="-285750">
              <a:buFont typeface="Arial"/>
              <a:buChar char="•"/>
            </a:pPr>
            <a:r>
              <a:rPr lang="en-US" sz="1400" dirty="0" smtClean="0">
                <a:latin typeface="Arial"/>
                <a:cs typeface="Arial"/>
              </a:rPr>
              <a:t>Industrialization</a:t>
            </a:r>
            <a:endParaRPr lang="en-US" sz="1400" dirty="0">
              <a:latin typeface="Arial"/>
              <a:cs typeface="Arial"/>
            </a:endParaRPr>
          </a:p>
        </p:txBody>
      </p:sp>
    </p:spTree>
    <p:extLst>
      <p:ext uri="{BB962C8B-B14F-4D97-AF65-F5344CB8AC3E}">
        <p14:creationId xmlns:p14="http://schemas.microsoft.com/office/powerpoint/2010/main" val="827319413"/>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Infrastructure in </a:t>
            </a:r>
            <a:r>
              <a:rPr lang="en-US" sz="2800" b="1" dirty="0" err="1" smtClean="0"/>
              <a:t>Saclay</a:t>
            </a:r>
            <a:endParaRPr lang="en-US" sz="2800" b="1" dirty="0"/>
          </a:p>
        </p:txBody>
      </p:sp>
      <p:sp>
        <p:nvSpPr>
          <p:cNvPr id="4" name="Slide Number Placeholder 3"/>
          <p:cNvSpPr>
            <a:spLocks noGrp="1"/>
          </p:cNvSpPr>
          <p:nvPr>
            <p:ph type="sldNum" sz="quarter" idx="12"/>
          </p:nvPr>
        </p:nvSpPr>
        <p:spPr>
          <a:xfrm>
            <a:off x="6804248" y="6381328"/>
            <a:ext cx="2133600" cy="365125"/>
          </a:xfrm>
        </p:spPr>
        <p:txBody>
          <a:bodyPr/>
          <a:lstStyle/>
          <a:p>
            <a:fld id="{551115BC-487E-4422-894C-CB7CD3E79223}" type="slidenum">
              <a:rPr lang="sv-SE" smtClean="0"/>
              <a:pPr/>
              <a:t>86</a:t>
            </a:fld>
            <a:endParaRPr lang="sv-SE" dirty="0"/>
          </a:p>
        </p:txBody>
      </p:sp>
      <p:sp>
        <p:nvSpPr>
          <p:cNvPr id="6" name="Rectangle 41"/>
          <p:cNvSpPr>
            <a:spLocks noChangeArrowheads="1"/>
          </p:cNvSpPr>
          <p:nvPr/>
        </p:nvSpPr>
        <p:spPr bwMode="auto">
          <a:xfrm>
            <a:off x="12212" y="47224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7" name="Picture 2" descr="Ens-dans-salle-blanche-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99592" y="2298491"/>
            <a:ext cx="2838450" cy="17526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e 26"/>
          <p:cNvGrpSpPr/>
          <p:nvPr/>
        </p:nvGrpSpPr>
        <p:grpSpPr>
          <a:xfrm>
            <a:off x="-108520" y="1916832"/>
            <a:ext cx="3798978" cy="2804387"/>
            <a:chOff x="-423294" y="85645"/>
            <a:chExt cx="3156021" cy="2225568"/>
          </a:xfrm>
        </p:grpSpPr>
        <p:sp>
          <p:nvSpPr>
            <p:cNvPr id="9" name="Titre 1"/>
            <p:cNvSpPr txBox="1">
              <a:spLocks/>
            </p:cNvSpPr>
            <p:nvPr/>
          </p:nvSpPr>
          <p:spPr>
            <a:xfrm>
              <a:off x="1640110" y="1751964"/>
              <a:ext cx="883285" cy="556260"/>
            </a:xfrm>
            <a:prstGeom prst="rect">
              <a:avLst/>
            </a:prstGeom>
            <a:ln>
              <a:noFill/>
            </a:ln>
          </p:spPr>
          <p:txBody>
            <a:bodyPr>
              <a:noAutofit/>
            </a:bodyPr>
            <a:lstStyle/>
            <a:p>
              <a:pPr algn="ctr" fontAlgn="base">
                <a:spcAft>
                  <a:spcPts val="0"/>
                </a:spcAft>
              </a:pPr>
              <a:r>
                <a:rPr lang="en-US" sz="1400" kern="1200" dirty="0">
                  <a:solidFill>
                    <a:srgbClr val="00B0F0"/>
                  </a:solidFill>
                  <a:effectLst/>
                  <a:latin typeface="Century Gothic"/>
                  <a:ea typeface="Times New Roman"/>
                  <a:cs typeface="Times New Roman"/>
                </a:rPr>
                <a:t>IS0 5</a:t>
              </a:r>
              <a:endParaRPr lang="fr-FR" sz="1400" dirty="0">
                <a:effectLst/>
                <a:latin typeface="Times New Roman"/>
                <a:ea typeface="Times New Roman"/>
              </a:endParaRPr>
            </a:p>
            <a:p>
              <a:pPr algn="ctr" fontAlgn="base">
                <a:spcAft>
                  <a:spcPts val="0"/>
                </a:spcAft>
              </a:pPr>
              <a:r>
                <a:rPr lang="en-US" sz="1400" kern="1200" dirty="0" smtClean="0">
                  <a:solidFill>
                    <a:srgbClr val="00B0F0"/>
                  </a:solidFill>
                  <a:effectLst/>
                  <a:latin typeface="Century Gothic"/>
                  <a:ea typeface="Times New Roman"/>
                  <a:cs typeface="Times New Roman"/>
                </a:rPr>
                <a:t>52,69 </a:t>
              </a:r>
              <a:r>
                <a:rPr lang="en-US" sz="1400" kern="1200" dirty="0">
                  <a:solidFill>
                    <a:srgbClr val="00B0F0"/>
                  </a:solidFill>
                  <a:effectLst/>
                  <a:latin typeface="Century Gothic"/>
                  <a:ea typeface="Times New Roman"/>
                  <a:cs typeface="Times New Roman"/>
                </a:rPr>
                <a:t>m</a:t>
              </a:r>
              <a:r>
                <a:rPr lang="en-US" sz="1400" kern="1200" baseline="30000" dirty="0">
                  <a:solidFill>
                    <a:srgbClr val="00B0F0"/>
                  </a:solidFill>
                  <a:effectLst/>
                  <a:latin typeface="Century Gothic"/>
                  <a:ea typeface="Times New Roman"/>
                  <a:cs typeface="Times New Roman"/>
                </a:rPr>
                <a:t>2</a:t>
              </a:r>
              <a:endParaRPr lang="fr-FR" sz="1400" dirty="0">
                <a:effectLst/>
                <a:latin typeface="Times New Roman"/>
                <a:ea typeface="Times New Roman"/>
              </a:endParaRPr>
            </a:p>
          </p:txBody>
        </p:sp>
        <p:sp>
          <p:nvSpPr>
            <p:cNvPr id="10" name="Titre 1"/>
            <p:cNvSpPr txBox="1">
              <a:spLocks/>
            </p:cNvSpPr>
            <p:nvPr/>
          </p:nvSpPr>
          <p:spPr>
            <a:xfrm>
              <a:off x="-423294" y="1514288"/>
              <a:ext cx="1824120" cy="796925"/>
            </a:xfrm>
            <a:prstGeom prst="rect">
              <a:avLst/>
            </a:prstGeom>
            <a:ln>
              <a:noFill/>
            </a:ln>
          </p:spPr>
          <p:txBody>
            <a:bodyPr>
              <a:noAutofit/>
            </a:bodyPr>
            <a:lstStyle/>
            <a:p>
              <a:pPr algn="ctr" fontAlgn="base">
                <a:spcAft>
                  <a:spcPts val="0"/>
                </a:spcAft>
              </a:pPr>
              <a:r>
                <a:rPr lang="en-US" sz="1400" kern="1200" dirty="0">
                  <a:solidFill>
                    <a:srgbClr val="00B0F0"/>
                  </a:solidFill>
                  <a:effectLst/>
                  <a:latin typeface="Century Gothic"/>
                  <a:ea typeface="Times New Roman"/>
                  <a:cs typeface="Times New Roman"/>
                </a:rPr>
                <a:t>IS0 </a:t>
              </a:r>
              <a:r>
                <a:rPr lang="en-US" sz="1400" kern="1200" dirty="0" smtClean="0">
                  <a:solidFill>
                    <a:srgbClr val="00B0F0"/>
                  </a:solidFill>
                  <a:effectLst/>
                  <a:latin typeface="Century Gothic"/>
                  <a:ea typeface="Times New Roman"/>
                  <a:cs typeface="Times New Roman"/>
                </a:rPr>
                <a:t>7</a:t>
              </a:r>
              <a:r>
                <a:rPr lang="fr-FR" sz="1400" dirty="0">
                  <a:latin typeface="Times New Roman"/>
                  <a:ea typeface="Times New Roman"/>
                </a:rPr>
                <a:t> </a:t>
              </a:r>
              <a:r>
                <a:rPr lang="fr-FR" sz="1400" dirty="0" smtClean="0">
                  <a:latin typeface="Times New Roman"/>
                  <a:ea typeface="Times New Roman"/>
                </a:rPr>
                <a:t> </a:t>
              </a:r>
              <a:r>
                <a:rPr lang="en-US" sz="1400" kern="1200" dirty="0" smtClean="0">
                  <a:solidFill>
                    <a:srgbClr val="00B0F0"/>
                  </a:solidFill>
                  <a:effectLst/>
                  <a:latin typeface="Century Gothic"/>
                  <a:ea typeface="Times New Roman"/>
                  <a:cs typeface="Times New Roman"/>
                </a:rPr>
                <a:t>27,5 </a:t>
              </a:r>
              <a:r>
                <a:rPr lang="en-US" sz="1400" kern="1200" dirty="0">
                  <a:solidFill>
                    <a:srgbClr val="00B0F0"/>
                  </a:solidFill>
                  <a:effectLst/>
                  <a:latin typeface="Century Gothic"/>
                  <a:ea typeface="Times New Roman"/>
                  <a:cs typeface="Times New Roman"/>
                </a:rPr>
                <a:t>m</a:t>
              </a:r>
              <a:r>
                <a:rPr lang="en-US" sz="1400" kern="1200" baseline="30000" dirty="0">
                  <a:solidFill>
                    <a:srgbClr val="00B0F0"/>
                  </a:solidFill>
                  <a:effectLst/>
                  <a:latin typeface="Century Gothic"/>
                  <a:ea typeface="Times New Roman"/>
                  <a:cs typeface="Times New Roman"/>
                </a:rPr>
                <a:t>2</a:t>
              </a:r>
              <a:endParaRPr lang="fr-FR" sz="1400" dirty="0">
                <a:effectLst/>
                <a:latin typeface="Times New Roman"/>
                <a:ea typeface="Times New Roman"/>
              </a:endParaRPr>
            </a:p>
            <a:p>
              <a:pPr algn="ctr" fontAlgn="base">
                <a:spcAft>
                  <a:spcPts val="0"/>
                </a:spcAft>
              </a:pPr>
              <a:r>
                <a:rPr lang="en-US" sz="1400" kern="1200" dirty="0">
                  <a:solidFill>
                    <a:srgbClr val="00B0F0"/>
                  </a:solidFill>
                  <a:effectLst/>
                  <a:latin typeface="Century Gothic"/>
                  <a:ea typeface="Times New Roman"/>
                  <a:cs typeface="Times New Roman"/>
                </a:rPr>
                <a:t>Water cleaning</a:t>
              </a:r>
              <a:endParaRPr lang="fr-FR" sz="1400" dirty="0">
                <a:effectLst/>
                <a:latin typeface="Times New Roman"/>
                <a:ea typeface="Times New Roman"/>
              </a:endParaRPr>
            </a:p>
          </p:txBody>
        </p:sp>
        <p:sp>
          <p:nvSpPr>
            <p:cNvPr id="11" name="Titre 1"/>
            <p:cNvSpPr txBox="1">
              <a:spLocks/>
            </p:cNvSpPr>
            <p:nvPr/>
          </p:nvSpPr>
          <p:spPr>
            <a:xfrm>
              <a:off x="1492572" y="85645"/>
              <a:ext cx="1240155" cy="469265"/>
            </a:xfrm>
            <a:prstGeom prst="rect">
              <a:avLst/>
            </a:prstGeom>
            <a:ln>
              <a:noFill/>
            </a:ln>
          </p:spPr>
          <p:txBody>
            <a:bodyPr>
              <a:noAutofit/>
            </a:bodyPr>
            <a:lstStyle/>
            <a:p>
              <a:pPr algn="ctr" fontAlgn="base">
                <a:spcAft>
                  <a:spcPts val="0"/>
                </a:spcAft>
              </a:pPr>
              <a:r>
                <a:rPr lang="en-US" sz="1200" kern="1200" dirty="0">
                  <a:solidFill>
                    <a:srgbClr val="00B0F0"/>
                  </a:solidFill>
                  <a:effectLst/>
                  <a:latin typeface="Century Gothic"/>
                  <a:ea typeface="Times New Roman"/>
                  <a:cs typeface="Times New Roman"/>
                </a:rPr>
                <a:t>High Pressure Rinsing HPR</a:t>
              </a:r>
              <a:endParaRPr lang="fr-FR" sz="2000" dirty="0">
                <a:effectLst/>
                <a:latin typeface="Times New Roman"/>
                <a:ea typeface="Times New Roman"/>
              </a:endParaRPr>
            </a:p>
          </p:txBody>
        </p:sp>
        <p:cxnSp>
          <p:nvCxnSpPr>
            <p:cNvPr id="12" name="Connecteur droit avec flèche 42"/>
            <p:cNvCxnSpPr/>
            <p:nvPr/>
          </p:nvCxnSpPr>
          <p:spPr bwMode="auto">
            <a:xfrm>
              <a:off x="2208831" y="428519"/>
              <a:ext cx="299105" cy="457167"/>
            </a:xfrm>
            <a:prstGeom prst="straightConnector1">
              <a:avLst/>
            </a:prstGeom>
            <a:blipFill dpi="0" rotWithShape="0">
              <a:blip r:embed="rId4" cstate="print"/>
              <a:srcRect/>
              <a:tile tx="0" ty="0" sx="100000" sy="100000" flip="none" algn="tl"/>
            </a:blipFill>
            <a:ln w="25400" cap="flat" cmpd="sng" algn="ctr">
              <a:solidFill>
                <a:srgbClr val="00B0F0"/>
              </a:solidFill>
              <a:prstDash val="solid"/>
              <a:round/>
              <a:headEnd type="none" w="med" len="med"/>
              <a:tailEnd type="arrow"/>
            </a:ln>
            <a:effectLst/>
          </p:spPr>
        </p:cxnSp>
        <p:cxnSp>
          <p:nvCxnSpPr>
            <p:cNvPr id="13" name="Connecteur droit avec flèche 43"/>
            <p:cNvCxnSpPr/>
            <p:nvPr/>
          </p:nvCxnSpPr>
          <p:spPr bwMode="auto">
            <a:xfrm flipH="1" flipV="1">
              <a:off x="2029368" y="999977"/>
              <a:ext cx="332584" cy="892685"/>
            </a:xfrm>
            <a:prstGeom prst="straightConnector1">
              <a:avLst/>
            </a:prstGeom>
            <a:blipFill dpi="0" rotWithShape="0">
              <a:blip r:embed="rId4" cstate="print"/>
              <a:srcRect/>
              <a:tile tx="0" ty="0" sx="100000" sy="100000" flip="none" algn="tl"/>
            </a:blipFill>
            <a:ln w="25400" cap="flat" cmpd="sng" algn="ctr">
              <a:solidFill>
                <a:srgbClr val="00B0F0"/>
              </a:solidFill>
              <a:prstDash val="solid"/>
              <a:round/>
              <a:headEnd type="none" w="med" len="med"/>
              <a:tailEnd type="arrow"/>
            </a:ln>
            <a:effectLst/>
          </p:spPr>
        </p:cxnSp>
        <p:cxnSp>
          <p:nvCxnSpPr>
            <p:cNvPr id="14" name="Connecteur droit avec flèche 44"/>
            <p:cNvCxnSpPr/>
            <p:nvPr/>
          </p:nvCxnSpPr>
          <p:spPr bwMode="auto">
            <a:xfrm flipV="1">
              <a:off x="832948" y="771394"/>
              <a:ext cx="481809" cy="837648"/>
            </a:xfrm>
            <a:prstGeom prst="straightConnector1">
              <a:avLst/>
            </a:prstGeom>
            <a:blipFill dpi="0" rotWithShape="0">
              <a:blip r:embed="rId4" cstate="print"/>
              <a:srcRect/>
              <a:tile tx="0" ty="0" sx="100000" sy="100000" flip="none" algn="tl"/>
            </a:blipFill>
            <a:ln w="25400" cap="flat" cmpd="sng" algn="ctr">
              <a:solidFill>
                <a:srgbClr val="00B0F0"/>
              </a:solidFill>
              <a:prstDash val="solid"/>
              <a:round/>
              <a:headEnd type="none" w="med" len="med"/>
              <a:tailEnd type="arrow"/>
            </a:ln>
            <a:effectLst/>
          </p:spPr>
        </p:cxnSp>
      </p:grpSp>
      <p:pic>
        <p:nvPicPr>
          <p:cNvPr id="15" name="Picture 2" descr="C:\D\SB124-est\Photos SB oct2013\P100081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4275094"/>
            <a:ext cx="2232248" cy="167418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251520" y="5949280"/>
            <a:ext cx="6306391" cy="603584"/>
          </a:xfrm>
          <a:prstGeom prst="rect">
            <a:avLst/>
          </a:prstGeom>
        </p:spPr>
        <p:txBody>
          <a:bodyPr wrap="square">
            <a:spAutoFit/>
          </a:bodyPr>
          <a:lstStyle/>
          <a:p>
            <a:pPr marL="4763" lvl="2">
              <a:lnSpc>
                <a:spcPts val="2000"/>
              </a:lnSpc>
              <a:buSzPct val="90000"/>
            </a:pPr>
            <a:r>
              <a:rPr lang="fr-FR" sz="1600" b="1" dirty="0" smtClean="0">
                <a:solidFill>
                  <a:schemeClr val="accent2"/>
                </a:solidFill>
                <a:latin typeface="Arial"/>
                <a:cs typeface="Arial"/>
              </a:rPr>
              <a:t>The clean room inauguration </a:t>
            </a:r>
          </a:p>
          <a:p>
            <a:pPr marL="4763" lvl="2">
              <a:lnSpc>
                <a:spcPts val="2000"/>
              </a:lnSpc>
              <a:buSzPct val="90000"/>
            </a:pPr>
            <a:r>
              <a:rPr lang="fr-FR" sz="1600" b="1" dirty="0" smtClean="0">
                <a:solidFill>
                  <a:schemeClr val="accent2"/>
                </a:solidFill>
                <a:latin typeface="Arial"/>
                <a:cs typeface="Arial"/>
                <a:sym typeface="Wingdings"/>
              </a:rPr>
              <a:t> May 13th 2014 </a:t>
            </a:r>
            <a:endParaRPr lang="fr-FR" sz="1600" b="1" dirty="0">
              <a:solidFill>
                <a:schemeClr val="accent2"/>
              </a:solidFill>
              <a:latin typeface="Arial"/>
              <a:cs typeface="Arial"/>
            </a:endParaRPr>
          </a:p>
        </p:txBody>
      </p:sp>
      <p:sp>
        <p:nvSpPr>
          <p:cNvPr id="18" name="Rectangle 17"/>
          <p:cNvSpPr/>
          <p:nvPr/>
        </p:nvSpPr>
        <p:spPr>
          <a:xfrm>
            <a:off x="179512" y="1628800"/>
            <a:ext cx="3096344" cy="584776"/>
          </a:xfrm>
          <a:prstGeom prst="rect">
            <a:avLst/>
          </a:prstGeom>
        </p:spPr>
        <p:txBody>
          <a:bodyPr wrap="square">
            <a:spAutoFit/>
          </a:bodyPr>
          <a:lstStyle/>
          <a:p>
            <a:pPr marL="0" lvl="2"/>
            <a:r>
              <a:rPr lang="en-US" sz="1600" dirty="0" smtClean="0" bmk="">
                <a:solidFill>
                  <a:srgbClr val="000000"/>
                </a:solidFill>
                <a:latin typeface="Arial"/>
                <a:cs typeface="Arial"/>
              </a:rPr>
              <a:t>Clean room for </a:t>
            </a:r>
            <a:r>
              <a:rPr lang="en-US" sz="1600" dirty="0" bmk="">
                <a:solidFill>
                  <a:srgbClr val="000000"/>
                </a:solidFill>
                <a:latin typeface="Arial"/>
                <a:cs typeface="Arial"/>
              </a:rPr>
              <a:t>the </a:t>
            </a:r>
            <a:r>
              <a:rPr lang="en-US" sz="1600" dirty="0" smtClean="0" bmk="">
                <a:solidFill>
                  <a:srgbClr val="000000"/>
                </a:solidFill>
                <a:latin typeface="Arial"/>
                <a:cs typeface="Arial"/>
              </a:rPr>
              <a:t>M-ECCTD (and H-ECCTD)</a:t>
            </a:r>
            <a:endParaRPr lang="en-US" dirty="0" bmk="">
              <a:solidFill>
                <a:srgbClr val="000000"/>
              </a:solidFill>
              <a:latin typeface="Arial"/>
              <a:cs typeface="Arial"/>
            </a:endParaRPr>
          </a:p>
        </p:txBody>
      </p:sp>
      <p:sp>
        <p:nvSpPr>
          <p:cNvPr id="19" name="Rectangle 18"/>
          <p:cNvSpPr/>
          <p:nvPr/>
        </p:nvSpPr>
        <p:spPr>
          <a:xfrm>
            <a:off x="4067944" y="1817529"/>
            <a:ext cx="4968552" cy="1323439"/>
          </a:xfrm>
          <a:prstGeom prst="rect">
            <a:avLst/>
          </a:prstGeom>
        </p:spPr>
        <p:txBody>
          <a:bodyPr wrap="square">
            <a:spAutoFit/>
          </a:bodyPr>
          <a:lstStyle/>
          <a:p>
            <a:pPr marL="0" lvl="2"/>
            <a:r>
              <a:rPr lang="en-US" sz="1600" dirty="0">
                <a:solidFill>
                  <a:srgbClr val="000000"/>
                </a:solidFill>
                <a:latin typeface="Arial"/>
                <a:cs typeface="Arial"/>
              </a:rPr>
              <a:t>Possible IKC for the</a:t>
            </a:r>
            <a:r>
              <a:rPr lang="en-US" sz="1600" dirty="0" bmk="">
                <a:solidFill>
                  <a:srgbClr val="000000"/>
                </a:solidFill>
                <a:latin typeface="Arial"/>
                <a:ea typeface="ヒラギノ角ゴ ProN W3" charset="0"/>
                <a:cs typeface="Arial"/>
                <a:sym typeface="Lucida Grande" charset="0"/>
              </a:rPr>
              <a:t> assembly by industry at </a:t>
            </a:r>
            <a:r>
              <a:rPr lang="en-US" sz="1600" dirty="0" err="1" bmk="">
                <a:solidFill>
                  <a:srgbClr val="000000"/>
                </a:solidFill>
                <a:latin typeface="Arial"/>
                <a:ea typeface="ヒラギノ角ゴ ProN W3" charset="0"/>
                <a:cs typeface="Arial"/>
                <a:sym typeface="Lucida Grande" charset="0"/>
              </a:rPr>
              <a:t>Saclay</a:t>
            </a:r>
            <a:r>
              <a:rPr lang="en-US" sz="1600" dirty="0" bmk="">
                <a:solidFill>
                  <a:srgbClr val="000000"/>
                </a:solidFill>
                <a:latin typeface="Arial"/>
                <a:ea typeface="ヒラギノ角ゴ ProN W3" charset="0"/>
                <a:cs typeface="Arial"/>
                <a:sym typeface="Lucida Grande" charset="0"/>
              </a:rPr>
              <a:t> (XFEL cryomodules assembly)</a:t>
            </a:r>
          </a:p>
          <a:p>
            <a:pPr marL="285750" lvl="2" indent="-285750">
              <a:buFont typeface="Arial" pitchFamily="34" charset="0"/>
              <a:buChar char="•"/>
            </a:pPr>
            <a:r>
              <a:rPr lang="en-US" sz="1600" dirty="0" smtClean="0">
                <a:solidFill>
                  <a:srgbClr val="000000"/>
                </a:solidFill>
                <a:latin typeface="Arial"/>
                <a:cs typeface="Arial"/>
              </a:rPr>
              <a:t>Uses </a:t>
            </a:r>
            <a:r>
              <a:rPr lang="en-US" sz="1600" dirty="0">
                <a:solidFill>
                  <a:srgbClr val="000000"/>
                </a:solidFill>
                <a:latin typeface="Arial"/>
                <a:cs typeface="Arial"/>
              </a:rPr>
              <a:t>the current infrastructure at </a:t>
            </a:r>
            <a:r>
              <a:rPr lang="en-US" sz="1600" dirty="0" err="1">
                <a:solidFill>
                  <a:srgbClr val="000000"/>
                </a:solidFill>
                <a:latin typeface="Arial"/>
                <a:cs typeface="Arial"/>
              </a:rPr>
              <a:t>Saclay</a:t>
            </a:r>
            <a:endParaRPr lang="en-US" sz="1600" dirty="0" bmk="">
              <a:solidFill>
                <a:srgbClr val="000000"/>
              </a:solidFill>
              <a:latin typeface="Arial"/>
              <a:cs typeface="Arial"/>
            </a:endParaRPr>
          </a:p>
          <a:p>
            <a:pPr marL="285750" lvl="2" indent="-285750">
              <a:buFont typeface="Arial" pitchFamily="34" charset="0"/>
              <a:buChar char="•"/>
            </a:pPr>
            <a:r>
              <a:rPr lang="en-US" sz="1600" dirty="0">
                <a:solidFill>
                  <a:srgbClr val="000000"/>
                </a:solidFill>
                <a:latin typeface="Arial"/>
                <a:cs typeface="Arial"/>
              </a:rPr>
              <a:t>Benefits from the experience of the XFEL cryomodule </a:t>
            </a:r>
            <a:r>
              <a:rPr lang="en-US" sz="1600" dirty="0" smtClean="0">
                <a:solidFill>
                  <a:srgbClr val="000000"/>
                </a:solidFill>
                <a:latin typeface="Arial"/>
                <a:cs typeface="Arial"/>
              </a:rPr>
              <a:t>assembly (ALSYOM)</a:t>
            </a:r>
            <a:endParaRPr lang="en-US" sz="1600" dirty="0">
              <a:solidFill>
                <a:srgbClr val="000000"/>
              </a:solidFill>
              <a:latin typeface="Arial"/>
              <a:cs typeface="Arial"/>
            </a:endParaRPr>
          </a:p>
        </p:txBody>
      </p:sp>
      <p:pic>
        <p:nvPicPr>
          <p:cNvPr id="20" name="Imag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23928" y="4725144"/>
            <a:ext cx="2376264" cy="1584176"/>
          </a:xfrm>
          <a:prstGeom prst="rect">
            <a:avLst/>
          </a:prstGeom>
        </p:spPr>
      </p:pic>
      <p:pic>
        <p:nvPicPr>
          <p:cNvPr id="21" name="Image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2200" y="3212976"/>
            <a:ext cx="2599909" cy="1463648"/>
          </a:xfrm>
          <a:prstGeom prst="rect">
            <a:avLst/>
          </a:prstGeom>
        </p:spPr>
      </p:pic>
      <p:pic>
        <p:nvPicPr>
          <p:cNvPr id="22" name="Image 12"/>
          <p:cNvPicPr>
            <a:picLocks noChangeAspect="1"/>
          </p:cNvPicPr>
          <p:nvPr/>
        </p:nvPicPr>
        <p:blipFill rotWithShape="1">
          <a:blip r:embed="rId8" cstate="screen">
            <a:extLst>
              <a:ext uri="{28A0092B-C50C-407E-A947-70E740481C1C}">
                <a14:useLocalDpi xmlns:a14="http://schemas.microsoft.com/office/drawing/2010/main"/>
              </a:ext>
            </a:extLst>
          </a:blip>
          <a:srcRect t="19410"/>
          <a:stretch/>
        </p:blipFill>
        <p:spPr>
          <a:xfrm>
            <a:off x="3917482" y="3212976"/>
            <a:ext cx="2382710" cy="1440160"/>
          </a:xfrm>
          <a:prstGeom prst="rect">
            <a:avLst/>
          </a:prstGeom>
        </p:spPr>
      </p:pic>
      <p:pic>
        <p:nvPicPr>
          <p:cNvPr id="23" name="Image 3" descr="000_1389.jpg"/>
          <p:cNvPicPr>
            <a:picLocks noChangeAspect="1"/>
          </p:cNvPicPr>
          <p:nvPr/>
        </p:nvPicPr>
        <p:blipFill rotWithShape="1">
          <a:blip r:embed="rId9" cstate="print">
            <a:extLst>
              <a:ext uri="{28A0092B-C50C-407E-A947-70E740481C1C}">
                <a14:useLocalDpi xmlns:a14="http://schemas.microsoft.com/office/drawing/2010/main" val="0"/>
              </a:ext>
            </a:extLst>
          </a:blip>
          <a:srcRect l="6638" t="15465" b="8825"/>
          <a:stretch/>
        </p:blipFill>
        <p:spPr bwMode="auto">
          <a:xfrm>
            <a:off x="6370054" y="4725145"/>
            <a:ext cx="2604843"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9391459"/>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71184" cy="1143000"/>
          </a:xfrm>
        </p:spPr>
        <p:txBody>
          <a:bodyPr>
            <a:normAutofit/>
          </a:bodyPr>
          <a:lstStyle/>
          <a:p>
            <a:r>
              <a:rPr lang="fr-FR" sz="2800" b="1" dirty="0" err="1" smtClean="0"/>
              <a:t>Assembly</a:t>
            </a:r>
            <a:r>
              <a:rPr lang="fr-FR" sz="2800" b="1" dirty="0" smtClean="0"/>
              <a:t> of </a:t>
            </a:r>
            <a:r>
              <a:rPr lang="fr-FR" sz="2800" b="1" dirty="0" err="1" smtClean="0"/>
              <a:t>elliptical</a:t>
            </a:r>
            <a:r>
              <a:rPr lang="fr-FR" sz="2800" b="1" dirty="0" smtClean="0"/>
              <a:t> cryomodules</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87</a:t>
            </a:fld>
            <a:endParaRPr lang="sv-SE"/>
          </a:p>
        </p:txBody>
      </p:sp>
      <p:pic>
        <p:nvPicPr>
          <p:cNvPr id="5"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91" y="1472583"/>
            <a:ext cx="8946003" cy="3684609"/>
          </a:xfrm>
          <a:prstGeom prst="rect">
            <a:avLst/>
          </a:prstGeom>
        </p:spPr>
      </p:pic>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76256" y="4653136"/>
            <a:ext cx="2029877" cy="1789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re 1"/>
          <p:cNvSpPr txBox="1">
            <a:spLocks/>
          </p:cNvSpPr>
          <p:nvPr/>
        </p:nvSpPr>
        <p:spPr>
          <a:xfrm>
            <a:off x="76201" y="1143000"/>
            <a:ext cx="4473669" cy="717376"/>
          </a:xfrm>
          <a:prstGeom prst="rect">
            <a:avLst/>
          </a:prstGeom>
        </p:spPr>
        <p:txBody>
          <a:bodyPr lIns="91432" tIns="45716" rIns="91432" bIns="45716"/>
          <a:lstStyle>
            <a:lvl1pPr algn="ctr">
              <a:spcBef>
                <a:spcPct val="0"/>
              </a:spcBef>
              <a:buNone/>
              <a:defRPr sz="3600" b="1">
                <a:solidFill>
                  <a:schemeClr val="bg1">
                    <a:lumMod val="50000"/>
                  </a:schemeClr>
                </a:solidFill>
              </a:defRPr>
            </a:lvl1pPr>
          </a:lstStyle>
          <a:p>
            <a:r>
              <a:rPr lang="fr-FR" sz="1800" b="0" dirty="0" smtClean="0"/>
              <a:t> </a:t>
            </a:r>
            <a:endParaRPr lang="en-US" sz="1800" b="0" dirty="0"/>
          </a:p>
        </p:txBody>
      </p:sp>
      <p:sp>
        <p:nvSpPr>
          <p:cNvPr id="10" name="Titre 1"/>
          <p:cNvSpPr txBox="1">
            <a:spLocks/>
          </p:cNvSpPr>
          <p:nvPr/>
        </p:nvSpPr>
        <p:spPr>
          <a:xfrm>
            <a:off x="4499992" y="5733256"/>
            <a:ext cx="2376264" cy="787274"/>
          </a:xfrm>
          <a:prstGeom prst="rect">
            <a:avLst/>
          </a:prstGeom>
          <a:solidFill>
            <a:schemeClr val="bg1"/>
          </a:solidFill>
        </p:spPr>
        <p:txBody>
          <a:bodyPr lIns="91432" tIns="45716" rIns="91432" bIns="45716"/>
          <a:lstStyle>
            <a:lvl1pPr algn="ctr">
              <a:spcBef>
                <a:spcPct val="0"/>
              </a:spcBef>
              <a:buNone/>
              <a:defRPr sz="3600" b="1">
                <a:solidFill>
                  <a:schemeClr val="bg1">
                    <a:lumMod val="50000"/>
                  </a:schemeClr>
                </a:solidFill>
              </a:defRPr>
            </a:lvl1pPr>
          </a:lstStyle>
          <a:p>
            <a:pPr algn="r"/>
            <a:r>
              <a:rPr lang="fr-FR" sz="1400" b="0" dirty="0" err="1">
                <a:solidFill>
                  <a:srgbClr val="000000"/>
                </a:solidFill>
                <a:latin typeface="Arial"/>
                <a:cs typeface="Arial"/>
              </a:rPr>
              <a:t>Tooling</a:t>
            </a:r>
            <a:r>
              <a:rPr lang="fr-FR" sz="1400" b="0" dirty="0">
                <a:solidFill>
                  <a:srgbClr val="000000"/>
                </a:solidFill>
                <a:latin typeface="Arial"/>
                <a:cs typeface="Arial"/>
              </a:rPr>
              <a:t> for </a:t>
            </a:r>
            <a:r>
              <a:rPr lang="fr-FR" sz="1400" b="0" dirty="0" err="1">
                <a:solidFill>
                  <a:srgbClr val="000000"/>
                </a:solidFill>
                <a:latin typeface="Arial"/>
                <a:cs typeface="Arial"/>
              </a:rPr>
              <a:t>elliptical</a:t>
            </a:r>
            <a:r>
              <a:rPr lang="fr-FR" sz="1400" b="0" dirty="0">
                <a:solidFill>
                  <a:srgbClr val="000000"/>
                </a:solidFill>
                <a:latin typeface="Arial"/>
                <a:cs typeface="Arial"/>
              </a:rPr>
              <a:t>  </a:t>
            </a:r>
            <a:r>
              <a:rPr lang="fr-FR" sz="1400" b="0" dirty="0" err="1">
                <a:solidFill>
                  <a:srgbClr val="000000"/>
                </a:solidFill>
                <a:latin typeface="Arial"/>
                <a:cs typeface="Arial"/>
              </a:rPr>
              <a:t>cavities</a:t>
            </a:r>
            <a:r>
              <a:rPr lang="fr-FR" sz="1400" b="0" dirty="0">
                <a:solidFill>
                  <a:srgbClr val="000000"/>
                </a:solidFill>
                <a:latin typeface="Arial"/>
                <a:cs typeface="Arial"/>
              </a:rPr>
              <a:t>:</a:t>
            </a:r>
            <a:endParaRPr lang="en-US" sz="1400" b="0" dirty="0">
              <a:solidFill>
                <a:srgbClr val="000000"/>
              </a:solidFill>
              <a:latin typeface="Arial"/>
              <a:cs typeface="Arial"/>
            </a:endParaRPr>
          </a:p>
        </p:txBody>
      </p:sp>
      <p:sp>
        <p:nvSpPr>
          <p:cNvPr id="11" name="Rectangle 10"/>
          <p:cNvSpPr/>
          <p:nvPr/>
        </p:nvSpPr>
        <p:spPr>
          <a:xfrm>
            <a:off x="323528" y="5109572"/>
            <a:ext cx="5544616" cy="1415772"/>
          </a:xfrm>
          <a:prstGeom prst="rect">
            <a:avLst/>
          </a:prstGeom>
        </p:spPr>
        <p:txBody>
          <a:bodyPr wrap="square">
            <a:spAutoFit/>
          </a:bodyPr>
          <a:lstStyle/>
          <a:p>
            <a:pPr marL="285750" indent="-285750">
              <a:spcAft>
                <a:spcPts val="1200"/>
              </a:spcAft>
              <a:buFont typeface="Wingdings" panose="05000000000000000000" pitchFamily="2" charset="2"/>
              <a:buChar char="q"/>
            </a:pPr>
            <a:r>
              <a:rPr lang="en-US" dirty="0">
                <a:solidFill>
                  <a:srgbClr val="000000"/>
                </a:solidFill>
              </a:rPr>
              <a:t>Detailed procedures will be defined for every phases</a:t>
            </a:r>
          </a:p>
          <a:p>
            <a:pPr marL="742950" lvl="1" indent="-285750">
              <a:spcAft>
                <a:spcPts val="600"/>
              </a:spcAft>
              <a:buFont typeface="Wingdings" panose="05000000000000000000" pitchFamily="2" charset="2"/>
              <a:buChar char="§"/>
            </a:pPr>
            <a:r>
              <a:rPr lang="en-US" sz="1600" dirty="0">
                <a:solidFill>
                  <a:srgbClr val="000000"/>
                </a:solidFill>
              </a:rPr>
              <a:t>Components and tools</a:t>
            </a:r>
          </a:p>
          <a:p>
            <a:pPr marL="742950" lvl="1" indent="-285750">
              <a:spcAft>
                <a:spcPts val="600"/>
              </a:spcAft>
              <a:buFont typeface="Wingdings" panose="05000000000000000000" pitchFamily="2" charset="2"/>
              <a:buChar char="§"/>
            </a:pPr>
            <a:r>
              <a:rPr lang="en-US" sz="1600" dirty="0">
                <a:solidFill>
                  <a:srgbClr val="000000"/>
                </a:solidFill>
              </a:rPr>
              <a:t>Operations</a:t>
            </a:r>
          </a:p>
          <a:p>
            <a:pPr marL="742950" lvl="1" indent="-285750">
              <a:spcAft>
                <a:spcPts val="600"/>
              </a:spcAft>
              <a:buFont typeface="Wingdings" panose="05000000000000000000" pitchFamily="2" charset="2"/>
              <a:buChar char="§"/>
            </a:pPr>
            <a:r>
              <a:rPr lang="en-US" sz="1600" dirty="0">
                <a:solidFill>
                  <a:srgbClr val="000000"/>
                </a:solidFill>
              </a:rPr>
              <a:t>Controls and tests</a:t>
            </a:r>
          </a:p>
        </p:txBody>
      </p:sp>
      <p:sp>
        <p:nvSpPr>
          <p:cNvPr id="12" name="TextBox 11"/>
          <p:cNvSpPr txBox="1"/>
          <p:nvPr/>
        </p:nvSpPr>
        <p:spPr>
          <a:xfrm>
            <a:off x="539552" y="1484784"/>
            <a:ext cx="2647880" cy="338554"/>
          </a:xfrm>
          <a:prstGeom prst="rect">
            <a:avLst/>
          </a:prstGeom>
          <a:noFill/>
        </p:spPr>
        <p:txBody>
          <a:bodyPr wrap="none" rtlCol="0">
            <a:spAutoFit/>
          </a:bodyPr>
          <a:lstStyle/>
          <a:p>
            <a:r>
              <a:rPr lang="en-US" sz="1600" dirty="0" smtClean="0">
                <a:solidFill>
                  <a:srgbClr val="FF0000"/>
                </a:solidFill>
                <a:latin typeface="Arial"/>
                <a:cs typeface="Arial"/>
              </a:rPr>
              <a:t>Courtesy of N. </a:t>
            </a:r>
            <a:r>
              <a:rPr lang="en-US" sz="1600" dirty="0" err="1" smtClean="0">
                <a:solidFill>
                  <a:srgbClr val="FF0000"/>
                </a:solidFill>
                <a:latin typeface="Arial"/>
                <a:cs typeface="Arial"/>
              </a:rPr>
              <a:t>Bazin</a:t>
            </a:r>
            <a:r>
              <a:rPr lang="en-US" sz="1600" dirty="0" smtClean="0">
                <a:solidFill>
                  <a:srgbClr val="FF0000"/>
                </a:solidFill>
                <a:latin typeface="Arial"/>
                <a:cs typeface="Arial"/>
              </a:rPr>
              <a:t> / CEA</a:t>
            </a:r>
            <a:endParaRPr lang="en-US" sz="1600" dirty="0">
              <a:solidFill>
                <a:srgbClr val="FF0000"/>
              </a:solidFill>
              <a:latin typeface="Arial"/>
              <a:cs typeface="Arial"/>
            </a:endParaRPr>
          </a:p>
        </p:txBody>
      </p:sp>
    </p:spTree>
    <p:extLst>
      <p:ext uri="{BB962C8B-B14F-4D97-AF65-F5344CB8AC3E}">
        <p14:creationId xmlns:p14="http://schemas.microsoft.com/office/powerpoint/2010/main" val="1915561486"/>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24" y="274638"/>
            <a:ext cx="7884368" cy="1143000"/>
          </a:xfrm>
        </p:spPr>
        <p:txBody>
          <a:bodyPr>
            <a:normAutofit/>
          </a:bodyPr>
          <a:lstStyle/>
          <a:p>
            <a:r>
              <a:rPr lang="en-US" sz="2800" b="1" dirty="0" smtClean="0"/>
              <a:t>Assembly: outside clean </a:t>
            </a:r>
            <a:r>
              <a:rPr lang="en-US" sz="2800" b="1" dirty="0"/>
              <a:t>room</a:t>
            </a:r>
          </a:p>
        </p:txBody>
      </p:sp>
      <p:pic>
        <p:nvPicPr>
          <p:cNvPr id="5"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65" y="1844824"/>
            <a:ext cx="9047131" cy="4212465"/>
          </a:xfrm>
          <a:prstGeom prst="rect">
            <a:avLst/>
          </a:prstGeom>
        </p:spPr>
      </p:pic>
      <p:sp>
        <p:nvSpPr>
          <p:cNvPr id="7" name="TextBox 6"/>
          <p:cNvSpPr txBox="1"/>
          <p:nvPr/>
        </p:nvSpPr>
        <p:spPr>
          <a:xfrm>
            <a:off x="3131840" y="1412776"/>
            <a:ext cx="2647880" cy="338554"/>
          </a:xfrm>
          <a:prstGeom prst="rect">
            <a:avLst/>
          </a:prstGeom>
          <a:noFill/>
        </p:spPr>
        <p:txBody>
          <a:bodyPr wrap="none" rtlCol="0">
            <a:spAutoFit/>
          </a:bodyPr>
          <a:lstStyle/>
          <a:p>
            <a:r>
              <a:rPr lang="en-US" sz="1600" dirty="0" smtClean="0">
                <a:solidFill>
                  <a:srgbClr val="FF0000"/>
                </a:solidFill>
                <a:latin typeface="Arial"/>
                <a:cs typeface="Arial"/>
              </a:rPr>
              <a:t>Courtesy of N. </a:t>
            </a:r>
            <a:r>
              <a:rPr lang="en-US" sz="1600" dirty="0" err="1" smtClean="0">
                <a:solidFill>
                  <a:srgbClr val="FF0000"/>
                </a:solidFill>
                <a:latin typeface="Arial"/>
                <a:cs typeface="Arial"/>
              </a:rPr>
              <a:t>Bazin</a:t>
            </a:r>
            <a:r>
              <a:rPr lang="en-US" sz="1600" dirty="0" smtClean="0">
                <a:solidFill>
                  <a:srgbClr val="FF0000"/>
                </a:solidFill>
                <a:latin typeface="Arial"/>
                <a:cs typeface="Arial"/>
              </a:rPr>
              <a:t> / CEA</a:t>
            </a:r>
            <a:endParaRPr lang="en-US" sz="1600" dirty="0">
              <a:solidFill>
                <a:srgbClr val="FF0000"/>
              </a:solidFill>
              <a:latin typeface="Arial"/>
              <a:cs typeface="Arial"/>
            </a:endParaRPr>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483768" y="5805264"/>
            <a:ext cx="2376264" cy="906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Slide Number Placeholder 3"/>
          <p:cNvSpPr txBox="1">
            <a:spLocks/>
          </p:cNvSpPr>
          <p:nvPr/>
        </p:nvSpPr>
        <p:spPr>
          <a:xfrm>
            <a:off x="6705600" y="6508750"/>
            <a:ext cx="2133600" cy="365125"/>
          </a:xfrm>
          <a:prstGeom prst="rect">
            <a:avLst/>
          </a:prstGeom>
        </p:spPr>
        <p:txBody>
          <a:bodyPr vert="horz" lIns="91440" tIns="45720" rIns="91440" bIns="45720" rtlCol="0" anchor="ctr"/>
          <a:lstStyle>
            <a:defPPr>
              <a:defRPr lang="sv-SE"/>
            </a:defPPr>
            <a:lvl1pPr marL="0" algn="r" defTabSz="914400" rtl="0" eaLnBrk="1" latinLnBrk="0" hangingPunct="1">
              <a:defRPr sz="1200" kern="1200">
                <a:solidFill>
                  <a:srgbClr val="00000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1115BC-487E-4422-894C-CB7CD3E79223}" type="slidenum">
              <a:rPr lang="sv-SE" smtClean="0"/>
              <a:pPr/>
              <a:t>88</a:t>
            </a:fld>
            <a:endParaRPr lang="sv-SE" dirty="0"/>
          </a:p>
        </p:txBody>
      </p:sp>
    </p:spTree>
    <p:extLst>
      <p:ext uri="{BB962C8B-B14F-4D97-AF65-F5344CB8AC3E}">
        <p14:creationId xmlns:p14="http://schemas.microsoft.com/office/powerpoint/2010/main" val="1657319266"/>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064896" cy="1143000"/>
          </a:xfrm>
        </p:spPr>
        <p:txBody>
          <a:bodyPr>
            <a:normAutofit/>
          </a:bodyPr>
          <a:lstStyle/>
          <a:p>
            <a:r>
              <a:rPr lang="fr-FR" sz="2800" b="1" dirty="0" err="1" smtClean="0"/>
              <a:t>Spoke</a:t>
            </a:r>
            <a:r>
              <a:rPr lang="fr-FR" sz="2800" b="1" dirty="0" smtClean="0"/>
              <a:t> </a:t>
            </a:r>
            <a:r>
              <a:rPr lang="fr-FR" sz="2800" b="1" dirty="0" err="1" smtClean="0"/>
              <a:t>assembling</a:t>
            </a:r>
            <a:r>
              <a:rPr lang="fr-FR" sz="2800" b="1" dirty="0" smtClean="0"/>
              <a:t> in </a:t>
            </a:r>
            <a:r>
              <a:rPr lang="fr-FR" sz="2800" b="1" dirty="0"/>
              <a:t>clean </a:t>
            </a:r>
            <a:r>
              <a:rPr lang="fr-FR" sz="2800" b="1" dirty="0" smtClean="0"/>
              <a:t>room/IPNO</a:t>
            </a:r>
            <a:endParaRPr lang="en-US" sz="2800" b="1"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89</a:t>
            </a:fld>
            <a:endParaRPr lang="sv-SE"/>
          </a:p>
        </p:txBody>
      </p:sp>
      <p:pic>
        <p:nvPicPr>
          <p:cNvPr id="5" name="Picture 4"/>
          <p:cNvPicPr>
            <a:picLocks noChangeAspect="1"/>
          </p:cNvPicPr>
          <p:nvPr/>
        </p:nvPicPr>
        <p:blipFill>
          <a:blip r:embed="rId2"/>
          <a:stretch>
            <a:fillRect/>
          </a:stretch>
        </p:blipFill>
        <p:spPr>
          <a:xfrm>
            <a:off x="251520" y="1567779"/>
            <a:ext cx="8698344" cy="5290221"/>
          </a:xfrm>
          <a:prstGeom prst="rect">
            <a:avLst/>
          </a:prstGeom>
        </p:spPr>
      </p:pic>
      <p:sp>
        <p:nvSpPr>
          <p:cNvPr id="6" name="TextBox 5"/>
          <p:cNvSpPr txBox="1"/>
          <p:nvPr/>
        </p:nvSpPr>
        <p:spPr>
          <a:xfrm>
            <a:off x="3419872" y="1700808"/>
            <a:ext cx="2875807" cy="338554"/>
          </a:xfrm>
          <a:prstGeom prst="rect">
            <a:avLst/>
          </a:prstGeom>
          <a:noFill/>
        </p:spPr>
        <p:txBody>
          <a:bodyPr wrap="none" rtlCol="0">
            <a:spAutoFit/>
          </a:bodyPr>
          <a:lstStyle/>
          <a:p>
            <a:r>
              <a:rPr lang="en-US" sz="1600" dirty="0" smtClean="0">
                <a:solidFill>
                  <a:srgbClr val="FF0000"/>
                </a:solidFill>
                <a:latin typeface="Arial"/>
                <a:cs typeface="Arial"/>
              </a:rPr>
              <a:t>Courtesy of D. </a:t>
            </a:r>
            <a:r>
              <a:rPr lang="en-US" sz="1600" dirty="0" err="1" smtClean="0">
                <a:solidFill>
                  <a:srgbClr val="FF0000"/>
                </a:solidFill>
                <a:latin typeface="Arial"/>
                <a:cs typeface="Arial"/>
              </a:rPr>
              <a:t>Reynet</a:t>
            </a:r>
            <a:r>
              <a:rPr lang="en-US" sz="1600" dirty="0" smtClean="0">
                <a:solidFill>
                  <a:srgbClr val="FF0000"/>
                </a:solidFill>
                <a:latin typeface="Arial"/>
                <a:cs typeface="Arial"/>
              </a:rPr>
              <a:t> / IPNO</a:t>
            </a:r>
            <a:endParaRPr lang="en-US" sz="1600" dirty="0">
              <a:solidFill>
                <a:srgbClr val="FF0000"/>
              </a:solidFill>
              <a:latin typeface="Arial"/>
              <a:cs typeface="Arial"/>
            </a:endParaRPr>
          </a:p>
        </p:txBody>
      </p:sp>
      <p:sp>
        <p:nvSpPr>
          <p:cNvPr id="8" name="Slide Number Placeholder 3"/>
          <p:cNvSpPr txBox="1">
            <a:spLocks/>
          </p:cNvSpPr>
          <p:nvPr/>
        </p:nvSpPr>
        <p:spPr>
          <a:xfrm>
            <a:off x="6705600" y="6508750"/>
            <a:ext cx="2133600" cy="365125"/>
          </a:xfrm>
          <a:prstGeom prst="rect">
            <a:avLst/>
          </a:prstGeom>
        </p:spPr>
        <p:txBody>
          <a:bodyPr vert="horz" lIns="91440" tIns="45720" rIns="91440" bIns="45720" rtlCol="0" anchor="ctr"/>
          <a:lstStyle>
            <a:defPPr>
              <a:defRPr lang="sv-SE"/>
            </a:defPPr>
            <a:lvl1pPr marL="0" algn="r" defTabSz="914400" rtl="0" eaLnBrk="1" latinLnBrk="0" hangingPunct="1">
              <a:defRPr sz="1200" kern="1200">
                <a:solidFill>
                  <a:srgbClr val="000000"/>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1115BC-487E-4422-894C-CB7CD3E79223}" type="slidenum">
              <a:rPr lang="sv-SE" smtClean="0"/>
              <a:pPr/>
              <a:t>89</a:t>
            </a:fld>
            <a:endParaRPr lang="sv-SE" dirty="0"/>
          </a:p>
        </p:txBody>
      </p:sp>
    </p:spTree>
    <p:extLst>
      <p:ext uri="{BB962C8B-B14F-4D97-AF65-F5344CB8AC3E}">
        <p14:creationId xmlns:p14="http://schemas.microsoft.com/office/powerpoint/2010/main" val="28079672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323528" y="548680"/>
            <a:ext cx="6070600" cy="609600"/>
          </a:xfrm>
        </p:spPr>
        <p:txBody>
          <a:bodyPr>
            <a:normAutofit/>
          </a:bodyPr>
          <a:lstStyle/>
          <a:p>
            <a:r>
              <a:rPr lang="en-US" sz="2800" b="1" dirty="0">
                <a:solidFill>
                  <a:srgbClr val="FFFFFF"/>
                </a:solidFill>
                <a:ea typeface="ＭＳ Ｐゴシック" charset="0"/>
              </a:rPr>
              <a:t>Why neutrons?</a:t>
            </a:r>
          </a:p>
        </p:txBody>
      </p:sp>
      <p:sp>
        <p:nvSpPr>
          <p:cNvPr id="5" name="Slide Number Placeholder 4"/>
          <p:cNvSpPr>
            <a:spLocks noGrp="1"/>
          </p:cNvSpPr>
          <p:nvPr>
            <p:ph type="sldNum" sz="quarter" idx="11"/>
          </p:nvPr>
        </p:nvSpPr>
        <p:spPr/>
        <p:txBody>
          <a:bodyPr/>
          <a:lstStyle/>
          <a:p>
            <a:pPr>
              <a:defRPr/>
            </a:pPr>
            <a:fld id="{D577B294-2668-EE42-8E1C-0B2DC2669753}" type="slidenum">
              <a:rPr lang="en-GB" smtClean="0"/>
              <a:pPr>
                <a:defRPr/>
              </a:pPr>
              <a:t>9</a:t>
            </a:fld>
            <a:endParaRPr lang="en-GB"/>
          </a:p>
        </p:txBody>
      </p:sp>
      <p:pic>
        <p:nvPicPr>
          <p:cNvPr id="5939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210" y="4082056"/>
            <a:ext cx="4608512" cy="2775944"/>
          </a:xfrm>
          <a:prstGeom prst="rect">
            <a:avLst/>
          </a:prstGeom>
          <a:noFill/>
          <a:ln>
            <a:noFill/>
          </a:ln>
          <a:effectLst>
            <a:glow rad="139700">
              <a:schemeClr val="accent2">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Rectangle 2"/>
          <p:cNvSpPr>
            <a:spLocks noChangeArrowheads="1"/>
          </p:cNvSpPr>
          <p:nvPr/>
        </p:nvSpPr>
        <p:spPr bwMode="auto">
          <a:xfrm>
            <a:off x="179388" y="2537073"/>
            <a:ext cx="87137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latin typeface="Papyrus" charset="0"/>
                <a:cs typeface="Papyrus" charset="0"/>
              </a:rPr>
              <a:t> </a:t>
            </a:r>
            <a:r>
              <a:rPr lang="en-US" sz="2000" dirty="0">
                <a:latin typeface="Arial"/>
                <a:cs typeface="Arial"/>
              </a:rPr>
              <a:t>Neutron properties are used to understand the nature of the solid and liquid states of matter, as an analytical tool to aid the development of materials and as a tool to examine curiosity-driven research that spans from cosmology, superconductivity to the dynamics of the molecules of life.</a:t>
            </a:r>
          </a:p>
        </p:txBody>
      </p:sp>
      <p:sp>
        <p:nvSpPr>
          <p:cNvPr id="59397" name="Rectangle 4"/>
          <p:cNvSpPr>
            <a:spLocks noChangeArrowheads="1"/>
          </p:cNvSpPr>
          <p:nvPr/>
        </p:nvSpPr>
        <p:spPr bwMode="auto">
          <a:xfrm>
            <a:off x="304800" y="1412776"/>
            <a:ext cx="8839200"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pPr defTabSz="641350">
              <a:spcBef>
                <a:spcPct val="50000"/>
              </a:spcBef>
            </a:pPr>
            <a:r>
              <a:rPr lang="en-US" sz="2000" dirty="0">
                <a:latin typeface="Arial"/>
                <a:cs typeface="Arial"/>
                <a:sym typeface="Gill Sans" charset="0"/>
              </a:rPr>
              <a:t>        Wave           Particle               </a:t>
            </a:r>
            <a:r>
              <a:rPr lang="en-US" sz="2000" dirty="0" smtClean="0">
                <a:latin typeface="Arial"/>
                <a:cs typeface="Arial"/>
                <a:sym typeface="Gill Sans" charset="0"/>
              </a:rPr>
              <a:t>   Magnetic </a:t>
            </a:r>
            <a:r>
              <a:rPr lang="en-US" sz="2000" dirty="0">
                <a:latin typeface="Arial"/>
                <a:cs typeface="Arial"/>
                <a:sym typeface="Gill Sans" charset="0"/>
              </a:rPr>
              <a:t>moment            </a:t>
            </a:r>
            <a:r>
              <a:rPr lang="en-US" sz="2000" dirty="0" smtClean="0">
                <a:latin typeface="Arial"/>
                <a:cs typeface="Arial"/>
                <a:sym typeface="Gill Sans" charset="0"/>
              </a:rPr>
              <a:t>  Neutral</a:t>
            </a:r>
            <a:endParaRPr lang="en-GB" sz="2000" dirty="0">
              <a:latin typeface="Arial"/>
              <a:cs typeface="Arial"/>
              <a:sym typeface="Gill Sans" charset="0"/>
            </a:endParaRPr>
          </a:p>
        </p:txBody>
      </p:sp>
      <p:pic>
        <p:nvPicPr>
          <p:cNvPr id="5939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8275" y="1965573"/>
            <a:ext cx="609600" cy="60960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9399" name="Picture 2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55888" y="1998910"/>
            <a:ext cx="557212"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99013" y="1825873"/>
            <a:ext cx="10715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1" name="Picture 2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8050" y="1771898"/>
            <a:ext cx="8890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4153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pt_vision.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33517"/>
            <a:ext cx="9144000" cy="542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98"/>
          <p:cNvGrpSpPr>
            <a:grpSpLocks/>
          </p:cNvGrpSpPr>
          <p:nvPr/>
        </p:nvGrpSpPr>
        <p:grpSpPr bwMode="auto">
          <a:xfrm>
            <a:off x="206375" y="1601792"/>
            <a:ext cx="8743950" cy="5062537"/>
            <a:chOff x="206261" y="1602495"/>
            <a:chExt cx="8743541" cy="5062003"/>
          </a:xfrm>
        </p:grpSpPr>
        <p:cxnSp>
          <p:nvCxnSpPr>
            <p:cNvPr id="6" name="Straight Connector 5"/>
            <p:cNvCxnSpPr/>
            <p:nvPr/>
          </p:nvCxnSpPr>
          <p:spPr>
            <a:xfrm>
              <a:off x="7876702" y="2372351"/>
              <a:ext cx="0" cy="369849"/>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339918" y="3934286"/>
              <a:ext cx="0" cy="19206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984178" y="4813668"/>
              <a:ext cx="0" cy="19206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9" name="TextBox 33"/>
            <p:cNvSpPr txBox="1">
              <a:spLocks noChangeArrowheads="1"/>
            </p:cNvSpPr>
            <p:nvPr/>
          </p:nvSpPr>
          <p:spPr bwMode="auto">
            <a:xfrm>
              <a:off x="2815819" y="3160280"/>
              <a:ext cx="1764796"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2014</a:t>
              </a:r>
            </a:p>
            <a:p>
              <a:pPr defTabSz="457039"/>
              <a:r>
                <a:rPr lang="en-US" sz="1400" b="1">
                  <a:solidFill>
                    <a:srgbClr val="000000"/>
                  </a:solidFill>
                </a:rPr>
                <a:t>Construction work starts on the site</a:t>
              </a:r>
            </a:p>
          </p:txBody>
        </p:sp>
        <p:sp>
          <p:nvSpPr>
            <p:cNvPr id="10" name="TextBox 36"/>
            <p:cNvSpPr txBox="1">
              <a:spLocks noChangeArrowheads="1"/>
            </p:cNvSpPr>
            <p:nvPr/>
          </p:nvSpPr>
          <p:spPr bwMode="auto">
            <a:xfrm>
              <a:off x="749731" y="4044425"/>
              <a:ext cx="1563932"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2009</a:t>
              </a:r>
            </a:p>
            <a:p>
              <a:pPr defTabSz="457039"/>
              <a:r>
                <a:rPr lang="en-US" sz="1400" b="1">
                  <a:solidFill>
                    <a:srgbClr val="000000"/>
                  </a:solidFill>
                </a:rPr>
                <a:t>Decision: ESS will be built in Lund</a:t>
              </a:r>
            </a:p>
          </p:txBody>
        </p:sp>
        <p:grpSp>
          <p:nvGrpSpPr>
            <p:cNvPr id="11" name="Group 84"/>
            <p:cNvGrpSpPr>
              <a:grpSpLocks/>
            </p:cNvGrpSpPr>
            <p:nvPr/>
          </p:nvGrpSpPr>
          <p:grpSpPr bwMode="auto">
            <a:xfrm>
              <a:off x="509589" y="2439056"/>
              <a:ext cx="8219880" cy="3290515"/>
              <a:chOff x="509589" y="2248826"/>
              <a:chExt cx="8219880" cy="3425699"/>
            </a:xfrm>
          </p:grpSpPr>
          <p:grpSp>
            <p:nvGrpSpPr>
              <p:cNvPr id="21" name="Group 72"/>
              <p:cNvGrpSpPr>
                <a:grpSpLocks/>
              </p:cNvGrpSpPr>
              <p:nvPr/>
            </p:nvGrpSpPr>
            <p:grpSpPr bwMode="auto">
              <a:xfrm>
                <a:off x="7576067" y="2569291"/>
                <a:ext cx="608554" cy="270369"/>
                <a:chOff x="1665943" y="4915251"/>
                <a:chExt cx="608554" cy="270369"/>
              </a:xfrm>
            </p:grpSpPr>
            <p:cxnSp>
              <p:nvCxnSpPr>
                <p:cNvPr id="53" name="Straight Connector 52"/>
                <p:cNvCxnSpPr/>
                <p:nvPr/>
              </p:nvCxnSpPr>
              <p:spPr>
                <a:xfrm flipH="1">
                  <a:off x="1664967" y="505085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H="1">
                  <a:off x="2115796" y="505085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5" name="Oval 54"/>
                <p:cNvSpPr/>
                <p:nvPr/>
              </p:nvSpPr>
              <p:spPr>
                <a:xfrm>
                  <a:off x="1834822" y="4915342"/>
                  <a:ext cx="269862"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22" name="Straight Arrow Connector 21"/>
              <p:cNvCxnSpPr/>
              <p:nvPr/>
            </p:nvCxnSpPr>
            <p:spPr>
              <a:xfrm flipV="1">
                <a:off x="8167201" y="2248787"/>
                <a:ext cx="561949" cy="461061"/>
              </a:xfrm>
              <a:prstGeom prst="straightConnector1">
                <a:avLst/>
              </a:prstGeom>
              <a:ln w="57150" cmpd="sng">
                <a:solidFill>
                  <a:srgbClr val="0094CA"/>
                </a:solidFill>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6986157" y="2696628"/>
                <a:ext cx="606397" cy="484195"/>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4" name="Group 60"/>
              <p:cNvGrpSpPr>
                <a:grpSpLocks/>
              </p:cNvGrpSpPr>
              <p:nvPr/>
            </p:nvGrpSpPr>
            <p:grpSpPr bwMode="auto">
              <a:xfrm>
                <a:off x="6394219" y="3039642"/>
                <a:ext cx="608554" cy="270369"/>
                <a:chOff x="1665943" y="4915251"/>
                <a:chExt cx="608554" cy="270369"/>
              </a:xfrm>
            </p:grpSpPr>
            <p:cxnSp>
              <p:nvCxnSpPr>
                <p:cNvPr id="50" name="Straight Connector 49"/>
                <p:cNvCxnSpPr/>
                <p:nvPr/>
              </p:nvCxnSpPr>
              <p:spPr>
                <a:xfrm flipH="1">
                  <a:off x="1665770" y="5051475"/>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H="1">
                  <a:off x="2115012" y="5051475"/>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52" name="Oval 51"/>
                <p:cNvSpPr/>
                <p:nvPr/>
              </p:nvSpPr>
              <p:spPr>
                <a:xfrm>
                  <a:off x="1834037" y="4915966"/>
                  <a:ext cx="271450" cy="269364"/>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25" name="Straight Connector 24"/>
              <p:cNvCxnSpPr/>
              <p:nvPr/>
            </p:nvCxnSpPr>
            <p:spPr>
              <a:xfrm flipH="1">
                <a:off x="5808287" y="3169256"/>
                <a:ext cx="606397" cy="484195"/>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6" name="Group 56"/>
              <p:cNvGrpSpPr>
                <a:grpSpLocks/>
              </p:cNvGrpSpPr>
              <p:nvPr/>
            </p:nvGrpSpPr>
            <p:grpSpPr bwMode="auto">
              <a:xfrm>
                <a:off x="5217882" y="3517943"/>
                <a:ext cx="608554" cy="270369"/>
                <a:chOff x="1665943" y="4915251"/>
                <a:chExt cx="608554" cy="270369"/>
              </a:xfrm>
            </p:grpSpPr>
            <p:cxnSp>
              <p:nvCxnSpPr>
                <p:cNvPr id="47" name="Straight Connector 46"/>
                <p:cNvCxnSpPr/>
                <p:nvPr/>
              </p:nvCxnSpPr>
              <p:spPr>
                <a:xfrm flipH="1">
                  <a:off x="1665825" y="505075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2115066" y="505075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9" name="Oval 48"/>
                <p:cNvSpPr/>
                <p:nvPr/>
              </p:nvSpPr>
              <p:spPr>
                <a:xfrm>
                  <a:off x="1834092" y="4915250"/>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27" name="Straight Connector 26"/>
              <p:cNvCxnSpPr/>
              <p:nvPr/>
            </p:nvCxnSpPr>
            <p:spPr>
              <a:xfrm flipH="1">
                <a:off x="4627242" y="3646840"/>
                <a:ext cx="606397" cy="484196"/>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28" name="Group 52"/>
              <p:cNvGrpSpPr>
                <a:grpSpLocks/>
              </p:cNvGrpSpPr>
              <p:nvPr/>
            </p:nvGrpSpPr>
            <p:grpSpPr bwMode="auto">
              <a:xfrm>
                <a:off x="4037531" y="3996109"/>
                <a:ext cx="608554" cy="270369"/>
                <a:chOff x="1665943" y="4915251"/>
                <a:chExt cx="608554" cy="270369"/>
              </a:xfrm>
            </p:grpSpPr>
            <p:cxnSp>
              <p:nvCxnSpPr>
                <p:cNvPr id="44" name="Straight Connector 43"/>
                <p:cNvCxnSpPr/>
                <p:nvPr/>
              </p:nvCxnSpPr>
              <p:spPr>
                <a:xfrm flipH="1">
                  <a:off x="1665132" y="505017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2115961" y="5050179"/>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6" name="Oval 45"/>
                <p:cNvSpPr/>
                <p:nvPr/>
              </p:nvSpPr>
              <p:spPr>
                <a:xfrm>
                  <a:off x="1834986" y="4914670"/>
                  <a:ext cx="269862"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29" name="Straight Connector 28"/>
              <p:cNvCxnSpPr/>
              <p:nvPr/>
            </p:nvCxnSpPr>
            <p:spPr>
              <a:xfrm flipH="1">
                <a:off x="3452547" y="4121121"/>
                <a:ext cx="606397" cy="484195"/>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30" name="Group 44"/>
              <p:cNvGrpSpPr>
                <a:grpSpLocks/>
              </p:cNvGrpSpPr>
              <p:nvPr/>
            </p:nvGrpSpPr>
            <p:grpSpPr bwMode="auto">
              <a:xfrm>
                <a:off x="2858379" y="4465147"/>
                <a:ext cx="608554" cy="270369"/>
                <a:chOff x="1665943" y="4915251"/>
                <a:chExt cx="608554" cy="270369"/>
              </a:xfrm>
            </p:grpSpPr>
            <p:cxnSp>
              <p:nvCxnSpPr>
                <p:cNvPr id="41" name="Straight Connector 40"/>
                <p:cNvCxnSpPr/>
                <p:nvPr/>
              </p:nvCxnSpPr>
              <p:spPr>
                <a:xfrm flipH="1">
                  <a:off x="1666414" y="5050463"/>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a:off x="2115655" y="5050463"/>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1834681" y="4914954"/>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31" name="Straight Connector 30"/>
              <p:cNvCxnSpPr/>
              <p:nvPr/>
            </p:nvCxnSpPr>
            <p:spPr>
              <a:xfrm flipH="1">
                <a:off x="2274677" y="4592096"/>
                <a:ext cx="606397" cy="484196"/>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32" name="Group 43"/>
              <p:cNvGrpSpPr>
                <a:grpSpLocks/>
              </p:cNvGrpSpPr>
              <p:nvPr/>
            </p:nvGrpSpPr>
            <p:grpSpPr bwMode="auto">
              <a:xfrm>
                <a:off x="1682729" y="4932036"/>
                <a:ext cx="608554" cy="270369"/>
                <a:chOff x="1665943" y="4915251"/>
                <a:chExt cx="608554" cy="270369"/>
              </a:xfrm>
            </p:grpSpPr>
            <p:cxnSp>
              <p:nvCxnSpPr>
                <p:cNvPr id="38" name="Straight Connector 37"/>
                <p:cNvCxnSpPr/>
                <p:nvPr/>
              </p:nvCxnSpPr>
              <p:spPr>
                <a:xfrm flipH="1">
                  <a:off x="1665781" y="5051244"/>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2115023" y="5051244"/>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40" name="Oval 39"/>
                <p:cNvSpPr/>
                <p:nvPr/>
              </p:nvSpPr>
              <p:spPr>
                <a:xfrm>
                  <a:off x="1834048" y="4915735"/>
                  <a:ext cx="271450" cy="269366"/>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cxnSp>
            <p:nvCxnSpPr>
              <p:cNvPr id="33" name="Straight Connector 32"/>
              <p:cNvCxnSpPr/>
              <p:nvPr/>
            </p:nvCxnSpPr>
            <p:spPr>
              <a:xfrm flipH="1">
                <a:off x="1099982" y="5061419"/>
                <a:ext cx="606397" cy="484196"/>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grpSp>
            <p:nvGrpSpPr>
              <p:cNvPr id="34" name="Group 64"/>
              <p:cNvGrpSpPr>
                <a:grpSpLocks/>
              </p:cNvGrpSpPr>
              <p:nvPr/>
            </p:nvGrpSpPr>
            <p:grpSpPr bwMode="auto">
              <a:xfrm>
                <a:off x="509589" y="5404156"/>
                <a:ext cx="608554" cy="270369"/>
                <a:chOff x="1665943" y="4915251"/>
                <a:chExt cx="608554" cy="270369"/>
              </a:xfrm>
            </p:grpSpPr>
            <p:cxnSp>
              <p:nvCxnSpPr>
                <p:cNvPr id="35" name="Straight Connector 34"/>
                <p:cNvCxnSpPr/>
                <p:nvPr/>
              </p:nvCxnSpPr>
              <p:spPr>
                <a:xfrm flipH="1">
                  <a:off x="1665814" y="505010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2115055" y="5050100"/>
                  <a:ext cx="158742" cy="0"/>
                </a:xfrm>
                <a:prstGeom prst="line">
                  <a:avLst/>
                </a:prstGeom>
                <a:ln w="57150"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37" name="Oval 36"/>
                <p:cNvSpPr/>
                <p:nvPr/>
              </p:nvSpPr>
              <p:spPr>
                <a:xfrm>
                  <a:off x="1834081" y="4914591"/>
                  <a:ext cx="271449" cy="271018"/>
                </a:xfrm>
                <a:prstGeom prst="ellipse">
                  <a:avLst/>
                </a:prstGeom>
                <a:noFill/>
                <a:ln w="57150" cmpd="sng">
                  <a:solidFill>
                    <a:srgbClr val="0094C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039">
                    <a:defRPr/>
                  </a:pPr>
                  <a:endParaRPr lang="en-US">
                    <a:solidFill>
                      <a:prstClr val="white"/>
                    </a:solidFill>
                    <a:latin typeface="Calibri"/>
                  </a:endParaRPr>
                </a:p>
              </p:txBody>
            </p:sp>
          </p:grpSp>
        </p:grpSp>
        <p:sp>
          <p:nvSpPr>
            <p:cNvPr id="12" name="TextBox 32"/>
            <p:cNvSpPr txBox="1">
              <a:spLocks noChangeArrowheads="1"/>
            </p:cNvSpPr>
            <p:nvPr/>
          </p:nvSpPr>
          <p:spPr bwMode="auto">
            <a:xfrm>
              <a:off x="7373945" y="1602495"/>
              <a:ext cx="1575857"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2025</a:t>
              </a:r>
            </a:p>
            <a:p>
              <a:pPr defTabSz="457039"/>
              <a:r>
                <a:rPr lang="en-US" sz="1400" b="1">
                  <a:solidFill>
                    <a:srgbClr val="000000"/>
                  </a:solidFill>
                </a:rPr>
                <a:t>ESS construction complete</a:t>
              </a:r>
            </a:p>
          </p:txBody>
        </p:sp>
        <p:cxnSp>
          <p:nvCxnSpPr>
            <p:cNvPr id="13" name="Straight Connector 12"/>
            <p:cNvCxnSpPr/>
            <p:nvPr/>
          </p:nvCxnSpPr>
          <p:spPr>
            <a:xfrm>
              <a:off x="815832" y="5729560"/>
              <a:ext cx="0" cy="158733"/>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14" name="TextBox 35"/>
            <p:cNvSpPr txBox="1">
              <a:spLocks noChangeArrowheads="1"/>
            </p:cNvSpPr>
            <p:nvPr/>
          </p:nvSpPr>
          <p:spPr bwMode="auto">
            <a:xfrm>
              <a:off x="206261" y="5895057"/>
              <a:ext cx="2085021"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2003</a:t>
              </a:r>
            </a:p>
            <a:p>
              <a:pPr defTabSz="457039"/>
              <a:r>
                <a:rPr lang="en-US" sz="1400" b="1">
                  <a:solidFill>
                    <a:srgbClr val="000000"/>
                  </a:solidFill>
                </a:rPr>
                <a:t>First European design effort of ESS completed</a:t>
              </a:r>
            </a:p>
          </p:txBody>
        </p:sp>
        <p:cxnSp>
          <p:nvCxnSpPr>
            <p:cNvPr id="15" name="Straight Connector 14"/>
            <p:cNvCxnSpPr/>
            <p:nvPr/>
          </p:nvCxnSpPr>
          <p:spPr>
            <a:xfrm>
              <a:off x="3171572" y="4827955"/>
              <a:ext cx="0" cy="312704"/>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16" name="TextBox 34"/>
            <p:cNvSpPr txBox="1">
              <a:spLocks noChangeArrowheads="1"/>
            </p:cNvSpPr>
            <p:nvPr/>
          </p:nvSpPr>
          <p:spPr bwMode="auto">
            <a:xfrm>
              <a:off x="2585547" y="5143565"/>
              <a:ext cx="1878218"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2012</a:t>
              </a:r>
            </a:p>
            <a:p>
              <a:pPr defTabSz="457039"/>
              <a:r>
                <a:rPr lang="en-US" sz="1400" b="1">
                  <a:solidFill>
                    <a:prstClr val="black"/>
                  </a:solidFill>
                </a:rPr>
                <a:t>ESS Design Update phase complete</a:t>
              </a:r>
            </a:p>
          </p:txBody>
        </p:sp>
        <p:cxnSp>
          <p:nvCxnSpPr>
            <p:cNvPr id="17" name="Straight Connector 16"/>
            <p:cNvCxnSpPr/>
            <p:nvPr/>
          </p:nvCxnSpPr>
          <p:spPr>
            <a:xfrm>
              <a:off x="5520962" y="3929525"/>
              <a:ext cx="0" cy="747633"/>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18" name="TextBox 31"/>
            <p:cNvSpPr txBox="1">
              <a:spLocks noChangeArrowheads="1"/>
            </p:cNvSpPr>
            <p:nvPr/>
          </p:nvSpPr>
          <p:spPr bwMode="auto">
            <a:xfrm>
              <a:off x="5040914" y="4677757"/>
              <a:ext cx="1746495"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2019</a:t>
              </a:r>
            </a:p>
            <a:p>
              <a:pPr defTabSz="457039"/>
              <a:r>
                <a:rPr lang="en-US" sz="1400" b="1">
                  <a:solidFill>
                    <a:prstClr val="black"/>
                  </a:solidFill>
                </a:rPr>
                <a:t>First neutrons on instruments</a:t>
              </a:r>
            </a:p>
          </p:txBody>
        </p:sp>
        <p:cxnSp>
          <p:nvCxnSpPr>
            <p:cNvPr id="19" name="Straight Connector 18"/>
            <p:cNvCxnSpPr/>
            <p:nvPr/>
          </p:nvCxnSpPr>
          <p:spPr>
            <a:xfrm>
              <a:off x="6702007" y="3464436"/>
              <a:ext cx="0" cy="257148"/>
            </a:xfrm>
            <a:prstGeom prst="line">
              <a:avLst/>
            </a:prstGeom>
            <a:ln w="28575" cmpd="sng">
              <a:solidFill>
                <a:srgbClr val="0094CA"/>
              </a:solidFill>
            </a:ln>
          </p:spPr>
          <p:style>
            <a:lnRef idx="2">
              <a:schemeClr val="accent1"/>
            </a:lnRef>
            <a:fillRef idx="0">
              <a:schemeClr val="accent1"/>
            </a:fillRef>
            <a:effectRef idx="1">
              <a:schemeClr val="accent1"/>
            </a:effectRef>
            <a:fontRef idx="minor">
              <a:schemeClr val="tx1"/>
            </a:fontRef>
          </p:style>
        </p:cxnSp>
        <p:sp>
          <p:nvSpPr>
            <p:cNvPr id="20" name="TextBox 22"/>
            <p:cNvSpPr txBox="1">
              <a:spLocks noChangeArrowheads="1"/>
            </p:cNvSpPr>
            <p:nvPr/>
          </p:nvSpPr>
          <p:spPr bwMode="auto">
            <a:xfrm>
              <a:off x="6394218" y="3721188"/>
              <a:ext cx="1695862" cy="769441"/>
            </a:xfrm>
            <a:prstGeom prst="rect">
              <a:avLst/>
            </a:prstGeom>
            <a:solidFill>
              <a:srgbClr val="FFFFFF">
                <a:alpha val="69019"/>
              </a:srgbClr>
            </a:solidFill>
            <a:ln w="28575">
              <a:solidFill>
                <a:srgbClr val="0094CA"/>
              </a:solidFill>
              <a:miter lim="800000"/>
              <a:headEnd/>
              <a:tailEnd/>
            </a:ln>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457039"/>
              <a:r>
                <a:rPr lang="en-US" sz="1600" b="1">
                  <a:solidFill>
                    <a:srgbClr val="0094CA"/>
                  </a:solidFill>
                </a:rPr>
                <a:t>2023</a:t>
              </a:r>
            </a:p>
            <a:p>
              <a:pPr defTabSz="457039"/>
              <a:r>
                <a:rPr lang="en-US" sz="1400" b="1">
                  <a:solidFill>
                    <a:srgbClr val="000000"/>
                  </a:solidFill>
                </a:rPr>
                <a:t>ESS starts</a:t>
              </a:r>
            </a:p>
            <a:p>
              <a:pPr defTabSz="457039"/>
              <a:r>
                <a:rPr lang="en-US" sz="1400" b="1">
                  <a:solidFill>
                    <a:srgbClr val="000000"/>
                  </a:solidFill>
                </a:rPr>
                <a:t>user program</a:t>
              </a:r>
            </a:p>
          </p:txBody>
        </p:sp>
      </p:grpSp>
      <p:sp>
        <p:nvSpPr>
          <p:cNvPr id="2" name="Rectangle 1"/>
          <p:cNvSpPr/>
          <p:nvPr/>
        </p:nvSpPr>
        <p:spPr>
          <a:xfrm>
            <a:off x="35496" y="260648"/>
            <a:ext cx="7632848" cy="954107"/>
          </a:xfrm>
          <a:prstGeom prst="rect">
            <a:avLst/>
          </a:prstGeom>
        </p:spPr>
        <p:txBody>
          <a:bodyPr wrap="square">
            <a:spAutoFit/>
          </a:bodyPr>
          <a:lstStyle/>
          <a:p>
            <a:r>
              <a:rPr lang="sv-SE" sz="2800" b="1" dirty="0">
                <a:solidFill>
                  <a:srgbClr val="FFFFFF"/>
                </a:solidFill>
                <a:latin typeface="Arial"/>
                <a:cs typeface="Arial"/>
              </a:rPr>
              <a:t>Road </a:t>
            </a:r>
            <a:r>
              <a:rPr lang="sv-SE" sz="2800" b="1" dirty="0" err="1">
                <a:solidFill>
                  <a:srgbClr val="FFFFFF"/>
                </a:solidFill>
                <a:latin typeface="Arial"/>
                <a:cs typeface="Arial"/>
              </a:rPr>
              <a:t>to</a:t>
            </a:r>
            <a:r>
              <a:rPr lang="sv-SE" sz="2800" b="1" dirty="0">
                <a:solidFill>
                  <a:srgbClr val="FFFFFF"/>
                </a:solidFill>
                <a:latin typeface="Arial"/>
                <a:cs typeface="Arial"/>
              </a:rPr>
              <a:t> </a:t>
            </a:r>
            <a:r>
              <a:rPr lang="sv-SE" sz="2800" b="1" dirty="0" err="1">
                <a:solidFill>
                  <a:srgbClr val="FFFFFF"/>
                </a:solidFill>
                <a:latin typeface="Arial"/>
                <a:cs typeface="Arial"/>
              </a:rPr>
              <a:t>realizing</a:t>
            </a:r>
            <a:r>
              <a:rPr lang="sv-SE" sz="2800" b="1" dirty="0">
                <a:solidFill>
                  <a:srgbClr val="FFFFFF"/>
                </a:solidFill>
                <a:latin typeface="Arial"/>
                <a:cs typeface="Arial"/>
              </a:rPr>
              <a:t> the </a:t>
            </a:r>
            <a:r>
              <a:rPr lang="sv-SE" sz="2800" b="1" dirty="0" err="1">
                <a:solidFill>
                  <a:srgbClr val="FFFFFF"/>
                </a:solidFill>
                <a:latin typeface="Arial"/>
                <a:cs typeface="Arial"/>
              </a:rPr>
              <a:t>world’s</a:t>
            </a:r>
            <a:r>
              <a:rPr lang="sv-SE" sz="2800" b="1" dirty="0">
                <a:solidFill>
                  <a:srgbClr val="FFFFFF"/>
                </a:solidFill>
                <a:latin typeface="Arial"/>
                <a:cs typeface="Arial"/>
              </a:rPr>
              <a:t> leading </a:t>
            </a:r>
            <a:r>
              <a:rPr lang="sv-SE" sz="2800" b="1" dirty="0" err="1">
                <a:solidFill>
                  <a:srgbClr val="FFFFFF"/>
                </a:solidFill>
                <a:latin typeface="Arial"/>
                <a:cs typeface="Arial"/>
              </a:rPr>
              <a:t>facility</a:t>
            </a:r>
            <a:r>
              <a:rPr lang="sv-SE" sz="2800" b="1" dirty="0">
                <a:solidFill>
                  <a:srgbClr val="FFFFFF"/>
                </a:solidFill>
                <a:latin typeface="Arial"/>
                <a:cs typeface="Arial"/>
              </a:rPr>
              <a:t> for research </a:t>
            </a:r>
            <a:r>
              <a:rPr lang="sv-SE" sz="2800" b="1" dirty="0" err="1">
                <a:solidFill>
                  <a:srgbClr val="FFFFFF"/>
                </a:solidFill>
                <a:latin typeface="Arial"/>
                <a:cs typeface="Arial"/>
              </a:rPr>
              <a:t>using</a:t>
            </a:r>
            <a:r>
              <a:rPr lang="sv-SE" sz="2800" b="1" dirty="0">
                <a:solidFill>
                  <a:srgbClr val="FFFFFF"/>
                </a:solidFill>
                <a:latin typeface="Arial"/>
                <a:cs typeface="Arial"/>
              </a:rPr>
              <a:t> neutrons</a:t>
            </a:r>
            <a:endParaRPr lang="en-US" sz="2800" b="1" dirty="0">
              <a:solidFill>
                <a:srgbClr val="FFFFFF"/>
              </a:solidFill>
              <a:latin typeface="Arial"/>
              <a:cs typeface="Arial"/>
            </a:endParaRPr>
          </a:p>
        </p:txBody>
      </p:sp>
    </p:spTree>
    <p:extLst>
      <p:ext uri="{BB962C8B-B14F-4D97-AF65-F5344CB8AC3E}">
        <p14:creationId xmlns:p14="http://schemas.microsoft.com/office/powerpoint/2010/main" val="1799078125"/>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5856" y="3645024"/>
            <a:ext cx="5410944" cy="2481139"/>
          </a:xfrm>
        </p:spPr>
        <p:txBody>
          <a:bodyPr/>
          <a:lstStyle/>
          <a:p>
            <a:pPr marL="0" indent="0">
              <a:buNone/>
            </a:pPr>
            <a:r>
              <a:rPr lang="en-US" dirty="0" smtClean="0"/>
              <a:t>EXTRA SLIDES</a:t>
            </a:r>
            <a:endParaRPr lang="en-US" dirty="0"/>
          </a:p>
        </p:txBody>
      </p:sp>
      <p:sp>
        <p:nvSpPr>
          <p:cNvPr id="4" name="Slide Number Placeholder 3"/>
          <p:cNvSpPr>
            <a:spLocks noGrp="1"/>
          </p:cNvSpPr>
          <p:nvPr>
            <p:ph type="sldNum" sz="quarter" idx="12"/>
          </p:nvPr>
        </p:nvSpPr>
        <p:spPr/>
        <p:txBody>
          <a:bodyPr/>
          <a:lstStyle/>
          <a:p>
            <a:fld id="{551115BC-487E-4422-894C-CB7CD3E79223}" type="slidenum">
              <a:rPr lang="sv-SE" smtClean="0"/>
              <a:pPr/>
              <a:t>91</a:t>
            </a:fld>
            <a:endParaRPr lang="sv-SE" dirty="0"/>
          </a:p>
        </p:txBody>
      </p:sp>
    </p:spTree>
    <p:extLst>
      <p:ext uri="{BB962C8B-B14F-4D97-AF65-F5344CB8AC3E}">
        <p14:creationId xmlns:p14="http://schemas.microsoft.com/office/powerpoint/2010/main" val="407106499"/>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052513"/>
            <a:ext cx="830421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8" name="Rectangle 10"/>
          <p:cNvSpPr>
            <a:spLocks noChangeArrowheads="1"/>
          </p:cNvSpPr>
          <p:nvPr/>
        </p:nvSpPr>
        <p:spPr bwMode="auto">
          <a:xfrm>
            <a:off x="2268538" y="260350"/>
            <a:ext cx="53276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p>
            <a:pPr>
              <a:lnSpc>
                <a:spcPct val="110000"/>
              </a:lnSpc>
            </a:pPr>
            <a:r>
              <a:rPr lang="en-US" sz="2000" b="1">
                <a:solidFill>
                  <a:srgbClr val="15158D"/>
                </a:solidFill>
                <a:latin typeface="Papyrus" charset="0"/>
                <a:cs typeface="Papyrus" charset="0"/>
              </a:rPr>
              <a:t>Secondary particle produced at J-PARC</a:t>
            </a:r>
          </a:p>
        </p:txBody>
      </p:sp>
    </p:spTree>
    <p:extLst>
      <p:ext uri="{BB962C8B-B14F-4D97-AF65-F5344CB8AC3E}">
        <p14:creationId xmlns:p14="http://schemas.microsoft.com/office/powerpoint/2010/main" val="412540486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ESS Core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 Core Powerpoint template.potx</Template>
  <TotalTime>6368</TotalTime>
  <Words>5501</Words>
  <Application>Microsoft Macintosh PowerPoint</Application>
  <PresentationFormat>On-screen Show (4:3)</PresentationFormat>
  <Paragraphs>1022</Paragraphs>
  <Slides>92</Slides>
  <Notes>38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92</vt:i4>
      </vt:variant>
    </vt:vector>
  </HeadingPairs>
  <TitlesOfParts>
    <vt:vector size="95" baseType="lpstr">
      <vt:lpstr>ESS Core Powerpoint template</vt:lpstr>
      <vt:lpstr>Equation</vt:lpstr>
      <vt:lpstr>Graph</vt:lpstr>
      <vt:lpstr>Neutron Sources</vt:lpstr>
      <vt:lpstr>Outline</vt:lpstr>
      <vt:lpstr>Electro-magnetic Spectrum</vt:lpstr>
      <vt:lpstr>Neutron Microscope – Length scales</vt:lpstr>
      <vt:lpstr>Neutron Microscope – Time &amp; energy scales</vt:lpstr>
      <vt:lpstr>Ionizing Radiation</vt:lpstr>
      <vt:lpstr>Neutrons Properties</vt:lpstr>
      <vt:lpstr>Neutron Energy</vt:lpstr>
      <vt:lpstr>Why neutrons?</vt:lpstr>
      <vt:lpstr>Why neutrons? </vt:lpstr>
      <vt:lpstr>Why neutrons? </vt:lpstr>
      <vt:lpstr>Why neutrons?</vt:lpstr>
      <vt:lpstr>Why neutrons?</vt:lpstr>
      <vt:lpstr>PowerPoint Presentation</vt:lpstr>
      <vt:lpstr>Scientific challenges</vt:lpstr>
      <vt:lpstr>Fields of interest</vt:lpstr>
      <vt:lpstr>The visions</vt:lpstr>
      <vt:lpstr>PowerPoint Presentation</vt:lpstr>
      <vt:lpstr>Neutron scattering - an expanding field</vt:lpstr>
      <vt:lpstr>PowerPoint Presentation</vt:lpstr>
      <vt:lpstr>Complementarity between X-rays and Neutrons</vt:lpstr>
      <vt:lpstr>Complementarity between X-rays &amp; Neutrons</vt:lpstr>
      <vt:lpstr>Complementarity between X-rays &amp; Neutrons</vt:lpstr>
      <vt:lpstr>Complementarity between X-rays &amp; Neutrons</vt:lpstr>
      <vt:lpstr>Small Angle Neutron Scattering</vt:lpstr>
      <vt:lpstr>Complementarity between X-rays &amp; Neutrons</vt:lpstr>
      <vt:lpstr>Complementarity between X-rays &amp; Neutrons</vt:lpstr>
      <vt:lpstr>Neutron beam and X-Ray for Medical Applications</vt:lpstr>
      <vt:lpstr>PowerPoint Presentation</vt:lpstr>
      <vt:lpstr>Neutron Scattering Techniques</vt:lpstr>
      <vt:lpstr>Scattering – coherence and incoherence</vt:lpstr>
      <vt:lpstr>Inelastic Scattering of plane wave</vt:lpstr>
      <vt:lpstr>Diffraction = Coherent Elastic Scattering of plane wave</vt:lpstr>
      <vt:lpstr>Scattering</vt:lpstr>
      <vt:lpstr>Scattering</vt:lpstr>
      <vt:lpstr>Neutron cross sections</vt:lpstr>
      <vt:lpstr>PowerPoint Presentation</vt:lpstr>
      <vt:lpstr>Diffraction - Bragg</vt:lpstr>
      <vt:lpstr>Diffraction - Bragg</vt:lpstr>
      <vt:lpstr>Diffraction: Texture</vt:lpstr>
      <vt:lpstr>Diffraction: Stress and Strain</vt:lpstr>
      <vt:lpstr>Example - Diffraction</vt:lpstr>
      <vt:lpstr>Time of Flight</vt:lpstr>
      <vt:lpstr>Ice</vt:lpstr>
      <vt:lpstr>Batteries</vt:lpstr>
      <vt:lpstr>Fuel Cells</vt:lpstr>
      <vt:lpstr>Small Angle Scattering</vt:lpstr>
      <vt:lpstr>SANS: Experimental Setup</vt:lpstr>
      <vt:lpstr>Small Angle Instruments</vt:lpstr>
      <vt:lpstr>Scattering</vt:lpstr>
      <vt:lpstr>SANS: Scattering of plane wave</vt:lpstr>
      <vt:lpstr>SANS: Particles: contrast!</vt:lpstr>
      <vt:lpstr>SANS: quick example</vt:lpstr>
      <vt:lpstr>SANS versus SAXS</vt:lpstr>
      <vt:lpstr>SANS: Different Shapes</vt:lpstr>
      <vt:lpstr>SANS: Selective Deuteration</vt:lpstr>
      <vt:lpstr>Neutron Reflectivity</vt:lpstr>
      <vt:lpstr>Neutron Reflectivity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PowerPoint Presentation</vt:lpstr>
      <vt:lpstr>PowerPoint Presentation</vt:lpstr>
      <vt:lpstr>Helicopter view of ESS</vt:lpstr>
      <vt:lpstr>Collaborative projects</vt:lpstr>
      <vt:lpstr>Linac redesign to meet ESS cost objective</vt:lpstr>
      <vt:lpstr>PowerPoint Presentation</vt:lpstr>
      <vt:lpstr>Cavity Cryomodule Technology Demonstrators</vt:lpstr>
      <vt:lpstr>ESS SRF Cavity Cryomodules</vt:lpstr>
      <vt:lpstr>SRF Cavities Development</vt:lpstr>
      <vt:lpstr>ESS Requirements and RF Parameters</vt:lpstr>
      <vt:lpstr>Medium-β Elliptical Cavities </vt:lpstr>
      <vt:lpstr>Cryomodule Interfaces</vt:lpstr>
      <vt:lpstr>Cold Tuning System</vt:lpstr>
      <vt:lpstr>Fundamental Power Coupler</vt:lpstr>
      <vt:lpstr>Magnetic shield, e.g. Elliptical cavity</vt:lpstr>
      <vt:lpstr>Cryomodule Heat Load Distribution</vt:lpstr>
      <vt:lpstr>PowerPoint Presentation</vt:lpstr>
      <vt:lpstr>Elliptical Cavity Preparation</vt:lpstr>
      <vt:lpstr>Elliptical Assembly Procedure</vt:lpstr>
      <vt:lpstr>Infrastructure in Saclay</vt:lpstr>
      <vt:lpstr>Assembly of elliptical cryomodules</vt:lpstr>
      <vt:lpstr>Assembly: outside clean room</vt:lpstr>
      <vt:lpstr>Spoke assembling in clean room/IPNO</vt:lpstr>
      <vt:lpstr>PowerPoint Presentation</vt:lpstr>
      <vt:lpstr>PowerPoint Presentation</vt:lpstr>
      <vt:lpstr>PowerPoint Presentation</vt:lpstr>
    </vt:vector>
  </TitlesOfParts>
  <Company>ESS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Heléne Björkman</dc:creator>
  <cp:lastModifiedBy>ESS User</cp:lastModifiedBy>
  <cp:revision>155</cp:revision>
  <dcterms:created xsi:type="dcterms:W3CDTF">2013-10-29T16:05:10Z</dcterms:created>
  <dcterms:modified xsi:type="dcterms:W3CDTF">2014-08-20T05:29:49Z</dcterms:modified>
</cp:coreProperties>
</file>