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454" r:id="rId2"/>
    <p:sldId id="594" r:id="rId3"/>
    <p:sldId id="565" r:id="rId4"/>
    <p:sldId id="588" r:id="rId5"/>
    <p:sldId id="566" r:id="rId6"/>
    <p:sldId id="567" r:id="rId7"/>
    <p:sldId id="568" r:id="rId8"/>
    <p:sldId id="569" r:id="rId9"/>
    <p:sldId id="570" r:id="rId10"/>
    <p:sldId id="571" r:id="rId11"/>
    <p:sldId id="582" r:id="rId12"/>
    <p:sldId id="573" r:id="rId13"/>
    <p:sldId id="581" r:id="rId14"/>
    <p:sldId id="583" r:id="rId15"/>
    <p:sldId id="576" r:id="rId16"/>
    <p:sldId id="584" r:id="rId17"/>
    <p:sldId id="578" r:id="rId18"/>
    <p:sldId id="579" r:id="rId19"/>
    <p:sldId id="580" r:id="rId20"/>
    <p:sldId id="587" r:id="rId21"/>
    <p:sldId id="595" r:id="rId2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B1DD"/>
    <a:srgbClr val="009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17" autoAdjust="0"/>
    <p:restoredTop sz="76213" autoAdjust="0"/>
  </p:normalViewPr>
  <p:slideViewPr>
    <p:cSldViewPr>
      <p:cViewPr>
        <p:scale>
          <a:sx n="85" d="100"/>
          <a:sy n="85" d="100"/>
        </p:scale>
        <p:origin x="-1104" y="-80"/>
      </p:cViewPr>
      <p:guideLst>
        <p:guide orient="horz" pos="1978"/>
        <p:guide pos="43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8/19/14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 </a:t>
            </a:r>
            <a:endParaRPr lang="en-US" dirty="0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604A5B-CC25-7146-A575-5B014B9E7C0B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 </a:t>
            </a:r>
            <a:endParaRPr lang="en-US" dirty="0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C5032C-5C9D-EA47-AA8D-C631F8BC269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 </a:t>
            </a:r>
            <a:endParaRPr lang="en-US" dirty="0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12134B-5EF4-CC40-A867-A6482E0C7E57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 </a:t>
            </a:r>
            <a:endParaRPr lang="en-US" dirty="0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7B9847-AEED-1748-91CA-D5A1534C01E2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Times New Roman" charset="0"/>
              </a:rPr>
              <a:t> </a:t>
            </a:r>
            <a:endParaRPr lang="en-US" dirty="0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0FD098-181E-B14B-81BF-20B884E6B7D2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ＭＳ Ｐゴシック" charset="0"/>
              </a:rPr>
              <a:t>application in fuel cells, neutrons used for </a:t>
            </a:r>
            <a:r>
              <a:rPr lang="en-US" sz="1200" kern="120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ＭＳ Ｐゴシック" charset="0"/>
              </a:rPr>
              <a:t>optimisation</a:t>
            </a:r>
            <a:r>
              <a:rPr lang="en-US" sz="1200" kern="120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ＭＳ Ｐゴシック" charset="0"/>
              </a:rPr>
              <a:t> of microstructural crystal structure  and composition of membrane material (proton transport) and engineering (water transport) on macro scale.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95EE44-CB44-3144-B3D7-BBCFB410F058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74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718D66-624C-FE46-A7F5-B1BA6F4FF756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493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493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493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493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5D24E5A-2753-2B46-B4BA-B460E3362C8C}" type="slidenum">
              <a:rPr lang="fr-FR" sz="1200"/>
              <a:pPr eaLnBrk="1" hangingPunct="1"/>
              <a:t>21</a:t>
            </a:fld>
            <a:endParaRPr lang="fr-FR" sz="1200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5ED7AC81-318B-4D49-A602-9E30227C87EC}" type="datetime1">
              <a:rPr lang="sv-SE" smtClean="0"/>
              <a:pPr/>
              <a:t>8/19/14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551115BC-487E-4422-894C-CB7CD3E79223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defRPr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defRPr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defRPr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defRPr>
                <a:solidFill>
                  <a:srgbClr val="000000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r>
              <a:rPr lang="sv-SE" dirty="0" smtClean="0"/>
              <a:t>CD - 24/03/14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551115BC-487E-4422-894C-CB7CD3E79223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/>
              <a:t>8/19/14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sv-SE" dirty="0" smtClean="0"/>
              <a:t>CD - 24/03/14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1056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r>
              <a:rPr lang="sv-SE" dirty="0" smtClean="0"/>
              <a:t>CD - </a:t>
            </a:r>
            <a:fld id="{7103233B-D569-4A6E-878F-CDE152514C47}" type="datetime1">
              <a:rPr lang="sv-SE" smtClean="0"/>
              <a:pPr/>
              <a:t>8/19/14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551115BC-487E-4422-894C-CB7CD3E79223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8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rgbClr val="000000"/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rgbClr val="000000"/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rgbClr val="000000"/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6" Type="http://schemas.openxmlformats.org/officeDocument/2006/relationships/image" Target="../media/image54.jpeg"/><Relationship Id="rId7" Type="http://schemas.openxmlformats.org/officeDocument/2006/relationships/image" Target="../media/image55.jpeg"/><Relationship Id="rId8" Type="http://schemas.openxmlformats.org/officeDocument/2006/relationships/image" Target="../media/image56.jpeg"/><Relationship Id="rId9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70025"/>
          </a:xfrm>
        </p:spPr>
        <p:txBody>
          <a:bodyPr>
            <a:noAutofit/>
          </a:bodyPr>
          <a:lstStyle/>
          <a:p>
            <a:pPr algn="ctr">
              <a:lnSpc>
                <a:spcPct val="130000"/>
              </a:lnSpc>
            </a:pPr>
            <a:r>
              <a:rPr lang="en-US" sz="4000" dirty="0">
                <a:ea typeface="ＭＳ Ｐゴシック" charset="0"/>
              </a:rPr>
              <a:t>Neutron </a:t>
            </a:r>
            <a:r>
              <a:rPr lang="en-US" sz="4000" dirty="0" smtClean="0">
                <a:ea typeface="ＭＳ Ｐゴシック" charset="0"/>
              </a:rPr>
              <a:t>Sources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325452"/>
            <a:ext cx="7416824" cy="2207096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cs typeface="Helvetica"/>
              </a:rPr>
              <a:t>Christine </a:t>
            </a:r>
            <a:r>
              <a:rPr lang="en-US" sz="2000" dirty="0" smtClean="0">
                <a:solidFill>
                  <a:schemeClr val="bg1"/>
                </a:solidFill>
                <a:cs typeface="Helvetica"/>
              </a:rPr>
              <a:t>Darve</a:t>
            </a:r>
            <a:endParaRPr lang="fr-FR" sz="2000" dirty="0">
              <a:solidFill>
                <a:schemeClr val="bg1"/>
              </a:solidFill>
            </a:endParaRPr>
          </a:p>
          <a:p>
            <a:endParaRPr lang="fr-FR" sz="2000" dirty="0">
              <a:solidFill>
                <a:schemeClr val="bg1"/>
              </a:solidFill>
            </a:endParaRPr>
          </a:p>
          <a:p>
            <a:r>
              <a:rPr lang="fr-FR" sz="2000" dirty="0" err="1" smtClean="0">
                <a:solidFill>
                  <a:schemeClr val="bg1"/>
                </a:solidFill>
              </a:rPr>
              <a:t>African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School</a:t>
            </a:r>
            <a:r>
              <a:rPr lang="fr-FR" sz="2000" dirty="0" smtClean="0">
                <a:solidFill>
                  <a:schemeClr val="bg1"/>
                </a:solidFill>
              </a:rPr>
              <a:t> of </a:t>
            </a:r>
            <a:r>
              <a:rPr lang="fr-FR" sz="2000" dirty="0" err="1" smtClean="0">
                <a:solidFill>
                  <a:schemeClr val="bg1"/>
                </a:solidFill>
              </a:rPr>
              <a:t>Fundamental</a:t>
            </a:r>
            <a:r>
              <a:rPr lang="fr-FR" sz="2000" dirty="0" smtClean="0">
                <a:solidFill>
                  <a:schemeClr val="bg1"/>
                </a:solidFill>
              </a:rPr>
              <a:t> </a:t>
            </a:r>
            <a:r>
              <a:rPr lang="fr-FR" sz="2000" dirty="0" err="1" smtClean="0">
                <a:solidFill>
                  <a:schemeClr val="bg1"/>
                </a:solidFill>
              </a:rPr>
              <a:t>Physics</a:t>
            </a:r>
            <a:r>
              <a:rPr lang="fr-FR" sz="2000" dirty="0" smtClean="0">
                <a:solidFill>
                  <a:schemeClr val="bg1"/>
                </a:solidFill>
              </a:rPr>
              <a:t> and </a:t>
            </a:r>
            <a:r>
              <a:rPr lang="fr-FR" sz="2000" dirty="0" err="1" smtClean="0">
                <a:solidFill>
                  <a:schemeClr val="bg1"/>
                </a:solidFill>
              </a:rPr>
              <a:t>its</a:t>
            </a:r>
            <a:r>
              <a:rPr lang="fr-FR" sz="2000" dirty="0" smtClean="0">
                <a:solidFill>
                  <a:schemeClr val="bg1"/>
                </a:solidFill>
              </a:rPr>
              <a:t> Applications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5949280"/>
            <a:ext cx="4572000" cy="6032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 smtClean="0">
                <a:solidFill>
                  <a:srgbClr val="FFFFFF"/>
                </a:solidFill>
              </a:rPr>
              <a:t>www.europeanspallationsource.se</a:t>
            </a:r>
          </a:p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August 20, 2014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3016"/>
            <a:ext cx="6553200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2712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1681163" y="115888"/>
            <a:ext cx="7462837" cy="609600"/>
          </a:xfrm>
        </p:spPr>
        <p:txBody>
          <a:bodyPr/>
          <a:lstStyle/>
          <a:p>
            <a:r>
              <a:rPr lang="en-US" sz="2400" dirty="0">
                <a:ea typeface="ヒラギノ角ゴ ProN W6" charset="0"/>
              </a:rPr>
              <a:t>Solar Cells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9638" y="1182688"/>
            <a:ext cx="2678112" cy="2195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5125" y="1655763"/>
            <a:ext cx="3983038" cy="4351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5300" name="TextBox 6"/>
          <p:cNvSpPr txBox="1">
            <a:spLocks noChangeArrowheads="1"/>
          </p:cNvSpPr>
          <p:nvPr/>
        </p:nvSpPr>
        <p:spPr bwMode="auto">
          <a:xfrm>
            <a:off x="6300788" y="5516563"/>
            <a:ext cx="162877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Courtesy: STFC, UK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0" b="4530"/>
          <a:stretch>
            <a:fillRect/>
          </a:stretch>
        </p:blipFill>
        <p:spPr>
          <a:xfrm>
            <a:off x="927100" y="1655763"/>
            <a:ext cx="6951663" cy="3797300"/>
          </a:xfrm>
        </p:spPr>
      </p:pic>
    </p:spTree>
    <p:extLst>
      <p:ext uri="{BB962C8B-B14F-4D97-AF65-F5344CB8AC3E}">
        <p14:creationId xmlns:p14="http://schemas.microsoft.com/office/powerpoint/2010/main" val="534192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7100" y="138113"/>
            <a:ext cx="8013700" cy="803275"/>
          </a:xfrm>
        </p:spPr>
        <p:txBody>
          <a:bodyPr/>
          <a:lstStyle/>
          <a:p>
            <a:pPr eaLnBrk="1" hangingPunct="1"/>
            <a:r>
              <a:rPr lang="en-US">
                <a:latin typeface="Arial"/>
                <a:ea typeface="ヒラギノ角ゴ ProN W6" charset="0"/>
                <a:cs typeface="Arial"/>
              </a:rPr>
              <a:t>Hydrogen Storage</a:t>
            </a: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052513"/>
            <a:ext cx="6851650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3968750"/>
            <a:ext cx="5519738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89300"/>
            <a:ext cx="3519488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897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457200" y="615156"/>
            <a:ext cx="8229600" cy="592137"/>
          </a:xfrm>
        </p:spPr>
        <p:txBody>
          <a:bodyPr>
            <a:normAutofit/>
          </a:bodyPr>
          <a:lstStyle/>
          <a:p>
            <a:r>
              <a:rPr lang="en-US" sz="2800" dirty="0">
                <a:ea typeface="ＭＳ Ｐゴシック" charset="0"/>
              </a:rPr>
              <a:t>YBCO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395288" y="1351309"/>
            <a:ext cx="7061200" cy="4525963"/>
          </a:xfrm>
        </p:spPr>
        <p:txBody>
          <a:bodyPr>
            <a:normAutofit/>
          </a:bodyPr>
          <a:lstStyle/>
          <a:p>
            <a:r>
              <a:rPr lang="en-US" sz="1800" dirty="0">
                <a:ea typeface="ＭＳ Ｐゴシック" charset="0"/>
              </a:rPr>
              <a:t>YBa</a:t>
            </a:r>
            <a:r>
              <a:rPr lang="en-US" sz="1800" baseline="-25000" dirty="0">
                <a:ea typeface="ＭＳ Ｐゴシック" charset="0"/>
              </a:rPr>
              <a:t>2</a:t>
            </a:r>
            <a:r>
              <a:rPr lang="en-US" sz="1800" dirty="0">
                <a:ea typeface="ＭＳ Ｐゴシック" charset="0"/>
              </a:rPr>
              <a:t>Cu</a:t>
            </a:r>
            <a:r>
              <a:rPr lang="en-US" sz="1800" baseline="-25000" dirty="0">
                <a:ea typeface="ＭＳ Ｐゴシック" charset="0"/>
              </a:rPr>
              <a:t>3</a:t>
            </a:r>
            <a:r>
              <a:rPr lang="en-US" sz="1800" dirty="0">
                <a:ea typeface="ＭＳ Ｐゴシック" charset="0"/>
              </a:rPr>
              <a:t>O</a:t>
            </a:r>
            <a:r>
              <a:rPr lang="en-US" sz="1800" baseline="-25000" dirty="0">
                <a:ea typeface="ＭＳ Ｐゴシック" charset="0"/>
              </a:rPr>
              <a:t>7</a:t>
            </a:r>
            <a:r>
              <a:rPr lang="en-US" sz="1800" dirty="0">
                <a:ea typeface="ＭＳ Ｐゴシック" charset="0"/>
              </a:rPr>
              <a:t>, YBa</a:t>
            </a:r>
            <a:r>
              <a:rPr lang="en-US" sz="1800" baseline="-25000" dirty="0">
                <a:ea typeface="ＭＳ Ｐゴシック" charset="0"/>
              </a:rPr>
              <a:t>2</a:t>
            </a:r>
            <a:r>
              <a:rPr lang="en-US" sz="1800" dirty="0">
                <a:ea typeface="ＭＳ Ｐゴシック" charset="0"/>
              </a:rPr>
              <a:t>Cu</a:t>
            </a:r>
            <a:r>
              <a:rPr lang="en-US" sz="1800" baseline="-25000" dirty="0">
                <a:ea typeface="ＭＳ Ｐゴシック" charset="0"/>
              </a:rPr>
              <a:t>3</a:t>
            </a:r>
            <a:r>
              <a:rPr lang="en-US" sz="1800" dirty="0">
                <a:ea typeface="ＭＳ Ｐゴシック" charset="0"/>
              </a:rPr>
              <a:t>O</a:t>
            </a:r>
            <a:r>
              <a:rPr lang="en-US" sz="1800" baseline="-25000" dirty="0">
                <a:ea typeface="ＭＳ Ｐゴシック" charset="0"/>
              </a:rPr>
              <a:t>7-</a:t>
            </a:r>
            <a:r>
              <a:rPr lang="en-US" sz="1800" i="1" baseline="-25000" dirty="0">
                <a:ea typeface="ＭＳ Ｐゴシック" charset="0"/>
              </a:rPr>
              <a:t>x</a:t>
            </a:r>
            <a:endParaRPr lang="en-US" sz="1800" dirty="0">
              <a:ea typeface="ＭＳ Ｐゴシック" charset="0"/>
            </a:endParaRPr>
          </a:p>
          <a:p>
            <a:r>
              <a:rPr lang="en-US" sz="1800" dirty="0">
                <a:ea typeface="ＭＳ Ｐゴシック" charset="0"/>
              </a:rPr>
              <a:t>High-</a:t>
            </a:r>
            <a:r>
              <a:rPr lang="en-US" sz="1800" dirty="0" err="1">
                <a:ea typeface="ＭＳ Ｐゴシック" charset="0"/>
              </a:rPr>
              <a:t>Tc</a:t>
            </a:r>
            <a:r>
              <a:rPr lang="en-US" sz="1800" dirty="0">
                <a:ea typeface="ＭＳ Ｐゴシック" charset="0"/>
              </a:rPr>
              <a:t> superconductor</a:t>
            </a:r>
          </a:p>
          <a:p>
            <a:r>
              <a:rPr lang="en-US" sz="1800" dirty="0">
                <a:ea typeface="ＭＳ Ｐゴシック" charset="0"/>
              </a:rPr>
              <a:t>x=0.07, </a:t>
            </a:r>
            <a:r>
              <a:rPr lang="en-US" sz="1800" dirty="0" err="1">
                <a:ea typeface="ＭＳ Ｐゴシック" charset="0"/>
              </a:rPr>
              <a:t>Tc</a:t>
            </a:r>
            <a:r>
              <a:rPr lang="en-US" sz="1800" dirty="0">
                <a:ea typeface="ＭＳ Ｐゴシック" charset="0"/>
              </a:rPr>
              <a:t>=93K most efficient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520" y="3309938"/>
            <a:ext cx="7826515" cy="3336324"/>
          </a:xfrm>
          <a:prstGeom prst="rect">
            <a:avLst/>
          </a:prstGeom>
          <a:effectLst>
            <a:glow rad="228600">
              <a:schemeClr val="accent1">
                <a:alpha val="75000"/>
              </a:schemeClr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668776" y="2480077"/>
            <a:ext cx="5613400" cy="2155422"/>
          </a:xfrm>
          <a:prstGeom prst="rect">
            <a:avLst/>
          </a:prstGeom>
          <a:effectLst>
            <a:glow rad="228600">
              <a:schemeClr val="accent1">
                <a:alpha val="75000"/>
              </a:schemeClr>
            </a:glo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2420888"/>
            <a:ext cx="4909126" cy="3685117"/>
          </a:xfrm>
          <a:prstGeom prst="rect">
            <a:avLst/>
          </a:prstGeom>
          <a:effectLst>
            <a:glow rad="228600">
              <a:schemeClr val="accent1">
                <a:alpha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262732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 idx="4294967295"/>
          </p:nvPr>
        </p:nvSpPr>
        <p:spPr>
          <a:xfrm>
            <a:off x="457200" y="96838"/>
            <a:ext cx="8229600" cy="811212"/>
          </a:xfrm>
        </p:spPr>
        <p:txBody>
          <a:bodyPr/>
          <a:lstStyle/>
          <a:p>
            <a:r>
              <a:rPr lang="en-US" dirty="0">
                <a:latin typeface="Arial"/>
                <a:ea typeface="ＭＳ Ｐゴシック" charset="0"/>
                <a:cs typeface="Arial"/>
              </a:rPr>
              <a:t>Forefront of Science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500" y="1379538"/>
            <a:ext cx="3936347" cy="5440362"/>
          </a:xfrm>
          <a:prstGeom prst="rect">
            <a:avLst/>
          </a:prstGeom>
          <a:effectLst>
            <a:glow rad="228600">
              <a:schemeClr val="accent1">
                <a:alpha val="75000"/>
              </a:schemeClr>
            </a:glo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091646"/>
            <a:ext cx="3822700" cy="2620053"/>
          </a:xfrm>
          <a:prstGeom prst="rect">
            <a:avLst/>
          </a:prstGeom>
          <a:effectLst>
            <a:glow rad="228600">
              <a:schemeClr val="accent1">
                <a:alpha val="75000"/>
              </a:schemeClr>
            </a:glo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8275" y="938892"/>
            <a:ext cx="4435725" cy="5440362"/>
          </a:xfrm>
          <a:prstGeom prst="rect">
            <a:avLst/>
          </a:prstGeom>
          <a:effectLst>
            <a:glow rad="228600">
              <a:schemeClr val="accent1">
                <a:alpha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20057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-captu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59190"/>
            <a:ext cx="5227375" cy="4817034"/>
          </a:xfrm>
          <a:prstGeom prst="rect">
            <a:avLst/>
          </a:prstGeom>
          <a:effectLst>
            <a:glow rad="139700">
              <a:schemeClr val="accent1">
                <a:alpha val="75000"/>
              </a:schemeClr>
            </a:glow>
          </a:effectLst>
        </p:spPr>
      </p:pic>
      <p:sp>
        <p:nvSpPr>
          <p:cNvPr id="6" name="Tit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139136" cy="1143000"/>
          </a:xfrm>
        </p:spPr>
        <p:txBody>
          <a:bodyPr/>
          <a:lstStyle/>
          <a:p>
            <a:r>
              <a:rPr lang="en-US">
                <a:latin typeface="Arial"/>
                <a:ea typeface="ＭＳ Ｐゴシック" charset="0"/>
                <a:cs typeface="Arial"/>
              </a:rPr>
              <a:t>Buckminster Fullerenes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38" y="3648075"/>
            <a:ext cx="3001962" cy="297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3326" y="1559190"/>
            <a:ext cx="2908857" cy="218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alpha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93716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8438"/>
            <a:ext cx="7772400" cy="638175"/>
          </a:xfrm>
        </p:spPr>
        <p:txBody>
          <a:bodyPr/>
          <a:lstStyle/>
          <a:p>
            <a:r>
              <a:rPr lang="en-US" sz="2800" dirty="0">
                <a:ea typeface="ＭＳ Ｐゴシック" charset="0"/>
              </a:rPr>
              <a:t>Diffraction</a:t>
            </a:r>
            <a:r>
              <a:rPr lang="en-US" sz="2400" dirty="0">
                <a:ea typeface="ＭＳ Ｐゴシック" charset="0"/>
              </a:rPr>
              <a:t>: Zeolites</a:t>
            </a:r>
          </a:p>
        </p:txBody>
      </p:sp>
      <p:pic>
        <p:nvPicPr>
          <p:cNvPr id="604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57399"/>
            <a:ext cx="396240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833636"/>
            <a:ext cx="43434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Text Box 5"/>
          <p:cNvSpPr txBox="1">
            <a:spLocks noChangeArrowheads="1"/>
          </p:cNvSpPr>
          <p:nvPr/>
        </p:nvSpPr>
        <p:spPr bwMode="auto">
          <a:xfrm>
            <a:off x="5867400" y="2976636"/>
            <a:ext cx="12976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 i="1">
                <a:latin typeface="Arial"/>
                <a:cs typeface="Arial"/>
              </a:rPr>
              <a:t>Brian Toby</a:t>
            </a:r>
          </a:p>
        </p:txBody>
      </p:sp>
      <p:pic>
        <p:nvPicPr>
          <p:cNvPr id="6042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57436"/>
            <a:ext cx="4862513" cy="389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2" name="Text Box 7"/>
          <p:cNvSpPr txBox="1">
            <a:spLocks noChangeArrowheads="1"/>
          </p:cNvSpPr>
          <p:nvPr/>
        </p:nvSpPr>
        <p:spPr bwMode="auto">
          <a:xfrm>
            <a:off x="6288088" y="6480249"/>
            <a:ext cx="20930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>
                <a:latin typeface="Arial"/>
                <a:cs typeface="Arial"/>
              </a:rPr>
              <a:t>Source: B Toby NIST</a:t>
            </a:r>
          </a:p>
        </p:txBody>
      </p:sp>
      <p:sp>
        <p:nvSpPr>
          <p:cNvPr id="60423" name="TextBox 7"/>
          <p:cNvSpPr txBox="1">
            <a:spLocks noChangeArrowheads="1"/>
          </p:cNvSpPr>
          <p:nvPr/>
        </p:nvSpPr>
        <p:spPr bwMode="auto">
          <a:xfrm>
            <a:off x="304800" y="4999111"/>
            <a:ext cx="5307013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/>
                <a:cs typeface="Arial"/>
              </a:rPr>
              <a:t>Applications:</a:t>
            </a:r>
          </a:p>
          <a:p>
            <a:pPr eaLnBrk="1" hangingPunct="1"/>
            <a:r>
              <a:rPr lang="en-US" sz="2000">
                <a:latin typeface="Arial"/>
                <a:cs typeface="Arial"/>
              </a:rPr>
              <a:t>Detergents: Ion exchange capability</a:t>
            </a:r>
          </a:p>
          <a:p>
            <a:pPr eaLnBrk="1" hangingPunct="1"/>
            <a:r>
              <a:rPr lang="en-US" sz="2000">
                <a:latin typeface="Arial"/>
                <a:cs typeface="Arial"/>
              </a:rPr>
              <a:t>Gas separation: Microporosity</a:t>
            </a:r>
          </a:p>
          <a:p>
            <a:pPr eaLnBrk="1" hangingPunct="1"/>
            <a:r>
              <a:rPr lang="en-US" sz="2000">
                <a:latin typeface="Arial"/>
                <a:cs typeface="Arial"/>
              </a:rPr>
              <a:t>Dessicants: Adsorption</a:t>
            </a:r>
          </a:p>
          <a:p>
            <a:pPr eaLnBrk="1" hangingPunct="1"/>
            <a:r>
              <a:rPr lang="en-US" sz="2000">
                <a:latin typeface="Arial"/>
                <a:cs typeface="Arial"/>
              </a:rPr>
              <a:t>Catalysis: acidity, porosity, high surface area</a:t>
            </a:r>
          </a:p>
          <a:p>
            <a:pPr eaLnBrk="1" hangingPunct="1"/>
            <a:endParaRPr lang="en-US" sz="2000">
              <a:latin typeface="Arial"/>
              <a:cs typeface="Arial"/>
            </a:endParaRPr>
          </a:p>
          <a:p>
            <a:pPr eaLnBrk="1" hangingPunct="1"/>
            <a:endParaRPr lang="en-US" sz="2000">
              <a:latin typeface="Arial"/>
              <a:cs typeface="Arial"/>
            </a:endParaRPr>
          </a:p>
        </p:txBody>
      </p:sp>
      <p:sp>
        <p:nvSpPr>
          <p:cNvPr id="60424" name="TextBox 8"/>
          <p:cNvSpPr txBox="1">
            <a:spLocks noChangeArrowheads="1"/>
          </p:cNvSpPr>
          <p:nvPr/>
        </p:nvSpPr>
        <p:spPr bwMode="auto">
          <a:xfrm>
            <a:off x="6011863" y="5683324"/>
            <a:ext cx="2311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/>
                <a:cs typeface="Arial"/>
              </a:rPr>
              <a:t>Large Unit Cell! </a:t>
            </a:r>
          </a:p>
        </p:txBody>
      </p:sp>
    </p:spTree>
    <p:extLst>
      <p:ext uri="{BB962C8B-B14F-4D97-AF65-F5344CB8AC3E}">
        <p14:creationId xmlns:p14="http://schemas.microsoft.com/office/powerpoint/2010/main" val="3999532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1679575" y="109538"/>
            <a:ext cx="7007225" cy="801687"/>
          </a:xfrm>
        </p:spPr>
        <p:txBody>
          <a:bodyPr/>
          <a:lstStyle/>
          <a:p>
            <a:r>
              <a:rPr lang="en-US">
                <a:latin typeface="Arial"/>
                <a:ea typeface="ヒラギノ角ゴ ProN W6" charset="0"/>
                <a:cs typeface="Arial"/>
              </a:rPr>
              <a:t>Batteries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479925" y="3244850"/>
            <a:ext cx="184656" cy="36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/>
          <a:p>
            <a:r>
              <a:rPr lang="en-US">
                <a:latin typeface="Arial"/>
                <a:cs typeface="Arial"/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1252538"/>
            <a:ext cx="6807200" cy="2819400"/>
          </a:xfrm>
          <a:prstGeom prst="rect">
            <a:avLst/>
          </a:prstGeom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30238" y="4275138"/>
            <a:ext cx="3678075" cy="4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500">
                <a:solidFill>
                  <a:srgbClr val="000000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Nature, Vol 7, Sept 2008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738" y="1252538"/>
            <a:ext cx="3878262" cy="5092700"/>
          </a:xfrm>
          <a:prstGeom prst="rect">
            <a:avLst/>
          </a:prstGeom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5263" y="2946400"/>
            <a:ext cx="3535362" cy="6334125"/>
          </a:xfrm>
          <a:prstGeom prst="rect">
            <a:avLst/>
          </a:prstGeom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8113" y="998538"/>
            <a:ext cx="3971925" cy="5781675"/>
          </a:xfrm>
          <a:prstGeom prst="rect">
            <a:avLst/>
          </a:prstGeom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8204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774700" y="339725"/>
            <a:ext cx="7983538" cy="769938"/>
          </a:xfrm>
        </p:spPr>
        <p:txBody>
          <a:bodyPr lIns="64291" tIns="32146" rIns="64291" bIns="32146" anchor="t">
            <a:normAutofit/>
          </a:bodyPr>
          <a:lstStyle/>
          <a:p>
            <a:r>
              <a:rPr lang="en-US" sz="2800" dirty="0">
                <a:ea typeface="ヒラギノ角ゴ ProN W6" charset="0"/>
              </a:rPr>
              <a:t>Research at Large Facilities</a:t>
            </a:r>
          </a:p>
        </p:txBody>
      </p:sp>
      <p:pic>
        <p:nvPicPr>
          <p:cNvPr id="6349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59533"/>
            <a:ext cx="7654925" cy="464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Box 4"/>
          <p:cNvSpPr txBox="1">
            <a:spLocks noChangeArrowheads="1"/>
          </p:cNvSpPr>
          <p:nvPr/>
        </p:nvSpPr>
        <p:spPr bwMode="auto">
          <a:xfrm>
            <a:off x="5534025" y="1550095"/>
            <a:ext cx="28098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Laboratory work</a:t>
            </a:r>
          </a:p>
        </p:txBody>
      </p:sp>
      <p:sp>
        <p:nvSpPr>
          <p:cNvPr id="63492" name="TextBox 5"/>
          <p:cNvSpPr txBox="1">
            <a:spLocks noChangeArrowheads="1"/>
          </p:cNvSpPr>
          <p:nvPr/>
        </p:nvSpPr>
        <p:spPr bwMode="auto">
          <a:xfrm>
            <a:off x="4875213" y="5396607"/>
            <a:ext cx="30416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0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Large Scale Facility</a:t>
            </a:r>
          </a:p>
        </p:txBody>
      </p:sp>
    </p:spTree>
    <p:extLst>
      <p:ext uri="{BB962C8B-B14F-4D97-AF65-F5344CB8AC3E}">
        <p14:creationId xmlns:p14="http://schemas.microsoft.com/office/powerpoint/2010/main" val="195842629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88" y="857250"/>
            <a:ext cx="2411412" cy="3422650"/>
          </a:xfrm>
          <a:prstGeom prst="rect">
            <a:avLst/>
          </a:prstGeom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13725" y="7072313"/>
            <a:ext cx="433388" cy="384175"/>
          </a:xfrm>
          <a:prstGeom prst="rect">
            <a:avLst/>
          </a:prstGeom>
          <a:effectLst>
            <a:outerShdw blurRad="101600" dist="1524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fld id="{2D4A2BE3-EDC9-3C4B-A4A4-889F4037259E}" type="slidenum">
              <a:rPr lang="en-US"/>
              <a:pPr>
                <a:defRPr/>
              </a:pPr>
              <a:t>18</a:t>
            </a:fld>
            <a:endParaRPr lang="en-US"/>
          </a:p>
        </p:txBody>
      </p:sp>
      <p:grpSp>
        <p:nvGrpSpPr>
          <p:cNvPr id="64515" name="Group 16"/>
          <p:cNvGrpSpPr>
            <a:grpSpLocks/>
          </p:cNvGrpSpPr>
          <p:nvPr/>
        </p:nvGrpSpPr>
        <p:grpSpPr bwMode="auto">
          <a:xfrm>
            <a:off x="1893888" y="1160463"/>
            <a:ext cx="6954837" cy="5697537"/>
            <a:chOff x="1625600" y="1651000"/>
            <a:chExt cx="9891713" cy="8102600"/>
          </a:xfrm>
        </p:grpSpPr>
        <p:pic>
          <p:nvPicPr>
            <p:cNvPr id="3" name="Picture 34" descr="cov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07403" y="1651000"/>
              <a:ext cx="3124887" cy="4420421"/>
            </a:xfrm>
            <a:prstGeom prst="rect">
              <a:avLst/>
            </a:prstGeom>
            <a:noFill/>
            <a:effectLst>
              <a:outerShdw blurRad="101600" dist="1524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5" name="Picture 4" descr="Page6JudithMoeva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92140" y="6908998"/>
              <a:ext cx="2011760" cy="2844602"/>
            </a:xfrm>
            <a:prstGeom prst="rect">
              <a:avLst/>
            </a:prstGeom>
            <a:noFill/>
            <a:effectLst>
              <a:outerShdw blurRad="101600" dist="1524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7" name="Picture 6" descr="P24Wim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25600" y="5157084"/>
              <a:ext cx="2174325" cy="3072622"/>
            </a:xfrm>
            <a:prstGeom prst="rect">
              <a:avLst/>
            </a:prstGeom>
            <a:noFill/>
            <a:effectLst>
              <a:outerShdw blurRad="101600" dist="1524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8" name="Picture 16" descr="cover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82516" y="2946874"/>
              <a:ext cx="3072957" cy="4273675"/>
            </a:xfrm>
            <a:prstGeom prst="rect">
              <a:avLst/>
            </a:prstGeom>
            <a:noFill/>
            <a:effectLst>
              <a:outerShdw blurRad="101600" dist="1524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10" name="Picture 14" descr="p1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807403" y="5613124"/>
              <a:ext cx="2011760" cy="2844602"/>
            </a:xfrm>
            <a:prstGeom prst="rect">
              <a:avLst/>
            </a:prstGeom>
            <a:noFill/>
            <a:effectLst>
              <a:outerShdw blurRad="101600" dist="1524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14" name="Picture 7" descr="p1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9397177" y="3784451"/>
              <a:ext cx="2120136" cy="2998120"/>
            </a:xfrm>
            <a:prstGeom prst="rect">
              <a:avLst/>
            </a:prstGeom>
            <a:noFill/>
            <a:effectLst>
              <a:outerShdw blurRad="101600" dist="152400" dir="270000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20836" name="TextBox 15"/>
          <p:cNvSpPr txBox="1">
            <a:spLocks noChangeArrowheads="1"/>
          </p:cNvSpPr>
          <p:nvPr/>
        </p:nvSpPr>
        <p:spPr bwMode="auto">
          <a:xfrm>
            <a:off x="3059113" y="188913"/>
            <a:ext cx="314483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Papyrus" charset="0"/>
                <a:cs typeface="Papyrus" charset="0"/>
              </a:rPr>
              <a:t>Science with Neutrons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1775" y="4179888"/>
            <a:ext cx="1404938" cy="1981200"/>
          </a:xfrm>
          <a:prstGeom prst="rect">
            <a:avLst/>
          </a:prstGeom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4518" name="TextBox 12"/>
          <p:cNvSpPr txBox="1">
            <a:spLocks noChangeArrowheads="1"/>
          </p:cNvSpPr>
          <p:nvPr/>
        </p:nvSpPr>
        <p:spPr bwMode="auto">
          <a:xfrm>
            <a:off x="1331913" y="6381750"/>
            <a:ext cx="503237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Papyrus" charset="0"/>
                <a:cs typeface="Papyrus" charset="0"/>
              </a:rPr>
              <a:t>AS - </a:t>
            </a:r>
          </a:p>
        </p:txBody>
      </p:sp>
    </p:spTree>
    <p:extLst>
      <p:ext uri="{BB962C8B-B14F-4D97-AF65-F5344CB8AC3E}">
        <p14:creationId xmlns:p14="http://schemas.microsoft.com/office/powerpoint/2010/main" val="39419073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>
          <a:xfrm>
            <a:off x="1597025" y="130175"/>
            <a:ext cx="4991100" cy="609600"/>
          </a:xfrm>
        </p:spPr>
        <p:txBody>
          <a:bodyPr/>
          <a:lstStyle/>
          <a:p>
            <a:r>
              <a:rPr lang="en-US" dirty="0">
                <a:ea typeface="ＭＳ Ｐゴシック" charset="0"/>
              </a:rPr>
              <a:t>Further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6" y="1916832"/>
            <a:ext cx="7159625" cy="45259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1800" b="0" dirty="0" smtClean="0"/>
              <a:t>B.T.M. Willis &amp; C.J. </a:t>
            </a:r>
            <a:r>
              <a:rPr lang="en-US" sz="1800" b="0" dirty="0" err="1" smtClean="0"/>
              <a:t>Carlile</a:t>
            </a:r>
            <a:r>
              <a:rPr lang="en-US" sz="1800" b="0" dirty="0" smtClean="0"/>
              <a:t> ‘Experimental Neutron Scattering’, Oxford University </a:t>
            </a:r>
            <a:r>
              <a:rPr lang="en-US" sz="1800" b="0" dirty="0" smtClean="0"/>
              <a:t>Press</a:t>
            </a:r>
            <a:endParaRPr lang="en-US" sz="1800" b="0" dirty="0" smtClean="0"/>
          </a:p>
          <a:p>
            <a:pPr>
              <a:defRPr/>
            </a:pPr>
            <a:r>
              <a:rPr lang="en-US" sz="1800" b="0" dirty="0" smtClean="0"/>
              <a:t>G.L. Squires ‘Introduction to the Theory of Thermal Neutron Scattering’, Cambridge University Press / </a:t>
            </a:r>
            <a:r>
              <a:rPr lang="en-US" sz="1800" b="0" dirty="0" smtClean="0"/>
              <a:t>Dover</a:t>
            </a:r>
            <a:endParaRPr lang="en-US" sz="1800" b="0" dirty="0" smtClean="0"/>
          </a:p>
          <a:p>
            <a:pPr>
              <a:defRPr/>
            </a:pPr>
            <a:r>
              <a:rPr lang="en-US" sz="1800" b="0" dirty="0" smtClean="0"/>
              <a:t>W.I.F. David, K. </a:t>
            </a:r>
            <a:r>
              <a:rPr lang="en-US" sz="1800" b="0" dirty="0" err="1" smtClean="0"/>
              <a:t>Shankland</a:t>
            </a:r>
            <a:r>
              <a:rPr lang="en-US" sz="1800" b="0" dirty="0" smtClean="0"/>
              <a:t>, L.B. </a:t>
            </a:r>
            <a:r>
              <a:rPr lang="en-US" sz="1800" b="0" dirty="0" err="1" smtClean="0"/>
              <a:t>McCusker</a:t>
            </a:r>
            <a:r>
              <a:rPr lang="en-US" sz="1800" b="0" dirty="0" smtClean="0"/>
              <a:t>, and C. </a:t>
            </a:r>
            <a:r>
              <a:rPr lang="en-US" sz="1800" b="0" dirty="0" err="1" smtClean="0"/>
              <a:t>Bärlocher</a:t>
            </a:r>
            <a:r>
              <a:rPr lang="en-US" sz="1800" b="0" dirty="0" smtClean="0"/>
              <a:t> (Eds.) ‘Structure Determination from Powder Diffraction Data‘ </a:t>
            </a:r>
            <a:r>
              <a:rPr lang="en-US" sz="1800" b="0" dirty="0" err="1" smtClean="0"/>
              <a:t>IUCr</a:t>
            </a:r>
            <a:r>
              <a:rPr lang="en-US" sz="1800" b="0" dirty="0" smtClean="0"/>
              <a:t> Monographs 13 </a:t>
            </a:r>
          </a:p>
          <a:p>
            <a:pPr>
              <a:defRPr/>
            </a:pPr>
            <a:r>
              <a:rPr lang="en-US" sz="1800" b="0" dirty="0" err="1" smtClean="0"/>
              <a:t>Liyuan</a:t>
            </a:r>
            <a:r>
              <a:rPr lang="en-US" sz="1800" b="0" dirty="0" smtClean="0"/>
              <a:t> Liang, Romano </a:t>
            </a:r>
            <a:r>
              <a:rPr lang="en-US" sz="1800" b="0" dirty="0" err="1" smtClean="0"/>
              <a:t>Rinaldi</a:t>
            </a:r>
            <a:r>
              <a:rPr lang="en-US" sz="1800" b="0" dirty="0" smtClean="0"/>
              <a:t>, and Helmut </a:t>
            </a:r>
            <a:r>
              <a:rPr lang="en-US" sz="1800" b="0" dirty="0" err="1" smtClean="0"/>
              <a:t>Schober</a:t>
            </a:r>
            <a:r>
              <a:rPr lang="en-US" sz="1800" b="0" dirty="0" smtClean="0"/>
              <a:t>, </a:t>
            </a:r>
            <a:r>
              <a:rPr lang="en-US" sz="1800" b="0" dirty="0" err="1" smtClean="0"/>
              <a:t>eds</a:t>
            </a:r>
            <a:r>
              <a:rPr lang="en-US" sz="1800" b="0" dirty="0" smtClean="0"/>
              <a:t>, ‘Neutron Applications in Earth, Energy and Environmental Sciences’, ISBN 978-0-387-09415-1, Springer </a:t>
            </a:r>
            <a:r>
              <a:rPr lang="en-US" sz="1800" b="0" dirty="0" smtClean="0"/>
              <a:t>2009</a:t>
            </a:r>
            <a:endParaRPr lang="en-US" sz="1800" b="0" dirty="0" smtClean="0"/>
          </a:p>
          <a:p>
            <a:pPr>
              <a:defRPr/>
            </a:pPr>
            <a:r>
              <a:rPr lang="en-US" sz="1800" b="0" dirty="0" smtClean="0"/>
              <a:t>A </a:t>
            </a:r>
            <a:r>
              <a:rPr lang="en-US" sz="1800" b="0" dirty="0" err="1" smtClean="0"/>
              <a:t>Furrer</a:t>
            </a:r>
            <a:r>
              <a:rPr lang="en-US" sz="1800" b="0" dirty="0" smtClean="0"/>
              <a:t>, J </a:t>
            </a:r>
            <a:r>
              <a:rPr lang="en-US" sz="1800" b="0" dirty="0" err="1" smtClean="0"/>
              <a:t>Mesot</a:t>
            </a:r>
            <a:r>
              <a:rPr lang="en-US" sz="1800" b="0" dirty="0" smtClean="0"/>
              <a:t>, T </a:t>
            </a:r>
            <a:r>
              <a:rPr lang="en-US" sz="1800" b="0" dirty="0" err="1" smtClean="0"/>
              <a:t>Strässle</a:t>
            </a:r>
            <a:r>
              <a:rPr lang="en-US" sz="1800" b="0" dirty="0" smtClean="0"/>
              <a:t>, ‘Neutron Scattering in </a:t>
            </a:r>
          </a:p>
          <a:p>
            <a:pPr marL="0" indent="0">
              <a:buFontTx/>
              <a:buNone/>
              <a:defRPr/>
            </a:pPr>
            <a:r>
              <a:rPr lang="en-US" sz="1800" b="0" dirty="0" smtClean="0"/>
              <a:t>       Condensed Matter Physics;, World Scientific, </a:t>
            </a:r>
          </a:p>
          <a:p>
            <a:pPr>
              <a:defRPr/>
            </a:pPr>
            <a:r>
              <a:rPr lang="en-US" sz="1800" b="0" dirty="0" smtClean="0"/>
              <a:t>Google, ISI Web of Science, </a:t>
            </a:r>
            <a:r>
              <a:rPr lang="en-US" sz="1800" b="0" dirty="0" err="1" smtClean="0"/>
              <a:t>ScienceDirect</a:t>
            </a:r>
            <a:r>
              <a:rPr lang="en-US" sz="1800" b="0" dirty="0" smtClean="0"/>
              <a:t>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248" y="0"/>
            <a:ext cx="1816308" cy="2190523"/>
          </a:xfrm>
          <a:prstGeom prst="rect">
            <a:avLst/>
          </a:prstGeom>
          <a:effectLst>
            <a:glow rad="139700">
              <a:schemeClr val="accent1">
                <a:alpha val="75000"/>
              </a:schemeClr>
            </a:glow>
          </a:effectLst>
        </p:spPr>
      </p:pic>
      <p:pic>
        <p:nvPicPr>
          <p:cNvPr id="6554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788" y="1127125"/>
            <a:ext cx="1573212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063" y="2717800"/>
            <a:ext cx="1270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3632200"/>
            <a:ext cx="120650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4749800"/>
            <a:ext cx="12065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4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r="17007"/>
          <a:stretch>
            <a:fillRect/>
          </a:stretch>
        </p:blipFill>
        <p:spPr bwMode="auto">
          <a:xfrm>
            <a:off x="6775450" y="5164138"/>
            <a:ext cx="1117600" cy="169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035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ea typeface="ＭＳ Ｐゴシック" charset="0"/>
              </a:rPr>
              <a:t>Outline</a:t>
            </a:r>
            <a:endParaRPr lang="en-US" sz="2800" b="1" dirty="0">
              <a:ea typeface="ＭＳ Ｐゴシック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96F4C0-779D-5547-8F04-508094CC741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95536" y="2636912"/>
            <a:ext cx="7848872" cy="2457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en-US" sz="2000" dirty="0">
                <a:solidFill>
                  <a:srgbClr val="000099"/>
                </a:solidFill>
                <a:latin typeface="Arial"/>
                <a:cs typeface="Arial"/>
              </a:rPr>
              <a:t>Neutrons properties and their interactions</a:t>
            </a:r>
          </a:p>
          <a:p>
            <a:pPr marL="342900" lvl="1" indent="-342900">
              <a:lnSpc>
                <a:spcPct val="110000"/>
              </a:lnSpc>
              <a:buFont typeface="Arial"/>
              <a:buChar char="•"/>
              <a:defRPr/>
            </a:pPr>
            <a:endParaRPr lang="en-US" sz="2000" dirty="0">
              <a:solidFill>
                <a:srgbClr val="000099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en-US" sz="2000" dirty="0">
                <a:solidFill>
                  <a:srgbClr val="000099"/>
                </a:solidFill>
                <a:latin typeface="Arial"/>
                <a:cs typeface="Arial"/>
              </a:rPr>
              <a:t>How to generate intense neutron beams using high power proton linear accelerator: The example of the ESS</a:t>
            </a:r>
          </a:p>
          <a:p>
            <a:pPr marL="800100" lvl="1" indent="-342900">
              <a:lnSpc>
                <a:spcPct val="110000"/>
              </a:lnSpc>
              <a:buFont typeface="Arial"/>
              <a:buChar char="•"/>
              <a:defRPr/>
            </a:pPr>
            <a:endParaRPr lang="en-US" sz="2000" dirty="0">
              <a:solidFill>
                <a:srgbClr val="000099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for further reading</a:t>
            </a:r>
          </a:p>
          <a:p>
            <a:pPr marL="342900" indent="-342900">
              <a:lnSpc>
                <a:spcPct val="110000"/>
              </a:lnSpc>
              <a:buFont typeface="Arial"/>
              <a:buChar char="•"/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Applications using Neutrons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386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56" y="3645024"/>
            <a:ext cx="5410944" cy="248113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20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7106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052513"/>
            <a:ext cx="8304212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8" name="Rectangle 10"/>
          <p:cNvSpPr>
            <a:spLocks noChangeArrowheads="1"/>
          </p:cNvSpPr>
          <p:nvPr/>
        </p:nvSpPr>
        <p:spPr bwMode="auto">
          <a:xfrm>
            <a:off x="2268538" y="260350"/>
            <a:ext cx="53276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>
                <a:solidFill>
                  <a:srgbClr val="15158D"/>
                </a:solidFill>
                <a:latin typeface="Papyrus" charset="0"/>
                <a:cs typeface="Papyrus" charset="0"/>
              </a:rPr>
              <a:t>Secondary particle produced at J-PARC</a:t>
            </a:r>
          </a:p>
        </p:txBody>
      </p:sp>
    </p:spTree>
    <p:extLst>
      <p:ext uri="{BB962C8B-B14F-4D97-AF65-F5344CB8AC3E}">
        <p14:creationId xmlns:p14="http://schemas.microsoft.com/office/powerpoint/2010/main" val="412540486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 lIns="64291" tIns="32146" rIns="64291" bIns="32146" anchor="t"/>
          <a:lstStyle/>
          <a:p>
            <a:r>
              <a:rPr lang="en-US" sz="2400" dirty="0">
                <a:ea typeface="ＭＳ Ｐゴシック" charset="0"/>
              </a:rPr>
              <a:t>General Applications</a:t>
            </a:r>
          </a:p>
        </p:txBody>
      </p:sp>
      <p:pic>
        <p:nvPicPr>
          <p:cNvPr id="4710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00" b="18900"/>
          <a:stretch>
            <a:fillRect/>
          </a:stretch>
        </p:blipFill>
        <p:spPr bwMode="auto">
          <a:xfrm>
            <a:off x="731838" y="4397201"/>
            <a:ext cx="3536950" cy="24114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 Box 24"/>
          <p:cNvSpPr txBox="1">
            <a:spLocks noChangeArrowheads="1"/>
          </p:cNvSpPr>
          <p:nvPr/>
        </p:nvSpPr>
        <p:spPr bwMode="auto">
          <a:xfrm>
            <a:off x="2930525" y="6440314"/>
            <a:ext cx="1370013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Aerospace</a:t>
            </a:r>
          </a:p>
        </p:txBody>
      </p:sp>
      <p:pic>
        <p:nvPicPr>
          <p:cNvPr id="4710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4347989"/>
            <a:ext cx="4017962" cy="24098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1561926"/>
            <a:ext cx="3838575" cy="26781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 Box 25"/>
          <p:cNvSpPr txBox="1">
            <a:spLocks noChangeArrowheads="1"/>
          </p:cNvSpPr>
          <p:nvPr/>
        </p:nvSpPr>
        <p:spPr bwMode="auto">
          <a:xfrm>
            <a:off x="7840663" y="6365701"/>
            <a:ext cx="133985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FFFF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Energy</a:t>
            </a:r>
          </a:p>
        </p:txBody>
      </p:sp>
      <p:sp>
        <p:nvSpPr>
          <p:cNvPr id="44039" name="Text Box 25"/>
          <p:cNvSpPr txBox="1">
            <a:spLocks noChangeArrowheads="1"/>
          </p:cNvSpPr>
          <p:nvPr/>
        </p:nvSpPr>
        <p:spPr bwMode="auto">
          <a:xfrm>
            <a:off x="7305675" y="1555576"/>
            <a:ext cx="210661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Automotive</a:t>
            </a:r>
          </a:p>
        </p:txBody>
      </p:sp>
      <p:pic>
        <p:nvPicPr>
          <p:cNvPr id="47112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1504776"/>
            <a:ext cx="3509962" cy="27225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Text Box 24"/>
          <p:cNvSpPr txBox="1">
            <a:spLocks noChangeArrowheads="1"/>
          </p:cNvSpPr>
          <p:nvPr/>
        </p:nvSpPr>
        <p:spPr bwMode="auto">
          <a:xfrm>
            <a:off x="754063" y="1504776"/>
            <a:ext cx="31051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Consumer, Health, Life, IT</a:t>
            </a:r>
          </a:p>
        </p:txBody>
      </p: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836613" y="1882601"/>
            <a:ext cx="7578725" cy="4565650"/>
            <a:chOff x="1189012" y="2133600"/>
            <a:chExt cx="10779176" cy="6493088"/>
          </a:xfrm>
        </p:grpSpPr>
        <p:sp>
          <p:nvSpPr>
            <p:cNvPr id="44044" name="AutoShape 5"/>
            <p:cNvSpPr>
              <a:spLocks noChangeArrowheads="1"/>
            </p:cNvSpPr>
            <p:nvPr/>
          </p:nvSpPr>
          <p:spPr bwMode="auto">
            <a:xfrm rot="5400000">
              <a:off x="2783635" y="7518931"/>
              <a:ext cx="397089" cy="436588"/>
            </a:xfrm>
            <a:prstGeom prst="flowChartConnector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5" name="AutoShape 10"/>
            <p:cNvSpPr>
              <a:spLocks noChangeArrowheads="1"/>
            </p:cNvSpPr>
            <p:nvPr/>
          </p:nvSpPr>
          <p:spPr bwMode="auto">
            <a:xfrm rot="2890799">
              <a:off x="3791887" y="7560615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6" name="AutoShape 13"/>
            <p:cNvSpPr>
              <a:spLocks noChangeArrowheads="1"/>
            </p:cNvSpPr>
            <p:nvPr/>
          </p:nvSpPr>
          <p:spPr bwMode="auto">
            <a:xfrm rot="5400000">
              <a:off x="1276081" y="7409238"/>
              <a:ext cx="397089" cy="436587"/>
            </a:xfrm>
            <a:prstGeom prst="flowChartConnector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7" name="AutoShape 16"/>
            <p:cNvSpPr>
              <a:spLocks noChangeArrowheads="1"/>
            </p:cNvSpPr>
            <p:nvPr/>
          </p:nvSpPr>
          <p:spPr bwMode="auto">
            <a:xfrm rot="5400000">
              <a:off x="2043125" y="7507962"/>
              <a:ext cx="397088" cy="436587"/>
            </a:xfrm>
            <a:prstGeom prst="flowChartConnector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8" name="AutoShape 19"/>
            <p:cNvSpPr>
              <a:spLocks noChangeArrowheads="1"/>
            </p:cNvSpPr>
            <p:nvPr/>
          </p:nvSpPr>
          <p:spPr bwMode="auto">
            <a:xfrm rot="5400000">
              <a:off x="2918712" y="7806327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49" name="AutoShape 22"/>
            <p:cNvSpPr>
              <a:spLocks noChangeArrowheads="1"/>
            </p:cNvSpPr>
            <p:nvPr/>
          </p:nvSpPr>
          <p:spPr bwMode="auto">
            <a:xfrm rot="5400000">
              <a:off x="8887072" y="6861221"/>
              <a:ext cx="413765" cy="456092"/>
            </a:xfrm>
            <a:prstGeom prst="flowChartConnector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0" name="AutoShape 27"/>
            <p:cNvSpPr>
              <a:spLocks noChangeArrowheads="1"/>
            </p:cNvSpPr>
            <p:nvPr/>
          </p:nvSpPr>
          <p:spPr bwMode="auto">
            <a:xfrm rot="5400000">
              <a:off x="11059175" y="6650909"/>
              <a:ext cx="413765" cy="456092"/>
            </a:xfrm>
            <a:prstGeom prst="flowChartConnector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1" name="AutoShape 30"/>
            <p:cNvSpPr>
              <a:spLocks noChangeArrowheads="1"/>
            </p:cNvSpPr>
            <p:nvPr/>
          </p:nvSpPr>
          <p:spPr bwMode="auto">
            <a:xfrm rot="5400000">
              <a:off x="9229771" y="6858935"/>
              <a:ext cx="413767" cy="456092"/>
            </a:xfrm>
            <a:prstGeom prst="flowChartConnector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2" name="AutoShape 19"/>
            <p:cNvSpPr>
              <a:spLocks noChangeArrowheads="1"/>
            </p:cNvSpPr>
            <p:nvPr/>
          </p:nvSpPr>
          <p:spPr bwMode="auto">
            <a:xfrm rot="5400000">
              <a:off x="3931350" y="43998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3" name="AutoShape 19"/>
            <p:cNvSpPr>
              <a:spLocks noChangeArrowheads="1"/>
            </p:cNvSpPr>
            <p:nvPr/>
          </p:nvSpPr>
          <p:spPr bwMode="auto">
            <a:xfrm rot="5400000">
              <a:off x="2178750" y="25710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4" name="AutoShape 19"/>
            <p:cNvSpPr>
              <a:spLocks noChangeArrowheads="1"/>
            </p:cNvSpPr>
            <p:nvPr/>
          </p:nvSpPr>
          <p:spPr bwMode="auto">
            <a:xfrm rot="5400000">
              <a:off x="1645350" y="25710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5" name="AutoShape 19"/>
            <p:cNvSpPr>
              <a:spLocks noChangeArrowheads="1"/>
            </p:cNvSpPr>
            <p:nvPr/>
          </p:nvSpPr>
          <p:spPr bwMode="auto">
            <a:xfrm rot="5400000">
              <a:off x="2635950" y="47046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6" name="AutoShape 19"/>
            <p:cNvSpPr>
              <a:spLocks noChangeArrowheads="1"/>
            </p:cNvSpPr>
            <p:nvPr/>
          </p:nvSpPr>
          <p:spPr bwMode="auto">
            <a:xfrm rot="5400000">
              <a:off x="2940750" y="46284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7" name="AutoShape 19"/>
            <p:cNvSpPr>
              <a:spLocks noChangeArrowheads="1"/>
            </p:cNvSpPr>
            <p:nvPr/>
          </p:nvSpPr>
          <p:spPr bwMode="auto">
            <a:xfrm rot="5400000">
              <a:off x="8503350" y="31044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8" name="AutoShape 19"/>
            <p:cNvSpPr>
              <a:spLocks noChangeArrowheads="1"/>
            </p:cNvSpPr>
            <p:nvPr/>
          </p:nvSpPr>
          <p:spPr bwMode="auto">
            <a:xfrm rot="5400000">
              <a:off x="10103550" y="39426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59" name="AutoShape 19"/>
            <p:cNvSpPr>
              <a:spLocks noChangeArrowheads="1"/>
            </p:cNvSpPr>
            <p:nvPr/>
          </p:nvSpPr>
          <p:spPr bwMode="auto">
            <a:xfrm rot="5400000">
              <a:off x="9112950" y="31806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0" name="AutoShape 19"/>
            <p:cNvSpPr>
              <a:spLocks noChangeArrowheads="1"/>
            </p:cNvSpPr>
            <p:nvPr/>
          </p:nvSpPr>
          <p:spPr bwMode="auto">
            <a:xfrm rot="5400000">
              <a:off x="10484550" y="31806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1" name="AutoShape 19"/>
            <p:cNvSpPr>
              <a:spLocks noChangeArrowheads="1"/>
            </p:cNvSpPr>
            <p:nvPr/>
          </p:nvSpPr>
          <p:spPr bwMode="auto">
            <a:xfrm rot="5400000">
              <a:off x="8198550" y="39426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2" name="AutoShape 19"/>
            <p:cNvSpPr>
              <a:spLocks noChangeArrowheads="1"/>
            </p:cNvSpPr>
            <p:nvPr/>
          </p:nvSpPr>
          <p:spPr bwMode="auto">
            <a:xfrm rot="5400000">
              <a:off x="2864550" y="67620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3" name="AutoShape 19"/>
            <p:cNvSpPr>
              <a:spLocks noChangeArrowheads="1"/>
            </p:cNvSpPr>
            <p:nvPr/>
          </p:nvSpPr>
          <p:spPr bwMode="auto">
            <a:xfrm rot="5400000">
              <a:off x="4083750" y="45522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4" name="AutoShape 19"/>
            <p:cNvSpPr>
              <a:spLocks noChangeArrowheads="1"/>
            </p:cNvSpPr>
            <p:nvPr/>
          </p:nvSpPr>
          <p:spPr bwMode="auto">
            <a:xfrm rot="5400000">
              <a:off x="1569150" y="48570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5" name="AutoShape 19"/>
            <p:cNvSpPr>
              <a:spLocks noChangeArrowheads="1"/>
            </p:cNvSpPr>
            <p:nvPr/>
          </p:nvSpPr>
          <p:spPr bwMode="auto">
            <a:xfrm rot="5400000">
              <a:off x="4693350" y="21138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6" name="AutoShape 19"/>
            <p:cNvSpPr>
              <a:spLocks noChangeArrowheads="1"/>
            </p:cNvSpPr>
            <p:nvPr/>
          </p:nvSpPr>
          <p:spPr bwMode="auto">
            <a:xfrm rot="5400000">
              <a:off x="5018762" y="22662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7" name="AutoShape 19"/>
            <p:cNvSpPr>
              <a:spLocks noChangeArrowheads="1"/>
            </p:cNvSpPr>
            <p:nvPr/>
          </p:nvSpPr>
          <p:spPr bwMode="auto">
            <a:xfrm rot="5400000">
              <a:off x="11551350" y="67620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8" name="AutoShape 19"/>
            <p:cNvSpPr>
              <a:spLocks noChangeArrowheads="1"/>
            </p:cNvSpPr>
            <p:nvPr/>
          </p:nvSpPr>
          <p:spPr bwMode="auto">
            <a:xfrm rot="5400000">
              <a:off x="1208762" y="40950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9" name="AutoShape 19"/>
            <p:cNvSpPr>
              <a:spLocks noChangeArrowheads="1"/>
            </p:cNvSpPr>
            <p:nvPr/>
          </p:nvSpPr>
          <p:spPr bwMode="auto">
            <a:xfrm rot="5400000">
              <a:off x="11475150" y="40188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70" name="AutoShape 19"/>
            <p:cNvSpPr>
              <a:spLocks noChangeArrowheads="1"/>
            </p:cNvSpPr>
            <p:nvPr/>
          </p:nvSpPr>
          <p:spPr bwMode="auto">
            <a:xfrm rot="5400000">
              <a:off x="10789350" y="82098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71" name="AutoShape 19"/>
            <p:cNvSpPr>
              <a:spLocks noChangeArrowheads="1"/>
            </p:cNvSpPr>
            <p:nvPr/>
          </p:nvSpPr>
          <p:spPr bwMode="auto">
            <a:xfrm rot="5400000">
              <a:off x="9798750" y="6685850"/>
              <a:ext cx="397088" cy="436588"/>
            </a:xfrm>
            <a:prstGeom prst="flowChartConnector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131262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pPr/>
              <a:t>4</a:t>
            </a:fld>
            <a:endParaRPr lang="sv-SE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439025" cy="609600"/>
          </a:xfrm>
        </p:spPr>
        <p:txBody>
          <a:bodyPr>
            <a:normAutofit/>
          </a:bodyPr>
          <a:lstStyle/>
          <a:p>
            <a:r>
              <a:rPr lang="en-US" sz="2800" b="1" dirty="0">
                <a:ea typeface="ＭＳ Ｐゴシック" charset="0"/>
              </a:rPr>
              <a:t>Neutron Coherency Length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17" y="2206375"/>
            <a:ext cx="8101609" cy="3675730"/>
          </a:xfrm>
          <a:prstGeom prst="rect">
            <a:avLst/>
          </a:prstGeom>
          <a:effectLst>
            <a:glow rad="228600">
              <a:schemeClr val="accent1">
                <a:alpha val="75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57283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613" y="3541092"/>
            <a:ext cx="4116387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Rectangle 3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7772400" cy="1143000"/>
          </a:xfrm>
        </p:spPr>
        <p:txBody>
          <a:bodyPr lIns="91435" tIns="45718" rIns="91435" bIns="45718" anchor="t"/>
          <a:lstStyle/>
          <a:p>
            <a:r>
              <a:rPr lang="en-US" sz="2400" dirty="0">
                <a:ea typeface="ＭＳ Ｐゴシック" charset="0"/>
              </a:rPr>
              <a:t>Small-Angle (SANS/SAXS)</a:t>
            </a:r>
          </a:p>
        </p:txBody>
      </p:sp>
      <p:pic>
        <p:nvPicPr>
          <p:cNvPr id="4608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1820242"/>
            <a:ext cx="4983162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573088" y="6225554"/>
            <a:ext cx="184308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700">
                <a:solidFill>
                  <a:srgbClr val="000000"/>
                </a:solidFill>
                <a:latin typeface="Arial" charset="0"/>
                <a:sym typeface="Arial" charset="0"/>
              </a:rPr>
              <a:t>D22 at www.ill.eu</a:t>
            </a:r>
          </a:p>
        </p:txBody>
      </p:sp>
      <p:sp>
        <p:nvSpPr>
          <p:cNvPr id="46085" name="Text Box 6"/>
          <p:cNvSpPr txBox="1">
            <a:spLocks noChangeArrowheads="1"/>
          </p:cNvSpPr>
          <p:nvPr/>
        </p:nvSpPr>
        <p:spPr bwMode="auto">
          <a:xfrm>
            <a:off x="365125" y="4752354"/>
            <a:ext cx="68707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Papyrus" charset="0"/>
                <a:cs typeface="Papyrus" charset="0"/>
                <a:sym typeface="Arial" charset="0"/>
              </a:rPr>
              <a:t>Contrast variation H↔D</a:t>
            </a:r>
          </a:p>
          <a:p>
            <a:r>
              <a:rPr lang="en-US" sz="2000">
                <a:solidFill>
                  <a:srgbClr val="000000"/>
                </a:solidFill>
                <a:latin typeface="Papyrus" charset="0"/>
                <a:cs typeface="Papyrus" charset="0"/>
                <a:sym typeface="Arial" charset="0"/>
              </a:rPr>
              <a:t>Objects 1-300+ nm</a:t>
            </a:r>
          </a:p>
          <a:p>
            <a:r>
              <a:rPr lang="en-US" sz="2000">
                <a:solidFill>
                  <a:srgbClr val="000000"/>
                </a:solidFill>
                <a:latin typeface="Papyrus" charset="0"/>
                <a:cs typeface="Papyrus" charset="0"/>
                <a:sym typeface="Arial" charset="0"/>
              </a:rPr>
              <a:t>Measure size, vol. fraction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179388" y="2217117"/>
            <a:ext cx="4038600" cy="39766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35" tIns="45718" rIns="91435" bIns="45718"/>
          <a:lstStyle/>
          <a:p>
            <a:pPr marL="341313" indent="-341313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300">
                <a:latin typeface="Papyrus" charset="0"/>
                <a:cs typeface="Papyrus" charset="0"/>
              </a:rPr>
              <a:t>Polymers and colloids, e.g.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Micelles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Dendrimers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Liquid crystals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Gels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Reaction kinetics of mixed systems </a:t>
            </a:r>
          </a:p>
          <a:p>
            <a:pPr marL="341313" indent="-341313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300">
                <a:latin typeface="Papyrus" charset="0"/>
                <a:cs typeface="Papyrus" charset="0"/>
              </a:rPr>
              <a:t>Materials Science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Phase separation in alloys and glasses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Morphologies of superalloys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Micro-porosity in ceramics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Interfaces and surfaces of catalysts </a:t>
            </a:r>
          </a:p>
          <a:p>
            <a:pPr marL="341313" indent="-341313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300">
                <a:latin typeface="Papyrus" charset="0"/>
                <a:cs typeface="Papyrus" charset="0"/>
              </a:rPr>
              <a:t>Biological macromolecules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Size and shape of proteins, nucleic acids and of macromolecular complexes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Bio-membranes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Drug vectors </a:t>
            </a:r>
          </a:p>
          <a:p>
            <a:pPr marL="341313" indent="-341313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300">
                <a:latin typeface="Papyrus" charset="0"/>
                <a:cs typeface="Papyrus" charset="0"/>
              </a:rPr>
              <a:t>Magnetism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Magnetic correlations </a:t>
            </a:r>
          </a:p>
          <a:p>
            <a:pPr marL="741363" lvl="1" indent="-284163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1300">
                <a:latin typeface="Papyrus" charset="0"/>
                <a:cs typeface="Papyrus" charset="0"/>
              </a:rPr>
              <a:t>Flux line lattices in superconductors </a:t>
            </a:r>
          </a:p>
          <a:p>
            <a:pPr marL="341313" indent="-341313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300">
              <a:latin typeface="Papyrus" charset="0"/>
              <a:cs typeface="Papyrus" charset="0"/>
            </a:endParaRPr>
          </a:p>
          <a:p>
            <a:pPr marL="341313" indent="-341313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300">
              <a:latin typeface="Papyrus" charset="0"/>
              <a:cs typeface="Papyrus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017342"/>
            <a:ext cx="5243513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497979"/>
            <a:ext cx="2343150" cy="50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5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497979"/>
            <a:ext cx="6200775" cy="491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358307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 lIns="64291" tIns="32146" rIns="64291" bIns="32146" anchor="t"/>
          <a:lstStyle/>
          <a:p>
            <a:r>
              <a:rPr lang="en-US" sz="2400" dirty="0">
                <a:ea typeface="ＭＳ Ｐゴシック" charset="0"/>
              </a:rPr>
              <a:t>Polymers</a:t>
            </a:r>
          </a:p>
        </p:txBody>
      </p:sp>
      <p:pic>
        <p:nvPicPr>
          <p:cNvPr id="4813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896938"/>
            <a:ext cx="7219950" cy="4902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844675"/>
            <a:ext cx="5184775" cy="4376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074863"/>
            <a:ext cx="6300787" cy="4768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3" name="TextBox 6"/>
          <p:cNvSpPr txBox="1">
            <a:spLocks noChangeArrowheads="1"/>
          </p:cNvSpPr>
          <p:nvPr/>
        </p:nvSpPr>
        <p:spPr bwMode="auto">
          <a:xfrm>
            <a:off x="1331913" y="6381750"/>
            <a:ext cx="503237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Papyrus" charset="0"/>
                <a:cs typeface="Papyrus" charset="0"/>
              </a:rPr>
              <a:t>AS - </a:t>
            </a:r>
          </a:p>
        </p:txBody>
      </p:sp>
    </p:spTree>
    <p:extLst>
      <p:ext uri="{BB962C8B-B14F-4D97-AF65-F5344CB8AC3E}">
        <p14:creationId xmlns:p14="http://schemas.microsoft.com/office/powerpoint/2010/main" val="420396920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710455"/>
            <a:ext cx="4064000" cy="597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TextBox 2"/>
          <p:cNvSpPr txBox="1">
            <a:spLocks noChangeArrowheads="1"/>
          </p:cNvSpPr>
          <p:nvPr/>
        </p:nvSpPr>
        <p:spPr bwMode="auto">
          <a:xfrm>
            <a:off x="4716463" y="1004143"/>
            <a:ext cx="262572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Papyrus" charset="0"/>
                <a:ea typeface="ヒラギノ角ゴ ProN W3" charset="0"/>
                <a:cs typeface="ヒラギノ角ゴ ProN W3" charset="0"/>
                <a:sym typeface="Arial" charset="0"/>
              </a:rPr>
              <a:t>Contrast Variation</a:t>
            </a:r>
          </a:p>
        </p:txBody>
      </p:sp>
      <p:sp>
        <p:nvSpPr>
          <p:cNvPr id="50179" name="TextBox 3"/>
          <p:cNvSpPr txBox="1">
            <a:spLocks noChangeArrowheads="1"/>
          </p:cNvSpPr>
          <p:nvPr/>
        </p:nvSpPr>
        <p:spPr bwMode="auto">
          <a:xfrm>
            <a:off x="4217988" y="1742331"/>
            <a:ext cx="4911725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Spherical high density lipoprotein (sHDL), a key player in reverse cholesterol transport and the most abundant form of HDL, is associated with cardiovascular diseases. </a:t>
            </a:r>
          </a:p>
          <a:p>
            <a:pPr eaLnBrk="1" hangingPunct="1"/>
            <a:r>
              <a:rPr lang="en-US" sz="11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Small angle neutron scattering with contrast variation was used to determine the solution structure of protein and lipid components of reconstituted sHDL. </a:t>
            </a:r>
          </a:p>
          <a:p>
            <a:pPr eaLnBrk="1" hangingPunct="1"/>
            <a:r>
              <a:rPr lang="en-US" sz="11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Apolipoprotein A1, the major protein of sHDL, forms a hollow structure that cradles a central compact lipid core. Three apoA1 chains are arranged within the low resolution structure of the protein component as one of three possible global architectures: (i) a helical dimer with a hairpin (HdHp), (ii) three hairpins (3Hp), or (iii) an integrated trimer (iT) in which the three apoA1 monomers mutually associate over a portion of the sHDL surface. Cross-linking and mass spectrometry analyses help to discriminate among the three molecular models and are most consistent with the HdHp overall architecture of apoA1 within sHDL</a:t>
            </a:r>
          </a:p>
        </p:txBody>
      </p:sp>
      <p:sp>
        <p:nvSpPr>
          <p:cNvPr id="50180" name="TextBox 4"/>
          <p:cNvSpPr txBox="1">
            <a:spLocks noChangeArrowheads="1"/>
          </p:cNvSpPr>
          <p:nvPr/>
        </p:nvSpPr>
        <p:spPr bwMode="auto">
          <a:xfrm>
            <a:off x="4216400" y="6552456"/>
            <a:ext cx="2601913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91" tIns="32146" rIns="64291" bIns="3214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Courtesy Z. Wu (Cleveland) </a:t>
            </a:r>
            <a:r>
              <a:rPr lang="cs-CZ" sz="8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rPr>
              <a:t>10.1074/jbc.M110.209130</a:t>
            </a:r>
            <a:endParaRPr lang="en-US" sz="800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pic>
        <p:nvPicPr>
          <p:cNvPr id="50181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88" y="4528393"/>
            <a:ext cx="4649787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384291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5942013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338" y="1809750"/>
            <a:ext cx="5721350" cy="37258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04855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538" y="4554538"/>
            <a:ext cx="1946275" cy="2047875"/>
          </a:xfrm>
          <a:prstGeom prst="rect">
            <a:avLst/>
          </a:prstGeom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89125" y="138113"/>
            <a:ext cx="6834188" cy="679450"/>
          </a:xfrm>
        </p:spPr>
        <p:txBody>
          <a:bodyPr/>
          <a:lstStyle/>
          <a:p>
            <a:pPr eaLnBrk="1" hangingPunct="1"/>
            <a:r>
              <a:rPr lang="en-US" sz="2400" dirty="0">
                <a:ea typeface="ヒラギノ角ゴ ProN W6" charset="0"/>
              </a:rPr>
              <a:t>Fuel Cells &amp; Hydrogen Economy</a:t>
            </a:r>
          </a:p>
        </p:txBody>
      </p:sp>
      <p:pic>
        <p:nvPicPr>
          <p:cNvPr id="4301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3900" y="1071563"/>
            <a:ext cx="24955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2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96075" y="2517775"/>
            <a:ext cx="24479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427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763" y="1504950"/>
            <a:ext cx="2154237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4788" y="4017963"/>
            <a:ext cx="1785937" cy="1785937"/>
          </a:xfrm>
          <a:prstGeom prst="rect">
            <a:avLst/>
          </a:prstGeom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25975" y="4929188"/>
            <a:ext cx="2232025" cy="1704975"/>
          </a:xfrm>
          <a:prstGeom prst="rect">
            <a:avLst/>
          </a:prstGeom>
          <a:effectLst>
            <a:outerShdw blurRad="1143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Content Placeholder 8"/>
          <p:cNvSpPr txBox="1">
            <a:spLocks/>
          </p:cNvSpPr>
          <p:nvPr/>
        </p:nvSpPr>
        <p:spPr bwMode="auto">
          <a:xfrm>
            <a:off x="608013" y="1608138"/>
            <a:ext cx="2624137" cy="336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ts val="703"/>
              </a:spcBef>
              <a:buClr>
                <a:srgbClr val="57ABE7"/>
              </a:buClr>
              <a:buSzPct val="125000"/>
              <a:buFont typeface="TitilliumText14L Bold" pitchFamily="-64" charset="0"/>
              <a:buChar char="&gt;"/>
              <a:defRPr/>
            </a:pPr>
            <a:r>
              <a:rPr lang="en-US" sz="1700" kern="0">
                <a:latin typeface="+mn-lt"/>
                <a:ea typeface="+mn-ea"/>
                <a:cs typeface="+mn-cs"/>
                <a:sym typeface="TitilliumText14L Bold" pitchFamily="-64" charset="0"/>
              </a:rPr>
              <a:t>Structure</a:t>
            </a:r>
          </a:p>
          <a:p>
            <a:pPr>
              <a:spcBef>
                <a:spcPts val="703"/>
              </a:spcBef>
              <a:buClr>
                <a:srgbClr val="57ABE7"/>
              </a:buClr>
              <a:buSzPct val="125000"/>
              <a:buFont typeface="TitilliumText14L Bold" pitchFamily="-64" charset="0"/>
              <a:buChar char="&gt;"/>
              <a:defRPr/>
            </a:pPr>
            <a:r>
              <a:rPr lang="en-US" sz="1700" kern="0">
                <a:latin typeface="+mn-lt"/>
                <a:ea typeface="+mn-ea"/>
                <a:cs typeface="+mn-cs"/>
                <a:sym typeface="TitilliumText14L Bold" pitchFamily="-64" charset="0"/>
              </a:rPr>
              <a:t>Proton transport in membrances</a:t>
            </a:r>
          </a:p>
          <a:p>
            <a:pPr>
              <a:spcBef>
                <a:spcPts val="703"/>
              </a:spcBef>
              <a:buClr>
                <a:srgbClr val="57ABE7"/>
              </a:buClr>
              <a:buSzPct val="125000"/>
              <a:buFont typeface="TitilliumText14L Bold" pitchFamily="-64" charset="0"/>
              <a:buChar char="&gt;"/>
              <a:defRPr/>
            </a:pPr>
            <a:r>
              <a:rPr lang="en-US" sz="1700" kern="0">
                <a:latin typeface="+mn-lt"/>
                <a:ea typeface="+mn-ea"/>
                <a:cs typeface="+mn-cs"/>
                <a:sym typeface="TitilliumText14L Bold" pitchFamily="-64" charset="0"/>
              </a:rPr>
              <a:t>Hydrogen flow </a:t>
            </a:r>
          </a:p>
          <a:p>
            <a:pPr>
              <a:spcBef>
                <a:spcPts val="703"/>
              </a:spcBef>
              <a:buClr>
                <a:srgbClr val="57ABE7"/>
              </a:buClr>
              <a:buSzPct val="125000"/>
              <a:buFont typeface="TitilliumText14L Bold" pitchFamily="-64" charset="0"/>
              <a:buChar char="&gt;"/>
              <a:defRPr/>
            </a:pPr>
            <a:r>
              <a:rPr lang="en-US" sz="1700" kern="0">
                <a:latin typeface="+mn-lt"/>
                <a:ea typeface="+mn-ea"/>
                <a:cs typeface="+mn-cs"/>
                <a:sym typeface="TitilliumText14L Bold" pitchFamily="-64" charset="0"/>
              </a:rPr>
              <a:t>Storage devices and materials</a:t>
            </a:r>
          </a:p>
          <a:p>
            <a:pPr>
              <a:spcBef>
                <a:spcPts val="703"/>
              </a:spcBef>
              <a:buClr>
                <a:srgbClr val="57ABE7"/>
              </a:buClr>
              <a:buSzPct val="125000"/>
              <a:buFont typeface="TitilliumText14L Bold" pitchFamily="-64" charset="0"/>
              <a:buChar char="&gt;"/>
              <a:defRPr/>
            </a:pPr>
            <a:r>
              <a:rPr lang="en-US" sz="1700" kern="0">
                <a:latin typeface="+mn-lt"/>
                <a:ea typeface="+mn-ea"/>
                <a:cs typeface="+mn-cs"/>
                <a:sym typeface="TitilliumText14L Bold" pitchFamily="-64" charset="0"/>
              </a:rPr>
              <a:t>In-situ operation and optimisation</a:t>
            </a:r>
            <a:endParaRPr lang="en-US" sz="1700" kern="0" dirty="0">
              <a:latin typeface="+mn-lt"/>
              <a:ea typeface="+mn-ea"/>
              <a:cs typeface="+mn-cs"/>
              <a:sym typeface="TitilliumText14L Bold" pitchFamily="-6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92150"/>
            <a:ext cx="7929563" cy="575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319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SS Core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 Core Powerpoint template.potx</Template>
  <TotalTime>6333</TotalTime>
  <Words>623</Words>
  <Application>Microsoft Macintosh PowerPoint</Application>
  <PresentationFormat>On-screen Show (4:3)</PresentationFormat>
  <Paragraphs>109</Paragraphs>
  <Slides>21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ESS Core Powerpoint template</vt:lpstr>
      <vt:lpstr>Neutron Sources</vt:lpstr>
      <vt:lpstr>Outline</vt:lpstr>
      <vt:lpstr>General Applications</vt:lpstr>
      <vt:lpstr>Neutron Coherency Length</vt:lpstr>
      <vt:lpstr>Small-Angle (SANS/SAXS)</vt:lpstr>
      <vt:lpstr>Polymers</vt:lpstr>
      <vt:lpstr>PowerPoint Presentation</vt:lpstr>
      <vt:lpstr>PowerPoint Presentation</vt:lpstr>
      <vt:lpstr>Fuel Cells &amp; Hydrogen Economy</vt:lpstr>
      <vt:lpstr>Solar Cells</vt:lpstr>
      <vt:lpstr>Hydrogen Storage</vt:lpstr>
      <vt:lpstr>YBCO</vt:lpstr>
      <vt:lpstr>Forefront of Science</vt:lpstr>
      <vt:lpstr>Buckminster Fullerenes</vt:lpstr>
      <vt:lpstr>Diffraction: Zeolites</vt:lpstr>
      <vt:lpstr>Batteries</vt:lpstr>
      <vt:lpstr>Research at Large Facilities</vt:lpstr>
      <vt:lpstr>PowerPoint Presentation</vt:lpstr>
      <vt:lpstr>Further Reading</vt:lpstr>
      <vt:lpstr>PowerPoint Presentation</vt:lpstr>
      <vt:lpstr>PowerPoint Presentation</vt:lpstr>
    </vt:vector>
  </TitlesOfParts>
  <Company>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Heléne Björkman</dc:creator>
  <cp:lastModifiedBy>ESS User</cp:lastModifiedBy>
  <cp:revision>151</cp:revision>
  <dcterms:created xsi:type="dcterms:W3CDTF">2013-10-29T16:05:10Z</dcterms:created>
  <dcterms:modified xsi:type="dcterms:W3CDTF">2014-08-20T04:48:32Z</dcterms:modified>
</cp:coreProperties>
</file>