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51206400" cy="32004000"/>
  <p:notesSz cx="32918400" cy="51206400"/>
  <p:defaultTextStyle>
    <a:defPPr>
      <a:defRPr lang="en-US"/>
    </a:defPPr>
    <a:lvl1pPr algn="l" rtl="0" fontAlgn="base">
      <a:spcBef>
        <a:spcPct val="0"/>
      </a:spcBef>
      <a:spcAft>
        <a:spcPct val="0"/>
      </a:spcAft>
      <a:defRPr sz="3100" kern="1200">
        <a:solidFill>
          <a:schemeClr val="tx1"/>
        </a:solidFill>
        <a:latin typeface="Helvetica" pitchFamily="124" charset="0"/>
        <a:ea typeface="MS PGothic" pitchFamily="34" charset="-128"/>
        <a:cs typeface="+mn-cs"/>
      </a:defRPr>
    </a:lvl1pPr>
    <a:lvl2pPr marL="457184" algn="l" rtl="0" fontAlgn="base">
      <a:spcBef>
        <a:spcPct val="0"/>
      </a:spcBef>
      <a:spcAft>
        <a:spcPct val="0"/>
      </a:spcAft>
      <a:defRPr sz="3100" kern="1200">
        <a:solidFill>
          <a:schemeClr val="tx1"/>
        </a:solidFill>
        <a:latin typeface="Helvetica" pitchFamily="124" charset="0"/>
        <a:ea typeface="MS PGothic" pitchFamily="34" charset="-128"/>
        <a:cs typeface="+mn-cs"/>
      </a:defRPr>
    </a:lvl2pPr>
    <a:lvl3pPr marL="914363" algn="l" rtl="0" fontAlgn="base">
      <a:spcBef>
        <a:spcPct val="0"/>
      </a:spcBef>
      <a:spcAft>
        <a:spcPct val="0"/>
      </a:spcAft>
      <a:defRPr sz="3100" kern="1200">
        <a:solidFill>
          <a:schemeClr val="tx1"/>
        </a:solidFill>
        <a:latin typeface="Helvetica" pitchFamily="124" charset="0"/>
        <a:ea typeface="MS PGothic" pitchFamily="34" charset="-128"/>
        <a:cs typeface="+mn-cs"/>
      </a:defRPr>
    </a:lvl3pPr>
    <a:lvl4pPr marL="1371547" algn="l" rtl="0" fontAlgn="base">
      <a:spcBef>
        <a:spcPct val="0"/>
      </a:spcBef>
      <a:spcAft>
        <a:spcPct val="0"/>
      </a:spcAft>
      <a:defRPr sz="3100" kern="1200">
        <a:solidFill>
          <a:schemeClr val="tx1"/>
        </a:solidFill>
        <a:latin typeface="Helvetica" pitchFamily="124" charset="0"/>
        <a:ea typeface="MS PGothic" pitchFamily="34" charset="-128"/>
        <a:cs typeface="+mn-cs"/>
      </a:defRPr>
    </a:lvl4pPr>
    <a:lvl5pPr marL="1828726" algn="l" rtl="0" fontAlgn="base">
      <a:spcBef>
        <a:spcPct val="0"/>
      </a:spcBef>
      <a:spcAft>
        <a:spcPct val="0"/>
      </a:spcAft>
      <a:defRPr sz="3100" kern="1200">
        <a:solidFill>
          <a:schemeClr val="tx1"/>
        </a:solidFill>
        <a:latin typeface="Helvetica" pitchFamily="124" charset="0"/>
        <a:ea typeface="MS PGothic" pitchFamily="34" charset="-128"/>
        <a:cs typeface="+mn-cs"/>
      </a:defRPr>
    </a:lvl5pPr>
    <a:lvl6pPr marL="2285910" algn="l" defTabSz="914363" rtl="0" eaLnBrk="1" latinLnBrk="0" hangingPunct="1">
      <a:defRPr sz="3100" kern="1200">
        <a:solidFill>
          <a:schemeClr val="tx1"/>
        </a:solidFill>
        <a:latin typeface="Helvetica" pitchFamily="124" charset="0"/>
        <a:ea typeface="MS PGothic" pitchFamily="34" charset="-128"/>
        <a:cs typeface="+mn-cs"/>
      </a:defRPr>
    </a:lvl6pPr>
    <a:lvl7pPr marL="2743088" algn="l" defTabSz="914363" rtl="0" eaLnBrk="1" latinLnBrk="0" hangingPunct="1">
      <a:defRPr sz="3100" kern="1200">
        <a:solidFill>
          <a:schemeClr val="tx1"/>
        </a:solidFill>
        <a:latin typeface="Helvetica" pitchFamily="124" charset="0"/>
        <a:ea typeface="MS PGothic" pitchFamily="34" charset="-128"/>
        <a:cs typeface="+mn-cs"/>
      </a:defRPr>
    </a:lvl7pPr>
    <a:lvl8pPr marL="3200272" algn="l" defTabSz="914363" rtl="0" eaLnBrk="1" latinLnBrk="0" hangingPunct="1">
      <a:defRPr sz="3100" kern="1200">
        <a:solidFill>
          <a:schemeClr val="tx1"/>
        </a:solidFill>
        <a:latin typeface="Helvetica" pitchFamily="124" charset="0"/>
        <a:ea typeface="MS PGothic" pitchFamily="34" charset="-128"/>
        <a:cs typeface="+mn-cs"/>
      </a:defRPr>
    </a:lvl8pPr>
    <a:lvl9pPr marL="3657451" algn="l" defTabSz="914363" rtl="0" eaLnBrk="1" latinLnBrk="0" hangingPunct="1">
      <a:defRPr sz="3100" kern="1200">
        <a:solidFill>
          <a:schemeClr val="tx1"/>
        </a:solidFill>
        <a:latin typeface="Helvetica" pitchFamily="12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showPr>
  <p:clrMru>
    <a:srgbClr val="FFFF66"/>
    <a:srgbClr val="191919"/>
    <a:srgbClr val="FFFFE1"/>
    <a:srgbClr val="FFF3F3"/>
    <a:srgbClr val="800040"/>
    <a:srgbClr val="004080"/>
    <a:srgbClr val="FF6FCF"/>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59" autoAdjust="0"/>
    <p:restoredTop sz="86380" autoAdjust="0"/>
  </p:normalViewPr>
  <p:slideViewPr>
    <p:cSldViewPr snapToGrid="0">
      <p:cViewPr>
        <p:scale>
          <a:sx n="39" d="100"/>
          <a:sy n="39" d="100"/>
        </p:scale>
        <p:origin x="600" y="4086"/>
      </p:cViewPr>
      <p:guideLst>
        <p:guide orient="horz" pos="695"/>
        <p:guide orient="horz" pos="19087"/>
        <p:guide orient="horz" pos="3626"/>
        <p:guide orient="horz" pos="2072"/>
        <p:guide pos="7437"/>
        <p:guide pos="8411"/>
        <p:guide pos="15310"/>
        <p:guide pos="24534"/>
        <p:guide pos="1148"/>
        <p:guide pos="16330"/>
        <p:guide pos="23565"/>
        <p:guide pos="30873"/>
      </p:guideLst>
    </p:cSldViewPr>
  </p:slideViewPr>
  <p:outlineViewPr>
    <p:cViewPr>
      <p:scale>
        <a:sx n="33" d="100"/>
        <a:sy n="33" d="100"/>
      </p:scale>
      <p:origin x="210" y="0"/>
    </p:cViewPr>
  </p:outlineViewPr>
  <p:notesTextViewPr>
    <p:cViewPr>
      <p:scale>
        <a:sx n="50" d="100"/>
        <a:sy n="5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wrap="square" lIns="91440" tIns="45720" rIns="91440" bIns="45720" numCol="1" anchor="t"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06F5B76A-2E0E-4B34-8787-EC249ABB4870}" type="datetime1">
              <a:rPr lang="en-US"/>
              <a:pPr>
                <a:defRPr/>
              </a:pPr>
              <a:t>8/20/2014</a:t>
            </a:fld>
            <a:endParaRPr lang="en-US"/>
          </a:p>
        </p:txBody>
      </p:sp>
      <p:sp>
        <p:nvSpPr>
          <p:cNvPr id="4" name="Slide Image Placeholder 3"/>
          <p:cNvSpPr>
            <a:spLocks noGrp="1" noRot="1" noChangeAspect="1"/>
          </p:cNvSpPr>
          <p:nvPr>
            <p:ph type="sldImg" idx="2"/>
          </p:nvPr>
        </p:nvSpPr>
        <p:spPr>
          <a:xfrm>
            <a:off x="1098550" y="3840163"/>
            <a:ext cx="30721300" cy="192024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3292475" y="24323675"/>
            <a:ext cx="26333450" cy="23042563"/>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48637825"/>
            <a:ext cx="14265275" cy="2559050"/>
          </a:xfrm>
          <a:prstGeom prst="rect">
            <a:avLst/>
          </a:prstGeom>
        </p:spPr>
        <p:txBody>
          <a:bodyPr vert="horz" wrap="square" lIns="91440" tIns="45720" rIns="91440" bIns="45720" numCol="1" anchor="b"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83BC84C0-7452-42CC-A3AF-6E7F42682D5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184" rtl="0" eaLnBrk="0" fontAlgn="base" hangingPunct="0">
      <a:spcBef>
        <a:spcPct val="30000"/>
      </a:spcBef>
      <a:spcAft>
        <a:spcPct val="0"/>
      </a:spcAft>
      <a:defRPr sz="1000" kern="1200">
        <a:solidFill>
          <a:schemeClr val="tx1"/>
        </a:solidFill>
        <a:latin typeface="+mn-lt"/>
        <a:ea typeface="MS PGothic" pitchFamily="34" charset="-128"/>
        <a:cs typeface="ＭＳ Ｐゴシック" pitchFamily="-111" charset="-128"/>
      </a:defRPr>
    </a:lvl1pPr>
    <a:lvl2pPr marL="457184" algn="l" defTabSz="457184" rtl="0" eaLnBrk="0" fontAlgn="base" hangingPunct="0">
      <a:spcBef>
        <a:spcPct val="30000"/>
      </a:spcBef>
      <a:spcAft>
        <a:spcPct val="0"/>
      </a:spcAft>
      <a:defRPr sz="1000" kern="1200">
        <a:solidFill>
          <a:schemeClr val="tx1"/>
        </a:solidFill>
        <a:latin typeface="+mn-lt"/>
        <a:ea typeface="MS PGothic" pitchFamily="34" charset="-128"/>
        <a:cs typeface="+mn-cs"/>
      </a:defRPr>
    </a:lvl2pPr>
    <a:lvl3pPr marL="914363" algn="l" defTabSz="457184" rtl="0" eaLnBrk="0" fontAlgn="base" hangingPunct="0">
      <a:spcBef>
        <a:spcPct val="30000"/>
      </a:spcBef>
      <a:spcAft>
        <a:spcPct val="0"/>
      </a:spcAft>
      <a:defRPr sz="1000" kern="1200">
        <a:solidFill>
          <a:schemeClr val="tx1"/>
        </a:solidFill>
        <a:latin typeface="+mn-lt"/>
        <a:ea typeface="MS PGothic" pitchFamily="34" charset="-128"/>
        <a:cs typeface="+mn-cs"/>
      </a:defRPr>
    </a:lvl3pPr>
    <a:lvl4pPr marL="1371547" algn="l" defTabSz="457184" rtl="0" eaLnBrk="0" fontAlgn="base" hangingPunct="0">
      <a:spcBef>
        <a:spcPct val="30000"/>
      </a:spcBef>
      <a:spcAft>
        <a:spcPct val="0"/>
      </a:spcAft>
      <a:defRPr sz="1000" kern="1200">
        <a:solidFill>
          <a:schemeClr val="tx1"/>
        </a:solidFill>
        <a:latin typeface="+mn-lt"/>
        <a:ea typeface="MS PGothic" pitchFamily="34" charset="-128"/>
        <a:cs typeface="+mn-cs"/>
      </a:defRPr>
    </a:lvl4pPr>
    <a:lvl5pPr marL="1828726" algn="l" defTabSz="457184" rtl="0" eaLnBrk="0" fontAlgn="base" hangingPunct="0">
      <a:spcBef>
        <a:spcPct val="30000"/>
      </a:spcBef>
      <a:spcAft>
        <a:spcPct val="0"/>
      </a:spcAft>
      <a:defRPr sz="1000" kern="1200">
        <a:solidFill>
          <a:schemeClr val="tx1"/>
        </a:solidFill>
        <a:latin typeface="+mn-lt"/>
        <a:ea typeface="MS PGothic" pitchFamily="34" charset="-128"/>
        <a:cs typeface="+mn-cs"/>
      </a:defRPr>
    </a:lvl5pPr>
    <a:lvl6pPr marL="2285910" algn="l" defTabSz="457184" rtl="0" eaLnBrk="1" latinLnBrk="0" hangingPunct="1">
      <a:defRPr sz="1000" kern="1200">
        <a:solidFill>
          <a:schemeClr val="tx1"/>
        </a:solidFill>
        <a:latin typeface="+mn-lt"/>
        <a:ea typeface="+mn-ea"/>
        <a:cs typeface="+mn-cs"/>
      </a:defRPr>
    </a:lvl6pPr>
    <a:lvl7pPr marL="2743088" algn="l" defTabSz="457184" rtl="0" eaLnBrk="1" latinLnBrk="0" hangingPunct="1">
      <a:defRPr sz="1000" kern="1200">
        <a:solidFill>
          <a:schemeClr val="tx1"/>
        </a:solidFill>
        <a:latin typeface="+mn-lt"/>
        <a:ea typeface="+mn-ea"/>
        <a:cs typeface="+mn-cs"/>
      </a:defRPr>
    </a:lvl7pPr>
    <a:lvl8pPr marL="3200272" algn="l" defTabSz="457184" rtl="0" eaLnBrk="1" latinLnBrk="0" hangingPunct="1">
      <a:defRPr sz="1000" kern="1200">
        <a:solidFill>
          <a:schemeClr val="tx1"/>
        </a:solidFill>
        <a:latin typeface="+mn-lt"/>
        <a:ea typeface="+mn-ea"/>
        <a:cs typeface="+mn-cs"/>
      </a:defRPr>
    </a:lvl8pPr>
    <a:lvl9pPr marL="3657451" algn="l" defTabSz="457184"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1098550" y="3840163"/>
            <a:ext cx="30721300" cy="19202400"/>
          </a:xfrm>
          <a:noFill/>
          <a:ln>
            <a:solidFill>
              <a:srgbClr val="000000"/>
            </a:solidFill>
            <a:miter lim="800000"/>
            <a:headEnd/>
            <a:tailEnd/>
          </a:ln>
        </p:spPr>
      </p:sp>
      <p:sp>
        <p:nvSpPr>
          <p:cNvPr id="4099" name="Notes Placeholder 2"/>
          <p:cNvSpPr>
            <a:spLocks noGrp="1"/>
          </p:cNvSpPr>
          <p:nvPr>
            <p:ph type="body" idx="1"/>
          </p:nvPr>
        </p:nvSpPr>
        <p:spPr bwMode="auto">
          <a:noFill/>
        </p:spPr>
        <p:txBody>
          <a:bodyPr/>
          <a:lstStyle/>
          <a:p>
            <a:pPr eaLnBrk="1" hangingPunct="1">
              <a:spcBef>
                <a:spcPct val="0"/>
              </a:spcBef>
            </a:pPr>
            <a:endParaRPr lang="en-US" sz="9600" dirty="0" smtClean="0">
              <a:solidFill>
                <a:srgbClr val="000000"/>
              </a:solidFill>
            </a:endParaRPr>
          </a:p>
        </p:txBody>
      </p:sp>
      <p:sp>
        <p:nvSpPr>
          <p:cNvPr id="4100" name="Slide Number Placeholder 3"/>
          <p:cNvSpPr>
            <a:spLocks noGrp="1"/>
          </p:cNvSpPr>
          <p:nvPr>
            <p:ph type="sldNum" sz="quarter" idx="5"/>
          </p:nvPr>
        </p:nvSpPr>
        <p:spPr bwMode="auto">
          <a:noFill/>
          <a:ln>
            <a:miter lim="800000"/>
            <a:headEnd/>
            <a:tailEnd/>
          </a:ln>
        </p:spPr>
        <p:txBody>
          <a:bodyPr/>
          <a:lstStyle/>
          <a:p>
            <a:fld id="{69ED36CC-1E09-42AE-802E-E2325B067E0D}" type="slidenum">
              <a:rPr lang="en-US"/>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363368" y="6400800"/>
            <a:ext cx="46085760" cy="8534400"/>
          </a:xfrm>
        </p:spPr>
        <p:txBody>
          <a:bodyPr vert="horz" lIns="237744" tIns="0" rIns="237744" bIns="0" anchor="b">
            <a:normAutofit/>
            <a:scene3d>
              <a:camera prst="orthographicFront"/>
              <a:lightRig rig="soft" dir="t">
                <a:rot lat="0" lon="0" rev="17220000"/>
              </a:lightRig>
            </a:scene3d>
            <a:sp3d prstMaterial="softEdge">
              <a:bevelT w="38100" h="38100"/>
            </a:sp3d>
          </a:bodyPr>
          <a:lstStyle>
            <a:lvl1pPr>
              <a:defRPr sz="25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endParaRPr lang="en-US"/>
          </a:p>
        </p:txBody>
      </p:sp>
      <p:sp>
        <p:nvSpPr>
          <p:cNvPr id="29" name="Slide Number Placeholder 28"/>
          <p:cNvSpPr>
            <a:spLocks noGrp="1"/>
          </p:cNvSpPr>
          <p:nvPr>
            <p:ph type="sldNum" sz="quarter" idx="12"/>
          </p:nvPr>
        </p:nvSpPr>
        <p:spPr/>
        <p:txBody>
          <a:bodyPr/>
          <a:lstStyle/>
          <a:p>
            <a:pPr>
              <a:defRPr/>
            </a:pPr>
            <a:fld id="{2C7BEBFB-C4B2-4184-8AC9-E37093CD1B99}" type="slidenum">
              <a:rPr lang="en-US" smtClean="0"/>
              <a:pPr>
                <a:defRPr/>
              </a:pPr>
              <a:t>‹#›</a:t>
            </a:fld>
            <a:endParaRPr lang="en-US"/>
          </a:p>
        </p:txBody>
      </p:sp>
      <p:sp>
        <p:nvSpPr>
          <p:cNvPr id="9" name="Subtitle 8"/>
          <p:cNvSpPr>
            <a:spLocks noGrp="1"/>
          </p:cNvSpPr>
          <p:nvPr>
            <p:ph type="subTitle" idx="1"/>
          </p:nvPr>
        </p:nvSpPr>
        <p:spPr>
          <a:xfrm>
            <a:off x="7680960" y="15547924"/>
            <a:ext cx="35844480" cy="8178800"/>
          </a:xfrm>
        </p:spPr>
        <p:txBody>
          <a:bodyPr/>
          <a:lstStyle>
            <a:lvl1pPr marL="0" indent="0" algn="ctr">
              <a:buNone/>
              <a:defRPr>
                <a:solidFill>
                  <a:schemeClr val="tx1"/>
                </a:solidFill>
              </a:defRPr>
            </a:lvl1pPr>
            <a:lvl2pPr marL="2377440" indent="0" algn="ctr">
              <a:buNone/>
            </a:lvl2pPr>
            <a:lvl3pPr marL="4754880" indent="0" algn="ctr">
              <a:buNone/>
            </a:lvl3pPr>
            <a:lvl4pPr marL="7132320" indent="0" algn="ctr">
              <a:buNone/>
            </a:lvl4pPr>
            <a:lvl5pPr marL="9509760" indent="0" algn="ctr">
              <a:buNone/>
            </a:lvl5pPr>
            <a:lvl6pPr marL="11887200" indent="0" algn="ctr">
              <a:buNone/>
            </a:lvl6pPr>
            <a:lvl7pPr marL="14264640" indent="0" algn="ctr">
              <a:buNone/>
            </a:lvl7pPr>
            <a:lvl8pPr marL="16642080" indent="0" algn="ctr">
              <a:buNone/>
            </a:lvl8pPr>
            <a:lvl9pPr marL="1901952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35B7F22-213E-4794-A5FC-C657FA5DA78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124640" y="1281646"/>
            <a:ext cx="11521440" cy="27307117"/>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2560320" y="1281646"/>
            <a:ext cx="33710880" cy="27307117"/>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204B36F-7009-4965-A18F-179095CCE09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4D233B7-27E5-4D54-9ECB-D4840A930D27}"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8961120" y="2844800"/>
            <a:ext cx="39684960" cy="85344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250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8961120" y="11703001"/>
            <a:ext cx="39684960" cy="7045323"/>
          </a:xfrm>
        </p:spPr>
        <p:txBody>
          <a:bodyPr anchor="t"/>
          <a:lstStyle>
            <a:lvl1pPr marL="380390" indent="0" algn="l">
              <a:buNone/>
              <a:defRPr sz="10400">
                <a:solidFill>
                  <a:schemeClr val="tx1"/>
                </a:solidFill>
              </a:defRPr>
            </a:lvl1pPr>
            <a:lvl2pPr>
              <a:buNone/>
              <a:defRPr sz="9400">
                <a:solidFill>
                  <a:schemeClr val="tx1">
                    <a:tint val="75000"/>
                  </a:schemeClr>
                </a:solidFill>
              </a:defRPr>
            </a:lvl2pPr>
            <a:lvl3pPr>
              <a:buNone/>
              <a:defRPr sz="8300">
                <a:solidFill>
                  <a:schemeClr val="tx1">
                    <a:tint val="75000"/>
                  </a:schemeClr>
                </a:solidFill>
              </a:defRPr>
            </a:lvl3pPr>
            <a:lvl4pPr>
              <a:buNone/>
              <a:defRPr sz="7300">
                <a:solidFill>
                  <a:schemeClr val="tx1">
                    <a:tint val="75000"/>
                  </a:schemeClr>
                </a:solidFill>
              </a:defRPr>
            </a:lvl4pPr>
            <a:lvl5pPr>
              <a:buNone/>
              <a:defRPr sz="73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4378880" y="29944486"/>
            <a:ext cx="4267200" cy="1703917"/>
          </a:xfrm>
        </p:spPr>
        <p:txBody>
          <a:bodyPr/>
          <a:lstStyle/>
          <a:p>
            <a:pPr>
              <a:defRPr/>
            </a:pPr>
            <a:fld id="{C7E5BCCB-4268-4496-B6E9-B05105A5815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2560320" y="7467602"/>
            <a:ext cx="22616160" cy="21121161"/>
          </a:xfrm>
        </p:spPr>
        <p:txBody>
          <a:bodyPr/>
          <a:lstStyle>
            <a:lvl1pPr>
              <a:defRPr sz="13500"/>
            </a:lvl1pPr>
            <a:lvl2pPr>
              <a:defRPr sz="12500"/>
            </a:lvl2pPr>
            <a:lvl3pPr>
              <a:defRPr sz="10400"/>
            </a:lvl3pPr>
            <a:lvl4pPr>
              <a:defRPr sz="9400"/>
            </a:lvl4pPr>
            <a:lvl5pPr>
              <a:defRPr sz="94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26029920" y="7467602"/>
            <a:ext cx="22616160" cy="21121161"/>
          </a:xfrm>
        </p:spPr>
        <p:txBody>
          <a:bodyPr/>
          <a:lstStyle>
            <a:lvl1pPr>
              <a:defRPr sz="13500"/>
            </a:lvl1pPr>
            <a:lvl2pPr>
              <a:defRPr sz="12500"/>
            </a:lvl2pPr>
            <a:lvl3pPr>
              <a:defRPr sz="10400"/>
            </a:lvl3pPr>
            <a:lvl4pPr>
              <a:defRPr sz="9400"/>
            </a:lvl4pPr>
            <a:lvl5pPr>
              <a:defRPr sz="94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210FD9E-5EFF-41F3-89A1-BC535A0E7F1F}"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320" y="1274233"/>
            <a:ext cx="46085760" cy="5334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60320" y="7163859"/>
            <a:ext cx="22625053" cy="3504139"/>
          </a:xfrm>
        </p:spPr>
        <p:txBody>
          <a:bodyPr anchor="ctr"/>
          <a:lstStyle>
            <a:lvl1pPr marL="0" indent="0">
              <a:buNone/>
              <a:defRPr sz="12500" b="0" cap="all" baseline="0">
                <a:solidFill>
                  <a:schemeClr val="tx1"/>
                </a:solidFill>
              </a:defRPr>
            </a:lvl1pPr>
            <a:lvl2pPr>
              <a:buNone/>
              <a:defRPr sz="10400" b="1"/>
            </a:lvl2pPr>
            <a:lvl3pPr>
              <a:buNone/>
              <a:defRPr sz="9400" b="1"/>
            </a:lvl3pPr>
            <a:lvl4pPr>
              <a:buNone/>
              <a:defRPr sz="8300" b="1"/>
            </a:lvl4pPr>
            <a:lvl5pPr>
              <a:buNone/>
              <a:defRPr sz="83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26012143" y="7163859"/>
            <a:ext cx="22633940" cy="3504139"/>
          </a:xfrm>
        </p:spPr>
        <p:txBody>
          <a:bodyPr anchor="ctr"/>
          <a:lstStyle>
            <a:lvl1pPr marL="0" indent="0">
              <a:buNone/>
              <a:defRPr sz="12500" b="0" cap="all" baseline="0">
                <a:solidFill>
                  <a:schemeClr val="tx1"/>
                </a:solidFill>
              </a:defRPr>
            </a:lvl1pPr>
            <a:lvl2pPr>
              <a:buNone/>
              <a:defRPr sz="10400" b="1"/>
            </a:lvl2pPr>
            <a:lvl3pPr>
              <a:buNone/>
              <a:defRPr sz="9400" b="1"/>
            </a:lvl3pPr>
            <a:lvl4pPr>
              <a:buNone/>
              <a:defRPr sz="8300" b="1"/>
            </a:lvl4pPr>
            <a:lvl5pPr>
              <a:buNone/>
              <a:defRPr sz="83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560320" y="11023602"/>
            <a:ext cx="22625053" cy="17565161"/>
          </a:xfrm>
        </p:spPr>
        <p:txBody>
          <a:bodyPr/>
          <a:lstStyle>
            <a:lvl1pPr>
              <a:defRPr sz="12500"/>
            </a:lvl1pPr>
            <a:lvl2pPr>
              <a:defRPr sz="10400"/>
            </a:lvl2pPr>
            <a:lvl3pPr>
              <a:defRPr sz="9400"/>
            </a:lvl3pPr>
            <a:lvl4pPr>
              <a:defRPr sz="8300"/>
            </a:lvl4pPr>
            <a:lvl5pPr>
              <a:defRPr sz="8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6012143" y="11023602"/>
            <a:ext cx="22633940" cy="17565161"/>
          </a:xfrm>
        </p:spPr>
        <p:txBody>
          <a:bodyPr/>
          <a:lstStyle>
            <a:lvl1pPr>
              <a:defRPr sz="12500"/>
            </a:lvl1pPr>
            <a:lvl2pPr>
              <a:defRPr sz="10400"/>
            </a:lvl2pPr>
            <a:lvl3pPr>
              <a:defRPr sz="9400"/>
            </a:lvl3pPr>
            <a:lvl4pPr>
              <a:defRPr sz="8300"/>
            </a:lvl4pPr>
            <a:lvl5pPr>
              <a:defRPr sz="8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B9C4CC1-50E0-4CF4-A4B3-9BE88931F85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6DB2607-CF82-481A-BFBC-230712FCD39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FAF79572-81BB-4A5E-8F0B-838D72481C5F}"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3" y="1274233"/>
            <a:ext cx="16846553" cy="5422900"/>
          </a:xfrm>
        </p:spPr>
        <p:txBody>
          <a:bodyPr vert="horz" anchor="b">
            <a:normAutofit/>
            <a:sp3d prstMaterial="softEdge"/>
          </a:bodyPr>
          <a:lstStyle>
            <a:lvl1pPr algn="l">
              <a:buNone/>
              <a:defRPr sz="114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2560323" y="7112002"/>
            <a:ext cx="16846553" cy="21476761"/>
          </a:xfrm>
        </p:spPr>
        <p:txBody>
          <a:bodyPr/>
          <a:lstStyle>
            <a:lvl1pPr marL="0" indent="0">
              <a:buNone/>
              <a:defRPr sz="7300"/>
            </a:lvl1pPr>
            <a:lvl2pPr>
              <a:buNone/>
              <a:defRPr sz="6200"/>
            </a:lvl2pPr>
            <a:lvl3pPr>
              <a:buNone/>
              <a:defRPr sz="5200"/>
            </a:lvl3pPr>
            <a:lvl4pPr>
              <a:buNone/>
              <a:defRPr sz="4700"/>
            </a:lvl4pPr>
            <a:lvl5pPr>
              <a:buNone/>
              <a:defRPr sz="47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0020280" y="1274236"/>
            <a:ext cx="28625800" cy="27314527"/>
          </a:xfrm>
        </p:spPr>
        <p:txBody>
          <a:bodyPr/>
          <a:lstStyle>
            <a:lvl1pPr>
              <a:defRPr sz="13500"/>
            </a:lvl1pPr>
            <a:lvl2pPr>
              <a:defRPr sz="12500"/>
            </a:lvl2pPr>
            <a:lvl3pPr>
              <a:defRPr sz="11400"/>
            </a:lvl3pPr>
            <a:lvl4pPr>
              <a:defRPr sz="10400"/>
            </a:lvl4pPr>
            <a:lvl5pPr>
              <a:defRPr sz="94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68003B1-F289-43C1-AB44-EED634BEE80E}"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241280" y="2844800"/>
            <a:ext cx="30723840" cy="2437344"/>
          </a:xfrm>
        </p:spPr>
        <p:txBody>
          <a:bodyPr lIns="237744" rIns="237744" bIns="0" anchor="b">
            <a:sp3d prstMaterial="softEdge"/>
          </a:bodyPr>
          <a:lstStyle>
            <a:lvl1pPr algn="ctr">
              <a:buNone/>
              <a:defRPr sz="104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241280" y="8549217"/>
            <a:ext cx="30723840" cy="184912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marL="0" indent="0" algn="l" rtl="0" eaLnBrk="1" latinLnBrk="0" hangingPunct="1">
              <a:buNone/>
              <a:defRPr sz="166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0241280" y="5445006"/>
            <a:ext cx="30723840" cy="2474976"/>
          </a:xfrm>
        </p:spPr>
        <p:txBody>
          <a:bodyPr lIns="237744" tIns="237744" rIns="237744" anchor="t"/>
          <a:lstStyle>
            <a:lvl1pPr marL="0" indent="0" algn="ctr">
              <a:buNone/>
              <a:defRPr sz="7300"/>
            </a:lvl1pPr>
            <a:lvl2pPr>
              <a:defRPr sz="6200"/>
            </a:lvl2pPr>
            <a:lvl3pPr>
              <a:defRPr sz="5200"/>
            </a:lvl3pPr>
            <a:lvl4pPr>
              <a:defRPr sz="4700"/>
            </a:lvl4pPr>
            <a:lvl5pPr>
              <a:defRPr sz="47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B63AF68-A425-4F9F-95E9-55810FFF3F0D}"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2560320" y="1281644"/>
            <a:ext cx="46085760" cy="5334000"/>
          </a:xfrm>
          <a:prstGeom prst="rect">
            <a:avLst/>
          </a:prstGeom>
        </p:spPr>
        <p:txBody>
          <a:bodyPr vert="horz" lIns="475488" tIns="237744" rIns="475488" bIns="237744"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2560320" y="7467600"/>
            <a:ext cx="46085760" cy="21976080"/>
          </a:xfrm>
          <a:prstGeom prst="rect">
            <a:avLst/>
          </a:prstGeom>
        </p:spPr>
        <p:txBody>
          <a:bodyPr vert="horz" lIns="475488" tIns="237744" rIns="475488" bIns="237744">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2560320" y="29944486"/>
            <a:ext cx="11948160" cy="1703917"/>
          </a:xfrm>
          <a:prstGeom prst="rect">
            <a:avLst/>
          </a:prstGeom>
        </p:spPr>
        <p:txBody>
          <a:bodyPr vert="horz" lIns="475488" tIns="237744" rIns="475488" bIns="237744" anchor="b"/>
          <a:lstStyle>
            <a:lvl1pPr algn="l" eaLnBrk="1" latinLnBrk="0" hangingPunct="1">
              <a:defRPr kumimoji="0" sz="6200">
                <a:solidFill>
                  <a:schemeClr val="tx1">
                    <a:shade val="50000"/>
                  </a:schemeClr>
                </a:solidFill>
              </a:defRPr>
            </a:lvl1pPr>
          </a:lstStyle>
          <a:p>
            <a:pPr>
              <a:defRPr/>
            </a:pPr>
            <a:endParaRPr lang="en-US"/>
          </a:p>
        </p:txBody>
      </p:sp>
      <p:sp>
        <p:nvSpPr>
          <p:cNvPr id="3" name="Footer Placeholder 2"/>
          <p:cNvSpPr>
            <a:spLocks noGrp="1"/>
          </p:cNvSpPr>
          <p:nvPr>
            <p:ph type="ftr" sz="quarter" idx="3"/>
          </p:nvPr>
        </p:nvSpPr>
        <p:spPr>
          <a:xfrm>
            <a:off x="17495520" y="29944486"/>
            <a:ext cx="16215360" cy="1703917"/>
          </a:xfrm>
          <a:prstGeom prst="rect">
            <a:avLst/>
          </a:prstGeom>
        </p:spPr>
        <p:txBody>
          <a:bodyPr vert="horz" lIns="475488" tIns="237744" rIns="475488" bIns="237744" anchor="b"/>
          <a:lstStyle>
            <a:lvl1pPr algn="ctr" eaLnBrk="1" latinLnBrk="0" hangingPunct="1">
              <a:defRPr kumimoji="0" sz="62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44378880" y="29944486"/>
            <a:ext cx="4267200" cy="1703917"/>
          </a:xfrm>
          <a:prstGeom prst="rect">
            <a:avLst/>
          </a:prstGeom>
        </p:spPr>
        <p:txBody>
          <a:bodyPr vert="horz" lIns="0" tIns="237744" rIns="0" bIns="237744" anchor="b"/>
          <a:lstStyle>
            <a:lvl1pPr algn="r" eaLnBrk="1" latinLnBrk="0" hangingPunct="1">
              <a:defRPr kumimoji="0" sz="6200">
                <a:solidFill>
                  <a:schemeClr val="tx1">
                    <a:shade val="50000"/>
                  </a:schemeClr>
                </a:solidFill>
              </a:defRPr>
            </a:lvl1pPr>
          </a:lstStyle>
          <a:p>
            <a:pPr>
              <a:defRPr/>
            </a:pPr>
            <a:fld id="{DEF05EFA-6E26-4444-9F57-A35B3DE692A5}"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213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2852928" indent="-2139696" algn="l" rtl="0" eaLnBrk="1" latinLnBrk="0" hangingPunct="1">
        <a:spcBef>
          <a:spcPct val="20000"/>
        </a:spcBef>
        <a:buClr>
          <a:schemeClr val="tx1">
            <a:shade val="95000"/>
          </a:schemeClr>
        </a:buClr>
        <a:buSzPct val="65000"/>
        <a:buFont typeface="Wingdings 2"/>
        <a:buChar char=""/>
        <a:defRPr kumimoji="0" sz="14600" kern="1200">
          <a:solidFill>
            <a:schemeClr val="tx1"/>
          </a:solidFill>
          <a:latin typeface="+mn-lt"/>
          <a:ea typeface="+mn-ea"/>
          <a:cs typeface="+mn-cs"/>
        </a:defRPr>
      </a:lvl1pPr>
      <a:lvl2pPr marL="4517136" indent="-1474013" algn="l" rtl="0" eaLnBrk="1" latinLnBrk="0" hangingPunct="1">
        <a:spcBef>
          <a:spcPct val="20000"/>
        </a:spcBef>
        <a:buClr>
          <a:schemeClr val="tx1"/>
        </a:buClr>
        <a:buSzPct val="80000"/>
        <a:buFont typeface="Wingdings 2"/>
        <a:buChar char=""/>
        <a:defRPr kumimoji="0" sz="12500" kern="1200">
          <a:solidFill>
            <a:schemeClr val="tx1"/>
          </a:solidFill>
          <a:latin typeface="+mn-lt"/>
          <a:ea typeface="+mn-ea"/>
          <a:cs typeface="+mn-cs"/>
        </a:defRPr>
      </a:lvl2pPr>
      <a:lvl3pPr marL="5896051" indent="-1188720" algn="l" rtl="0" eaLnBrk="1" latinLnBrk="0" hangingPunct="1">
        <a:spcBef>
          <a:spcPct val="20000"/>
        </a:spcBef>
        <a:buClr>
          <a:schemeClr val="tx1"/>
        </a:buClr>
        <a:buSzPct val="95000"/>
        <a:buFont typeface="Wingdings"/>
        <a:buChar char=""/>
        <a:defRPr kumimoji="0" sz="11400" kern="1200">
          <a:solidFill>
            <a:schemeClr val="tx1"/>
          </a:solidFill>
          <a:latin typeface="+mn-lt"/>
          <a:ea typeface="+mn-ea"/>
          <a:cs typeface="+mn-cs"/>
        </a:defRPr>
      </a:lvl3pPr>
      <a:lvl4pPr marL="7037222" indent="-950976" algn="l" rtl="0" eaLnBrk="1" latinLnBrk="0" hangingPunct="1">
        <a:spcBef>
          <a:spcPct val="20000"/>
        </a:spcBef>
        <a:buClr>
          <a:schemeClr val="tx1"/>
        </a:buClr>
        <a:buSzPct val="100000"/>
        <a:buFont typeface="Wingdings 3"/>
        <a:buChar char=""/>
        <a:defRPr kumimoji="0" sz="10400" kern="1200">
          <a:solidFill>
            <a:schemeClr val="tx1"/>
          </a:solidFill>
          <a:latin typeface="+mn-lt"/>
          <a:ea typeface="+mn-ea"/>
          <a:cs typeface="+mn-cs"/>
        </a:defRPr>
      </a:lvl4pPr>
      <a:lvl5pPr marL="8035747" indent="-950976" algn="l" rtl="0" eaLnBrk="1" latinLnBrk="0" hangingPunct="1">
        <a:spcBef>
          <a:spcPct val="20000"/>
        </a:spcBef>
        <a:buClr>
          <a:schemeClr val="tx1"/>
        </a:buClr>
        <a:buFont typeface="Wingdings 2"/>
        <a:buChar char=""/>
        <a:defRPr kumimoji="0" sz="10400" kern="1200">
          <a:solidFill>
            <a:schemeClr val="tx1"/>
          </a:solidFill>
          <a:latin typeface="+mn-lt"/>
          <a:ea typeface="+mn-ea"/>
          <a:cs typeface="+mn-cs"/>
        </a:defRPr>
      </a:lvl5pPr>
      <a:lvl6pPr marL="9176918" indent="-950976" algn="l" rtl="0" eaLnBrk="1" latinLnBrk="0" hangingPunct="1">
        <a:spcBef>
          <a:spcPct val="20000"/>
        </a:spcBef>
        <a:buClr>
          <a:schemeClr val="tx1"/>
        </a:buClr>
        <a:buFont typeface="Wingdings 3"/>
        <a:buChar char=""/>
        <a:defRPr kumimoji="0" sz="9400" kern="1200">
          <a:solidFill>
            <a:schemeClr val="tx1"/>
          </a:solidFill>
          <a:latin typeface="+mn-lt"/>
          <a:ea typeface="+mn-ea"/>
          <a:cs typeface="+mn-cs"/>
        </a:defRPr>
      </a:lvl6pPr>
      <a:lvl7pPr marL="10222992" indent="-950976" algn="l" rtl="0" eaLnBrk="1" latinLnBrk="0" hangingPunct="1">
        <a:spcBef>
          <a:spcPct val="20000"/>
        </a:spcBef>
        <a:buClr>
          <a:schemeClr val="tx1"/>
        </a:buClr>
        <a:buFont typeface="Wingdings 2"/>
        <a:buChar char=""/>
        <a:defRPr kumimoji="0" sz="8300" kern="1200">
          <a:solidFill>
            <a:schemeClr val="tx1"/>
          </a:solidFill>
          <a:latin typeface="+mn-lt"/>
          <a:ea typeface="+mn-ea"/>
          <a:cs typeface="+mn-cs"/>
        </a:defRPr>
      </a:lvl7pPr>
      <a:lvl8pPr marL="11269066" indent="-950976" algn="l" rtl="0" eaLnBrk="1" latinLnBrk="0" hangingPunct="1">
        <a:spcBef>
          <a:spcPct val="20000"/>
        </a:spcBef>
        <a:buClr>
          <a:schemeClr val="tx1"/>
        </a:buClr>
        <a:buFont typeface="Wingdings 2"/>
        <a:buChar char=""/>
        <a:defRPr kumimoji="0" sz="7300" kern="1200">
          <a:solidFill>
            <a:schemeClr val="tx1"/>
          </a:solidFill>
          <a:latin typeface="+mn-lt"/>
          <a:ea typeface="+mn-ea"/>
          <a:cs typeface="+mn-cs"/>
        </a:defRPr>
      </a:lvl8pPr>
      <a:lvl9pPr marL="12315139" indent="-950976" algn="l" rtl="0" eaLnBrk="1" latinLnBrk="0" hangingPunct="1">
        <a:spcBef>
          <a:spcPct val="20000"/>
        </a:spcBef>
        <a:buClr>
          <a:schemeClr val="tx1"/>
        </a:buClr>
        <a:buFont typeface="Wingdings 2"/>
        <a:buChar char=""/>
        <a:defRPr kumimoji="0" sz="73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377440" algn="l" rtl="0" eaLnBrk="1" latinLnBrk="0" hangingPunct="1">
        <a:defRPr kumimoji="0" kern="1200">
          <a:solidFill>
            <a:schemeClr val="tx1"/>
          </a:solidFill>
          <a:latin typeface="+mn-lt"/>
          <a:ea typeface="+mn-ea"/>
          <a:cs typeface="+mn-cs"/>
        </a:defRPr>
      </a:lvl2pPr>
      <a:lvl3pPr marL="4754880" algn="l" rtl="0" eaLnBrk="1" latinLnBrk="0" hangingPunct="1">
        <a:defRPr kumimoji="0" kern="1200">
          <a:solidFill>
            <a:schemeClr val="tx1"/>
          </a:solidFill>
          <a:latin typeface="+mn-lt"/>
          <a:ea typeface="+mn-ea"/>
          <a:cs typeface="+mn-cs"/>
        </a:defRPr>
      </a:lvl3pPr>
      <a:lvl4pPr marL="7132320" algn="l" rtl="0" eaLnBrk="1" latinLnBrk="0" hangingPunct="1">
        <a:defRPr kumimoji="0" kern="1200">
          <a:solidFill>
            <a:schemeClr val="tx1"/>
          </a:solidFill>
          <a:latin typeface="+mn-lt"/>
          <a:ea typeface="+mn-ea"/>
          <a:cs typeface="+mn-cs"/>
        </a:defRPr>
      </a:lvl4pPr>
      <a:lvl5pPr marL="9509760" algn="l" rtl="0" eaLnBrk="1" latinLnBrk="0" hangingPunct="1">
        <a:defRPr kumimoji="0" kern="1200">
          <a:solidFill>
            <a:schemeClr val="tx1"/>
          </a:solidFill>
          <a:latin typeface="+mn-lt"/>
          <a:ea typeface="+mn-ea"/>
          <a:cs typeface="+mn-cs"/>
        </a:defRPr>
      </a:lvl5pPr>
      <a:lvl6pPr marL="11887200" algn="l" rtl="0" eaLnBrk="1" latinLnBrk="0" hangingPunct="1">
        <a:defRPr kumimoji="0" kern="1200">
          <a:solidFill>
            <a:schemeClr val="tx1"/>
          </a:solidFill>
          <a:latin typeface="+mn-lt"/>
          <a:ea typeface="+mn-ea"/>
          <a:cs typeface="+mn-cs"/>
        </a:defRPr>
      </a:lvl6pPr>
      <a:lvl7pPr marL="14264640" algn="l" rtl="0" eaLnBrk="1" latinLnBrk="0" hangingPunct="1">
        <a:defRPr kumimoji="0" kern="1200">
          <a:solidFill>
            <a:schemeClr val="tx1"/>
          </a:solidFill>
          <a:latin typeface="+mn-lt"/>
          <a:ea typeface="+mn-ea"/>
          <a:cs typeface="+mn-cs"/>
        </a:defRPr>
      </a:lvl7pPr>
      <a:lvl8pPr marL="16642080" algn="l" rtl="0" eaLnBrk="1" latinLnBrk="0" hangingPunct="1">
        <a:defRPr kumimoji="0" kern="1200">
          <a:solidFill>
            <a:schemeClr val="tx1"/>
          </a:solidFill>
          <a:latin typeface="+mn-lt"/>
          <a:ea typeface="+mn-ea"/>
          <a:cs typeface="+mn-cs"/>
        </a:defRPr>
      </a:lvl8pPr>
      <a:lvl9pPr marL="1901952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epa.gov/radiation/radionuclides/radon.html" TargetMode="External"/><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Rectangle 60"/>
          <p:cNvSpPr>
            <a:spLocks noChangeArrowheads="1"/>
          </p:cNvSpPr>
          <p:nvPr/>
        </p:nvSpPr>
        <p:spPr bwMode="auto">
          <a:xfrm>
            <a:off x="0" y="0"/>
            <a:ext cx="51206400" cy="320040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lIns="91437" tIns="45718" rIns="91437" bIns="45718" anchor="ctr"/>
          <a:lstStyle/>
          <a:p>
            <a:pPr algn="ctr">
              <a:defRPr/>
            </a:pPr>
            <a:endParaRPr lang="en-US" dirty="0">
              <a:solidFill>
                <a:schemeClr val="bg2"/>
              </a:solidFill>
              <a:latin typeface="Times New Roman" charset="0"/>
              <a:ea typeface="ＭＳ Ｐゴシック" charset="0"/>
              <a:cs typeface="ＭＳ Ｐゴシック" charset="0"/>
            </a:endParaRPr>
          </a:p>
        </p:txBody>
      </p:sp>
      <p:sp>
        <p:nvSpPr>
          <p:cNvPr id="2051" name="Text Box 7"/>
          <p:cNvSpPr txBox="1">
            <a:spLocks noChangeArrowheads="1"/>
          </p:cNvSpPr>
          <p:nvPr/>
        </p:nvSpPr>
        <p:spPr bwMode="auto">
          <a:xfrm>
            <a:off x="2073867" y="6981694"/>
            <a:ext cx="10512426" cy="8456611"/>
          </a:xfrm>
          <a:prstGeom prst="rect">
            <a:avLst/>
          </a:prstGeom>
          <a:solidFill>
            <a:schemeClr val="bg1"/>
          </a:solidFill>
          <a:ln w="38100">
            <a:solidFill>
              <a:srgbClr val="000000"/>
            </a:solidFill>
            <a:round/>
            <a:headEnd/>
            <a:tailEnd/>
          </a:ln>
        </p:spPr>
        <p:txBody>
          <a:bodyPr lIns="914363" tIns="457184" rIns="914363" bIns="914363"/>
          <a:lstStyle/>
          <a:p>
            <a:pPr algn="just">
              <a:spcBef>
                <a:spcPct val="50000"/>
              </a:spcBef>
              <a:tabLst>
                <a:tab pos="500042" algn="l"/>
              </a:tabLst>
            </a:pPr>
            <a:r>
              <a:rPr lang="en-US" sz="2800" b="1" dirty="0">
                <a:latin typeface="Calibri" pitchFamily="34" charset="0"/>
              </a:rPr>
              <a:t>Introduction</a:t>
            </a:r>
          </a:p>
          <a:p>
            <a:pPr>
              <a:buNone/>
            </a:pPr>
            <a:r>
              <a:rPr lang="en-US" sz="2800" dirty="0" smtClean="0">
                <a:latin typeface="Calibri" pitchFamily="34" charset="0"/>
              </a:rPr>
              <a:t>Radon is a radioactive gas present in virtually every where man is located though at a varying concentration. It is a primordial radionuclide formed naturally by the radioactive decay of radium in uranium decay-series. It is found in soil, rock, water, air and in the finished products of parent materials. The health concern associated with exposure to radon through inhalation is an increased risk of developing lung cancer. When inhaled, it attach itself to the surface of the respiratory tract and create a pathway for radiation exposure in the lung. These accumulate over time where they gradually cause damage to the cell that lines the lung and subsequently lung cancer. Radon have been classified along with asbestos and tobacco smoke as a Group 1 carcinogen (</a:t>
            </a:r>
            <a:r>
              <a:rPr lang="en-US" sz="2800" dirty="0" err="1" smtClean="0">
                <a:latin typeface="Calibri" pitchFamily="34" charset="0"/>
              </a:rPr>
              <a:t>Nsiah-Akoto</a:t>
            </a:r>
            <a:r>
              <a:rPr lang="en-US" sz="2800" dirty="0" smtClean="0">
                <a:latin typeface="Calibri" pitchFamily="34" charset="0"/>
              </a:rPr>
              <a:t> et al., 2011), due to the correlation that exist between exposure to this radioactive gas  and lung cancer. This necessitates this research.</a:t>
            </a:r>
            <a:endParaRPr lang="en-US" sz="2800" i="1" dirty="0">
              <a:solidFill>
                <a:schemeClr val="accent2"/>
              </a:solidFill>
              <a:latin typeface="Calibri" pitchFamily="34" charset="0"/>
            </a:endParaRPr>
          </a:p>
          <a:p>
            <a:pPr>
              <a:spcBef>
                <a:spcPct val="10000"/>
              </a:spcBef>
              <a:tabLst>
                <a:tab pos="500042" algn="l"/>
              </a:tabLst>
            </a:pPr>
            <a:endParaRPr lang="en-US" sz="2800" dirty="0">
              <a:latin typeface="Calibri" pitchFamily="34" charset="0"/>
            </a:endParaRPr>
          </a:p>
        </p:txBody>
      </p:sp>
      <p:sp>
        <p:nvSpPr>
          <p:cNvPr id="2052" name="Text Box 11"/>
          <p:cNvSpPr txBox="1">
            <a:spLocks noChangeArrowheads="1"/>
          </p:cNvSpPr>
          <p:nvPr/>
        </p:nvSpPr>
        <p:spPr bwMode="auto">
          <a:xfrm>
            <a:off x="2098360" y="15808323"/>
            <a:ext cx="10512426" cy="13195302"/>
          </a:xfrm>
          <a:prstGeom prst="rect">
            <a:avLst/>
          </a:prstGeom>
          <a:ln>
            <a:headEnd/>
            <a:tailEnd/>
          </a:ln>
        </p:spPr>
        <p:style>
          <a:lnRef idx="2">
            <a:schemeClr val="dk1"/>
          </a:lnRef>
          <a:fillRef idx="1">
            <a:schemeClr val="lt1"/>
          </a:fillRef>
          <a:effectRef idx="0">
            <a:schemeClr val="dk1"/>
          </a:effectRef>
          <a:fontRef idx="minor">
            <a:schemeClr val="dk1"/>
          </a:fontRef>
        </p:style>
        <p:txBody>
          <a:bodyPr lIns="914363" tIns="457184" rIns="914363" bIns="914363"/>
          <a:lstStyle/>
          <a:p>
            <a:pPr algn="just">
              <a:spcBef>
                <a:spcPct val="50000"/>
              </a:spcBef>
              <a:tabLst>
                <a:tab pos="507978" algn="l"/>
              </a:tabLst>
            </a:pPr>
            <a:r>
              <a:rPr lang="en-US" sz="2800" b="1" dirty="0" smtClean="0">
                <a:solidFill>
                  <a:srgbClr val="000000"/>
                </a:solidFill>
                <a:latin typeface="Calibri" pitchFamily="34" charset="0"/>
              </a:rPr>
              <a:t>Materials and methods</a:t>
            </a:r>
            <a:r>
              <a:rPr lang="en-US" sz="2800" dirty="0" smtClean="0">
                <a:solidFill>
                  <a:srgbClr val="FF8000"/>
                </a:solidFill>
                <a:latin typeface="Calibri" pitchFamily="34" charset="0"/>
              </a:rPr>
              <a:t>	</a:t>
            </a:r>
            <a:endParaRPr lang="en-US" sz="2800" dirty="0" smtClean="0">
              <a:latin typeface="Calibri" pitchFamily="34" charset="0"/>
            </a:endParaRPr>
          </a:p>
          <a:p>
            <a:r>
              <a:rPr lang="en-US" sz="2800" dirty="0" smtClean="0"/>
              <a:t>This study was conducted using solid state nuclear track detector (SSNTD) CR-39. The dosimeters were distributed randomly and hung on the walls of the laboratories at a height of 1.5m above the floor as representative of breath height inside the rooms. After the exposure, the detectors were etched in 6 N </a:t>
            </a:r>
            <a:r>
              <a:rPr lang="en-US" sz="2800" dirty="0" err="1" smtClean="0"/>
              <a:t>NaOH</a:t>
            </a:r>
            <a:r>
              <a:rPr lang="en-US" sz="2800" dirty="0" smtClean="0"/>
              <a:t> at 80 </a:t>
            </a:r>
            <a:r>
              <a:rPr lang="en-US" sz="2800" baseline="30000" dirty="0" smtClean="0"/>
              <a:t>0</a:t>
            </a:r>
            <a:r>
              <a:rPr lang="en-US" sz="2800" dirty="0" smtClean="0"/>
              <a:t>C for 4 h. </a:t>
            </a:r>
            <a:endParaRPr lang="en-GB" sz="2800" dirty="0" smtClean="0"/>
          </a:p>
          <a:p>
            <a:pPr lvl="0"/>
            <a:r>
              <a:rPr lang="en-US" sz="2800" dirty="0" smtClean="0"/>
              <a:t>Alpha-tracks caused by radon were counted under an optical microscope connected to a micro-camera which was connected to a personal computer. The observed track densities (T</a:t>
            </a:r>
            <a:r>
              <a:rPr lang="en-US" sz="2800" baseline="-25000" dirty="0" smtClean="0"/>
              <a:t>D</a:t>
            </a:r>
            <a:r>
              <a:rPr lang="en-US" sz="2800" dirty="0" smtClean="0"/>
              <a:t>) were converted into radon concentrations (</a:t>
            </a:r>
            <a:r>
              <a:rPr lang="en-US" sz="2800" dirty="0" err="1" smtClean="0"/>
              <a:t>Rn</a:t>
            </a:r>
            <a:r>
              <a:rPr lang="en-US" sz="2800" dirty="0" smtClean="0"/>
              <a:t>) in </a:t>
            </a:r>
            <a:r>
              <a:rPr lang="en-US" sz="2800" dirty="0" err="1" smtClean="0"/>
              <a:t>Bq</a:t>
            </a:r>
            <a:r>
              <a:rPr lang="en-US" sz="2800" dirty="0" smtClean="0"/>
              <a:t> m</a:t>
            </a:r>
            <a:r>
              <a:rPr lang="en-US" sz="2800" baseline="30000" dirty="0" smtClean="0"/>
              <a:t>-3</a:t>
            </a:r>
            <a:r>
              <a:rPr lang="en-US" sz="2800" dirty="0" smtClean="0"/>
              <a:t> using the calibration factor (C</a:t>
            </a:r>
            <a:r>
              <a:rPr lang="en-US" sz="2800" baseline="-25000" dirty="0" smtClean="0"/>
              <a:t>F</a:t>
            </a:r>
            <a:r>
              <a:rPr lang="en-US" sz="2800" dirty="0" smtClean="0"/>
              <a:t>) supplied by the manufacturer divided by the exposure time (  ) according to the relation</a:t>
            </a:r>
            <a:r>
              <a:rPr lang="en-US" sz="2800" dirty="0" smtClean="0"/>
              <a:t>,</a:t>
            </a:r>
          </a:p>
          <a:p>
            <a:pPr lvl="0"/>
            <a:endParaRPr lang="en-US" sz="2800" dirty="0" smtClean="0"/>
          </a:p>
          <a:p>
            <a:pPr lvl="0"/>
            <a:r>
              <a:rPr lang="en-US" sz="2800" dirty="0" smtClean="0"/>
              <a:t>                                                       1</a:t>
            </a:r>
            <a:endParaRPr lang="en-US" sz="2800" dirty="0" smtClean="0"/>
          </a:p>
          <a:p>
            <a:pPr lvl="0"/>
            <a:endParaRPr lang="en-US" sz="2800" dirty="0" smtClean="0"/>
          </a:p>
          <a:p>
            <a:pPr lvl="0"/>
            <a:endParaRPr lang="en-US" sz="2800" dirty="0" smtClean="0"/>
          </a:p>
          <a:p>
            <a:pPr lvl="0"/>
            <a:endParaRPr lang="en-US" sz="2800" dirty="0" smtClean="0"/>
          </a:p>
          <a:p>
            <a:pPr lvl="0"/>
            <a:endParaRPr lang="en-US" sz="2800" dirty="0" smtClean="0"/>
          </a:p>
          <a:p>
            <a:pPr lvl="0"/>
            <a:endParaRPr lang="en-US" sz="2800" dirty="0" smtClean="0"/>
          </a:p>
          <a:p>
            <a:pPr lvl="0"/>
            <a:endParaRPr lang="en-US" sz="2800" dirty="0" smtClean="0"/>
          </a:p>
          <a:p>
            <a:pPr lvl="0"/>
            <a:endParaRPr lang="en-US" sz="2800" dirty="0" smtClean="0"/>
          </a:p>
          <a:p>
            <a:pPr lvl="0"/>
            <a:endParaRPr lang="en-US" sz="2800" dirty="0" smtClean="0"/>
          </a:p>
          <a:p>
            <a:pPr lvl="0"/>
            <a:endParaRPr lang="en-US" sz="2800" dirty="0" smtClean="0"/>
          </a:p>
          <a:p>
            <a:pPr lvl="0"/>
            <a:r>
              <a:rPr lang="en-US" sz="2800" dirty="0" smtClean="0"/>
              <a:t> Fig 1: (a) Alpha track detector dosimeter CR-3                                                           (b) Water bath used for etching                                                                                 </a:t>
            </a:r>
          </a:p>
          <a:p>
            <a:endParaRPr lang="en-GB" sz="2800" dirty="0" smtClean="0"/>
          </a:p>
          <a:p>
            <a:pPr>
              <a:buNone/>
            </a:pPr>
            <a:r>
              <a:rPr lang="en-US" sz="2800" dirty="0" smtClean="0">
                <a:latin typeface="Calibri" pitchFamily="34" charset="0"/>
              </a:rPr>
              <a:t>	                                                  </a:t>
            </a:r>
          </a:p>
          <a:p>
            <a:pPr>
              <a:buNone/>
            </a:pPr>
            <a:r>
              <a:rPr lang="en-US" sz="2800" dirty="0" smtClean="0">
                <a:latin typeface="Calibri" pitchFamily="34" charset="0"/>
              </a:rPr>
              <a:t>                   </a:t>
            </a:r>
            <a:r>
              <a:rPr lang="en-US" sz="2800" dirty="0" smtClean="0">
                <a:latin typeface="Calibri" pitchFamily="34" charset="0"/>
              </a:rPr>
              <a:t>  </a:t>
            </a:r>
            <a:endParaRPr lang="en-US" sz="2800" dirty="0">
              <a:latin typeface="Calibri" pitchFamily="34" charset="0"/>
            </a:endParaRPr>
          </a:p>
        </p:txBody>
      </p:sp>
      <p:sp>
        <p:nvSpPr>
          <p:cNvPr id="2054" name="Text Box 12"/>
          <p:cNvSpPr txBox="1">
            <a:spLocks noChangeArrowheads="1"/>
          </p:cNvSpPr>
          <p:nvPr/>
        </p:nvSpPr>
        <p:spPr bwMode="auto">
          <a:xfrm>
            <a:off x="14103841" y="8290738"/>
            <a:ext cx="23347363" cy="18287999"/>
          </a:xfrm>
          <a:prstGeom prst="rect">
            <a:avLst/>
          </a:prstGeom>
          <a:ln>
            <a:headEnd/>
            <a:tailEnd/>
          </a:ln>
        </p:spPr>
        <p:style>
          <a:lnRef idx="2">
            <a:schemeClr val="dk1"/>
          </a:lnRef>
          <a:fillRef idx="1">
            <a:schemeClr val="lt1"/>
          </a:fillRef>
          <a:effectRef idx="0">
            <a:schemeClr val="dk1"/>
          </a:effectRef>
          <a:fontRef idx="minor">
            <a:schemeClr val="dk1"/>
          </a:fontRef>
        </p:style>
        <p:txBody>
          <a:bodyPr lIns="914363" tIns="457184" rIns="914363" bIns="914363"/>
          <a:lstStyle/>
          <a:p>
            <a:pPr algn="just">
              <a:tabLst>
                <a:tab pos="500042" algn="l"/>
              </a:tabLst>
            </a:pPr>
            <a:r>
              <a:rPr lang="en-US" sz="2800" b="1" dirty="0">
                <a:solidFill>
                  <a:srgbClr val="000000"/>
                </a:solidFill>
                <a:latin typeface="Calibri" pitchFamily="34" charset="0"/>
              </a:rPr>
              <a:t>Results</a:t>
            </a:r>
          </a:p>
          <a:p>
            <a:pPr>
              <a:buNone/>
            </a:pPr>
            <a:r>
              <a:rPr lang="en-US" sz="2400" b="1" dirty="0" smtClean="0">
                <a:latin typeface="Calibri" pitchFamily="34" charset="0"/>
              </a:rPr>
              <a:t>Measurement of Radon Concentration</a:t>
            </a:r>
            <a:endParaRPr lang="en-GB" sz="2400" b="1" dirty="0" smtClean="0">
              <a:latin typeface="Calibri" pitchFamily="34" charset="0"/>
            </a:endParaRPr>
          </a:p>
          <a:p>
            <a:pPr>
              <a:buNone/>
            </a:pPr>
            <a:r>
              <a:rPr lang="en-US" sz="2400" dirty="0" smtClean="0">
                <a:latin typeface="Calibri" pitchFamily="34" charset="0"/>
              </a:rPr>
              <a:t>	The concentration of radon measured ranged between 461.05 and 633.95 </a:t>
            </a:r>
            <a:r>
              <a:rPr lang="en-US" sz="2400" dirty="0" err="1" smtClean="0">
                <a:latin typeface="Calibri" pitchFamily="34" charset="0"/>
              </a:rPr>
              <a:t>Bq</a:t>
            </a:r>
            <a:r>
              <a:rPr lang="en-US" sz="2400" dirty="0" smtClean="0">
                <a:latin typeface="Calibri" pitchFamily="34" charset="0"/>
              </a:rPr>
              <a:t> m</a:t>
            </a:r>
            <a:r>
              <a:rPr lang="en-US" sz="2400" baseline="30000" dirty="0" smtClean="0">
                <a:latin typeface="Calibri" pitchFamily="34" charset="0"/>
              </a:rPr>
              <a:t>-3</a:t>
            </a:r>
            <a:r>
              <a:rPr lang="en-US" sz="2400" dirty="0" smtClean="0">
                <a:latin typeface="Calibri" pitchFamily="34" charset="0"/>
              </a:rPr>
              <a:t> with a mean value of 473.86 </a:t>
            </a:r>
            <a:r>
              <a:rPr lang="en-US" sz="2400" dirty="0" err="1" smtClean="0">
                <a:latin typeface="Calibri" pitchFamily="34" charset="0"/>
              </a:rPr>
              <a:t>Bq</a:t>
            </a:r>
            <a:r>
              <a:rPr lang="en-US" sz="2400" dirty="0" smtClean="0">
                <a:latin typeface="Calibri" pitchFamily="34" charset="0"/>
              </a:rPr>
              <a:t> m</a:t>
            </a:r>
            <a:r>
              <a:rPr lang="en-US" sz="2400" baseline="30000" dirty="0" smtClean="0">
                <a:latin typeface="Calibri" pitchFamily="34" charset="0"/>
              </a:rPr>
              <a:t>-3</a:t>
            </a:r>
            <a:r>
              <a:rPr lang="en-US" sz="2400" dirty="0" smtClean="0">
                <a:latin typeface="Calibri" pitchFamily="34" charset="0"/>
              </a:rPr>
              <a:t>. The mean value is within the recommended  	ICRP level of 200 - 600 </a:t>
            </a:r>
            <a:r>
              <a:rPr lang="en-US" sz="2400" dirty="0" err="1" smtClean="0">
                <a:latin typeface="Calibri" pitchFamily="34" charset="0"/>
              </a:rPr>
              <a:t>Bq</a:t>
            </a:r>
            <a:r>
              <a:rPr lang="en-US" sz="2400" dirty="0" smtClean="0">
                <a:latin typeface="Calibri" pitchFamily="34" charset="0"/>
              </a:rPr>
              <a:t> m</a:t>
            </a:r>
            <a:r>
              <a:rPr lang="en-US" sz="2400" baseline="30000" dirty="0" smtClean="0">
                <a:latin typeface="Calibri" pitchFamily="34" charset="0"/>
              </a:rPr>
              <a:t>-3</a:t>
            </a:r>
            <a:r>
              <a:rPr lang="en-US" sz="2400" dirty="0" smtClean="0">
                <a:latin typeface="Calibri" pitchFamily="34" charset="0"/>
              </a:rPr>
              <a:t> (ICRP, 1993) but higher than WHO recommendation value of 200 </a:t>
            </a:r>
            <a:r>
              <a:rPr lang="en-US" sz="2400" dirty="0" err="1" smtClean="0">
                <a:latin typeface="Calibri" pitchFamily="34" charset="0"/>
              </a:rPr>
              <a:t>Bq</a:t>
            </a:r>
            <a:r>
              <a:rPr lang="en-US" sz="2400" dirty="0" smtClean="0">
                <a:latin typeface="Calibri" pitchFamily="34" charset="0"/>
              </a:rPr>
              <a:t> m</a:t>
            </a:r>
            <a:r>
              <a:rPr lang="en-US" sz="2400" baseline="30000" dirty="0" smtClean="0">
                <a:latin typeface="Calibri" pitchFamily="34" charset="0"/>
              </a:rPr>
              <a:t>-3</a:t>
            </a:r>
            <a:r>
              <a:rPr lang="en-US" sz="2400" dirty="0" smtClean="0">
                <a:latin typeface="Calibri" pitchFamily="34" charset="0"/>
              </a:rPr>
              <a:t>.</a:t>
            </a:r>
            <a:endParaRPr lang="en-GB" sz="2400" dirty="0" smtClean="0">
              <a:latin typeface="Calibri" pitchFamily="34" charset="0"/>
            </a:endParaRPr>
          </a:p>
          <a:p>
            <a:pPr>
              <a:buNone/>
            </a:pPr>
            <a:r>
              <a:rPr lang="en-US" sz="2400" b="1" dirty="0" smtClean="0">
                <a:latin typeface="Calibri" pitchFamily="34" charset="0"/>
              </a:rPr>
              <a:t> Estimation of Annual Effective Dose </a:t>
            </a:r>
          </a:p>
          <a:p>
            <a:pPr>
              <a:buNone/>
            </a:pPr>
            <a:r>
              <a:rPr lang="en-US" sz="2400" dirty="0" smtClean="0">
                <a:latin typeface="Calibri" pitchFamily="34" charset="0"/>
              </a:rPr>
              <a:t>	The annual effective dose (E) to the occupants of these laboratories due to radon exposure was estimated using the relation</a:t>
            </a:r>
            <a:endParaRPr lang="en-GB" sz="2400" dirty="0" smtClean="0">
              <a:latin typeface="Calibri" pitchFamily="34" charset="0"/>
            </a:endParaRPr>
          </a:p>
          <a:p>
            <a:pPr>
              <a:buNone/>
            </a:pPr>
            <a:r>
              <a:rPr lang="en-US" sz="2400" dirty="0" smtClean="0">
                <a:latin typeface="Calibri" pitchFamily="34" charset="0"/>
              </a:rPr>
              <a:t>	E = </a:t>
            </a:r>
            <a:r>
              <a:rPr lang="en-US" sz="2400" dirty="0" err="1" smtClean="0">
                <a:latin typeface="Calibri" pitchFamily="34" charset="0"/>
              </a:rPr>
              <a:t>A</a:t>
            </a:r>
            <a:r>
              <a:rPr lang="en-US" sz="2400" baseline="-25000" dirty="0" err="1" smtClean="0">
                <a:latin typeface="Calibri" pitchFamily="34" charset="0"/>
              </a:rPr>
              <a:t>Rn</a:t>
            </a:r>
            <a:r>
              <a:rPr lang="en-US" sz="2400" dirty="0" smtClean="0">
                <a:latin typeface="Calibri" pitchFamily="34" charset="0"/>
              </a:rPr>
              <a:t> x F x O x T x DCF                 2       (UNSCEAR 2000)</a:t>
            </a:r>
            <a:endParaRPr lang="en-GB" sz="2400" dirty="0" smtClean="0">
              <a:latin typeface="Calibri" pitchFamily="34" charset="0"/>
            </a:endParaRPr>
          </a:p>
          <a:p>
            <a:pPr>
              <a:buNone/>
            </a:pPr>
            <a:r>
              <a:rPr lang="en-US" sz="2400" dirty="0" smtClean="0">
                <a:latin typeface="Calibri" pitchFamily="34" charset="0"/>
              </a:rPr>
              <a:t>	Where </a:t>
            </a:r>
            <a:r>
              <a:rPr lang="en-US" sz="2400" dirty="0" err="1" smtClean="0">
                <a:latin typeface="Calibri" pitchFamily="34" charset="0"/>
              </a:rPr>
              <a:t>A</a:t>
            </a:r>
            <a:r>
              <a:rPr lang="en-US" sz="2400" baseline="-25000" dirty="0" err="1" smtClean="0">
                <a:latin typeface="Calibri" pitchFamily="34" charset="0"/>
              </a:rPr>
              <a:t>Rn</a:t>
            </a:r>
            <a:r>
              <a:rPr lang="en-US" sz="2400" dirty="0" smtClean="0">
                <a:latin typeface="Calibri" pitchFamily="34" charset="0"/>
              </a:rPr>
              <a:t> is the radon concentration (</a:t>
            </a:r>
            <a:r>
              <a:rPr lang="en-US" sz="2400" dirty="0" err="1" smtClean="0">
                <a:latin typeface="Calibri" pitchFamily="34" charset="0"/>
              </a:rPr>
              <a:t>Bq</a:t>
            </a:r>
            <a:r>
              <a:rPr lang="en-US" sz="2400" dirty="0" smtClean="0">
                <a:latin typeface="Calibri" pitchFamily="34" charset="0"/>
              </a:rPr>
              <a:t> m</a:t>
            </a:r>
            <a:r>
              <a:rPr lang="en-US" sz="2400" baseline="30000" dirty="0" smtClean="0">
                <a:latin typeface="Calibri" pitchFamily="34" charset="0"/>
              </a:rPr>
              <a:t>-3</a:t>
            </a:r>
            <a:r>
              <a:rPr lang="en-US" sz="2400" dirty="0" smtClean="0">
                <a:latin typeface="Calibri" pitchFamily="34" charset="0"/>
              </a:rPr>
              <a:t>), F is the </a:t>
            </a:r>
            <a:r>
              <a:rPr lang="en-US" sz="2400" dirty="0" err="1" smtClean="0">
                <a:latin typeface="Calibri" pitchFamily="34" charset="0"/>
              </a:rPr>
              <a:t>equilibrum</a:t>
            </a:r>
            <a:r>
              <a:rPr lang="en-US" sz="2400" dirty="0" smtClean="0">
                <a:latin typeface="Calibri" pitchFamily="34" charset="0"/>
              </a:rPr>
              <a:t> equivalent concentration (EEC) factor for indoor exposure (0.4), O is the occupancy factor (0.2), T is 	the number of hours in a year (8760 h). </a:t>
            </a:r>
            <a:endParaRPr lang="en-US" sz="2400" b="1" dirty="0" smtClean="0">
              <a:latin typeface="Calibri" pitchFamily="34" charset="0"/>
            </a:endParaRPr>
          </a:p>
          <a:p>
            <a:pPr>
              <a:buNone/>
            </a:pPr>
            <a:r>
              <a:rPr lang="en-US" sz="2400" b="1" dirty="0" smtClean="0">
                <a:latin typeface="Calibri" pitchFamily="34" charset="0"/>
              </a:rPr>
              <a:t>	</a:t>
            </a:r>
            <a:r>
              <a:rPr lang="en-US" sz="2400" dirty="0" smtClean="0">
                <a:latin typeface="Calibri" pitchFamily="34" charset="0"/>
              </a:rPr>
              <a:t>The annual effective dose was estimated to vary between 2.06 to 3.99 </a:t>
            </a:r>
            <a:r>
              <a:rPr lang="en-US" sz="2400" dirty="0" err="1" smtClean="0">
                <a:latin typeface="Calibri" pitchFamily="34" charset="0"/>
              </a:rPr>
              <a:t>mSv</a:t>
            </a:r>
            <a:r>
              <a:rPr lang="en-US" sz="2400" dirty="0" smtClean="0">
                <a:latin typeface="Calibri" pitchFamily="34" charset="0"/>
              </a:rPr>
              <a:t> y</a:t>
            </a:r>
            <a:r>
              <a:rPr lang="en-US" sz="2400" baseline="30000" dirty="0" smtClean="0">
                <a:latin typeface="Calibri" pitchFamily="34" charset="0"/>
              </a:rPr>
              <a:t>-1</a:t>
            </a:r>
            <a:r>
              <a:rPr lang="en-US" sz="2400" dirty="0" smtClean="0">
                <a:latin typeface="Calibri" pitchFamily="34" charset="0"/>
              </a:rPr>
              <a:t> with a mean value of 2.99 </a:t>
            </a:r>
            <a:r>
              <a:rPr lang="en-US" sz="2400" dirty="0" err="1" smtClean="0">
                <a:latin typeface="Calibri" pitchFamily="34" charset="0"/>
              </a:rPr>
              <a:t>mSv</a:t>
            </a:r>
            <a:r>
              <a:rPr lang="en-US" sz="2400" dirty="0" smtClean="0">
                <a:latin typeface="Calibri" pitchFamily="34" charset="0"/>
              </a:rPr>
              <a:t> y</a:t>
            </a:r>
            <a:r>
              <a:rPr lang="en-US" sz="2400" baseline="30000" dirty="0" smtClean="0">
                <a:latin typeface="Calibri" pitchFamily="34" charset="0"/>
              </a:rPr>
              <a:t>-1</a:t>
            </a:r>
            <a:r>
              <a:rPr lang="en-US" sz="2400" dirty="0" smtClean="0">
                <a:latin typeface="Calibri" pitchFamily="34" charset="0"/>
              </a:rPr>
              <a:t>. These values are within the ICRP recommendation 	limit of 3-10 </a:t>
            </a:r>
            <a:r>
              <a:rPr lang="en-US" sz="2400" dirty="0" err="1" smtClean="0">
                <a:latin typeface="Calibri" pitchFamily="34" charset="0"/>
              </a:rPr>
              <a:t>mSv</a:t>
            </a:r>
            <a:r>
              <a:rPr lang="en-US" sz="2400" dirty="0" smtClean="0">
                <a:latin typeface="Calibri" pitchFamily="34" charset="0"/>
              </a:rPr>
              <a:t> y</a:t>
            </a:r>
            <a:r>
              <a:rPr lang="en-US" sz="2400" baseline="30000" dirty="0" smtClean="0">
                <a:latin typeface="Calibri" pitchFamily="34" charset="0"/>
              </a:rPr>
              <a:t>-1</a:t>
            </a:r>
            <a:r>
              <a:rPr lang="en-US" sz="2400" dirty="0" smtClean="0">
                <a:latin typeface="Calibri" pitchFamily="34" charset="0"/>
              </a:rPr>
              <a:t> (ICRP, 1993). However, this value is still high compared to that observed in several other countries as shown </a:t>
            </a:r>
            <a:r>
              <a:rPr lang="en-US" sz="2400" dirty="0" smtClean="0">
                <a:latin typeface="Calibri" pitchFamily="34" charset="0"/>
              </a:rPr>
              <a:t>in </a:t>
            </a:r>
            <a:r>
              <a:rPr lang="en-US" sz="2400" dirty="0" smtClean="0">
                <a:latin typeface="Calibri" pitchFamily="34" charset="0"/>
              </a:rPr>
              <a:t>Table </a:t>
            </a:r>
            <a:r>
              <a:rPr lang="en-US" sz="2400" dirty="0" smtClean="0">
                <a:latin typeface="Calibri" pitchFamily="34" charset="0"/>
              </a:rPr>
              <a:t>1.</a:t>
            </a:r>
            <a:endParaRPr lang="en-US" sz="2600" dirty="0" smtClean="0">
              <a:latin typeface="Times New Roman" pitchFamily="18" charset="0"/>
              <a:ea typeface="Calibri" pitchFamily="34" charset="0"/>
              <a:cs typeface="Times New Roman" pitchFamily="18" charset="0"/>
            </a:endParaRPr>
          </a:p>
          <a:p>
            <a:pPr lvl="0"/>
            <a:endParaRPr lang="en-US" sz="2600" dirty="0" smtClean="0">
              <a:latin typeface="Times New Roman" pitchFamily="18" charset="0"/>
              <a:ea typeface="Calibri" pitchFamily="34" charset="0"/>
              <a:cs typeface="Times New Roman" pitchFamily="18" charset="0"/>
            </a:endParaRPr>
          </a:p>
          <a:p>
            <a:pPr lvl="0"/>
            <a:r>
              <a:rPr lang="en-US" sz="2600" dirty="0" smtClean="0">
                <a:latin typeface="Times New Roman" pitchFamily="18" charset="0"/>
                <a:ea typeface="Calibri" pitchFamily="34" charset="0"/>
                <a:cs typeface="Times New Roman" pitchFamily="18" charset="0"/>
              </a:rPr>
              <a:t>Table 1: Comparison of radon concentration in different countries</a:t>
            </a:r>
            <a:endParaRPr lang="en-US" sz="2600" dirty="0" smtClean="0">
              <a:latin typeface="Times New Roman" pitchFamily="18" charset="0"/>
              <a:cs typeface="Times New Roman" pitchFamily="18" charset="0"/>
            </a:endParaRPr>
          </a:p>
          <a:p>
            <a:pPr lvl="0"/>
            <a:endParaRPr lang="en-US" sz="2600" dirty="0" smtClean="0">
              <a:latin typeface="Times New Roman" pitchFamily="18" charset="0"/>
              <a:cs typeface="Times New Roman" pitchFamily="18" charset="0"/>
            </a:endParaRPr>
          </a:p>
          <a:p>
            <a:pPr lvl="0"/>
            <a:endParaRPr lang="en-US" sz="2600" dirty="0" smtClean="0">
              <a:latin typeface="Times New Roman" pitchFamily="18" charset="0"/>
              <a:cs typeface="Times New Roman" pitchFamily="18" charset="0"/>
            </a:endParaRPr>
          </a:p>
          <a:p>
            <a:pPr lvl="0"/>
            <a:endParaRPr lang="en-US" sz="2600" dirty="0" smtClean="0">
              <a:latin typeface="Times New Roman" pitchFamily="18" charset="0"/>
              <a:cs typeface="Times New Roman" pitchFamily="18" charset="0"/>
            </a:endParaRPr>
          </a:p>
          <a:p>
            <a:pPr lvl="0"/>
            <a:endParaRPr lang="en-US" sz="2600" dirty="0" smtClean="0">
              <a:latin typeface="Times New Roman" pitchFamily="18" charset="0"/>
              <a:cs typeface="Times New Roman" pitchFamily="18" charset="0"/>
            </a:endParaRPr>
          </a:p>
          <a:p>
            <a:pPr lvl="0"/>
            <a:endParaRPr lang="en-US" sz="2600" dirty="0" smtClean="0">
              <a:latin typeface="Times New Roman" pitchFamily="18" charset="0"/>
              <a:cs typeface="Times New Roman" pitchFamily="18" charset="0"/>
            </a:endParaRPr>
          </a:p>
          <a:p>
            <a:pPr lvl="0"/>
            <a:endParaRPr lang="en-US" sz="2600" dirty="0" smtClean="0">
              <a:latin typeface="Arial" pitchFamily="34" charset="0"/>
              <a:cs typeface="Arial" pitchFamily="34" charset="0"/>
            </a:endParaRPr>
          </a:p>
          <a:p>
            <a:pPr>
              <a:buNone/>
            </a:pPr>
            <a:endParaRPr lang="en-US" sz="2600" dirty="0" smtClean="0"/>
          </a:p>
          <a:p>
            <a:pPr>
              <a:buNone/>
            </a:pPr>
            <a:endParaRPr lang="en-GB" b="1" dirty="0" smtClean="0"/>
          </a:p>
          <a:p>
            <a:pPr>
              <a:buNone/>
            </a:pPr>
            <a:endParaRPr lang="en-GB" b="1" dirty="0" smtClean="0"/>
          </a:p>
          <a:p>
            <a:pPr>
              <a:buNone/>
            </a:pPr>
            <a:endParaRPr lang="en-GB" b="1" dirty="0" smtClean="0"/>
          </a:p>
          <a:p>
            <a:pPr>
              <a:buNone/>
            </a:pPr>
            <a:endParaRPr lang="en-GB" b="1" dirty="0" smtClean="0"/>
          </a:p>
          <a:p>
            <a:pPr>
              <a:buNone/>
            </a:pPr>
            <a:endParaRPr lang="en-GB" b="1" dirty="0" smtClean="0"/>
          </a:p>
          <a:p>
            <a:pPr>
              <a:buNone/>
            </a:pPr>
            <a:endParaRPr lang="en-GB" b="1" dirty="0" smtClean="0"/>
          </a:p>
          <a:p>
            <a:pPr>
              <a:buNone/>
            </a:pPr>
            <a:r>
              <a:rPr lang="en-GB" sz="2400" b="1" dirty="0" smtClean="0">
                <a:latin typeface="Calibri" pitchFamily="34" charset="0"/>
              </a:rPr>
              <a:t>Some Factors Affecting Variation Of Radon Concentration        </a:t>
            </a:r>
          </a:p>
          <a:p>
            <a:pPr lvl="1">
              <a:buFont typeface="Arial" pitchFamily="34" charset="0"/>
              <a:buChar char="•"/>
            </a:pPr>
            <a:r>
              <a:rPr lang="en-US" sz="2400" dirty="0" smtClean="0">
                <a:latin typeface="Calibri" pitchFamily="34" charset="0"/>
              </a:rPr>
              <a:t>Effects of ventilation </a:t>
            </a:r>
          </a:p>
          <a:p>
            <a:pPr lvl="1">
              <a:buFont typeface="Arial" pitchFamily="34" charset="0"/>
              <a:buChar char="•"/>
            </a:pPr>
            <a:r>
              <a:rPr lang="en-US" sz="2400" dirty="0" smtClean="0">
                <a:latin typeface="Calibri" pitchFamily="34" charset="0"/>
              </a:rPr>
              <a:t>Effects of floor height</a:t>
            </a:r>
            <a:endParaRPr lang="en-GB" sz="2400" dirty="0" smtClean="0">
              <a:latin typeface="Calibri" pitchFamily="34" charset="0"/>
            </a:endParaRPr>
          </a:p>
          <a:p>
            <a:pPr lvl="1">
              <a:buFont typeface="Arial" pitchFamily="34" charset="0"/>
              <a:buChar char="•"/>
            </a:pPr>
            <a:r>
              <a:rPr lang="en-US" sz="2400" dirty="0" smtClean="0">
                <a:latin typeface="Calibri" pitchFamily="34" charset="0"/>
              </a:rPr>
              <a:t>Age of a building</a:t>
            </a:r>
            <a:endParaRPr lang="en-GB" sz="2400" dirty="0" smtClean="0">
              <a:latin typeface="Calibri" pitchFamily="34" charset="0"/>
            </a:endParaRPr>
          </a:p>
          <a:p>
            <a:pPr lvl="1">
              <a:buFont typeface="Arial" pitchFamily="34" charset="0"/>
              <a:buChar char="•"/>
            </a:pPr>
            <a:r>
              <a:rPr lang="en-US" sz="2400" dirty="0" smtClean="0">
                <a:latin typeface="Calibri" pitchFamily="34" charset="0"/>
              </a:rPr>
              <a:t>Location of a building</a:t>
            </a:r>
            <a:endParaRPr lang="en-GB" sz="2400" dirty="0" smtClean="0">
              <a:latin typeface="Calibri" pitchFamily="34" charset="0"/>
            </a:endParaRPr>
          </a:p>
          <a:p>
            <a:pPr lvl="1">
              <a:buFont typeface="Arial" pitchFamily="34" charset="0"/>
              <a:buChar char="•"/>
            </a:pPr>
            <a:r>
              <a:rPr lang="en-US" sz="2400" dirty="0" smtClean="0">
                <a:latin typeface="Calibri" pitchFamily="34" charset="0"/>
              </a:rPr>
              <a:t>Life style of residential dwellers</a:t>
            </a:r>
            <a:endParaRPr lang="en-GB" sz="2400" dirty="0" smtClean="0">
              <a:latin typeface="Calibri" pitchFamily="34" charset="0"/>
            </a:endParaRPr>
          </a:p>
          <a:p>
            <a:pPr lvl="1">
              <a:buFont typeface="Arial" pitchFamily="34" charset="0"/>
              <a:buChar char="•"/>
            </a:pPr>
            <a:r>
              <a:rPr lang="en-US" sz="2400" dirty="0" smtClean="0">
                <a:latin typeface="Calibri" pitchFamily="34" charset="0"/>
              </a:rPr>
              <a:t>Building materials</a:t>
            </a:r>
          </a:p>
          <a:p>
            <a:pPr lvl="1">
              <a:buFont typeface="Arial" pitchFamily="34" charset="0"/>
              <a:buChar char="•"/>
            </a:pPr>
            <a:r>
              <a:rPr lang="en-US" sz="2400" dirty="0" smtClean="0">
                <a:latin typeface="Calibri" pitchFamily="34" charset="0"/>
              </a:rPr>
              <a:t>Seasonal variation</a:t>
            </a:r>
          </a:p>
          <a:p>
            <a:pPr lvl="1"/>
            <a:r>
              <a:rPr lang="en-US" dirty="0" smtClean="0"/>
              <a:t>                                                                               </a:t>
            </a:r>
          </a:p>
          <a:p>
            <a:pPr lvl="1"/>
            <a:r>
              <a:rPr lang="en-US" dirty="0" smtClean="0"/>
              <a:t>                                                     </a:t>
            </a:r>
          </a:p>
          <a:p>
            <a:pPr lvl="1"/>
            <a:r>
              <a:rPr lang="en-US" dirty="0" smtClean="0"/>
              <a:t>						  </a:t>
            </a:r>
          </a:p>
          <a:p>
            <a:pPr lvl="1"/>
            <a:r>
              <a:rPr lang="en-GB" dirty="0" smtClean="0">
                <a:hlinkClick r:id="rId3"/>
              </a:rPr>
              <a:t>      http://www.epa.gov/radiation/radionuclides/radon.html</a:t>
            </a:r>
            <a:r>
              <a:rPr lang="en-GB" dirty="0" smtClean="0"/>
              <a:t>             http://www.physics.isu.edu/radinf/radon.html</a:t>
            </a:r>
          </a:p>
          <a:p>
            <a:pPr>
              <a:buNone/>
            </a:pPr>
            <a:endParaRPr lang="en-GB" sz="2600" dirty="0" smtClean="0"/>
          </a:p>
          <a:p>
            <a:pPr>
              <a:spcBef>
                <a:spcPct val="10000"/>
              </a:spcBef>
              <a:tabLst>
                <a:tab pos="500042" algn="l"/>
              </a:tabLst>
            </a:pPr>
            <a:endParaRPr lang="en-US" sz="2600" dirty="0">
              <a:latin typeface="Times New Roman" pitchFamily="18" charset="0"/>
            </a:endParaRPr>
          </a:p>
        </p:txBody>
      </p:sp>
      <p:sp>
        <p:nvSpPr>
          <p:cNvPr id="2055" name="Text Box 13"/>
          <p:cNvSpPr txBox="1">
            <a:spLocks noChangeArrowheads="1"/>
          </p:cNvSpPr>
          <p:nvPr/>
        </p:nvSpPr>
        <p:spPr bwMode="auto">
          <a:xfrm>
            <a:off x="38534981" y="6902450"/>
            <a:ext cx="10512426" cy="20346670"/>
          </a:xfrm>
          <a:prstGeom prst="rect">
            <a:avLst/>
          </a:prstGeom>
          <a:solidFill>
            <a:schemeClr val="bg1"/>
          </a:solidFill>
          <a:ln w="38100">
            <a:solidFill>
              <a:srgbClr val="000000"/>
            </a:solidFill>
            <a:round/>
            <a:headEnd/>
            <a:tailEnd/>
          </a:ln>
        </p:spPr>
        <p:txBody>
          <a:bodyPr lIns="914363" tIns="457184" rIns="914363" bIns="914363"/>
          <a:lstStyle/>
          <a:p>
            <a:pPr>
              <a:spcBef>
                <a:spcPct val="50000"/>
              </a:spcBef>
              <a:tabLst>
                <a:tab pos="634977" algn="l"/>
              </a:tabLst>
            </a:pPr>
            <a:r>
              <a:rPr lang="en-US" sz="2800" b="1" dirty="0" smtClean="0">
                <a:solidFill>
                  <a:srgbClr val="000000"/>
                </a:solidFill>
                <a:latin typeface="Calibri" pitchFamily="34" charset="0"/>
              </a:rPr>
              <a:t>Conclusions</a:t>
            </a:r>
            <a:endParaRPr lang="en-US" sz="2800" b="1" dirty="0">
              <a:solidFill>
                <a:srgbClr val="000000"/>
              </a:solidFill>
              <a:latin typeface="Calibri" pitchFamily="34" charset="0"/>
            </a:endParaRPr>
          </a:p>
          <a:p>
            <a:pPr>
              <a:buNone/>
            </a:pPr>
            <a:r>
              <a:rPr lang="en-US" sz="2800" dirty="0" smtClean="0">
                <a:latin typeface="Calibri" pitchFamily="34" charset="0"/>
              </a:rPr>
              <a:t>A survey to determine the indoor radon concentration in selected laboratories of Covenant university Ota was performed. The mean radon concentration was 473.86 </a:t>
            </a:r>
            <a:r>
              <a:rPr lang="en-US" sz="2800" dirty="0" err="1" smtClean="0">
                <a:latin typeface="Calibri" pitchFamily="34" charset="0"/>
              </a:rPr>
              <a:t>Bq</a:t>
            </a:r>
            <a:r>
              <a:rPr lang="en-US" sz="2800" dirty="0" smtClean="0">
                <a:latin typeface="Calibri" pitchFamily="34" charset="0"/>
              </a:rPr>
              <a:t> m</a:t>
            </a:r>
            <a:r>
              <a:rPr lang="en-US" sz="2800" baseline="30000" dirty="0" smtClean="0">
                <a:latin typeface="Calibri" pitchFamily="34" charset="0"/>
              </a:rPr>
              <a:t>-3</a:t>
            </a:r>
            <a:r>
              <a:rPr lang="en-US" sz="2800" dirty="0" smtClean="0">
                <a:latin typeface="Calibri" pitchFamily="34" charset="0"/>
              </a:rPr>
              <a:t> which translated to annual effective mean dose of 2.99 </a:t>
            </a:r>
            <a:r>
              <a:rPr lang="en-US" sz="2800" dirty="0" err="1" smtClean="0">
                <a:latin typeface="Calibri" pitchFamily="34" charset="0"/>
              </a:rPr>
              <a:t>mSv</a:t>
            </a:r>
            <a:r>
              <a:rPr lang="en-US" sz="2800" dirty="0" smtClean="0">
                <a:latin typeface="Calibri" pitchFamily="34" charset="0"/>
              </a:rPr>
              <a:t> y</a:t>
            </a:r>
            <a:r>
              <a:rPr lang="en-US" sz="2800" baseline="30000" dirty="0" smtClean="0">
                <a:latin typeface="Calibri" pitchFamily="34" charset="0"/>
              </a:rPr>
              <a:t>-1</a:t>
            </a:r>
            <a:r>
              <a:rPr lang="en-US" sz="2800" dirty="0" smtClean="0">
                <a:latin typeface="Calibri" pitchFamily="34" charset="0"/>
              </a:rPr>
              <a:t>. This value is within the ICRP recommendation limit but greater than that recommended by WHO. </a:t>
            </a:r>
          </a:p>
          <a:p>
            <a:pPr>
              <a:buNone/>
            </a:pPr>
            <a:endParaRPr lang="en-US" sz="2800" dirty="0" smtClean="0">
              <a:latin typeface="Calibri" pitchFamily="34" charset="0"/>
            </a:endParaRPr>
          </a:p>
          <a:p>
            <a:pPr>
              <a:buNone/>
            </a:pPr>
            <a:endParaRPr lang="en-US" sz="2800" dirty="0" smtClean="0">
              <a:latin typeface="Calibri" pitchFamily="34" charset="0"/>
            </a:endParaRPr>
          </a:p>
          <a:p>
            <a:pPr marL="500042" indent="-500042">
              <a:spcBef>
                <a:spcPct val="50000"/>
              </a:spcBef>
              <a:defRPr/>
            </a:pPr>
            <a:r>
              <a:rPr lang="en-US" sz="3200" b="1" dirty="0" smtClean="0">
                <a:solidFill>
                  <a:srgbClr val="000000"/>
                </a:solidFill>
                <a:latin typeface="Calibri"/>
                <a:ea typeface="ＭＳ Ｐゴシック" pitchFamily="-111" charset="-128"/>
                <a:cs typeface="ＭＳ Ｐゴシック" pitchFamily="-111" charset="-128"/>
              </a:rPr>
              <a:t>References</a:t>
            </a:r>
          </a:p>
          <a:p>
            <a:pPr lvl="0">
              <a:buFont typeface="Wingdings" pitchFamily="2" charset="2"/>
              <a:buChar char="§"/>
            </a:pPr>
            <a:r>
              <a:rPr lang="en-US" sz="2800" dirty="0" err="1" smtClean="0">
                <a:latin typeface="Calibri" pitchFamily="34" charset="0"/>
              </a:rPr>
              <a:t>Obed</a:t>
            </a:r>
            <a:r>
              <a:rPr lang="en-US" sz="2800" dirty="0" smtClean="0">
                <a:latin typeface="Calibri" pitchFamily="34" charset="0"/>
              </a:rPr>
              <a:t>, R.I., </a:t>
            </a:r>
            <a:r>
              <a:rPr lang="en-US" sz="2800" dirty="0" err="1" smtClean="0">
                <a:latin typeface="Calibri" pitchFamily="34" charset="0"/>
              </a:rPr>
              <a:t>Lateef</a:t>
            </a:r>
            <a:r>
              <a:rPr lang="en-US" sz="2800" dirty="0" smtClean="0">
                <a:latin typeface="Calibri" pitchFamily="34" charset="0"/>
              </a:rPr>
              <a:t>, H.T., </a:t>
            </a:r>
            <a:r>
              <a:rPr lang="en-US" sz="2800" dirty="0" err="1" smtClean="0">
                <a:latin typeface="Calibri" pitchFamily="34" charset="0"/>
              </a:rPr>
              <a:t>Ademola</a:t>
            </a:r>
            <a:r>
              <a:rPr lang="en-US" sz="2800" dirty="0" smtClean="0">
                <a:latin typeface="Calibri" pitchFamily="34" charset="0"/>
              </a:rPr>
              <a:t>, A.K., 2010. Indoor radon survey in a University campus of Nigeria. </a:t>
            </a:r>
            <a:r>
              <a:rPr lang="en-US" sz="2800" dirty="0" err="1" smtClean="0">
                <a:latin typeface="Calibri" pitchFamily="34" charset="0"/>
              </a:rPr>
              <a:t>J.Med</a:t>
            </a:r>
            <a:r>
              <a:rPr lang="en-US" sz="2800" dirty="0" smtClean="0">
                <a:latin typeface="Calibri" pitchFamily="34" charset="0"/>
              </a:rPr>
              <a:t>. Phys. 35, 242-246.</a:t>
            </a:r>
            <a:endParaRPr lang="en-GB" sz="2800" dirty="0" smtClean="0">
              <a:latin typeface="Calibri" pitchFamily="34" charset="0"/>
            </a:endParaRPr>
          </a:p>
          <a:p>
            <a:pPr lvl="0">
              <a:buFont typeface="Wingdings" pitchFamily="2" charset="2"/>
              <a:buChar char="§"/>
            </a:pPr>
            <a:r>
              <a:rPr lang="en-US" sz="2800" dirty="0" err="1" smtClean="0">
                <a:latin typeface="Calibri" pitchFamily="34" charset="0"/>
              </a:rPr>
              <a:t>Obed</a:t>
            </a:r>
            <a:r>
              <a:rPr lang="en-US" sz="2800" dirty="0" smtClean="0">
                <a:latin typeface="Calibri" pitchFamily="34" charset="0"/>
              </a:rPr>
              <a:t>, R.I., </a:t>
            </a:r>
            <a:r>
              <a:rPr lang="en-US" sz="2800" dirty="0" err="1" smtClean="0">
                <a:latin typeface="Calibri" pitchFamily="34" charset="0"/>
              </a:rPr>
              <a:t>Ademola</a:t>
            </a:r>
            <a:r>
              <a:rPr lang="en-US" sz="2800" dirty="0" smtClean="0">
                <a:latin typeface="Calibri" pitchFamily="34" charset="0"/>
              </a:rPr>
              <a:t>, A.K., </a:t>
            </a:r>
            <a:r>
              <a:rPr lang="en-US" sz="2800" dirty="0" err="1" smtClean="0">
                <a:latin typeface="Calibri" pitchFamily="34" charset="0"/>
              </a:rPr>
              <a:t>Ogundare</a:t>
            </a:r>
            <a:r>
              <a:rPr lang="en-US" sz="2800" dirty="0" smtClean="0">
                <a:latin typeface="Calibri" pitchFamily="34" charset="0"/>
              </a:rPr>
              <a:t>, F.O., 2011. Radon measurements by nuclear track detectors in dwellings in </a:t>
            </a:r>
            <a:r>
              <a:rPr lang="en-US" sz="2800" dirty="0" err="1" smtClean="0">
                <a:latin typeface="Calibri" pitchFamily="34" charset="0"/>
              </a:rPr>
              <a:t>Oke-Ogun</a:t>
            </a:r>
            <a:r>
              <a:rPr lang="en-US" sz="2800" dirty="0" smtClean="0">
                <a:latin typeface="Calibri" pitchFamily="34" charset="0"/>
              </a:rPr>
              <a:t> area, South-western, Nigeria. </a:t>
            </a:r>
            <a:r>
              <a:rPr lang="en-US" sz="2800" dirty="0" err="1" smtClean="0">
                <a:latin typeface="Calibri" pitchFamily="34" charset="0"/>
              </a:rPr>
              <a:t>Radiat</a:t>
            </a:r>
            <a:r>
              <a:rPr lang="en-US" sz="2800" dirty="0" smtClean="0">
                <a:latin typeface="Calibri" pitchFamily="34" charset="0"/>
              </a:rPr>
              <a:t>. Prot. </a:t>
            </a:r>
            <a:r>
              <a:rPr lang="en-US" sz="2800" dirty="0" err="1" smtClean="0">
                <a:latin typeface="Calibri" pitchFamily="34" charset="0"/>
              </a:rPr>
              <a:t>Dosim</a:t>
            </a:r>
            <a:r>
              <a:rPr lang="en-US" sz="2800" dirty="0" smtClean="0">
                <a:latin typeface="Calibri" pitchFamily="34" charset="0"/>
              </a:rPr>
              <a:t>. doi:10.1093/</a:t>
            </a:r>
            <a:r>
              <a:rPr lang="en-US" sz="2800" dirty="0" err="1" smtClean="0">
                <a:latin typeface="Calibri" pitchFamily="34" charset="0"/>
              </a:rPr>
              <a:t>rpd</a:t>
            </a:r>
            <a:r>
              <a:rPr lang="en-US" sz="2800" dirty="0" smtClean="0">
                <a:latin typeface="Calibri" pitchFamily="34" charset="0"/>
              </a:rPr>
              <a:t>/ncr196. </a:t>
            </a:r>
            <a:endParaRPr lang="en-GB" sz="2800" dirty="0" smtClean="0">
              <a:latin typeface="Calibri" pitchFamily="34" charset="0"/>
            </a:endParaRPr>
          </a:p>
          <a:p>
            <a:pPr lvl="0">
              <a:buFont typeface="Wingdings" pitchFamily="2" charset="2"/>
              <a:buChar char="§"/>
            </a:pPr>
            <a:r>
              <a:rPr lang="en-US" sz="2800" dirty="0" err="1" smtClean="0">
                <a:latin typeface="Calibri" pitchFamily="34" charset="0"/>
              </a:rPr>
              <a:t>Nsiah-Akoto</a:t>
            </a:r>
            <a:r>
              <a:rPr lang="en-US" sz="2800" dirty="0" smtClean="0">
                <a:latin typeface="Calibri" pitchFamily="34" charset="0"/>
              </a:rPr>
              <a:t> I., Fletcher J.J., </a:t>
            </a:r>
            <a:r>
              <a:rPr lang="en-US" sz="2800" dirty="0" err="1" smtClean="0">
                <a:latin typeface="Calibri" pitchFamily="34" charset="0"/>
              </a:rPr>
              <a:t>Oppon</a:t>
            </a:r>
            <a:r>
              <a:rPr lang="en-US" sz="2800" dirty="0" smtClean="0">
                <a:latin typeface="Calibri" pitchFamily="34" charset="0"/>
              </a:rPr>
              <a:t> O.C., </a:t>
            </a:r>
            <a:r>
              <a:rPr lang="en-US" sz="2800" dirty="0" err="1" smtClean="0">
                <a:latin typeface="Calibri" pitchFamily="34" charset="0"/>
              </a:rPr>
              <a:t>Andam</a:t>
            </a:r>
            <a:r>
              <a:rPr lang="en-US" sz="2800" dirty="0" smtClean="0">
                <a:latin typeface="Calibri" pitchFamily="34" charset="0"/>
              </a:rPr>
              <a:t> A.B., 2011. </a:t>
            </a:r>
            <a:r>
              <a:rPr lang="en-US" sz="2800" b="1" dirty="0" smtClean="0">
                <a:latin typeface="Calibri" pitchFamily="34" charset="0"/>
              </a:rPr>
              <a:t> </a:t>
            </a:r>
            <a:r>
              <a:rPr lang="en-US" sz="2800" dirty="0" smtClean="0">
                <a:latin typeface="Calibri" pitchFamily="34" charset="0"/>
              </a:rPr>
              <a:t>Indoor Radon Levels and the Associated Effective Dose Rate Determination at Dome in the Greater Accra Region of Ghana. Research Journal of Environmental and Earth Sciences. 3(2): 124-130, 2011.</a:t>
            </a:r>
            <a:endParaRPr lang="en-GB" sz="2800" dirty="0" smtClean="0">
              <a:latin typeface="Calibri" pitchFamily="34" charset="0"/>
            </a:endParaRPr>
          </a:p>
          <a:p>
            <a:pPr lvl="0">
              <a:buFont typeface="Wingdings" pitchFamily="2" charset="2"/>
              <a:buChar char="§"/>
            </a:pPr>
            <a:r>
              <a:rPr lang="en-US" sz="2800" dirty="0" err="1" smtClean="0">
                <a:latin typeface="Calibri" pitchFamily="34" charset="0"/>
              </a:rPr>
              <a:t>Pinel</a:t>
            </a:r>
            <a:r>
              <a:rPr lang="en-US" sz="2800" dirty="0" smtClean="0">
                <a:latin typeface="Calibri" pitchFamily="34" charset="0"/>
              </a:rPr>
              <a:t> J., </a:t>
            </a:r>
            <a:r>
              <a:rPr lang="en-US" sz="2800" dirty="0" err="1" smtClean="0">
                <a:latin typeface="Calibri" pitchFamily="34" charset="0"/>
              </a:rPr>
              <a:t>Fearn</a:t>
            </a:r>
            <a:r>
              <a:rPr lang="en-US" sz="2800" dirty="0" smtClean="0">
                <a:latin typeface="Calibri" pitchFamily="34" charset="0"/>
              </a:rPr>
              <a:t> T., Darby S.C., Miles J.C.H.,(2011). Seasonal Correction Factors for Indoor Radon Measurements in the United Kingdom. Radiation Protection </a:t>
            </a:r>
            <a:r>
              <a:rPr lang="en-US" sz="2800" dirty="0" err="1" smtClean="0">
                <a:latin typeface="Calibri" pitchFamily="34" charset="0"/>
              </a:rPr>
              <a:t>Dosimetry</a:t>
            </a:r>
            <a:r>
              <a:rPr lang="en-US" sz="2800" dirty="0" smtClean="0">
                <a:latin typeface="Calibri" pitchFamily="34" charset="0"/>
              </a:rPr>
              <a:t> vol. 58, Issue 2, pp. 127-132.</a:t>
            </a:r>
            <a:endParaRPr lang="en-GB" sz="2800" dirty="0" smtClean="0">
              <a:latin typeface="Calibri" pitchFamily="34" charset="0"/>
            </a:endParaRPr>
          </a:p>
          <a:p>
            <a:pPr lvl="0">
              <a:buFont typeface="Wingdings" pitchFamily="2" charset="2"/>
              <a:buChar char="§"/>
            </a:pPr>
            <a:r>
              <a:rPr lang="en-US" sz="2800" dirty="0" smtClean="0">
                <a:latin typeface="Calibri" pitchFamily="34" charset="0"/>
              </a:rPr>
              <a:t>United Nations Scientific Committee on the Effects of Atomic Radiation, 2006. Effects of Ionizing Radiation: UNSCEAR 2006 Report. In: Report to the General Assembly Scientific Annexes A and B: Report to the General Assembly Scientific Annexes A and B V. 1, vol. 1. United Nations, </a:t>
            </a:r>
            <a:r>
              <a:rPr lang="en-US" sz="2800" dirty="0" err="1" smtClean="0">
                <a:latin typeface="Calibri" pitchFamily="34" charset="0"/>
              </a:rPr>
              <a:t>NewYork</a:t>
            </a:r>
            <a:r>
              <a:rPr lang="en-US" sz="2800" dirty="0" smtClean="0">
                <a:latin typeface="Calibri" pitchFamily="34" charset="0"/>
              </a:rPr>
              <a:t>.</a:t>
            </a:r>
          </a:p>
          <a:p>
            <a:pPr lvl="0">
              <a:buFont typeface="Wingdings" pitchFamily="2" charset="2"/>
              <a:buChar char="§"/>
            </a:pPr>
            <a:endParaRPr lang="en-US" sz="2800" dirty="0" smtClean="0">
              <a:latin typeface="Calibri" pitchFamily="34" charset="0"/>
            </a:endParaRPr>
          </a:p>
          <a:p>
            <a:pPr>
              <a:spcBef>
                <a:spcPct val="50000"/>
              </a:spcBef>
            </a:pPr>
            <a:endParaRPr lang="en-US" sz="2800" b="1" dirty="0" smtClean="0">
              <a:solidFill>
                <a:srgbClr val="000000"/>
              </a:solidFill>
              <a:latin typeface="Calibri" pitchFamily="34" charset="0"/>
            </a:endParaRPr>
          </a:p>
          <a:p>
            <a:pPr>
              <a:spcBef>
                <a:spcPct val="50000"/>
              </a:spcBef>
            </a:pPr>
            <a:endParaRPr lang="en-US" sz="2800" b="1" dirty="0" smtClean="0">
              <a:solidFill>
                <a:srgbClr val="000000"/>
              </a:solidFill>
              <a:latin typeface="Calibri" pitchFamily="34" charset="0"/>
            </a:endParaRPr>
          </a:p>
          <a:p>
            <a:pPr>
              <a:spcBef>
                <a:spcPct val="50000"/>
              </a:spcBef>
            </a:pPr>
            <a:endParaRPr lang="en-US" sz="2800" b="1" dirty="0" smtClean="0">
              <a:solidFill>
                <a:srgbClr val="000000"/>
              </a:solidFill>
              <a:latin typeface="Calibri" pitchFamily="34" charset="0"/>
            </a:endParaRPr>
          </a:p>
          <a:p>
            <a:pPr>
              <a:spcBef>
                <a:spcPct val="50000"/>
              </a:spcBef>
            </a:pPr>
            <a:r>
              <a:rPr lang="en-US" sz="2800" b="1" dirty="0" smtClean="0">
                <a:solidFill>
                  <a:srgbClr val="000000"/>
                </a:solidFill>
                <a:latin typeface="Calibri" pitchFamily="34" charset="0"/>
              </a:rPr>
              <a:t>Acknowledgments</a:t>
            </a:r>
          </a:p>
          <a:p>
            <a:pPr>
              <a:spcBef>
                <a:spcPct val="50000"/>
              </a:spcBef>
            </a:pPr>
            <a:r>
              <a:rPr lang="en-US" sz="2800" dirty="0" smtClean="0">
                <a:solidFill>
                  <a:srgbClr val="000000"/>
                </a:solidFill>
                <a:latin typeface="Calibri" pitchFamily="34" charset="0"/>
              </a:rPr>
              <a:t>ICTP, Italy.</a:t>
            </a:r>
          </a:p>
          <a:p>
            <a:pPr>
              <a:spcBef>
                <a:spcPct val="50000"/>
              </a:spcBef>
            </a:pPr>
            <a:r>
              <a:rPr lang="en-US" sz="2800" dirty="0" smtClean="0">
                <a:solidFill>
                  <a:srgbClr val="000000"/>
                </a:solidFill>
                <a:latin typeface="Calibri" pitchFamily="34" charset="0"/>
              </a:rPr>
              <a:t>Covenant University Ota</a:t>
            </a:r>
            <a:endParaRPr lang="en-US" sz="2800" dirty="0" smtClean="0">
              <a:latin typeface="Arial" pitchFamily="34" charset="0"/>
              <a:cs typeface="Arial" pitchFamily="34" charset="0"/>
            </a:endParaRPr>
          </a:p>
          <a:p>
            <a:pPr lvl="0"/>
            <a:endParaRPr lang="en-GB" sz="2800" dirty="0" smtClean="0">
              <a:latin typeface="Calibri" pitchFamily="34" charset="0"/>
            </a:endParaRPr>
          </a:p>
          <a:p>
            <a:pPr>
              <a:buNone/>
            </a:pPr>
            <a:endParaRPr lang="en-GB" sz="2800" dirty="0" smtClean="0">
              <a:latin typeface="Calibri" pitchFamily="34" charset="0"/>
            </a:endParaRPr>
          </a:p>
          <a:p>
            <a:pPr>
              <a:spcBef>
                <a:spcPct val="50000"/>
              </a:spcBef>
              <a:tabLst>
                <a:tab pos="634977" algn="l"/>
              </a:tabLst>
            </a:pPr>
            <a:endParaRPr lang="en-US" sz="4200" b="1" dirty="0">
              <a:solidFill>
                <a:srgbClr val="000000"/>
              </a:solidFill>
              <a:latin typeface="Calibri" pitchFamily="34" charset="0"/>
            </a:endParaRPr>
          </a:p>
        </p:txBody>
      </p:sp>
      <p:sp>
        <p:nvSpPr>
          <p:cNvPr id="2056" name="Text Box 14"/>
          <p:cNvSpPr txBox="1">
            <a:spLocks noChangeArrowheads="1"/>
          </p:cNvSpPr>
          <p:nvPr/>
        </p:nvSpPr>
        <p:spPr bwMode="auto">
          <a:xfrm>
            <a:off x="1744666" y="2322576"/>
            <a:ext cx="47701198" cy="4770517"/>
          </a:xfrm>
          <a:prstGeom prst="rect">
            <a:avLst/>
          </a:prstGeom>
          <a:noFill/>
          <a:ln w="12700">
            <a:noFill/>
            <a:miter lim="800000"/>
            <a:headEnd/>
            <a:tailEnd/>
          </a:ln>
        </p:spPr>
        <p:txBody>
          <a:bodyPr wrap="square" lIns="274310" tIns="274310" rIns="274310" bIns="274310" anchor="ctr">
            <a:spAutoFit/>
          </a:bodyPr>
          <a:lstStyle/>
          <a:p>
            <a:pPr algn="ctr">
              <a:spcBef>
                <a:spcPct val="50000"/>
              </a:spcBef>
              <a:spcAft>
                <a:spcPts val="598"/>
              </a:spcAft>
            </a:pPr>
            <a:r>
              <a:rPr lang="en-US" sz="2800" b="1" dirty="0" smtClean="0">
                <a:latin typeface="Calibri" pitchFamily="34" charset="0"/>
              </a:rPr>
              <a:t>                                                 ACHUKA J.A. AND  USIKALU M.R.                      </a:t>
            </a:r>
          </a:p>
          <a:p>
            <a:pPr algn="ctr">
              <a:spcBef>
                <a:spcPct val="50000"/>
              </a:spcBef>
              <a:spcAft>
                <a:spcPts val="598"/>
              </a:spcAft>
            </a:pPr>
            <a:r>
              <a:rPr lang="en-US" sz="1800" b="1" dirty="0" smtClean="0">
                <a:latin typeface="Calibri" pitchFamily="34" charset="0"/>
              </a:rPr>
              <a:t>                                                                      </a:t>
            </a:r>
            <a:r>
              <a:rPr lang="en-US" sz="1800" b="1" dirty="0" smtClean="0">
                <a:latin typeface="Calibri" pitchFamily="34" charset="0"/>
              </a:rPr>
              <a:t>DEPARTMENT </a:t>
            </a:r>
            <a:r>
              <a:rPr lang="en-US" sz="1800" b="1" dirty="0" smtClean="0">
                <a:latin typeface="Calibri" pitchFamily="34" charset="0"/>
              </a:rPr>
              <a:t>OF PHYSICS COVENANT  UNIVERSITY OTA, OGUN STATE, NIGERIA  </a:t>
            </a:r>
          </a:p>
          <a:p>
            <a:pPr algn="ctr">
              <a:spcBef>
                <a:spcPct val="50000"/>
              </a:spcBef>
              <a:spcAft>
                <a:spcPts val="598"/>
              </a:spcAft>
            </a:pPr>
            <a:r>
              <a:rPr lang="en-US" sz="1800" b="1" dirty="0" smtClean="0">
                <a:latin typeface="Calibri" pitchFamily="34" charset="0"/>
              </a:rPr>
              <a:t>                                                                                         PRESENTED  @</a:t>
            </a:r>
          </a:p>
          <a:p>
            <a:pPr algn="ctr">
              <a:spcBef>
                <a:spcPct val="50000"/>
              </a:spcBef>
              <a:spcAft>
                <a:spcPts val="598"/>
              </a:spcAft>
            </a:pPr>
            <a:r>
              <a:rPr lang="en-US" sz="1800" b="1" dirty="0" smtClean="0">
                <a:latin typeface="Calibri" pitchFamily="34" charset="0"/>
              </a:rPr>
              <a:t>                                                               3</a:t>
            </a:r>
            <a:r>
              <a:rPr lang="en-US" sz="1800" b="1" baseline="30000" dirty="0" smtClean="0">
                <a:latin typeface="Calibri" pitchFamily="34" charset="0"/>
              </a:rPr>
              <a:t>RD</a:t>
            </a:r>
            <a:r>
              <a:rPr lang="en-US" sz="1800" b="1" dirty="0" smtClean="0">
                <a:latin typeface="Calibri" pitchFamily="34" charset="0"/>
              </a:rPr>
              <a:t> BIENNIEL AFRICAN SCHOOL OF FUNDAMENTAL PHYSICS AND ITS APPLICATION (ASP) 2014, DAKAR, SENEGAL</a:t>
            </a:r>
          </a:p>
          <a:p>
            <a:pPr algn="ctr">
              <a:spcBef>
                <a:spcPct val="50000"/>
              </a:spcBef>
              <a:spcAft>
                <a:spcPts val="598"/>
              </a:spcAft>
            </a:pPr>
            <a:r>
              <a:rPr lang="en-US" sz="1800" b="1" dirty="0" smtClean="0">
                <a:latin typeface="Calibri" pitchFamily="34" charset="0"/>
              </a:rPr>
              <a:t>                                                                               </a:t>
            </a:r>
            <a:r>
              <a:rPr lang="en-US" sz="2800" b="1" dirty="0" smtClean="0">
                <a:latin typeface="Calibri" pitchFamily="34" charset="0"/>
              </a:rPr>
              <a:t>                                                                                                            </a:t>
            </a:r>
          </a:p>
          <a:p>
            <a:pPr>
              <a:spcBef>
                <a:spcPct val="50000"/>
              </a:spcBef>
              <a:spcAft>
                <a:spcPts val="598"/>
              </a:spcAft>
            </a:pPr>
            <a:endParaRPr lang="en-US" sz="2800" b="1" dirty="0" smtClean="0">
              <a:latin typeface="Calibri" pitchFamily="34" charset="0"/>
            </a:endParaRPr>
          </a:p>
          <a:p>
            <a:pPr algn="ctr">
              <a:spcBef>
                <a:spcPct val="50000"/>
              </a:spcBef>
              <a:spcAft>
                <a:spcPts val="598"/>
              </a:spcAft>
            </a:pPr>
            <a:endParaRPr lang="en-US" sz="2800" b="1" dirty="0" smtClean="0">
              <a:latin typeface="Calibri" pitchFamily="34" charset="0"/>
            </a:endParaRPr>
          </a:p>
        </p:txBody>
      </p:sp>
      <p:sp>
        <p:nvSpPr>
          <p:cNvPr id="3" name="Rectangle 180"/>
          <p:cNvSpPr>
            <a:spLocks noChangeArrowheads="1"/>
          </p:cNvSpPr>
          <p:nvPr/>
        </p:nvSpPr>
        <p:spPr bwMode="auto">
          <a:xfrm>
            <a:off x="896938" y="398634"/>
            <a:ext cx="49450626" cy="707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7" tIns="45718" rIns="91437" bIns="45718" anchor="ctr">
            <a:spAutoFit/>
          </a:bodyPr>
          <a:lstStyle/>
          <a:p>
            <a:pPr algn="ctr">
              <a:defRPr/>
            </a:pPr>
            <a:r>
              <a:rPr lang="en-US" sz="4000" b="1" dirty="0" smtClean="0">
                <a:ln>
                  <a:solidFill>
                    <a:schemeClr val="bg1"/>
                  </a:solidFill>
                </a:ln>
                <a:latin typeface="Calibri"/>
                <a:ea typeface="ＭＳ Ｐゴシック" charset="0"/>
                <a:cs typeface="ＭＳ Ｐゴシック" charset="0"/>
              </a:rPr>
              <a:t>RADON  MEASUREMENT IN SELECTED LABORATORIES OF COVENANT UNIVERSITY OTA, SOUTHWESTERN NIGERIA</a:t>
            </a:r>
            <a:endParaRPr lang="en-US" sz="4000" b="1" dirty="0">
              <a:ln>
                <a:solidFill>
                  <a:schemeClr val="bg1"/>
                </a:solidFill>
              </a:ln>
              <a:latin typeface="Calibri"/>
              <a:ea typeface="ＭＳ Ｐゴシック" charset="0"/>
              <a:cs typeface="ＭＳ Ｐゴシック" charset="0"/>
            </a:endParaRPr>
          </a:p>
        </p:txBody>
      </p:sp>
      <p:pic>
        <p:nvPicPr>
          <p:cNvPr id="13" name="Picture 2"/>
          <p:cNvPicPr>
            <a:picLocks noChangeArrowheads="1"/>
          </p:cNvPicPr>
          <p:nvPr/>
        </p:nvPicPr>
        <p:blipFill>
          <a:blip r:embed="rId4"/>
          <a:srcRect/>
          <a:stretch>
            <a:fillRect/>
          </a:stretch>
        </p:blipFill>
        <p:spPr bwMode="auto">
          <a:xfrm>
            <a:off x="4973750" y="2507396"/>
            <a:ext cx="3173414" cy="2486635"/>
          </a:xfrm>
          <a:prstGeom prst="rect">
            <a:avLst/>
          </a:prstGeom>
          <a:noFill/>
          <a:ln w="9525">
            <a:noFill/>
            <a:miter lim="800000"/>
            <a:headEnd/>
            <a:tailEnd/>
          </a:ln>
        </p:spPr>
      </p:pic>
      <p:pic>
        <p:nvPicPr>
          <p:cNvPr id="14"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306915" y="23001319"/>
            <a:ext cx="1571634" cy="785815"/>
          </a:xfrm>
          <a:prstGeom prst="rect">
            <a:avLst/>
          </a:prstGeom>
          <a:noFill/>
        </p:spPr>
      </p:pic>
      <p:pic>
        <p:nvPicPr>
          <p:cNvPr id="16" name="Picture 15"/>
          <p:cNvPicPr/>
          <p:nvPr/>
        </p:nvPicPr>
        <p:blipFill>
          <a:blip r:embed="rId6"/>
          <a:srcRect/>
          <a:stretch>
            <a:fillRect/>
          </a:stretch>
        </p:blipFill>
        <p:spPr bwMode="auto">
          <a:xfrm>
            <a:off x="22542969" y="19163504"/>
            <a:ext cx="3835401" cy="3867150"/>
          </a:xfrm>
          <a:prstGeom prst="rect">
            <a:avLst/>
          </a:prstGeom>
          <a:noFill/>
          <a:ln w="9525">
            <a:noFill/>
            <a:miter lim="800000"/>
            <a:headEnd/>
            <a:tailEnd/>
          </a:ln>
        </p:spPr>
      </p:pic>
      <p:pic>
        <p:nvPicPr>
          <p:cNvPr id="17" name="Picture 16"/>
          <p:cNvPicPr/>
          <p:nvPr/>
        </p:nvPicPr>
        <p:blipFill>
          <a:blip r:embed="rId7"/>
          <a:srcRect/>
          <a:stretch>
            <a:fillRect/>
          </a:stretch>
        </p:blipFill>
        <p:spPr bwMode="auto">
          <a:xfrm>
            <a:off x="7717140" y="24083633"/>
            <a:ext cx="3953198" cy="3154529"/>
          </a:xfrm>
          <a:prstGeom prst="rect">
            <a:avLst/>
          </a:prstGeom>
          <a:noFill/>
          <a:ln w="9525">
            <a:noFill/>
            <a:miter lim="800000"/>
            <a:headEnd/>
            <a:tailEnd/>
          </a:ln>
        </p:spPr>
      </p:pic>
      <p:graphicFrame>
        <p:nvGraphicFramePr>
          <p:cNvPr id="18" name="Table 17"/>
          <p:cNvGraphicFramePr>
            <a:graphicFrameLocks noGrp="1"/>
          </p:cNvGraphicFramePr>
          <p:nvPr/>
        </p:nvGraphicFramePr>
        <p:xfrm>
          <a:off x="15840636" y="13753650"/>
          <a:ext cx="11014918" cy="4872228"/>
        </p:xfrm>
        <a:graphic>
          <a:graphicData uri="http://schemas.openxmlformats.org/drawingml/2006/table">
            <a:tbl>
              <a:tblPr firstRow="1" bandRow="1">
                <a:tableStyleId>{073A0DAA-6AF3-43AB-8588-CEC1D06C72B9}</a:tableStyleId>
              </a:tblPr>
              <a:tblGrid>
                <a:gridCol w="3858744"/>
                <a:gridCol w="3578087"/>
                <a:gridCol w="3578087"/>
              </a:tblGrid>
              <a:tr h="322690">
                <a:tc gridSpan="3">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2000" dirty="0" smtClean="0">
                          <a:latin typeface="Calibri" pitchFamily="34" charset="0"/>
                          <a:ea typeface="Calibri" pitchFamily="34" charset="0"/>
                          <a:cs typeface="Times New Roman" pitchFamily="18" charset="0"/>
                        </a:rPr>
                        <a:t>Table 1: Comparison of radon concentration in different countries</a:t>
                      </a:r>
                      <a:endParaRPr lang="en-US" sz="2000" dirty="0" smtClean="0">
                        <a:latin typeface="Calibri" pitchFamily="34" charset="0"/>
                        <a:cs typeface="Arial" pitchFamily="34" charset="0"/>
                      </a:endParaRPr>
                    </a:p>
                    <a:p>
                      <a:pPr>
                        <a:lnSpc>
                          <a:spcPct val="115000"/>
                        </a:lnSpc>
                        <a:spcAft>
                          <a:spcPts val="0"/>
                        </a:spcAft>
                      </a:pPr>
                      <a:endParaRPr lang="en-GB" sz="1800" dirty="0">
                        <a:latin typeface="Calibri" pitchFamily="34" charset="0"/>
                        <a:ea typeface="Calibri"/>
                        <a:cs typeface="Times New Roman"/>
                      </a:endParaRPr>
                    </a:p>
                  </a:txBody>
                  <a:tcPr marL="68580" marR="68580" marT="0" marB="0"/>
                </a:tc>
                <a:tc hMerge="1">
                  <a:txBody>
                    <a:bodyPr/>
                    <a:lstStyle/>
                    <a:p>
                      <a:pPr>
                        <a:lnSpc>
                          <a:spcPct val="115000"/>
                        </a:lnSpc>
                        <a:spcAft>
                          <a:spcPts val="0"/>
                        </a:spcAft>
                      </a:pPr>
                      <a:endParaRPr lang="en-GB" sz="2000" dirty="0">
                        <a:latin typeface="Calibri"/>
                        <a:ea typeface="Calibri"/>
                        <a:cs typeface="Times New Roman"/>
                      </a:endParaRPr>
                    </a:p>
                  </a:txBody>
                  <a:tcPr marL="68580" marR="68580" marT="0" marB="0"/>
                </a:tc>
                <a:tc hMerge="1">
                  <a:txBody>
                    <a:bodyPr/>
                    <a:lstStyle/>
                    <a:p>
                      <a:pPr>
                        <a:lnSpc>
                          <a:spcPct val="115000"/>
                        </a:lnSpc>
                        <a:spcAft>
                          <a:spcPts val="0"/>
                        </a:spcAft>
                      </a:pPr>
                      <a:endParaRPr lang="en-GB" sz="2000" dirty="0">
                        <a:latin typeface="Calibri"/>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Countries </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Radon concentration (Bq m</a:t>
                      </a:r>
                      <a:r>
                        <a:rPr lang="en-US" sz="2000" baseline="30000" dirty="0">
                          <a:latin typeface="Calibri" pitchFamily="34" charset="0"/>
                          <a:ea typeface="Calibri"/>
                          <a:cs typeface="Times New Roman"/>
                        </a:rPr>
                        <a:t>-3</a:t>
                      </a:r>
                      <a:r>
                        <a:rPr lang="en-US" sz="2000" dirty="0">
                          <a:latin typeface="Calibri" pitchFamily="34" charset="0"/>
                          <a:ea typeface="Calibri"/>
                          <a:cs typeface="Times New Roman"/>
                        </a:rPr>
                        <a:t>)</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References </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USA</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46</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Sweden</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108</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Finland</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123</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Japan</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29</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Spain </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86</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Portugal </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81</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Greece </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92</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Australia </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11</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Czechoslovakia</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140</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EC, 1995</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Ghana </a:t>
                      </a:r>
                      <a:r>
                        <a:rPr lang="en-US" sz="2000" dirty="0" smtClean="0">
                          <a:latin typeface="Calibri" pitchFamily="34" charset="0"/>
                          <a:ea typeface="Calibri"/>
                          <a:cs typeface="Times New Roman"/>
                        </a:rPr>
                        <a:t>(Dome)</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smtClean="0">
                          <a:latin typeface="Calibri" pitchFamily="34" charset="0"/>
                          <a:ea typeface="Calibri"/>
                          <a:cs typeface="Times New Roman"/>
                        </a:rPr>
                        <a:t>467</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err="1">
                          <a:latin typeface="Calibri" pitchFamily="34" charset="0"/>
                          <a:ea typeface="Calibri"/>
                          <a:cs typeface="Times New Roman"/>
                        </a:rPr>
                        <a:t>Nsiah-Akoto</a:t>
                      </a:r>
                      <a:r>
                        <a:rPr lang="en-US" sz="2000" dirty="0">
                          <a:latin typeface="Calibri" pitchFamily="34" charset="0"/>
                          <a:ea typeface="Calibri"/>
                          <a:cs typeface="Times New Roman"/>
                        </a:rPr>
                        <a:t> et al., 2011</a:t>
                      </a:r>
                      <a:endParaRPr lang="en-GB" sz="2000" dirty="0">
                        <a:latin typeface="Calibri" pitchFamily="34" charset="0"/>
                        <a:ea typeface="Calibri"/>
                        <a:cs typeface="Times New Roman"/>
                      </a:endParaRPr>
                    </a:p>
                  </a:txBody>
                  <a:tcPr marL="68580" marR="68580" marT="0" marB="0"/>
                </a:tc>
              </a:tr>
              <a:tr h="322690">
                <a:tc>
                  <a:txBody>
                    <a:bodyPr/>
                    <a:lstStyle/>
                    <a:p>
                      <a:pPr>
                        <a:lnSpc>
                          <a:spcPct val="115000"/>
                        </a:lnSpc>
                        <a:spcAft>
                          <a:spcPts val="0"/>
                        </a:spcAft>
                      </a:pPr>
                      <a:r>
                        <a:rPr lang="en-US" sz="2000" dirty="0">
                          <a:latin typeface="Calibri" pitchFamily="34" charset="0"/>
                          <a:ea typeface="Calibri"/>
                          <a:cs typeface="Times New Roman"/>
                        </a:rPr>
                        <a:t>Nigeria (Ota)</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smtClean="0">
                          <a:latin typeface="Calibri" pitchFamily="34" charset="0"/>
                          <a:ea typeface="Calibri"/>
                          <a:cs typeface="Times New Roman"/>
                        </a:rPr>
                        <a:t>474</a:t>
                      </a:r>
                      <a:endParaRPr lang="en-GB" sz="2000" dirty="0">
                        <a:latin typeface="Calibri" pitchFamily="34" charset="0"/>
                        <a:ea typeface="Calibri"/>
                        <a:cs typeface="Times New Roman"/>
                      </a:endParaRPr>
                    </a:p>
                  </a:txBody>
                  <a:tcPr marL="68580" marR="68580" marT="0" marB="0"/>
                </a:tc>
                <a:tc>
                  <a:txBody>
                    <a:bodyPr/>
                    <a:lstStyle/>
                    <a:p>
                      <a:pPr>
                        <a:lnSpc>
                          <a:spcPct val="115000"/>
                        </a:lnSpc>
                        <a:spcAft>
                          <a:spcPts val="0"/>
                        </a:spcAft>
                      </a:pPr>
                      <a:r>
                        <a:rPr lang="en-US" sz="2000" dirty="0">
                          <a:latin typeface="Calibri" pitchFamily="34" charset="0"/>
                          <a:ea typeface="Calibri"/>
                          <a:cs typeface="Times New Roman"/>
                        </a:rPr>
                        <a:t>This study</a:t>
                      </a:r>
                      <a:endParaRPr lang="en-GB" sz="2000" dirty="0">
                        <a:latin typeface="Calibri" pitchFamily="34" charset="0"/>
                        <a:ea typeface="Calibri"/>
                        <a:cs typeface="Times New Roman"/>
                      </a:endParaRPr>
                    </a:p>
                  </a:txBody>
                  <a:tcPr marL="68580" marR="68580" marT="0" marB="0"/>
                </a:tc>
              </a:tr>
            </a:tbl>
          </a:graphicData>
        </a:graphic>
      </p:graphicFrame>
      <p:sp>
        <p:nvSpPr>
          <p:cNvPr id="14338" name="Rectangle 2"/>
          <p:cNvSpPr>
            <a:spLocks noChangeArrowheads="1"/>
          </p:cNvSpPr>
          <p:nvPr/>
        </p:nvSpPr>
        <p:spPr bwMode="auto">
          <a:xfrm>
            <a:off x="0" y="0"/>
            <a:ext cx="512064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4337"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966891" y="22259153"/>
            <a:ext cx="283029" cy="389165"/>
          </a:xfrm>
          <a:prstGeom prst="rect">
            <a:avLst/>
          </a:prstGeom>
          <a:noFill/>
        </p:spPr>
      </p:pic>
      <p:graphicFrame>
        <p:nvGraphicFramePr>
          <p:cNvPr id="22" name="Table 21"/>
          <p:cNvGraphicFramePr>
            <a:graphicFrameLocks noGrp="1"/>
          </p:cNvGraphicFramePr>
          <p:nvPr/>
        </p:nvGraphicFramePr>
        <p:xfrm>
          <a:off x="26840346" y="19194128"/>
          <a:ext cx="9950808" cy="3876888"/>
        </p:xfrm>
        <a:graphic>
          <a:graphicData uri="http://schemas.openxmlformats.org/drawingml/2006/table">
            <a:tbl>
              <a:tblPr firstRow="1" bandRow="1">
                <a:tableStyleId>{073A0DAA-6AF3-43AB-8588-CEC1D06C72B9}</a:tableStyleId>
              </a:tblPr>
              <a:tblGrid>
                <a:gridCol w="4975404"/>
                <a:gridCol w="4975404"/>
              </a:tblGrid>
              <a:tr h="646148">
                <a:tc gridSpan="2">
                  <a:txBody>
                    <a:bodyPr/>
                    <a:lstStyle/>
                    <a:p>
                      <a:pPr algn="ctr"/>
                      <a:r>
                        <a:rPr lang="en-GB" b="1" dirty="0" smtClean="0">
                          <a:latin typeface="Calibri" pitchFamily="34" charset="0"/>
                        </a:rPr>
                        <a:t>Table 2: Contributions from sources of radon in houses</a:t>
                      </a:r>
                      <a:endParaRPr lang="en-GB" dirty="0">
                        <a:latin typeface="Calibri" pitchFamily="34" charset="0"/>
                      </a:endParaRPr>
                    </a:p>
                  </a:txBody>
                  <a:tcPr anchor="ctr"/>
                </a:tc>
                <a:tc hMerge="1">
                  <a:txBody>
                    <a:bodyPr/>
                    <a:lstStyle/>
                    <a:p>
                      <a:pPr algn="ctr"/>
                      <a:endParaRPr lang="en-GB" dirty="0"/>
                    </a:p>
                  </a:txBody>
                  <a:tcPr anchor="ctr"/>
                </a:tc>
              </a:tr>
              <a:tr h="646148">
                <a:tc>
                  <a:txBody>
                    <a:bodyPr/>
                    <a:lstStyle/>
                    <a:p>
                      <a:pPr algn="ctr"/>
                      <a:r>
                        <a:rPr lang="en-GB" dirty="0">
                          <a:latin typeface="Calibri" pitchFamily="34" charset="0"/>
                        </a:rPr>
                        <a:t>Source </a:t>
                      </a:r>
                    </a:p>
                  </a:txBody>
                  <a:tcPr anchor="ctr"/>
                </a:tc>
                <a:tc>
                  <a:txBody>
                    <a:bodyPr/>
                    <a:lstStyle/>
                    <a:p>
                      <a:pPr algn="ctr"/>
                      <a:r>
                        <a:rPr lang="en-GB" dirty="0">
                          <a:latin typeface="Calibri" pitchFamily="34" charset="0"/>
                        </a:rPr>
                        <a:t>Estimated contribution </a:t>
                      </a:r>
                      <a:r>
                        <a:rPr lang="en-GB" dirty="0" smtClean="0">
                          <a:latin typeface="Calibri" pitchFamily="34" charset="0"/>
                        </a:rPr>
                        <a:t> (</a:t>
                      </a:r>
                      <a:r>
                        <a:rPr lang="en-GB" dirty="0" err="1" smtClean="0">
                          <a:latin typeface="Calibri" pitchFamily="34" charset="0"/>
                        </a:rPr>
                        <a:t>Bq</a:t>
                      </a:r>
                      <a:r>
                        <a:rPr lang="en-GB" dirty="0" smtClean="0">
                          <a:latin typeface="Calibri" pitchFamily="34" charset="0"/>
                        </a:rPr>
                        <a:t>)</a:t>
                      </a:r>
                      <a:r>
                        <a:rPr lang="en-GB" dirty="0">
                          <a:latin typeface="Calibri" pitchFamily="34" charset="0"/>
                        </a:rPr>
                        <a:t/>
                      </a:r>
                      <a:br>
                        <a:rPr lang="en-GB" dirty="0">
                          <a:latin typeface="Calibri" pitchFamily="34" charset="0"/>
                        </a:rPr>
                      </a:br>
                      <a:endParaRPr lang="en-GB" dirty="0">
                        <a:latin typeface="Calibri" pitchFamily="34" charset="0"/>
                      </a:endParaRPr>
                    </a:p>
                  </a:txBody>
                  <a:tcPr anchor="ctr"/>
                </a:tc>
              </a:tr>
              <a:tr h="646148">
                <a:tc>
                  <a:txBody>
                    <a:bodyPr/>
                    <a:lstStyle/>
                    <a:p>
                      <a:r>
                        <a:rPr lang="en-GB" dirty="0">
                          <a:latin typeface="Calibri" pitchFamily="34" charset="0"/>
                        </a:rPr>
                        <a:t>Soil gas transport (b)</a:t>
                      </a:r>
                    </a:p>
                  </a:txBody>
                  <a:tcPr anchor="ctr"/>
                </a:tc>
                <a:tc>
                  <a:txBody>
                    <a:bodyPr/>
                    <a:lstStyle/>
                    <a:p>
                      <a:r>
                        <a:rPr lang="en-GB" dirty="0">
                          <a:latin typeface="Calibri" pitchFamily="34" charset="0"/>
                        </a:rPr>
                        <a:t>0 </a:t>
                      </a:r>
                      <a:r>
                        <a:rPr lang="en-GB" dirty="0" smtClean="0">
                          <a:latin typeface="Calibri" pitchFamily="34" charset="0"/>
                        </a:rPr>
                        <a:t>– 6.0 </a:t>
                      </a:r>
                      <a:endParaRPr lang="en-GB" dirty="0">
                        <a:latin typeface="Calibri" pitchFamily="34" charset="0"/>
                      </a:endParaRPr>
                    </a:p>
                  </a:txBody>
                  <a:tcPr anchor="ctr"/>
                </a:tc>
              </a:tr>
              <a:tr h="646148">
                <a:tc>
                  <a:txBody>
                    <a:bodyPr/>
                    <a:lstStyle/>
                    <a:p>
                      <a:r>
                        <a:rPr lang="en-GB" dirty="0">
                          <a:latin typeface="Calibri" pitchFamily="34" charset="0"/>
                        </a:rPr>
                        <a:t>Release from potable H20 </a:t>
                      </a:r>
                    </a:p>
                  </a:txBody>
                  <a:tcPr anchor="ctr"/>
                </a:tc>
                <a:tc>
                  <a:txBody>
                    <a:bodyPr/>
                    <a:lstStyle/>
                    <a:p>
                      <a:r>
                        <a:rPr lang="en-GB" dirty="0">
                          <a:latin typeface="Calibri" pitchFamily="34" charset="0"/>
                        </a:rPr>
                        <a:t>0 </a:t>
                      </a:r>
                      <a:r>
                        <a:rPr lang="en-GB" dirty="0" smtClean="0">
                          <a:latin typeface="Calibri" pitchFamily="34" charset="0"/>
                        </a:rPr>
                        <a:t>– 2.0 </a:t>
                      </a:r>
                      <a:endParaRPr lang="en-GB" dirty="0">
                        <a:latin typeface="Calibri" pitchFamily="34" charset="0"/>
                      </a:endParaRPr>
                    </a:p>
                  </a:txBody>
                  <a:tcPr anchor="ctr"/>
                </a:tc>
              </a:tr>
              <a:tr h="646148">
                <a:tc>
                  <a:txBody>
                    <a:bodyPr/>
                    <a:lstStyle/>
                    <a:p>
                      <a:r>
                        <a:rPr lang="en-GB" dirty="0">
                          <a:latin typeface="Calibri" pitchFamily="34" charset="0"/>
                        </a:rPr>
                        <a:t>Soil gas diffusion </a:t>
                      </a:r>
                    </a:p>
                  </a:txBody>
                  <a:tcPr anchor="ctr"/>
                </a:tc>
                <a:tc>
                  <a:txBody>
                    <a:bodyPr/>
                    <a:lstStyle/>
                    <a:p>
                      <a:r>
                        <a:rPr lang="en-GB" dirty="0">
                          <a:latin typeface="Calibri" pitchFamily="34" charset="0"/>
                        </a:rPr>
                        <a:t>0.1 - 0.2 </a:t>
                      </a:r>
                    </a:p>
                  </a:txBody>
                  <a:tcPr anchor="ctr"/>
                </a:tc>
              </a:tr>
              <a:tr h="646148">
                <a:tc>
                  <a:txBody>
                    <a:bodyPr/>
                    <a:lstStyle/>
                    <a:p>
                      <a:r>
                        <a:rPr lang="en-GB" dirty="0">
                          <a:latin typeface="Calibri" pitchFamily="34" charset="0"/>
                        </a:rPr>
                        <a:t>Diffusion from building materials </a:t>
                      </a:r>
                    </a:p>
                  </a:txBody>
                  <a:tcPr anchor="ctr"/>
                </a:tc>
                <a:tc>
                  <a:txBody>
                    <a:bodyPr/>
                    <a:lstStyle/>
                    <a:p>
                      <a:r>
                        <a:rPr lang="en-GB" dirty="0">
                          <a:latin typeface="Calibri" pitchFamily="34" charset="0"/>
                        </a:rPr>
                        <a:t>0.01 </a:t>
                      </a:r>
                      <a:r>
                        <a:rPr lang="en-GB" dirty="0" smtClean="0">
                          <a:latin typeface="Calibri" pitchFamily="34" charset="0"/>
                        </a:rPr>
                        <a:t>– 1.0</a:t>
                      </a:r>
                      <a:endParaRPr lang="en-GB" dirty="0">
                        <a:latin typeface="Calibri" pitchFamily="34" charset="0"/>
                      </a:endParaRPr>
                    </a:p>
                  </a:txBody>
                  <a:tcPr anchor="ctr"/>
                </a:tc>
              </a:tr>
            </a:tbl>
          </a:graphicData>
        </a:graphic>
      </p:graphicFrame>
      <p:pic>
        <p:nvPicPr>
          <p:cNvPr id="21" name="Picture 20"/>
          <p:cNvPicPr/>
          <p:nvPr/>
        </p:nvPicPr>
        <p:blipFill>
          <a:blip r:embed="rId9"/>
          <a:srcRect l="9616" t="22948" r="33166" b="38906"/>
          <a:stretch>
            <a:fillRect/>
          </a:stretch>
        </p:blipFill>
        <p:spPr bwMode="auto">
          <a:xfrm>
            <a:off x="2625277" y="24172905"/>
            <a:ext cx="4578695" cy="3061387"/>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emplate>
  <TotalTime>5927</TotalTime>
  <Words>633</Words>
  <Application>Microsoft Macintosh PowerPoint</Application>
  <PresentationFormat>Custom</PresentationFormat>
  <Paragraphs>128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Apex</vt:lpstr>
      <vt:lpstr>Slide 1</vt:lpstr>
    </vt:vector>
  </TitlesOfParts>
  <LinksUpToDate>false</LinksUpToDate>
  <SharedDoc>false</SharedDoc>
  <HyperlinkBase>http://colinpurrington.com/tips/academic/posterdesign</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template</dc:title>
  <dc:subject>conference poster</dc:subject>
  <dc:creator>Colin Purrington</dc:creator>
  <cp:keywords>poster, conference, session, meeting, symposium, research, presentation</cp:keywords>
  <dc:description>This template is free for you to use to create your poster.  Do not host this file on your own server, even in adapted form. If you need to post a template, please steal somebody else's or just make your own (it's easy).  Thanks!</dc:description>
  <cp:lastModifiedBy>user pc</cp:lastModifiedBy>
  <cp:revision>590</cp:revision>
  <cp:lastPrinted>2011-10-30T12:54:45Z</cp:lastPrinted>
  <dcterms:created xsi:type="dcterms:W3CDTF">2012-06-12T14:08:55Z</dcterms:created>
  <dcterms:modified xsi:type="dcterms:W3CDTF">2014-08-20T15:03:54Z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