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7"/>
  </p:notesMasterIdLst>
  <p:sldIdLst>
    <p:sldId id="256" r:id="rId2"/>
    <p:sldId id="356" r:id="rId3"/>
    <p:sldId id="398" r:id="rId4"/>
    <p:sldId id="281" r:id="rId5"/>
    <p:sldId id="258" r:id="rId6"/>
    <p:sldId id="362" r:id="rId7"/>
    <p:sldId id="282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279" r:id="rId16"/>
    <p:sldId id="280" r:id="rId17"/>
    <p:sldId id="263" r:id="rId18"/>
    <p:sldId id="264" r:id="rId19"/>
    <p:sldId id="260" r:id="rId20"/>
    <p:sldId id="396" r:id="rId21"/>
    <p:sldId id="312" r:id="rId22"/>
    <p:sldId id="357" r:id="rId23"/>
    <p:sldId id="334" r:id="rId24"/>
    <p:sldId id="287" r:id="rId25"/>
    <p:sldId id="392" r:id="rId26"/>
    <p:sldId id="291" r:id="rId27"/>
    <p:sldId id="274" r:id="rId28"/>
    <p:sldId id="347" r:id="rId29"/>
    <p:sldId id="397" r:id="rId30"/>
    <p:sldId id="295" r:id="rId31"/>
    <p:sldId id="298" r:id="rId32"/>
    <p:sldId id="300" r:id="rId33"/>
    <p:sldId id="391" r:id="rId34"/>
    <p:sldId id="369" r:id="rId35"/>
    <p:sldId id="371" r:id="rId36"/>
    <p:sldId id="373" r:id="rId37"/>
    <p:sldId id="375" r:id="rId38"/>
    <p:sldId id="376" r:id="rId39"/>
    <p:sldId id="370" r:id="rId40"/>
    <p:sldId id="372" r:id="rId41"/>
    <p:sldId id="374" r:id="rId42"/>
    <p:sldId id="377" r:id="rId43"/>
    <p:sldId id="378" r:id="rId44"/>
    <p:sldId id="399" r:id="rId45"/>
    <p:sldId id="388" r:id="rId46"/>
    <p:sldId id="389" r:id="rId47"/>
    <p:sldId id="390" r:id="rId48"/>
    <p:sldId id="360" r:id="rId49"/>
    <p:sldId id="363" r:id="rId50"/>
    <p:sldId id="364" r:id="rId51"/>
    <p:sldId id="359" r:id="rId52"/>
    <p:sldId id="365" r:id="rId53"/>
    <p:sldId id="366" r:id="rId54"/>
    <p:sldId id="367" r:id="rId55"/>
    <p:sldId id="368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CCFFCC"/>
    <a:srgbClr val="99FF66"/>
    <a:srgbClr val="FF0000"/>
    <a:srgbClr val="00FF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28" autoAdjust="0"/>
    <p:restoredTop sz="94737" autoAdjust="0"/>
  </p:normalViewPr>
  <p:slideViewPr>
    <p:cSldViewPr snapToGrid="0">
      <p:cViewPr varScale="1">
        <p:scale>
          <a:sx n="58" d="100"/>
          <a:sy n="58" d="100"/>
        </p:scale>
        <p:origin x="-5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2616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A21BB75-E3ED-4E96-9EB4-3319F96A4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71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0F1B250-63C4-4AEC-A2F1-9195AEA6E29B}" type="slidenum">
              <a:rPr lang="en-US" sz="1200" smtClean="0"/>
              <a:pPr eaLnBrk="1" hangingPunct="1"/>
              <a:t>48</a:t>
            </a:fld>
            <a:endParaRPr lang="en-US" sz="120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8025"/>
            <a:ext cx="4521200" cy="33909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275" y="4310063"/>
            <a:ext cx="5053013" cy="4170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mtClean="0">
                <a:latin typeface="Arial" pitchFamily="34" charset="0"/>
              </a:rPr>
              <a:t>LHC extrapolation</a:t>
            </a:r>
          </a:p>
          <a:p>
            <a:pPr eaLnBrk="1" hangingPunct="1">
              <a:lnSpc>
                <a:spcPct val="80000"/>
              </a:lnSpc>
            </a:pPr>
            <a:r>
              <a:rPr lang="en-GB" smtClean="0">
                <a:latin typeface="Arial" pitchFamily="34" charset="0"/>
              </a:rPr>
              <a:t>Energy in beam 7 times Tevatron</a:t>
            </a:r>
          </a:p>
          <a:p>
            <a:pPr eaLnBrk="1" hangingPunct="1"/>
            <a:r>
              <a:rPr lang="en-GB" smtClean="0">
                <a:latin typeface="Arial" pitchFamily="34" charset="0"/>
              </a:rPr>
              <a:t>Intensity of beam 30 times Tevatron</a:t>
            </a:r>
          </a:p>
          <a:p>
            <a:pPr eaLnBrk="1" hangingPunct="1"/>
            <a:r>
              <a:rPr lang="en-GB" smtClean="0">
                <a:latin typeface="Arial" pitchFamily="34" charset="0"/>
              </a:rPr>
              <a:t>Number of LHC of moving elements in the LHC about 200</a:t>
            </a:r>
          </a:p>
          <a:p>
            <a:pPr eaLnBrk="1" hangingPunct="1"/>
            <a:r>
              <a:rPr lang="en-GB" smtClean="0">
                <a:solidFill>
                  <a:schemeClr val="hlink"/>
                </a:solidFill>
                <a:latin typeface="Arial" pitchFamily="34" charset="0"/>
              </a:rPr>
              <a:t>Energy stored in both beams: 			0.7 GJoule</a:t>
            </a:r>
          </a:p>
          <a:p>
            <a:pPr eaLnBrk="1" hangingPunct="1"/>
            <a:r>
              <a:rPr lang="en-US" smtClean="0">
                <a:latin typeface="Arial" pitchFamily="34" charset="0"/>
              </a:rPr>
              <a:t>heat up from cryogenic temperature and melt </a:t>
            </a:r>
          </a:p>
          <a:p>
            <a:pPr eaLnBrk="1" hangingPunct="1"/>
            <a:r>
              <a:rPr lang="en-US" smtClean="0">
                <a:latin typeface="Arial" pitchFamily="34" charset="0"/>
              </a:rPr>
              <a:t>0.1 m3 of Copper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7E8ACC4-8E10-4DF5-84ED-BA1EE5A4CB9A}" type="slidenum">
              <a:rPr lang="en-US" sz="1200" smtClean="0"/>
              <a:pPr eaLnBrk="1" hangingPunct="1"/>
              <a:t>51</a:t>
            </a:fld>
            <a:endParaRPr lang="en-US" sz="120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4988"/>
            <a:ext cx="502602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Chamber design considerations: Signal speed and robustness against ageing (and loss of chamber gas)</a:t>
            </a:r>
          </a:p>
          <a:p>
            <a:pPr eaLnBrk="1" hangingPunct="1"/>
            <a:r>
              <a:rPr lang="en-US" smtClean="0">
                <a:latin typeface="Arial" pitchFamily="34" charset="0"/>
              </a:rPr>
              <a:t>BLMB: Planned to use standard ACEM detectors (or photo-multipliers), and acquisition systems of LHC BCT. Not part of baseline scenario, for refined beam observation.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859823" cy="47625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34200" y="6374384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8BFB9-2B35-4AA4-B8F6-9A9020354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5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35917-1CB4-4ABB-8B86-2A9C054BF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6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D850B-2A43-418B-BEA6-4742C56C2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87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534508" cy="47625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49671-118B-496F-93D5-150D4E6FA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675185" cy="476250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0DAB3-5D05-4A8E-9D13-6DCC56B51B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511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4419600" cy="476250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2BED3-E836-4D11-A20B-553FF4822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243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77816"/>
            <a:ext cx="4495800" cy="5029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72225"/>
            <a:ext cx="4419600" cy="476250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674BB-8199-4A15-8F2E-4E3B97309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8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927" y="261256"/>
            <a:ext cx="5774872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0085"/>
            <a:ext cx="9144000" cy="51380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736732" cy="47625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dirty="0" smtClean="0"/>
              <a:t>U. Raich  CERN BE/BI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C7970-9944-4D28-B15A-3BFF4638A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3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7AAC9-E11F-450A-A861-0001DC220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3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30569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4419600" cy="476250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7461A-CB3C-404E-B967-BA392CE433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90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EFE88-4493-429B-AD9D-66FFC936A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1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383" y="292657"/>
            <a:ext cx="56007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587262" cy="47625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CB59-A966-4AF6-8848-4859E065E4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41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709752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22BF5-E431-4804-8597-21876861E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2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E2D48-12E1-450A-BD59-2E40794F0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154C3-2568-4C56-8B05-E6B173E30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8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5088" y="330200"/>
            <a:ext cx="6172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08125"/>
            <a:ext cx="9144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381750"/>
            <a:ext cx="362243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dirty="0" smtClean="0"/>
              <a:t>U. Raich  CERN BE/BI  </a:t>
            </a:r>
          </a:p>
          <a:p>
            <a:pPr>
              <a:defRPr/>
            </a:pPr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131" y="6381750"/>
            <a:ext cx="68286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85BE4F3-9B32-43DD-A0A2-82C403DE71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294" name="Picture 17" descr="logo-CERN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077" y="-1"/>
            <a:ext cx="1230923" cy="153712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2470638" y="6541477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 bwMode="auto">
          <a:xfrm>
            <a:off x="3637297" y="6374384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baseline="0" dirty="0" smtClean="0"/>
              <a:t>Dakar, Senegal 2014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89" r:id="rId3"/>
    <p:sldLayoutId id="2147483690" r:id="rId4"/>
    <p:sldLayoutId id="2147483691" r:id="rId5"/>
    <p:sldLayoutId id="2147483701" r:id="rId6"/>
    <p:sldLayoutId id="2147483702" r:id="rId7"/>
    <p:sldLayoutId id="2147483692" r:id="rId8"/>
    <p:sldLayoutId id="2147483693" r:id="rId9"/>
    <p:sldLayoutId id="2147483694" r:id="rId10"/>
    <p:sldLayoutId id="2147483695" r:id="rId11"/>
    <p:sldLayoutId id="2147483703" r:id="rId12"/>
    <p:sldLayoutId id="2147483696" r:id="rId13"/>
    <p:sldLayoutId id="2147483697" r:id="rId14"/>
    <p:sldLayoutId id="2147483698" r:id="rId1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CAS2010\screen.AVI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28.emf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4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51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53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20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56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70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Beam Diagnostics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Lecture 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Ulrich Raich</a:t>
            </a:r>
          </a:p>
          <a:p>
            <a:pPr eaLnBrk="1" hangingPunct="1"/>
            <a:r>
              <a:rPr lang="en-US" smtClean="0"/>
              <a:t>CERN BE - BI</a:t>
            </a:r>
          </a:p>
          <a:p>
            <a:pPr eaLnBrk="1" hangingPunct="1"/>
            <a:r>
              <a:rPr lang="en-US" smtClean="0"/>
              <a:t>(Beam Instrumentation)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09863E9-0A1F-4B75-A87B-253705C6319C}" type="slidenum">
              <a:rPr lang="en-US" sz="1400" smtClean="0"/>
              <a:pPr eaLnBrk="1" hangingPunct="1"/>
              <a:t>10</a:t>
            </a:fld>
            <a:endParaRPr lang="en-US" sz="1400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Scintillating Screens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Method already applied in cosmic ray experiments</a:t>
            </a:r>
          </a:p>
          <a:p>
            <a:pPr eaLnBrk="1" hangingPunct="1"/>
            <a:r>
              <a:rPr lang="en-US" sz="2000" smtClean="0"/>
              <a:t>Very simple</a:t>
            </a:r>
          </a:p>
          <a:p>
            <a:pPr eaLnBrk="1" hangingPunct="1"/>
            <a:r>
              <a:rPr lang="en-US" sz="2000" smtClean="0"/>
              <a:t>Very convincing</a:t>
            </a:r>
          </a:p>
          <a:p>
            <a:pPr eaLnBrk="1" hangingPunct="1">
              <a:buFontTx/>
              <a:buNone/>
            </a:pPr>
            <a:r>
              <a:rPr lang="en-US" sz="2000" smtClean="0"/>
              <a:t>Needed: </a:t>
            </a:r>
          </a:p>
          <a:p>
            <a:pPr eaLnBrk="1" hangingPunct="1"/>
            <a:r>
              <a:rPr lang="en-US" sz="2000" smtClean="0"/>
              <a:t>Scintillating Material </a:t>
            </a:r>
          </a:p>
          <a:p>
            <a:pPr eaLnBrk="1" hangingPunct="1"/>
            <a:r>
              <a:rPr lang="en-US" sz="2000" smtClean="0"/>
              <a:t>TV camera </a:t>
            </a:r>
          </a:p>
          <a:p>
            <a:pPr eaLnBrk="1" hangingPunct="1"/>
            <a:r>
              <a:rPr lang="en-US" sz="2000" smtClean="0"/>
              <a:t>In/out mechanism</a:t>
            </a:r>
          </a:p>
          <a:p>
            <a:pPr eaLnBrk="1" hangingPunct="1">
              <a:buFontTx/>
              <a:buNone/>
            </a:pPr>
            <a:r>
              <a:rPr lang="en-US" sz="2000" smtClean="0"/>
              <a:t>Problems:</a:t>
            </a:r>
          </a:p>
          <a:p>
            <a:pPr eaLnBrk="1" hangingPunct="1"/>
            <a:r>
              <a:rPr lang="en-US" sz="2000" smtClean="0"/>
              <a:t>Radiation resistance of TV camera</a:t>
            </a:r>
          </a:p>
          <a:p>
            <a:pPr eaLnBrk="1" hangingPunct="1"/>
            <a:r>
              <a:rPr lang="en-US" sz="2000" smtClean="0"/>
              <a:t>Heating of screen (absorption of</a:t>
            </a:r>
            <a:br>
              <a:rPr lang="en-US" sz="2000" smtClean="0"/>
            </a:br>
            <a:r>
              <a:rPr lang="en-US" sz="2000" smtClean="0"/>
              <a:t>beam energy)</a:t>
            </a:r>
          </a:p>
          <a:p>
            <a:pPr eaLnBrk="1" hangingPunct="1"/>
            <a:r>
              <a:rPr lang="en-US" sz="2000" smtClean="0"/>
              <a:t>Evacuation of electric charges</a:t>
            </a:r>
          </a:p>
          <a:p>
            <a:pPr eaLnBrk="1" hangingPunct="1">
              <a:buFontTx/>
              <a:buNone/>
            </a:pPr>
            <a:endParaRPr lang="en-US" sz="2000" smtClean="0"/>
          </a:p>
        </p:txBody>
      </p:sp>
      <p:pic>
        <p:nvPicPr>
          <p:cNvPr id="4711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7" r="8134"/>
          <a:stretch>
            <a:fillRect/>
          </a:stretch>
        </p:blipFill>
        <p:spPr>
          <a:xfrm>
            <a:off x="2819400" y="1895475"/>
            <a:ext cx="6324600" cy="3036888"/>
          </a:xfrm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57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52F8142-3AE9-4EA1-9001-2C26275C95F5}" type="slidenum">
              <a:rPr lang="en-US" sz="1400" smtClean="0"/>
              <a:pPr eaLnBrk="1" hangingPunct="1"/>
              <a:t>11</a:t>
            </a:fld>
            <a:endParaRPr lang="en-US" sz="1400" smtClean="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z="2400" smtClean="0"/>
              <a:t>Test for resistance against heat-shock</a:t>
            </a:r>
          </a:p>
        </p:txBody>
      </p:sp>
      <p:pic>
        <p:nvPicPr>
          <p:cNvPr id="48133" name="Picture 3" descr="cromox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79925" y="3646488"/>
            <a:ext cx="3373438" cy="2538412"/>
          </a:xfrm>
        </p:spPr>
      </p:pic>
      <p:pic>
        <p:nvPicPr>
          <p:cNvPr id="48134" name="Picture 4" descr="y2o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3768725"/>
            <a:ext cx="32893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3301" name="Group 5"/>
          <p:cNvGraphicFramePr>
            <a:graphicFrameLocks noGrp="1"/>
          </p:cNvGraphicFramePr>
          <p:nvPr/>
        </p:nvGraphicFramePr>
        <p:xfrm>
          <a:off x="425450" y="1524000"/>
          <a:ext cx="4248150" cy="1790700"/>
        </p:xfrm>
        <a:graphic>
          <a:graphicData uri="http://schemas.openxmlformats.org/drawingml/2006/table">
            <a:tbl>
              <a:tblPr/>
              <a:tblGrid>
                <a:gridCol w="912813"/>
                <a:gridCol w="639762"/>
                <a:gridCol w="690563"/>
                <a:gridCol w="708025"/>
                <a:gridCol w="649287"/>
                <a:gridCol w="647700"/>
              </a:tblGrid>
              <a:tr h="8969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Material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g/cm</a:t>
                      </a:r>
                      <a:r>
                        <a:rPr kumimoji="0" lang="en-US" sz="900" b="0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c</a:t>
                      </a:r>
                      <a:r>
                        <a:rPr kumimoji="0" lang="en-US" sz="9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p </a:t>
                      </a: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at 20</a:t>
                      </a:r>
                      <a:r>
                        <a:rPr kumimoji="0" lang="en-US" sz="900" b="0" i="1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º</a:t>
                      </a: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J/gK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k </a:t>
                      </a: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at 100</a:t>
                      </a:r>
                      <a:r>
                        <a:rPr kumimoji="0" lang="en-US" sz="900" b="0" i="1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º</a:t>
                      </a: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W/mK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T</a:t>
                      </a:r>
                      <a:r>
                        <a:rPr kumimoji="0" lang="en-US" sz="9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max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º</a:t>
                      </a: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 at 400 </a:t>
                      </a:r>
                      <a:r>
                        <a:rPr kumimoji="0" lang="en-US" sz="900" b="0" i="1" u="none" strike="noStrike" cap="none" normalizeH="0" baseline="0" noProof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º</a:t>
                      </a: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18" charset="0"/>
                        </a:rPr>
                        <a:t>Ω.cm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</a:t>
                      </a:r>
                      <a:r>
                        <a:rPr kumimoji="0" lang="en-US" sz="9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</a:t>
                      </a:r>
                      <a:r>
                        <a:rPr kumimoji="0" lang="en-US" sz="9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en-US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ZrO</a:t>
                      </a:r>
                      <a:r>
                        <a:rPr kumimoji="0" lang="en-US" sz="9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en-US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BN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2400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en-US" sz="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72" name="Line 42"/>
          <p:cNvSpPr>
            <a:spLocks noChangeShapeType="1"/>
          </p:cNvSpPr>
          <p:nvPr/>
        </p:nvSpPr>
        <p:spPr bwMode="auto">
          <a:xfrm>
            <a:off x="4627563" y="251301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173" name="Text Box 43"/>
          <p:cNvSpPr txBox="1">
            <a:spLocks noChangeArrowheads="1"/>
          </p:cNvSpPr>
          <p:nvPr/>
        </p:nvSpPr>
        <p:spPr bwMode="auto">
          <a:xfrm>
            <a:off x="5635625" y="2670175"/>
            <a:ext cx="317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  <a:latin typeface="Times New Roman" pitchFamily="18" charset="0"/>
              </a:rPr>
              <a:t>Better for electrical conductivity (&gt;400</a:t>
            </a:r>
            <a:r>
              <a:rPr lang="en-US" sz="1200" noProof="1">
                <a:solidFill>
                  <a:srgbClr val="FF0000"/>
                </a:solidFill>
                <a:latin typeface="Times New Roman" pitchFamily="18" charset="0"/>
              </a:rPr>
              <a:t>º</a:t>
            </a:r>
            <a:r>
              <a:rPr lang="en-US" sz="120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sz="1400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48174" name="Line 44"/>
          <p:cNvSpPr>
            <a:spLocks noChangeShapeType="1"/>
          </p:cNvSpPr>
          <p:nvPr/>
        </p:nvSpPr>
        <p:spPr bwMode="auto">
          <a:xfrm>
            <a:off x="4627563" y="2832100"/>
            <a:ext cx="7921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175" name="Line 45"/>
          <p:cNvSpPr>
            <a:spLocks noChangeShapeType="1"/>
          </p:cNvSpPr>
          <p:nvPr/>
        </p:nvSpPr>
        <p:spPr bwMode="auto">
          <a:xfrm>
            <a:off x="4627563" y="3103563"/>
            <a:ext cx="792162" cy="0"/>
          </a:xfrm>
          <a:prstGeom prst="line">
            <a:avLst/>
          </a:prstGeom>
          <a:noFill/>
          <a:ln w="9525">
            <a:solidFill>
              <a:srgbClr val="00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176" name="Text Box 46"/>
          <p:cNvSpPr txBox="1">
            <a:spLocks noChangeArrowheads="1"/>
          </p:cNvSpPr>
          <p:nvPr/>
        </p:nvSpPr>
        <p:spPr bwMode="auto">
          <a:xfrm>
            <a:off x="5708650" y="2959100"/>
            <a:ext cx="32115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99FF"/>
                </a:solidFill>
                <a:latin typeface="Times New Roman" pitchFamily="18" charset="0"/>
              </a:rPr>
              <a:t>Better for thermal properties</a:t>
            </a:r>
          </a:p>
          <a:p>
            <a:pPr eaLnBrk="1" hangingPunct="1"/>
            <a:r>
              <a:rPr lang="en-US" sz="1400">
                <a:solidFill>
                  <a:srgbClr val="0099FF"/>
                </a:solidFill>
                <a:latin typeface="Times New Roman" pitchFamily="18" charset="0"/>
              </a:rPr>
              <a:t>(higher conductivity, higher heat capacity)</a:t>
            </a:r>
          </a:p>
        </p:txBody>
      </p:sp>
      <p:sp>
        <p:nvSpPr>
          <p:cNvPr id="48177" name="Line 47"/>
          <p:cNvSpPr>
            <a:spLocks noChangeShapeType="1"/>
          </p:cNvSpPr>
          <p:nvPr/>
        </p:nvSpPr>
        <p:spPr bwMode="auto">
          <a:xfrm>
            <a:off x="1250950" y="2644775"/>
            <a:ext cx="4540250" cy="1254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78" name="Line 48"/>
          <p:cNvSpPr>
            <a:spLocks noChangeShapeType="1"/>
          </p:cNvSpPr>
          <p:nvPr/>
        </p:nvSpPr>
        <p:spPr bwMode="auto">
          <a:xfrm>
            <a:off x="1138238" y="2903538"/>
            <a:ext cx="658812" cy="10429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247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6E13987-1AEE-4EA3-8646-A4D29BDD54A5}" type="slidenum">
              <a:rPr lang="en-US" sz="1400" smtClean="0"/>
              <a:pPr eaLnBrk="1" hangingPunct="1"/>
              <a:t>12</a:t>
            </a:fld>
            <a:endParaRPr lang="en-US" sz="1400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Degradation of screen</a:t>
            </a:r>
          </a:p>
        </p:txBody>
      </p:sp>
      <p:pic>
        <p:nvPicPr>
          <p:cNvPr id="4915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6438" y="1949450"/>
            <a:ext cx="4057650" cy="2743200"/>
          </a:xfrm>
        </p:spPr>
      </p:pic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279400" y="2994025"/>
            <a:ext cx="44275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Degradation clearly visible</a:t>
            </a:r>
          </a:p>
          <a:p>
            <a:pPr eaLnBrk="1" hangingPunct="1"/>
            <a:r>
              <a:rPr lang="en-GB"/>
              <a:t>However sensitivity stays essentially </a:t>
            </a:r>
          </a:p>
          <a:p>
            <a:pPr eaLnBrk="1" hangingPunct="1"/>
            <a:r>
              <a:rPr lang="en-GB"/>
              <a:t>the same</a:t>
            </a:r>
          </a:p>
        </p:txBody>
      </p:sp>
    </p:spTree>
    <p:extLst>
      <p:ext uri="{BB962C8B-B14F-4D97-AF65-F5344CB8AC3E}">
        <p14:creationId xmlns:p14="http://schemas.microsoft.com/office/powerpoint/2010/main" val="2901446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4DA79DB-AA4E-4A17-AD7C-5687B31B9C07}" type="slidenum">
              <a:rPr lang="en-US" sz="1400" smtClean="0"/>
              <a:pPr eaLnBrk="1" hangingPunct="1"/>
              <a:t>13</a:t>
            </a:fld>
            <a:endParaRPr lang="en-US" sz="1400" smtClean="0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Screen mechanism</a:t>
            </a:r>
            <a:endParaRPr lang="en-GB" smtClean="0"/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63700"/>
            <a:ext cx="9144000" cy="4572000"/>
          </a:xfrm>
        </p:spPr>
        <p:txBody>
          <a:bodyPr/>
          <a:lstStyle/>
          <a:p>
            <a:pPr eaLnBrk="1" hangingPunct="1"/>
            <a:r>
              <a:rPr lang="en-GB" smtClean="0"/>
              <a:t>Screen with graticule</a:t>
            </a:r>
          </a:p>
        </p:txBody>
      </p:sp>
      <p:pic>
        <p:nvPicPr>
          <p:cNvPr id="50182" name="Picture 5" descr="dscf03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2779713"/>
            <a:ext cx="4049712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cree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2738438"/>
            <a:ext cx="4017963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19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F6B2C80-D137-4E78-A8BB-EBD15CB7D3A9}" type="slidenum">
              <a:rPr lang="en-US" sz="1400" smtClean="0"/>
              <a:pPr eaLnBrk="1" hangingPunct="1"/>
              <a:t>14</a:t>
            </a:fld>
            <a:endParaRPr lang="en-US" sz="1400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Results from TV Frame grabber</a:t>
            </a:r>
            <a:endParaRPr lang="en-GB" smtClean="0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5450" y="5340350"/>
            <a:ext cx="3786188" cy="987425"/>
          </a:xfrm>
        </p:spPr>
        <p:txBody>
          <a:bodyPr/>
          <a:lstStyle/>
          <a:p>
            <a:pPr eaLnBrk="1" hangingPunct="1"/>
            <a:r>
              <a:rPr lang="en-GB" sz="1800" smtClean="0"/>
              <a:t>For further evaluation the video signal is digitized, read-out and treated by program </a:t>
            </a:r>
          </a:p>
        </p:txBody>
      </p:sp>
      <p:pic>
        <p:nvPicPr>
          <p:cNvPr id="51206" name="Picture 11" descr="attach_reader?attach_id=10253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6" t="14900" r="26314" b="12541"/>
          <a:stretch>
            <a:fillRect/>
          </a:stretch>
        </p:blipFill>
        <p:spPr bwMode="auto">
          <a:xfrm>
            <a:off x="219075" y="1563688"/>
            <a:ext cx="23526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Text Box 18"/>
          <p:cNvSpPr txBox="1">
            <a:spLocks noChangeArrowheads="1"/>
          </p:cNvSpPr>
          <p:nvPr/>
        </p:nvSpPr>
        <p:spPr bwMode="auto">
          <a:xfrm>
            <a:off x="2405063" y="1828800"/>
            <a:ext cx="17303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800"/>
              <a:t>First full turn</a:t>
            </a:r>
          </a:p>
          <a:p>
            <a:pPr algn="ctr" eaLnBrk="1" hangingPunct="1"/>
            <a:r>
              <a:rPr lang="en-US" sz="1800"/>
              <a:t>as seen by the BTV</a:t>
            </a:r>
          </a:p>
          <a:p>
            <a:pPr algn="ctr" eaLnBrk="1" hangingPunct="1"/>
            <a:r>
              <a:rPr lang="en-US" sz="1800"/>
              <a:t>10/9/2008</a:t>
            </a:r>
          </a:p>
        </p:txBody>
      </p:sp>
      <p:pic>
        <p:nvPicPr>
          <p:cNvPr id="51208" name="Picture 13" descr="attach_reader?attach_id=10255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3643313"/>
            <a:ext cx="23796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9" name="Text Box 19"/>
          <p:cNvSpPr txBox="1">
            <a:spLocks noChangeArrowheads="1"/>
          </p:cNvSpPr>
          <p:nvPr/>
        </p:nvSpPr>
        <p:spPr bwMode="auto">
          <a:xfrm>
            <a:off x="2473325" y="3816350"/>
            <a:ext cx="17303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800"/>
              <a:t>Uncaptured beam sweeps through he dump line</a:t>
            </a:r>
          </a:p>
        </p:txBody>
      </p:sp>
      <p:pic>
        <p:nvPicPr>
          <p:cNvPr id="51210" name="Picture 14" descr="BEAM1_ Beginning_Dump lin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25" y="1635125"/>
            <a:ext cx="4838700" cy="360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04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554D5DB-6162-4566-B0D6-99E29B3AB027}" type="slidenum">
              <a:rPr lang="en-US" sz="1400" smtClean="0"/>
              <a:pPr eaLnBrk="1" hangingPunct="1"/>
              <a:t>15</a:t>
            </a:fld>
            <a:endParaRPr lang="en-US" sz="1400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Layout of a Faraday Cup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4475" y="1862138"/>
            <a:ext cx="4408488" cy="3825875"/>
          </a:xfrm>
        </p:spPr>
        <p:txBody>
          <a:bodyPr/>
          <a:lstStyle/>
          <a:p>
            <a:pPr eaLnBrk="1" hangingPunct="1"/>
            <a:r>
              <a:rPr lang="en-GB" sz="2000" smtClean="0"/>
              <a:t>Electrode: 1 mm stainless steel</a:t>
            </a:r>
          </a:p>
          <a:p>
            <a:pPr eaLnBrk="1" hangingPunct="1"/>
            <a:r>
              <a:rPr lang="en-GB" sz="2000" smtClean="0"/>
              <a:t>Only low energy particles can be measured</a:t>
            </a:r>
          </a:p>
          <a:p>
            <a:pPr eaLnBrk="1" hangingPunct="1"/>
            <a:r>
              <a:rPr lang="en-GB" sz="2000" smtClean="0"/>
              <a:t>Very low intensities (down to 1 pA) can be measured</a:t>
            </a:r>
          </a:p>
          <a:p>
            <a:pPr eaLnBrk="1" hangingPunct="1"/>
            <a:r>
              <a:rPr lang="en-GB" sz="2000" smtClean="0"/>
              <a:t>Creation of secondary electrons of low energy (below 20 eV) </a:t>
            </a:r>
          </a:p>
          <a:p>
            <a:pPr eaLnBrk="1" hangingPunct="1"/>
            <a:r>
              <a:rPr lang="en-GB" sz="2000" smtClean="0"/>
              <a:t>Repelling electrode with some 100 V polarisation voltage pushes secondary electrons back onto the electrode</a:t>
            </a:r>
          </a:p>
        </p:txBody>
      </p:sp>
      <p:pic>
        <p:nvPicPr>
          <p:cNvPr id="25606" name="Picture 4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30350"/>
            <a:ext cx="44958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102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DB7CBD3-814B-4CD4-A871-49250C1604BD}" type="slidenum">
              <a:rPr lang="en-US" sz="1400" smtClean="0"/>
              <a:pPr eaLnBrk="1" hangingPunct="1"/>
              <a:t>16</a:t>
            </a:fld>
            <a:endParaRPr lang="en-US" sz="1400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Faraday Cup</a:t>
            </a:r>
          </a:p>
        </p:txBody>
      </p:sp>
      <p:pic>
        <p:nvPicPr>
          <p:cNvPr id="1030" name="Picture 3" descr="Fig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593850"/>
            <a:ext cx="4495800" cy="4432300"/>
          </a:xfrm>
        </p:spPr>
      </p:pic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47829029"/>
              </p:ext>
            </p:extLst>
          </p:nvPr>
        </p:nvGraphicFramePr>
        <p:xfrm>
          <a:off x="0" y="1306513"/>
          <a:ext cx="4479925" cy="501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Chart" r:id="rId4" imgW="4495892" imgH="5029200" progId="MSGraph.Chart.8">
                  <p:embed followColorScheme="full"/>
                </p:oleObj>
              </mc:Choice>
              <mc:Fallback>
                <p:oleObj name="Chart" r:id="rId4" imgW="4495892" imgH="5029200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06513"/>
                        <a:ext cx="4479925" cy="5011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 descr="fcup 0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041" y="2250845"/>
            <a:ext cx="4483835" cy="2981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053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F657819-978D-4D61-A9FB-2F88795D81CC}" type="slidenum">
              <a:rPr lang="en-US" sz="1400" smtClean="0"/>
              <a:pPr eaLnBrk="1" hangingPunct="1"/>
              <a:t>17</a:t>
            </a:fld>
            <a:endParaRPr lang="en-US" sz="1400" smtClean="0"/>
          </a:p>
        </p:txBody>
      </p:sp>
      <p:graphicFrame>
        <p:nvGraphicFramePr>
          <p:cNvPr id="2050" name="Object 26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89967551"/>
              </p:ext>
            </p:extLst>
          </p:nvPr>
        </p:nvGraphicFramePr>
        <p:xfrm>
          <a:off x="3453206" y="1021532"/>
          <a:ext cx="58674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Document" r:id="rId3" imgW="7189678" imgH="5982282" progId="Word.Document.8">
                  <p:embed/>
                </p:oleObj>
              </mc:Choice>
              <mc:Fallback>
                <p:oleObj name="Document" r:id="rId3" imgW="7189678" imgH="5982282" progId="Word.Document.8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3206" y="1021532"/>
                        <a:ext cx="58674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tangle 27"/>
          <p:cNvSpPr>
            <a:spLocks noGrp="1" noChangeArrowheads="1"/>
          </p:cNvSpPr>
          <p:nvPr>
            <p:ph type="title" sz="quarter"/>
          </p:nvPr>
        </p:nvSpPr>
        <p:spPr>
          <a:xfrm>
            <a:off x="1938338" y="228600"/>
            <a:ext cx="5529262" cy="838200"/>
          </a:xfrm>
        </p:spPr>
        <p:txBody>
          <a:bodyPr/>
          <a:lstStyle/>
          <a:p>
            <a:pPr eaLnBrk="1" hangingPunct="1"/>
            <a:r>
              <a:rPr lang="en-US" smtClean="0"/>
              <a:t>Electro-static Field in Faraday Cup</a:t>
            </a:r>
          </a:p>
        </p:txBody>
      </p:sp>
      <p:sp>
        <p:nvSpPr>
          <p:cNvPr id="2055" name="Text Box 30"/>
          <p:cNvSpPr txBox="1">
            <a:spLocks noChangeArrowheads="1"/>
          </p:cNvSpPr>
          <p:nvPr/>
        </p:nvSpPr>
        <p:spPr bwMode="auto">
          <a:xfrm>
            <a:off x="457200" y="1752600"/>
            <a:ext cx="263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Tx/>
              <a:buChar char="•"/>
            </a:pPr>
            <a:endParaRPr lang="en-GB" sz="1800"/>
          </a:p>
        </p:txBody>
      </p:sp>
      <p:sp>
        <p:nvSpPr>
          <p:cNvPr id="2056" name="Text Box 33"/>
          <p:cNvSpPr txBox="1">
            <a:spLocks noChangeArrowheads="1"/>
          </p:cNvSpPr>
          <p:nvPr/>
        </p:nvSpPr>
        <p:spPr bwMode="auto">
          <a:xfrm>
            <a:off x="304800" y="2743200"/>
            <a:ext cx="38862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tx1"/>
              </a:buClr>
            </a:pPr>
            <a:r>
              <a:rPr lang="en-US" sz="1800" dirty="0">
                <a:solidFill>
                  <a:schemeClr val="accent2"/>
                </a:solidFill>
              </a:rPr>
              <a:t>In order to keep secondary electrons </a:t>
            </a:r>
            <a:r>
              <a:rPr lang="en-US" sz="1800" dirty="0" smtClean="0">
                <a:solidFill>
                  <a:schemeClr val="accent2"/>
                </a:solidFill>
              </a:rPr>
              <a:t>within </a:t>
            </a:r>
            <a:r>
              <a:rPr lang="en-US" sz="1800" dirty="0">
                <a:solidFill>
                  <a:schemeClr val="accent2"/>
                </a:solidFill>
              </a:rPr>
              <a:t>the cup a repelling voltage is applied to the polarization electrode</a:t>
            </a:r>
          </a:p>
          <a:p>
            <a:pPr eaLnBrk="1" hangingPunct="1">
              <a:spcBef>
                <a:spcPct val="50000"/>
              </a:spcBef>
              <a:buClr>
                <a:schemeClr val="tx1"/>
              </a:buClr>
            </a:pPr>
            <a:r>
              <a:rPr lang="en-US" sz="1800" dirty="0">
                <a:solidFill>
                  <a:schemeClr val="accent2"/>
                </a:solidFill>
              </a:rPr>
              <a:t>Since the electrons have energies of less than 20 </a:t>
            </a:r>
            <a:r>
              <a:rPr lang="en-US" sz="1800" dirty="0" err="1">
                <a:solidFill>
                  <a:schemeClr val="accent2"/>
                </a:solidFill>
              </a:rPr>
              <a:t>eV</a:t>
            </a:r>
            <a:r>
              <a:rPr lang="en-US" sz="1800" dirty="0">
                <a:solidFill>
                  <a:schemeClr val="accent2"/>
                </a:solidFill>
              </a:rPr>
              <a:t> some </a:t>
            </a:r>
            <a:r>
              <a:rPr lang="en-GB" sz="1800" dirty="0">
                <a:solidFill>
                  <a:schemeClr val="accent2"/>
                </a:solidFill>
              </a:rPr>
              <a:t>100V</a:t>
            </a:r>
            <a:r>
              <a:rPr lang="en-US" sz="1800" dirty="0">
                <a:solidFill>
                  <a:schemeClr val="accent2"/>
                </a:solidFill>
              </a:rPr>
              <a:t> repelling voltage is sufficient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C55BD90-B7A5-4493-A7A1-800FE6D2DD62}" type="slidenum">
              <a:rPr lang="en-US" sz="1400" smtClean="0"/>
              <a:pPr eaLnBrk="1" hangingPunct="1"/>
              <a:t>18</a:t>
            </a:fld>
            <a:endParaRPr lang="en-US" sz="140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z="2400" smtClean="0"/>
              <a:t>Energy of secondary emission electrons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85925"/>
            <a:ext cx="4191000" cy="3508375"/>
          </a:xfrm>
        </p:spPr>
        <p:txBody>
          <a:bodyPr/>
          <a:lstStyle/>
          <a:p>
            <a:pPr eaLnBrk="1" hangingPunct="1"/>
            <a:r>
              <a:rPr lang="en-US" sz="1800" dirty="0" smtClean="0"/>
              <a:t>With increasing repelling voltage the electrons do not escape the Faraday Cup any more and the current measured stays stable.</a:t>
            </a:r>
          </a:p>
          <a:p>
            <a:pPr eaLnBrk="1" hangingPunct="1"/>
            <a:r>
              <a:rPr lang="en-US" sz="1800" dirty="0" smtClean="0"/>
              <a:t>At 40V and above no decrease in the Cup current is observed any more </a:t>
            </a: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3581400" y="1066800"/>
          <a:ext cx="6172200" cy="507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Picture" r:id="rId3" imgW="5248656" imgH="4230624" progId="Word.Picture.8">
                  <p:embed/>
                </p:oleObj>
              </mc:Choice>
              <mc:Fallback>
                <p:oleObj name="Picture" r:id="rId3" imgW="5248656" imgH="4230624" progId="Word.Pictur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066800"/>
                        <a:ext cx="6172200" cy="5073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1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1FCAE10-D1F6-43F8-BA7B-90FE3A2C7E8F}" type="slidenum">
              <a:rPr lang="en-US" sz="1400" smtClean="0"/>
              <a:pPr eaLnBrk="1" hangingPunct="1"/>
              <a:t>19</a:t>
            </a:fld>
            <a:endParaRPr lang="en-US" sz="1400" smtClean="0"/>
          </a:p>
        </p:txBody>
      </p:sp>
      <p:sp>
        <p:nvSpPr>
          <p:cNvPr id="5127" name="AutoShape 23"/>
          <p:cNvSpPr>
            <a:spLocks noChangeArrowheads="1"/>
          </p:cNvSpPr>
          <p:nvPr/>
        </p:nvSpPr>
        <p:spPr bwMode="auto">
          <a:xfrm rot="4208778">
            <a:off x="2201863" y="1033463"/>
            <a:ext cx="457200" cy="3733800"/>
          </a:xfrm>
          <a:prstGeom prst="can">
            <a:avLst>
              <a:gd name="adj" fmla="val 64728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Current Transformers</a:t>
            </a:r>
          </a:p>
        </p:txBody>
      </p:sp>
      <p:sp>
        <p:nvSpPr>
          <p:cNvPr id="5129" name="Oval 34"/>
          <p:cNvSpPr>
            <a:spLocks noChangeArrowheads="1"/>
          </p:cNvSpPr>
          <p:nvPr/>
        </p:nvSpPr>
        <p:spPr bwMode="auto">
          <a:xfrm rot="-1175537">
            <a:off x="3860800" y="1924050"/>
            <a:ext cx="349250" cy="793750"/>
          </a:xfrm>
          <a:prstGeom prst="ellipse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0" name="AutoShape 35"/>
          <p:cNvSpPr>
            <a:spLocks noChangeArrowheads="1"/>
          </p:cNvSpPr>
          <p:nvPr/>
        </p:nvSpPr>
        <p:spPr bwMode="auto">
          <a:xfrm rot="4190223">
            <a:off x="4102894" y="1704182"/>
            <a:ext cx="803275" cy="915987"/>
          </a:xfrm>
          <a:prstGeom prst="triangle">
            <a:avLst>
              <a:gd name="adj" fmla="val 50000"/>
            </a:avLst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1" name="Line 40"/>
          <p:cNvSpPr>
            <a:spLocks noChangeShapeType="1"/>
          </p:cNvSpPr>
          <p:nvPr/>
        </p:nvSpPr>
        <p:spPr bwMode="auto">
          <a:xfrm>
            <a:off x="3910013" y="1936750"/>
            <a:ext cx="998537" cy="60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2" name="Line 41"/>
          <p:cNvSpPr>
            <a:spLocks noChangeShapeType="1"/>
          </p:cNvSpPr>
          <p:nvPr/>
        </p:nvSpPr>
        <p:spPr bwMode="auto">
          <a:xfrm flipV="1">
            <a:off x="4211638" y="2009775"/>
            <a:ext cx="709612" cy="661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3" name="Text Box 45"/>
          <p:cNvSpPr txBox="1">
            <a:spLocks noChangeArrowheads="1"/>
          </p:cNvSpPr>
          <p:nvPr/>
        </p:nvSpPr>
        <p:spPr bwMode="auto">
          <a:xfrm>
            <a:off x="401638" y="4373563"/>
            <a:ext cx="2733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Beam current</a:t>
            </a:r>
          </a:p>
          <a:p>
            <a:pPr algn="ctr" eaLnBrk="1" hangingPunct="1"/>
            <a:endParaRPr lang="en-GB"/>
          </a:p>
        </p:txBody>
      </p:sp>
      <p:graphicFrame>
        <p:nvGraphicFramePr>
          <p:cNvPr id="5122" name="Object 4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2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5135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aphicFrame>
        <p:nvGraphicFramePr>
          <p:cNvPr id="512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866915"/>
              </p:ext>
            </p:extLst>
          </p:nvPr>
        </p:nvGraphicFramePr>
        <p:xfrm>
          <a:off x="632973" y="4771805"/>
          <a:ext cx="2862262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3" name="Equation" r:id="rId5" imgW="1333440" imgH="393480" progId="Equation.3">
                  <p:embed/>
                </p:oleObj>
              </mc:Choice>
              <mc:Fallback>
                <p:oleObj name="Equation" r:id="rId5" imgW="1333440" imgH="39348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973" y="4771805"/>
                        <a:ext cx="2862262" cy="836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Text Box 54"/>
          <p:cNvSpPr txBox="1">
            <a:spLocks noChangeArrowheads="1"/>
          </p:cNvSpPr>
          <p:nvPr/>
        </p:nvSpPr>
        <p:spPr bwMode="auto">
          <a:xfrm>
            <a:off x="1679575" y="1390650"/>
            <a:ext cx="175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/>
              <a:t>Magnetic field</a:t>
            </a:r>
          </a:p>
        </p:txBody>
      </p:sp>
      <p:grpSp>
        <p:nvGrpSpPr>
          <p:cNvPr id="2" name="Group 84"/>
          <p:cNvGrpSpPr>
            <a:grpSpLocks/>
          </p:cNvGrpSpPr>
          <p:nvPr/>
        </p:nvGrpSpPr>
        <p:grpSpPr bwMode="auto">
          <a:xfrm>
            <a:off x="1122363" y="1846263"/>
            <a:ext cx="5499100" cy="3729037"/>
            <a:chOff x="645" y="1190"/>
            <a:chExt cx="3464" cy="2349"/>
          </a:xfrm>
        </p:grpSpPr>
        <p:sp>
          <p:nvSpPr>
            <p:cNvPr id="5149" name="Text Box 79"/>
            <p:cNvSpPr txBox="1">
              <a:spLocks noChangeArrowheads="1"/>
            </p:cNvSpPr>
            <p:nvPr/>
          </p:nvSpPr>
          <p:spPr bwMode="auto">
            <a:xfrm>
              <a:off x="693" y="1210"/>
              <a:ext cx="19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/>
                <a:t>r</a:t>
              </a:r>
              <a:r>
                <a:rPr lang="en-GB" baseline="-25000"/>
                <a:t>i</a:t>
              </a:r>
              <a:endParaRPr lang="en-GB"/>
            </a:p>
          </p:txBody>
        </p:sp>
        <p:grpSp>
          <p:nvGrpSpPr>
            <p:cNvPr id="5150" name="Group 83"/>
            <p:cNvGrpSpPr>
              <a:grpSpLocks/>
            </p:cNvGrpSpPr>
            <p:nvPr/>
          </p:nvGrpSpPr>
          <p:grpSpPr bwMode="auto">
            <a:xfrm>
              <a:off x="920" y="1190"/>
              <a:ext cx="3189" cy="2349"/>
              <a:chOff x="920" y="1190"/>
              <a:chExt cx="3189" cy="2349"/>
            </a:xfrm>
          </p:grpSpPr>
          <p:graphicFrame>
            <p:nvGraphicFramePr>
              <p:cNvPr id="5124" name="Object 76"/>
              <p:cNvGraphicFramePr>
                <a:graphicFrameLocks noChangeAspect="1"/>
              </p:cNvGraphicFramePr>
              <p:nvPr/>
            </p:nvGraphicFramePr>
            <p:xfrm>
              <a:off x="2476" y="2929"/>
              <a:ext cx="1633" cy="6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14" name="Equation" r:id="rId7" imgW="1155600" imgH="431640" progId="Equation.3">
                      <p:embed/>
                    </p:oleObj>
                  </mc:Choice>
                  <mc:Fallback>
                    <p:oleObj name="Equation" r:id="rId7" imgW="1155600" imgH="431640" progId="Equation.3">
                      <p:embed/>
                      <p:pic>
                        <p:nvPicPr>
                          <p:cNvPr id="0" name="Object 7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76" y="2929"/>
                            <a:ext cx="1633" cy="61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5152" name="Group 82"/>
              <p:cNvGrpSpPr>
                <a:grpSpLocks/>
              </p:cNvGrpSpPr>
              <p:nvPr/>
            </p:nvGrpSpPr>
            <p:grpSpPr bwMode="auto">
              <a:xfrm>
                <a:off x="920" y="1190"/>
                <a:ext cx="2386" cy="1257"/>
                <a:chOff x="920" y="1190"/>
                <a:chExt cx="2386" cy="1257"/>
              </a:xfrm>
            </p:grpSpPr>
            <p:grpSp>
              <p:nvGrpSpPr>
                <p:cNvPr id="5153" name="Group 75"/>
                <p:cNvGrpSpPr>
                  <a:grpSpLocks/>
                </p:cNvGrpSpPr>
                <p:nvPr/>
              </p:nvGrpSpPr>
              <p:grpSpPr bwMode="auto">
                <a:xfrm>
                  <a:off x="927" y="1190"/>
                  <a:ext cx="2379" cy="1257"/>
                  <a:chOff x="927" y="1190"/>
                  <a:chExt cx="2379" cy="1257"/>
                </a:xfrm>
              </p:grpSpPr>
              <p:grpSp>
                <p:nvGrpSpPr>
                  <p:cNvPr id="515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1253" y="1190"/>
                    <a:ext cx="2053" cy="1257"/>
                    <a:chOff x="1253" y="1190"/>
                    <a:chExt cx="2053" cy="1257"/>
                  </a:xfrm>
                </p:grpSpPr>
                <p:grpSp>
                  <p:nvGrpSpPr>
                    <p:cNvPr id="5160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53" y="1190"/>
                      <a:ext cx="2053" cy="1257"/>
                      <a:chOff x="1324" y="1210"/>
                      <a:chExt cx="2053" cy="1257"/>
                    </a:xfrm>
                  </p:grpSpPr>
                  <p:grpSp>
                    <p:nvGrpSpPr>
                      <p:cNvPr id="5162" name="Group 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24" y="1210"/>
                        <a:ext cx="1056" cy="1200"/>
                        <a:chOff x="1440" y="1440"/>
                        <a:chExt cx="1056" cy="1200"/>
                      </a:xfrm>
                    </p:grpSpPr>
                    <p:sp>
                      <p:nvSpPr>
                        <p:cNvPr id="5169" name="AutoShape 6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32" y="1440"/>
                          <a:ext cx="864" cy="1200"/>
                        </a:xfrm>
                        <a:custGeom>
                          <a:avLst/>
                          <a:gdLst>
                            <a:gd name="T0" fmla="*/ 17 w 21600"/>
                            <a:gd name="T1" fmla="*/ 0 h 21600"/>
                            <a:gd name="T2" fmla="*/ 5 w 21600"/>
                            <a:gd name="T3" fmla="*/ 10 h 21600"/>
                            <a:gd name="T4" fmla="*/ 0 w 21600"/>
                            <a:gd name="T5" fmla="*/ 33 h 21600"/>
                            <a:gd name="T6" fmla="*/ 5 w 21600"/>
                            <a:gd name="T7" fmla="*/ 57 h 21600"/>
                            <a:gd name="T8" fmla="*/ 17 w 21600"/>
                            <a:gd name="T9" fmla="*/ 67 h 21600"/>
                            <a:gd name="T10" fmla="*/ 29 w 21600"/>
                            <a:gd name="T11" fmla="*/ 57 h 21600"/>
                            <a:gd name="T12" fmla="*/ 35 w 21600"/>
                            <a:gd name="T13" fmla="*/ 33 h 21600"/>
                            <a:gd name="T14" fmla="*/ 29 w 21600"/>
                            <a:gd name="T15" fmla="*/ 10 h 21600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3175 w 21600"/>
                            <a:gd name="T25" fmla="*/ 3168 h 21600"/>
                            <a:gd name="T26" fmla="*/ 18425 w 21600"/>
                            <a:gd name="T27" fmla="*/ 18432 h 21600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21600" h="21600">
                              <a:moveTo>
                                <a:pt x="0" y="10800"/>
                              </a:moveTo>
                              <a:cubicBezTo>
                                <a:pt x="0" y="4835"/>
                                <a:pt x="4835" y="0"/>
                                <a:pt x="10800" y="0"/>
                              </a:cubicBezTo>
                              <a:cubicBezTo>
                                <a:pt x="16765" y="0"/>
                                <a:pt x="21600" y="4835"/>
                                <a:pt x="21600" y="10800"/>
                              </a:cubicBezTo>
                              <a:cubicBezTo>
                                <a:pt x="21600" y="16765"/>
                                <a:pt x="16765" y="21600"/>
                                <a:pt x="10800" y="21600"/>
                              </a:cubicBezTo>
                              <a:cubicBezTo>
                                <a:pt x="4835" y="21600"/>
                                <a:pt x="0" y="16765"/>
                                <a:pt x="0" y="10800"/>
                              </a:cubicBezTo>
                              <a:close/>
                              <a:moveTo>
                                <a:pt x="5400" y="10800"/>
                              </a:moveTo>
                              <a:cubicBezTo>
                                <a:pt x="5400" y="13782"/>
                                <a:pt x="7818" y="16200"/>
                                <a:pt x="10800" y="16200"/>
                              </a:cubicBezTo>
                              <a:cubicBezTo>
                                <a:pt x="13782" y="16200"/>
                                <a:pt x="16200" y="13782"/>
                                <a:pt x="16200" y="10800"/>
                              </a:cubicBezTo>
                              <a:cubicBezTo>
                                <a:pt x="16200" y="7818"/>
                                <a:pt x="13782" y="5400"/>
                                <a:pt x="10800" y="5400"/>
                              </a:cubicBezTo>
                              <a:cubicBezTo>
                                <a:pt x="7818" y="5400"/>
                                <a:pt x="5400" y="7818"/>
                                <a:pt x="5400" y="1080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170" name="AutoShape 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40" y="1440"/>
                          <a:ext cx="864" cy="1200"/>
                        </a:xfrm>
                        <a:custGeom>
                          <a:avLst/>
                          <a:gdLst>
                            <a:gd name="T0" fmla="*/ 17 w 21600"/>
                            <a:gd name="T1" fmla="*/ 0 h 21600"/>
                            <a:gd name="T2" fmla="*/ 5 w 21600"/>
                            <a:gd name="T3" fmla="*/ 10 h 21600"/>
                            <a:gd name="T4" fmla="*/ 0 w 21600"/>
                            <a:gd name="T5" fmla="*/ 33 h 21600"/>
                            <a:gd name="T6" fmla="*/ 5 w 21600"/>
                            <a:gd name="T7" fmla="*/ 57 h 21600"/>
                            <a:gd name="T8" fmla="*/ 17 w 21600"/>
                            <a:gd name="T9" fmla="*/ 67 h 21600"/>
                            <a:gd name="T10" fmla="*/ 29 w 21600"/>
                            <a:gd name="T11" fmla="*/ 57 h 21600"/>
                            <a:gd name="T12" fmla="*/ 35 w 21600"/>
                            <a:gd name="T13" fmla="*/ 33 h 21600"/>
                            <a:gd name="T14" fmla="*/ 29 w 21600"/>
                            <a:gd name="T15" fmla="*/ 10 h 21600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3175 w 21600"/>
                            <a:gd name="T25" fmla="*/ 3168 h 21600"/>
                            <a:gd name="T26" fmla="*/ 18425 w 21600"/>
                            <a:gd name="T27" fmla="*/ 18432 h 21600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21600" h="21600">
                              <a:moveTo>
                                <a:pt x="0" y="10800"/>
                              </a:moveTo>
                              <a:cubicBezTo>
                                <a:pt x="0" y="4835"/>
                                <a:pt x="4835" y="0"/>
                                <a:pt x="10800" y="0"/>
                              </a:cubicBezTo>
                              <a:cubicBezTo>
                                <a:pt x="16765" y="0"/>
                                <a:pt x="21600" y="4835"/>
                                <a:pt x="21600" y="10800"/>
                              </a:cubicBezTo>
                              <a:cubicBezTo>
                                <a:pt x="21600" y="16765"/>
                                <a:pt x="16765" y="21600"/>
                                <a:pt x="10800" y="21600"/>
                              </a:cubicBezTo>
                              <a:cubicBezTo>
                                <a:pt x="4835" y="21600"/>
                                <a:pt x="0" y="16765"/>
                                <a:pt x="0" y="10800"/>
                              </a:cubicBezTo>
                              <a:close/>
                              <a:moveTo>
                                <a:pt x="5400" y="10800"/>
                              </a:moveTo>
                              <a:cubicBezTo>
                                <a:pt x="5400" y="13782"/>
                                <a:pt x="7818" y="16200"/>
                                <a:pt x="10800" y="16200"/>
                              </a:cubicBezTo>
                              <a:cubicBezTo>
                                <a:pt x="13782" y="16200"/>
                                <a:pt x="16200" y="13782"/>
                                <a:pt x="16200" y="10800"/>
                              </a:cubicBezTo>
                              <a:cubicBezTo>
                                <a:pt x="16200" y="7818"/>
                                <a:pt x="13782" y="5400"/>
                                <a:pt x="10800" y="5400"/>
                              </a:cubicBezTo>
                              <a:cubicBezTo>
                                <a:pt x="7818" y="5400"/>
                                <a:pt x="5400" y="7818"/>
                                <a:pt x="5400" y="1080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5163" name="Group 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00" y="1642"/>
                        <a:ext cx="536" cy="336"/>
                        <a:chOff x="1872" y="1344"/>
                        <a:chExt cx="536" cy="336"/>
                      </a:xfrm>
                    </p:grpSpPr>
                    <p:sp>
                      <p:nvSpPr>
                        <p:cNvPr id="5165" name="Freeform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72" y="1344"/>
                          <a:ext cx="536" cy="48"/>
                        </a:xfrm>
                        <a:custGeom>
                          <a:avLst/>
                          <a:gdLst>
                            <a:gd name="T0" fmla="*/ 54 w 560"/>
                            <a:gd name="T1" fmla="*/ 0 h 192"/>
                            <a:gd name="T2" fmla="*/ 8 w 560"/>
                            <a:gd name="T3" fmla="*/ 24 h 192"/>
                            <a:gd name="T4" fmla="*/ 100 w 560"/>
                            <a:gd name="T5" fmla="*/ 36 h 192"/>
                            <a:gd name="T6" fmla="*/ 467 w 560"/>
                            <a:gd name="T7" fmla="*/ 0 h 192"/>
                            <a:gd name="T8" fmla="*/ 513 w 560"/>
                            <a:gd name="T9" fmla="*/ 36 h 192"/>
                            <a:gd name="T10" fmla="*/ 467 w 560"/>
                            <a:gd name="T11" fmla="*/ 48 h 192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560"/>
                            <a:gd name="T19" fmla="*/ 0 h 192"/>
                            <a:gd name="T20" fmla="*/ 560 w 560"/>
                            <a:gd name="T21" fmla="*/ 192 h 192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560" h="192">
                              <a:moveTo>
                                <a:pt x="56" y="0"/>
                              </a:moveTo>
                              <a:cubicBezTo>
                                <a:pt x="28" y="36"/>
                                <a:pt x="0" y="72"/>
                                <a:pt x="8" y="96"/>
                              </a:cubicBezTo>
                              <a:cubicBezTo>
                                <a:pt x="16" y="120"/>
                                <a:pt x="24" y="160"/>
                                <a:pt x="104" y="144"/>
                              </a:cubicBezTo>
                              <a:cubicBezTo>
                                <a:pt x="184" y="128"/>
                                <a:pt x="416" y="0"/>
                                <a:pt x="488" y="0"/>
                              </a:cubicBezTo>
                              <a:cubicBezTo>
                                <a:pt x="560" y="0"/>
                                <a:pt x="536" y="112"/>
                                <a:pt x="536" y="144"/>
                              </a:cubicBezTo>
                              <a:cubicBezTo>
                                <a:pt x="536" y="176"/>
                                <a:pt x="512" y="184"/>
                                <a:pt x="488" y="192"/>
                              </a:cubicBezTo>
                            </a:path>
                          </a:pathLst>
                        </a:custGeom>
                        <a:noFill/>
                        <a:ln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166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72" y="1536"/>
                          <a:ext cx="528" cy="48"/>
                        </a:xfrm>
                        <a:custGeom>
                          <a:avLst/>
                          <a:gdLst>
                            <a:gd name="T0" fmla="*/ 53 w 560"/>
                            <a:gd name="T1" fmla="*/ 0 h 192"/>
                            <a:gd name="T2" fmla="*/ 8 w 560"/>
                            <a:gd name="T3" fmla="*/ 24 h 192"/>
                            <a:gd name="T4" fmla="*/ 98 w 560"/>
                            <a:gd name="T5" fmla="*/ 36 h 192"/>
                            <a:gd name="T6" fmla="*/ 460 w 560"/>
                            <a:gd name="T7" fmla="*/ 0 h 192"/>
                            <a:gd name="T8" fmla="*/ 505 w 560"/>
                            <a:gd name="T9" fmla="*/ 36 h 192"/>
                            <a:gd name="T10" fmla="*/ 460 w 560"/>
                            <a:gd name="T11" fmla="*/ 48 h 192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560"/>
                            <a:gd name="T19" fmla="*/ 0 h 192"/>
                            <a:gd name="T20" fmla="*/ 560 w 560"/>
                            <a:gd name="T21" fmla="*/ 192 h 192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560" h="192">
                              <a:moveTo>
                                <a:pt x="56" y="0"/>
                              </a:moveTo>
                              <a:cubicBezTo>
                                <a:pt x="28" y="36"/>
                                <a:pt x="0" y="72"/>
                                <a:pt x="8" y="96"/>
                              </a:cubicBezTo>
                              <a:cubicBezTo>
                                <a:pt x="16" y="120"/>
                                <a:pt x="24" y="160"/>
                                <a:pt x="104" y="144"/>
                              </a:cubicBezTo>
                              <a:cubicBezTo>
                                <a:pt x="184" y="128"/>
                                <a:pt x="416" y="0"/>
                                <a:pt x="488" y="0"/>
                              </a:cubicBezTo>
                              <a:cubicBezTo>
                                <a:pt x="560" y="0"/>
                                <a:pt x="536" y="112"/>
                                <a:pt x="536" y="144"/>
                              </a:cubicBezTo>
                              <a:cubicBezTo>
                                <a:pt x="536" y="176"/>
                                <a:pt x="512" y="184"/>
                                <a:pt x="488" y="192"/>
                              </a:cubicBezTo>
                            </a:path>
                          </a:pathLst>
                        </a:custGeom>
                        <a:noFill/>
                        <a:ln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167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72" y="1632"/>
                          <a:ext cx="528" cy="48"/>
                        </a:xfrm>
                        <a:custGeom>
                          <a:avLst/>
                          <a:gdLst>
                            <a:gd name="T0" fmla="*/ 53 w 560"/>
                            <a:gd name="T1" fmla="*/ 0 h 192"/>
                            <a:gd name="T2" fmla="*/ 8 w 560"/>
                            <a:gd name="T3" fmla="*/ 24 h 192"/>
                            <a:gd name="T4" fmla="*/ 98 w 560"/>
                            <a:gd name="T5" fmla="*/ 36 h 192"/>
                            <a:gd name="T6" fmla="*/ 460 w 560"/>
                            <a:gd name="T7" fmla="*/ 0 h 192"/>
                            <a:gd name="T8" fmla="*/ 505 w 560"/>
                            <a:gd name="T9" fmla="*/ 36 h 192"/>
                            <a:gd name="T10" fmla="*/ 460 w 560"/>
                            <a:gd name="T11" fmla="*/ 48 h 192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560"/>
                            <a:gd name="T19" fmla="*/ 0 h 192"/>
                            <a:gd name="T20" fmla="*/ 560 w 560"/>
                            <a:gd name="T21" fmla="*/ 192 h 192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560" h="192">
                              <a:moveTo>
                                <a:pt x="56" y="0"/>
                              </a:moveTo>
                              <a:cubicBezTo>
                                <a:pt x="28" y="36"/>
                                <a:pt x="0" y="72"/>
                                <a:pt x="8" y="96"/>
                              </a:cubicBezTo>
                              <a:cubicBezTo>
                                <a:pt x="16" y="120"/>
                                <a:pt x="24" y="160"/>
                                <a:pt x="104" y="144"/>
                              </a:cubicBezTo>
                              <a:cubicBezTo>
                                <a:pt x="184" y="128"/>
                                <a:pt x="416" y="0"/>
                                <a:pt x="488" y="0"/>
                              </a:cubicBezTo>
                              <a:cubicBezTo>
                                <a:pt x="560" y="0"/>
                                <a:pt x="536" y="112"/>
                                <a:pt x="536" y="144"/>
                              </a:cubicBezTo>
                              <a:cubicBezTo>
                                <a:pt x="536" y="176"/>
                                <a:pt x="512" y="184"/>
                                <a:pt x="488" y="192"/>
                              </a:cubicBezTo>
                            </a:path>
                          </a:pathLst>
                        </a:custGeom>
                        <a:noFill/>
                        <a:ln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168" name="Freeform 6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72" y="1440"/>
                          <a:ext cx="528" cy="48"/>
                        </a:xfrm>
                        <a:custGeom>
                          <a:avLst/>
                          <a:gdLst>
                            <a:gd name="T0" fmla="*/ 53 w 560"/>
                            <a:gd name="T1" fmla="*/ 0 h 192"/>
                            <a:gd name="T2" fmla="*/ 8 w 560"/>
                            <a:gd name="T3" fmla="*/ 24 h 192"/>
                            <a:gd name="T4" fmla="*/ 98 w 560"/>
                            <a:gd name="T5" fmla="*/ 36 h 192"/>
                            <a:gd name="T6" fmla="*/ 460 w 560"/>
                            <a:gd name="T7" fmla="*/ 0 h 192"/>
                            <a:gd name="T8" fmla="*/ 505 w 560"/>
                            <a:gd name="T9" fmla="*/ 36 h 192"/>
                            <a:gd name="T10" fmla="*/ 460 w 560"/>
                            <a:gd name="T11" fmla="*/ 48 h 192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560"/>
                            <a:gd name="T19" fmla="*/ 0 h 192"/>
                            <a:gd name="T20" fmla="*/ 560 w 560"/>
                            <a:gd name="T21" fmla="*/ 192 h 192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560" h="192">
                              <a:moveTo>
                                <a:pt x="56" y="0"/>
                              </a:moveTo>
                              <a:cubicBezTo>
                                <a:pt x="28" y="36"/>
                                <a:pt x="0" y="72"/>
                                <a:pt x="8" y="96"/>
                              </a:cubicBezTo>
                              <a:cubicBezTo>
                                <a:pt x="16" y="120"/>
                                <a:pt x="24" y="160"/>
                                <a:pt x="104" y="144"/>
                              </a:cubicBezTo>
                              <a:cubicBezTo>
                                <a:pt x="184" y="128"/>
                                <a:pt x="416" y="0"/>
                                <a:pt x="488" y="0"/>
                              </a:cubicBezTo>
                              <a:cubicBezTo>
                                <a:pt x="560" y="0"/>
                                <a:pt x="536" y="112"/>
                                <a:pt x="536" y="144"/>
                              </a:cubicBezTo>
                              <a:cubicBezTo>
                                <a:pt x="536" y="176"/>
                                <a:pt x="512" y="184"/>
                                <a:pt x="488" y="192"/>
                              </a:cubicBezTo>
                            </a:path>
                          </a:pathLst>
                        </a:custGeom>
                        <a:noFill/>
                        <a:ln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5164" name="Freeform 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93" y="2020"/>
                        <a:ext cx="1484" cy="447"/>
                      </a:xfrm>
                      <a:custGeom>
                        <a:avLst/>
                        <a:gdLst>
                          <a:gd name="T0" fmla="*/ 0 w 1484"/>
                          <a:gd name="T1" fmla="*/ 0 h 447"/>
                          <a:gd name="T2" fmla="*/ 96 w 1484"/>
                          <a:gd name="T3" fmla="*/ 29 h 447"/>
                          <a:gd name="T4" fmla="*/ 279 w 1484"/>
                          <a:gd name="T5" fmla="*/ 29 h 447"/>
                          <a:gd name="T6" fmla="*/ 643 w 1484"/>
                          <a:gd name="T7" fmla="*/ 77 h 447"/>
                          <a:gd name="T8" fmla="*/ 1484 w 1484"/>
                          <a:gd name="T9" fmla="*/ 447 h 44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1484"/>
                          <a:gd name="T16" fmla="*/ 0 h 447"/>
                          <a:gd name="T17" fmla="*/ 1484 w 1484"/>
                          <a:gd name="T18" fmla="*/ 447 h 447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1484" h="447">
                            <a:moveTo>
                              <a:pt x="0" y="0"/>
                            </a:moveTo>
                            <a:cubicBezTo>
                              <a:pt x="16" y="6"/>
                              <a:pt x="50" y="24"/>
                              <a:pt x="96" y="29"/>
                            </a:cubicBezTo>
                            <a:cubicBezTo>
                              <a:pt x="142" y="34"/>
                              <a:pt x="188" y="21"/>
                              <a:pt x="279" y="29"/>
                            </a:cubicBezTo>
                            <a:cubicBezTo>
                              <a:pt x="370" y="37"/>
                              <a:pt x="442" y="7"/>
                              <a:pt x="643" y="77"/>
                            </a:cubicBezTo>
                            <a:cubicBezTo>
                              <a:pt x="844" y="147"/>
                              <a:pt x="1309" y="370"/>
                              <a:pt x="1484" y="447"/>
                            </a:cubicBezTo>
                          </a:path>
                        </a:pathLst>
                      </a:custGeom>
                      <a:noFill/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516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4" y="1526"/>
                      <a:ext cx="758" cy="293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5157" name="Rectangle 42"/>
                  <p:cNvSpPr>
                    <a:spLocks noChangeArrowheads="1"/>
                  </p:cNvSpPr>
                  <p:nvPr/>
                </p:nvSpPr>
                <p:spPr bwMode="auto">
                  <a:xfrm rot="-1184906">
                    <a:off x="927" y="1745"/>
                    <a:ext cx="910" cy="274"/>
                  </a:xfrm>
                  <a:prstGeom prst="rect">
                    <a:avLst/>
                  </a:prstGeom>
                  <a:solidFill>
                    <a:srgbClr val="FFCC6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58" name="Line 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13" y="1607"/>
                    <a:ext cx="506" cy="18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159" name="Line 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83" y="1900"/>
                    <a:ext cx="465" cy="16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5154" name="Line 78"/>
                <p:cNvSpPr>
                  <a:spLocks noChangeShapeType="1"/>
                </p:cNvSpPr>
                <p:nvPr/>
              </p:nvSpPr>
              <p:spPr bwMode="auto">
                <a:xfrm>
                  <a:off x="960" y="1334"/>
                  <a:ext cx="556" cy="2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155" name="Line 80"/>
                <p:cNvSpPr>
                  <a:spLocks noChangeShapeType="1"/>
                </p:cNvSpPr>
                <p:nvPr/>
              </p:nvSpPr>
              <p:spPr bwMode="auto">
                <a:xfrm>
                  <a:off x="920" y="1627"/>
                  <a:ext cx="33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5151" name="Text Box 81"/>
            <p:cNvSpPr txBox="1">
              <a:spLocks noChangeArrowheads="1"/>
            </p:cNvSpPr>
            <p:nvPr/>
          </p:nvSpPr>
          <p:spPr bwMode="auto">
            <a:xfrm>
              <a:off x="645" y="1462"/>
              <a:ext cx="2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/>
                <a:t>r</a:t>
              </a:r>
              <a:r>
                <a:rPr lang="en-GB" baseline="-25000"/>
                <a:t>o</a:t>
              </a:r>
              <a:endParaRPr lang="en-GB"/>
            </a:p>
          </p:txBody>
        </p:sp>
      </p:grpSp>
      <p:grpSp>
        <p:nvGrpSpPr>
          <p:cNvPr id="10" name="Group 88"/>
          <p:cNvGrpSpPr>
            <a:grpSpLocks/>
          </p:cNvGrpSpPr>
          <p:nvPr/>
        </p:nvGrpSpPr>
        <p:grpSpPr bwMode="auto">
          <a:xfrm>
            <a:off x="0" y="2085975"/>
            <a:ext cx="9144000" cy="1514475"/>
            <a:chOff x="102" y="1276"/>
            <a:chExt cx="5760" cy="954"/>
          </a:xfrm>
        </p:grpSpPr>
        <p:sp>
          <p:nvSpPr>
            <p:cNvPr id="5140" name="AutoShape 20"/>
            <p:cNvSpPr>
              <a:spLocks noChangeArrowheads="1"/>
            </p:cNvSpPr>
            <p:nvPr/>
          </p:nvSpPr>
          <p:spPr bwMode="auto">
            <a:xfrm rot="5641142" flipH="1" flipV="1">
              <a:off x="1670" y="964"/>
              <a:ext cx="336" cy="960"/>
            </a:xfrm>
            <a:prstGeom prst="curvedLeftArrow">
              <a:avLst>
                <a:gd name="adj1" fmla="val 57143"/>
                <a:gd name="adj2" fmla="val 114286"/>
                <a:gd name="adj3" fmla="val 3333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5141" name="Group 86"/>
            <p:cNvGrpSpPr>
              <a:grpSpLocks/>
            </p:cNvGrpSpPr>
            <p:nvPr/>
          </p:nvGrpSpPr>
          <p:grpSpPr bwMode="auto">
            <a:xfrm>
              <a:off x="102" y="1414"/>
              <a:ext cx="5760" cy="816"/>
              <a:chOff x="0" y="1444"/>
              <a:chExt cx="5760" cy="816"/>
            </a:xfrm>
          </p:grpSpPr>
          <p:sp>
            <p:nvSpPr>
              <p:cNvPr id="5143" name="AutoShape 24"/>
              <p:cNvSpPr>
                <a:spLocks noChangeArrowheads="1"/>
              </p:cNvSpPr>
              <p:nvPr/>
            </p:nvSpPr>
            <p:spPr bwMode="auto">
              <a:xfrm rot="5641142" flipH="1" flipV="1">
                <a:off x="1596" y="1243"/>
                <a:ext cx="336" cy="738"/>
              </a:xfrm>
              <a:prstGeom prst="curvedLeftArrow">
                <a:avLst>
                  <a:gd name="adj1" fmla="val 43929"/>
                  <a:gd name="adj2" fmla="val 87857"/>
                  <a:gd name="adj3" fmla="val 33333"/>
                </a:avLst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44" name="AutoShape 22"/>
              <p:cNvSpPr>
                <a:spLocks noChangeArrowheads="1"/>
              </p:cNvSpPr>
              <p:nvPr/>
            </p:nvSpPr>
            <p:spPr bwMode="auto">
              <a:xfrm rot="-5530721" flipH="1" flipV="1">
                <a:off x="1574" y="1575"/>
                <a:ext cx="336" cy="738"/>
              </a:xfrm>
              <a:prstGeom prst="curvedLeftArrow">
                <a:avLst>
                  <a:gd name="adj1" fmla="val 43929"/>
                  <a:gd name="adj2" fmla="val 87857"/>
                  <a:gd name="adj3" fmla="val 33333"/>
                </a:avLst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45" name="AutoShape 25"/>
              <p:cNvSpPr>
                <a:spLocks noChangeArrowheads="1"/>
              </p:cNvSpPr>
              <p:nvPr/>
            </p:nvSpPr>
            <p:spPr bwMode="auto">
              <a:xfrm rot="-5647690" flipH="1" flipV="1">
                <a:off x="1515" y="1492"/>
                <a:ext cx="433" cy="1104"/>
              </a:xfrm>
              <a:prstGeom prst="curvedLeftArrow">
                <a:avLst>
                  <a:gd name="adj1" fmla="val 50993"/>
                  <a:gd name="adj2" fmla="val 101986"/>
                  <a:gd name="adj3" fmla="val 33333"/>
                </a:avLst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46" name="Rectangle 52"/>
              <p:cNvSpPr>
                <a:spLocks noChangeArrowheads="1"/>
              </p:cNvSpPr>
              <p:nvPr/>
            </p:nvSpPr>
            <p:spPr bwMode="auto">
              <a:xfrm>
                <a:off x="0" y="2037"/>
                <a:ext cx="576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47" name="Rectangle 85"/>
              <p:cNvSpPr>
                <a:spLocks noChangeArrowheads="1"/>
              </p:cNvSpPr>
              <p:nvPr/>
            </p:nvSpPr>
            <p:spPr bwMode="auto">
              <a:xfrm rot="-1209523">
                <a:off x="1006" y="1728"/>
                <a:ext cx="731" cy="28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48" name="Line 43"/>
              <p:cNvSpPr>
                <a:spLocks noChangeShapeType="1"/>
              </p:cNvSpPr>
              <p:nvPr/>
            </p:nvSpPr>
            <p:spPr bwMode="auto">
              <a:xfrm flipV="1">
                <a:off x="950" y="1602"/>
                <a:ext cx="771" cy="2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142" name="Line 87"/>
            <p:cNvSpPr>
              <a:spLocks noChangeShapeType="1"/>
            </p:cNvSpPr>
            <p:nvPr/>
          </p:nvSpPr>
          <p:spPr bwMode="auto">
            <a:xfrm flipV="1">
              <a:off x="1338" y="1853"/>
              <a:ext cx="545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39" name="Text Box 90"/>
          <p:cNvSpPr txBox="1">
            <a:spLocks noChangeArrowheads="1"/>
          </p:cNvSpPr>
          <p:nvPr/>
        </p:nvSpPr>
        <p:spPr bwMode="auto">
          <a:xfrm>
            <a:off x="5584825" y="1616075"/>
            <a:ext cx="329882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Fields are very low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Capture magnetic field lines with cores of high</a:t>
            </a:r>
          </a:p>
          <a:p>
            <a:pPr eaLnBrk="1" hangingPunct="1"/>
            <a:r>
              <a:rPr lang="en-US" dirty="0"/>
              <a:t>relative permeability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(</a:t>
            </a:r>
            <a:r>
              <a:rPr lang="en-US" dirty="0" err="1"/>
              <a:t>CoFe</a:t>
            </a:r>
            <a:r>
              <a:rPr lang="en-US" dirty="0"/>
              <a:t> based amorphous alloy </a:t>
            </a:r>
            <a:r>
              <a:rPr lang="en-US" dirty="0" err="1" smtClean="0"/>
              <a:t>Vitrovac</a:t>
            </a:r>
            <a:r>
              <a:rPr lang="en-US" dirty="0"/>
              <a:t>: </a:t>
            </a:r>
            <a:r>
              <a:rPr lang="en-US" dirty="0" err="1">
                <a:cs typeface="Arial" pitchFamily="34" charset="0"/>
              </a:rPr>
              <a:t>μ</a:t>
            </a:r>
            <a:r>
              <a:rPr lang="en-US" baseline="-25000" dirty="0" err="1">
                <a:cs typeface="Arial" pitchFamily="34" charset="0"/>
              </a:rPr>
              <a:t>r</a:t>
            </a:r>
            <a:r>
              <a:rPr lang="en-US" dirty="0">
                <a:cs typeface="Arial" pitchFamily="34" charset="0"/>
              </a:rPr>
              <a:t>= 10</a:t>
            </a:r>
            <a:r>
              <a:rPr lang="en-US" baseline="30000" dirty="0">
                <a:cs typeface="Arial" pitchFamily="34" charset="0"/>
              </a:rPr>
              <a:t>5</a:t>
            </a:r>
            <a:r>
              <a:rPr lang="en-US" dirty="0"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-1" y="6381750"/>
            <a:ext cx="4119513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0C34043-84E3-4D6B-A6D3-EC93465B5426}" type="slidenum">
              <a:rPr lang="en-US" sz="1400" smtClean="0"/>
              <a:pPr eaLnBrk="1" hangingPunct="1"/>
              <a:t>2</a:t>
            </a:fld>
            <a:endParaRPr lang="en-US" sz="1400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Overview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0012"/>
            <a:ext cx="9144000" cy="482282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First hour: </a:t>
            </a:r>
          </a:p>
          <a:p>
            <a:pPr lvl="1" eaLnBrk="1" hangingPunct="1"/>
            <a:r>
              <a:rPr lang="en-US" sz="2000" dirty="0" smtClean="0"/>
              <a:t>Introduction</a:t>
            </a:r>
          </a:p>
          <a:p>
            <a:pPr lvl="1" eaLnBrk="1" hangingPunct="1"/>
            <a:r>
              <a:rPr lang="en-US" sz="2000" dirty="0" smtClean="0"/>
              <a:t>Overview of measurement instruments</a:t>
            </a:r>
            <a:endParaRPr lang="en-US" altLang="ko-KR" sz="2000" dirty="0" smtClean="0">
              <a:ea typeface="굴림" pitchFamily="34" charset="-127"/>
            </a:endParaRPr>
          </a:p>
          <a:p>
            <a:pPr lvl="2" eaLnBrk="1" hangingPunct="1"/>
            <a:r>
              <a:rPr lang="en-US" altLang="ko-KR" dirty="0" smtClean="0">
                <a:ea typeface="굴림" pitchFamily="34" charset="-127"/>
              </a:rPr>
              <a:t>Faraday Cup</a:t>
            </a:r>
          </a:p>
          <a:p>
            <a:pPr lvl="2" eaLnBrk="1" hangingPunct="1"/>
            <a:r>
              <a:rPr lang="en-US" altLang="ko-KR" dirty="0" smtClean="0">
                <a:ea typeface="굴림" pitchFamily="34" charset="-127"/>
              </a:rPr>
              <a:t>Beam Current Transformer</a:t>
            </a:r>
          </a:p>
          <a:p>
            <a:pPr lvl="2" eaLnBrk="1" hangingPunct="1"/>
            <a:r>
              <a:rPr lang="en-US" altLang="ko-KR" dirty="0" smtClean="0">
                <a:ea typeface="굴림" pitchFamily="34" charset="-127"/>
              </a:rPr>
              <a:t>Beam Position Monitor</a:t>
            </a:r>
          </a:p>
          <a:p>
            <a:pPr lvl="2" eaLnBrk="1" hangingPunct="1"/>
            <a:r>
              <a:rPr lang="en-US" altLang="ko-KR" dirty="0" smtClean="0">
                <a:ea typeface="굴림" pitchFamily="34" charset="-127"/>
              </a:rPr>
              <a:t>Fluorescence screens</a:t>
            </a:r>
          </a:p>
          <a:p>
            <a:pPr lvl="2" eaLnBrk="1" hangingPunct="1"/>
            <a:r>
              <a:rPr lang="en-US" altLang="ko-KR" dirty="0" smtClean="0">
                <a:ea typeface="굴림" pitchFamily="34" charset="-127"/>
              </a:rPr>
              <a:t>Profile Detectors</a:t>
            </a:r>
          </a:p>
          <a:p>
            <a:pPr lvl="3" eaLnBrk="1" hangingPunct="1"/>
            <a:r>
              <a:rPr lang="en-US" altLang="ko-KR" dirty="0" err="1" smtClean="0">
                <a:ea typeface="굴림" pitchFamily="34" charset="-127"/>
              </a:rPr>
              <a:t>SEMGrids</a:t>
            </a:r>
            <a:endParaRPr lang="en-US" altLang="ko-KR" dirty="0" smtClean="0">
              <a:ea typeface="굴림" pitchFamily="34" charset="-127"/>
            </a:endParaRPr>
          </a:p>
          <a:p>
            <a:pPr lvl="3" eaLnBrk="1" hangingPunct="1"/>
            <a:r>
              <a:rPr lang="en-US" altLang="ko-KR" dirty="0" smtClean="0">
                <a:ea typeface="굴림" pitchFamily="34" charset="-127"/>
              </a:rPr>
              <a:t>Wire Scanners</a:t>
            </a:r>
          </a:p>
          <a:p>
            <a:pPr lvl="2" eaLnBrk="1" hangingPunct="1"/>
            <a:r>
              <a:rPr lang="en-US" altLang="ko-KR" dirty="0" smtClean="0">
                <a:ea typeface="굴림" pitchFamily="34" charset="-127"/>
              </a:rPr>
              <a:t>Beam Loss Monitors</a:t>
            </a:r>
            <a:endParaRPr lang="en-US" dirty="0" smtClean="0"/>
          </a:p>
          <a:p>
            <a:pPr eaLnBrk="1" hangingPunct="1"/>
            <a:r>
              <a:rPr lang="en-US" altLang="ko-KR" sz="2000" dirty="0" smtClean="0">
                <a:ea typeface="굴림" pitchFamily="34" charset="-127"/>
              </a:rPr>
              <a:t>Second</a:t>
            </a:r>
            <a:r>
              <a:rPr lang="en-US" sz="2000" dirty="0" smtClean="0"/>
              <a:t> hour</a:t>
            </a:r>
          </a:p>
          <a:p>
            <a:pPr lvl="1" eaLnBrk="1" hangingPunct="1"/>
            <a:r>
              <a:rPr lang="en-US" sz="2000" dirty="0" smtClean="0"/>
              <a:t>Some depicted examples of beam parameter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E256841-2352-4828-BBE0-E3088B3FC58B}" type="slidenum">
              <a:rPr lang="en-US" sz="1400" smtClean="0"/>
              <a:pPr eaLnBrk="1" hangingPunct="1"/>
              <a:t>20</a:t>
            </a:fld>
            <a:endParaRPr lang="en-US" sz="1400" smtClean="0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17638" y="301625"/>
            <a:ext cx="6172200" cy="838200"/>
          </a:xfrm>
        </p:spPr>
        <p:txBody>
          <a:bodyPr/>
          <a:lstStyle/>
          <a:p>
            <a:pPr eaLnBrk="1" hangingPunct="1"/>
            <a:r>
              <a:rPr lang="en-US" smtClean="0"/>
              <a:t>The ideal transformer</a:t>
            </a:r>
          </a:p>
        </p:txBody>
      </p:sp>
      <p:grpSp>
        <p:nvGrpSpPr>
          <p:cNvPr id="4105" name="Group 3"/>
          <p:cNvGrpSpPr>
            <a:grpSpLocks/>
          </p:cNvGrpSpPr>
          <p:nvPr/>
        </p:nvGrpSpPr>
        <p:grpSpPr bwMode="auto">
          <a:xfrm>
            <a:off x="3146425" y="4514850"/>
            <a:ext cx="2057400" cy="1295400"/>
            <a:chOff x="3760" y="1174"/>
            <a:chExt cx="1296" cy="816"/>
          </a:xfrm>
        </p:grpSpPr>
        <p:sp>
          <p:nvSpPr>
            <p:cNvPr id="4192" name="Line 4"/>
            <p:cNvSpPr>
              <a:spLocks noChangeShapeType="1"/>
            </p:cNvSpPr>
            <p:nvPr/>
          </p:nvSpPr>
          <p:spPr bwMode="auto">
            <a:xfrm flipV="1">
              <a:off x="3760" y="1174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3" name="Line 5"/>
            <p:cNvSpPr>
              <a:spLocks noChangeShapeType="1"/>
            </p:cNvSpPr>
            <p:nvPr/>
          </p:nvSpPr>
          <p:spPr bwMode="auto">
            <a:xfrm>
              <a:off x="3760" y="1990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4" name="Line 6"/>
            <p:cNvSpPr>
              <a:spLocks noChangeShapeType="1"/>
            </p:cNvSpPr>
            <p:nvPr/>
          </p:nvSpPr>
          <p:spPr bwMode="auto">
            <a:xfrm>
              <a:off x="3856" y="194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5" name="Line 7"/>
            <p:cNvSpPr>
              <a:spLocks noChangeShapeType="1"/>
            </p:cNvSpPr>
            <p:nvPr/>
          </p:nvSpPr>
          <p:spPr bwMode="auto">
            <a:xfrm flipV="1">
              <a:off x="4096" y="151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6" name="Line 8"/>
            <p:cNvSpPr>
              <a:spLocks noChangeShapeType="1"/>
            </p:cNvSpPr>
            <p:nvPr/>
          </p:nvSpPr>
          <p:spPr bwMode="auto">
            <a:xfrm>
              <a:off x="4096" y="151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7" name="Line 9"/>
            <p:cNvSpPr>
              <a:spLocks noChangeShapeType="1"/>
            </p:cNvSpPr>
            <p:nvPr/>
          </p:nvSpPr>
          <p:spPr bwMode="auto">
            <a:xfrm>
              <a:off x="4672" y="151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8" name="Line 10"/>
            <p:cNvSpPr>
              <a:spLocks noChangeShapeType="1"/>
            </p:cNvSpPr>
            <p:nvPr/>
          </p:nvSpPr>
          <p:spPr bwMode="auto">
            <a:xfrm>
              <a:off x="4672" y="194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9" name="Text Box 11"/>
            <p:cNvSpPr txBox="1">
              <a:spLocks noChangeArrowheads="1"/>
            </p:cNvSpPr>
            <p:nvPr/>
          </p:nvSpPr>
          <p:spPr bwMode="auto">
            <a:xfrm>
              <a:off x="4000" y="1174"/>
              <a:ext cx="9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US" sz="1800"/>
                <a:t>Beam signal</a:t>
              </a:r>
            </a:p>
          </p:txBody>
        </p:sp>
      </p:grpSp>
      <p:sp>
        <p:nvSpPr>
          <p:cNvPr id="4106" name="Line 12"/>
          <p:cNvSpPr>
            <a:spLocks noChangeShapeType="1"/>
          </p:cNvSpPr>
          <p:nvPr/>
        </p:nvSpPr>
        <p:spPr bwMode="auto">
          <a:xfrm flipV="1">
            <a:off x="5886450" y="467995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7" name="Line 13"/>
          <p:cNvSpPr>
            <a:spLocks noChangeShapeType="1"/>
          </p:cNvSpPr>
          <p:nvPr/>
        </p:nvSpPr>
        <p:spPr bwMode="auto">
          <a:xfrm>
            <a:off x="5886450" y="582295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8" name="Line 14"/>
          <p:cNvSpPr>
            <a:spLocks noChangeShapeType="1"/>
          </p:cNvSpPr>
          <p:nvPr/>
        </p:nvSpPr>
        <p:spPr bwMode="auto">
          <a:xfrm>
            <a:off x="5962650" y="52133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9" name="Line 15"/>
          <p:cNvSpPr>
            <a:spLocks noChangeShapeType="1"/>
          </p:cNvSpPr>
          <p:nvPr/>
        </p:nvSpPr>
        <p:spPr bwMode="auto">
          <a:xfrm flipV="1">
            <a:off x="6419850" y="4643438"/>
            <a:ext cx="0" cy="569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0" name="Line 16"/>
          <p:cNvSpPr>
            <a:spLocks noChangeShapeType="1"/>
          </p:cNvSpPr>
          <p:nvPr/>
        </p:nvSpPr>
        <p:spPr bwMode="auto">
          <a:xfrm>
            <a:off x="6419850" y="52133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1" name="Line 17"/>
          <p:cNvSpPr>
            <a:spLocks noChangeShapeType="1"/>
          </p:cNvSpPr>
          <p:nvPr/>
        </p:nvSpPr>
        <p:spPr bwMode="auto">
          <a:xfrm>
            <a:off x="7334250" y="521335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2" name="Line 18"/>
          <p:cNvSpPr>
            <a:spLocks noChangeShapeType="1"/>
          </p:cNvSpPr>
          <p:nvPr/>
        </p:nvSpPr>
        <p:spPr bwMode="auto">
          <a:xfrm>
            <a:off x="7334250" y="521335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3" name="Text Box 19"/>
          <p:cNvSpPr txBox="1">
            <a:spLocks noChangeArrowheads="1"/>
          </p:cNvSpPr>
          <p:nvPr/>
        </p:nvSpPr>
        <p:spPr bwMode="auto">
          <a:xfrm>
            <a:off x="5099050" y="4187825"/>
            <a:ext cx="278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800"/>
              <a:t>Transformer output signal</a:t>
            </a:r>
          </a:p>
        </p:txBody>
      </p:sp>
      <p:graphicFrame>
        <p:nvGraphicFramePr>
          <p:cNvPr id="131092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14325" y="1616075"/>
          <a:ext cx="16764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" name="Equation" r:id="rId3" imgW="799920" imgH="393480" progId="Equation.3">
                  <p:embed/>
                </p:oleObj>
              </mc:Choice>
              <mc:Fallback>
                <p:oleObj name="Equation" r:id="rId3" imgW="7999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" y="1616075"/>
                        <a:ext cx="1676400" cy="82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4" name="Line 21"/>
          <p:cNvSpPr>
            <a:spLocks noChangeShapeType="1"/>
          </p:cNvSpPr>
          <p:nvPr/>
        </p:nvSpPr>
        <p:spPr bwMode="auto">
          <a:xfrm>
            <a:off x="4765675" y="1944688"/>
            <a:ext cx="685800" cy="76200"/>
          </a:xfrm>
          <a:prstGeom prst="line">
            <a:avLst/>
          </a:prstGeom>
          <a:noFill/>
          <a:ln w="9525">
            <a:solidFill>
              <a:srgbClr val="FF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5" name="Line 22"/>
          <p:cNvSpPr>
            <a:spLocks noChangeShapeType="1"/>
          </p:cNvSpPr>
          <p:nvPr/>
        </p:nvSpPr>
        <p:spPr bwMode="auto">
          <a:xfrm flipV="1">
            <a:off x="4918075" y="2020888"/>
            <a:ext cx="533400" cy="533400"/>
          </a:xfrm>
          <a:prstGeom prst="line">
            <a:avLst/>
          </a:prstGeom>
          <a:noFill/>
          <a:ln w="9525">
            <a:solidFill>
              <a:srgbClr val="FF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6" name="Line 23"/>
          <p:cNvSpPr>
            <a:spLocks noChangeShapeType="1"/>
          </p:cNvSpPr>
          <p:nvPr/>
        </p:nvSpPr>
        <p:spPr bwMode="auto">
          <a:xfrm flipV="1">
            <a:off x="2479675" y="2554288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17" name="AutoShape 24"/>
          <p:cNvSpPr>
            <a:spLocks noChangeArrowheads="1"/>
          </p:cNvSpPr>
          <p:nvPr/>
        </p:nvSpPr>
        <p:spPr bwMode="auto">
          <a:xfrm rot="4320893">
            <a:off x="5001419" y="1626394"/>
            <a:ext cx="585788" cy="914400"/>
          </a:xfrm>
          <a:prstGeom prst="triangle">
            <a:avLst>
              <a:gd name="adj" fmla="val 50000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18" name="Oval 25"/>
          <p:cNvSpPr>
            <a:spLocks noChangeArrowheads="1"/>
          </p:cNvSpPr>
          <p:nvPr/>
        </p:nvSpPr>
        <p:spPr bwMode="auto">
          <a:xfrm rot="-859329">
            <a:off x="4613275" y="1944688"/>
            <a:ext cx="381000" cy="609600"/>
          </a:xfrm>
          <a:prstGeom prst="ellipse">
            <a:avLst/>
          </a:prstGeom>
          <a:solidFill>
            <a:srgbClr val="FFCC99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 sz="1800"/>
          </a:p>
        </p:txBody>
      </p:sp>
      <p:sp>
        <p:nvSpPr>
          <p:cNvPr id="4119" name="Rectangle 26"/>
          <p:cNvSpPr>
            <a:spLocks noChangeArrowheads="1"/>
          </p:cNvSpPr>
          <p:nvPr/>
        </p:nvSpPr>
        <p:spPr bwMode="auto">
          <a:xfrm rot="-859363">
            <a:off x="1336675" y="2554288"/>
            <a:ext cx="3571875" cy="3048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/>
          </a:p>
          <a:p>
            <a:pPr algn="ctr"/>
            <a:endParaRPr lang="en-US" sz="1800"/>
          </a:p>
        </p:txBody>
      </p:sp>
      <p:grpSp>
        <p:nvGrpSpPr>
          <p:cNvPr id="4120" name="Group 27"/>
          <p:cNvGrpSpPr>
            <a:grpSpLocks/>
          </p:cNvGrpSpPr>
          <p:nvPr/>
        </p:nvGrpSpPr>
        <p:grpSpPr bwMode="auto">
          <a:xfrm>
            <a:off x="2479675" y="1639888"/>
            <a:ext cx="1676400" cy="1905000"/>
            <a:chOff x="1440" y="1440"/>
            <a:chExt cx="1056" cy="1200"/>
          </a:xfrm>
        </p:grpSpPr>
        <p:sp>
          <p:nvSpPr>
            <p:cNvPr id="4190" name="AutoShape 28"/>
            <p:cNvSpPr>
              <a:spLocks noChangeArrowheads="1"/>
            </p:cNvSpPr>
            <p:nvPr/>
          </p:nvSpPr>
          <p:spPr bwMode="auto">
            <a:xfrm>
              <a:off x="1632" y="1440"/>
              <a:ext cx="864" cy="1200"/>
            </a:xfrm>
            <a:custGeom>
              <a:avLst/>
              <a:gdLst>
                <a:gd name="T0" fmla="*/ 17 w 21600"/>
                <a:gd name="T1" fmla="*/ 0 h 21600"/>
                <a:gd name="T2" fmla="*/ 5 w 21600"/>
                <a:gd name="T3" fmla="*/ 10 h 21600"/>
                <a:gd name="T4" fmla="*/ 0 w 21600"/>
                <a:gd name="T5" fmla="*/ 33 h 21600"/>
                <a:gd name="T6" fmla="*/ 5 w 21600"/>
                <a:gd name="T7" fmla="*/ 57 h 21600"/>
                <a:gd name="T8" fmla="*/ 17 w 21600"/>
                <a:gd name="T9" fmla="*/ 67 h 21600"/>
                <a:gd name="T10" fmla="*/ 29 w 21600"/>
                <a:gd name="T11" fmla="*/ 57 h 21600"/>
                <a:gd name="T12" fmla="*/ 35 w 21600"/>
                <a:gd name="T13" fmla="*/ 33 h 21600"/>
                <a:gd name="T14" fmla="*/ 29 w 21600"/>
                <a:gd name="T15" fmla="*/ 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1" name="AutoShape 29"/>
            <p:cNvSpPr>
              <a:spLocks noChangeArrowheads="1"/>
            </p:cNvSpPr>
            <p:nvPr/>
          </p:nvSpPr>
          <p:spPr bwMode="auto">
            <a:xfrm>
              <a:off x="1440" y="1440"/>
              <a:ext cx="864" cy="1200"/>
            </a:xfrm>
            <a:custGeom>
              <a:avLst/>
              <a:gdLst>
                <a:gd name="T0" fmla="*/ 17 w 21600"/>
                <a:gd name="T1" fmla="*/ 0 h 21600"/>
                <a:gd name="T2" fmla="*/ 5 w 21600"/>
                <a:gd name="T3" fmla="*/ 10 h 21600"/>
                <a:gd name="T4" fmla="*/ 0 w 21600"/>
                <a:gd name="T5" fmla="*/ 33 h 21600"/>
                <a:gd name="T6" fmla="*/ 5 w 21600"/>
                <a:gd name="T7" fmla="*/ 57 h 21600"/>
                <a:gd name="T8" fmla="*/ 17 w 21600"/>
                <a:gd name="T9" fmla="*/ 67 h 21600"/>
                <a:gd name="T10" fmla="*/ 29 w 21600"/>
                <a:gd name="T11" fmla="*/ 57 h 21600"/>
                <a:gd name="T12" fmla="*/ 35 w 21600"/>
                <a:gd name="T13" fmla="*/ 33 h 21600"/>
                <a:gd name="T14" fmla="*/ 29 w 21600"/>
                <a:gd name="T15" fmla="*/ 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121" name="Rectangle 30"/>
          <p:cNvSpPr>
            <a:spLocks noChangeArrowheads="1"/>
          </p:cNvSpPr>
          <p:nvPr/>
        </p:nvSpPr>
        <p:spPr bwMode="auto">
          <a:xfrm rot="-859363">
            <a:off x="2174875" y="2630488"/>
            <a:ext cx="1295400" cy="296862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22" name="Line 31"/>
          <p:cNvSpPr>
            <a:spLocks noChangeShapeType="1"/>
          </p:cNvSpPr>
          <p:nvPr/>
        </p:nvSpPr>
        <p:spPr bwMode="auto">
          <a:xfrm flipV="1">
            <a:off x="2251075" y="2771775"/>
            <a:ext cx="1203325" cy="315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3" name="Line 32"/>
          <p:cNvSpPr>
            <a:spLocks noChangeShapeType="1"/>
          </p:cNvSpPr>
          <p:nvPr/>
        </p:nvSpPr>
        <p:spPr bwMode="auto">
          <a:xfrm flipV="1">
            <a:off x="2065338" y="2454275"/>
            <a:ext cx="1404937" cy="365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4124" name="Group 33"/>
          <p:cNvGrpSpPr>
            <a:grpSpLocks/>
          </p:cNvGrpSpPr>
          <p:nvPr/>
        </p:nvGrpSpPr>
        <p:grpSpPr bwMode="auto">
          <a:xfrm>
            <a:off x="3394075" y="2325688"/>
            <a:ext cx="850900" cy="533400"/>
            <a:chOff x="1872" y="1344"/>
            <a:chExt cx="536" cy="336"/>
          </a:xfrm>
        </p:grpSpPr>
        <p:sp>
          <p:nvSpPr>
            <p:cNvPr id="4186" name="Freeform 34"/>
            <p:cNvSpPr>
              <a:spLocks/>
            </p:cNvSpPr>
            <p:nvPr/>
          </p:nvSpPr>
          <p:spPr bwMode="auto">
            <a:xfrm>
              <a:off x="1872" y="1344"/>
              <a:ext cx="536" cy="48"/>
            </a:xfrm>
            <a:custGeom>
              <a:avLst/>
              <a:gdLst>
                <a:gd name="T0" fmla="*/ 54 w 560"/>
                <a:gd name="T1" fmla="*/ 0 h 192"/>
                <a:gd name="T2" fmla="*/ 8 w 560"/>
                <a:gd name="T3" fmla="*/ 24 h 192"/>
                <a:gd name="T4" fmla="*/ 100 w 560"/>
                <a:gd name="T5" fmla="*/ 36 h 192"/>
                <a:gd name="T6" fmla="*/ 467 w 560"/>
                <a:gd name="T7" fmla="*/ 0 h 192"/>
                <a:gd name="T8" fmla="*/ 513 w 560"/>
                <a:gd name="T9" fmla="*/ 36 h 192"/>
                <a:gd name="T10" fmla="*/ 467 w 560"/>
                <a:gd name="T11" fmla="*/ 48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0"/>
                <a:gd name="T19" fmla="*/ 0 h 192"/>
                <a:gd name="T20" fmla="*/ 560 w 560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0" h="192">
                  <a:moveTo>
                    <a:pt x="56" y="0"/>
                  </a:moveTo>
                  <a:cubicBezTo>
                    <a:pt x="28" y="36"/>
                    <a:pt x="0" y="72"/>
                    <a:pt x="8" y="96"/>
                  </a:cubicBezTo>
                  <a:cubicBezTo>
                    <a:pt x="16" y="120"/>
                    <a:pt x="24" y="160"/>
                    <a:pt x="104" y="144"/>
                  </a:cubicBezTo>
                  <a:cubicBezTo>
                    <a:pt x="184" y="128"/>
                    <a:pt x="416" y="0"/>
                    <a:pt x="488" y="0"/>
                  </a:cubicBezTo>
                  <a:cubicBezTo>
                    <a:pt x="560" y="0"/>
                    <a:pt x="536" y="112"/>
                    <a:pt x="536" y="144"/>
                  </a:cubicBezTo>
                  <a:cubicBezTo>
                    <a:pt x="536" y="176"/>
                    <a:pt x="512" y="184"/>
                    <a:pt x="488" y="19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7" name="Freeform 35"/>
            <p:cNvSpPr>
              <a:spLocks/>
            </p:cNvSpPr>
            <p:nvPr/>
          </p:nvSpPr>
          <p:spPr bwMode="auto">
            <a:xfrm>
              <a:off x="1872" y="1536"/>
              <a:ext cx="528" cy="48"/>
            </a:xfrm>
            <a:custGeom>
              <a:avLst/>
              <a:gdLst>
                <a:gd name="T0" fmla="*/ 53 w 560"/>
                <a:gd name="T1" fmla="*/ 0 h 192"/>
                <a:gd name="T2" fmla="*/ 8 w 560"/>
                <a:gd name="T3" fmla="*/ 24 h 192"/>
                <a:gd name="T4" fmla="*/ 98 w 560"/>
                <a:gd name="T5" fmla="*/ 36 h 192"/>
                <a:gd name="T6" fmla="*/ 460 w 560"/>
                <a:gd name="T7" fmla="*/ 0 h 192"/>
                <a:gd name="T8" fmla="*/ 505 w 560"/>
                <a:gd name="T9" fmla="*/ 36 h 192"/>
                <a:gd name="T10" fmla="*/ 460 w 560"/>
                <a:gd name="T11" fmla="*/ 48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0"/>
                <a:gd name="T19" fmla="*/ 0 h 192"/>
                <a:gd name="T20" fmla="*/ 560 w 560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0" h="192">
                  <a:moveTo>
                    <a:pt x="56" y="0"/>
                  </a:moveTo>
                  <a:cubicBezTo>
                    <a:pt x="28" y="36"/>
                    <a:pt x="0" y="72"/>
                    <a:pt x="8" y="96"/>
                  </a:cubicBezTo>
                  <a:cubicBezTo>
                    <a:pt x="16" y="120"/>
                    <a:pt x="24" y="160"/>
                    <a:pt x="104" y="144"/>
                  </a:cubicBezTo>
                  <a:cubicBezTo>
                    <a:pt x="184" y="128"/>
                    <a:pt x="416" y="0"/>
                    <a:pt x="488" y="0"/>
                  </a:cubicBezTo>
                  <a:cubicBezTo>
                    <a:pt x="560" y="0"/>
                    <a:pt x="536" y="112"/>
                    <a:pt x="536" y="144"/>
                  </a:cubicBezTo>
                  <a:cubicBezTo>
                    <a:pt x="536" y="176"/>
                    <a:pt x="512" y="184"/>
                    <a:pt x="488" y="19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8" name="Freeform 36"/>
            <p:cNvSpPr>
              <a:spLocks/>
            </p:cNvSpPr>
            <p:nvPr/>
          </p:nvSpPr>
          <p:spPr bwMode="auto">
            <a:xfrm>
              <a:off x="1872" y="1632"/>
              <a:ext cx="528" cy="48"/>
            </a:xfrm>
            <a:custGeom>
              <a:avLst/>
              <a:gdLst>
                <a:gd name="T0" fmla="*/ 53 w 560"/>
                <a:gd name="T1" fmla="*/ 0 h 192"/>
                <a:gd name="T2" fmla="*/ 8 w 560"/>
                <a:gd name="T3" fmla="*/ 24 h 192"/>
                <a:gd name="T4" fmla="*/ 98 w 560"/>
                <a:gd name="T5" fmla="*/ 36 h 192"/>
                <a:gd name="T6" fmla="*/ 460 w 560"/>
                <a:gd name="T7" fmla="*/ 0 h 192"/>
                <a:gd name="T8" fmla="*/ 505 w 560"/>
                <a:gd name="T9" fmla="*/ 36 h 192"/>
                <a:gd name="T10" fmla="*/ 460 w 560"/>
                <a:gd name="T11" fmla="*/ 48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0"/>
                <a:gd name="T19" fmla="*/ 0 h 192"/>
                <a:gd name="T20" fmla="*/ 560 w 560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0" h="192">
                  <a:moveTo>
                    <a:pt x="56" y="0"/>
                  </a:moveTo>
                  <a:cubicBezTo>
                    <a:pt x="28" y="36"/>
                    <a:pt x="0" y="72"/>
                    <a:pt x="8" y="96"/>
                  </a:cubicBezTo>
                  <a:cubicBezTo>
                    <a:pt x="16" y="120"/>
                    <a:pt x="24" y="160"/>
                    <a:pt x="104" y="144"/>
                  </a:cubicBezTo>
                  <a:cubicBezTo>
                    <a:pt x="184" y="128"/>
                    <a:pt x="416" y="0"/>
                    <a:pt x="488" y="0"/>
                  </a:cubicBezTo>
                  <a:cubicBezTo>
                    <a:pt x="560" y="0"/>
                    <a:pt x="536" y="112"/>
                    <a:pt x="536" y="144"/>
                  </a:cubicBezTo>
                  <a:cubicBezTo>
                    <a:pt x="536" y="176"/>
                    <a:pt x="512" y="184"/>
                    <a:pt x="488" y="19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9" name="Freeform 37"/>
            <p:cNvSpPr>
              <a:spLocks/>
            </p:cNvSpPr>
            <p:nvPr/>
          </p:nvSpPr>
          <p:spPr bwMode="auto">
            <a:xfrm>
              <a:off x="1872" y="1440"/>
              <a:ext cx="528" cy="48"/>
            </a:xfrm>
            <a:custGeom>
              <a:avLst/>
              <a:gdLst>
                <a:gd name="T0" fmla="*/ 53 w 560"/>
                <a:gd name="T1" fmla="*/ 0 h 192"/>
                <a:gd name="T2" fmla="*/ 8 w 560"/>
                <a:gd name="T3" fmla="*/ 24 h 192"/>
                <a:gd name="T4" fmla="*/ 98 w 560"/>
                <a:gd name="T5" fmla="*/ 36 h 192"/>
                <a:gd name="T6" fmla="*/ 460 w 560"/>
                <a:gd name="T7" fmla="*/ 0 h 192"/>
                <a:gd name="T8" fmla="*/ 505 w 560"/>
                <a:gd name="T9" fmla="*/ 36 h 192"/>
                <a:gd name="T10" fmla="*/ 460 w 560"/>
                <a:gd name="T11" fmla="*/ 48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0"/>
                <a:gd name="T19" fmla="*/ 0 h 192"/>
                <a:gd name="T20" fmla="*/ 560 w 560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0" h="192">
                  <a:moveTo>
                    <a:pt x="56" y="0"/>
                  </a:moveTo>
                  <a:cubicBezTo>
                    <a:pt x="28" y="36"/>
                    <a:pt x="0" y="72"/>
                    <a:pt x="8" y="96"/>
                  </a:cubicBezTo>
                  <a:cubicBezTo>
                    <a:pt x="16" y="120"/>
                    <a:pt x="24" y="160"/>
                    <a:pt x="104" y="144"/>
                  </a:cubicBezTo>
                  <a:cubicBezTo>
                    <a:pt x="184" y="128"/>
                    <a:pt x="416" y="0"/>
                    <a:pt x="488" y="0"/>
                  </a:cubicBezTo>
                  <a:cubicBezTo>
                    <a:pt x="560" y="0"/>
                    <a:pt x="536" y="112"/>
                    <a:pt x="536" y="144"/>
                  </a:cubicBezTo>
                  <a:cubicBezTo>
                    <a:pt x="536" y="176"/>
                    <a:pt x="512" y="184"/>
                    <a:pt x="488" y="192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125" name="Freeform 38"/>
          <p:cNvSpPr>
            <a:spLocks/>
          </p:cNvSpPr>
          <p:nvPr/>
        </p:nvSpPr>
        <p:spPr bwMode="auto">
          <a:xfrm>
            <a:off x="4067175" y="2135188"/>
            <a:ext cx="1701800" cy="342900"/>
          </a:xfrm>
          <a:custGeom>
            <a:avLst/>
            <a:gdLst>
              <a:gd name="T0" fmla="*/ 12700 w 1072"/>
              <a:gd name="T1" fmla="*/ 38100 h 216"/>
              <a:gd name="T2" fmla="*/ 241300 w 1072"/>
              <a:gd name="T3" fmla="*/ 38100 h 216"/>
              <a:gd name="T4" fmla="*/ 1460500 w 1072"/>
              <a:gd name="T5" fmla="*/ 266700 h 216"/>
              <a:gd name="T6" fmla="*/ 1689100 w 1072"/>
              <a:gd name="T7" fmla="*/ 342900 h 216"/>
              <a:gd name="T8" fmla="*/ 0 60000 65536"/>
              <a:gd name="T9" fmla="*/ 0 60000 65536"/>
              <a:gd name="T10" fmla="*/ 0 60000 65536"/>
              <a:gd name="T11" fmla="*/ 0 60000 65536"/>
              <a:gd name="T12" fmla="*/ 0 w 1072"/>
              <a:gd name="T13" fmla="*/ 0 h 216"/>
              <a:gd name="T14" fmla="*/ 1072 w 1072"/>
              <a:gd name="T15" fmla="*/ 216 h 2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72" h="216">
                <a:moveTo>
                  <a:pt x="8" y="24"/>
                </a:moveTo>
                <a:cubicBezTo>
                  <a:pt x="4" y="12"/>
                  <a:pt x="0" y="0"/>
                  <a:pt x="152" y="24"/>
                </a:cubicBezTo>
                <a:cubicBezTo>
                  <a:pt x="304" y="48"/>
                  <a:pt x="768" y="136"/>
                  <a:pt x="920" y="168"/>
                </a:cubicBezTo>
                <a:cubicBezTo>
                  <a:pt x="1072" y="200"/>
                  <a:pt x="1068" y="208"/>
                  <a:pt x="1064" y="21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6" name="Freeform 39"/>
          <p:cNvSpPr>
            <a:spLocks/>
          </p:cNvSpPr>
          <p:nvPr/>
        </p:nvSpPr>
        <p:spPr bwMode="auto">
          <a:xfrm>
            <a:off x="3382963" y="2925763"/>
            <a:ext cx="2355850" cy="709612"/>
          </a:xfrm>
          <a:custGeom>
            <a:avLst/>
            <a:gdLst>
              <a:gd name="T0" fmla="*/ 0 w 1484"/>
              <a:gd name="T1" fmla="*/ 0 h 447"/>
              <a:gd name="T2" fmla="*/ 152400 w 1484"/>
              <a:gd name="T3" fmla="*/ 46037 h 447"/>
              <a:gd name="T4" fmla="*/ 442913 w 1484"/>
              <a:gd name="T5" fmla="*/ 46037 h 447"/>
              <a:gd name="T6" fmla="*/ 1020763 w 1484"/>
              <a:gd name="T7" fmla="*/ 122237 h 447"/>
              <a:gd name="T8" fmla="*/ 2355850 w 1484"/>
              <a:gd name="T9" fmla="*/ 709612 h 4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4"/>
              <a:gd name="T16" fmla="*/ 0 h 447"/>
              <a:gd name="T17" fmla="*/ 1484 w 1484"/>
              <a:gd name="T18" fmla="*/ 447 h 4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4" h="447">
                <a:moveTo>
                  <a:pt x="0" y="0"/>
                </a:moveTo>
                <a:cubicBezTo>
                  <a:pt x="16" y="6"/>
                  <a:pt x="50" y="24"/>
                  <a:pt x="96" y="29"/>
                </a:cubicBezTo>
                <a:cubicBezTo>
                  <a:pt x="142" y="34"/>
                  <a:pt x="188" y="21"/>
                  <a:pt x="279" y="29"/>
                </a:cubicBezTo>
                <a:cubicBezTo>
                  <a:pt x="370" y="37"/>
                  <a:pt x="442" y="7"/>
                  <a:pt x="643" y="77"/>
                </a:cubicBezTo>
                <a:cubicBezTo>
                  <a:pt x="844" y="147"/>
                  <a:pt x="1309" y="370"/>
                  <a:pt x="1484" y="447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27" name="Text Box 40"/>
          <p:cNvSpPr txBox="1">
            <a:spLocks noChangeArrowheads="1"/>
          </p:cNvSpPr>
          <p:nvPr/>
        </p:nvSpPr>
        <p:spPr bwMode="auto">
          <a:xfrm>
            <a:off x="2190750" y="3586163"/>
            <a:ext cx="296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800"/>
              <a:t>Inductance L of the winding</a:t>
            </a:r>
          </a:p>
        </p:txBody>
      </p:sp>
      <p:sp>
        <p:nvSpPr>
          <p:cNvPr id="131113" name="Freeform 41"/>
          <p:cNvSpPr>
            <a:spLocks/>
          </p:cNvSpPr>
          <p:nvPr/>
        </p:nvSpPr>
        <p:spPr bwMode="auto">
          <a:xfrm>
            <a:off x="6437313" y="4597400"/>
            <a:ext cx="1652587" cy="820738"/>
          </a:xfrm>
          <a:custGeom>
            <a:avLst/>
            <a:gdLst>
              <a:gd name="T0" fmla="*/ 0 w 1041"/>
              <a:gd name="T1" fmla="*/ 608013 h 517"/>
              <a:gd name="T2" fmla="*/ 192087 w 1041"/>
              <a:gd name="T3" fmla="*/ 79375 h 517"/>
              <a:gd name="T4" fmla="*/ 914400 w 1041"/>
              <a:gd name="T5" fmla="*/ 133350 h 517"/>
              <a:gd name="T6" fmla="*/ 1143000 w 1041"/>
              <a:gd name="T7" fmla="*/ 730250 h 517"/>
              <a:gd name="T8" fmla="*/ 1406524 w 1041"/>
              <a:gd name="T9" fmla="*/ 677863 h 517"/>
              <a:gd name="T10" fmla="*/ 1652587 w 1041"/>
              <a:gd name="T11" fmla="*/ 625475 h 5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41"/>
              <a:gd name="T19" fmla="*/ 0 h 517"/>
              <a:gd name="T20" fmla="*/ 1041 w 1041"/>
              <a:gd name="T21" fmla="*/ 517 h 5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41" h="517">
                <a:moveTo>
                  <a:pt x="0" y="383"/>
                </a:moveTo>
                <a:cubicBezTo>
                  <a:pt x="12" y="241"/>
                  <a:pt x="25" y="100"/>
                  <a:pt x="121" y="50"/>
                </a:cubicBezTo>
                <a:cubicBezTo>
                  <a:pt x="217" y="0"/>
                  <a:pt x="476" y="16"/>
                  <a:pt x="576" y="84"/>
                </a:cubicBezTo>
                <a:cubicBezTo>
                  <a:pt x="676" y="152"/>
                  <a:pt x="668" y="403"/>
                  <a:pt x="720" y="460"/>
                </a:cubicBezTo>
                <a:cubicBezTo>
                  <a:pt x="772" y="517"/>
                  <a:pt x="833" y="438"/>
                  <a:pt x="886" y="427"/>
                </a:cubicBezTo>
                <a:cubicBezTo>
                  <a:pt x="939" y="416"/>
                  <a:pt x="1015" y="399"/>
                  <a:pt x="1041" y="39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31114" name="Object 3"/>
          <p:cNvGraphicFramePr>
            <a:graphicFrameLocks noChangeAspect="1"/>
          </p:cNvGraphicFramePr>
          <p:nvPr/>
        </p:nvGraphicFramePr>
        <p:xfrm>
          <a:off x="0" y="1457325"/>
          <a:ext cx="2870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6" name="Equation" r:id="rId5" imgW="1434960" imgH="457200" progId="Equation.3">
                  <p:embed/>
                </p:oleObj>
              </mc:Choice>
              <mc:Fallback>
                <p:oleObj name="Equation" r:id="rId5" imgW="143496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57325"/>
                        <a:ext cx="28702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5645150" y="1046163"/>
            <a:ext cx="3198813" cy="3160712"/>
            <a:chOff x="3601" y="657"/>
            <a:chExt cx="2015" cy="1991"/>
          </a:xfrm>
        </p:grpSpPr>
        <p:sp>
          <p:nvSpPr>
            <p:cNvPr id="4160" name="Text Box 44"/>
            <p:cNvSpPr txBox="1">
              <a:spLocks noChangeArrowheads="1"/>
            </p:cNvSpPr>
            <p:nvPr/>
          </p:nvSpPr>
          <p:spPr bwMode="auto">
            <a:xfrm>
              <a:off x="4823" y="657"/>
              <a:ext cx="4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R</a:t>
              </a:r>
              <a:r>
                <a:rPr lang="en-GB" sz="1800" baseline="-25000"/>
                <a:t>F</a:t>
              </a:r>
            </a:p>
          </p:txBody>
        </p:sp>
        <p:sp>
          <p:nvSpPr>
            <p:cNvPr id="4161" name="Rectangle 45"/>
            <p:cNvSpPr>
              <a:spLocks noChangeArrowheads="1"/>
            </p:cNvSpPr>
            <p:nvPr/>
          </p:nvSpPr>
          <p:spPr bwMode="auto">
            <a:xfrm>
              <a:off x="4810" y="939"/>
              <a:ext cx="490" cy="21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62" name="Line 46"/>
            <p:cNvSpPr>
              <a:spLocks noChangeShapeType="1"/>
            </p:cNvSpPr>
            <p:nvPr/>
          </p:nvSpPr>
          <p:spPr bwMode="auto">
            <a:xfrm>
              <a:off x="3658" y="1544"/>
              <a:ext cx="2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63" name="Oval 47"/>
            <p:cNvSpPr>
              <a:spLocks noChangeArrowheads="1"/>
            </p:cNvSpPr>
            <p:nvPr/>
          </p:nvSpPr>
          <p:spPr bwMode="auto">
            <a:xfrm>
              <a:off x="3629" y="1516"/>
              <a:ext cx="56" cy="56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64" name="Line 48"/>
            <p:cNvSpPr>
              <a:spLocks noChangeShapeType="1"/>
            </p:cNvSpPr>
            <p:nvPr/>
          </p:nvSpPr>
          <p:spPr bwMode="auto">
            <a:xfrm>
              <a:off x="4503" y="1535"/>
              <a:ext cx="2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65" name="Line 49"/>
            <p:cNvSpPr>
              <a:spLocks noChangeShapeType="1"/>
            </p:cNvSpPr>
            <p:nvPr/>
          </p:nvSpPr>
          <p:spPr bwMode="auto">
            <a:xfrm flipV="1">
              <a:off x="4610" y="1538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66" name="Line 50"/>
            <p:cNvSpPr>
              <a:spLocks noChangeShapeType="1"/>
            </p:cNvSpPr>
            <p:nvPr/>
          </p:nvSpPr>
          <p:spPr bwMode="auto">
            <a:xfrm>
              <a:off x="4410" y="1823"/>
              <a:ext cx="4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67" name="Line 51"/>
            <p:cNvSpPr>
              <a:spLocks noChangeShapeType="1"/>
            </p:cNvSpPr>
            <p:nvPr/>
          </p:nvSpPr>
          <p:spPr bwMode="auto">
            <a:xfrm>
              <a:off x="4398" y="1939"/>
              <a:ext cx="4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68" name="Rectangle 52"/>
            <p:cNvSpPr>
              <a:spLocks noChangeArrowheads="1"/>
            </p:cNvSpPr>
            <p:nvPr/>
          </p:nvSpPr>
          <p:spPr bwMode="auto">
            <a:xfrm>
              <a:off x="5338" y="1737"/>
              <a:ext cx="192" cy="43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69" name="Oval 53"/>
            <p:cNvSpPr>
              <a:spLocks noChangeArrowheads="1"/>
            </p:cNvSpPr>
            <p:nvPr/>
          </p:nvSpPr>
          <p:spPr bwMode="auto">
            <a:xfrm>
              <a:off x="3601" y="2246"/>
              <a:ext cx="56" cy="56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70" name="Line 54"/>
            <p:cNvSpPr>
              <a:spLocks noChangeShapeType="1"/>
            </p:cNvSpPr>
            <p:nvPr/>
          </p:nvSpPr>
          <p:spPr bwMode="auto">
            <a:xfrm>
              <a:off x="3648" y="2274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1" name="Line 55"/>
            <p:cNvSpPr>
              <a:spLocks noChangeShapeType="1"/>
            </p:cNvSpPr>
            <p:nvPr/>
          </p:nvSpPr>
          <p:spPr bwMode="auto">
            <a:xfrm>
              <a:off x="5444" y="1525"/>
              <a:ext cx="0" cy="2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2" name="Line 56"/>
            <p:cNvSpPr>
              <a:spLocks noChangeShapeType="1"/>
            </p:cNvSpPr>
            <p:nvPr/>
          </p:nvSpPr>
          <p:spPr bwMode="auto">
            <a:xfrm flipH="1">
              <a:off x="5424" y="2168"/>
              <a:ext cx="1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3" name="Line 57"/>
            <p:cNvSpPr>
              <a:spLocks noChangeShapeType="1"/>
            </p:cNvSpPr>
            <p:nvPr/>
          </p:nvSpPr>
          <p:spPr bwMode="auto">
            <a:xfrm>
              <a:off x="4608" y="1928"/>
              <a:ext cx="0" cy="3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4" name="Line 58"/>
            <p:cNvSpPr>
              <a:spLocks noChangeShapeType="1"/>
            </p:cNvSpPr>
            <p:nvPr/>
          </p:nvSpPr>
          <p:spPr bwMode="auto">
            <a:xfrm flipV="1">
              <a:off x="5232" y="2485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5" name="Line 59"/>
            <p:cNvSpPr>
              <a:spLocks noChangeShapeType="1"/>
            </p:cNvSpPr>
            <p:nvPr/>
          </p:nvSpPr>
          <p:spPr bwMode="auto">
            <a:xfrm>
              <a:off x="5289" y="2572"/>
              <a:ext cx="3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6" name="Line 60"/>
            <p:cNvSpPr>
              <a:spLocks noChangeShapeType="1"/>
            </p:cNvSpPr>
            <p:nvPr/>
          </p:nvSpPr>
          <p:spPr bwMode="auto">
            <a:xfrm flipV="1">
              <a:off x="5366" y="2648"/>
              <a:ext cx="1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77" name="Text Box 61"/>
            <p:cNvSpPr txBox="1">
              <a:spLocks noChangeArrowheads="1"/>
            </p:cNvSpPr>
            <p:nvPr/>
          </p:nvSpPr>
          <p:spPr bwMode="auto">
            <a:xfrm>
              <a:off x="3961" y="1126"/>
              <a:ext cx="3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R</a:t>
              </a:r>
              <a:r>
                <a:rPr lang="en-GB" sz="1800" baseline="-25000"/>
                <a:t>L</a:t>
              </a:r>
            </a:p>
          </p:txBody>
        </p:sp>
        <p:sp>
          <p:nvSpPr>
            <p:cNvPr id="4178" name="Text Box 62"/>
            <p:cNvSpPr txBox="1">
              <a:spLocks noChangeArrowheads="1"/>
            </p:cNvSpPr>
            <p:nvPr/>
          </p:nvSpPr>
          <p:spPr bwMode="auto">
            <a:xfrm>
              <a:off x="4082" y="1740"/>
              <a:ext cx="2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C</a:t>
              </a:r>
              <a:r>
                <a:rPr lang="en-GB" sz="1800" baseline="-25000"/>
                <a:t>S</a:t>
              </a:r>
            </a:p>
          </p:txBody>
        </p:sp>
        <p:sp>
          <p:nvSpPr>
            <p:cNvPr id="4179" name="AutoShape 63"/>
            <p:cNvSpPr>
              <a:spLocks noChangeArrowheads="1"/>
            </p:cNvSpPr>
            <p:nvPr/>
          </p:nvSpPr>
          <p:spPr bwMode="auto">
            <a:xfrm rot="5400000">
              <a:off x="4756" y="1308"/>
              <a:ext cx="483" cy="423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/>
            <a:p>
              <a:pPr algn="ctr"/>
              <a:r>
                <a:rPr lang="en-GB" sz="1800"/>
                <a:t>A</a:t>
              </a:r>
            </a:p>
          </p:txBody>
        </p:sp>
        <p:sp>
          <p:nvSpPr>
            <p:cNvPr id="4180" name="Line 64"/>
            <p:cNvSpPr>
              <a:spLocks noChangeShapeType="1"/>
            </p:cNvSpPr>
            <p:nvPr/>
          </p:nvSpPr>
          <p:spPr bwMode="auto">
            <a:xfrm>
              <a:off x="5222" y="1515"/>
              <a:ext cx="2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1" name="Rectangle 65"/>
            <p:cNvSpPr>
              <a:spLocks noChangeArrowheads="1"/>
            </p:cNvSpPr>
            <p:nvPr/>
          </p:nvSpPr>
          <p:spPr bwMode="auto">
            <a:xfrm>
              <a:off x="3898" y="1429"/>
              <a:ext cx="615" cy="21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82" name="Line 66"/>
            <p:cNvSpPr>
              <a:spLocks noChangeShapeType="1"/>
            </p:cNvSpPr>
            <p:nvPr/>
          </p:nvSpPr>
          <p:spPr bwMode="auto">
            <a:xfrm flipV="1">
              <a:off x="5366" y="1035"/>
              <a:ext cx="0" cy="4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3" name="Line 67"/>
            <p:cNvSpPr>
              <a:spLocks noChangeShapeType="1"/>
            </p:cNvSpPr>
            <p:nvPr/>
          </p:nvSpPr>
          <p:spPr bwMode="auto">
            <a:xfrm>
              <a:off x="5309" y="1035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4" name="Line 68"/>
            <p:cNvSpPr>
              <a:spLocks noChangeShapeType="1"/>
            </p:cNvSpPr>
            <p:nvPr/>
          </p:nvSpPr>
          <p:spPr bwMode="auto">
            <a:xfrm flipV="1">
              <a:off x="4675" y="1064"/>
              <a:ext cx="0" cy="4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85" name="Line 69"/>
            <p:cNvSpPr>
              <a:spLocks noChangeShapeType="1"/>
            </p:cNvSpPr>
            <p:nvPr/>
          </p:nvSpPr>
          <p:spPr bwMode="auto">
            <a:xfrm>
              <a:off x="4676" y="1064"/>
              <a:ext cx="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aphicFrame>
        <p:nvGraphicFramePr>
          <p:cNvPr id="131142" name="Object 4"/>
          <p:cNvGraphicFramePr>
            <a:graphicFrameLocks noChangeAspect="1"/>
          </p:cNvGraphicFramePr>
          <p:nvPr/>
        </p:nvGraphicFramePr>
        <p:xfrm>
          <a:off x="452438" y="3994150"/>
          <a:ext cx="13747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7" name="Equation" r:id="rId7" imgW="825480" imgH="266400" progId="Equation.3">
                  <p:embed/>
                </p:oleObj>
              </mc:Choice>
              <mc:Fallback>
                <p:oleObj name="Equation" r:id="rId7" imgW="825480" imgH="266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8" y="3994150"/>
                        <a:ext cx="1374775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143" name="Object 5"/>
          <p:cNvGraphicFramePr>
            <a:graphicFrameLocks noChangeAspect="1"/>
          </p:cNvGraphicFramePr>
          <p:nvPr/>
        </p:nvGraphicFramePr>
        <p:xfrm>
          <a:off x="441325" y="4924425"/>
          <a:ext cx="1804988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8" name="Equation" r:id="rId9" imgW="927000" imgH="431640" progId="Equation.3">
                  <p:embed/>
                </p:oleObj>
              </mc:Choice>
              <mc:Fallback>
                <p:oleObj name="Equation" r:id="rId9" imgW="92700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" y="4924425"/>
                        <a:ext cx="1804988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144" name="Object 6"/>
          <p:cNvGraphicFramePr>
            <a:graphicFrameLocks noChangeAspect="1"/>
          </p:cNvGraphicFramePr>
          <p:nvPr/>
        </p:nvGraphicFramePr>
        <p:xfrm>
          <a:off x="319088" y="4837113"/>
          <a:ext cx="257333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9" name="Equation" r:id="rId11" imgW="1371600" imgH="596880" progId="Equation.3">
                  <p:embed/>
                </p:oleObj>
              </mc:Choice>
              <mc:Fallback>
                <p:oleObj name="Equation" r:id="rId11" imgW="1371600" imgH="5968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8" y="4837113"/>
                        <a:ext cx="2573337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3"/>
          <p:cNvGrpSpPr>
            <a:grpSpLocks/>
          </p:cNvGrpSpPr>
          <p:nvPr/>
        </p:nvGrpSpPr>
        <p:grpSpPr bwMode="auto">
          <a:xfrm>
            <a:off x="5662613" y="1577975"/>
            <a:ext cx="3481387" cy="2628900"/>
            <a:chOff x="1462" y="1550"/>
            <a:chExt cx="2193" cy="1656"/>
          </a:xfrm>
        </p:grpSpPr>
        <p:sp>
          <p:nvSpPr>
            <p:cNvPr id="4134" name="Rectangle 74"/>
            <p:cNvSpPr>
              <a:spLocks noChangeArrowheads="1"/>
            </p:cNvSpPr>
            <p:nvPr/>
          </p:nvSpPr>
          <p:spPr bwMode="auto">
            <a:xfrm>
              <a:off x="1749" y="2006"/>
              <a:ext cx="615" cy="21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35" name="Line 75"/>
            <p:cNvSpPr>
              <a:spLocks noChangeShapeType="1"/>
            </p:cNvSpPr>
            <p:nvPr/>
          </p:nvSpPr>
          <p:spPr bwMode="auto">
            <a:xfrm>
              <a:off x="1519" y="2102"/>
              <a:ext cx="2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36" name="Oval 76"/>
            <p:cNvSpPr>
              <a:spLocks noChangeArrowheads="1"/>
            </p:cNvSpPr>
            <p:nvPr/>
          </p:nvSpPr>
          <p:spPr bwMode="auto">
            <a:xfrm>
              <a:off x="1490" y="2074"/>
              <a:ext cx="56" cy="56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4137" name="Group 77"/>
            <p:cNvGrpSpPr>
              <a:grpSpLocks/>
            </p:cNvGrpSpPr>
            <p:nvPr/>
          </p:nvGrpSpPr>
          <p:grpSpPr bwMode="auto">
            <a:xfrm>
              <a:off x="2537" y="1813"/>
              <a:ext cx="767" cy="309"/>
              <a:chOff x="3821" y="2216"/>
              <a:chExt cx="1536" cy="309"/>
            </a:xfrm>
          </p:grpSpPr>
          <p:sp>
            <p:nvSpPr>
              <p:cNvPr id="4155" name="Freeform 78"/>
              <p:cNvSpPr>
                <a:spLocks/>
              </p:cNvSpPr>
              <p:nvPr/>
            </p:nvSpPr>
            <p:spPr bwMode="auto">
              <a:xfrm>
                <a:off x="4119" y="2226"/>
                <a:ext cx="307" cy="299"/>
              </a:xfrm>
              <a:custGeom>
                <a:avLst/>
                <a:gdLst>
                  <a:gd name="T0" fmla="*/ 0 w 307"/>
                  <a:gd name="T1" fmla="*/ 299 h 299"/>
                  <a:gd name="T2" fmla="*/ 48 w 307"/>
                  <a:gd name="T3" fmla="*/ 88 h 299"/>
                  <a:gd name="T4" fmla="*/ 163 w 307"/>
                  <a:gd name="T5" fmla="*/ 1 h 299"/>
                  <a:gd name="T6" fmla="*/ 278 w 307"/>
                  <a:gd name="T7" fmla="*/ 97 h 299"/>
                  <a:gd name="T8" fmla="*/ 307 w 307"/>
                  <a:gd name="T9" fmla="*/ 299 h 2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299"/>
                  <a:gd name="T17" fmla="*/ 307 w 307"/>
                  <a:gd name="T18" fmla="*/ 299 h 2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299">
                    <a:moveTo>
                      <a:pt x="0" y="299"/>
                    </a:moveTo>
                    <a:cubicBezTo>
                      <a:pt x="10" y="218"/>
                      <a:pt x="21" y="138"/>
                      <a:pt x="48" y="88"/>
                    </a:cubicBezTo>
                    <a:cubicBezTo>
                      <a:pt x="75" y="38"/>
                      <a:pt x="125" y="0"/>
                      <a:pt x="163" y="1"/>
                    </a:cubicBezTo>
                    <a:cubicBezTo>
                      <a:pt x="201" y="2"/>
                      <a:pt x="254" y="47"/>
                      <a:pt x="278" y="97"/>
                    </a:cubicBezTo>
                    <a:cubicBezTo>
                      <a:pt x="302" y="147"/>
                      <a:pt x="304" y="223"/>
                      <a:pt x="307" y="299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56" name="Freeform 79"/>
              <p:cNvSpPr>
                <a:spLocks/>
              </p:cNvSpPr>
              <p:nvPr/>
            </p:nvSpPr>
            <p:spPr bwMode="auto">
              <a:xfrm>
                <a:off x="3821" y="2226"/>
                <a:ext cx="307" cy="299"/>
              </a:xfrm>
              <a:custGeom>
                <a:avLst/>
                <a:gdLst>
                  <a:gd name="T0" fmla="*/ 0 w 307"/>
                  <a:gd name="T1" fmla="*/ 299 h 299"/>
                  <a:gd name="T2" fmla="*/ 48 w 307"/>
                  <a:gd name="T3" fmla="*/ 88 h 299"/>
                  <a:gd name="T4" fmla="*/ 163 w 307"/>
                  <a:gd name="T5" fmla="*/ 1 h 299"/>
                  <a:gd name="T6" fmla="*/ 278 w 307"/>
                  <a:gd name="T7" fmla="*/ 97 h 299"/>
                  <a:gd name="T8" fmla="*/ 307 w 307"/>
                  <a:gd name="T9" fmla="*/ 299 h 2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299"/>
                  <a:gd name="T17" fmla="*/ 307 w 307"/>
                  <a:gd name="T18" fmla="*/ 299 h 2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299">
                    <a:moveTo>
                      <a:pt x="0" y="299"/>
                    </a:moveTo>
                    <a:cubicBezTo>
                      <a:pt x="10" y="218"/>
                      <a:pt x="21" y="138"/>
                      <a:pt x="48" y="88"/>
                    </a:cubicBezTo>
                    <a:cubicBezTo>
                      <a:pt x="75" y="38"/>
                      <a:pt x="125" y="0"/>
                      <a:pt x="163" y="1"/>
                    </a:cubicBezTo>
                    <a:cubicBezTo>
                      <a:pt x="201" y="2"/>
                      <a:pt x="254" y="47"/>
                      <a:pt x="278" y="97"/>
                    </a:cubicBezTo>
                    <a:cubicBezTo>
                      <a:pt x="302" y="147"/>
                      <a:pt x="304" y="223"/>
                      <a:pt x="307" y="299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57" name="Freeform 80"/>
              <p:cNvSpPr>
                <a:spLocks/>
              </p:cNvSpPr>
              <p:nvPr/>
            </p:nvSpPr>
            <p:spPr bwMode="auto">
              <a:xfrm>
                <a:off x="4426" y="2226"/>
                <a:ext cx="307" cy="299"/>
              </a:xfrm>
              <a:custGeom>
                <a:avLst/>
                <a:gdLst>
                  <a:gd name="T0" fmla="*/ 0 w 307"/>
                  <a:gd name="T1" fmla="*/ 299 h 299"/>
                  <a:gd name="T2" fmla="*/ 48 w 307"/>
                  <a:gd name="T3" fmla="*/ 88 h 299"/>
                  <a:gd name="T4" fmla="*/ 163 w 307"/>
                  <a:gd name="T5" fmla="*/ 1 h 299"/>
                  <a:gd name="T6" fmla="*/ 278 w 307"/>
                  <a:gd name="T7" fmla="*/ 97 h 299"/>
                  <a:gd name="T8" fmla="*/ 307 w 307"/>
                  <a:gd name="T9" fmla="*/ 299 h 2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299"/>
                  <a:gd name="T17" fmla="*/ 307 w 307"/>
                  <a:gd name="T18" fmla="*/ 299 h 2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299">
                    <a:moveTo>
                      <a:pt x="0" y="299"/>
                    </a:moveTo>
                    <a:cubicBezTo>
                      <a:pt x="10" y="218"/>
                      <a:pt x="21" y="138"/>
                      <a:pt x="48" y="88"/>
                    </a:cubicBezTo>
                    <a:cubicBezTo>
                      <a:pt x="75" y="38"/>
                      <a:pt x="125" y="0"/>
                      <a:pt x="163" y="1"/>
                    </a:cubicBezTo>
                    <a:cubicBezTo>
                      <a:pt x="201" y="2"/>
                      <a:pt x="254" y="47"/>
                      <a:pt x="278" y="97"/>
                    </a:cubicBezTo>
                    <a:cubicBezTo>
                      <a:pt x="302" y="147"/>
                      <a:pt x="304" y="223"/>
                      <a:pt x="307" y="299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58" name="Freeform 81"/>
              <p:cNvSpPr>
                <a:spLocks/>
              </p:cNvSpPr>
              <p:nvPr/>
            </p:nvSpPr>
            <p:spPr bwMode="auto">
              <a:xfrm>
                <a:off x="4742" y="2226"/>
                <a:ext cx="307" cy="299"/>
              </a:xfrm>
              <a:custGeom>
                <a:avLst/>
                <a:gdLst>
                  <a:gd name="T0" fmla="*/ 0 w 307"/>
                  <a:gd name="T1" fmla="*/ 299 h 299"/>
                  <a:gd name="T2" fmla="*/ 48 w 307"/>
                  <a:gd name="T3" fmla="*/ 88 h 299"/>
                  <a:gd name="T4" fmla="*/ 163 w 307"/>
                  <a:gd name="T5" fmla="*/ 1 h 299"/>
                  <a:gd name="T6" fmla="*/ 278 w 307"/>
                  <a:gd name="T7" fmla="*/ 97 h 299"/>
                  <a:gd name="T8" fmla="*/ 307 w 307"/>
                  <a:gd name="T9" fmla="*/ 299 h 2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299"/>
                  <a:gd name="T17" fmla="*/ 307 w 307"/>
                  <a:gd name="T18" fmla="*/ 299 h 2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299">
                    <a:moveTo>
                      <a:pt x="0" y="299"/>
                    </a:moveTo>
                    <a:cubicBezTo>
                      <a:pt x="10" y="218"/>
                      <a:pt x="21" y="138"/>
                      <a:pt x="48" y="88"/>
                    </a:cubicBezTo>
                    <a:cubicBezTo>
                      <a:pt x="75" y="38"/>
                      <a:pt x="125" y="0"/>
                      <a:pt x="163" y="1"/>
                    </a:cubicBezTo>
                    <a:cubicBezTo>
                      <a:pt x="201" y="2"/>
                      <a:pt x="254" y="47"/>
                      <a:pt x="278" y="97"/>
                    </a:cubicBezTo>
                    <a:cubicBezTo>
                      <a:pt x="302" y="147"/>
                      <a:pt x="304" y="223"/>
                      <a:pt x="307" y="299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59" name="Freeform 82"/>
              <p:cNvSpPr>
                <a:spLocks/>
              </p:cNvSpPr>
              <p:nvPr/>
            </p:nvSpPr>
            <p:spPr bwMode="auto">
              <a:xfrm>
                <a:off x="5050" y="2216"/>
                <a:ext cx="307" cy="299"/>
              </a:xfrm>
              <a:custGeom>
                <a:avLst/>
                <a:gdLst>
                  <a:gd name="T0" fmla="*/ 0 w 307"/>
                  <a:gd name="T1" fmla="*/ 299 h 299"/>
                  <a:gd name="T2" fmla="*/ 48 w 307"/>
                  <a:gd name="T3" fmla="*/ 88 h 299"/>
                  <a:gd name="T4" fmla="*/ 163 w 307"/>
                  <a:gd name="T5" fmla="*/ 1 h 299"/>
                  <a:gd name="T6" fmla="*/ 278 w 307"/>
                  <a:gd name="T7" fmla="*/ 97 h 299"/>
                  <a:gd name="T8" fmla="*/ 307 w 307"/>
                  <a:gd name="T9" fmla="*/ 299 h 2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299"/>
                  <a:gd name="T17" fmla="*/ 307 w 307"/>
                  <a:gd name="T18" fmla="*/ 299 h 2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299">
                    <a:moveTo>
                      <a:pt x="0" y="299"/>
                    </a:moveTo>
                    <a:cubicBezTo>
                      <a:pt x="10" y="218"/>
                      <a:pt x="21" y="138"/>
                      <a:pt x="48" y="88"/>
                    </a:cubicBezTo>
                    <a:cubicBezTo>
                      <a:pt x="75" y="38"/>
                      <a:pt x="125" y="0"/>
                      <a:pt x="163" y="1"/>
                    </a:cubicBezTo>
                    <a:cubicBezTo>
                      <a:pt x="201" y="2"/>
                      <a:pt x="254" y="47"/>
                      <a:pt x="278" y="97"/>
                    </a:cubicBezTo>
                    <a:cubicBezTo>
                      <a:pt x="302" y="147"/>
                      <a:pt x="304" y="223"/>
                      <a:pt x="307" y="299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138" name="Line 83"/>
            <p:cNvSpPr>
              <a:spLocks noChangeShapeType="1"/>
            </p:cNvSpPr>
            <p:nvPr/>
          </p:nvSpPr>
          <p:spPr bwMode="auto">
            <a:xfrm>
              <a:off x="2364" y="2093"/>
              <a:ext cx="1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39" name="Line 84"/>
            <p:cNvSpPr>
              <a:spLocks noChangeShapeType="1"/>
            </p:cNvSpPr>
            <p:nvPr/>
          </p:nvSpPr>
          <p:spPr bwMode="auto">
            <a:xfrm>
              <a:off x="2460" y="2092"/>
              <a:ext cx="0" cy="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0" name="Line 85"/>
            <p:cNvSpPr>
              <a:spLocks noChangeShapeType="1"/>
            </p:cNvSpPr>
            <p:nvPr/>
          </p:nvSpPr>
          <p:spPr bwMode="auto">
            <a:xfrm>
              <a:off x="2249" y="2381"/>
              <a:ext cx="4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1" name="Line 86"/>
            <p:cNvSpPr>
              <a:spLocks noChangeShapeType="1"/>
            </p:cNvSpPr>
            <p:nvPr/>
          </p:nvSpPr>
          <p:spPr bwMode="auto">
            <a:xfrm>
              <a:off x="2259" y="2497"/>
              <a:ext cx="4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2" name="Rectangle 87"/>
            <p:cNvSpPr>
              <a:spLocks noChangeArrowheads="1"/>
            </p:cNvSpPr>
            <p:nvPr/>
          </p:nvSpPr>
          <p:spPr bwMode="auto">
            <a:xfrm>
              <a:off x="3199" y="2295"/>
              <a:ext cx="192" cy="43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43" name="Oval 88"/>
            <p:cNvSpPr>
              <a:spLocks noChangeArrowheads="1"/>
            </p:cNvSpPr>
            <p:nvPr/>
          </p:nvSpPr>
          <p:spPr bwMode="auto">
            <a:xfrm>
              <a:off x="1462" y="2804"/>
              <a:ext cx="56" cy="56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144" name="Line 89"/>
            <p:cNvSpPr>
              <a:spLocks noChangeShapeType="1"/>
            </p:cNvSpPr>
            <p:nvPr/>
          </p:nvSpPr>
          <p:spPr bwMode="auto">
            <a:xfrm>
              <a:off x="1509" y="2832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5" name="Line 90"/>
            <p:cNvSpPr>
              <a:spLocks noChangeShapeType="1"/>
            </p:cNvSpPr>
            <p:nvPr/>
          </p:nvSpPr>
          <p:spPr bwMode="auto">
            <a:xfrm>
              <a:off x="3305" y="2083"/>
              <a:ext cx="0" cy="2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6" name="Line 91"/>
            <p:cNvSpPr>
              <a:spLocks noChangeShapeType="1"/>
            </p:cNvSpPr>
            <p:nvPr/>
          </p:nvSpPr>
          <p:spPr bwMode="auto">
            <a:xfrm flipH="1">
              <a:off x="3285" y="2726"/>
              <a:ext cx="1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" name="Line 92"/>
            <p:cNvSpPr>
              <a:spLocks noChangeShapeType="1"/>
            </p:cNvSpPr>
            <p:nvPr/>
          </p:nvSpPr>
          <p:spPr bwMode="auto">
            <a:xfrm>
              <a:off x="2469" y="2486"/>
              <a:ext cx="0" cy="3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8" name="Line 93"/>
            <p:cNvSpPr>
              <a:spLocks noChangeShapeType="1"/>
            </p:cNvSpPr>
            <p:nvPr/>
          </p:nvSpPr>
          <p:spPr bwMode="auto">
            <a:xfrm flipV="1">
              <a:off x="3093" y="3043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9" name="Line 94"/>
            <p:cNvSpPr>
              <a:spLocks noChangeShapeType="1"/>
            </p:cNvSpPr>
            <p:nvPr/>
          </p:nvSpPr>
          <p:spPr bwMode="auto">
            <a:xfrm>
              <a:off x="3150" y="3130"/>
              <a:ext cx="3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50" name="Line 95"/>
            <p:cNvSpPr>
              <a:spLocks noChangeShapeType="1"/>
            </p:cNvSpPr>
            <p:nvPr/>
          </p:nvSpPr>
          <p:spPr bwMode="auto">
            <a:xfrm flipV="1">
              <a:off x="3227" y="3206"/>
              <a:ext cx="1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51" name="Text Box 96"/>
            <p:cNvSpPr txBox="1">
              <a:spLocks noChangeArrowheads="1"/>
            </p:cNvSpPr>
            <p:nvPr/>
          </p:nvSpPr>
          <p:spPr bwMode="auto">
            <a:xfrm>
              <a:off x="2780" y="1550"/>
              <a:ext cx="2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L</a:t>
              </a:r>
              <a:r>
                <a:rPr lang="en-GB" sz="1800" baseline="-25000"/>
                <a:t>s</a:t>
              </a:r>
            </a:p>
          </p:txBody>
        </p:sp>
        <p:sp>
          <p:nvSpPr>
            <p:cNvPr id="4152" name="Text Box 97"/>
            <p:cNvSpPr txBox="1">
              <a:spLocks noChangeArrowheads="1"/>
            </p:cNvSpPr>
            <p:nvPr/>
          </p:nvSpPr>
          <p:spPr bwMode="auto">
            <a:xfrm>
              <a:off x="1822" y="1684"/>
              <a:ext cx="3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R</a:t>
              </a:r>
              <a:r>
                <a:rPr lang="en-GB" sz="1800" baseline="-25000"/>
                <a:t>L</a:t>
              </a:r>
            </a:p>
          </p:txBody>
        </p:sp>
        <p:sp>
          <p:nvSpPr>
            <p:cNvPr id="4153" name="Text Box 98"/>
            <p:cNvSpPr txBox="1">
              <a:spLocks noChangeArrowheads="1"/>
            </p:cNvSpPr>
            <p:nvPr/>
          </p:nvSpPr>
          <p:spPr bwMode="auto">
            <a:xfrm>
              <a:off x="1943" y="2298"/>
              <a:ext cx="2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C</a:t>
              </a:r>
              <a:r>
                <a:rPr lang="en-GB" sz="1800" baseline="-25000"/>
                <a:t>S</a:t>
              </a:r>
            </a:p>
          </p:txBody>
        </p:sp>
        <p:sp>
          <p:nvSpPr>
            <p:cNvPr id="4154" name="Text Box 99"/>
            <p:cNvSpPr txBox="1">
              <a:spLocks noChangeArrowheads="1"/>
            </p:cNvSpPr>
            <p:nvPr/>
          </p:nvSpPr>
          <p:spPr bwMode="auto">
            <a:xfrm>
              <a:off x="3435" y="237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 sz="1800"/>
                <a:t>R</a:t>
              </a:r>
            </a:p>
          </p:txBody>
        </p:sp>
      </p:grpSp>
      <p:sp>
        <p:nvSpPr>
          <p:cNvPr id="131172" name="Rectangle 100"/>
          <p:cNvSpPr>
            <a:spLocks noChangeArrowheads="1"/>
          </p:cNvSpPr>
          <p:nvPr/>
        </p:nvSpPr>
        <p:spPr bwMode="auto">
          <a:xfrm>
            <a:off x="1716088" y="334963"/>
            <a:ext cx="6172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The AC transformer</a:t>
            </a:r>
          </a:p>
        </p:txBody>
      </p:sp>
      <p:sp>
        <p:nvSpPr>
          <p:cNvPr id="131173" name="Rectangle 101"/>
          <p:cNvSpPr>
            <a:spLocks noChangeArrowheads="1"/>
          </p:cNvSpPr>
          <p:nvPr/>
        </p:nvSpPr>
        <p:spPr bwMode="auto">
          <a:xfrm>
            <a:off x="1663700" y="344488"/>
            <a:ext cx="6172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The active AC transformer</a:t>
            </a:r>
          </a:p>
        </p:txBody>
      </p:sp>
      <p:sp>
        <p:nvSpPr>
          <p:cNvPr id="413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3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31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3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3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3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3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3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3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113" grpId="0" animBg="1"/>
      <p:bldP spid="131172" grpId="0"/>
      <p:bldP spid="131172" grpId="1"/>
      <p:bldP spid="131173" grpId="0"/>
      <p:bldP spid="13117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6381750"/>
            <a:ext cx="3665536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D6CA57D-7207-4011-967B-70A8A36D11A6}" type="slidenum">
              <a:rPr lang="en-US" sz="1400" smtClean="0"/>
              <a:pPr eaLnBrk="1" hangingPunct="1"/>
              <a:t>21</a:t>
            </a:fld>
            <a:endParaRPr lang="en-US" sz="1400" smtClean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z="2400" smtClean="0"/>
              <a:t>Principle of a fast current transformer</a:t>
            </a:r>
            <a:endParaRPr lang="en-GB" sz="2400" smtClean="0"/>
          </a:p>
        </p:txBody>
      </p:sp>
      <p:pic>
        <p:nvPicPr>
          <p:cNvPr id="2765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8" y="1301750"/>
            <a:ext cx="8455025" cy="4611688"/>
          </a:xfrm>
        </p:spPr>
      </p:pic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457993" y="6025943"/>
            <a:ext cx="1839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sz="1400" dirty="0" err="1">
                <a:solidFill>
                  <a:srgbClr val="FF0000"/>
                </a:solidFill>
              </a:rPr>
              <a:t>Diagram</a:t>
            </a:r>
            <a:r>
              <a:rPr lang="fr-CH" sz="1400" dirty="0">
                <a:solidFill>
                  <a:srgbClr val="FF0000"/>
                </a:solidFill>
              </a:rPr>
              <a:t> by H. Jakob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27655" name="Picture 5" descr="FCT_a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422400"/>
            <a:ext cx="7940675" cy="4586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44600" y="1492250"/>
            <a:ext cx="6915150" cy="958850"/>
            <a:chOff x="894" y="635"/>
            <a:chExt cx="4356" cy="604"/>
          </a:xfrm>
        </p:grpSpPr>
        <p:sp>
          <p:nvSpPr>
            <p:cNvPr id="27669" name="Freeform 8"/>
            <p:cNvSpPr>
              <a:spLocks/>
            </p:cNvSpPr>
            <p:nvPr/>
          </p:nvSpPr>
          <p:spPr bwMode="auto">
            <a:xfrm>
              <a:off x="978" y="723"/>
              <a:ext cx="4272" cy="516"/>
            </a:xfrm>
            <a:custGeom>
              <a:avLst/>
              <a:gdLst>
                <a:gd name="T0" fmla="*/ 4272 w 4272"/>
                <a:gd name="T1" fmla="*/ 516 h 516"/>
                <a:gd name="T2" fmla="*/ 2870 w 4272"/>
                <a:gd name="T3" fmla="*/ 516 h 516"/>
                <a:gd name="T4" fmla="*/ 2870 w 4272"/>
                <a:gd name="T5" fmla="*/ 274 h 516"/>
                <a:gd name="T6" fmla="*/ 2342 w 4272"/>
                <a:gd name="T7" fmla="*/ 274 h 516"/>
                <a:gd name="T8" fmla="*/ 2342 w 4272"/>
                <a:gd name="T9" fmla="*/ 0 h 516"/>
                <a:gd name="T10" fmla="*/ 1850 w 4272"/>
                <a:gd name="T11" fmla="*/ 0 h 516"/>
                <a:gd name="T12" fmla="*/ 1850 w 4272"/>
                <a:gd name="T13" fmla="*/ 274 h 516"/>
                <a:gd name="T14" fmla="*/ 949 w 4272"/>
                <a:gd name="T15" fmla="*/ 274 h 516"/>
                <a:gd name="T16" fmla="*/ 949 w 4272"/>
                <a:gd name="T17" fmla="*/ 507 h 516"/>
                <a:gd name="T18" fmla="*/ 0 w 4272"/>
                <a:gd name="T19" fmla="*/ 505 h 5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72"/>
                <a:gd name="T31" fmla="*/ 0 h 516"/>
                <a:gd name="T32" fmla="*/ 4272 w 4272"/>
                <a:gd name="T33" fmla="*/ 516 h 5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72" h="516">
                  <a:moveTo>
                    <a:pt x="4272" y="516"/>
                  </a:moveTo>
                  <a:lnTo>
                    <a:pt x="2870" y="516"/>
                  </a:lnTo>
                  <a:lnTo>
                    <a:pt x="2870" y="274"/>
                  </a:lnTo>
                  <a:lnTo>
                    <a:pt x="2342" y="274"/>
                  </a:lnTo>
                  <a:lnTo>
                    <a:pt x="2342" y="0"/>
                  </a:lnTo>
                  <a:lnTo>
                    <a:pt x="1850" y="0"/>
                  </a:lnTo>
                  <a:lnTo>
                    <a:pt x="1850" y="274"/>
                  </a:lnTo>
                  <a:lnTo>
                    <a:pt x="949" y="274"/>
                  </a:lnTo>
                  <a:lnTo>
                    <a:pt x="949" y="507"/>
                  </a:lnTo>
                  <a:lnTo>
                    <a:pt x="0" y="505"/>
                  </a:lnTo>
                </a:path>
              </a:pathLst>
            </a:custGeom>
            <a:noFill/>
            <a:ln w="57150" cmpd="sng">
              <a:solidFill>
                <a:srgbClr val="FF00FF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670" name="Text Box 9"/>
            <p:cNvSpPr txBox="1">
              <a:spLocks noChangeArrowheads="1"/>
            </p:cNvSpPr>
            <p:nvPr/>
          </p:nvSpPr>
          <p:spPr bwMode="auto">
            <a:xfrm>
              <a:off x="894" y="635"/>
              <a:ext cx="70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FF00FF"/>
                  </a:solidFill>
                  <a:latin typeface="Times New Roman" pitchFamily="18" charset="0"/>
                </a:rPr>
                <a:t>Image</a:t>
              </a:r>
            </a:p>
            <a:p>
              <a:pPr algn="ctr"/>
              <a:r>
                <a:rPr lang="en-US" sz="2400">
                  <a:solidFill>
                    <a:srgbClr val="FF00FF"/>
                  </a:solidFill>
                  <a:latin typeface="Times New Roman" pitchFamily="18" charset="0"/>
                </a:rPr>
                <a:t>Current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692275" y="3709988"/>
            <a:ext cx="5824538" cy="696912"/>
            <a:chOff x="1076" y="2021"/>
            <a:chExt cx="3669" cy="439"/>
          </a:xfrm>
        </p:grpSpPr>
        <p:sp>
          <p:nvSpPr>
            <p:cNvPr id="27667" name="Line 11"/>
            <p:cNvSpPr>
              <a:spLocks noChangeShapeType="1"/>
            </p:cNvSpPr>
            <p:nvPr/>
          </p:nvSpPr>
          <p:spPr bwMode="auto">
            <a:xfrm>
              <a:off x="1076" y="2021"/>
              <a:ext cx="3669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668" name="Text Box 12"/>
            <p:cNvSpPr txBox="1">
              <a:spLocks noChangeArrowheads="1"/>
            </p:cNvSpPr>
            <p:nvPr/>
          </p:nvSpPr>
          <p:spPr bwMode="auto">
            <a:xfrm>
              <a:off x="3993" y="2172"/>
              <a:ext cx="6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2400">
                  <a:solidFill>
                    <a:srgbClr val="009900"/>
                  </a:solidFill>
                  <a:latin typeface="Times New Roman" pitchFamily="18" charset="0"/>
                </a:rPr>
                <a:t>BEAM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8775" y="5318125"/>
            <a:ext cx="4675188" cy="579438"/>
            <a:chOff x="123" y="3101"/>
            <a:chExt cx="2945" cy="365"/>
          </a:xfrm>
        </p:grpSpPr>
        <p:sp>
          <p:nvSpPr>
            <p:cNvPr id="27664" name="Freeform 14"/>
            <p:cNvSpPr>
              <a:spLocks/>
            </p:cNvSpPr>
            <p:nvPr/>
          </p:nvSpPr>
          <p:spPr bwMode="auto">
            <a:xfrm>
              <a:off x="2671" y="3101"/>
              <a:ext cx="397" cy="280"/>
            </a:xfrm>
            <a:custGeom>
              <a:avLst/>
              <a:gdLst>
                <a:gd name="T0" fmla="*/ 1 w 397"/>
                <a:gd name="T1" fmla="*/ 11 h 280"/>
                <a:gd name="T2" fmla="*/ 3 w 397"/>
                <a:gd name="T3" fmla="*/ 270 h 280"/>
                <a:gd name="T4" fmla="*/ 114 w 397"/>
                <a:gd name="T5" fmla="*/ 280 h 280"/>
                <a:gd name="T6" fmla="*/ 397 w 397"/>
                <a:gd name="T7" fmla="*/ 273 h 280"/>
                <a:gd name="T8" fmla="*/ 385 w 397"/>
                <a:gd name="T9" fmla="*/ 26 h 280"/>
                <a:gd name="T10" fmla="*/ 310 w 397"/>
                <a:gd name="T11" fmla="*/ 6 h 280"/>
                <a:gd name="T12" fmla="*/ 1 w 397"/>
                <a:gd name="T13" fmla="*/ 11 h 2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7"/>
                <a:gd name="T22" fmla="*/ 0 h 280"/>
                <a:gd name="T23" fmla="*/ 397 w 397"/>
                <a:gd name="T24" fmla="*/ 280 h 2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7" h="280">
                  <a:moveTo>
                    <a:pt x="1" y="11"/>
                  </a:moveTo>
                  <a:cubicBezTo>
                    <a:pt x="2" y="97"/>
                    <a:pt x="0" y="184"/>
                    <a:pt x="3" y="270"/>
                  </a:cubicBezTo>
                  <a:cubicBezTo>
                    <a:pt x="47" y="269"/>
                    <a:pt x="74" y="270"/>
                    <a:pt x="114" y="280"/>
                  </a:cubicBezTo>
                  <a:cubicBezTo>
                    <a:pt x="208" y="278"/>
                    <a:pt x="303" y="275"/>
                    <a:pt x="397" y="273"/>
                  </a:cubicBezTo>
                  <a:cubicBezTo>
                    <a:pt x="387" y="191"/>
                    <a:pt x="390" y="109"/>
                    <a:pt x="385" y="26"/>
                  </a:cubicBezTo>
                  <a:cubicBezTo>
                    <a:pt x="383" y="0"/>
                    <a:pt x="310" y="6"/>
                    <a:pt x="310" y="6"/>
                  </a:cubicBezTo>
                  <a:cubicBezTo>
                    <a:pt x="212" y="10"/>
                    <a:pt x="96" y="34"/>
                    <a:pt x="1" y="11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0099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5" name="Line 15"/>
            <p:cNvSpPr>
              <a:spLocks noChangeShapeType="1"/>
            </p:cNvSpPr>
            <p:nvPr/>
          </p:nvSpPr>
          <p:spPr bwMode="auto">
            <a:xfrm flipV="1">
              <a:off x="1789" y="3246"/>
              <a:ext cx="834" cy="11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6" name="Text Box 16"/>
            <p:cNvSpPr txBox="1">
              <a:spLocks noChangeArrowheads="1"/>
            </p:cNvSpPr>
            <p:nvPr/>
          </p:nvSpPr>
          <p:spPr bwMode="auto">
            <a:xfrm>
              <a:off x="123" y="3178"/>
              <a:ext cx="16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009900"/>
                  </a:solidFill>
                  <a:latin typeface="Times New Roman" pitchFamily="18" charset="0"/>
                </a:rPr>
                <a:t>Calibration winding</a:t>
              </a:r>
            </a:p>
          </p:txBody>
        </p:sp>
      </p:grpSp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6019800" y="1312863"/>
            <a:ext cx="3690938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500MHz Bandwidth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Low droop (&lt; 0.2%/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s)</a:t>
            </a: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175125" y="2541588"/>
            <a:ext cx="3868738" cy="3435350"/>
            <a:chOff x="2778" y="1258"/>
            <a:chExt cx="2437" cy="2164"/>
          </a:xfrm>
        </p:grpSpPr>
        <p:sp>
          <p:nvSpPr>
            <p:cNvPr id="27661" name="Text Box 19"/>
            <p:cNvSpPr txBox="1">
              <a:spLocks noChangeArrowheads="1"/>
            </p:cNvSpPr>
            <p:nvPr/>
          </p:nvSpPr>
          <p:spPr bwMode="auto">
            <a:xfrm>
              <a:off x="2778" y="1258"/>
              <a:ext cx="9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b="1">
                  <a:solidFill>
                    <a:schemeClr val="bg2"/>
                  </a:solidFill>
                  <a:latin typeface="Times New Roman" pitchFamily="18" charset="0"/>
                </a:rPr>
                <a:t>Ceramic Gap</a:t>
              </a:r>
            </a:p>
          </p:txBody>
        </p:sp>
        <p:sp>
          <p:nvSpPr>
            <p:cNvPr id="27662" name="Text Box 20"/>
            <p:cNvSpPr txBox="1">
              <a:spLocks noChangeArrowheads="1"/>
            </p:cNvSpPr>
            <p:nvPr/>
          </p:nvSpPr>
          <p:spPr bwMode="auto">
            <a:xfrm>
              <a:off x="4038" y="2845"/>
              <a:ext cx="1177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80nm Ti Coating</a:t>
              </a:r>
            </a:p>
            <a:p>
              <a:pPr algn="ctr">
                <a:buFont typeface="Symbol" pitchFamily="18" charset="2"/>
                <a:buChar char="Þ"/>
              </a:pPr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20</a:t>
              </a:r>
              <a:r>
                <a:rPr lang="en-GB" sz="1800">
                  <a:solidFill>
                    <a:schemeClr val="bg2"/>
                  </a:solidFill>
                  <a:latin typeface="Symbol" pitchFamily="18" charset="2"/>
                </a:rPr>
                <a:t>W </a:t>
              </a:r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to improve</a:t>
              </a:r>
            </a:p>
            <a:p>
              <a:pPr algn="ctr">
                <a:buFont typeface="Symbol" pitchFamily="18" charset="2"/>
                <a:buNone/>
              </a:pPr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impedance</a:t>
              </a:r>
            </a:p>
          </p:txBody>
        </p:sp>
        <p:sp>
          <p:nvSpPr>
            <p:cNvPr id="27663" name="Freeform 21"/>
            <p:cNvSpPr>
              <a:spLocks/>
            </p:cNvSpPr>
            <p:nvPr/>
          </p:nvSpPr>
          <p:spPr bwMode="auto">
            <a:xfrm>
              <a:off x="3168" y="2537"/>
              <a:ext cx="1119" cy="332"/>
            </a:xfrm>
            <a:custGeom>
              <a:avLst/>
              <a:gdLst>
                <a:gd name="T0" fmla="*/ 1119 w 1119"/>
                <a:gd name="T1" fmla="*/ 332 h 332"/>
                <a:gd name="T2" fmla="*/ 429 w 1119"/>
                <a:gd name="T3" fmla="*/ 12 h 332"/>
                <a:gd name="T4" fmla="*/ 0 w 1119"/>
                <a:gd name="T5" fmla="*/ 261 h 332"/>
                <a:gd name="T6" fmla="*/ 0 60000 65536"/>
                <a:gd name="T7" fmla="*/ 0 60000 65536"/>
                <a:gd name="T8" fmla="*/ 0 60000 65536"/>
                <a:gd name="T9" fmla="*/ 0 w 1119"/>
                <a:gd name="T10" fmla="*/ 0 h 332"/>
                <a:gd name="T11" fmla="*/ 1119 w 1119"/>
                <a:gd name="T12" fmla="*/ 332 h 3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19" h="332">
                  <a:moveTo>
                    <a:pt x="1119" y="332"/>
                  </a:moveTo>
                  <a:cubicBezTo>
                    <a:pt x="867" y="178"/>
                    <a:pt x="615" y="24"/>
                    <a:pt x="429" y="12"/>
                  </a:cubicBezTo>
                  <a:cubicBezTo>
                    <a:pt x="243" y="0"/>
                    <a:pt x="71" y="219"/>
                    <a:pt x="0" y="261"/>
                  </a:cubicBezTo>
                </a:path>
              </a:pathLst>
            </a:custGeom>
            <a:noFill/>
            <a:ln w="28575" cmpd="sng">
              <a:solidFill>
                <a:schemeClr val="bg2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5" grpId="0" build="p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394F61A-FD30-4901-A657-7436E6F3633D}" type="slidenum">
              <a:rPr lang="en-US" sz="1400" smtClean="0"/>
              <a:pPr eaLnBrk="1" hangingPunct="1"/>
              <a:t>22</a:t>
            </a:fld>
            <a:endParaRPr lang="en-US" sz="1400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z="2400" smtClean="0"/>
              <a:t>Fast current transformers for the LHC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30313"/>
            <a:ext cx="9144000" cy="51371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8" name="Picture 5" descr="dsc057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314450"/>
            <a:ext cx="7170737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592513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527698D-A6DD-422E-8D9C-C15F17F79099}" type="slidenum">
              <a:rPr lang="en-US" sz="1400" smtClean="0"/>
              <a:pPr eaLnBrk="1" hangingPunct="1"/>
              <a:t>23</a:t>
            </a:fld>
            <a:endParaRPr lang="en-US" sz="1400" smtClean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Magnetic shielding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0100" y="1295400"/>
            <a:ext cx="5803900" cy="502920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sz="1800" smtClean="0"/>
              <a:t>Shield should extend along the vacuum chamber </a:t>
            </a:r>
            <a:br>
              <a:rPr lang="en-GB" sz="1800" smtClean="0"/>
            </a:br>
            <a:r>
              <a:rPr lang="en-GB" sz="1800" smtClean="0"/>
              <a:t>length &gt; diameter of opening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z="1800" smtClean="0"/>
              <a:t>Shield should be symmetrical to the beam axis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z="1800" smtClean="0"/>
              <a:t>Air gaps must be avoided especially along the beam axis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z="1800" smtClean="0"/>
              <a:t>Shield should have highest </a:t>
            </a:r>
            <a:r>
              <a:rPr lang="en-GB" sz="1800" smtClean="0">
                <a:cs typeface="Arial" pitchFamily="34" charset="0"/>
              </a:rPr>
              <a:t>μ possible but should not saturate</a:t>
            </a:r>
          </a:p>
        </p:txBody>
      </p:sp>
      <p:sp>
        <p:nvSpPr>
          <p:cNvPr id="29702" name="Line 11"/>
          <p:cNvSpPr>
            <a:spLocks noChangeShapeType="1"/>
          </p:cNvSpPr>
          <p:nvPr/>
        </p:nvSpPr>
        <p:spPr bwMode="auto">
          <a:xfrm flipV="1">
            <a:off x="5565775" y="4505325"/>
            <a:ext cx="0" cy="288925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3" name="Line 12"/>
          <p:cNvSpPr>
            <a:spLocks noChangeShapeType="1"/>
          </p:cNvSpPr>
          <p:nvPr/>
        </p:nvSpPr>
        <p:spPr bwMode="auto">
          <a:xfrm flipV="1">
            <a:off x="3841750" y="4513263"/>
            <a:ext cx="0" cy="288925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4" name="Line 13"/>
          <p:cNvSpPr>
            <a:spLocks noChangeShapeType="1"/>
          </p:cNvSpPr>
          <p:nvPr/>
        </p:nvSpPr>
        <p:spPr bwMode="auto">
          <a:xfrm>
            <a:off x="3832225" y="4795838"/>
            <a:ext cx="1733550" cy="0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5" name="Line 18"/>
          <p:cNvSpPr>
            <a:spLocks noChangeShapeType="1"/>
          </p:cNvSpPr>
          <p:nvPr/>
        </p:nvSpPr>
        <p:spPr bwMode="auto">
          <a:xfrm>
            <a:off x="3689350" y="3767138"/>
            <a:ext cx="20367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Line 19"/>
          <p:cNvSpPr>
            <a:spLocks noChangeShapeType="1"/>
          </p:cNvSpPr>
          <p:nvPr/>
        </p:nvSpPr>
        <p:spPr bwMode="auto">
          <a:xfrm>
            <a:off x="3714750" y="4883150"/>
            <a:ext cx="20367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7" name="Line 30"/>
          <p:cNvSpPr>
            <a:spLocks noChangeShapeType="1"/>
          </p:cNvSpPr>
          <p:nvPr/>
        </p:nvSpPr>
        <p:spPr bwMode="auto">
          <a:xfrm>
            <a:off x="3592513" y="3640138"/>
            <a:ext cx="2246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9708" name="Group 39"/>
          <p:cNvGrpSpPr>
            <a:grpSpLocks/>
          </p:cNvGrpSpPr>
          <p:nvPr/>
        </p:nvGrpSpPr>
        <p:grpSpPr bwMode="auto">
          <a:xfrm>
            <a:off x="2709863" y="3624263"/>
            <a:ext cx="5434012" cy="2525712"/>
            <a:chOff x="2709863" y="3624263"/>
            <a:chExt cx="5434012" cy="2525712"/>
          </a:xfrm>
        </p:grpSpPr>
        <p:sp>
          <p:nvSpPr>
            <p:cNvPr id="29710" name="Rectangle 4"/>
            <p:cNvSpPr>
              <a:spLocks noChangeArrowheads="1"/>
            </p:cNvSpPr>
            <p:nvPr/>
          </p:nvSpPr>
          <p:spPr bwMode="auto">
            <a:xfrm>
              <a:off x="4010025" y="3992563"/>
              <a:ext cx="1443038" cy="706437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CH"/>
                <a:t>monitor</a:t>
              </a:r>
              <a:endParaRPr lang="en-GB"/>
            </a:p>
          </p:txBody>
        </p:sp>
        <p:sp>
          <p:nvSpPr>
            <p:cNvPr id="29711" name="Line 5"/>
            <p:cNvSpPr>
              <a:spLocks noChangeShapeType="1"/>
            </p:cNvSpPr>
            <p:nvPr/>
          </p:nvSpPr>
          <p:spPr bwMode="auto">
            <a:xfrm>
              <a:off x="3238500" y="4168775"/>
              <a:ext cx="8032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2" name="Line 6"/>
            <p:cNvSpPr>
              <a:spLocks noChangeShapeType="1"/>
            </p:cNvSpPr>
            <p:nvPr/>
          </p:nvSpPr>
          <p:spPr bwMode="auto">
            <a:xfrm>
              <a:off x="3230563" y="4530725"/>
              <a:ext cx="8032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3" name="Line 7"/>
            <p:cNvSpPr>
              <a:spLocks noChangeShapeType="1"/>
            </p:cNvSpPr>
            <p:nvPr/>
          </p:nvSpPr>
          <p:spPr bwMode="auto">
            <a:xfrm>
              <a:off x="5459413" y="4176713"/>
              <a:ext cx="6588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4" name="Line 8"/>
            <p:cNvSpPr>
              <a:spLocks noChangeShapeType="1"/>
            </p:cNvSpPr>
            <p:nvPr/>
          </p:nvSpPr>
          <p:spPr bwMode="auto">
            <a:xfrm>
              <a:off x="5451475" y="4506913"/>
              <a:ext cx="6588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5" name="Line 9"/>
            <p:cNvSpPr>
              <a:spLocks noChangeShapeType="1"/>
            </p:cNvSpPr>
            <p:nvPr/>
          </p:nvSpPr>
          <p:spPr bwMode="auto">
            <a:xfrm flipH="1" flipV="1">
              <a:off x="3848100" y="3863975"/>
              <a:ext cx="1588" cy="288925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6" name="Line 10"/>
            <p:cNvSpPr>
              <a:spLocks noChangeShapeType="1"/>
            </p:cNvSpPr>
            <p:nvPr/>
          </p:nvSpPr>
          <p:spPr bwMode="auto">
            <a:xfrm flipV="1">
              <a:off x="5573713" y="3871913"/>
              <a:ext cx="0" cy="288925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7" name="Line 14"/>
            <p:cNvSpPr>
              <a:spLocks noChangeShapeType="1"/>
            </p:cNvSpPr>
            <p:nvPr/>
          </p:nvSpPr>
          <p:spPr bwMode="auto">
            <a:xfrm>
              <a:off x="3840163" y="3856038"/>
              <a:ext cx="1733550" cy="0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8" name="Line 15"/>
            <p:cNvSpPr>
              <a:spLocks noChangeShapeType="1"/>
            </p:cNvSpPr>
            <p:nvPr/>
          </p:nvSpPr>
          <p:spPr bwMode="auto">
            <a:xfrm>
              <a:off x="3705225" y="4522788"/>
              <a:ext cx="0" cy="3683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19" name="Line 16"/>
            <p:cNvSpPr>
              <a:spLocks noChangeShapeType="1"/>
            </p:cNvSpPr>
            <p:nvPr/>
          </p:nvSpPr>
          <p:spPr bwMode="auto">
            <a:xfrm>
              <a:off x="5749925" y="4530725"/>
              <a:ext cx="0" cy="33655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0" name="Line 17"/>
            <p:cNvSpPr>
              <a:spLocks noChangeShapeType="1"/>
            </p:cNvSpPr>
            <p:nvPr/>
          </p:nvSpPr>
          <p:spPr bwMode="auto">
            <a:xfrm>
              <a:off x="5711825" y="3752850"/>
              <a:ext cx="0" cy="40005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1" name="Line 20"/>
            <p:cNvSpPr>
              <a:spLocks noChangeShapeType="1"/>
            </p:cNvSpPr>
            <p:nvPr/>
          </p:nvSpPr>
          <p:spPr bwMode="auto">
            <a:xfrm>
              <a:off x="3698875" y="3776663"/>
              <a:ext cx="0" cy="40005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2" name="Line 21"/>
            <p:cNvSpPr>
              <a:spLocks noChangeShapeType="1"/>
            </p:cNvSpPr>
            <p:nvPr/>
          </p:nvSpPr>
          <p:spPr bwMode="auto">
            <a:xfrm>
              <a:off x="3303588" y="4105275"/>
              <a:ext cx="2889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3" name="Line 22"/>
            <p:cNvSpPr>
              <a:spLocks noChangeShapeType="1"/>
            </p:cNvSpPr>
            <p:nvPr/>
          </p:nvSpPr>
          <p:spPr bwMode="auto">
            <a:xfrm>
              <a:off x="3279775" y="4610100"/>
              <a:ext cx="2889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4" name="Line 23"/>
            <p:cNvSpPr>
              <a:spLocks noChangeShapeType="1"/>
            </p:cNvSpPr>
            <p:nvPr/>
          </p:nvSpPr>
          <p:spPr bwMode="auto">
            <a:xfrm>
              <a:off x="5854700" y="4602163"/>
              <a:ext cx="2889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5" name="Line 24"/>
            <p:cNvSpPr>
              <a:spLocks noChangeShapeType="1"/>
            </p:cNvSpPr>
            <p:nvPr/>
          </p:nvSpPr>
          <p:spPr bwMode="auto">
            <a:xfrm>
              <a:off x="5830888" y="4081463"/>
              <a:ext cx="2889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6" name="Line 25"/>
            <p:cNvSpPr>
              <a:spLocks noChangeShapeType="1"/>
            </p:cNvSpPr>
            <p:nvPr/>
          </p:nvSpPr>
          <p:spPr bwMode="auto">
            <a:xfrm flipV="1">
              <a:off x="3592513" y="3638550"/>
              <a:ext cx="0" cy="482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7" name="Line 26"/>
            <p:cNvSpPr>
              <a:spLocks noChangeShapeType="1"/>
            </p:cNvSpPr>
            <p:nvPr/>
          </p:nvSpPr>
          <p:spPr bwMode="auto">
            <a:xfrm flipV="1">
              <a:off x="3584575" y="4610100"/>
              <a:ext cx="0" cy="3857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8" name="Line 27"/>
            <p:cNvSpPr>
              <a:spLocks noChangeShapeType="1"/>
            </p:cNvSpPr>
            <p:nvPr/>
          </p:nvSpPr>
          <p:spPr bwMode="auto">
            <a:xfrm flipV="1">
              <a:off x="5838825" y="3624263"/>
              <a:ext cx="15875" cy="433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29" name="Line 28"/>
            <p:cNvSpPr>
              <a:spLocks noChangeShapeType="1"/>
            </p:cNvSpPr>
            <p:nvPr/>
          </p:nvSpPr>
          <p:spPr bwMode="auto">
            <a:xfrm flipV="1">
              <a:off x="5878513" y="4611688"/>
              <a:ext cx="0" cy="3857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30" name="Line 29"/>
            <p:cNvSpPr>
              <a:spLocks noChangeShapeType="1"/>
            </p:cNvSpPr>
            <p:nvPr/>
          </p:nvSpPr>
          <p:spPr bwMode="auto">
            <a:xfrm>
              <a:off x="3576638" y="5019675"/>
              <a:ext cx="23098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31" name="Line 31"/>
            <p:cNvSpPr>
              <a:spLocks noChangeShapeType="1"/>
            </p:cNvSpPr>
            <p:nvPr/>
          </p:nvSpPr>
          <p:spPr bwMode="auto">
            <a:xfrm flipV="1">
              <a:off x="3656013" y="5019675"/>
              <a:ext cx="225425" cy="738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32" name="Text Box 32"/>
            <p:cNvSpPr txBox="1">
              <a:spLocks noChangeArrowheads="1"/>
            </p:cNvSpPr>
            <p:nvPr/>
          </p:nvSpPr>
          <p:spPr bwMode="auto">
            <a:xfrm>
              <a:off x="2709863" y="5753100"/>
              <a:ext cx="16541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Soft iron (</a:t>
              </a:r>
              <a:r>
                <a:rPr lang="el-GR">
                  <a:cs typeface="Arial" pitchFamily="34" charset="0"/>
                </a:rPr>
                <a:t>μ</a:t>
              </a:r>
              <a:r>
                <a:rPr lang="fr-CH">
                  <a:cs typeface="Arial" pitchFamily="34" charset="0"/>
                </a:rPr>
                <a:t>1)</a:t>
              </a:r>
              <a:endParaRPr lang="el-GR">
                <a:cs typeface="Arial" pitchFamily="34" charset="0"/>
              </a:endParaRPr>
            </a:p>
          </p:txBody>
        </p:sp>
        <p:sp>
          <p:nvSpPr>
            <p:cNvPr id="29733" name="Line 33"/>
            <p:cNvSpPr>
              <a:spLocks noChangeShapeType="1"/>
            </p:cNvSpPr>
            <p:nvPr/>
          </p:nvSpPr>
          <p:spPr bwMode="auto">
            <a:xfrm flipH="1" flipV="1">
              <a:off x="4684713" y="4860925"/>
              <a:ext cx="465137" cy="688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34" name="Text Box 34"/>
            <p:cNvSpPr txBox="1">
              <a:spLocks noChangeArrowheads="1"/>
            </p:cNvSpPr>
            <p:nvPr/>
          </p:nvSpPr>
          <p:spPr bwMode="auto">
            <a:xfrm>
              <a:off x="4324350" y="5626100"/>
              <a:ext cx="26971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Transformer steel (</a:t>
              </a:r>
              <a:r>
                <a:rPr lang="el-GR"/>
                <a:t>μ</a:t>
              </a:r>
              <a:r>
                <a:rPr lang="fr-CH"/>
                <a:t>2)</a:t>
              </a:r>
              <a:endParaRPr lang="en-GB"/>
            </a:p>
          </p:txBody>
        </p:sp>
        <p:sp>
          <p:nvSpPr>
            <p:cNvPr id="29735" name="Line 35"/>
            <p:cNvSpPr>
              <a:spLocks noChangeShapeType="1"/>
            </p:cNvSpPr>
            <p:nvPr/>
          </p:nvSpPr>
          <p:spPr bwMode="auto">
            <a:xfrm flipH="1" flipV="1">
              <a:off x="5583238" y="4652963"/>
              <a:ext cx="1379537" cy="447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36" name="Text Box 36"/>
            <p:cNvSpPr txBox="1">
              <a:spLocks noChangeArrowheads="1"/>
            </p:cNvSpPr>
            <p:nvPr/>
          </p:nvSpPr>
          <p:spPr bwMode="auto">
            <a:xfrm>
              <a:off x="6303963" y="5049838"/>
              <a:ext cx="1839912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Permalloy (</a:t>
              </a:r>
              <a:r>
                <a:rPr lang="el-GR"/>
                <a:t>μ</a:t>
              </a:r>
              <a:r>
                <a:rPr lang="fr-CH"/>
                <a:t>3)</a:t>
              </a:r>
              <a:endParaRPr lang="en-GB"/>
            </a:p>
          </p:txBody>
        </p:sp>
      </p:grpSp>
      <p:pic>
        <p:nvPicPr>
          <p:cNvPr id="29709" name="Picture 6" descr="A4)First-trafo-cou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6" r="13599" b="-4762"/>
          <a:stretch>
            <a:fillRect/>
          </a:stretch>
        </p:blipFill>
        <p:spPr bwMode="auto">
          <a:xfrm>
            <a:off x="142875" y="1341438"/>
            <a:ext cx="3073400" cy="356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69324B7-1D5C-4B25-8A32-7A09B2965D42}" type="slidenum">
              <a:rPr lang="en-US" sz="1400" smtClean="0"/>
              <a:pPr eaLnBrk="1" hangingPunct="1"/>
              <a:t>24</a:t>
            </a:fld>
            <a:endParaRPr lang="en-US" sz="1400" smtClean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z="2400" smtClean="0"/>
              <a:t>Calibration of AC current transformers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8104" y="1306708"/>
            <a:ext cx="4044950" cy="4828761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The transformer is calibrated with a very precise current source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The calibration signal is injected into a separate calibration winding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A calibration procedure executed before the running period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A calibration pulse before the beam pulse measured with the beam signal</a:t>
            </a:r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9148" y="2287085"/>
            <a:ext cx="5068956" cy="286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715125" cy="838200"/>
          </a:xfrm>
        </p:spPr>
        <p:txBody>
          <a:bodyPr/>
          <a:lstStyle/>
          <a:p>
            <a:pPr eaLnBrk="1" hangingPunct="1"/>
            <a:r>
              <a:rPr lang="en-US" smtClean="0"/>
              <a:t>Current transformer and electronics</a:t>
            </a:r>
          </a:p>
        </p:txBody>
      </p:sp>
      <p:pic>
        <p:nvPicPr>
          <p:cNvPr id="31747" name="Content Placeholder 5" descr="DSC0066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5113" y="1463675"/>
            <a:ext cx="3786187" cy="2840038"/>
          </a:xfrm>
        </p:spPr>
      </p:pic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359E26B-A177-4D06-8801-33B3309DF99A}" type="slidenum">
              <a:rPr lang="en-US" sz="1400" smtClean="0"/>
              <a:pPr eaLnBrk="1" hangingPunct="1"/>
              <a:t>25</a:t>
            </a:fld>
            <a:endParaRPr lang="en-US" sz="1400" smtClean="0"/>
          </a:p>
        </p:txBody>
      </p:sp>
      <p:pic>
        <p:nvPicPr>
          <p:cNvPr id="31750" name="Picture 6" descr="DSC006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54150"/>
            <a:ext cx="3190875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154B019-06AD-454D-9E85-3A2FBB5434A3}" type="slidenum">
              <a:rPr lang="en-US" sz="1400" smtClean="0"/>
              <a:pPr eaLnBrk="1" hangingPunct="1"/>
              <a:t>26</a:t>
            </a:fld>
            <a:endParaRPr lang="en-US" sz="140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Display of transformer readings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04925"/>
            <a:ext cx="9144000" cy="4606925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endParaRPr lang="en-GB" smtClean="0"/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First result from</a:t>
            </a:r>
            <a:br>
              <a:rPr lang="en-GB" smtClean="0"/>
            </a:br>
            <a:r>
              <a:rPr lang="en-GB" smtClean="0"/>
              <a:t>LHC FBCT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Measurement of </a:t>
            </a:r>
            <a:br>
              <a:rPr lang="en-GB" smtClean="0"/>
            </a:br>
            <a:r>
              <a:rPr lang="en-GB" smtClean="0"/>
              <a:t>bunch intensity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Diminishing intensity</a:t>
            </a:r>
            <a:br>
              <a:rPr lang="en-GB" smtClean="0"/>
            </a:br>
            <a:r>
              <a:rPr lang="en-GB" smtClean="0"/>
              <a:t>due to debunching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Beam losses will </a:t>
            </a:r>
            <a:br>
              <a:rPr lang="en-GB" smtClean="0"/>
            </a:br>
            <a:r>
              <a:rPr lang="en-GB" smtClean="0"/>
              <a:t>trigger machine </a:t>
            </a:r>
            <a:br>
              <a:rPr lang="en-GB" smtClean="0"/>
            </a:br>
            <a:r>
              <a:rPr lang="en-GB" smtClean="0"/>
              <a:t>protection system </a:t>
            </a:r>
            <a:endParaRPr lang="en-GB" i="1" smtClean="0"/>
          </a:p>
          <a:p>
            <a:pPr eaLnBrk="1" hangingPunct="1">
              <a:buFontTx/>
              <a:buNone/>
            </a:pPr>
            <a:endParaRPr lang="en-GB" smtClean="0"/>
          </a:p>
        </p:txBody>
      </p:sp>
      <p:grpSp>
        <p:nvGrpSpPr>
          <p:cNvPr id="32774" name="Group 10"/>
          <p:cNvGrpSpPr>
            <a:grpSpLocks/>
          </p:cNvGrpSpPr>
          <p:nvPr/>
        </p:nvGrpSpPr>
        <p:grpSpPr bwMode="auto">
          <a:xfrm>
            <a:off x="3379788" y="1503363"/>
            <a:ext cx="5416550" cy="3465512"/>
            <a:chOff x="1922" y="2380"/>
            <a:chExt cx="2875" cy="1666"/>
          </a:xfrm>
        </p:grpSpPr>
        <p:pic>
          <p:nvPicPr>
            <p:cNvPr id="32775" name="Picture 8" descr="attach_reader?attach_id=10255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139" b="65443"/>
            <a:stretch>
              <a:fillRect/>
            </a:stretch>
          </p:blipFill>
          <p:spPr bwMode="auto">
            <a:xfrm>
              <a:off x="1922" y="2380"/>
              <a:ext cx="2875" cy="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6" name="Picture 9" descr="attach_reader?attach_id=10255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135" r="20139" b="15172"/>
            <a:stretch>
              <a:fillRect/>
            </a:stretch>
          </p:blipFill>
          <p:spPr bwMode="auto">
            <a:xfrm>
              <a:off x="1922" y="3333"/>
              <a:ext cx="2875" cy="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95500D3-2B23-48F6-B081-431AA4A403F5}" type="slidenum">
              <a:rPr lang="en-US" sz="1400" smtClean="0"/>
              <a:pPr eaLnBrk="1" hangingPunct="1"/>
              <a:t>27</a:t>
            </a:fld>
            <a:endParaRPr lang="en-US" sz="1400" smtClean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The DC current transformer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482725"/>
            <a:ext cx="8674100" cy="2420938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AC current transformer can be extended to very long droop times but not to DC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Measuring DC currents is needed in storage rings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Must provide a modulation frequency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Takes advantage of non/linear magnetisation curve</a:t>
            </a:r>
          </a:p>
        </p:txBody>
      </p:sp>
      <p:sp>
        <p:nvSpPr>
          <p:cNvPr id="33798" name="Line 9"/>
          <p:cNvSpPr>
            <a:spLocks noChangeShapeType="1"/>
          </p:cNvSpPr>
          <p:nvPr/>
        </p:nvSpPr>
        <p:spPr bwMode="auto">
          <a:xfrm flipV="1">
            <a:off x="3817938" y="3683000"/>
            <a:ext cx="0" cy="2136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9" name="Line 10"/>
          <p:cNvSpPr>
            <a:spLocks noChangeShapeType="1"/>
          </p:cNvSpPr>
          <p:nvPr/>
        </p:nvSpPr>
        <p:spPr bwMode="auto">
          <a:xfrm>
            <a:off x="2717800" y="4843463"/>
            <a:ext cx="2347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1" name="Freeform 11"/>
          <p:cNvSpPr>
            <a:spLocks/>
          </p:cNvSpPr>
          <p:nvPr/>
        </p:nvSpPr>
        <p:spPr bwMode="auto">
          <a:xfrm>
            <a:off x="2039800" y="3793331"/>
            <a:ext cx="3251200" cy="2117725"/>
          </a:xfrm>
          <a:custGeom>
            <a:avLst/>
            <a:gdLst>
              <a:gd name="T0" fmla="*/ 3251200 w 2048"/>
              <a:gd name="T1" fmla="*/ 0 h 1334"/>
              <a:gd name="T2" fmla="*/ 1962150 w 2048"/>
              <a:gd name="T3" fmla="*/ 58738 h 1334"/>
              <a:gd name="T4" fmla="*/ 1644650 w 2048"/>
              <a:gd name="T5" fmla="*/ 204788 h 1334"/>
              <a:gd name="T6" fmla="*/ 1509712 w 2048"/>
              <a:gd name="T7" fmla="*/ 509588 h 1334"/>
              <a:gd name="T8" fmla="*/ 1389062 w 2048"/>
              <a:gd name="T9" fmla="*/ 998538 h 1334"/>
              <a:gd name="T10" fmla="*/ 1108075 w 2048"/>
              <a:gd name="T11" fmla="*/ 1704975 h 1334"/>
              <a:gd name="T12" fmla="*/ 657225 w 2048"/>
              <a:gd name="T13" fmla="*/ 1962150 h 1334"/>
              <a:gd name="T14" fmla="*/ 388937 w 2048"/>
              <a:gd name="T15" fmla="*/ 2022475 h 1334"/>
              <a:gd name="T16" fmla="*/ 44450 w 2048"/>
              <a:gd name="T17" fmla="*/ 2054225 h 1334"/>
              <a:gd name="T18" fmla="*/ 657225 w 2048"/>
              <a:gd name="T19" fmla="*/ 2095500 h 1334"/>
              <a:gd name="T20" fmla="*/ 1303337 w 2048"/>
              <a:gd name="T21" fmla="*/ 2095500 h 1334"/>
              <a:gd name="T22" fmla="*/ 1814512 w 2048"/>
              <a:gd name="T23" fmla="*/ 1962150 h 1334"/>
              <a:gd name="T24" fmla="*/ 2108200 w 2048"/>
              <a:gd name="T25" fmla="*/ 1546225 h 1334"/>
              <a:gd name="T26" fmla="*/ 2436812 w 2048"/>
              <a:gd name="T27" fmla="*/ 509588 h 1334"/>
              <a:gd name="T28" fmla="*/ 2754312 w 2048"/>
              <a:gd name="T29" fmla="*/ 95250 h 1334"/>
              <a:gd name="T30" fmla="*/ 3225799 w 2048"/>
              <a:gd name="T31" fmla="*/ 0 h 133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048"/>
              <a:gd name="T49" fmla="*/ 0 h 1334"/>
              <a:gd name="T50" fmla="*/ 2048 w 2048"/>
              <a:gd name="T51" fmla="*/ 1334 h 133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048" h="1334">
                <a:moveTo>
                  <a:pt x="2048" y="0"/>
                </a:moveTo>
                <a:cubicBezTo>
                  <a:pt x="1913" y="6"/>
                  <a:pt x="1405" y="15"/>
                  <a:pt x="1236" y="37"/>
                </a:cubicBezTo>
                <a:cubicBezTo>
                  <a:pt x="1067" y="59"/>
                  <a:pt x="1083" y="82"/>
                  <a:pt x="1036" y="129"/>
                </a:cubicBezTo>
                <a:cubicBezTo>
                  <a:pt x="989" y="176"/>
                  <a:pt x="978" y="238"/>
                  <a:pt x="951" y="321"/>
                </a:cubicBezTo>
                <a:cubicBezTo>
                  <a:pt x="924" y="404"/>
                  <a:pt x="917" y="503"/>
                  <a:pt x="875" y="629"/>
                </a:cubicBezTo>
                <a:cubicBezTo>
                  <a:pt x="833" y="755"/>
                  <a:pt x="775" y="973"/>
                  <a:pt x="698" y="1074"/>
                </a:cubicBezTo>
                <a:cubicBezTo>
                  <a:pt x="621" y="1175"/>
                  <a:pt x="489" y="1203"/>
                  <a:pt x="414" y="1236"/>
                </a:cubicBezTo>
                <a:cubicBezTo>
                  <a:pt x="339" y="1269"/>
                  <a:pt x="309" y="1264"/>
                  <a:pt x="245" y="1274"/>
                </a:cubicBezTo>
                <a:cubicBezTo>
                  <a:pt x="181" y="1284"/>
                  <a:pt x="0" y="1286"/>
                  <a:pt x="28" y="1294"/>
                </a:cubicBezTo>
                <a:cubicBezTo>
                  <a:pt x="56" y="1302"/>
                  <a:pt x="282" y="1316"/>
                  <a:pt x="414" y="1320"/>
                </a:cubicBezTo>
                <a:cubicBezTo>
                  <a:pt x="546" y="1324"/>
                  <a:pt x="699" y="1334"/>
                  <a:pt x="821" y="1320"/>
                </a:cubicBezTo>
                <a:cubicBezTo>
                  <a:pt x="943" y="1306"/>
                  <a:pt x="1058" y="1294"/>
                  <a:pt x="1143" y="1236"/>
                </a:cubicBezTo>
                <a:cubicBezTo>
                  <a:pt x="1228" y="1178"/>
                  <a:pt x="1263" y="1126"/>
                  <a:pt x="1328" y="974"/>
                </a:cubicBezTo>
                <a:cubicBezTo>
                  <a:pt x="1393" y="822"/>
                  <a:pt x="1467" y="473"/>
                  <a:pt x="1535" y="321"/>
                </a:cubicBezTo>
                <a:cubicBezTo>
                  <a:pt x="1603" y="169"/>
                  <a:pt x="1652" y="113"/>
                  <a:pt x="1735" y="60"/>
                </a:cubicBezTo>
                <a:cubicBezTo>
                  <a:pt x="1818" y="7"/>
                  <a:pt x="1970" y="12"/>
                  <a:pt x="2032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01" name="Text Box 12"/>
          <p:cNvSpPr txBox="1">
            <a:spLocks noChangeArrowheads="1"/>
          </p:cNvSpPr>
          <p:nvPr/>
        </p:nvSpPr>
        <p:spPr bwMode="auto">
          <a:xfrm>
            <a:off x="3135313" y="3611563"/>
            <a:ext cx="354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/>
              <a:t>B</a:t>
            </a:r>
          </a:p>
        </p:txBody>
      </p:sp>
      <p:sp>
        <p:nvSpPr>
          <p:cNvPr id="33802" name="Text Box 13"/>
          <p:cNvSpPr txBox="1">
            <a:spLocks noChangeArrowheads="1"/>
          </p:cNvSpPr>
          <p:nvPr/>
        </p:nvSpPr>
        <p:spPr bwMode="auto">
          <a:xfrm>
            <a:off x="4646613" y="4945063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/>
              <a:t>H</a:t>
            </a:r>
          </a:p>
        </p:txBody>
      </p:sp>
      <p:sp>
        <p:nvSpPr>
          <p:cNvPr id="40974" name="Freeform 14"/>
          <p:cNvSpPr>
            <a:spLocks/>
          </p:cNvSpPr>
          <p:nvPr/>
        </p:nvSpPr>
        <p:spPr bwMode="auto">
          <a:xfrm>
            <a:off x="2225675" y="5767388"/>
            <a:ext cx="1223963" cy="115887"/>
          </a:xfrm>
          <a:custGeom>
            <a:avLst/>
            <a:gdLst>
              <a:gd name="T0" fmla="*/ 0 w 771"/>
              <a:gd name="T1" fmla="*/ 115887 h 73"/>
              <a:gd name="T2" fmla="*/ 1223963 w 771"/>
              <a:gd name="T3" fmla="*/ 0 h 73"/>
              <a:gd name="T4" fmla="*/ 0 60000 65536"/>
              <a:gd name="T5" fmla="*/ 0 60000 65536"/>
              <a:gd name="T6" fmla="*/ 0 w 771"/>
              <a:gd name="T7" fmla="*/ 0 h 73"/>
              <a:gd name="T8" fmla="*/ 771 w 771"/>
              <a:gd name="T9" fmla="*/ 73 h 7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1" h="73">
                <a:moveTo>
                  <a:pt x="0" y="73"/>
                </a:moveTo>
                <a:lnTo>
                  <a:pt x="771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 flipH="1">
            <a:off x="3425825" y="3913188"/>
            <a:ext cx="781050" cy="18780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V="1">
            <a:off x="4206875" y="3790950"/>
            <a:ext cx="1071563" cy="122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1" grpId="0" animBg="1"/>
      <p:bldP spid="40974" grpId="0" animBg="1"/>
      <p:bldP spid="40975" grpId="0" animBg="1"/>
      <p:bldP spid="4097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C75C59C-5D0F-4962-A365-EF7273A94BEC}" type="slidenum">
              <a:rPr lang="en-US" sz="1400" smtClean="0"/>
              <a:pPr eaLnBrk="1" hangingPunct="1"/>
              <a:t>28</a:t>
            </a:fld>
            <a:endParaRPr lang="en-US" sz="1400" smtClean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Principle of DCCT</a:t>
            </a:r>
          </a:p>
        </p:txBody>
      </p:sp>
      <p:grpSp>
        <p:nvGrpSpPr>
          <p:cNvPr id="34821" name="Group 5"/>
          <p:cNvGrpSpPr>
            <a:grpSpLocks/>
          </p:cNvGrpSpPr>
          <p:nvPr/>
        </p:nvGrpSpPr>
        <p:grpSpPr bwMode="auto">
          <a:xfrm>
            <a:off x="1006475" y="3924300"/>
            <a:ext cx="6562725" cy="765175"/>
            <a:chOff x="432" y="2016"/>
            <a:chExt cx="4128" cy="480"/>
          </a:xfrm>
        </p:grpSpPr>
        <p:grpSp>
          <p:nvGrpSpPr>
            <p:cNvPr id="34893" name="Group 6"/>
            <p:cNvGrpSpPr>
              <a:grpSpLocks/>
            </p:cNvGrpSpPr>
            <p:nvPr/>
          </p:nvGrpSpPr>
          <p:grpSpPr bwMode="auto">
            <a:xfrm rot="862996">
              <a:off x="3840" y="2016"/>
              <a:ext cx="720" cy="480"/>
              <a:chOff x="2640" y="1008"/>
              <a:chExt cx="720" cy="480"/>
            </a:xfrm>
          </p:grpSpPr>
          <p:sp>
            <p:nvSpPr>
              <p:cNvPr id="34895" name="AutoShape 7"/>
              <p:cNvSpPr>
                <a:spLocks noChangeArrowheads="1"/>
              </p:cNvSpPr>
              <p:nvPr/>
            </p:nvSpPr>
            <p:spPr bwMode="auto">
              <a:xfrm rot="4320893">
                <a:off x="2878" y="910"/>
                <a:ext cx="384" cy="580"/>
              </a:xfrm>
              <a:prstGeom prst="triangle">
                <a:avLst>
                  <a:gd name="adj" fmla="val 50000"/>
                </a:avLst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34896" name="Oval 8"/>
              <p:cNvSpPr>
                <a:spLocks noChangeArrowheads="1"/>
              </p:cNvSpPr>
              <p:nvPr/>
            </p:nvSpPr>
            <p:spPr bwMode="auto">
              <a:xfrm rot="-859329">
                <a:off x="2640" y="1104"/>
                <a:ext cx="240" cy="384"/>
              </a:xfrm>
              <a:prstGeom prst="ellipse">
                <a:avLst/>
              </a:prstGeom>
              <a:solidFill>
                <a:srgbClr val="FFCC66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1800"/>
              </a:p>
            </p:txBody>
          </p:sp>
        </p:grpSp>
        <p:sp>
          <p:nvSpPr>
            <p:cNvPr id="34894" name="Rectangle 9"/>
            <p:cNvSpPr>
              <a:spLocks noChangeArrowheads="1"/>
            </p:cNvSpPr>
            <p:nvPr/>
          </p:nvSpPr>
          <p:spPr bwMode="auto">
            <a:xfrm>
              <a:off x="432" y="2208"/>
              <a:ext cx="3552" cy="96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4822" name="Line 10"/>
          <p:cNvSpPr>
            <a:spLocks noChangeShapeType="1"/>
          </p:cNvSpPr>
          <p:nvPr/>
        </p:nvSpPr>
        <p:spPr bwMode="auto">
          <a:xfrm>
            <a:off x="1387475" y="4383088"/>
            <a:ext cx="839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823" name="Group 16"/>
          <p:cNvGrpSpPr>
            <a:grpSpLocks/>
          </p:cNvGrpSpPr>
          <p:nvPr/>
        </p:nvGrpSpPr>
        <p:grpSpPr bwMode="auto">
          <a:xfrm>
            <a:off x="904875" y="4503738"/>
            <a:ext cx="395288" cy="314325"/>
            <a:chOff x="353" y="2803"/>
            <a:chExt cx="249" cy="197"/>
          </a:xfrm>
        </p:grpSpPr>
        <p:sp>
          <p:nvSpPr>
            <p:cNvPr id="34891" name="AutoShape 17"/>
            <p:cNvSpPr>
              <a:spLocks noChangeArrowheads="1"/>
            </p:cNvSpPr>
            <p:nvPr/>
          </p:nvSpPr>
          <p:spPr bwMode="auto">
            <a:xfrm rot="5400000" flipV="1">
              <a:off x="351" y="2805"/>
              <a:ext cx="197" cy="19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4892" name="Oval 18"/>
            <p:cNvSpPr>
              <a:spLocks noChangeArrowheads="1"/>
            </p:cNvSpPr>
            <p:nvPr/>
          </p:nvSpPr>
          <p:spPr bwMode="auto">
            <a:xfrm>
              <a:off x="506" y="2812"/>
              <a:ext cx="96" cy="177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4824" name="Rectangle 19"/>
          <p:cNvSpPr>
            <a:spLocks noChangeArrowheads="1"/>
          </p:cNvSpPr>
          <p:nvPr/>
        </p:nvSpPr>
        <p:spPr bwMode="auto">
          <a:xfrm>
            <a:off x="1235075" y="4613275"/>
            <a:ext cx="7029450" cy="762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34825" name="Group 20"/>
          <p:cNvGrpSpPr>
            <a:grpSpLocks/>
          </p:cNvGrpSpPr>
          <p:nvPr/>
        </p:nvGrpSpPr>
        <p:grpSpPr bwMode="auto">
          <a:xfrm>
            <a:off x="1465263" y="3463925"/>
            <a:ext cx="1677987" cy="1916113"/>
            <a:chOff x="1440" y="1440"/>
            <a:chExt cx="1056" cy="1200"/>
          </a:xfrm>
        </p:grpSpPr>
        <p:sp>
          <p:nvSpPr>
            <p:cNvPr id="34889" name="AutoShape 21"/>
            <p:cNvSpPr>
              <a:spLocks noChangeArrowheads="1"/>
            </p:cNvSpPr>
            <p:nvPr/>
          </p:nvSpPr>
          <p:spPr bwMode="auto">
            <a:xfrm>
              <a:off x="1632" y="1440"/>
              <a:ext cx="864" cy="1200"/>
            </a:xfrm>
            <a:custGeom>
              <a:avLst/>
              <a:gdLst>
                <a:gd name="T0" fmla="*/ 17 w 21600"/>
                <a:gd name="T1" fmla="*/ 0 h 21600"/>
                <a:gd name="T2" fmla="*/ 5 w 21600"/>
                <a:gd name="T3" fmla="*/ 10 h 21600"/>
                <a:gd name="T4" fmla="*/ 0 w 21600"/>
                <a:gd name="T5" fmla="*/ 33 h 21600"/>
                <a:gd name="T6" fmla="*/ 5 w 21600"/>
                <a:gd name="T7" fmla="*/ 57 h 21600"/>
                <a:gd name="T8" fmla="*/ 17 w 21600"/>
                <a:gd name="T9" fmla="*/ 67 h 21600"/>
                <a:gd name="T10" fmla="*/ 29 w 21600"/>
                <a:gd name="T11" fmla="*/ 57 h 21600"/>
                <a:gd name="T12" fmla="*/ 35 w 21600"/>
                <a:gd name="T13" fmla="*/ 33 h 21600"/>
                <a:gd name="T14" fmla="*/ 29 w 21600"/>
                <a:gd name="T15" fmla="*/ 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90" name="AutoShape 22"/>
            <p:cNvSpPr>
              <a:spLocks noChangeArrowheads="1"/>
            </p:cNvSpPr>
            <p:nvPr/>
          </p:nvSpPr>
          <p:spPr bwMode="auto">
            <a:xfrm>
              <a:off x="1440" y="1440"/>
              <a:ext cx="864" cy="1200"/>
            </a:xfrm>
            <a:custGeom>
              <a:avLst/>
              <a:gdLst>
                <a:gd name="T0" fmla="*/ 17 w 21600"/>
                <a:gd name="T1" fmla="*/ 0 h 21600"/>
                <a:gd name="T2" fmla="*/ 5 w 21600"/>
                <a:gd name="T3" fmla="*/ 10 h 21600"/>
                <a:gd name="T4" fmla="*/ 0 w 21600"/>
                <a:gd name="T5" fmla="*/ 33 h 21600"/>
                <a:gd name="T6" fmla="*/ 5 w 21600"/>
                <a:gd name="T7" fmla="*/ 57 h 21600"/>
                <a:gd name="T8" fmla="*/ 17 w 21600"/>
                <a:gd name="T9" fmla="*/ 67 h 21600"/>
                <a:gd name="T10" fmla="*/ 29 w 21600"/>
                <a:gd name="T11" fmla="*/ 57 h 21600"/>
                <a:gd name="T12" fmla="*/ 35 w 21600"/>
                <a:gd name="T13" fmla="*/ 33 h 21600"/>
                <a:gd name="T14" fmla="*/ 29 w 21600"/>
                <a:gd name="T15" fmla="*/ 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826" name="Group 23"/>
          <p:cNvGrpSpPr>
            <a:grpSpLocks/>
          </p:cNvGrpSpPr>
          <p:nvPr/>
        </p:nvGrpSpPr>
        <p:grpSpPr bwMode="auto">
          <a:xfrm>
            <a:off x="4287838" y="3463925"/>
            <a:ext cx="1677987" cy="1916113"/>
            <a:chOff x="1440" y="1440"/>
            <a:chExt cx="1056" cy="1200"/>
          </a:xfrm>
        </p:grpSpPr>
        <p:sp>
          <p:nvSpPr>
            <p:cNvPr id="34887" name="AutoShape 24"/>
            <p:cNvSpPr>
              <a:spLocks noChangeArrowheads="1"/>
            </p:cNvSpPr>
            <p:nvPr/>
          </p:nvSpPr>
          <p:spPr bwMode="auto">
            <a:xfrm>
              <a:off x="1632" y="1440"/>
              <a:ext cx="864" cy="1200"/>
            </a:xfrm>
            <a:custGeom>
              <a:avLst/>
              <a:gdLst>
                <a:gd name="T0" fmla="*/ 17 w 21600"/>
                <a:gd name="T1" fmla="*/ 0 h 21600"/>
                <a:gd name="T2" fmla="*/ 5 w 21600"/>
                <a:gd name="T3" fmla="*/ 10 h 21600"/>
                <a:gd name="T4" fmla="*/ 0 w 21600"/>
                <a:gd name="T5" fmla="*/ 33 h 21600"/>
                <a:gd name="T6" fmla="*/ 5 w 21600"/>
                <a:gd name="T7" fmla="*/ 57 h 21600"/>
                <a:gd name="T8" fmla="*/ 17 w 21600"/>
                <a:gd name="T9" fmla="*/ 67 h 21600"/>
                <a:gd name="T10" fmla="*/ 29 w 21600"/>
                <a:gd name="T11" fmla="*/ 57 h 21600"/>
                <a:gd name="T12" fmla="*/ 35 w 21600"/>
                <a:gd name="T13" fmla="*/ 33 h 21600"/>
                <a:gd name="T14" fmla="*/ 29 w 21600"/>
                <a:gd name="T15" fmla="*/ 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8" name="AutoShape 25"/>
            <p:cNvSpPr>
              <a:spLocks noChangeArrowheads="1"/>
            </p:cNvSpPr>
            <p:nvPr/>
          </p:nvSpPr>
          <p:spPr bwMode="auto">
            <a:xfrm>
              <a:off x="1440" y="1440"/>
              <a:ext cx="864" cy="1200"/>
            </a:xfrm>
            <a:custGeom>
              <a:avLst/>
              <a:gdLst>
                <a:gd name="T0" fmla="*/ 17 w 21600"/>
                <a:gd name="T1" fmla="*/ 0 h 21600"/>
                <a:gd name="T2" fmla="*/ 5 w 21600"/>
                <a:gd name="T3" fmla="*/ 10 h 21600"/>
                <a:gd name="T4" fmla="*/ 0 w 21600"/>
                <a:gd name="T5" fmla="*/ 33 h 21600"/>
                <a:gd name="T6" fmla="*/ 5 w 21600"/>
                <a:gd name="T7" fmla="*/ 57 h 21600"/>
                <a:gd name="T8" fmla="*/ 17 w 21600"/>
                <a:gd name="T9" fmla="*/ 67 h 21600"/>
                <a:gd name="T10" fmla="*/ 29 w 21600"/>
                <a:gd name="T11" fmla="*/ 57 h 21600"/>
                <a:gd name="T12" fmla="*/ 35 w 21600"/>
                <a:gd name="T13" fmla="*/ 33 h 21600"/>
                <a:gd name="T14" fmla="*/ 29 w 21600"/>
                <a:gd name="T15" fmla="*/ 1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5 w 21600"/>
                <a:gd name="T25" fmla="*/ 3168 h 21600"/>
                <a:gd name="T26" fmla="*/ 18425 w 21600"/>
                <a:gd name="T27" fmla="*/ 1843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4827" name="Rectangle 26"/>
          <p:cNvSpPr>
            <a:spLocks noChangeArrowheads="1"/>
          </p:cNvSpPr>
          <p:nvPr/>
        </p:nvSpPr>
        <p:spPr bwMode="auto">
          <a:xfrm>
            <a:off x="1387475" y="4613275"/>
            <a:ext cx="839788" cy="76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28" name="Rectangle 27"/>
          <p:cNvSpPr>
            <a:spLocks noChangeArrowheads="1"/>
          </p:cNvSpPr>
          <p:nvPr/>
        </p:nvSpPr>
        <p:spPr bwMode="auto">
          <a:xfrm>
            <a:off x="4211638" y="4613275"/>
            <a:ext cx="992187" cy="76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29" name="Line 28"/>
          <p:cNvSpPr>
            <a:spLocks noChangeShapeType="1"/>
          </p:cNvSpPr>
          <p:nvPr/>
        </p:nvSpPr>
        <p:spPr bwMode="auto">
          <a:xfrm>
            <a:off x="1419225" y="4614863"/>
            <a:ext cx="9921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0" name="Line 29"/>
          <p:cNvSpPr>
            <a:spLocks noChangeShapeType="1"/>
          </p:cNvSpPr>
          <p:nvPr/>
        </p:nvSpPr>
        <p:spPr bwMode="auto">
          <a:xfrm>
            <a:off x="1416050" y="4687888"/>
            <a:ext cx="9159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1" name="Line 30"/>
          <p:cNvSpPr>
            <a:spLocks noChangeShapeType="1"/>
          </p:cNvSpPr>
          <p:nvPr/>
        </p:nvSpPr>
        <p:spPr bwMode="auto">
          <a:xfrm>
            <a:off x="4070350" y="4613275"/>
            <a:ext cx="12207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2" name="Line 31"/>
          <p:cNvSpPr>
            <a:spLocks noChangeShapeType="1"/>
          </p:cNvSpPr>
          <p:nvPr/>
        </p:nvSpPr>
        <p:spPr bwMode="auto">
          <a:xfrm>
            <a:off x="4248150" y="4689475"/>
            <a:ext cx="9159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3" name="Rectangle 32"/>
          <p:cNvSpPr>
            <a:spLocks noChangeArrowheads="1"/>
          </p:cNvSpPr>
          <p:nvPr/>
        </p:nvSpPr>
        <p:spPr bwMode="auto">
          <a:xfrm>
            <a:off x="1235075" y="4230688"/>
            <a:ext cx="992188" cy="152400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34" name="Line 34"/>
          <p:cNvSpPr>
            <a:spLocks noChangeShapeType="1"/>
          </p:cNvSpPr>
          <p:nvPr/>
        </p:nvSpPr>
        <p:spPr bwMode="auto">
          <a:xfrm>
            <a:off x="1416050" y="4383088"/>
            <a:ext cx="97631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5" name="Rectangle 35"/>
          <p:cNvSpPr>
            <a:spLocks noChangeArrowheads="1"/>
          </p:cNvSpPr>
          <p:nvPr/>
        </p:nvSpPr>
        <p:spPr bwMode="auto">
          <a:xfrm>
            <a:off x="4135438" y="4230688"/>
            <a:ext cx="1068387" cy="152400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36" name="Line 37"/>
          <p:cNvSpPr>
            <a:spLocks noChangeShapeType="1"/>
          </p:cNvSpPr>
          <p:nvPr/>
        </p:nvSpPr>
        <p:spPr bwMode="auto">
          <a:xfrm>
            <a:off x="3983038" y="4383088"/>
            <a:ext cx="1220787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7" name="Freeform 39"/>
          <p:cNvSpPr>
            <a:spLocks/>
          </p:cNvSpPr>
          <p:nvPr/>
        </p:nvSpPr>
        <p:spPr bwMode="auto">
          <a:xfrm>
            <a:off x="1846263" y="3255963"/>
            <a:ext cx="441325" cy="889000"/>
          </a:xfrm>
          <a:custGeom>
            <a:avLst/>
            <a:gdLst>
              <a:gd name="T0" fmla="*/ 0 w 240"/>
              <a:gd name="T1" fmla="*/ 0 h 579"/>
              <a:gd name="T2" fmla="*/ 55166 w 240"/>
              <a:gd name="T3" fmla="*/ 709357 h 579"/>
              <a:gd name="T4" fmla="*/ 264795 w 240"/>
              <a:gd name="T5" fmla="*/ 872111 h 579"/>
              <a:gd name="T6" fmla="*/ 441325 w 240"/>
              <a:gd name="T7" fmla="*/ 810694 h 579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579"/>
              <a:gd name="T14" fmla="*/ 240 w 240"/>
              <a:gd name="T15" fmla="*/ 579 h 5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579">
                <a:moveTo>
                  <a:pt x="0" y="0"/>
                </a:moveTo>
                <a:cubicBezTo>
                  <a:pt x="5" y="77"/>
                  <a:pt x="6" y="367"/>
                  <a:pt x="30" y="462"/>
                </a:cubicBezTo>
                <a:cubicBezTo>
                  <a:pt x="54" y="557"/>
                  <a:pt x="109" y="557"/>
                  <a:pt x="144" y="568"/>
                </a:cubicBezTo>
                <a:cubicBezTo>
                  <a:pt x="179" y="579"/>
                  <a:pt x="220" y="536"/>
                  <a:pt x="240" y="52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8" name="Freeform 40"/>
          <p:cNvSpPr>
            <a:spLocks/>
          </p:cNvSpPr>
          <p:nvPr/>
        </p:nvSpPr>
        <p:spPr bwMode="auto">
          <a:xfrm>
            <a:off x="1998663" y="3373438"/>
            <a:ext cx="382587" cy="711200"/>
          </a:xfrm>
          <a:custGeom>
            <a:avLst/>
            <a:gdLst>
              <a:gd name="T0" fmla="*/ 354863 w 207"/>
              <a:gd name="T1" fmla="*/ 101381 h 463"/>
              <a:gd name="T2" fmla="*/ 186673 w 207"/>
              <a:gd name="T3" fmla="*/ 19969 h 463"/>
              <a:gd name="T4" fmla="*/ 18482 w 207"/>
              <a:gd name="T5" fmla="*/ 218122 h 463"/>
              <a:gd name="T6" fmla="*/ 73930 w 207"/>
              <a:gd name="T7" fmla="*/ 612892 h 463"/>
              <a:gd name="T8" fmla="*/ 229183 w 207"/>
              <a:gd name="T9" fmla="*/ 706592 h 463"/>
              <a:gd name="T10" fmla="*/ 382587 w 207"/>
              <a:gd name="T11" fmla="*/ 637469 h 4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7"/>
              <a:gd name="T19" fmla="*/ 0 h 463"/>
              <a:gd name="T20" fmla="*/ 207 w 207"/>
              <a:gd name="T21" fmla="*/ 463 h 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7" h="463">
                <a:moveTo>
                  <a:pt x="192" y="66"/>
                </a:moveTo>
                <a:cubicBezTo>
                  <a:pt x="177" y="57"/>
                  <a:pt x="131" y="0"/>
                  <a:pt x="101" y="13"/>
                </a:cubicBezTo>
                <a:cubicBezTo>
                  <a:pt x="71" y="26"/>
                  <a:pt x="20" y="78"/>
                  <a:pt x="10" y="142"/>
                </a:cubicBezTo>
                <a:cubicBezTo>
                  <a:pt x="0" y="206"/>
                  <a:pt x="21" y="346"/>
                  <a:pt x="40" y="399"/>
                </a:cubicBezTo>
                <a:cubicBezTo>
                  <a:pt x="59" y="452"/>
                  <a:pt x="96" y="457"/>
                  <a:pt x="124" y="460"/>
                </a:cubicBezTo>
                <a:cubicBezTo>
                  <a:pt x="152" y="463"/>
                  <a:pt x="190" y="425"/>
                  <a:pt x="207" y="41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9" name="Freeform 41"/>
          <p:cNvSpPr>
            <a:spLocks/>
          </p:cNvSpPr>
          <p:nvPr/>
        </p:nvSpPr>
        <p:spPr bwMode="auto">
          <a:xfrm>
            <a:off x="2138363" y="3370263"/>
            <a:ext cx="458787" cy="722312"/>
          </a:xfrm>
          <a:custGeom>
            <a:avLst/>
            <a:gdLst>
              <a:gd name="T0" fmla="*/ 458787 w 248"/>
              <a:gd name="T1" fmla="*/ 104505 h 470"/>
              <a:gd name="T2" fmla="*/ 332991 w 248"/>
              <a:gd name="T3" fmla="*/ 10758 h 470"/>
              <a:gd name="T4" fmla="*/ 149846 w 248"/>
              <a:gd name="T5" fmla="*/ 35347 h 470"/>
              <a:gd name="T6" fmla="*/ 24049 w 248"/>
              <a:gd name="T7" fmla="*/ 162904 h 470"/>
              <a:gd name="T8" fmla="*/ 9250 w 248"/>
              <a:gd name="T9" fmla="*/ 290462 h 470"/>
              <a:gd name="T10" fmla="*/ 14800 w 248"/>
              <a:gd name="T11" fmla="*/ 473345 h 470"/>
              <a:gd name="T12" fmla="*/ 38849 w 248"/>
              <a:gd name="T13" fmla="*/ 616270 h 470"/>
              <a:gd name="T14" fmla="*/ 122097 w 248"/>
              <a:gd name="T15" fmla="*/ 710017 h 470"/>
              <a:gd name="T16" fmla="*/ 281192 w 248"/>
              <a:gd name="T17" fmla="*/ 694649 h 4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8"/>
              <a:gd name="T28" fmla="*/ 0 h 470"/>
              <a:gd name="T29" fmla="*/ 248 w 248"/>
              <a:gd name="T30" fmla="*/ 470 h 4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8" h="470">
                <a:moveTo>
                  <a:pt x="248" y="68"/>
                </a:moveTo>
                <a:cubicBezTo>
                  <a:pt x="237" y="58"/>
                  <a:pt x="208" y="14"/>
                  <a:pt x="180" y="7"/>
                </a:cubicBezTo>
                <a:cubicBezTo>
                  <a:pt x="152" y="0"/>
                  <a:pt x="109" y="7"/>
                  <a:pt x="81" y="23"/>
                </a:cubicBezTo>
                <a:cubicBezTo>
                  <a:pt x="53" y="39"/>
                  <a:pt x="26" y="78"/>
                  <a:pt x="13" y="106"/>
                </a:cubicBezTo>
                <a:cubicBezTo>
                  <a:pt x="0" y="134"/>
                  <a:pt x="6" y="155"/>
                  <a:pt x="5" y="189"/>
                </a:cubicBezTo>
                <a:cubicBezTo>
                  <a:pt x="4" y="223"/>
                  <a:pt x="5" y="273"/>
                  <a:pt x="8" y="308"/>
                </a:cubicBezTo>
                <a:cubicBezTo>
                  <a:pt x="11" y="343"/>
                  <a:pt x="11" y="375"/>
                  <a:pt x="21" y="401"/>
                </a:cubicBezTo>
                <a:cubicBezTo>
                  <a:pt x="31" y="427"/>
                  <a:pt x="44" y="454"/>
                  <a:pt x="66" y="462"/>
                </a:cubicBezTo>
                <a:cubicBezTo>
                  <a:pt x="88" y="470"/>
                  <a:pt x="134" y="454"/>
                  <a:pt x="152" y="45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40" name="Line 42"/>
          <p:cNvSpPr>
            <a:spLocks noChangeShapeType="1"/>
          </p:cNvSpPr>
          <p:nvPr/>
        </p:nvSpPr>
        <p:spPr bwMode="auto">
          <a:xfrm flipV="1">
            <a:off x="2762250" y="3189288"/>
            <a:ext cx="1588" cy="336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41" name="Freeform 44"/>
          <p:cNvSpPr>
            <a:spLocks/>
          </p:cNvSpPr>
          <p:nvPr/>
        </p:nvSpPr>
        <p:spPr bwMode="auto">
          <a:xfrm>
            <a:off x="4668838" y="3222625"/>
            <a:ext cx="441325" cy="936625"/>
          </a:xfrm>
          <a:custGeom>
            <a:avLst/>
            <a:gdLst>
              <a:gd name="T0" fmla="*/ 0 w 240"/>
              <a:gd name="T1" fmla="*/ 0 h 579"/>
              <a:gd name="T2" fmla="*/ 55166 w 240"/>
              <a:gd name="T3" fmla="*/ 747359 h 579"/>
              <a:gd name="T4" fmla="*/ 264795 w 240"/>
              <a:gd name="T5" fmla="*/ 918831 h 579"/>
              <a:gd name="T6" fmla="*/ 441325 w 240"/>
              <a:gd name="T7" fmla="*/ 854124 h 579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579"/>
              <a:gd name="T14" fmla="*/ 240 w 240"/>
              <a:gd name="T15" fmla="*/ 579 h 5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579">
                <a:moveTo>
                  <a:pt x="0" y="0"/>
                </a:moveTo>
                <a:cubicBezTo>
                  <a:pt x="5" y="77"/>
                  <a:pt x="6" y="367"/>
                  <a:pt x="30" y="462"/>
                </a:cubicBezTo>
                <a:cubicBezTo>
                  <a:pt x="54" y="557"/>
                  <a:pt x="109" y="557"/>
                  <a:pt x="144" y="568"/>
                </a:cubicBezTo>
                <a:cubicBezTo>
                  <a:pt x="179" y="579"/>
                  <a:pt x="220" y="536"/>
                  <a:pt x="240" y="52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42" name="Freeform 45"/>
          <p:cNvSpPr>
            <a:spLocks/>
          </p:cNvSpPr>
          <p:nvPr/>
        </p:nvSpPr>
        <p:spPr bwMode="auto">
          <a:xfrm>
            <a:off x="4821238" y="3387725"/>
            <a:ext cx="382587" cy="711200"/>
          </a:xfrm>
          <a:custGeom>
            <a:avLst/>
            <a:gdLst>
              <a:gd name="T0" fmla="*/ 354863 w 207"/>
              <a:gd name="T1" fmla="*/ 101381 h 463"/>
              <a:gd name="T2" fmla="*/ 186673 w 207"/>
              <a:gd name="T3" fmla="*/ 19969 h 463"/>
              <a:gd name="T4" fmla="*/ 18482 w 207"/>
              <a:gd name="T5" fmla="*/ 218122 h 463"/>
              <a:gd name="T6" fmla="*/ 73930 w 207"/>
              <a:gd name="T7" fmla="*/ 612892 h 463"/>
              <a:gd name="T8" fmla="*/ 229183 w 207"/>
              <a:gd name="T9" fmla="*/ 706592 h 463"/>
              <a:gd name="T10" fmla="*/ 382587 w 207"/>
              <a:gd name="T11" fmla="*/ 637469 h 4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7"/>
              <a:gd name="T19" fmla="*/ 0 h 463"/>
              <a:gd name="T20" fmla="*/ 207 w 207"/>
              <a:gd name="T21" fmla="*/ 463 h 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7" h="463">
                <a:moveTo>
                  <a:pt x="192" y="66"/>
                </a:moveTo>
                <a:cubicBezTo>
                  <a:pt x="177" y="57"/>
                  <a:pt x="131" y="0"/>
                  <a:pt x="101" y="13"/>
                </a:cubicBezTo>
                <a:cubicBezTo>
                  <a:pt x="71" y="26"/>
                  <a:pt x="20" y="78"/>
                  <a:pt x="10" y="142"/>
                </a:cubicBezTo>
                <a:cubicBezTo>
                  <a:pt x="0" y="206"/>
                  <a:pt x="21" y="346"/>
                  <a:pt x="40" y="399"/>
                </a:cubicBezTo>
                <a:cubicBezTo>
                  <a:pt x="59" y="452"/>
                  <a:pt x="96" y="457"/>
                  <a:pt x="124" y="460"/>
                </a:cubicBezTo>
                <a:cubicBezTo>
                  <a:pt x="152" y="463"/>
                  <a:pt x="190" y="425"/>
                  <a:pt x="207" y="41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43" name="Freeform 46"/>
          <p:cNvSpPr>
            <a:spLocks/>
          </p:cNvSpPr>
          <p:nvPr/>
        </p:nvSpPr>
        <p:spPr bwMode="auto">
          <a:xfrm>
            <a:off x="4960938" y="3384550"/>
            <a:ext cx="458787" cy="722313"/>
          </a:xfrm>
          <a:custGeom>
            <a:avLst/>
            <a:gdLst>
              <a:gd name="T0" fmla="*/ 458787 w 248"/>
              <a:gd name="T1" fmla="*/ 104505 h 470"/>
              <a:gd name="T2" fmla="*/ 332991 w 248"/>
              <a:gd name="T3" fmla="*/ 10758 h 470"/>
              <a:gd name="T4" fmla="*/ 149846 w 248"/>
              <a:gd name="T5" fmla="*/ 35347 h 470"/>
              <a:gd name="T6" fmla="*/ 24049 w 248"/>
              <a:gd name="T7" fmla="*/ 162905 h 470"/>
              <a:gd name="T8" fmla="*/ 9250 w 248"/>
              <a:gd name="T9" fmla="*/ 290462 h 470"/>
              <a:gd name="T10" fmla="*/ 14800 w 248"/>
              <a:gd name="T11" fmla="*/ 473346 h 470"/>
              <a:gd name="T12" fmla="*/ 38849 w 248"/>
              <a:gd name="T13" fmla="*/ 616271 h 470"/>
              <a:gd name="T14" fmla="*/ 122097 w 248"/>
              <a:gd name="T15" fmla="*/ 710018 h 470"/>
              <a:gd name="T16" fmla="*/ 281192 w 248"/>
              <a:gd name="T17" fmla="*/ 694650 h 4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8"/>
              <a:gd name="T28" fmla="*/ 0 h 470"/>
              <a:gd name="T29" fmla="*/ 248 w 248"/>
              <a:gd name="T30" fmla="*/ 470 h 4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8" h="470">
                <a:moveTo>
                  <a:pt x="248" y="68"/>
                </a:moveTo>
                <a:cubicBezTo>
                  <a:pt x="237" y="58"/>
                  <a:pt x="208" y="14"/>
                  <a:pt x="180" y="7"/>
                </a:cubicBezTo>
                <a:cubicBezTo>
                  <a:pt x="152" y="0"/>
                  <a:pt x="109" y="7"/>
                  <a:pt x="81" y="23"/>
                </a:cubicBezTo>
                <a:cubicBezTo>
                  <a:pt x="53" y="39"/>
                  <a:pt x="26" y="78"/>
                  <a:pt x="13" y="106"/>
                </a:cubicBezTo>
                <a:cubicBezTo>
                  <a:pt x="0" y="134"/>
                  <a:pt x="6" y="155"/>
                  <a:pt x="5" y="189"/>
                </a:cubicBezTo>
                <a:cubicBezTo>
                  <a:pt x="4" y="223"/>
                  <a:pt x="5" y="273"/>
                  <a:pt x="8" y="308"/>
                </a:cubicBezTo>
                <a:cubicBezTo>
                  <a:pt x="11" y="343"/>
                  <a:pt x="11" y="375"/>
                  <a:pt x="21" y="401"/>
                </a:cubicBezTo>
                <a:cubicBezTo>
                  <a:pt x="31" y="427"/>
                  <a:pt x="44" y="454"/>
                  <a:pt x="66" y="462"/>
                </a:cubicBezTo>
                <a:cubicBezTo>
                  <a:pt x="88" y="470"/>
                  <a:pt x="134" y="454"/>
                  <a:pt x="152" y="45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44" name="Line 47"/>
          <p:cNvSpPr>
            <a:spLocks noChangeShapeType="1"/>
          </p:cNvSpPr>
          <p:nvPr/>
        </p:nvSpPr>
        <p:spPr bwMode="auto">
          <a:xfrm flipV="1">
            <a:off x="5584825" y="3171825"/>
            <a:ext cx="1588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45" name="Text Box 48"/>
          <p:cNvSpPr txBox="1">
            <a:spLocks noChangeArrowheads="1"/>
          </p:cNvSpPr>
          <p:nvPr/>
        </p:nvSpPr>
        <p:spPr bwMode="auto">
          <a:xfrm>
            <a:off x="6627813" y="3630613"/>
            <a:ext cx="757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800"/>
              <a:t>beam</a:t>
            </a:r>
          </a:p>
        </p:txBody>
      </p:sp>
      <p:sp>
        <p:nvSpPr>
          <p:cNvPr id="34846" name="Text Box 49"/>
          <p:cNvSpPr txBox="1">
            <a:spLocks noChangeArrowheads="1"/>
          </p:cNvSpPr>
          <p:nvPr/>
        </p:nvSpPr>
        <p:spPr bwMode="auto">
          <a:xfrm>
            <a:off x="2792413" y="5046663"/>
            <a:ext cx="2894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b="1"/>
              <a:t>Compensation</a:t>
            </a:r>
          </a:p>
          <a:p>
            <a:pPr eaLnBrk="1" hangingPunct="1"/>
            <a:r>
              <a:rPr lang="en-GB" b="1"/>
              <a:t>current I</a:t>
            </a:r>
            <a:r>
              <a:rPr lang="en-GB" b="1" baseline="-25000"/>
              <a:t>feedback</a:t>
            </a:r>
            <a:r>
              <a:rPr lang="en-GB" b="1"/>
              <a:t>=-I</a:t>
            </a:r>
            <a:r>
              <a:rPr lang="en-GB" b="1" baseline="-25000"/>
              <a:t>beam</a:t>
            </a:r>
          </a:p>
        </p:txBody>
      </p:sp>
      <p:sp>
        <p:nvSpPr>
          <p:cNvPr id="34847" name="Rectangle 50"/>
          <p:cNvSpPr>
            <a:spLocks noChangeArrowheads="1"/>
          </p:cNvSpPr>
          <p:nvPr/>
        </p:nvSpPr>
        <p:spPr bwMode="auto">
          <a:xfrm>
            <a:off x="2851150" y="2212975"/>
            <a:ext cx="1616075" cy="615950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modulator</a:t>
            </a:r>
          </a:p>
        </p:txBody>
      </p:sp>
      <p:sp>
        <p:nvSpPr>
          <p:cNvPr id="34848" name="Text Box 55"/>
          <p:cNvSpPr txBox="1">
            <a:spLocks noChangeArrowheads="1"/>
          </p:cNvSpPr>
          <p:nvPr/>
        </p:nvSpPr>
        <p:spPr bwMode="auto">
          <a:xfrm>
            <a:off x="987425" y="5424488"/>
            <a:ext cx="1187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b="1"/>
              <a:t>V=RI</a:t>
            </a:r>
            <a:r>
              <a:rPr lang="en-GB" b="1" baseline="-25000"/>
              <a:t>beam</a:t>
            </a:r>
            <a:endParaRPr lang="en-GB" b="1"/>
          </a:p>
        </p:txBody>
      </p:sp>
      <p:sp>
        <p:nvSpPr>
          <p:cNvPr id="34849" name="Rectangle 77"/>
          <p:cNvSpPr>
            <a:spLocks noChangeArrowheads="1"/>
          </p:cNvSpPr>
          <p:nvPr/>
        </p:nvSpPr>
        <p:spPr bwMode="auto">
          <a:xfrm>
            <a:off x="6418263" y="2579688"/>
            <a:ext cx="2465387" cy="528637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Power supply</a:t>
            </a:r>
          </a:p>
        </p:txBody>
      </p:sp>
      <p:sp>
        <p:nvSpPr>
          <p:cNvPr id="34850" name="Line 83"/>
          <p:cNvSpPr>
            <a:spLocks noChangeShapeType="1"/>
          </p:cNvSpPr>
          <p:nvPr/>
        </p:nvSpPr>
        <p:spPr bwMode="auto">
          <a:xfrm>
            <a:off x="2760663" y="3222625"/>
            <a:ext cx="19081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51" name="Line 84"/>
          <p:cNvSpPr>
            <a:spLocks noChangeShapeType="1"/>
          </p:cNvSpPr>
          <p:nvPr/>
        </p:nvSpPr>
        <p:spPr bwMode="auto">
          <a:xfrm flipV="1">
            <a:off x="3546475" y="2838450"/>
            <a:ext cx="1588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52" name="Rectangle 164"/>
          <p:cNvSpPr>
            <a:spLocks noChangeArrowheads="1"/>
          </p:cNvSpPr>
          <p:nvPr/>
        </p:nvSpPr>
        <p:spPr bwMode="auto">
          <a:xfrm flipH="1">
            <a:off x="792163" y="4637088"/>
            <a:ext cx="95250" cy="70167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53" name="Rectangle 166"/>
          <p:cNvSpPr>
            <a:spLocks noChangeArrowheads="1"/>
          </p:cNvSpPr>
          <p:nvPr/>
        </p:nvSpPr>
        <p:spPr bwMode="auto">
          <a:xfrm>
            <a:off x="674688" y="5276850"/>
            <a:ext cx="320675" cy="5619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54" name="Line 169"/>
          <p:cNvSpPr>
            <a:spLocks noChangeShapeType="1"/>
          </p:cNvSpPr>
          <p:nvPr/>
        </p:nvSpPr>
        <p:spPr bwMode="auto">
          <a:xfrm flipV="1">
            <a:off x="520700" y="6049963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55" name="Line 170"/>
          <p:cNvSpPr>
            <a:spLocks noChangeShapeType="1"/>
          </p:cNvSpPr>
          <p:nvPr/>
        </p:nvSpPr>
        <p:spPr bwMode="auto">
          <a:xfrm>
            <a:off x="611188" y="6188075"/>
            <a:ext cx="4889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56" name="Line 171"/>
          <p:cNvSpPr>
            <a:spLocks noChangeShapeType="1"/>
          </p:cNvSpPr>
          <p:nvPr/>
        </p:nvSpPr>
        <p:spPr bwMode="auto">
          <a:xfrm flipV="1">
            <a:off x="733425" y="6308725"/>
            <a:ext cx="2143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57" name="Line 172"/>
          <p:cNvSpPr>
            <a:spLocks noChangeShapeType="1"/>
          </p:cNvSpPr>
          <p:nvPr/>
        </p:nvSpPr>
        <p:spPr bwMode="auto">
          <a:xfrm>
            <a:off x="833438" y="5822950"/>
            <a:ext cx="1587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58" name="Text Box 173"/>
          <p:cNvSpPr txBox="1">
            <a:spLocks noChangeArrowheads="1"/>
          </p:cNvSpPr>
          <p:nvPr/>
        </p:nvSpPr>
        <p:spPr bwMode="auto">
          <a:xfrm>
            <a:off x="265113" y="5368925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b="1"/>
              <a:t>R</a:t>
            </a:r>
            <a:endParaRPr lang="en-GB" b="1"/>
          </a:p>
        </p:txBody>
      </p:sp>
      <p:sp>
        <p:nvSpPr>
          <p:cNvPr id="34859" name="AutoShape 175"/>
          <p:cNvSpPr>
            <a:spLocks noChangeArrowheads="1"/>
          </p:cNvSpPr>
          <p:nvPr/>
        </p:nvSpPr>
        <p:spPr bwMode="auto">
          <a:xfrm rot="5400000">
            <a:off x="5534025" y="928688"/>
            <a:ext cx="1057275" cy="914400"/>
          </a:xfrm>
          <a:prstGeom prst="triangle">
            <a:avLst>
              <a:gd name="adj" fmla="val 50000"/>
            </a:avLst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60" name="Line 176"/>
          <p:cNvSpPr>
            <a:spLocks noChangeShapeType="1"/>
          </p:cNvSpPr>
          <p:nvPr/>
        </p:nvSpPr>
        <p:spPr bwMode="auto">
          <a:xfrm flipV="1">
            <a:off x="5567363" y="2774950"/>
            <a:ext cx="0" cy="40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1" name="Line 177"/>
          <p:cNvSpPr>
            <a:spLocks noChangeShapeType="1"/>
          </p:cNvSpPr>
          <p:nvPr/>
        </p:nvSpPr>
        <p:spPr bwMode="auto">
          <a:xfrm flipH="1">
            <a:off x="5037138" y="2774950"/>
            <a:ext cx="514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2" name="Line 179"/>
          <p:cNvSpPr>
            <a:spLocks noChangeShapeType="1"/>
          </p:cNvSpPr>
          <p:nvPr/>
        </p:nvSpPr>
        <p:spPr bwMode="auto">
          <a:xfrm>
            <a:off x="1427163" y="4219575"/>
            <a:ext cx="866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3" name="Line 181"/>
          <p:cNvSpPr>
            <a:spLocks noChangeShapeType="1"/>
          </p:cNvSpPr>
          <p:nvPr/>
        </p:nvSpPr>
        <p:spPr bwMode="auto">
          <a:xfrm>
            <a:off x="4235450" y="4219575"/>
            <a:ext cx="81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4" name="Line 182"/>
          <p:cNvSpPr>
            <a:spLocks noChangeShapeType="1"/>
          </p:cNvSpPr>
          <p:nvPr/>
        </p:nvSpPr>
        <p:spPr bwMode="auto">
          <a:xfrm flipH="1" flipV="1">
            <a:off x="1860550" y="1138238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5" name="Line 183"/>
          <p:cNvSpPr>
            <a:spLocks noChangeShapeType="1"/>
          </p:cNvSpPr>
          <p:nvPr/>
        </p:nvSpPr>
        <p:spPr bwMode="auto">
          <a:xfrm flipV="1">
            <a:off x="5005388" y="1651000"/>
            <a:ext cx="0" cy="1123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6" name="Rectangle 184"/>
          <p:cNvSpPr>
            <a:spLocks noChangeArrowheads="1"/>
          </p:cNvSpPr>
          <p:nvPr/>
        </p:nvSpPr>
        <p:spPr bwMode="auto">
          <a:xfrm>
            <a:off x="4154488" y="1812925"/>
            <a:ext cx="593725" cy="2254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67" name="Rectangle 185"/>
          <p:cNvSpPr>
            <a:spLocks noChangeArrowheads="1"/>
          </p:cNvSpPr>
          <p:nvPr/>
        </p:nvSpPr>
        <p:spPr bwMode="auto">
          <a:xfrm>
            <a:off x="2254250" y="1803400"/>
            <a:ext cx="593725" cy="2254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68" name="Line 186"/>
          <p:cNvSpPr>
            <a:spLocks noChangeShapeType="1"/>
          </p:cNvSpPr>
          <p:nvPr/>
        </p:nvSpPr>
        <p:spPr bwMode="auto">
          <a:xfrm>
            <a:off x="1844675" y="1925638"/>
            <a:ext cx="401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69" name="Line 187"/>
          <p:cNvSpPr>
            <a:spLocks noChangeShapeType="1"/>
          </p:cNvSpPr>
          <p:nvPr/>
        </p:nvSpPr>
        <p:spPr bwMode="auto">
          <a:xfrm flipV="1">
            <a:off x="3529013" y="1587500"/>
            <a:ext cx="0" cy="593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0" name="Line 188"/>
          <p:cNvSpPr>
            <a:spLocks noChangeShapeType="1"/>
          </p:cNvSpPr>
          <p:nvPr/>
        </p:nvSpPr>
        <p:spPr bwMode="auto">
          <a:xfrm>
            <a:off x="4732338" y="19097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1" name="Line 189"/>
          <p:cNvSpPr>
            <a:spLocks noChangeShapeType="1"/>
          </p:cNvSpPr>
          <p:nvPr/>
        </p:nvSpPr>
        <p:spPr bwMode="auto">
          <a:xfrm>
            <a:off x="2840038" y="1925638"/>
            <a:ext cx="1314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2" name="Line 190"/>
          <p:cNvSpPr>
            <a:spLocks noChangeShapeType="1"/>
          </p:cNvSpPr>
          <p:nvPr/>
        </p:nvSpPr>
        <p:spPr bwMode="auto">
          <a:xfrm>
            <a:off x="5005388" y="1668463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3" name="Line 191"/>
          <p:cNvSpPr>
            <a:spLocks noChangeShapeType="1"/>
          </p:cNvSpPr>
          <p:nvPr/>
        </p:nvSpPr>
        <p:spPr bwMode="auto">
          <a:xfrm>
            <a:off x="1860550" y="1138238"/>
            <a:ext cx="3754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4" name="Rectangle 193"/>
          <p:cNvSpPr>
            <a:spLocks noChangeArrowheads="1"/>
          </p:cNvSpPr>
          <p:nvPr/>
        </p:nvSpPr>
        <p:spPr bwMode="auto">
          <a:xfrm>
            <a:off x="6945313" y="1074738"/>
            <a:ext cx="1701800" cy="704850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Synchronous</a:t>
            </a:r>
          </a:p>
          <a:p>
            <a:pPr algn="ctr"/>
            <a:r>
              <a:rPr lang="en-GB"/>
              <a:t>detector</a:t>
            </a:r>
          </a:p>
        </p:txBody>
      </p:sp>
      <p:sp>
        <p:nvSpPr>
          <p:cNvPr id="34875" name="Line 194"/>
          <p:cNvSpPr>
            <a:spLocks noChangeShapeType="1"/>
          </p:cNvSpPr>
          <p:nvPr/>
        </p:nvSpPr>
        <p:spPr bwMode="auto">
          <a:xfrm>
            <a:off x="6513513" y="1379538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6" name="Line 195"/>
          <p:cNvSpPr>
            <a:spLocks noChangeShapeType="1"/>
          </p:cNvSpPr>
          <p:nvPr/>
        </p:nvSpPr>
        <p:spPr bwMode="auto">
          <a:xfrm>
            <a:off x="7683500" y="1731963"/>
            <a:ext cx="0" cy="850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77" name="Rectangle 196"/>
          <p:cNvSpPr>
            <a:spLocks noChangeArrowheads="1"/>
          </p:cNvSpPr>
          <p:nvPr/>
        </p:nvSpPr>
        <p:spPr bwMode="auto">
          <a:xfrm flipH="1">
            <a:off x="8178800" y="3105150"/>
            <a:ext cx="79375" cy="158432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34878" name="Group 200"/>
          <p:cNvGrpSpPr>
            <a:grpSpLocks/>
          </p:cNvGrpSpPr>
          <p:nvPr/>
        </p:nvGrpSpPr>
        <p:grpSpPr bwMode="auto">
          <a:xfrm flipV="1">
            <a:off x="3224213" y="1274763"/>
            <a:ext cx="609600" cy="258762"/>
            <a:chOff x="424" y="1390"/>
            <a:chExt cx="384" cy="163"/>
          </a:xfrm>
        </p:grpSpPr>
        <p:sp>
          <p:nvSpPr>
            <p:cNvPr id="34884" name="Line 197"/>
            <p:cNvSpPr>
              <a:spLocks noChangeShapeType="1"/>
            </p:cNvSpPr>
            <p:nvPr/>
          </p:nvSpPr>
          <p:spPr bwMode="auto">
            <a:xfrm flipV="1">
              <a:off x="424" y="1390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5" name="Line 198"/>
            <p:cNvSpPr>
              <a:spLocks noChangeShapeType="1"/>
            </p:cNvSpPr>
            <p:nvPr/>
          </p:nvSpPr>
          <p:spPr bwMode="auto">
            <a:xfrm>
              <a:off x="481" y="1477"/>
              <a:ext cx="3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6" name="Line 199"/>
            <p:cNvSpPr>
              <a:spLocks noChangeShapeType="1"/>
            </p:cNvSpPr>
            <p:nvPr/>
          </p:nvSpPr>
          <p:spPr bwMode="auto">
            <a:xfrm flipV="1">
              <a:off x="558" y="1553"/>
              <a:ext cx="1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4879" name="Line 201"/>
          <p:cNvSpPr>
            <a:spLocks noChangeShapeType="1"/>
          </p:cNvSpPr>
          <p:nvPr/>
        </p:nvSpPr>
        <p:spPr bwMode="auto">
          <a:xfrm>
            <a:off x="4043363" y="3400425"/>
            <a:ext cx="465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80" name="Line 202"/>
          <p:cNvSpPr>
            <a:spLocks noChangeShapeType="1"/>
          </p:cNvSpPr>
          <p:nvPr/>
        </p:nvSpPr>
        <p:spPr bwMode="auto">
          <a:xfrm flipH="1">
            <a:off x="2887663" y="3416300"/>
            <a:ext cx="466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81" name="Text Box 203"/>
          <p:cNvSpPr txBox="1">
            <a:spLocks noChangeArrowheads="1"/>
          </p:cNvSpPr>
          <p:nvPr/>
        </p:nvSpPr>
        <p:spPr bwMode="auto">
          <a:xfrm>
            <a:off x="6083300" y="781050"/>
            <a:ext cx="801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b="1"/>
              <a:t>V</a:t>
            </a:r>
            <a:r>
              <a:rPr lang="fr-CH" b="1" baseline="-25000"/>
              <a:t>a</a:t>
            </a:r>
            <a:r>
              <a:rPr lang="fr-CH" b="1"/>
              <a:t>-V</a:t>
            </a:r>
            <a:r>
              <a:rPr lang="fr-CH" b="1" baseline="-25000"/>
              <a:t>b</a:t>
            </a:r>
            <a:endParaRPr lang="en-GB" b="1"/>
          </a:p>
        </p:txBody>
      </p:sp>
      <p:sp>
        <p:nvSpPr>
          <p:cNvPr id="34882" name="Text Box 204"/>
          <p:cNvSpPr txBox="1">
            <a:spLocks noChangeArrowheads="1"/>
          </p:cNvSpPr>
          <p:nvPr/>
        </p:nvSpPr>
        <p:spPr bwMode="auto">
          <a:xfrm>
            <a:off x="5027613" y="1751013"/>
            <a:ext cx="455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b="1"/>
              <a:t>V</a:t>
            </a:r>
            <a:r>
              <a:rPr lang="fr-CH" b="1" baseline="-25000"/>
              <a:t>b</a:t>
            </a:r>
            <a:endParaRPr lang="en-GB" b="1"/>
          </a:p>
        </p:txBody>
      </p:sp>
      <p:sp>
        <p:nvSpPr>
          <p:cNvPr id="34883" name="Text Box 205"/>
          <p:cNvSpPr txBox="1">
            <a:spLocks noChangeArrowheads="1"/>
          </p:cNvSpPr>
          <p:nvPr/>
        </p:nvSpPr>
        <p:spPr bwMode="auto">
          <a:xfrm>
            <a:off x="1309688" y="1398588"/>
            <a:ext cx="446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b="1"/>
              <a:t>V</a:t>
            </a:r>
            <a:r>
              <a:rPr lang="fr-CH" b="1" baseline="-25000"/>
              <a:t>a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U. Raich  CERN BE/BI  </a:t>
            </a:r>
          </a:p>
          <a:p>
            <a:r>
              <a:rPr lang="en-US" dirty="0" smtClean="0"/>
              <a:t>African School on Fundamental Physics</a:t>
            </a:r>
            <a:endParaRPr lang="en-US" dirty="0"/>
          </a:p>
        </p:txBody>
      </p:sp>
      <p:sp>
        <p:nvSpPr>
          <p:cNvPr id="6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20300F-40E4-4AAF-A910-DC867C476818}" type="slidenum">
              <a:rPr lang="en-US"/>
              <a:pPr/>
              <a:t>29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24" y="279544"/>
            <a:ext cx="5285232" cy="838200"/>
          </a:xfrm>
        </p:spPr>
        <p:txBody>
          <a:bodyPr/>
          <a:lstStyle/>
          <a:p>
            <a:r>
              <a:rPr lang="en-GB" sz="2400" dirty="0"/>
              <a:t>Modulation of a DCCT  without beam</a:t>
            </a:r>
          </a:p>
        </p:txBody>
      </p:sp>
      <p:sp>
        <p:nvSpPr>
          <p:cNvPr id="66637" name="Text Box 77"/>
          <p:cNvSpPr txBox="1">
            <a:spLocks noChangeArrowheads="1"/>
          </p:cNvSpPr>
          <p:nvPr/>
        </p:nvSpPr>
        <p:spPr bwMode="auto">
          <a:xfrm>
            <a:off x="5888038" y="3511550"/>
            <a:ext cx="2378075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/>
              <a:t>Modulation current has only odd harmonic frequencies since the signal is symmetric</a:t>
            </a:r>
          </a:p>
        </p:txBody>
      </p:sp>
      <p:graphicFrame>
        <p:nvGraphicFramePr>
          <p:cNvPr id="66638" name="Object 78"/>
          <p:cNvGraphicFramePr>
            <a:graphicFrameLocks noChangeAspect="1"/>
          </p:cNvGraphicFramePr>
          <p:nvPr/>
        </p:nvGraphicFramePr>
        <p:xfrm>
          <a:off x="5811838" y="1416050"/>
          <a:ext cx="127793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0" name="Equation" r:id="rId3" imgW="736560" imgH="393480" progId="Equation.3">
                  <p:embed/>
                </p:oleObj>
              </mc:Choice>
              <mc:Fallback>
                <p:oleObj name="Equation" r:id="rId3" imgW="736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1838" y="1416050"/>
                        <a:ext cx="1277937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639" name="Object 79"/>
          <p:cNvGraphicFramePr>
            <a:graphicFrameLocks noChangeAspect="1"/>
          </p:cNvGraphicFramePr>
          <p:nvPr/>
        </p:nvGraphicFramePr>
        <p:xfrm>
          <a:off x="5834063" y="2193925"/>
          <a:ext cx="1624012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1" name="Equation" r:id="rId5" imgW="914400" imgH="469800" progId="Equation.3">
                  <p:embed/>
                </p:oleObj>
              </mc:Choice>
              <mc:Fallback>
                <p:oleObj name="Equation" r:id="rId5" imgW="914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4063" y="2193925"/>
                        <a:ext cx="1624012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Line 39"/>
          <p:cNvSpPr>
            <a:spLocks noChangeShapeType="1"/>
          </p:cNvSpPr>
          <p:nvPr/>
        </p:nvSpPr>
        <p:spPr bwMode="auto">
          <a:xfrm>
            <a:off x="2209864" y="2571687"/>
            <a:ext cx="0" cy="5159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Line 35"/>
          <p:cNvSpPr>
            <a:spLocks noChangeShapeType="1"/>
          </p:cNvSpPr>
          <p:nvPr/>
        </p:nvSpPr>
        <p:spPr bwMode="auto">
          <a:xfrm>
            <a:off x="3510026" y="4784662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Line 31"/>
          <p:cNvSpPr>
            <a:spLocks noChangeShapeType="1"/>
          </p:cNvSpPr>
          <p:nvPr/>
        </p:nvSpPr>
        <p:spPr bwMode="auto">
          <a:xfrm>
            <a:off x="3381439" y="3249549"/>
            <a:ext cx="0" cy="17446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Line 11"/>
          <p:cNvSpPr>
            <a:spLocks noChangeShapeType="1"/>
          </p:cNvSpPr>
          <p:nvPr/>
        </p:nvSpPr>
        <p:spPr bwMode="auto">
          <a:xfrm>
            <a:off x="4054539" y="3416237"/>
            <a:ext cx="12700" cy="2046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Line 55"/>
          <p:cNvSpPr>
            <a:spLocks noChangeShapeType="1"/>
          </p:cNvSpPr>
          <p:nvPr/>
        </p:nvSpPr>
        <p:spPr bwMode="auto">
          <a:xfrm>
            <a:off x="3910076" y="4860862"/>
            <a:ext cx="180975" cy="384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938276" y="2560574"/>
            <a:ext cx="2046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Line 6"/>
          <p:cNvSpPr>
            <a:spLocks noChangeShapeType="1"/>
          </p:cNvSpPr>
          <p:nvPr/>
        </p:nvSpPr>
        <p:spPr bwMode="auto">
          <a:xfrm flipV="1">
            <a:off x="938276" y="1755712"/>
            <a:ext cx="0" cy="1624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Line 12"/>
          <p:cNvSpPr>
            <a:spLocks noChangeShapeType="1"/>
          </p:cNvSpPr>
          <p:nvPr/>
        </p:nvSpPr>
        <p:spPr bwMode="auto">
          <a:xfrm>
            <a:off x="3260789" y="3428937"/>
            <a:ext cx="1636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Line 49"/>
          <p:cNvSpPr>
            <a:spLocks noChangeShapeType="1"/>
          </p:cNvSpPr>
          <p:nvPr/>
        </p:nvSpPr>
        <p:spPr bwMode="auto">
          <a:xfrm>
            <a:off x="4043426" y="3428937"/>
            <a:ext cx="15557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9"/>
          <p:cNvSpPr>
            <a:spLocks noChangeShapeType="1"/>
          </p:cNvSpPr>
          <p:nvPr/>
        </p:nvSpPr>
        <p:spPr bwMode="auto">
          <a:xfrm>
            <a:off x="3165539" y="2562162"/>
            <a:ext cx="1960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Line 10"/>
          <p:cNvSpPr>
            <a:spLocks noChangeShapeType="1"/>
          </p:cNvSpPr>
          <p:nvPr/>
        </p:nvSpPr>
        <p:spPr bwMode="auto">
          <a:xfrm flipV="1">
            <a:off x="4054539" y="1766824"/>
            <a:ext cx="0" cy="1673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Line 14"/>
          <p:cNvSpPr>
            <a:spLocks noChangeShapeType="1"/>
          </p:cNvSpPr>
          <p:nvPr/>
        </p:nvSpPr>
        <p:spPr bwMode="auto">
          <a:xfrm flipV="1">
            <a:off x="1311339" y="1984312"/>
            <a:ext cx="0" cy="5540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Line 15"/>
          <p:cNvSpPr>
            <a:spLocks noChangeShapeType="1"/>
          </p:cNvSpPr>
          <p:nvPr/>
        </p:nvSpPr>
        <p:spPr bwMode="auto">
          <a:xfrm>
            <a:off x="1289114" y="1997012"/>
            <a:ext cx="31638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Line 17"/>
          <p:cNvSpPr>
            <a:spLocks noChangeShapeType="1"/>
          </p:cNvSpPr>
          <p:nvPr/>
        </p:nvSpPr>
        <p:spPr bwMode="auto">
          <a:xfrm>
            <a:off x="4740339" y="1866837"/>
            <a:ext cx="0" cy="24669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Line 18"/>
          <p:cNvSpPr>
            <a:spLocks noChangeShapeType="1"/>
          </p:cNvSpPr>
          <p:nvPr/>
        </p:nvSpPr>
        <p:spPr bwMode="auto">
          <a:xfrm>
            <a:off x="4200589" y="2009712"/>
            <a:ext cx="0" cy="24780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Line 19"/>
          <p:cNvSpPr>
            <a:spLocks noChangeShapeType="1"/>
          </p:cNvSpPr>
          <p:nvPr/>
        </p:nvSpPr>
        <p:spPr bwMode="auto">
          <a:xfrm>
            <a:off x="4067239" y="3789299"/>
            <a:ext cx="661987" cy="3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Line 20"/>
          <p:cNvSpPr>
            <a:spLocks noChangeShapeType="1"/>
          </p:cNvSpPr>
          <p:nvPr/>
        </p:nvSpPr>
        <p:spPr bwMode="auto">
          <a:xfrm flipV="1">
            <a:off x="4073589" y="3965512"/>
            <a:ext cx="687387" cy="12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Line 21"/>
          <p:cNvSpPr>
            <a:spLocks noChangeShapeType="1"/>
          </p:cNvSpPr>
          <p:nvPr/>
        </p:nvSpPr>
        <p:spPr bwMode="auto">
          <a:xfrm>
            <a:off x="4025964" y="3881374"/>
            <a:ext cx="709612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Line 22"/>
          <p:cNvSpPr>
            <a:spLocks noChangeShapeType="1"/>
          </p:cNvSpPr>
          <p:nvPr/>
        </p:nvSpPr>
        <p:spPr bwMode="auto">
          <a:xfrm flipV="1">
            <a:off x="1384364" y="1852549"/>
            <a:ext cx="0" cy="6969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Line 23"/>
          <p:cNvSpPr>
            <a:spLocks noChangeShapeType="1"/>
          </p:cNvSpPr>
          <p:nvPr/>
        </p:nvSpPr>
        <p:spPr bwMode="auto">
          <a:xfrm flipV="1">
            <a:off x="1479614" y="1984312"/>
            <a:ext cx="0" cy="5651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Line 24"/>
          <p:cNvSpPr>
            <a:spLocks noChangeShapeType="1"/>
          </p:cNvSpPr>
          <p:nvPr/>
        </p:nvSpPr>
        <p:spPr bwMode="auto">
          <a:xfrm flipV="1">
            <a:off x="927164" y="1839849"/>
            <a:ext cx="457200" cy="709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Line 25"/>
          <p:cNvSpPr>
            <a:spLocks noChangeShapeType="1"/>
          </p:cNvSpPr>
          <p:nvPr/>
        </p:nvSpPr>
        <p:spPr bwMode="auto">
          <a:xfrm>
            <a:off x="1395476" y="1852549"/>
            <a:ext cx="903288" cy="1395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Line 26"/>
          <p:cNvSpPr>
            <a:spLocks noChangeShapeType="1"/>
          </p:cNvSpPr>
          <p:nvPr/>
        </p:nvSpPr>
        <p:spPr bwMode="auto">
          <a:xfrm flipV="1">
            <a:off x="2298764" y="2514537"/>
            <a:ext cx="468312" cy="733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Line 27"/>
          <p:cNvSpPr>
            <a:spLocks noChangeShapeType="1"/>
          </p:cNvSpPr>
          <p:nvPr/>
        </p:nvSpPr>
        <p:spPr bwMode="auto">
          <a:xfrm flipV="1">
            <a:off x="3176651" y="3116199"/>
            <a:ext cx="746125" cy="263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Line 29"/>
          <p:cNvSpPr>
            <a:spLocks noChangeShapeType="1"/>
          </p:cNvSpPr>
          <p:nvPr/>
        </p:nvSpPr>
        <p:spPr bwMode="auto">
          <a:xfrm flipV="1">
            <a:off x="4199001" y="1779524"/>
            <a:ext cx="769938" cy="2301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32"/>
          <p:cNvSpPr>
            <a:spLocks noChangeShapeType="1"/>
          </p:cNvSpPr>
          <p:nvPr/>
        </p:nvSpPr>
        <p:spPr bwMode="auto">
          <a:xfrm>
            <a:off x="2298764" y="3284474"/>
            <a:ext cx="14081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33"/>
          <p:cNvSpPr>
            <a:spLocks noChangeShapeType="1"/>
          </p:cNvSpPr>
          <p:nvPr/>
        </p:nvSpPr>
        <p:spPr bwMode="auto">
          <a:xfrm>
            <a:off x="2190814" y="3116199"/>
            <a:ext cx="18399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Line 34"/>
          <p:cNvSpPr>
            <a:spLocks noChangeShapeType="1"/>
          </p:cNvSpPr>
          <p:nvPr/>
        </p:nvSpPr>
        <p:spPr bwMode="auto">
          <a:xfrm flipV="1">
            <a:off x="3306826" y="4668774"/>
            <a:ext cx="7604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Line 36"/>
          <p:cNvSpPr>
            <a:spLocks noChangeShapeType="1"/>
          </p:cNvSpPr>
          <p:nvPr/>
        </p:nvSpPr>
        <p:spPr bwMode="auto">
          <a:xfrm flipV="1">
            <a:off x="3360801" y="4875149"/>
            <a:ext cx="698500" cy="12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Line 37"/>
          <p:cNvSpPr>
            <a:spLocks noChangeShapeType="1"/>
          </p:cNvSpPr>
          <p:nvPr/>
        </p:nvSpPr>
        <p:spPr bwMode="auto">
          <a:xfrm flipH="1">
            <a:off x="3910076" y="3116199"/>
            <a:ext cx="12700" cy="2333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Line 38"/>
          <p:cNvSpPr>
            <a:spLocks noChangeShapeType="1"/>
          </p:cNvSpPr>
          <p:nvPr/>
        </p:nvSpPr>
        <p:spPr bwMode="auto">
          <a:xfrm>
            <a:off x="2395601" y="2563749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Rectangle 43"/>
          <p:cNvSpPr>
            <a:spLocks noChangeArrowheads="1"/>
          </p:cNvSpPr>
          <p:nvPr/>
        </p:nvSpPr>
        <p:spPr bwMode="auto">
          <a:xfrm>
            <a:off x="3224276" y="5756212"/>
            <a:ext cx="52388" cy="338137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Rectangle 44"/>
          <p:cNvSpPr>
            <a:spLocks noChangeArrowheads="1"/>
          </p:cNvSpPr>
          <p:nvPr/>
        </p:nvSpPr>
        <p:spPr bwMode="auto">
          <a:xfrm>
            <a:off x="3824351" y="5829237"/>
            <a:ext cx="52388" cy="265112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Rectangle 45"/>
          <p:cNvSpPr>
            <a:spLocks noChangeArrowheads="1"/>
          </p:cNvSpPr>
          <p:nvPr/>
        </p:nvSpPr>
        <p:spPr bwMode="auto">
          <a:xfrm>
            <a:off x="4372039" y="5935599"/>
            <a:ext cx="52387" cy="158750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Text Box 46"/>
          <p:cNvSpPr txBox="1">
            <a:spLocks noChangeArrowheads="1"/>
          </p:cNvSpPr>
          <p:nvPr/>
        </p:nvSpPr>
        <p:spPr bwMode="auto">
          <a:xfrm>
            <a:off x="3094101" y="6119749"/>
            <a:ext cx="3349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101" name="Text Box 47"/>
          <p:cNvSpPr txBox="1">
            <a:spLocks noChangeArrowheads="1"/>
          </p:cNvSpPr>
          <p:nvPr/>
        </p:nvSpPr>
        <p:spPr bwMode="auto">
          <a:xfrm>
            <a:off x="3454464" y="6119749"/>
            <a:ext cx="2365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102" name="Line 50"/>
          <p:cNvSpPr>
            <a:spLocks noChangeShapeType="1"/>
          </p:cNvSpPr>
          <p:nvPr/>
        </p:nvSpPr>
        <p:spPr bwMode="auto">
          <a:xfrm>
            <a:off x="4211701" y="3789299"/>
            <a:ext cx="517525" cy="9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Line 51"/>
          <p:cNvSpPr>
            <a:spLocks noChangeShapeType="1"/>
          </p:cNvSpPr>
          <p:nvPr/>
        </p:nvSpPr>
        <p:spPr bwMode="auto">
          <a:xfrm flipV="1">
            <a:off x="4187889" y="3886137"/>
            <a:ext cx="541337" cy="84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Line 52"/>
          <p:cNvSpPr>
            <a:spLocks noChangeShapeType="1"/>
          </p:cNvSpPr>
          <p:nvPr/>
        </p:nvSpPr>
        <p:spPr bwMode="auto">
          <a:xfrm flipH="1">
            <a:off x="3921189" y="3968687"/>
            <a:ext cx="277812" cy="71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Line 56"/>
          <p:cNvSpPr>
            <a:spLocks noChangeShapeType="1"/>
          </p:cNvSpPr>
          <p:nvPr/>
        </p:nvSpPr>
        <p:spPr bwMode="auto">
          <a:xfrm flipH="1">
            <a:off x="3910076" y="1997012"/>
            <a:ext cx="277813" cy="1119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Line 58"/>
          <p:cNvSpPr>
            <a:spLocks noChangeShapeType="1"/>
          </p:cNvSpPr>
          <p:nvPr/>
        </p:nvSpPr>
        <p:spPr bwMode="auto">
          <a:xfrm flipV="1">
            <a:off x="2298764" y="2536762"/>
            <a:ext cx="0" cy="6873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Line 59"/>
          <p:cNvSpPr>
            <a:spLocks noChangeShapeType="1"/>
          </p:cNvSpPr>
          <p:nvPr/>
        </p:nvSpPr>
        <p:spPr bwMode="auto">
          <a:xfrm>
            <a:off x="3008376" y="6094349"/>
            <a:ext cx="1925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Line 60"/>
          <p:cNvSpPr>
            <a:spLocks noChangeShapeType="1"/>
          </p:cNvSpPr>
          <p:nvPr/>
        </p:nvSpPr>
        <p:spPr bwMode="auto">
          <a:xfrm flipV="1">
            <a:off x="2997264" y="5548249"/>
            <a:ext cx="0" cy="528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Text Box 61"/>
          <p:cNvSpPr txBox="1">
            <a:spLocks noChangeArrowheads="1"/>
          </p:cNvSpPr>
          <p:nvPr/>
        </p:nvSpPr>
        <p:spPr bwMode="auto">
          <a:xfrm>
            <a:off x="232029" y="1797876"/>
            <a:ext cx="622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dirty="0"/>
              <a:t>B</a:t>
            </a:r>
            <a:r>
              <a:rPr lang="fr-CH" sz="1400" dirty="0"/>
              <a:t>=f(t)</a:t>
            </a:r>
            <a:endParaRPr lang="en-GB" sz="1400" dirty="0"/>
          </a:p>
        </p:txBody>
      </p:sp>
      <p:sp>
        <p:nvSpPr>
          <p:cNvPr id="110" name="Text Box 62"/>
          <p:cNvSpPr txBox="1">
            <a:spLocks noChangeArrowheads="1"/>
          </p:cNvSpPr>
          <p:nvPr/>
        </p:nvSpPr>
        <p:spPr bwMode="auto">
          <a:xfrm>
            <a:off x="3673539" y="1573149"/>
            <a:ext cx="3032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400"/>
              <a:t>B</a:t>
            </a:r>
            <a:endParaRPr lang="en-GB" sz="1400"/>
          </a:p>
        </p:txBody>
      </p:sp>
      <p:sp>
        <p:nvSpPr>
          <p:cNvPr id="111" name="Text Box 63"/>
          <p:cNvSpPr txBox="1">
            <a:spLocks noChangeArrowheads="1"/>
          </p:cNvSpPr>
          <p:nvPr/>
        </p:nvSpPr>
        <p:spPr bwMode="auto">
          <a:xfrm>
            <a:off x="4957826" y="2573274"/>
            <a:ext cx="3127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400"/>
              <a:t>H</a:t>
            </a:r>
            <a:endParaRPr lang="en-GB" sz="1400"/>
          </a:p>
        </p:txBody>
      </p:sp>
      <p:sp>
        <p:nvSpPr>
          <p:cNvPr id="112" name="Oval 4"/>
          <p:cNvSpPr>
            <a:spLocks noChangeArrowheads="1"/>
          </p:cNvSpPr>
          <p:nvPr/>
        </p:nvSpPr>
        <p:spPr bwMode="auto">
          <a:xfrm>
            <a:off x="903351" y="2512949"/>
            <a:ext cx="76200" cy="76200"/>
          </a:xfrm>
          <a:prstGeom prst="ellipse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Oval 5"/>
          <p:cNvSpPr>
            <a:spLocks noChangeArrowheads="1"/>
          </p:cNvSpPr>
          <p:nvPr/>
        </p:nvSpPr>
        <p:spPr bwMode="auto">
          <a:xfrm>
            <a:off x="4027551" y="3398774"/>
            <a:ext cx="76200" cy="76200"/>
          </a:xfrm>
          <a:prstGeom prst="ellipse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Oval 65"/>
          <p:cNvSpPr>
            <a:spLocks noChangeArrowheads="1"/>
          </p:cNvSpPr>
          <p:nvPr/>
        </p:nvSpPr>
        <p:spPr bwMode="auto">
          <a:xfrm>
            <a:off x="4016439" y="2500249"/>
            <a:ext cx="76200" cy="76200"/>
          </a:xfrm>
          <a:prstGeom prst="ellipse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Line 66"/>
          <p:cNvSpPr>
            <a:spLocks noChangeShapeType="1"/>
          </p:cNvSpPr>
          <p:nvPr/>
        </p:nvSpPr>
        <p:spPr bwMode="auto">
          <a:xfrm>
            <a:off x="3378264" y="4771962"/>
            <a:ext cx="517525" cy="96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Line 70"/>
          <p:cNvSpPr>
            <a:spLocks noChangeShapeType="1"/>
          </p:cNvSpPr>
          <p:nvPr/>
        </p:nvSpPr>
        <p:spPr bwMode="auto">
          <a:xfrm flipV="1">
            <a:off x="3389376" y="4676712"/>
            <a:ext cx="541338" cy="84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Text Box 72"/>
          <p:cNvSpPr txBox="1">
            <a:spLocks noChangeArrowheads="1"/>
          </p:cNvSpPr>
          <p:nvPr/>
        </p:nvSpPr>
        <p:spPr bwMode="auto">
          <a:xfrm>
            <a:off x="4318064" y="6119749"/>
            <a:ext cx="2619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/>
              <a:t>5</a:t>
            </a:r>
          </a:p>
        </p:txBody>
      </p:sp>
      <p:sp>
        <p:nvSpPr>
          <p:cNvPr id="118" name="Text Box 73"/>
          <p:cNvSpPr txBox="1">
            <a:spLocks noChangeArrowheads="1"/>
          </p:cNvSpPr>
          <p:nvPr/>
        </p:nvSpPr>
        <p:spPr bwMode="auto">
          <a:xfrm>
            <a:off x="3717989" y="6119749"/>
            <a:ext cx="2857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/>
              <a:t>3</a:t>
            </a:r>
          </a:p>
        </p:txBody>
      </p:sp>
      <p:sp>
        <p:nvSpPr>
          <p:cNvPr id="119" name="Text Box 74"/>
          <p:cNvSpPr txBox="1">
            <a:spLocks noChangeArrowheads="1"/>
          </p:cNvSpPr>
          <p:nvPr/>
        </p:nvSpPr>
        <p:spPr bwMode="auto">
          <a:xfrm>
            <a:off x="4030726" y="6119749"/>
            <a:ext cx="2603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/>
              <a:t>4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938212" y="1865646"/>
            <a:ext cx="423612" cy="1254"/>
          </a:xfrm>
          <a:prstGeom prst="line">
            <a:avLst/>
          </a:prstGeom>
          <a:solidFill>
            <a:srgbClr val="FFCC66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1385888" y="1866901"/>
            <a:ext cx="1" cy="1385887"/>
          </a:xfrm>
          <a:prstGeom prst="line">
            <a:avLst/>
          </a:prstGeom>
          <a:solidFill>
            <a:srgbClr val="FFCC66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 flipV="1">
            <a:off x="1385888" y="3243199"/>
            <a:ext cx="917639" cy="14351"/>
          </a:xfrm>
          <a:prstGeom prst="line">
            <a:avLst/>
          </a:prstGeom>
          <a:solidFill>
            <a:srgbClr val="FFCC66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2294272" y="1868904"/>
            <a:ext cx="433137" cy="0"/>
          </a:xfrm>
          <a:prstGeom prst="line">
            <a:avLst/>
          </a:prstGeom>
          <a:solidFill>
            <a:srgbClr val="FFCC66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2300288" y="1866900"/>
            <a:ext cx="1754" cy="1365585"/>
          </a:xfrm>
          <a:prstGeom prst="line">
            <a:avLst/>
          </a:prstGeom>
          <a:solidFill>
            <a:srgbClr val="FFCC66"/>
          </a:soli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Line 16"/>
          <p:cNvSpPr>
            <a:spLocks noChangeShapeType="1"/>
          </p:cNvSpPr>
          <p:nvPr/>
        </p:nvSpPr>
        <p:spPr bwMode="auto">
          <a:xfrm>
            <a:off x="1349438" y="1863663"/>
            <a:ext cx="38623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5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L 0.04219 -0.08588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43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0.01579 0.0525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26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01579 -0.0789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0" presetClass="path" presetSubtype="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19 -0.08588 L 0.04878 -0.1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9 0.05255 L 0.07639 0.066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7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7732 L 0.07378 -0.10186 " pathEditMode="relative" ptsTypes="AA">
                                      <p:cBhvr>
                                        <p:cTn id="24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1 -0.10139 L 0.06319 -0.0733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14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39 0.06667 L 0.01718 0.078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6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78 -0.10185 L 0.0158 -0.08079 " pathEditMode="relative" ptsTypes="AA">
                                      <p:cBhvr>
                                        <p:cTn id="31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19 -0.07338 L 0.13941 0.0900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82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5 0.07778 L -0.0165 0.1814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7893 L -0.01458 0.0858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41 0.09004 L 0.14982 0.1076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9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18154 L -0.07466 0.193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6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59 0.08588 L -0.05659 0.1050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0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05 0.10162 L 0.15885 0.0805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11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07 0.19538 L -0.01928 0.209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81 0.10532 L -0.01441 0.08426 " pathEditMode="relative" ptsTypes="AA">
                                      <p:cBhvr>
                                        <p:cTn id="52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54" presetID="0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885 0.08056 L 0.19583 -0.000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-410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8 0.2095 L -0.00209 0.25672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24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59 0.08588 L 0.00382 4.07407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-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2" grpId="1" animBg="1"/>
      <p:bldP spid="112" grpId="2" animBg="1"/>
      <p:bldP spid="112" grpId="3" animBg="1"/>
      <p:bldP spid="112" grpId="4" animBg="1"/>
      <p:bldP spid="112" grpId="5" animBg="1"/>
      <p:bldP spid="112" grpId="6" animBg="1"/>
      <p:bldP spid="112" grpId="7" animBg="1"/>
      <p:bldP spid="113" grpId="0" animBg="1"/>
      <p:bldP spid="113" grpId="1" animBg="1"/>
      <p:bldP spid="113" grpId="2" animBg="1"/>
      <p:bldP spid="113" grpId="3" animBg="1"/>
      <p:bldP spid="113" grpId="4" animBg="1"/>
      <p:bldP spid="113" grpId="5" animBg="1"/>
      <p:bldP spid="113" grpId="6" animBg="1"/>
      <p:bldP spid="113" grpId="7" animBg="1"/>
      <p:bldP spid="114" grpId="0" animBg="1"/>
      <p:bldP spid="114" grpId="1" animBg="1"/>
      <p:bldP spid="114" grpId="2" animBg="1"/>
      <p:bldP spid="114" grpId="3" animBg="1"/>
      <p:bldP spid="114" grpId="4" animBg="1"/>
      <p:bldP spid="114" grpId="5" animBg="1"/>
      <p:bldP spid="114" grpId="6" animBg="1"/>
      <p:bldP spid="114" grpId="7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99616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An accelerator can never be better than the instruments measuring its performance</a:t>
            </a:r>
            <a:r>
              <a:rPr lang="en-US" sz="2000" b="1" dirty="0" smtClean="0"/>
              <a:t>!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	</a:t>
            </a:r>
          </a:p>
        </p:txBody>
      </p:sp>
      <p:pic>
        <p:nvPicPr>
          <p:cNvPr id="4102" name="Picture 6" descr="fw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1648" y="2130552"/>
            <a:ext cx="3402013" cy="2438400"/>
          </a:xfrm>
          <a:noFill/>
          <a:ln/>
        </p:spPr>
      </p:pic>
      <p:pic>
        <p:nvPicPr>
          <p:cNvPr id="4105" name="Picture 9" descr="DSCF0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378" y="4276344"/>
            <a:ext cx="2667000" cy="2000250"/>
          </a:xfrm>
          <a:prstGeom prst="rect">
            <a:avLst/>
          </a:prstGeom>
          <a:noFill/>
        </p:spPr>
      </p:pic>
      <p:pic>
        <p:nvPicPr>
          <p:cNvPr id="17" name="Picture 5" descr="fcup 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2172" y="4113226"/>
            <a:ext cx="3498574" cy="2326485"/>
          </a:xfrm>
          <a:prstGeom prst="rect">
            <a:avLst/>
          </a:prstGeom>
          <a:noFill/>
        </p:spPr>
      </p:pic>
      <p:pic>
        <p:nvPicPr>
          <p:cNvPr id="12" name="Picture 11" descr="P10106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2834" y="4210497"/>
            <a:ext cx="2842592" cy="2131944"/>
          </a:xfrm>
          <a:prstGeom prst="rect">
            <a:avLst/>
          </a:prstGeom>
        </p:spPr>
      </p:pic>
      <p:pic>
        <p:nvPicPr>
          <p:cNvPr id="2385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68" y="2060233"/>
            <a:ext cx="2114758" cy="243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958AA2-3E12-4E53-B304-7304C5F0D36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7" b="22825"/>
          <a:stretch/>
        </p:blipFill>
        <p:spPr>
          <a:xfrm>
            <a:off x="5643356" y="1889760"/>
            <a:ext cx="3071377" cy="249936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0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C95B223-6F96-4CFE-BC7B-87A0FC92562B}" type="slidenum">
              <a:rPr lang="en-US" sz="1400" smtClean="0"/>
              <a:pPr eaLnBrk="1" hangingPunct="1"/>
              <a:t>30</a:t>
            </a:fld>
            <a:endParaRPr lang="en-US" sz="1400" smtClean="0"/>
          </a:p>
        </p:txBody>
      </p:sp>
      <p:sp>
        <p:nvSpPr>
          <p:cNvPr id="35844" name="Line 55"/>
          <p:cNvSpPr>
            <a:spLocks noChangeShapeType="1"/>
          </p:cNvSpPr>
          <p:nvPr/>
        </p:nvSpPr>
        <p:spPr bwMode="auto">
          <a:xfrm>
            <a:off x="4054475" y="2057400"/>
            <a:ext cx="0" cy="9620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5" name="Line 54"/>
          <p:cNvSpPr>
            <a:spLocks noChangeShapeType="1"/>
          </p:cNvSpPr>
          <p:nvPr/>
        </p:nvSpPr>
        <p:spPr bwMode="auto">
          <a:xfrm>
            <a:off x="877888" y="2057400"/>
            <a:ext cx="428307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Line 2"/>
          <p:cNvSpPr>
            <a:spLocks noChangeShapeType="1"/>
          </p:cNvSpPr>
          <p:nvPr/>
        </p:nvSpPr>
        <p:spPr bwMode="auto">
          <a:xfrm>
            <a:off x="4017963" y="2995613"/>
            <a:ext cx="12700" cy="2046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Line 3"/>
          <p:cNvSpPr>
            <a:spLocks noChangeShapeType="1"/>
          </p:cNvSpPr>
          <p:nvPr/>
        </p:nvSpPr>
        <p:spPr bwMode="auto">
          <a:xfrm>
            <a:off x="3873500" y="4440238"/>
            <a:ext cx="180975" cy="384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8" name="Line 4"/>
          <p:cNvSpPr>
            <a:spLocks noChangeShapeType="1"/>
          </p:cNvSpPr>
          <p:nvPr/>
        </p:nvSpPr>
        <p:spPr bwMode="auto">
          <a:xfrm>
            <a:off x="912813" y="2127250"/>
            <a:ext cx="2046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9" name="Line 5"/>
          <p:cNvSpPr>
            <a:spLocks noChangeShapeType="1"/>
          </p:cNvSpPr>
          <p:nvPr/>
        </p:nvSpPr>
        <p:spPr bwMode="auto">
          <a:xfrm flipV="1">
            <a:off x="877888" y="1287463"/>
            <a:ext cx="0" cy="1624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0" name="Line 6"/>
          <p:cNvSpPr>
            <a:spLocks noChangeShapeType="1"/>
          </p:cNvSpPr>
          <p:nvPr/>
        </p:nvSpPr>
        <p:spPr bwMode="auto">
          <a:xfrm>
            <a:off x="3224213" y="3008313"/>
            <a:ext cx="1636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1" name="Line 7"/>
          <p:cNvSpPr>
            <a:spLocks noChangeShapeType="1"/>
          </p:cNvSpPr>
          <p:nvPr/>
        </p:nvSpPr>
        <p:spPr bwMode="auto">
          <a:xfrm>
            <a:off x="4006850" y="3008313"/>
            <a:ext cx="15557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2" name="Rectangle 8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Modulation of a DCCT with beam</a:t>
            </a:r>
          </a:p>
        </p:txBody>
      </p:sp>
      <p:sp>
        <p:nvSpPr>
          <p:cNvPr id="35853" name="Line 9"/>
          <p:cNvSpPr>
            <a:spLocks noChangeShapeType="1"/>
          </p:cNvSpPr>
          <p:nvPr/>
        </p:nvSpPr>
        <p:spPr bwMode="auto">
          <a:xfrm>
            <a:off x="3128963" y="2141538"/>
            <a:ext cx="1960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4" name="Line 10"/>
          <p:cNvSpPr>
            <a:spLocks noChangeShapeType="1"/>
          </p:cNvSpPr>
          <p:nvPr/>
        </p:nvSpPr>
        <p:spPr bwMode="auto">
          <a:xfrm flipV="1">
            <a:off x="4017963" y="1346200"/>
            <a:ext cx="0" cy="1673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5" name="Line 11"/>
          <p:cNvSpPr>
            <a:spLocks noChangeShapeType="1"/>
          </p:cNvSpPr>
          <p:nvPr/>
        </p:nvSpPr>
        <p:spPr bwMode="auto">
          <a:xfrm flipV="1">
            <a:off x="1273175" y="1490663"/>
            <a:ext cx="0" cy="5540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6" name="Line 12"/>
          <p:cNvSpPr>
            <a:spLocks noChangeShapeType="1"/>
          </p:cNvSpPr>
          <p:nvPr/>
        </p:nvSpPr>
        <p:spPr bwMode="auto">
          <a:xfrm flipV="1">
            <a:off x="1157288" y="1576388"/>
            <a:ext cx="3259137" cy="1111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7" name="Line 13"/>
          <p:cNvSpPr>
            <a:spLocks noChangeShapeType="1"/>
          </p:cNvSpPr>
          <p:nvPr/>
        </p:nvSpPr>
        <p:spPr bwMode="auto">
          <a:xfrm>
            <a:off x="1333500" y="1358900"/>
            <a:ext cx="38623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8" name="Line 14"/>
          <p:cNvSpPr>
            <a:spLocks noChangeShapeType="1"/>
          </p:cNvSpPr>
          <p:nvPr/>
        </p:nvSpPr>
        <p:spPr bwMode="auto">
          <a:xfrm>
            <a:off x="4945063" y="1362075"/>
            <a:ext cx="0" cy="24669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9" name="Line 15"/>
          <p:cNvSpPr>
            <a:spLocks noChangeShapeType="1"/>
          </p:cNvSpPr>
          <p:nvPr/>
        </p:nvSpPr>
        <p:spPr bwMode="auto">
          <a:xfrm>
            <a:off x="4164013" y="1589088"/>
            <a:ext cx="0" cy="24780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0" name="Line 16"/>
          <p:cNvSpPr>
            <a:spLocks noChangeShapeType="1"/>
          </p:cNvSpPr>
          <p:nvPr/>
        </p:nvSpPr>
        <p:spPr bwMode="auto">
          <a:xfrm>
            <a:off x="4030663" y="3368675"/>
            <a:ext cx="903287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1" name="Line 17"/>
          <p:cNvSpPr>
            <a:spLocks noChangeShapeType="1"/>
          </p:cNvSpPr>
          <p:nvPr/>
        </p:nvSpPr>
        <p:spPr bwMode="auto">
          <a:xfrm flipV="1">
            <a:off x="4037013" y="3557588"/>
            <a:ext cx="879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2" name="Line 18"/>
          <p:cNvSpPr>
            <a:spLocks noChangeShapeType="1"/>
          </p:cNvSpPr>
          <p:nvPr/>
        </p:nvSpPr>
        <p:spPr bwMode="auto">
          <a:xfrm flipV="1">
            <a:off x="3989388" y="3449638"/>
            <a:ext cx="925512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3" name="Line 19"/>
          <p:cNvSpPr>
            <a:spLocks noChangeShapeType="1"/>
          </p:cNvSpPr>
          <p:nvPr/>
        </p:nvSpPr>
        <p:spPr bwMode="auto">
          <a:xfrm flipV="1">
            <a:off x="1346200" y="1358900"/>
            <a:ext cx="0" cy="6969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4" name="Line 20"/>
          <p:cNvSpPr>
            <a:spLocks noChangeShapeType="1"/>
          </p:cNvSpPr>
          <p:nvPr/>
        </p:nvSpPr>
        <p:spPr bwMode="auto">
          <a:xfrm flipV="1">
            <a:off x="1441450" y="1490663"/>
            <a:ext cx="0" cy="5651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5" name="Line 21"/>
          <p:cNvSpPr>
            <a:spLocks noChangeShapeType="1"/>
          </p:cNvSpPr>
          <p:nvPr/>
        </p:nvSpPr>
        <p:spPr bwMode="auto">
          <a:xfrm flipV="1">
            <a:off x="889000" y="1346200"/>
            <a:ext cx="457200" cy="709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6" name="Line 22"/>
          <p:cNvSpPr>
            <a:spLocks noChangeShapeType="1"/>
          </p:cNvSpPr>
          <p:nvPr/>
        </p:nvSpPr>
        <p:spPr bwMode="auto">
          <a:xfrm>
            <a:off x="1357313" y="1358900"/>
            <a:ext cx="903287" cy="1395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7" name="Line 23"/>
          <p:cNvSpPr>
            <a:spLocks noChangeShapeType="1"/>
          </p:cNvSpPr>
          <p:nvPr/>
        </p:nvSpPr>
        <p:spPr bwMode="auto">
          <a:xfrm flipV="1">
            <a:off x="2260600" y="2020888"/>
            <a:ext cx="468313" cy="733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8" name="Line 24"/>
          <p:cNvSpPr>
            <a:spLocks noChangeShapeType="1"/>
          </p:cNvSpPr>
          <p:nvPr/>
        </p:nvSpPr>
        <p:spPr bwMode="auto">
          <a:xfrm flipV="1">
            <a:off x="2935288" y="2695575"/>
            <a:ext cx="950912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9" name="Line 25"/>
          <p:cNvSpPr>
            <a:spLocks noChangeShapeType="1"/>
          </p:cNvSpPr>
          <p:nvPr/>
        </p:nvSpPr>
        <p:spPr bwMode="auto">
          <a:xfrm flipV="1">
            <a:off x="4162425" y="1262063"/>
            <a:ext cx="1058863" cy="327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0" name="Line 26"/>
          <p:cNvSpPr>
            <a:spLocks noChangeShapeType="1"/>
          </p:cNvSpPr>
          <p:nvPr/>
        </p:nvSpPr>
        <p:spPr bwMode="auto">
          <a:xfrm>
            <a:off x="3741738" y="2779713"/>
            <a:ext cx="0" cy="17446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1" name="Line 27"/>
          <p:cNvSpPr>
            <a:spLocks noChangeShapeType="1"/>
          </p:cNvSpPr>
          <p:nvPr/>
        </p:nvSpPr>
        <p:spPr bwMode="auto">
          <a:xfrm>
            <a:off x="2286000" y="2755900"/>
            <a:ext cx="14081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2" name="Line 28"/>
          <p:cNvSpPr>
            <a:spLocks noChangeShapeType="1"/>
          </p:cNvSpPr>
          <p:nvPr/>
        </p:nvSpPr>
        <p:spPr bwMode="auto">
          <a:xfrm>
            <a:off x="2154238" y="2695575"/>
            <a:ext cx="18399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3" name="Line 29"/>
          <p:cNvSpPr>
            <a:spLocks noChangeShapeType="1"/>
          </p:cNvSpPr>
          <p:nvPr/>
        </p:nvSpPr>
        <p:spPr bwMode="auto">
          <a:xfrm>
            <a:off x="3452813" y="4283075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4" name="Line 30"/>
          <p:cNvSpPr>
            <a:spLocks noChangeShapeType="1"/>
          </p:cNvSpPr>
          <p:nvPr/>
        </p:nvSpPr>
        <p:spPr bwMode="auto">
          <a:xfrm>
            <a:off x="3473450" y="4364038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5" name="Line 31"/>
          <p:cNvSpPr>
            <a:spLocks noChangeShapeType="1"/>
          </p:cNvSpPr>
          <p:nvPr/>
        </p:nvSpPr>
        <p:spPr bwMode="auto">
          <a:xfrm>
            <a:off x="3444875" y="4454525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6" name="Line 32"/>
          <p:cNvSpPr>
            <a:spLocks noChangeShapeType="1"/>
          </p:cNvSpPr>
          <p:nvPr/>
        </p:nvSpPr>
        <p:spPr bwMode="auto">
          <a:xfrm flipH="1">
            <a:off x="3873500" y="2695575"/>
            <a:ext cx="12700" cy="2333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7" name="Line 33"/>
          <p:cNvSpPr>
            <a:spLocks noChangeShapeType="1"/>
          </p:cNvSpPr>
          <p:nvPr/>
        </p:nvSpPr>
        <p:spPr bwMode="auto">
          <a:xfrm>
            <a:off x="2357438" y="2070100"/>
            <a:ext cx="0" cy="5524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8" name="Line 34"/>
          <p:cNvSpPr>
            <a:spLocks noChangeShapeType="1"/>
          </p:cNvSpPr>
          <p:nvPr/>
        </p:nvSpPr>
        <p:spPr bwMode="auto">
          <a:xfrm>
            <a:off x="2171700" y="2078038"/>
            <a:ext cx="0" cy="5159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9" name="Rectangle 35"/>
          <p:cNvSpPr>
            <a:spLocks noChangeArrowheads="1"/>
          </p:cNvSpPr>
          <p:nvPr/>
        </p:nvSpPr>
        <p:spPr bwMode="auto">
          <a:xfrm>
            <a:off x="3187700" y="5335588"/>
            <a:ext cx="52388" cy="338137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80" name="Rectangle 36"/>
          <p:cNvSpPr>
            <a:spLocks noChangeArrowheads="1"/>
          </p:cNvSpPr>
          <p:nvPr/>
        </p:nvSpPr>
        <p:spPr bwMode="auto">
          <a:xfrm>
            <a:off x="3786188" y="5411788"/>
            <a:ext cx="52387" cy="265112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81" name="Rectangle 37"/>
          <p:cNvSpPr>
            <a:spLocks noChangeArrowheads="1"/>
          </p:cNvSpPr>
          <p:nvPr/>
        </p:nvSpPr>
        <p:spPr bwMode="auto">
          <a:xfrm>
            <a:off x="4335463" y="5514975"/>
            <a:ext cx="52387" cy="158750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82" name="Text Box 38"/>
          <p:cNvSpPr txBox="1">
            <a:spLocks noChangeArrowheads="1"/>
          </p:cNvSpPr>
          <p:nvPr/>
        </p:nvSpPr>
        <p:spPr bwMode="auto">
          <a:xfrm>
            <a:off x="3057525" y="5699125"/>
            <a:ext cx="334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1</a:t>
            </a:r>
          </a:p>
        </p:txBody>
      </p:sp>
      <p:sp>
        <p:nvSpPr>
          <p:cNvPr id="35883" name="Line 40"/>
          <p:cNvSpPr>
            <a:spLocks noChangeShapeType="1"/>
          </p:cNvSpPr>
          <p:nvPr/>
        </p:nvSpPr>
        <p:spPr bwMode="auto">
          <a:xfrm>
            <a:off x="4175125" y="3368675"/>
            <a:ext cx="784225" cy="9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4" name="Line 41"/>
          <p:cNvSpPr>
            <a:spLocks noChangeShapeType="1"/>
          </p:cNvSpPr>
          <p:nvPr/>
        </p:nvSpPr>
        <p:spPr bwMode="auto">
          <a:xfrm flipV="1">
            <a:off x="4151313" y="3465513"/>
            <a:ext cx="820737" cy="84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5" name="Line 42"/>
          <p:cNvSpPr>
            <a:spLocks noChangeShapeType="1"/>
          </p:cNvSpPr>
          <p:nvPr/>
        </p:nvSpPr>
        <p:spPr bwMode="auto">
          <a:xfrm flipH="1">
            <a:off x="3873500" y="3560763"/>
            <a:ext cx="277813" cy="71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6" name="Line 43"/>
          <p:cNvSpPr>
            <a:spLocks noChangeShapeType="1"/>
          </p:cNvSpPr>
          <p:nvPr/>
        </p:nvSpPr>
        <p:spPr bwMode="auto">
          <a:xfrm flipV="1">
            <a:off x="3705225" y="4284663"/>
            <a:ext cx="179388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7" name="Line 44"/>
          <p:cNvSpPr>
            <a:spLocks noChangeShapeType="1"/>
          </p:cNvSpPr>
          <p:nvPr/>
        </p:nvSpPr>
        <p:spPr bwMode="auto">
          <a:xfrm>
            <a:off x="3716338" y="4367213"/>
            <a:ext cx="13335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8" name="Line 45"/>
          <p:cNvSpPr>
            <a:spLocks noChangeShapeType="1"/>
          </p:cNvSpPr>
          <p:nvPr/>
        </p:nvSpPr>
        <p:spPr bwMode="auto">
          <a:xfrm flipH="1">
            <a:off x="3873500" y="1576388"/>
            <a:ext cx="277813" cy="1119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9" name="Line 46"/>
          <p:cNvSpPr>
            <a:spLocks noChangeShapeType="1"/>
          </p:cNvSpPr>
          <p:nvPr/>
        </p:nvSpPr>
        <p:spPr bwMode="auto">
          <a:xfrm flipV="1">
            <a:off x="2260600" y="2043113"/>
            <a:ext cx="0" cy="6873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0" name="Line 47"/>
          <p:cNvSpPr>
            <a:spLocks noChangeShapeType="1"/>
          </p:cNvSpPr>
          <p:nvPr/>
        </p:nvSpPr>
        <p:spPr bwMode="auto">
          <a:xfrm>
            <a:off x="2971800" y="5667375"/>
            <a:ext cx="1925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1" name="Line 48"/>
          <p:cNvSpPr>
            <a:spLocks noChangeShapeType="1"/>
          </p:cNvSpPr>
          <p:nvPr/>
        </p:nvSpPr>
        <p:spPr bwMode="auto">
          <a:xfrm flipV="1">
            <a:off x="2960688" y="5127625"/>
            <a:ext cx="0" cy="528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2" name="Text Box 49"/>
          <p:cNvSpPr txBox="1">
            <a:spLocks noChangeArrowheads="1"/>
          </p:cNvSpPr>
          <p:nvPr/>
        </p:nvSpPr>
        <p:spPr bwMode="auto">
          <a:xfrm>
            <a:off x="1385888" y="985838"/>
            <a:ext cx="622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B</a:t>
            </a:r>
            <a:r>
              <a:rPr lang="fr-CH" sz="1400"/>
              <a:t>=f(t)</a:t>
            </a:r>
            <a:endParaRPr lang="en-GB" sz="1400"/>
          </a:p>
        </p:txBody>
      </p:sp>
      <p:sp>
        <p:nvSpPr>
          <p:cNvPr id="35893" name="Text Box 50"/>
          <p:cNvSpPr txBox="1">
            <a:spLocks noChangeArrowheads="1"/>
          </p:cNvSpPr>
          <p:nvPr/>
        </p:nvSpPr>
        <p:spPr bwMode="auto">
          <a:xfrm>
            <a:off x="3698875" y="1306513"/>
            <a:ext cx="303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sz="1400"/>
              <a:t>B</a:t>
            </a:r>
            <a:endParaRPr lang="en-GB" sz="1400"/>
          </a:p>
        </p:txBody>
      </p:sp>
      <p:sp>
        <p:nvSpPr>
          <p:cNvPr id="35894" name="Text Box 51"/>
          <p:cNvSpPr txBox="1">
            <a:spLocks noChangeArrowheads="1"/>
          </p:cNvSpPr>
          <p:nvPr/>
        </p:nvSpPr>
        <p:spPr bwMode="auto">
          <a:xfrm>
            <a:off x="4921250" y="2152650"/>
            <a:ext cx="312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 sz="1400"/>
              <a:t>H</a:t>
            </a:r>
            <a:endParaRPr lang="en-GB" sz="1400"/>
          </a:p>
        </p:txBody>
      </p:sp>
      <p:sp>
        <p:nvSpPr>
          <p:cNvPr id="67636" name="Oval 52"/>
          <p:cNvSpPr>
            <a:spLocks noChangeArrowheads="1"/>
          </p:cNvSpPr>
          <p:nvPr/>
        </p:nvSpPr>
        <p:spPr bwMode="auto">
          <a:xfrm>
            <a:off x="865188" y="2019300"/>
            <a:ext cx="76200" cy="76200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7637" name="Oval 53"/>
          <p:cNvSpPr>
            <a:spLocks noChangeArrowheads="1"/>
          </p:cNvSpPr>
          <p:nvPr/>
        </p:nvSpPr>
        <p:spPr bwMode="auto">
          <a:xfrm>
            <a:off x="4003675" y="3062288"/>
            <a:ext cx="76200" cy="76200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7640" name="Oval 56"/>
          <p:cNvSpPr>
            <a:spLocks noChangeArrowheads="1"/>
          </p:cNvSpPr>
          <p:nvPr/>
        </p:nvSpPr>
        <p:spPr bwMode="auto">
          <a:xfrm>
            <a:off x="3989388" y="2016125"/>
            <a:ext cx="76200" cy="76200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98" name="Rectangle 58"/>
          <p:cNvSpPr>
            <a:spLocks noChangeArrowheads="1"/>
          </p:cNvSpPr>
          <p:nvPr/>
        </p:nvSpPr>
        <p:spPr bwMode="auto">
          <a:xfrm>
            <a:off x="3475038" y="5584825"/>
            <a:ext cx="63500" cy="889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99" name="Rectangle 59"/>
          <p:cNvSpPr>
            <a:spLocks noChangeArrowheads="1"/>
          </p:cNvSpPr>
          <p:nvPr/>
        </p:nvSpPr>
        <p:spPr bwMode="auto">
          <a:xfrm>
            <a:off x="3787775" y="5408613"/>
            <a:ext cx="52388" cy="265112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900" name="Rectangle 60"/>
          <p:cNvSpPr>
            <a:spLocks noChangeArrowheads="1"/>
          </p:cNvSpPr>
          <p:nvPr/>
        </p:nvSpPr>
        <p:spPr bwMode="auto">
          <a:xfrm>
            <a:off x="4335463" y="5514975"/>
            <a:ext cx="52387" cy="158750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901" name="Text Box 61"/>
          <p:cNvSpPr txBox="1">
            <a:spLocks noChangeArrowheads="1"/>
          </p:cNvSpPr>
          <p:nvPr/>
        </p:nvSpPr>
        <p:spPr bwMode="auto">
          <a:xfrm>
            <a:off x="3057525" y="5699125"/>
            <a:ext cx="334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1</a:t>
            </a:r>
          </a:p>
        </p:txBody>
      </p:sp>
      <p:sp>
        <p:nvSpPr>
          <p:cNvPr id="35902" name="Text Box 62"/>
          <p:cNvSpPr txBox="1">
            <a:spLocks noChangeArrowheads="1"/>
          </p:cNvSpPr>
          <p:nvPr/>
        </p:nvSpPr>
        <p:spPr bwMode="auto">
          <a:xfrm>
            <a:off x="3417888" y="5699125"/>
            <a:ext cx="2365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2</a:t>
            </a:r>
          </a:p>
        </p:txBody>
      </p:sp>
      <p:sp>
        <p:nvSpPr>
          <p:cNvPr id="35903" name="Line 63"/>
          <p:cNvSpPr>
            <a:spLocks noChangeShapeType="1"/>
          </p:cNvSpPr>
          <p:nvPr/>
        </p:nvSpPr>
        <p:spPr bwMode="auto">
          <a:xfrm>
            <a:off x="2971800" y="5673725"/>
            <a:ext cx="1925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04" name="Text Box 64"/>
          <p:cNvSpPr txBox="1">
            <a:spLocks noChangeArrowheads="1"/>
          </p:cNvSpPr>
          <p:nvPr/>
        </p:nvSpPr>
        <p:spPr bwMode="auto">
          <a:xfrm>
            <a:off x="4281488" y="5699125"/>
            <a:ext cx="261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5</a:t>
            </a:r>
          </a:p>
        </p:txBody>
      </p:sp>
      <p:sp>
        <p:nvSpPr>
          <p:cNvPr id="35905" name="Text Box 65"/>
          <p:cNvSpPr txBox="1">
            <a:spLocks noChangeArrowheads="1"/>
          </p:cNvSpPr>
          <p:nvPr/>
        </p:nvSpPr>
        <p:spPr bwMode="auto">
          <a:xfrm>
            <a:off x="3681413" y="5699125"/>
            <a:ext cx="285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3</a:t>
            </a:r>
          </a:p>
        </p:txBody>
      </p:sp>
      <p:sp>
        <p:nvSpPr>
          <p:cNvPr id="35906" name="Text Box 66"/>
          <p:cNvSpPr txBox="1">
            <a:spLocks noChangeArrowheads="1"/>
          </p:cNvSpPr>
          <p:nvPr/>
        </p:nvSpPr>
        <p:spPr bwMode="auto">
          <a:xfrm>
            <a:off x="3994150" y="5699125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sz="1400"/>
              <a:t>4</a:t>
            </a:r>
          </a:p>
        </p:txBody>
      </p:sp>
      <p:sp>
        <p:nvSpPr>
          <p:cNvPr id="35907" name="Rectangle 67"/>
          <p:cNvSpPr>
            <a:spLocks noChangeArrowheads="1"/>
          </p:cNvSpPr>
          <p:nvPr/>
        </p:nvSpPr>
        <p:spPr bwMode="auto">
          <a:xfrm>
            <a:off x="4076700" y="5584825"/>
            <a:ext cx="63500" cy="889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908" name="Text Box 68"/>
          <p:cNvSpPr txBox="1">
            <a:spLocks noChangeArrowheads="1"/>
          </p:cNvSpPr>
          <p:nvPr/>
        </p:nvSpPr>
        <p:spPr bwMode="auto">
          <a:xfrm>
            <a:off x="5427663" y="3460750"/>
            <a:ext cx="3613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Sum signal becomes non-zero</a:t>
            </a:r>
          </a:p>
          <a:p>
            <a:pPr eaLnBrk="1" hangingPunct="1"/>
            <a:r>
              <a:rPr lang="en-US"/>
              <a:t>Even harmonics appear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L 0.04219 -0.08588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43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50786E-6 L 0.01181 0.0330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16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55042E-8 L 0.01145 -0.06637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0" presetClass="path" presetSubtype="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19 -0.08588 L 0.04878 -0.1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0.03307 L 0.10034 0.0506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" y="9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6637 L 0.10208 -0.1024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" y="-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1 -0.10139 L 0.06319 -0.0733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14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7 0.05481 L 0.01216 0.0670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6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09 -0.10245 L 0.01841 -0.0705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19 -0.07338 L 0.13941 0.0900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82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6 0.06707 L -0.01909 0.1762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55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0.06638 L -0.01806 0.09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0" presetID="0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41 0.09004 L 0.14982 0.1076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9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09 0.17623 L -0.03437 0.187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5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05 0.0969 L -0.03542 0.104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0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05 0.10162 L 0.15885 0.0805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11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68 0.18339 L -0.0184 0.201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9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8 0.09991 L -0.01944 0.093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4" presetID="0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885 0.08056 L 0.19583 -0.000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-410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4 0.20121 L -0.00122 0.2483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7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24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45 0.0932 L 4.44444E-6 5.55042E-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67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36" grpId="0" animBg="1"/>
      <p:bldP spid="67636" grpId="1" animBg="1"/>
      <p:bldP spid="67636" grpId="2" animBg="1"/>
      <p:bldP spid="67636" grpId="3" animBg="1"/>
      <p:bldP spid="67636" grpId="4" animBg="1"/>
      <p:bldP spid="67636" grpId="5" animBg="1"/>
      <p:bldP spid="67636" grpId="6" animBg="1"/>
      <p:bldP spid="67636" grpId="7" animBg="1"/>
      <p:bldP spid="67637" grpId="0" animBg="1"/>
      <p:bldP spid="67637" grpId="1" animBg="1"/>
      <p:bldP spid="67637" grpId="2" animBg="1"/>
      <p:bldP spid="67637" grpId="3" animBg="1"/>
      <p:bldP spid="67637" grpId="4" animBg="1"/>
      <p:bldP spid="67637" grpId="5" animBg="1"/>
      <p:bldP spid="67637" grpId="6" animBg="1"/>
      <p:bldP spid="67637" grpId="7" animBg="1"/>
      <p:bldP spid="67640" grpId="0" animBg="1"/>
      <p:bldP spid="67640" grpId="1" animBg="1"/>
      <p:bldP spid="67640" grpId="2" animBg="1"/>
      <p:bldP spid="67640" grpId="3" animBg="1"/>
      <p:bldP spid="67640" grpId="4" animBg="1"/>
      <p:bldP spid="67640" grpId="5" animBg="1"/>
      <p:bldP spid="67640" grpId="6" animBg="1"/>
      <p:bldP spid="67640" grpId="7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5E3EA36-89E0-4EA2-A352-A3D33E877369}" type="slidenum">
              <a:rPr lang="en-US" sz="1400" smtClean="0"/>
              <a:pPr eaLnBrk="1" hangingPunct="1"/>
              <a:t>31</a:t>
            </a:fld>
            <a:endParaRPr lang="en-US" sz="1400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z="2400" smtClean="0"/>
              <a:t>Modulation current difference signal with beam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2039938"/>
            <a:ext cx="4521200" cy="4194175"/>
          </a:xfrm>
        </p:spPr>
        <p:txBody>
          <a:bodyPr/>
          <a:lstStyle/>
          <a:p>
            <a:pPr eaLnBrk="1" hangingPunct="1"/>
            <a:r>
              <a:rPr lang="en-GB" smtClean="0"/>
              <a:t>Difference signal has 2</a:t>
            </a:r>
            <a:r>
              <a:rPr lang="en-GB" smtClean="0">
                <a:cs typeface="Arial" pitchFamily="34" charset="0"/>
              </a:rPr>
              <a:t>ω</a:t>
            </a:r>
            <a:r>
              <a:rPr lang="en-GB" baseline="-25000" smtClean="0">
                <a:cs typeface="Arial" pitchFamily="34" charset="0"/>
              </a:rPr>
              <a:t>m</a:t>
            </a:r>
          </a:p>
          <a:p>
            <a:pPr eaLnBrk="1" hangingPunct="1"/>
            <a:r>
              <a:rPr lang="en-GB" smtClean="0">
                <a:cs typeface="Arial" pitchFamily="34" charset="0"/>
              </a:rPr>
              <a:t>ω</a:t>
            </a:r>
            <a:r>
              <a:rPr lang="en-GB" baseline="-25000" smtClean="0">
                <a:cs typeface="Arial" pitchFamily="34" charset="0"/>
              </a:rPr>
              <a:t>m </a:t>
            </a:r>
            <a:r>
              <a:rPr lang="en-GB" smtClean="0">
                <a:cs typeface="Arial" pitchFamily="34" charset="0"/>
              </a:rPr>
              <a:t>typically 200 Hz – 10 kHz</a:t>
            </a:r>
            <a:endParaRPr lang="en-GB" baseline="-25000" smtClean="0">
              <a:cs typeface="Arial" pitchFamily="34" charset="0"/>
            </a:endParaRPr>
          </a:p>
          <a:p>
            <a:pPr eaLnBrk="1" hangingPunct="1"/>
            <a:r>
              <a:rPr lang="en-GB" smtClean="0">
                <a:cs typeface="Arial" pitchFamily="34" charset="0"/>
              </a:rPr>
              <a:t>Use low pass filter with</a:t>
            </a:r>
            <a:br>
              <a:rPr lang="en-GB" smtClean="0">
                <a:cs typeface="Arial" pitchFamily="34" charset="0"/>
              </a:rPr>
            </a:br>
            <a:r>
              <a:rPr lang="en-GB" smtClean="0">
                <a:cs typeface="Arial" pitchFamily="34" charset="0"/>
              </a:rPr>
              <a:t> ω</a:t>
            </a:r>
            <a:r>
              <a:rPr lang="en-GB" baseline="-25000" smtClean="0">
                <a:cs typeface="Arial" pitchFamily="34" charset="0"/>
              </a:rPr>
              <a:t>c</a:t>
            </a:r>
            <a:r>
              <a:rPr lang="en-GB" smtClean="0">
                <a:cs typeface="Arial" pitchFamily="34" charset="0"/>
              </a:rPr>
              <a:t>&lt;&lt;</a:t>
            </a:r>
            <a:r>
              <a:rPr lang="en-GB" baseline="-25000" smtClean="0">
                <a:cs typeface="Arial" pitchFamily="34" charset="0"/>
              </a:rPr>
              <a:t> </a:t>
            </a:r>
            <a:r>
              <a:rPr lang="en-GB" smtClean="0">
                <a:cs typeface="Arial" pitchFamily="34" charset="0"/>
              </a:rPr>
              <a:t>ω</a:t>
            </a:r>
            <a:r>
              <a:rPr lang="en-GB" baseline="-25000" smtClean="0">
                <a:cs typeface="Arial" pitchFamily="34" charset="0"/>
              </a:rPr>
              <a:t>m</a:t>
            </a:r>
          </a:p>
          <a:p>
            <a:pPr eaLnBrk="1" hangingPunct="1"/>
            <a:r>
              <a:rPr lang="en-GB" smtClean="0">
                <a:cs typeface="Arial" pitchFamily="34" charset="0"/>
              </a:rPr>
              <a:t>Provide a 3rd core, normal AC transformer to extend to higher frequencies</a:t>
            </a:r>
          </a:p>
          <a:p>
            <a:pPr eaLnBrk="1" hangingPunct="1"/>
            <a:endParaRPr lang="en-GB" smtClean="0">
              <a:cs typeface="Arial" pitchFamily="34" charset="0"/>
            </a:endParaRPr>
          </a:p>
        </p:txBody>
      </p:sp>
      <p:grpSp>
        <p:nvGrpSpPr>
          <p:cNvPr id="36870" name="Group 43"/>
          <p:cNvGrpSpPr>
            <a:grpSpLocks/>
          </p:cNvGrpSpPr>
          <p:nvPr/>
        </p:nvGrpSpPr>
        <p:grpSpPr bwMode="auto">
          <a:xfrm>
            <a:off x="4411663" y="2290763"/>
            <a:ext cx="2560637" cy="3516312"/>
            <a:chOff x="2181" y="1425"/>
            <a:chExt cx="1613" cy="2215"/>
          </a:xfrm>
        </p:grpSpPr>
        <p:sp>
          <p:nvSpPr>
            <p:cNvPr id="36871" name="Line 44"/>
            <p:cNvSpPr>
              <a:spLocks noChangeShapeType="1"/>
            </p:cNvSpPr>
            <p:nvPr/>
          </p:nvSpPr>
          <p:spPr bwMode="auto">
            <a:xfrm rot="-5400000">
              <a:off x="3115" y="1378"/>
              <a:ext cx="8" cy="12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2" name="Line 45"/>
            <p:cNvSpPr>
              <a:spLocks noChangeShapeType="1"/>
            </p:cNvSpPr>
            <p:nvPr/>
          </p:nvSpPr>
          <p:spPr bwMode="auto">
            <a:xfrm rot="-5400000">
              <a:off x="3448" y="1940"/>
              <a:ext cx="114" cy="2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3" name="Line 46"/>
            <p:cNvSpPr>
              <a:spLocks noChangeShapeType="1"/>
            </p:cNvSpPr>
            <p:nvPr/>
          </p:nvSpPr>
          <p:spPr bwMode="auto">
            <a:xfrm rot="-5400000">
              <a:off x="1405" y="2564"/>
              <a:ext cx="2145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4" name="Line 47"/>
            <p:cNvSpPr>
              <a:spLocks noChangeShapeType="1"/>
            </p:cNvSpPr>
            <p:nvPr/>
          </p:nvSpPr>
          <p:spPr bwMode="auto">
            <a:xfrm rot="-5400000">
              <a:off x="2547" y="1871"/>
              <a:ext cx="98" cy="2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5" name="Line 48"/>
            <p:cNvSpPr>
              <a:spLocks noChangeShapeType="1"/>
            </p:cNvSpPr>
            <p:nvPr/>
          </p:nvSpPr>
          <p:spPr bwMode="auto">
            <a:xfrm rot="-5400000">
              <a:off x="2425" y="1733"/>
              <a:ext cx="569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6" name="Line 49"/>
            <p:cNvSpPr>
              <a:spLocks noChangeShapeType="1"/>
            </p:cNvSpPr>
            <p:nvPr/>
          </p:nvSpPr>
          <p:spPr bwMode="auto">
            <a:xfrm rot="16200000" flipV="1">
              <a:off x="2551" y="1738"/>
              <a:ext cx="5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7" name="Line 50"/>
            <p:cNvSpPr>
              <a:spLocks noChangeShapeType="1"/>
            </p:cNvSpPr>
            <p:nvPr/>
          </p:nvSpPr>
          <p:spPr bwMode="auto">
            <a:xfrm rot="16200000" flipV="1">
              <a:off x="2472" y="1749"/>
              <a:ext cx="583" cy="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8" name="Line 51"/>
            <p:cNvSpPr>
              <a:spLocks noChangeShapeType="1"/>
            </p:cNvSpPr>
            <p:nvPr/>
          </p:nvSpPr>
          <p:spPr bwMode="auto">
            <a:xfrm rot="-5400000">
              <a:off x="3103" y="2201"/>
              <a:ext cx="3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9" name="Line 52"/>
            <p:cNvSpPr>
              <a:spLocks noChangeShapeType="1"/>
            </p:cNvSpPr>
            <p:nvPr/>
          </p:nvSpPr>
          <p:spPr bwMode="auto">
            <a:xfrm rot="-5400000">
              <a:off x="3154" y="2188"/>
              <a:ext cx="3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0" name="Line 53"/>
            <p:cNvSpPr>
              <a:spLocks noChangeShapeType="1"/>
            </p:cNvSpPr>
            <p:nvPr/>
          </p:nvSpPr>
          <p:spPr bwMode="auto">
            <a:xfrm rot="-5400000">
              <a:off x="3211" y="2206"/>
              <a:ext cx="3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1" name="Line 54"/>
            <p:cNvSpPr>
              <a:spLocks noChangeShapeType="1"/>
            </p:cNvSpPr>
            <p:nvPr/>
          </p:nvSpPr>
          <p:spPr bwMode="auto">
            <a:xfrm rot="-5400000">
              <a:off x="2493" y="1650"/>
              <a:ext cx="494" cy="6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2" name="Line 55"/>
            <p:cNvSpPr>
              <a:spLocks noChangeShapeType="1"/>
            </p:cNvSpPr>
            <p:nvPr/>
          </p:nvSpPr>
          <p:spPr bwMode="auto">
            <a:xfrm rot="16200000" flipV="1">
              <a:off x="2538" y="1657"/>
              <a:ext cx="517" cy="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3" name="Line 56"/>
            <p:cNvSpPr>
              <a:spLocks noChangeShapeType="1"/>
            </p:cNvSpPr>
            <p:nvPr/>
          </p:nvSpPr>
          <p:spPr bwMode="auto">
            <a:xfrm rot="16200000" flipH="1">
              <a:off x="2966" y="1806"/>
              <a:ext cx="175" cy="4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4" name="Line 57"/>
            <p:cNvSpPr>
              <a:spLocks noChangeShapeType="1"/>
            </p:cNvSpPr>
            <p:nvPr/>
          </p:nvSpPr>
          <p:spPr bwMode="auto">
            <a:xfrm rot="16200000" flipV="1">
              <a:off x="3252" y="2144"/>
              <a:ext cx="113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5" name="Line 58"/>
            <p:cNvSpPr>
              <a:spLocks noChangeShapeType="1"/>
            </p:cNvSpPr>
            <p:nvPr/>
          </p:nvSpPr>
          <p:spPr bwMode="auto">
            <a:xfrm rot="-5400000">
              <a:off x="3319" y="2152"/>
              <a:ext cx="84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6" name="Line 59"/>
            <p:cNvSpPr>
              <a:spLocks noChangeShapeType="1"/>
            </p:cNvSpPr>
            <p:nvPr/>
          </p:nvSpPr>
          <p:spPr bwMode="auto">
            <a:xfrm rot="16200000" flipH="1">
              <a:off x="2831" y="2975"/>
              <a:ext cx="1129" cy="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7" name="Line 60"/>
            <p:cNvSpPr>
              <a:spLocks noChangeShapeType="1"/>
            </p:cNvSpPr>
            <p:nvPr/>
          </p:nvSpPr>
          <p:spPr bwMode="auto">
            <a:xfrm rot="5400000" flipV="1">
              <a:off x="2713" y="2978"/>
              <a:ext cx="11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8" name="Line 61"/>
            <p:cNvSpPr>
              <a:spLocks noChangeShapeType="1"/>
            </p:cNvSpPr>
            <p:nvPr/>
          </p:nvSpPr>
          <p:spPr bwMode="auto">
            <a:xfrm rot="5400000" flipV="1">
              <a:off x="2754" y="2967"/>
              <a:ext cx="11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9" name="Line 62"/>
            <p:cNvSpPr>
              <a:spLocks noChangeShapeType="1"/>
            </p:cNvSpPr>
            <p:nvPr/>
          </p:nvSpPr>
          <p:spPr bwMode="auto">
            <a:xfrm rot="16200000" flipH="1">
              <a:off x="2090" y="2776"/>
              <a:ext cx="1462" cy="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0" name="Line 63"/>
            <p:cNvSpPr>
              <a:spLocks noChangeShapeType="1"/>
            </p:cNvSpPr>
            <p:nvPr/>
          </p:nvSpPr>
          <p:spPr bwMode="auto">
            <a:xfrm rot="16200000" flipH="1">
              <a:off x="1992" y="2836"/>
              <a:ext cx="1555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1" name="Line 64"/>
            <p:cNvSpPr>
              <a:spLocks noChangeShapeType="1"/>
            </p:cNvSpPr>
            <p:nvPr/>
          </p:nvSpPr>
          <p:spPr bwMode="auto">
            <a:xfrm rot="16200000" flipH="1">
              <a:off x="1963" y="2790"/>
              <a:ext cx="1500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2" name="Line 65"/>
            <p:cNvSpPr>
              <a:spLocks noChangeShapeType="1"/>
            </p:cNvSpPr>
            <p:nvPr/>
          </p:nvSpPr>
          <p:spPr bwMode="auto">
            <a:xfrm>
              <a:off x="2181" y="3541"/>
              <a:ext cx="16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3" name="Line 66"/>
            <p:cNvSpPr>
              <a:spLocks noChangeShapeType="1"/>
            </p:cNvSpPr>
            <p:nvPr/>
          </p:nvSpPr>
          <p:spPr bwMode="auto">
            <a:xfrm rot="-5400000">
              <a:off x="2493" y="1650"/>
              <a:ext cx="494" cy="6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6894" name="Group 67"/>
            <p:cNvGrpSpPr>
              <a:grpSpLocks/>
            </p:cNvGrpSpPr>
            <p:nvPr/>
          </p:nvGrpSpPr>
          <p:grpSpPr bwMode="auto">
            <a:xfrm>
              <a:off x="2712" y="3124"/>
              <a:ext cx="115" cy="417"/>
              <a:chOff x="2704" y="2810"/>
              <a:chExt cx="115" cy="517"/>
            </a:xfrm>
          </p:grpSpPr>
          <p:sp>
            <p:nvSpPr>
              <p:cNvPr id="36907" name="Line 68"/>
              <p:cNvSpPr>
                <a:spLocks noChangeShapeType="1"/>
              </p:cNvSpPr>
              <p:nvPr/>
            </p:nvSpPr>
            <p:spPr bwMode="auto">
              <a:xfrm rot="16200000" flipV="1">
                <a:off x="2534" y="3042"/>
                <a:ext cx="517" cy="5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8" name="Line 69"/>
              <p:cNvSpPr>
                <a:spLocks noChangeShapeType="1"/>
              </p:cNvSpPr>
              <p:nvPr/>
            </p:nvSpPr>
            <p:spPr bwMode="auto">
              <a:xfrm rot="-5400000">
                <a:off x="2488" y="3036"/>
                <a:ext cx="494" cy="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6895" name="Group 70"/>
            <p:cNvGrpSpPr>
              <a:grpSpLocks/>
            </p:cNvGrpSpPr>
            <p:nvPr/>
          </p:nvGrpSpPr>
          <p:grpSpPr bwMode="auto">
            <a:xfrm>
              <a:off x="3278" y="3112"/>
              <a:ext cx="115" cy="417"/>
              <a:chOff x="2704" y="2810"/>
              <a:chExt cx="115" cy="517"/>
            </a:xfrm>
          </p:grpSpPr>
          <p:sp>
            <p:nvSpPr>
              <p:cNvPr id="36905" name="Line 71"/>
              <p:cNvSpPr>
                <a:spLocks noChangeShapeType="1"/>
              </p:cNvSpPr>
              <p:nvPr/>
            </p:nvSpPr>
            <p:spPr bwMode="auto">
              <a:xfrm rot="16200000" flipV="1">
                <a:off x="2534" y="3042"/>
                <a:ext cx="517" cy="5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6" name="Line 72"/>
              <p:cNvSpPr>
                <a:spLocks noChangeShapeType="1"/>
              </p:cNvSpPr>
              <p:nvPr/>
            </p:nvSpPr>
            <p:spPr bwMode="auto">
              <a:xfrm rot="-5400000">
                <a:off x="2488" y="3036"/>
                <a:ext cx="494" cy="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6896" name="Group 73"/>
            <p:cNvGrpSpPr>
              <a:grpSpLocks/>
            </p:cNvGrpSpPr>
            <p:nvPr/>
          </p:nvGrpSpPr>
          <p:grpSpPr bwMode="auto">
            <a:xfrm flipV="1">
              <a:off x="2479" y="2266"/>
              <a:ext cx="1143" cy="798"/>
              <a:chOff x="3831" y="1267"/>
              <a:chExt cx="1143" cy="798"/>
            </a:xfrm>
          </p:grpSpPr>
          <p:sp>
            <p:nvSpPr>
              <p:cNvPr id="36898" name="Line 74"/>
              <p:cNvSpPr>
                <a:spLocks noChangeShapeType="1"/>
              </p:cNvSpPr>
              <p:nvPr/>
            </p:nvSpPr>
            <p:spPr bwMode="auto">
              <a:xfrm rot="5400000">
                <a:off x="3895" y="1309"/>
                <a:ext cx="114" cy="24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899" name="Line 75"/>
              <p:cNvSpPr>
                <a:spLocks noChangeShapeType="1"/>
              </p:cNvSpPr>
              <p:nvPr/>
            </p:nvSpPr>
            <p:spPr bwMode="auto">
              <a:xfrm rot="5400000">
                <a:off x="4812" y="1392"/>
                <a:ext cx="98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0" name="Line 76"/>
              <p:cNvSpPr>
                <a:spLocks noChangeShapeType="1"/>
              </p:cNvSpPr>
              <p:nvPr/>
            </p:nvSpPr>
            <p:spPr bwMode="auto">
              <a:xfrm rot="5400000">
                <a:off x="4470" y="1779"/>
                <a:ext cx="494" cy="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1" name="Line 77"/>
              <p:cNvSpPr>
                <a:spLocks noChangeShapeType="1"/>
              </p:cNvSpPr>
              <p:nvPr/>
            </p:nvSpPr>
            <p:spPr bwMode="auto">
              <a:xfrm rot="5400000" flipV="1">
                <a:off x="4401" y="1780"/>
                <a:ext cx="517" cy="5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2" name="Line 78"/>
              <p:cNvSpPr>
                <a:spLocks noChangeShapeType="1"/>
              </p:cNvSpPr>
              <p:nvPr/>
            </p:nvSpPr>
            <p:spPr bwMode="auto">
              <a:xfrm rot="5400000" flipH="1">
                <a:off x="4315" y="1237"/>
                <a:ext cx="175" cy="4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3" name="Line 79"/>
              <p:cNvSpPr>
                <a:spLocks noChangeShapeType="1"/>
              </p:cNvSpPr>
              <p:nvPr/>
            </p:nvSpPr>
            <p:spPr bwMode="auto">
              <a:xfrm rot="5400000" flipV="1">
                <a:off x="4091" y="1301"/>
                <a:ext cx="113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4" name="Line 80"/>
              <p:cNvSpPr>
                <a:spLocks noChangeShapeType="1"/>
              </p:cNvSpPr>
              <p:nvPr/>
            </p:nvSpPr>
            <p:spPr bwMode="auto">
              <a:xfrm rot="5400000">
                <a:off x="4054" y="1293"/>
                <a:ext cx="84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6897" name="Line 81"/>
            <p:cNvSpPr>
              <a:spLocks noChangeShapeType="1"/>
            </p:cNvSpPr>
            <p:nvPr/>
          </p:nvSpPr>
          <p:spPr bwMode="auto">
            <a:xfrm>
              <a:off x="2435" y="2850"/>
              <a:ext cx="13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A48E3B0-FF0D-4EA5-B78F-C5BF44D9858C}" type="slidenum">
              <a:rPr lang="en-US" sz="1400" smtClean="0"/>
              <a:pPr eaLnBrk="1" hangingPunct="1"/>
              <a:t>32</a:t>
            </a:fld>
            <a:endParaRPr lang="en-US" sz="1400" smtClean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Photo of DCCT internals</a:t>
            </a:r>
          </a:p>
        </p:txBody>
      </p:sp>
      <p:pic>
        <p:nvPicPr>
          <p:cNvPr id="37893" name="Picture 4" descr="dscf04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1069975"/>
            <a:ext cx="3586163" cy="467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Results from DCCT</a:t>
            </a:r>
          </a:p>
        </p:txBody>
      </p:sp>
      <p:sp>
        <p:nvSpPr>
          <p:cNvPr id="3891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89D1346-6E18-4638-8A79-F001CB8EC5FF}" type="slidenum">
              <a:rPr lang="en-US" sz="1400" smtClean="0"/>
              <a:pPr eaLnBrk="1" hangingPunct="1"/>
              <a:t>33</a:t>
            </a:fld>
            <a:endParaRPr lang="en-US" sz="1400" smtClean="0"/>
          </a:p>
        </p:txBody>
      </p:sp>
      <p:grpSp>
        <p:nvGrpSpPr>
          <p:cNvPr id="38917" name="Group 6"/>
          <p:cNvGrpSpPr>
            <a:grpSpLocks noGrp="1"/>
          </p:cNvGrpSpPr>
          <p:nvPr/>
        </p:nvGrpSpPr>
        <p:grpSpPr bwMode="auto">
          <a:xfrm>
            <a:off x="477838" y="3140075"/>
            <a:ext cx="8148637" cy="2724150"/>
            <a:chOff x="590" y="1876"/>
            <a:chExt cx="6102" cy="847"/>
          </a:xfrm>
        </p:grpSpPr>
        <p:pic>
          <p:nvPicPr>
            <p:cNvPr id="38923" name="Picture 4" descr="LHC_logbook_BCTDC_first_image_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534" b="30933"/>
            <a:stretch>
              <a:fillRect/>
            </a:stretch>
          </p:blipFill>
          <p:spPr bwMode="auto">
            <a:xfrm>
              <a:off x="2117" y="1876"/>
              <a:ext cx="4575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4" name="Text Box 5"/>
            <p:cNvSpPr txBox="1">
              <a:spLocks noChangeArrowheads="1"/>
            </p:cNvSpPr>
            <p:nvPr/>
          </p:nvSpPr>
          <p:spPr bwMode="auto">
            <a:xfrm>
              <a:off x="590" y="1971"/>
              <a:ext cx="1164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GB"/>
                <a:t>Beam 2</a:t>
              </a:r>
            </a:p>
            <a:p>
              <a:pPr algn="ctr" eaLnBrk="1" hangingPunct="1"/>
              <a:r>
                <a:rPr lang="en-GB"/>
                <a:t>DCCT sees first</a:t>
              </a:r>
            </a:p>
            <a:p>
              <a:pPr algn="ctr" eaLnBrk="1" hangingPunct="1"/>
              <a:r>
                <a:rPr lang="en-GB"/>
                <a:t>circulating beam</a:t>
              </a:r>
              <a:endParaRPr lang="en-US"/>
            </a:p>
          </p:txBody>
        </p:sp>
      </p:grpSp>
      <p:cxnSp>
        <p:nvCxnSpPr>
          <p:cNvPr id="38918" name="Straight Connector 9"/>
          <p:cNvCxnSpPr>
            <a:cxnSpLocks noChangeShapeType="1"/>
          </p:cNvCxnSpPr>
          <p:nvPr/>
        </p:nvCxnSpPr>
        <p:spPr bwMode="auto">
          <a:xfrm rot="5400000" flipH="1" flipV="1">
            <a:off x="3960813" y="2320925"/>
            <a:ext cx="1709738" cy="14620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9" name="Straight Connector 11"/>
          <p:cNvCxnSpPr>
            <a:cxnSpLocks noChangeShapeType="1"/>
          </p:cNvCxnSpPr>
          <p:nvPr/>
        </p:nvCxnSpPr>
        <p:spPr bwMode="auto">
          <a:xfrm rot="5400000" flipH="1" flipV="1">
            <a:off x="4249738" y="2470150"/>
            <a:ext cx="1570038" cy="10239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0" name="Straight Connector 13"/>
          <p:cNvCxnSpPr>
            <a:cxnSpLocks noChangeShapeType="1"/>
          </p:cNvCxnSpPr>
          <p:nvPr/>
        </p:nvCxnSpPr>
        <p:spPr bwMode="auto">
          <a:xfrm rot="16200000" flipV="1">
            <a:off x="4710907" y="2991644"/>
            <a:ext cx="1760537" cy="1492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1" name="Straight Connector 15"/>
          <p:cNvCxnSpPr>
            <a:cxnSpLocks noChangeShapeType="1"/>
          </p:cNvCxnSpPr>
          <p:nvPr/>
        </p:nvCxnSpPr>
        <p:spPr bwMode="auto">
          <a:xfrm rot="16200000" flipV="1">
            <a:off x="5292725" y="2479675"/>
            <a:ext cx="1550988" cy="10429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22" name="TextBox 16"/>
          <p:cNvSpPr txBox="1">
            <a:spLocks noChangeArrowheads="1"/>
          </p:cNvSpPr>
          <p:nvPr/>
        </p:nvSpPr>
        <p:spPr bwMode="auto">
          <a:xfrm>
            <a:off x="4241800" y="1808163"/>
            <a:ext cx="23368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/>
              <a:t>Injections into LHC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B3EBB7C-6882-4561-BD05-C3BE6D944717}" type="slidenum">
              <a:rPr lang="en-US" sz="1400" smtClean="0"/>
              <a:pPr eaLnBrk="1" hangingPunct="1"/>
              <a:t>34</a:t>
            </a:fld>
            <a:endParaRPr lang="en-US" sz="1400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80975"/>
            <a:ext cx="8229600" cy="620713"/>
          </a:xfrm>
        </p:spPr>
        <p:txBody>
          <a:bodyPr/>
          <a:lstStyle/>
          <a:p>
            <a:pPr eaLnBrk="1" hangingPunct="1"/>
            <a:r>
              <a:rPr lang="en-US" sz="2400" smtClean="0"/>
              <a:t>Measuring Beam Position – The Principle</a:t>
            </a:r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134938" y="298926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136525" y="2989263"/>
            <a:ext cx="8894763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 flipV="1">
            <a:off x="134938" y="5572125"/>
            <a:ext cx="8896350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68966" name="Oval 6"/>
          <p:cNvSpPr>
            <a:spLocks noChangeArrowheads="1"/>
          </p:cNvSpPr>
          <p:nvPr/>
        </p:nvSpPr>
        <p:spPr bwMode="auto">
          <a:xfrm>
            <a:off x="204788" y="30892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45" name="Oval 7"/>
          <p:cNvSpPr>
            <a:spLocks noChangeArrowheads="1"/>
          </p:cNvSpPr>
          <p:nvPr/>
        </p:nvSpPr>
        <p:spPr bwMode="auto">
          <a:xfrm>
            <a:off x="8540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46" name="Oval 8"/>
          <p:cNvSpPr>
            <a:spLocks noChangeArrowheads="1"/>
          </p:cNvSpPr>
          <p:nvPr/>
        </p:nvSpPr>
        <p:spPr bwMode="auto">
          <a:xfrm>
            <a:off x="1260475" y="3303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47" name="Oval 9"/>
          <p:cNvSpPr>
            <a:spLocks noChangeArrowheads="1"/>
          </p:cNvSpPr>
          <p:nvPr/>
        </p:nvSpPr>
        <p:spPr bwMode="auto">
          <a:xfrm>
            <a:off x="1639888" y="33051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48" name="Oval 10"/>
          <p:cNvSpPr>
            <a:spLocks noChangeArrowheads="1"/>
          </p:cNvSpPr>
          <p:nvPr/>
        </p:nvSpPr>
        <p:spPr bwMode="auto">
          <a:xfrm>
            <a:off x="2466975" y="3300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8971" name="Oval 11"/>
          <p:cNvSpPr>
            <a:spLocks noChangeArrowheads="1"/>
          </p:cNvSpPr>
          <p:nvPr/>
        </p:nvSpPr>
        <p:spPr bwMode="auto">
          <a:xfrm>
            <a:off x="142875" y="32718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39950" name="Oval 12"/>
          <p:cNvSpPr>
            <a:spLocks noChangeArrowheads="1"/>
          </p:cNvSpPr>
          <p:nvPr/>
        </p:nvSpPr>
        <p:spPr bwMode="auto">
          <a:xfrm>
            <a:off x="360363" y="30083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39951" name="Oval 13"/>
          <p:cNvSpPr>
            <a:spLocks noChangeArrowheads="1"/>
          </p:cNvSpPr>
          <p:nvPr/>
        </p:nvSpPr>
        <p:spPr bwMode="auto">
          <a:xfrm>
            <a:off x="2136775" y="29972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39952" name="Oval 14"/>
          <p:cNvSpPr>
            <a:spLocks noChangeArrowheads="1"/>
          </p:cNvSpPr>
          <p:nvPr/>
        </p:nvSpPr>
        <p:spPr bwMode="auto">
          <a:xfrm>
            <a:off x="3014663" y="30083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-3498850" y="3986213"/>
            <a:ext cx="3394075" cy="698500"/>
            <a:chOff x="1722" y="11792"/>
            <a:chExt cx="3025" cy="772"/>
          </a:xfrm>
        </p:grpSpPr>
        <p:grpSp>
          <p:nvGrpSpPr>
            <p:cNvPr id="40035" name="Group 16"/>
            <p:cNvGrpSpPr>
              <a:grpSpLocks/>
            </p:cNvGrpSpPr>
            <p:nvPr/>
          </p:nvGrpSpPr>
          <p:grpSpPr bwMode="auto">
            <a:xfrm>
              <a:off x="2010" y="11792"/>
              <a:ext cx="2737" cy="772"/>
              <a:chOff x="2010" y="11792"/>
              <a:chExt cx="2737" cy="772"/>
            </a:xfrm>
          </p:grpSpPr>
          <p:sp>
            <p:nvSpPr>
              <p:cNvPr id="168977" name="Freeform 17"/>
              <p:cNvSpPr>
                <a:spLocks/>
              </p:cNvSpPr>
              <p:nvPr/>
            </p:nvSpPr>
            <p:spPr bwMode="auto">
              <a:xfrm>
                <a:off x="2012" y="11792"/>
                <a:ext cx="2735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68978" name="Oval 18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79" name="Oval 19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0" name="Oval 20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1" name="Oval 21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2" name="Oval 22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3" name="Oval 23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4" name="Oval 24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5" name="Oval 25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6" name="Oval 26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7" name="Oval 27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8" name="Oval 28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89" name="Oval 29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0" name="Oval 30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1" name="Oval 31"/>
              <p:cNvSpPr>
                <a:spLocks noChangeAspect="1" noChangeArrowheads="1"/>
              </p:cNvSpPr>
              <p:nvPr/>
            </p:nvSpPr>
            <p:spPr bwMode="auto">
              <a:xfrm>
                <a:off x="270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2" name="Oval 32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3" name="Oval 33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4" name="Oval 34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5" name="Oval 35"/>
              <p:cNvSpPr>
                <a:spLocks noChangeAspect="1" noChangeArrowheads="1"/>
              </p:cNvSpPr>
              <p:nvPr/>
            </p:nvSpPr>
            <p:spPr bwMode="auto">
              <a:xfrm>
                <a:off x="3243" y="11959"/>
                <a:ext cx="75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6" name="Oval 36"/>
              <p:cNvSpPr>
                <a:spLocks noChangeAspect="1" noChangeArrowheads="1"/>
              </p:cNvSpPr>
              <p:nvPr/>
            </p:nvSpPr>
            <p:spPr bwMode="auto">
              <a:xfrm>
                <a:off x="3243" y="12339"/>
                <a:ext cx="75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7" name="Oval 37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8" name="Oval 38"/>
              <p:cNvSpPr>
                <a:spLocks noChangeAspect="1" noChangeArrowheads="1"/>
              </p:cNvSpPr>
              <p:nvPr/>
            </p:nvSpPr>
            <p:spPr bwMode="auto">
              <a:xfrm>
                <a:off x="2204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8999" name="Oval 39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0" name="Oval 40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1" name="Oval 41"/>
              <p:cNvSpPr>
                <a:spLocks noChangeAspect="1" noChangeArrowheads="1"/>
              </p:cNvSpPr>
              <p:nvPr/>
            </p:nvSpPr>
            <p:spPr bwMode="auto">
              <a:xfrm>
                <a:off x="2984" y="12262"/>
                <a:ext cx="75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2" name="Oval 42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3" name="Oval 43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4" name="Oval 44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5" name="Oval 45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6" name="Oval 46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7" name="Oval 47"/>
              <p:cNvSpPr>
                <a:spLocks noChangeAspect="1" noChangeArrowheads="1"/>
              </p:cNvSpPr>
              <p:nvPr/>
            </p:nvSpPr>
            <p:spPr bwMode="auto">
              <a:xfrm>
                <a:off x="2336" y="12125"/>
                <a:ext cx="75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8" name="Oval 48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09" name="Oval 49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0" name="Oval 50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1" name="Oval 51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2" name="Oval 52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3" name="Oval 53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4" name="Oval 54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5" name="Oval 55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6" name="Oval 56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7" name="Oval 57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8" name="Oval 58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19" name="Oval 59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0" name="Oval 60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1" name="Oval 61"/>
              <p:cNvSpPr>
                <a:spLocks noChangeAspect="1" noChangeArrowheads="1"/>
              </p:cNvSpPr>
              <p:nvPr/>
            </p:nvSpPr>
            <p:spPr bwMode="auto">
              <a:xfrm flipH="1">
                <a:off x="3826" y="12080"/>
                <a:ext cx="75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2" name="Oval 62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3" name="Oval 63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4" name="Oval 64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5" name="Oval 6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6" name="Oval 66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7" name="Oval 67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8" name="Oval 68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29" name="Oval 69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0" name="Oval 70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1" name="Oval 71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2" name="Oval 72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3" name="Oval 7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4" name="Oval 74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5" name="Oval 75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6" name="Oval 76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7" name="Oval 77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8" name="Oval 78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39" name="Oval 79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0" name="Oval 80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1" name="Oval 81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2" name="Oval 82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3" name="Oval 83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4" name="Oval 84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5" name="Oval 85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6" name="Oval 86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7" name="Oval 87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8" name="Oval 88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49" name="Oval 89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50" name="Oval 90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51" name="Oval 91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52" name="Oval 92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53" name="Oval 93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69054" name="Oval 94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40036" name="Group 95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40037" name="Group 96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40042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043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044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0038" name="Group 100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40039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040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041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169064" name="Oval 104"/>
          <p:cNvSpPr>
            <a:spLocks noChangeArrowheads="1"/>
          </p:cNvSpPr>
          <p:nvPr/>
        </p:nvSpPr>
        <p:spPr bwMode="auto">
          <a:xfrm>
            <a:off x="622300" y="3175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65" name="Oval 105"/>
          <p:cNvSpPr>
            <a:spLocks noChangeArrowheads="1"/>
          </p:cNvSpPr>
          <p:nvPr/>
        </p:nvSpPr>
        <p:spPr bwMode="auto">
          <a:xfrm>
            <a:off x="400050" y="3221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66" name="Oval 106"/>
          <p:cNvSpPr>
            <a:spLocks noChangeArrowheads="1"/>
          </p:cNvSpPr>
          <p:nvPr/>
        </p:nvSpPr>
        <p:spPr bwMode="auto">
          <a:xfrm>
            <a:off x="874713" y="31035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67" name="Oval 107"/>
          <p:cNvSpPr>
            <a:spLocks noChangeArrowheads="1"/>
          </p:cNvSpPr>
          <p:nvPr/>
        </p:nvSpPr>
        <p:spPr bwMode="auto">
          <a:xfrm>
            <a:off x="1046163" y="3300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68" name="Oval 108"/>
          <p:cNvSpPr>
            <a:spLocks noChangeArrowheads="1"/>
          </p:cNvSpPr>
          <p:nvPr/>
        </p:nvSpPr>
        <p:spPr bwMode="auto">
          <a:xfrm>
            <a:off x="124142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69" name="Oval 109"/>
          <p:cNvSpPr>
            <a:spLocks noChangeArrowheads="1"/>
          </p:cNvSpPr>
          <p:nvPr/>
        </p:nvSpPr>
        <p:spPr bwMode="auto">
          <a:xfrm>
            <a:off x="1060450" y="3079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70" name="Oval 110"/>
          <p:cNvSpPr>
            <a:spLocks noChangeArrowheads="1"/>
          </p:cNvSpPr>
          <p:nvPr/>
        </p:nvSpPr>
        <p:spPr bwMode="auto">
          <a:xfrm>
            <a:off x="1425575" y="3086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71" name="Oval 111"/>
          <p:cNvSpPr>
            <a:spLocks noChangeArrowheads="1"/>
          </p:cNvSpPr>
          <p:nvPr/>
        </p:nvSpPr>
        <p:spPr bwMode="auto">
          <a:xfrm>
            <a:off x="1463675" y="32273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72" name="Oval 112"/>
          <p:cNvSpPr>
            <a:spLocks noChangeArrowheads="1"/>
          </p:cNvSpPr>
          <p:nvPr/>
        </p:nvSpPr>
        <p:spPr bwMode="auto">
          <a:xfrm>
            <a:off x="1817688" y="31432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73" name="Oval 113"/>
          <p:cNvSpPr>
            <a:spLocks noChangeArrowheads="1"/>
          </p:cNvSpPr>
          <p:nvPr/>
        </p:nvSpPr>
        <p:spPr bwMode="auto">
          <a:xfrm>
            <a:off x="1677988" y="30956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74" name="Oval 114"/>
          <p:cNvSpPr>
            <a:spLocks noChangeArrowheads="1"/>
          </p:cNvSpPr>
          <p:nvPr/>
        </p:nvSpPr>
        <p:spPr bwMode="auto">
          <a:xfrm>
            <a:off x="1919288" y="32877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75" name="Oval 115"/>
          <p:cNvSpPr>
            <a:spLocks noChangeArrowheads="1"/>
          </p:cNvSpPr>
          <p:nvPr/>
        </p:nvSpPr>
        <p:spPr bwMode="auto">
          <a:xfrm>
            <a:off x="1970088" y="30083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76" name="Oval 116"/>
          <p:cNvSpPr>
            <a:spLocks noChangeArrowheads="1"/>
          </p:cNvSpPr>
          <p:nvPr/>
        </p:nvSpPr>
        <p:spPr bwMode="auto">
          <a:xfrm>
            <a:off x="2135188" y="32194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77" name="Oval 117"/>
          <p:cNvSpPr>
            <a:spLocks noChangeArrowheads="1"/>
          </p:cNvSpPr>
          <p:nvPr/>
        </p:nvSpPr>
        <p:spPr bwMode="auto">
          <a:xfrm>
            <a:off x="2314575" y="32512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78" name="Oval 118"/>
          <p:cNvSpPr>
            <a:spLocks noChangeArrowheads="1"/>
          </p:cNvSpPr>
          <p:nvPr/>
        </p:nvSpPr>
        <p:spPr bwMode="auto">
          <a:xfrm>
            <a:off x="2314575" y="3048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79" name="Oval 119"/>
          <p:cNvSpPr>
            <a:spLocks noChangeArrowheads="1"/>
          </p:cNvSpPr>
          <p:nvPr/>
        </p:nvSpPr>
        <p:spPr bwMode="auto">
          <a:xfrm>
            <a:off x="625475" y="30130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80" name="Oval 120"/>
          <p:cNvSpPr>
            <a:spLocks noChangeArrowheads="1"/>
          </p:cNvSpPr>
          <p:nvPr/>
        </p:nvSpPr>
        <p:spPr bwMode="auto">
          <a:xfrm>
            <a:off x="2484438" y="30908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81" name="Oval 121"/>
          <p:cNvSpPr>
            <a:spLocks noChangeArrowheads="1"/>
          </p:cNvSpPr>
          <p:nvPr/>
        </p:nvSpPr>
        <p:spPr bwMode="auto">
          <a:xfrm>
            <a:off x="2647950" y="32845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82" name="Oval 122"/>
          <p:cNvSpPr>
            <a:spLocks noChangeArrowheads="1"/>
          </p:cNvSpPr>
          <p:nvPr/>
        </p:nvSpPr>
        <p:spPr bwMode="auto">
          <a:xfrm>
            <a:off x="2681288" y="31115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83" name="Oval 123"/>
          <p:cNvSpPr>
            <a:spLocks noChangeArrowheads="1"/>
          </p:cNvSpPr>
          <p:nvPr/>
        </p:nvSpPr>
        <p:spPr bwMode="auto">
          <a:xfrm>
            <a:off x="2833688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84" name="Oval 124"/>
          <p:cNvSpPr>
            <a:spLocks noChangeArrowheads="1"/>
          </p:cNvSpPr>
          <p:nvPr/>
        </p:nvSpPr>
        <p:spPr bwMode="auto">
          <a:xfrm>
            <a:off x="3057525" y="32146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85" name="Oval 125"/>
          <p:cNvSpPr>
            <a:spLocks noChangeArrowheads="1"/>
          </p:cNvSpPr>
          <p:nvPr/>
        </p:nvSpPr>
        <p:spPr bwMode="auto">
          <a:xfrm>
            <a:off x="2868613" y="3011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86" name="Oval 126"/>
          <p:cNvSpPr>
            <a:spLocks noChangeArrowheads="1"/>
          </p:cNvSpPr>
          <p:nvPr/>
        </p:nvSpPr>
        <p:spPr bwMode="auto">
          <a:xfrm>
            <a:off x="3267075" y="30876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77" name="Oval 127"/>
          <p:cNvSpPr>
            <a:spLocks noChangeArrowheads="1"/>
          </p:cNvSpPr>
          <p:nvPr/>
        </p:nvSpPr>
        <p:spPr bwMode="auto">
          <a:xfrm>
            <a:off x="3916363" y="3300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78" name="Oval 128"/>
          <p:cNvSpPr>
            <a:spLocks noChangeArrowheads="1"/>
          </p:cNvSpPr>
          <p:nvPr/>
        </p:nvSpPr>
        <p:spPr bwMode="auto">
          <a:xfrm>
            <a:off x="4322763" y="33020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79" name="Oval 129"/>
          <p:cNvSpPr>
            <a:spLocks noChangeArrowheads="1"/>
          </p:cNvSpPr>
          <p:nvPr/>
        </p:nvSpPr>
        <p:spPr bwMode="auto">
          <a:xfrm>
            <a:off x="4702175" y="3303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980" name="Oval 130"/>
          <p:cNvSpPr>
            <a:spLocks noChangeArrowheads="1"/>
          </p:cNvSpPr>
          <p:nvPr/>
        </p:nvSpPr>
        <p:spPr bwMode="auto">
          <a:xfrm>
            <a:off x="5529263" y="3298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91" name="Oval 131"/>
          <p:cNvSpPr>
            <a:spLocks noChangeArrowheads="1"/>
          </p:cNvSpPr>
          <p:nvPr/>
        </p:nvSpPr>
        <p:spPr bwMode="auto">
          <a:xfrm>
            <a:off x="3205163" y="32702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39982" name="Oval 132"/>
          <p:cNvSpPr>
            <a:spLocks noChangeArrowheads="1"/>
          </p:cNvSpPr>
          <p:nvPr/>
        </p:nvSpPr>
        <p:spPr bwMode="auto">
          <a:xfrm>
            <a:off x="3422650" y="3006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39983" name="Oval 133"/>
          <p:cNvSpPr>
            <a:spLocks noChangeArrowheads="1"/>
          </p:cNvSpPr>
          <p:nvPr/>
        </p:nvSpPr>
        <p:spPr bwMode="auto">
          <a:xfrm>
            <a:off x="5199063" y="2995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39984" name="Oval 134"/>
          <p:cNvSpPr>
            <a:spLocks noChangeArrowheads="1"/>
          </p:cNvSpPr>
          <p:nvPr/>
        </p:nvSpPr>
        <p:spPr bwMode="auto">
          <a:xfrm>
            <a:off x="6076950" y="3006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95" name="Oval 135"/>
          <p:cNvSpPr>
            <a:spLocks noChangeArrowheads="1"/>
          </p:cNvSpPr>
          <p:nvPr/>
        </p:nvSpPr>
        <p:spPr bwMode="auto">
          <a:xfrm>
            <a:off x="3684588" y="3173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96" name="Oval 136"/>
          <p:cNvSpPr>
            <a:spLocks noChangeArrowheads="1"/>
          </p:cNvSpPr>
          <p:nvPr/>
        </p:nvSpPr>
        <p:spPr bwMode="auto">
          <a:xfrm>
            <a:off x="3462338" y="32194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097" name="Oval 137"/>
          <p:cNvSpPr>
            <a:spLocks noChangeArrowheads="1"/>
          </p:cNvSpPr>
          <p:nvPr/>
        </p:nvSpPr>
        <p:spPr bwMode="auto">
          <a:xfrm>
            <a:off x="3937000" y="31019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98" name="Oval 138"/>
          <p:cNvSpPr>
            <a:spLocks noChangeArrowheads="1"/>
          </p:cNvSpPr>
          <p:nvPr/>
        </p:nvSpPr>
        <p:spPr bwMode="auto">
          <a:xfrm>
            <a:off x="4108450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099" name="Oval 139"/>
          <p:cNvSpPr>
            <a:spLocks noChangeArrowheads="1"/>
          </p:cNvSpPr>
          <p:nvPr/>
        </p:nvSpPr>
        <p:spPr bwMode="auto">
          <a:xfrm>
            <a:off x="430371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00" name="Oval 140"/>
          <p:cNvSpPr>
            <a:spLocks noChangeArrowheads="1"/>
          </p:cNvSpPr>
          <p:nvPr/>
        </p:nvSpPr>
        <p:spPr bwMode="auto">
          <a:xfrm>
            <a:off x="4122738" y="30781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01" name="Oval 141"/>
          <p:cNvSpPr>
            <a:spLocks noChangeArrowheads="1"/>
          </p:cNvSpPr>
          <p:nvPr/>
        </p:nvSpPr>
        <p:spPr bwMode="auto">
          <a:xfrm>
            <a:off x="4487863" y="30845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02" name="Oval 142"/>
          <p:cNvSpPr>
            <a:spLocks noChangeArrowheads="1"/>
          </p:cNvSpPr>
          <p:nvPr/>
        </p:nvSpPr>
        <p:spPr bwMode="auto">
          <a:xfrm>
            <a:off x="4525963" y="32258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03" name="Oval 143"/>
          <p:cNvSpPr>
            <a:spLocks noChangeArrowheads="1"/>
          </p:cNvSpPr>
          <p:nvPr/>
        </p:nvSpPr>
        <p:spPr bwMode="auto">
          <a:xfrm>
            <a:off x="4879975" y="31416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04" name="Oval 144"/>
          <p:cNvSpPr>
            <a:spLocks noChangeArrowheads="1"/>
          </p:cNvSpPr>
          <p:nvPr/>
        </p:nvSpPr>
        <p:spPr bwMode="auto">
          <a:xfrm>
            <a:off x="4740275" y="3094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05" name="Oval 145"/>
          <p:cNvSpPr>
            <a:spLocks noChangeArrowheads="1"/>
          </p:cNvSpPr>
          <p:nvPr/>
        </p:nvSpPr>
        <p:spPr bwMode="auto">
          <a:xfrm>
            <a:off x="4981575" y="3286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06" name="Oval 146"/>
          <p:cNvSpPr>
            <a:spLocks noChangeArrowheads="1"/>
          </p:cNvSpPr>
          <p:nvPr/>
        </p:nvSpPr>
        <p:spPr bwMode="auto">
          <a:xfrm>
            <a:off x="5032375" y="30067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07" name="Oval 147"/>
          <p:cNvSpPr>
            <a:spLocks noChangeArrowheads="1"/>
          </p:cNvSpPr>
          <p:nvPr/>
        </p:nvSpPr>
        <p:spPr bwMode="auto">
          <a:xfrm>
            <a:off x="5197475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08" name="Oval 148"/>
          <p:cNvSpPr>
            <a:spLocks noChangeArrowheads="1"/>
          </p:cNvSpPr>
          <p:nvPr/>
        </p:nvSpPr>
        <p:spPr bwMode="auto">
          <a:xfrm>
            <a:off x="5376863" y="3249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09" name="Oval 149"/>
          <p:cNvSpPr>
            <a:spLocks noChangeArrowheads="1"/>
          </p:cNvSpPr>
          <p:nvPr/>
        </p:nvSpPr>
        <p:spPr bwMode="auto">
          <a:xfrm>
            <a:off x="5376863" y="3046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10" name="Oval 150"/>
          <p:cNvSpPr>
            <a:spLocks noChangeArrowheads="1"/>
          </p:cNvSpPr>
          <p:nvPr/>
        </p:nvSpPr>
        <p:spPr bwMode="auto">
          <a:xfrm>
            <a:off x="3687763" y="3011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11" name="Oval 151"/>
          <p:cNvSpPr>
            <a:spLocks noChangeArrowheads="1"/>
          </p:cNvSpPr>
          <p:nvPr/>
        </p:nvSpPr>
        <p:spPr bwMode="auto">
          <a:xfrm>
            <a:off x="554672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12" name="Oval 152"/>
          <p:cNvSpPr>
            <a:spLocks noChangeArrowheads="1"/>
          </p:cNvSpPr>
          <p:nvPr/>
        </p:nvSpPr>
        <p:spPr bwMode="auto">
          <a:xfrm>
            <a:off x="5710238" y="32829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13" name="Oval 153"/>
          <p:cNvSpPr>
            <a:spLocks noChangeArrowheads="1"/>
          </p:cNvSpPr>
          <p:nvPr/>
        </p:nvSpPr>
        <p:spPr bwMode="auto">
          <a:xfrm>
            <a:off x="5743575" y="31099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14" name="Oval 154"/>
          <p:cNvSpPr>
            <a:spLocks noChangeArrowheads="1"/>
          </p:cNvSpPr>
          <p:nvPr/>
        </p:nvSpPr>
        <p:spPr bwMode="auto">
          <a:xfrm>
            <a:off x="5895975" y="31781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15" name="Oval 155"/>
          <p:cNvSpPr>
            <a:spLocks noChangeArrowheads="1"/>
          </p:cNvSpPr>
          <p:nvPr/>
        </p:nvSpPr>
        <p:spPr bwMode="auto">
          <a:xfrm>
            <a:off x="6119813" y="3213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16" name="Oval 156"/>
          <p:cNvSpPr>
            <a:spLocks noChangeArrowheads="1"/>
          </p:cNvSpPr>
          <p:nvPr/>
        </p:nvSpPr>
        <p:spPr bwMode="auto">
          <a:xfrm>
            <a:off x="5930900" y="3009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17" name="Oval 157"/>
          <p:cNvSpPr>
            <a:spLocks noChangeArrowheads="1"/>
          </p:cNvSpPr>
          <p:nvPr/>
        </p:nvSpPr>
        <p:spPr bwMode="auto">
          <a:xfrm>
            <a:off x="6340475" y="3086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008" name="Oval 158"/>
          <p:cNvSpPr>
            <a:spLocks noChangeArrowheads="1"/>
          </p:cNvSpPr>
          <p:nvPr/>
        </p:nvSpPr>
        <p:spPr bwMode="auto">
          <a:xfrm>
            <a:off x="6989763" y="3298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009" name="Oval 159"/>
          <p:cNvSpPr>
            <a:spLocks noChangeArrowheads="1"/>
          </p:cNvSpPr>
          <p:nvPr/>
        </p:nvSpPr>
        <p:spPr bwMode="auto">
          <a:xfrm>
            <a:off x="7396163" y="33004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010" name="Oval 160"/>
          <p:cNvSpPr>
            <a:spLocks noChangeArrowheads="1"/>
          </p:cNvSpPr>
          <p:nvPr/>
        </p:nvSpPr>
        <p:spPr bwMode="auto">
          <a:xfrm>
            <a:off x="77755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011" name="Oval 161"/>
          <p:cNvSpPr>
            <a:spLocks noChangeArrowheads="1"/>
          </p:cNvSpPr>
          <p:nvPr/>
        </p:nvSpPr>
        <p:spPr bwMode="auto">
          <a:xfrm>
            <a:off x="86026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22" name="Oval 162"/>
          <p:cNvSpPr>
            <a:spLocks noChangeArrowheads="1"/>
          </p:cNvSpPr>
          <p:nvPr/>
        </p:nvSpPr>
        <p:spPr bwMode="auto">
          <a:xfrm>
            <a:off x="6278563" y="32686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0013" name="Oval 163"/>
          <p:cNvSpPr>
            <a:spLocks noChangeArrowheads="1"/>
          </p:cNvSpPr>
          <p:nvPr/>
        </p:nvSpPr>
        <p:spPr bwMode="auto">
          <a:xfrm>
            <a:off x="649605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0014" name="Oval 164"/>
          <p:cNvSpPr>
            <a:spLocks noChangeArrowheads="1"/>
          </p:cNvSpPr>
          <p:nvPr/>
        </p:nvSpPr>
        <p:spPr bwMode="auto">
          <a:xfrm>
            <a:off x="8272463" y="29940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25" name="Oval 165"/>
          <p:cNvSpPr>
            <a:spLocks noChangeArrowheads="1"/>
          </p:cNvSpPr>
          <p:nvPr/>
        </p:nvSpPr>
        <p:spPr bwMode="auto">
          <a:xfrm>
            <a:off x="675798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26" name="Oval 166"/>
          <p:cNvSpPr>
            <a:spLocks noChangeArrowheads="1"/>
          </p:cNvSpPr>
          <p:nvPr/>
        </p:nvSpPr>
        <p:spPr bwMode="auto">
          <a:xfrm>
            <a:off x="6535738" y="32178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27" name="Oval 167"/>
          <p:cNvSpPr>
            <a:spLocks noChangeArrowheads="1"/>
          </p:cNvSpPr>
          <p:nvPr/>
        </p:nvSpPr>
        <p:spPr bwMode="auto">
          <a:xfrm>
            <a:off x="7010400" y="31003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28" name="Oval 168"/>
          <p:cNvSpPr>
            <a:spLocks noChangeArrowheads="1"/>
          </p:cNvSpPr>
          <p:nvPr/>
        </p:nvSpPr>
        <p:spPr bwMode="auto">
          <a:xfrm>
            <a:off x="7181850" y="3297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29" name="Oval 169"/>
          <p:cNvSpPr>
            <a:spLocks noChangeArrowheads="1"/>
          </p:cNvSpPr>
          <p:nvPr/>
        </p:nvSpPr>
        <p:spPr bwMode="auto">
          <a:xfrm>
            <a:off x="7377113" y="31623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30" name="Oval 170"/>
          <p:cNvSpPr>
            <a:spLocks noChangeArrowheads="1"/>
          </p:cNvSpPr>
          <p:nvPr/>
        </p:nvSpPr>
        <p:spPr bwMode="auto">
          <a:xfrm>
            <a:off x="7196138" y="30765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31" name="Oval 171"/>
          <p:cNvSpPr>
            <a:spLocks noChangeArrowheads="1"/>
          </p:cNvSpPr>
          <p:nvPr/>
        </p:nvSpPr>
        <p:spPr bwMode="auto">
          <a:xfrm>
            <a:off x="7561263" y="3082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32" name="Oval 172"/>
          <p:cNvSpPr>
            <a:spLocks noChangeArrowheads="1"/>
          </p:cNvSpPr>
          <p:nvPr/>
        </p:nvSpPr>
        <p:spPr bwMode="auto">
          <a:xfrm>
            <a:off x="7599363" y="32242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33" name="Oval 173"/>
          <p:cNvSpPr>
            <a:spLocks noChangeArrowheads="1"/>
          </p:cNvSpPr>
          <p:nvPr/>
        </p:nvSpPr>
        <p:spPr bwMode="auto">
          <a:xfrm>
            <a:off x="7953375" y="31400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34" name="Oval 174"/>
          <p:cNvSpPr>
            <a:spLocks noChangeArrowheads="1"/>
          </p:cNvSpPr>
          <p:nvPr/>
        </p:nvSpPr>
        <p:spPr bwMode="auto">
          <a:xfrm>
            <a:off x="7813675" y="30924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35" name="Oval 175"/>
          <p:cNvSpPr>
            <a:spLocks noChangeArrowheads="1"/>
          </p:cNvSpPr>
          <p:nvPr/>
        </p:nvSpPr>
        <p:spPr bwMode="auto">
          <a:xfrm>
            <a:off x="8054975" y="32845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36" name="Oval 176"/>
          <p:cNvSpPr>
            <a:spLocks noChangeArrowheads="1"/>
          </p:cNvSpPr>
          <p:nvPr/>
        </p:nvSpPr>
        <p:spPr bwMode="auto">
          <a:xfrm>
            <a:off x="8105775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37" name="Oval 177"/>
          <p:cNvSpPr>
            <a:spLocks noChangeArrowheads="1"/>
          </p:cNvSpPr>
          <p:nvPr/>
        </p:nvSpPr>
        <p:spPr bwMode="auto">
          <a:xfrm>
            <a:off x="8270875" y="3216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38" name="Oval 178"/>
          <p:cNvSpPr>
            <a:spLocks noChangeArrowheads="1"/>
          </p:cNvSpPr>
          <p:nvPr/>
        </p:nvSpPr>
        <p:spPr bwMode="auto">
          <a:xfrm>
            <a:off x="8450263" y="32480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39" name="Oval 179"/>
          <p:cNvSpPr>
            <a:spLocks noChangeArrowheads="1"/>
          </p:cNvSpPr>
          <p:nvPr/>
        </p:nvSpPr>
        <p:spPr bwMode="auto">
          <a:xfrm>
            <a:off x="8450263" y="3044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40" name="Oval 180"/>
          <p:cNvSpPr>
            <a:spLocks noChangeArrowheads="1"/>
          </p:cNvSpPr>
          <p:nvPr/>
        </p:nvSpPr>
        <p:spPr bwMode="auto">
          <a:xfrm>
            <a:off x="6761163" y="30099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141" name="Oval 181"/>
          <p:cNvSpPr>
            <a:spLocks noChangeArrowheads="1"/>
          </p:cNvSpPr>
          <p:nvPr/>
        </p:nvSpPr>
        <p:spPr bwMode="auto">
          <a:xfrm>
            <a:off x="8620125" y="30876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42" name="Oval 182"/>
          <p:cNvSpPr>
            <a:spLocks noChangeArrowheads="1"/>
          </p:cNvSpPr>
          <p:nvPr/>
        </p:nvSpPr>
        <p:spPr bwMode="auto">
          <a:xfrm>
            <a:off x="8783638" y="328136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69143" name="Oval 183"/>
          <p:cNvSpPr>
            <a:spLocks noChangeArrowheads="1"/>
          </p:cNvSpPr>
          <p:nvPr/>
        </p:nvSpPr>
        <p:spPr bwMode="auto">
          <a:xfrm>
            <a:off x="8816975" y="31083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034" name="Text Box 184"/>
          <p:cNvSpPr txBox="1">
            <a:spLocks noChangeArrowheads="1"/>
          </p:cNvSpPr>
          <p:nvPr/>
        </p:nvSpPr>
        <p:spPr bwMode="auto">
          <a:xfrm>
            <a:off x="7236618" y="2396836"/>
            <a:ext cx="1565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ko-KR" sz="1400">
                <a:solidFill>
                  <a:srgbClr val="FF0000"/>
                </a:solidFill>
                <a:ea typeface="굴림" pitchFamily="34" charset="-127"/>
              </a:rPr>
              <a:t>Slide by R. Jones</a:t>
            </a:r>
            <a:endParaRPr lang="en-US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05575E-6 L 1.39132 -3.05575E-6 " pathEditMode="relative" rAng="0" ptsTypes="AA">
                                      <p:cBhvr>
                                        <p:cTn id="6" dur="1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9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9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9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9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6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6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6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6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6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6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6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6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1.38889E-6 3.79135E-6 L 0.00104 -0.0409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69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6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69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69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69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69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69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69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4" presetClass="path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69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69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9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4" presetClass="path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69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69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69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69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9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69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69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69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69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69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4" presetClass="path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69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grpId="0" nodeType="withEffect">
                                  <p:stCondLst>
                                    <p:cond delay="86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69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69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4" presetClass="path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69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69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69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4" presetClass="path" presetSubtype="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69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169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4" presetClass="path" presetSubtype="0" fill="hold" grpId="0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69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4" presetClass="path" presetSubtype="0" fill="hold" grpId="0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169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2" presetClass="path" presetSubtype="0" accel="50000" decel="50000" fill="hold" grpId="0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169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4" presetClass="path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169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0" nodeType="withEffect">
                                  <p:stCondLst>
                                    <p:cond delay="10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69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4" presetClass="path" presetSubtype="0" fill="hold" grpId="0" nodeType="withEffect">
                                  <p:stCondLst>
                                    <p:cond delay="104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169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4" presetClass="path" presetSubtype="0" fill="hold" grpId="0" nodeType="withEffect">
                                  <p:stCondLst>
                                    <p:cond delay="106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169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0" nodeType="withEffect">
                                  <p:stCondLst>
                                    <p:cond delay="108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169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4" presetClass="path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169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2" presetClass="path" presetSubtype="0" accel="50000" decel="50000" fill="hold" grpId="0" nodeType="withEffect">
                                  <p:stCondLst>
                                    <p:cond delay="112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169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11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69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4" presetClass="path" presetSubtype="0" fill="hold" grpId="0" nodeType="withEffect">
                                  <p:stCondLst>
                                    <p:cond delay="1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169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grpId="0" nodeType="withEffect">
                                  <p:stCondLst>
                                    <p:cond delay="118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69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4" presetClass="path" presetSubtype="0" fill="hold" grpId="0" nodeType="withEffect">
                                  <p:stCondLst>
                                    <p:cond delay="119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169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4" presetClass="path" presetSubtype="0" fill="hold" grpId="0" nodeType="withEffect">
                                  <p:stCondLst>
                                    <p:cond delay="1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69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0" nodeType="withEffect">
                                  <p:stCondLst>
                                    <p:cond delay="1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69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169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169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69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169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169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169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69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169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169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169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169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169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169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169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169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169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169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169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169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169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169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169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0.00104 -0.04095 L 0.00052 3.79135E-6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169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64" presetClass="path" presetSubtype="0" accel="50000" decel="50000" fill="hold" grpId="1" nodeType="withEffect">
                                  <p:stCondLst>
                                    <p:cond delay="86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169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accel="50000" decel="50000" fill="hold" grpId="1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169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169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64" presetClass="path" presetSubtype="0" accel="50000" decel="5000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169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1" nodeType="withEffect">
                                  <p:stCondLst>
                                    <p:cond delay="9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169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42" presetClass="path" presetSubtype="0" accel="50000" decel="50000" fill="hold" grpId="1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169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accel="50000" decel="50000" fill="hold" grpId="1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08" dur="2000" fill="hold"/>
                                        <p:tgtEl>
                                          <p:spTgt spid="169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42" presetClass="path" presetSubtype="0" accel="50000" decel="50000" fill="hold" grpId="1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169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accel="50000" decel="50000" fill="hold" grpId="1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169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169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10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169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104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169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42" presetClass="path" presetSubtype="0" accel="50000" decel="50000" fill="hold" grpId="1" nodeType="withEffect">
                                  <p:stCondLst>
                                    <p:cond delay="106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169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108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169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169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42" presetClass="path" presetSubtype="0" accel="50000" decel="50000" fill="hold" grpId="1" nodeType="withEffect">
                                  <p:stCondLst>
                                    <p:cond delay="112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26" dur="2000" fill="hold"/>
                                        <p:tgtEl>
                                          <p:spTgt spid="169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64" presetClass="path" presetSubtype="0" accel="50000" decel="50000" fill="hold" grpId="1" nodeType="withEffect">
                                  <p:stCondLst>
                                    <p:cond delay="112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169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114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30" dur="2000" fill="hold"/>
                                        <p:tgtEl>
                                          <p:spTgt spid="169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116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169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64" presetClass="path" presetSubtype="0" accel="50000" decel="50000" fill="hold" grpId="1" nodeType="withEffect">
                                  <p:stCondLst>
                                    <p:cond delay="11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169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169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169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40" dur="2000" fill="hold"/>
                                        <p:tgtEl>
                                          <p:spTgt spid="169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169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12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169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64" presetClass="path" presetSubtype="0" accel="50000" decel="50000" fill="hold" grpId="1" nodeType="withEffect">
                                  <p:stCondLst>
                                    <p:cond delay="12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169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64" presetClass="path" presetSubtype="0" accel="50000" decel="50000" fill="hold" grpId="1" nodeType="withEffect">
                                  <p:stCondLst>
                                    <p:cond delay="12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169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12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169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42" presetClass="path" presetSubtype="0" accel="50000" decel="50000" fill="hold" grpId="1" nodeType="withEffect">
                                  <p:stCondLst>
                                    <p:cond delay="12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169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42" presetClass="path" presetSubtype="0" accel="50000" decel="5000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169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64" presetClass="path" presetSubtype="0" accel="50000" decel="5000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169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13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58" dur="2000" fill="hold"/>
                                        <p:tgtEl>
                                          <p:spTgt spid="169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13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169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42" presetClass="path" presetSubtype="0" accel="50000" decel="50000" fill="hold" grpId="1" nodeType="withEffect">
                                  <p:stCondLst>
                                    <p:cond delay="13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169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42" presetClass="path" presetSubtype="0" accel="50000" decel="50000" fill="hold" grpId="1" nodeType="withEffect">
                                  <p:stCondLst>
                                    <p:cond delay="1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64" dur="2000" fill="hold"/>
                                        <p:tgtEl>
                                          <p:spTgt spid="169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64" presetClass="path" presetSubtype="0" accel="50000" decel="50000" fill="hold" grpId="1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169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14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68" dur="2000" fill="hold"/>
                                        <p:tgtEl>
                                          <p:spTgt spid="169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14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169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64" presetClass="path" presetSubtype="0" accel="50000" decel="50000" fill="hold" grpId="1" nodeType="withEffect">
                                  <p:stCondLst>
                                    <p:cond delay="14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169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74" dur="2000" fill="hold"/>
                                        <p:tgtEl>
                                          <p:spTgt spid="169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64" presetClass="path" presetSubtype="0" accel="50000" decel="50000" fill="hold" grpId="1" nodeType="withEffect">
                                  <p:stCondLst>
                                    <p:cond delay="14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169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42" presetClass="path" presetSubtype="0" accel="50000" decel="50000" fill="hold" grpId="1" nodeType="withEffect">
                                  <p:stCondLst>
                                    <p:cond delay="1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169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42" presetClass="path" presetSubtype="0" accel="50000" decel="50000" fill="hold" grpId="1" nodeType="withEffect">
                                  <p:stCondLst>
                                    <p:cond delay="14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80" dur="2000" fill="hold"/>
                                        <p:tgtEl>
                                          <p:spTgt spid="169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64" presetClass="path" presetSubtype="0" accel="50000" decel="50000" fill="hold" grpId="1" nodeType="withEffect">
                                  <p:stCondLst>
                                    <p:cond delay="15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169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6" grpId="0" animBg="1"/>
      <p:bldP spid="168966" grpId="1" animBg="1"/>
      <p:bldP spid="168971" grpId="0" animBg="1"/>
      <p:bldP spid="168971" grpId="1" animBg="1"/>
      <p:bldP spid="169064" grpId="0" animBg="1"/>
      <p:bldP spid="169064" grpId="1" animBg="1"/>
      <p:bldP spid="169065" grpId="0" animBg="1"/>
      <p:bldP spid="169065" grpId="1" animBg="1"/>
      <p:bldP spid="169066" grpId="0" animBg="1"/>
      <p:bldP spid="169066" grpId="1" animBg="1"/>
      <p:bldP spid="169067" grpId="0" animBg="1"/>
      <p:bldP spid="169067" grpId="1" animBg="1"/>
      <p:bldP spid="169068" grpId="0" animBg="1"/>
      <p:bldP spid="169068" grpId="1" animBg="1"/>
      <p:bldP spid="169069" grpId="0" animBg="1"/>
      <p:bldP spid="169069" grpId="1" animBg="1"/>
      <p:bldP spid="169070" grpId="0" animBg="1"/>
      <p:bldP spid="169070" grpId="1" animBg="1"/>
      <p:bldP spid="169071" grpId="0" animBg="1"/>
      <p:bldP spid="169071" grpId="1" animBg="1"/>
      <p:bldP spid="169072" grpId="0" animBg="1"/>
      <p:bldP spid="169072" grpId="1" animBg="1"/>
      <p:bldP spid="169073" grpId="0" animBg="1"/>
      <p:bldP spid="169073" grpId="1" animBg="1"/>
      <p:bldP spid="169074" grpId="0" animBg="1"/>
      <p:bldP spid="169074" grpId="1" animBg="1"/>
      <p:bldP spid="169075" grpId="0" animBg="1"/>
      <p:bldP spid="169075" grpId="1" animBg="1"/>
      <p:bldP spid="169076" grpId="0" animBg="1"/>
      <p:bldP spid="169076" grpId="1" animBg="1"/>
      <p:bldP spid="169077" grpId="0" animBg="1"/>
      <p:bldP spid="169077" grpId="1" animBg="1"/>
      <p:bldP spid="169078" grpId="0" animBg="1"/>
      <p:bldP spid="169078" grpId="1" animBg="1"/>
      <p:bldP spid="169079" grpId="0" animBg="1"/>
      <p:bldP spid="169079" grpId="1" animBg="1"/>
      <p:bldP spid="169080" grpId="0" animBg="1"/>
      <p:bldP spid="169080" grpId="1" animBg="1"/>
      <p:bldP spid="169081" grpId="0" animBg="1"/>
      <p:bldP spid="169081" grpId="1" animBg="1"/>
      <p:bldP spid="169082" grpId="0" animBg="1"/>
      <p:bldP spid="169082" grpId="1" animBg="1"/>
      <p:bldP spid="169083" grpId="0" animBg="1"/>
      <p:bldP spid="169083" grpId="1" animBg="1"/>
      <p:bldP spid="169084" grpId="0" animBg="1"/>
      <p:bldP spid="169084" grpId="1" animBg="1"/>
      <p:bldP spid="169085" grpId="0" animBg="1"/>
      <p:bldP spid="169085" grpId="1" animBg="1"/>
      <p:bldP spid="169086" grpId="0" animBg="1"/>
      <p:bldP spid="169086" grpId="1" animBg="1"/>
      <p:bldP spid="169091" grpId="0" animBg="1"/>
      <p:bldP spid="169091" grpId="1" animBg="1"/>
      <p:bldP spid="169095" grpId="0" animBg="1"/>
      <p:bldP spid="169095" grpId="1" animBg="1"/>
      <p:bldP spid="169096" grpId="0" animBg="1"/>
      <p:bldP spid="169096" grpId="1" animBg="1"/>
      <p:bldP spid="169097" grpId="0" animBg="1"/>
      <p:bldP spid="169097" grpId="1" animBg="1"/>
      <p:bldP spid="169098" grpId="0" animBg="1"/>
      <p:bldP spid="169098" grpId="1" animBg="1"/>
      <p:bldP spid="169099" grpId="0" animBg="1"/>
      <p:bldP spid="169099" grpId="1" animBg="1"/>
      <p:bldP spid="169100" grpId="0" animBg="1"/>
      <p:bldP spid="169100" grpId="1" animBg="1"/>
      <p:bldP spid="169101" grpId="0" animBg="1"/>
      <p:bldP spid="169101" grpId="1" animBg="1"/>
      <p:bldP spid="169102" grpId="0" animBg="1"/>
      <p:bldP spid="169102" grpId="1" animBg="1"/>
      <p:bldP spid="169103" grpId="0" animBg="1"/>
      <p:bldP spid="169103" grpId="1" animBg="1"/>
      <p:bldP spid="169104" grpId="0" animBg="1"/>
      <p:bldP spid="169104" grpId="1" animBg="1"/>
      <p:bldP spid="169105" grpId="0" animBg="1"/>
      <p:bldP spid="169105" grpId="1" animBg="1"/>
      <p:bldP spid="169106" grpId="0" animBg="1"/>
      <p:bldP spid="169106" grpId="1" animBg="1"/>
      <p:bldP spid="169107" grpId="0" animBg="1"/>
      <p:bldP spid="169107" grpId="1" animBg="1"/>
      <p:bldP spid="169108" grpId="0" animBg="1"/>
      <p:bldP spid="169108" grpId="1" animBg="1"/>
      <p:bldP spid="169109" grpId="0" animBg="1"/>
      <p:bldP spid="169109" grpId="1" animBg="1"/>
      <p:bldP spid="169110" grpId="0" animBg="1"/>
      <p:bldP spid="169110" grpId="1" animBg="1"/>
      <p:bldP spid="169111" grpId="0" animBg="1"/>
      <p:bldP spid="169111" grpId="1" animBg="1"/>
      <p:bldP spid="169112" grpId="0" animBg="1"/>
      <p:bldP spid="169112" grpId="1" animBg="1"/>
      <p:bldP spid="169113" grpId="0" animBg="1"/>
      <p:bldP spid="169113" grpId="1" animBg="1"/>
      <p:bldP spid="169114" grpId="0" animBg="1"/>
      <p:bldP spid="169114" grpId="1" animBg="1"/>
      <p:bldP spid="169115" grpId="0" animBg="1"/>
      <p:bldP spid="169115" grpId="1" animBg="1"/>
      <p:bldP spid="169116" grpId="0" animBg="1"/>
      <p:bldP spid="169116" grpId="1" animBg="1"/>
      <p:bldP spid="169117" grpId="0" animBg="1"/>
      <p:bldP spid="169117" grpId="1" animBg="1"/>
      <p:bldP spid="169122" grpId="0" animBg="1"/>
      <p:bldP spid="169122" grpId="1" animBg="1"/>
      <p:bldP spid="169125" grpId="0" animBg="1"/>
      <p:bldP spid="169125" grpId="1" animBg="1"/>
      <p:bldP spid="169126" grpId="0" animBg="1"/>
      <p:bldP spid="169126" grpId="1" animBg="1"/>
      <p:bldP spid="169127" grpId="0" animBg="1"/>
      <p:bldP spid="169127" grpId="1" animBg="1"/>
      <p:bldP spid="169128" grpId="0" animBg="1"/>
      <p:bldP spid="169128" grpId="1" animBg="1"/>
      <p:bldP spid="169129" grpId="0" animBg="1"/>
      <p:bldP spid="169129" grpId="1" animBg="1"/>
      <p:bldP spid="169130" grpId="0" animBg="1"/>
      <p:bldP spid="169130" grpId="1" animBg="1"/>
      <p:bldP spid="169131" grpId="0" animBg="1"/>
      <p:bldP spid="169131" grpId="1" animBg="1"/>
      <p:bldP spid="169132" grpId="0" animBg="1"/>
      <p:bldP spid="169132" grpId="1" animBg="1"/>
      <p:bldP spid="169133" grpId="0" animBg="1"/>
      <p:bldP spid="169133" grpId="1" animBg="1"/>
      <p:bldP spid="169134" grpId="0" animBg="1"/>
      <p:bldP spid="169134" grpId="1" animBg="1"/>
      <p:bldP spid="169135" grpId="0" animBg="1"/>
      <p:bldP spid="169135" grpId="1" animBg="1"/>
      <p:bldP spid="169136" grpId="0" animBg="1"/>
      <p:bldP spid="169136" grpId="1" animBg="1"/>
      <p:bldP spid="169137" grpId="0" animBg="1"/>
      <p:bldP spid="169137" grpId="1" animBg="1"/>
      <p:bldP spid="169138" grpId="0" animBg="1"/>
      <p:bldP spid="169138" grpId="1" animBg="1"/>
      <p:bldP spid="169139" grpId="0" animBg="1"/>
      <p:bldP spid="169139" grpId="1" animBg="1"/>
      <p:bldP spid="169140" grpId="0" animBg="1"/>
      <p:bldP spid="169140" grpId="1" animBg="1"/>
      <p:bldP spid="169141" grpId="0" animBg="1"/>
      <p:bldP spid="169141" grpId="1" animBg="1"/>
      <p:bldP spid="169142" grpId="0" animBg="1"/>
      <p:bldP spid="169142" grpId="1" animBg="1"/>
      <p:bldP spid="169143" grpId="0" animBg="1"/>
      <p:bldP spid="169143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C00B68E-3871-4C2C-B9D1-49588C0C6867}" type="slidenum">
              <a:rPr lang="en-US" sz="1400" smtClean="0"/>
              <a:pPr eaLnBrk="1" hangingPunct="1"/>
              <a:t>35</a:t>
            </a:fld>
            <a:endParaRPr lang="en-US" sz="1400" smtClean="0"/>
          </a:p>
        </p:txBody>
      </p:sp>
      <p:sp>
        <p:nvSpPr>
          <p:cNvPr id="40964" name="AutoShape 2"/>
          <p:cNvSpPr>
            <a:spLocks noChangeArrowheads="1"/>
          </p:cNvSpPr>
          <p:nvPr/>
        </p:nvSpPr>
        <p:spPr bwMode="auto">
          <a:xfrm flipV="1">
            <a:off x="3130550" y="1816100"/>
            <a:ext cx="92075" cy="1250950"/>
          </a:xfrm>
          <a:prstGeom prst="can">
            <a:avLst>
              <a:gd name="adj" fmla="val 5057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65" name="AutoShape 3"/>
          <p:cNvSpPr>
            <a:spLocks noChangeArrowheads="1"/>
          </p:cNvSpPr>
          <p:nvPr/>
        </p:nvSpPr>
        <p:spPr bwMode="auto">
          <a:xfrm rot="5400000">
            <a:off x="3755231" y="1183482"/>
            <a:ext cx="98425" cy="1354138"/>
          </a:xfrm>
          <a:prstGeom prst="can">
            <a:avLst>
              <a:gd name="adj" fmla="val 53185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66" name="AutoShape 4"/>
          <p:cNvSpPr>
            <a:spLocks noChangeArrowheads="1"/>
          </p:cNvSpPr>
          <p:nvPr/>
        </p:nvSpPr>
        <p:spPr bwMode="auto">
          <a:xfrm rot="5400000">
            <a:off x="4462463" y="1330325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67" name="AutoShape 5"/>
          <p:cNvSpPr>
            <a:spLocks noChangeArrowheads="1"/>
          </p:cNvSpPr>
          <p:nvPr/>
        </p:nvSpPr>
        <p:spPr bwMode="auto">
          <a:xfrm rot="5400000">
            <a:off x="5511800" y="1357313"/>
            <a:ext cx="98425" cy="996950"/>
          </a:xfrm>
          <a:prstGeom prst="can">
            <a:avLst>
              <a:gd name="adj" fmla="val 39156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68" name="AutoShape 6"/>
          <p:cNvSpPr>
            <a:spLocks noChangeArrowheads="1"/>
          </p:cNvSpPr>
          <p:nvPr/>
        </p:nvSpPr>
        <p:spPr bwMode="auto">
          <a:xfrm flipV="1">
            <a:off x="5969000" y="1811338"/>
            <a:ext cx="92075" cy="1250950"/>
          </a:xfrm>
          <a:prstGeom prst="can">
            <a:avLst>
              <a:gd name="adj" fmla="val 5057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1015" name="Rectangle 7"/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136525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0971" name="Rectangle 9"/>
          <p:cNvSpPr>
            <a:spLocks noChangeArrowheads="1"/>
          </p:cNvSpPr>
          <p:nvPr/>
        </p:nvSpPr>
        <p:spPr bwMode="auto">
          <a:xfrm>
            <a:off x="3225800" y="2982913"/>
            <a:ext cx="2727325" cy="1809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5949950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19" name="Rectangle 11"/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20" name="Rectangle 12"/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0975" name="Rectangle 13"/>
          <p:cNvSpPr>
            <a:spLocks noGrp="1" noChangeArrowheads="1"/>
          </p:cNvSpPr>
          <p:nvPr>
            <p:ph type="title"/>
          </p:nvPr>
        </p:nvSpPr>
        <p:spPr>
          <a:xfrm>
            <a:off x="509588" y="158750"/>
            <a:ext cx="8229600" cy="620713"/>
          </a:xfrm>
        </p:spPr>
        <p:txBody>
          <a:bodyPr/>
          <a:lstStyle/>
          <a:p>
            <a:pPr eaLnBrk="1" hangingPunct="1"/>
            <a:r>
              <a:rPr lang="en-US" sz="2400" smtClean="0"/>
              <a:t>Wall Current Monitor – The Principle</a:t>
            </a:r>
          </a:p>
        </p:txBody>
      </p:sp>
      <p:sp>
        <p:nvSpPr>
          <p:cNvPr id="171022" name="Oval 14"/>
          <p:cNvSpPr>
            <a:spLocks noChangeArrowheads="1"/>
          </p:cNvSpPr>
          <p:nvPr/>
        </p:nvSpPr>
        <p:spPr bwMode="auto">
          <a:xfrm>
            <a:off x="231775" y="3082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977" name="Oval 15"/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978" name="Oval 16"/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979" name="Oval 17"/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0980" name="Oval 18"/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27" name="Oval 19"/>
          <p:cNvSpPr>
            <a:spLocks noChangeArrowheads="1"/>
          </p:cNvSpPr>
          <p:nvPr/>
        </p:nvSpPr>
        <p:spPr bwMode="auto">
          <a:xfrm>
            <a:off x="169863" y="3265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0982" name="Oval 20"/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0983" name="Oval 21"/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0984" name="Oval 22"/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31" name="Oval 23"/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32" name="Oval 24"/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33" name="Oval 25"/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34" name="Oval 26"/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35" name="Oval 27"/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36" name="Oval 28"/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37" name="Oval 29"/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38" name="Oval 30"/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39" name="Oval 31"/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40" name="Oval 32"/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41" name="Oval 33"/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42" name="Oval 34"/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43" name="Oval 35"/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44" name="Oval 36"/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45" name="Oval 37"/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46" name="Oval 38"/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47" name="Oval 39"/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48" name="Oval 40"/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49" name="Oval 41"/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50" name="Oval 42"/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51" name="Oval 43"/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52" name="Oval 44"/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007" name="Oval 45"/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54" name="Oval 46"/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55" name="Oval 47"/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56" name="Oval 48"/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011" name="Oval 49"/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012" name="Oval 50"/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013" name="Oval 51"/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014" name="Oval 52"/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61" name="Oval 53"/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1016" name="Oval 54"/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1017" name="Oval 55"/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64" name="Oval 56"/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65" name="Oval 57"/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66" name="Oval 58"/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67" name="Oval 59"/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68" name="Oval 60"/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69" name="Oval 61"/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70" name="Oval 62"/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71" name="Oval 63"/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72" name="Oval 64"/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73" name="Oval 65"/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74" name="Oval 66"/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75" name="Oval 67"/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76" name="Oval 68"/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77" name="Oval 69"/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78" name="Oval 70"/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79" name="Oval 71"/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80" name="Oval 72"/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81" name="Oval 73"/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1082" name="Oval 74"/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083" name="AutoShape 75"/>
          <p:cNvSpPr>
            <a:spLocks noChangeArrowheads="1"/>
          </p:cNvSpPr>
          <p:nvPr/>
        </p:nvSpPr>
        <p:spPr bwMode="auto">
          <a:xfrm rot="16200000">
            <a:off x="3098006" y="26154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84" name="AutoShape 76"/>
          <p:cNvSpPr>
            <a:spLocks noChangeArrowheads="1"/>
          </p:cNvSpPr>
          <p:nvPr/>
        </p:nvSpPr>
        <p:spPr bwMode="auto">
          <a:xfrm rot="16200000">
            <a:off x="3094831" y="20296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85" name="AutoShape 77"/>
          <p:cNvSpPr>
            <a:spLocks noChangeArrowheads="1"/>
          </p:cNvSpPr>
          <p:nvPr/>
        </p:nvSpPr>
        <p:spPr bwMode="auto">
          <a:xfrm rot="21600000">
            <a:off x="3619500" y="17605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86" name="AutoShape 78"/>
          <p:cNvSpPr>
            <a:spLocks noChangeArrowheads="1"/>
          </p:cNvSpPr>
          <p:nvPr/>
        </p:nvSpPr>
        <p:spPr bwMode="auto">
          <a:xfrm rot="21600000">
            <a:off x="5375275" y="174148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87" name="AutoShape 79"/>
          <p:cNvSpPr>
            <a:spLocks noChangeArrowheads="1"/>
          </p:cNvSpPr>
          <p:nvPr/>
        </p:nvSpPr>
        <p:spPr bwMode="auto">
          <a:xfrm rot="27000000">
            <a:off x="5934869" y="20724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1088" name="AutoShape 80"/>
          <p:cNvSpPr>
            <a:spLocks noChangeArrowheads="1"/>
          </p:cNvSpPr>
          <p:nvPr/>
        </p:nvSpPr>
        <p:spPr bwMode="auto">
          <a:xfrm rot="27000000">
            <a:off x="5925344" y="25900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1055" name="Line 81"/>
          <p:cNvSpPr>
            <a:spLocks noChangeShapeType="1"/>
          </p:cNvSpPr>
          <p:nvPr/>
        </p:nvSpPr>
        <p:spPr bwMode="auto">
          <a:xfrm>
            <a:off x="7038975" y="957263"/>
            <a:ext cx="0" cy="17049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56" name="Text Box 82"/>
          <p:cNvSpPr txBox="1">
            <a:spLocks noChangeArrowheads="1"/>
          </p:cNvSpPr>
          <p:nvPr/>
        </p:nvSpPr>
        <p:spPr bwMode="auto">
          <a:xfrm>
            <a:off x="6665913" y="15986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V</a:t>
            </a:r>
          </a:p>
        </p:txBody>
      </p:sp>
      <p:sp>
        <p:nvSpPr>
          <p:cNvPr id="171091" name="Freeform 83"/>
          <p:cNvSpPr>
            <a:spLocks/>
          </p:cNvSpPr>
          <p:nvPr/>
        </p:nvSpPr>
        <p:spPr bwMode="auto">
          <a:xfrm>
            <a:off x="7188200" y="1206500"/>
            <a:ext cx="1784350" cy="1279525"/>
          </a:xfrm>
          <a:custGeom>
            <a:avLst/>
            <a:gdLst>
              <a:gd name="T0" fmla="*/ 0 w 1124"/>
              <a:gd name="T1" fmla="*/ 1276350 h 806"/>
              <a:gd name="T2" fmla="*/ 460375 w 1124"/>
              <a:gd name="T3" fmla="*/ 1193800 h 806"/>
              <a:gd name="T4" fmla="*/ 911225 w 1124"/>
              <a:gd name="T5" fmla="*/ 6350 h 806"/>
              <a:gd name="T6" fmla="*/ 1314450 w 1124"/>
              <a:gd name="T7" fmla="*/ 1158875 h 806"/>
              <a:gd name="T8" fmla="*/ 1784350 w 1124"/>
              <a:gd name="T9" fmla="*/ 1266825 h 8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24"/>
              <a:gd name="T16" fmla="*/ 0 h 806"/>
              <a:gd name="T17" fmla="*/ 1124 w 1124"/>
              <a:gd name="T18" fmla="*/ 806 h 8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24" h="806">
                <a:moveTo>
                  <a:pt x="0" y="804"/>
                </a:moveTo>
                <a:cubicBezTo>
                  <a:pt x="87" y="801"/>
                  <a:pt x="208" y="794"/>
                  <a:pt x="290" y="752"/>
                </a:cubicBezTo>
                <a:cubicBezTo>
                  <a:pt x="372" y="710"/>
                  <a:pt x="484" y="8"/>
                  <a:pt x="574" y="4"/>
                </a:cubicBezTo>
                <a:cubicBezTo>
                  <a:pt x="664" y="0"/>
                  <a:pt x="736" y="598"/>
                  <a:pt x="828" y="730"/>
                </a:cubicBezTo>
                <a:cubicBezTo>
                  <a:pt x="910" y="792"/>
                  <a:pt x="974" y="806"/>
                  <a:pt x="1124" y="798"/>
                </a:cubicBezTo>
              </a:path>
            </a:pathLst>
          </a:custGeom>
          <a:noFill/>
          <a:ln w="19050" cap="flat" cmpd="sng">
            <a:solidFill>
              <a:srgbClr val="00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58" name="Rectangle 84"/>
          <p:cNvSpPr>
            <a:spLocks noChangeArrowheads="1"/>
          </p:cNvSpPr>
          <p:nvPr/>
        </p:nvSpPr>
        <p:spPr bwMode="auto">
          <a:xfrm>
            <a:off x="3222625" y="5859463"/>
            <a:ext cx="2727325" cy="1809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-3471863" y="3979863"/>
            <a:ext cx="3394075" cy="698500"/>
            <a:chOff x="1722" y="11792"/>
            <a:chExt cx="3025" cy="772"/>
          </a:xfrm>
        </p:grpSpPr>
        <p:grpSp>
          <p:nvGrpSpPr>
            <p:cNvPr id="41063" name="Group 86"/>
            <p:cNvGrpSpPr>
              <a:grpSpLocks/>
            </p:cNvGrpSpPr>
            <p:nvPr/>
          </p:nvGrpSpPr>
          <p:grpSpPr bwMode="auto">
            <a:xfrm>
              <a:off x="2010" y="11792"/>
              <a:ext cx="2737" cy="772"/>
              <a:chOff x="2010" y="11792"/>
              <a:chExt cx="2737" cy="772"/>
            </a:xfrm>
          </p:grpSpPr>
          <p:sp>
            <p:nvSpPr>
              <p:cNvPr id="171095" name="Freeform 87"/>
              <p:cNvSpPr>
                <a:spLocks/>
              </p:cNvSpPr>
              <p:nvPr/>
            </p:nvSpPr>
            <p:spPr bwMode="auto">
              <a:xfrm>
                <a:off x="2012" y="11792"/>
                <a:ext cx="2735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1096" name="Oval 88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097" name="Oval 89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098" name="Oval 90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099" name="Oval 91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0" name="Oval 92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1" name="Oval 93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2" name="Oval 94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3" name="Oval 95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4" name="Oval 96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5" name="Oval 97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6" name="Oval 98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7" name="Oval 99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8" name="Oval 100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09" name="Oval 101"/>
              <p:cNvSpPr>
                <a:spLocks noChangeAspect="1" noChangeArrowheads="1"/>
              </p:cNvSpPr>
              <p:nvPr/>
            </p:nvSpPr>
            <p:spPr bwMode="auto">
              <a:xfrm>
                <a:off x="270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0" name="Oval 102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1" name="Oval 103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2" name="Oval 104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3" name="Oval 105"/>
              <p:cNvSpPr>
                <a:spLocks noChangeAspect="1" noChangeArrowheads="1"/>
              </p:cNvSpPr>
              <p:nvPr/>
            </p:nvSpPr>
            <p:spPr bwMode="auto">
              <a:xfrm>
                <a:off x="3243" y="11959"/>
                <a:ext cx="75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4" name="Oval 106"/>
              <p:cNvSpPr>
                <a:spLocks noChangeAspect="1" noChangeArrowheads="1"/>
              </p:cNvSpPr>
              <p:nvPr/>
            </p:nvSpPr>
            <p:spPr bwMode="auto">
              <a:xfrm>
                <a:off x="3243" y="12339"/>
                <a:ext cx="75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5" name="Oval 107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6" name="Oval 108"/>
              <p:cNvSpPr>
                <a:spLocks noChangeAspect="1" noChangeArrowheads="1"/>
              </p:cNvSpPr>
              <p:nvPr/>
            </p:nvSpPr>
            <p:spPr bwMode="auto">
              <a:xfrm>
                <a:off x="2204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7" name="Oval 109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8" name="Oval 110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19" name="Oval 111"/>
              <p:cNvSpPr>
                <a:spLocks noChangeAspect="1" noChangeArrowheads="1"/>
              </p:cNvSpPr>
              <p:nvPr/>
            </p:nvSpPr>
            <p:spPr bwMode="auto">
              <a:xfrm>
                <a:off x="2984" y="12262"/>
                <a:ext cx="75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0" name="Oval 112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1" name="Oval 113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2" name="Oval 114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3" name="Oval 115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4" name="Oval 116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5" name="Oval 117"/>
              <p:cNvSpPr>
                <a:spLocks noChangeAspect="1" noChangeArrowheads="1"/>
              </p:cNvSpPr>
              <p:nvPr/>
            </p:nvSpPr>
            <p:spPr bwMode="auto">
              <a:xfrm>
                <a:off x="2336" y="12125"/>
                <a:ext cx="75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6" name="Oval 118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7" name="Oval 119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8" name="Oval 120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29" name="Oval 121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0" name="Oval 122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1" name="Oval 123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2" name="Oval 124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3" name="Oval 125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4" name="Oval 126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5" name="Oval 127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6" name="Oval 128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7" name="Oval 129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8" name="Oval 130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39" name="Oval 131"/>
              <p:cNvSpPr>
                <a:spLocks noChangeAspect="1" noChangeArrowheads="1"/>
              </p:cNvSpPr>
              <p:nvPr/>
            </p:nvSpPr>
            <p:spPr bwMode="auto">
              <a:xfrm flipH="1">
                <a:off x="3826" y="12080"/>
                <a:ext cx="75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0" name="Oval 132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1" name="Oval 133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2" name="Oval 134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3" name="Oval 13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4" name="Oval 136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5" name="Oval 137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6" name="Oval 138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7" name="Oval 139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8" name="Oval 140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49" name="Oval 141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0" name="Oval 142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1" name="Oval 14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2" name="Oval 144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3" name="Oval 145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4" name="Oval 146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5" name="Oval 147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6" name="Oval 148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7" name="Oval 149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8" name="Oval 150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59" name="Oval 151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0" name="Oval 152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1" name="Oval 153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2" name="Oval 154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3" name="Oval 155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4" name="Oval 156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5" name="Oval 157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6" name="Oval 158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7" name="Oval 159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8" name="Oval 160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69" name="Oval 161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70" name="Oval 162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71" name="Oval 163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1172" name="Oval 164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41064" name="Group 165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41065" name="Group 166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41070" name="Line 167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071" name="Line 168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072" name="Line 169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1066" name="Group 170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41067" name="Line 171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068" name="Line 172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069" name="Line 173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41060" name="Freeform 174"/>
          <p:cNvSpPr>
            <a:spLocks/>
          </p:cNvSpPr>
          <p:nvPr/>
        </p:nvSpPr>
        <p:spPr bwMode="auto">
          <a:xfrm>
            <a:off x="3933825" y="942975"/>
            <a:ext cx="3314700" cy="857250"/>
          </a:xfrm>
          <a:custGeom>
            <a:avLst/>
            <a:gdLst>
              <a:gd name="T0" fmla="*/ 0 w 2088"/>
              <a:gd name="T1" fmla="*/ 857250 h 540"/>
              <a:gd name="T2" fmla="*/ 0 w 2088"/>
              <a:gd name="T3" fmla="*/ 0 h 540"/>
              <a:gd name="T4" fmla="*/ 3314700 w 2088"/>
              <a:gd name="T5" fmla="*/ 0 h 540"/>
              <a:gd name="T6" fmla="*/ 0 60000 65536"/>
              <a:gd name="T7" fmla="*/ 0 60000 65536"/>
              <a:gd name="T8" fmla="*/ 0 60000 65536"/>
              <a:gd name="T9" fmla="*/ 0 w 2088"/>
              <a:gd name="T10" fmla="*/ 0 h 540"/>
              <a:gd name="T11" fmla="*/ 2088 w 2088"/>
              <a:gd name="T12" fmla="*/ 540 h 5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8" h="540">
                <a:moveTo>
                  <a:pt x="0" y="540"/>
                </a:moveTo>
                <a:lnTo>
                  <a:pt x="0" y="0"/>
                </a:lnTo>
                <a:lnTo>
                  <a:pt x="2088" y="0"/>
                </a:ln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1" name="Freeform 175"/>
          <p:cNvSpPr>
            <a:spLocks/>
          </p:cNvSpPr>
          <p:nvPr/>
        </p:nvSpPr>
        <p:spPr bwMode="auto">
          <a:xfrm>
            <a:off x="5676900" y="1562100"/>
            <a:ext cx="1600200" cy="1114425"/>
          </a:xfrm>
          <a:custGeom>
            <a:avLst/>
            <a:gdLst>
              <a:gd name="T0" fmla="*/ 0 w 1008"/>
              <a:gd name="T1" fmla="*/ 238125 h 702"/>
              <a:gd name="T2" fmla="*/ 0 w 1008"/>
              <a:gd name="T3" fmla="*/ 0 h 702"/>
              <a:gd name="T4" fmla="*/ 647700 w 1008"/>
              <a:gd name="T5" fmla="*/ 0 h 702"/>
              <a:gd name="T6" fmla="*/ 647700 w 1008"/>
              <a:gd name="T7" fmla="*/ 1114425 h 702"/>
              <a:gd name="T8" fmla="*/ 1600200 w 1008"/>
              <a:gd name="T9" fmla="*/ 1114425 h 7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08"/>
              <a:gd name="T16" fmla="*/ 0 h 702"/>
              <a:gd name="T17" fmla="*/ 1008 w 1008"/>
              <a:gd name="T18" fmla="*/ 702 h 7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08" h="702">
                <a:moveTo>
                  <a:pt x="0" y="150"/>
                </a:moveTo>
                <a:lnTo>
                  <a:pt x="0" y="0"/>
                </a:lnTo>
                <a:lnTo>
                  <a:pt x="408" y="0"/>
                </a:lnTo>
                <a:lnTo>
                  <a:pt x="408" y="702"/>
                </a:lnTo>
                <a:lnTo>
                  <a:pt x="1008" y="702"/>
                </a:ln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2" name="Text Box 176"/>
          <p:cNvSpPr txBox="1">
            <a:spLocks noChangeArrowheads="1"/>
          </p:cNvSpPr>
          <p:nvPr/>
        </p:nvSpPr>
        <p:spPr bwMode="auto">
          <a:xfrm>
            <a:off x="3713163" y="3127375"/>
            <a:ext cx="167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Ceramic Insert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95005E-6 L 1.42032 3.95005E-6 " pathEditMode="relative" rAng="0" ptsTypes="AA">
                                      <p:cBhvr>
                                        <p:cTn id="6" dur="19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7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7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7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7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7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7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71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7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8500"/>
                                        <p:tgtEl>
                                          <p:spTgt spid="17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7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7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7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7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7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7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7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7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7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7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7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7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7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7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7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17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17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17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7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71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1" nodeType="withEffect">
                                  <p:stCondLst>
                                    <p:cond delay="87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17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171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171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64" presetClass="path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71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42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17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7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64" presetClass="path" presetSubtype="0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17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71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64" presetClass="path" presetSubtype="0" fill="hold" nodeType="withEffect">
                                  <p:stCondLst>
                                    <p:cond delay="99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171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4" presetClass="path" presetSubtype="0" fill="hold" nodeType="withEffect">
                                  <p:stCondLst>
                                    <p:cond delay="101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71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42" presetClass="path" presetSubtype="0" accel="50000" decel="50000" fill="hold" nodeType="withEffect">
                                  <p:stCondLst>
                                    <p:cond delay="101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71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64" presetClass="path" presetSubtype="0" fill="hold" nodeType="withEffect">
                                  <p:stCondLst>
                                    <p:cond delay="103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42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171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64" presetClass="path" presetSubtype="0" fill="hold" nodeType="withEffect">
                                  <p:stCondLst>
                                    <p:cond delay="107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171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64" presetClass="path" presetSubtype="0" fill="hold" nodeType="withEffect">
                                  <p:stCondLst>
                                    <p:cond delay="109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171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42" presetClass="path" presetSubtype="0" accel="50000" decel="50000" fill="hold" nodeType="withEffect">
                                  <p:stCondLst>
                                    <p:cond delay="111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171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64" presetClass="path" presetSubtype="0" fill="hold" nodeType="withEffect">
                                  <p:stCondLst>
                                    <p:cond delay="113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171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171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nodeType="withEffect">
                                  <p:stCondLst>
                                    <p:cond delay="117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171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64" presetClass="path" presetSubtype="0" fill="hold" nodeType="withEffect">
                                  <p:stCondLst>
                                    <p:cond delay="119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171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42" presetClass="path" presetSubtype="0" accel="50000" decel="50000" fill="hold" nodeType="withEffect">
                                  <p:stCondLst>
                                    <p:cond delay="121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171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64" presetClass="path" presetSubtype="0" fill="hold" nodeType="withEffect">
                                  <p:stCondLst>
                                    <p:cond delay="1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171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64" presetClass="path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171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42" presetClass="path" presetSubtype="0" accel="50000" decel="50000" fill="hold" nodeType="withEffect">
                                  <p:stCondLst>
                                    <p:cond delay="127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171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64" presetClass="path" presetSubtype="0" accel="50000" decel="50000" fill="hold" nodeType="withEffect">
                                  <p:stCondLst>
                                    <p:cond delay="127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171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64" presetClass="path" presetSubtype="0" accel="50000" decel="50000" fill="hold" nodeType="withEffect">
                                  <p:stCondLst>
                                    <p:cond delay="127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171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42" presetClass="path" presetSubtype="0" accel="50000" decel="50000" fill="hold" nodeType="withEffect">
                                  <p:stCondLst>
                                    <p:cond delay="12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171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64" presetClass="path" presetSubtype="0" accel="50000" decel="50000" fill="hold" nodeType="withEffect">
                                  <p:stCondLst>
                                    <p:cond delay="129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71" dur="2000" fill="hold"/>
                                        <p:tgtEl>
                                          <p:spTgt spid="17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64" presetClass="path" presetSubtype="0" accel="50000" decel="50000" fill="hold" nodeType="withEffect">
                                  <p:stCondLst>
                                    <p:cond delay="131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73" dur="2000" fill="hold"/>
                                        <p:tgtEl>
                                          <p:spTgt spid="17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64" presetClass="path" presetSubtype="0" accel="50000" decel="50000" fill="hold" nodeType="withEffect">
                                  <p:stCondLst>
                                    <p:cond delay="131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75" dur="2000" fill="hold"/>
                                        <p:tgtEl>
                                          <p:spTgt spid="171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42" presetClass="path" presetSubtype="0" accel="50000" decel="50000" fill="hold" nodeType="withEffect">
                                  <p:stCondLst>
                                    <p:cond delay="133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17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42" presetClass="path" presetSubtype="0" accel="50000" decel="5000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171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42" presetClass="path" presetSubtype="0" accel="50000" decel="50000" fill="hold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71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64" presetClass="path" presetSubtype="0" accel="50000" decel="50000" fill="hold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171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42" presetClass="path" presetSubtype="0" accel="50000" decel="50000" fill="hold" nodeType="withEffect">
                                  <p:stCondLst>
                                    <p:cond delay="139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171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64" presetClass="path" presetSubtype="0" accel="50000" decel="50000" fill="hold" nodeType="withEffect">
                                  <p:stCondLst>
                                    <p:cond delay="141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171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42" presetClass="path" presetSubtype="0" accel="50000" decel="50000" fill="hold" nodeType="withEffect">
                                  <p:stCondLst>
                                    <p:cond delay="143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89" dur="2000" fill="hold"/>
                                        <p:tgtEl>
                                          <p:spTgt spid="171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42" presetClass="path" presetSubtype="0" accel="50000" decel="5000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171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64" presetClass="path" presetSubtype="0" accel="50000" decel="50000" fill="hold" nodeType="withEffect">
                                  <p:stCondLst>
                                    <p:cond delay="147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93" dur="2000" fill="hold"/>
                                        <p:tgtEl>
                                          <p:spTgt spid="171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nodeType="withEffect">
                                  <p:stCondLst>
                                    <p:cond delay="14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171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64" presetClass="path" presetSubtype="0" accel="50000" decel="50000" fill="hold" nodeType="withEffect">
                                  <p:stCondLst>
                                    <p:cond delay="149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171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64" presetClass="path" presetSubtype="0" accel="50000" decel="50000" fill="hold" nodeType="withEffect">
                                  <p:stCondLst>
                                    <p:cond delay="151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99" dur="2000" fill="hold"/>
                                        <p:tgtEl>
                                          <p:spTgt spid="171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42" presetClass="path" presetSubtype="0" accel="50000" decel="50000" fill="hold" nodeType="withEffect">
                                  <p:stCondLst>
                                    <p:cond delay="153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01" dur="2000" fill="hold"/>
                                        <p:tgtEl>
                                          <p:spTgt spid="171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64" presetClass="path" presetSubtype="0" accel="50000" decel="50000" fill="hold" nodeType="withEffect">
                                  <p:stCondLst>
                                    <p:cond delay="153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171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42" presetClass="path" presetSubtype="0" accel="50000" decel="5000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05" dur="2000" fill="hold"/>
                                        <p:tgtEl>
                                          <p:spTgt spid="171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42" presetClass="path" presetSubtype="0" accel="50000" decel="50000" fill="hold" nodeType="withEffect">
                                  <p:stCondLst>
                                    <p:cond delay="156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171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64" presetClass="path" presetSubtype="0" accel="50000" decel="50000" fill="hold" nodeType="withEffect">
                                  <p:stCondLst>
                                    <p:cond delay="159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09" dur="2000" fill="hold"/>
                                        <p:tgtEl>
                                          <p:spTgt spid="171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22" grpId="0" animBg="1"/>
      <p:bldP spid="171022" grpId="1" animBg="1"/>
      <p:bldP spid="171027" grpId="0" animBg="1"/>
      <p:bldP spid="171027" grpId="1" animBg="1"/>
      <p:bldP spid="171031" grpId="0" animBg="1"/>
      <p:bldP spid="171031" grpId="1" animBg="1"/>
      <p:bldP spid="171032" grpId="0" animBg="1"/>
      <p:bldP spid="171032" grpId="1" animBg="1"/>
      <p:bldP spid="171033" grpId="0" animBg="1"/>
      <p:bldP spid="171033" grpId="1" animBg="1"/>
      <p:bldP spid="171034" grpId="0" animBg="1"/>
      <p:bldP spid="171034" grpId="1" animBg="1"/>
      <p:bldP spid="171035" grpId="0" animBg="1"/>
      <p:bldP spid="171035" grpId="1" animBg="1"/>
      <p:bldP spid="171036" grpId="0" animBg="1"/>
      <p:bldP spid="171036" grpId="1" animBg="1"/>
      <p:bldP spid="171037" grpId="0" animBg="1"/>
      <p:bldP spid="171037" grpId="1" animBg="1"/>
      <p:bldP spid="171038" grpId="0" animBg="1"/>
      <p:bldP spid="171038" grpId="1" animBg="1"/>
      <p:bldP spid="171039" grpId="0" animBg="1"/>
      <p:bldP spid="171039" grpId="1" animBg="1"/>
      <p:bldP spid="171040" grpId="0" animBg="1"/>
      <p:bldP spid="171040" grpId="1" animBg="1"/>
      <p:bldP spid="171041" grpId="0" animBg="1"/>
      <p:bldP spid="171041" grpId="1" animBg="1"/>
      <p:bldP spid="171042" grpId="0" animBg="1"/>
      <p:bldP spid="171042" grpId="1" animBg="1"/>
      <p:bldP spid="171043" grpId="0" animBg="1"/>
      <p:bldP spid="171043" grpId="1" animBg="1"/>
      <p:bldP spid="171044" grpId="0" animBg="1"/>
      <p:bldP spid="171044" grpId="1" animBg="1"/>
      <p:bldP spid="171045" grpId="0" animBg="1"/>
      <p:bldP spid="171045" grpId="1" animBg="1"/>
      <p:bldP spid="171046" grpId="0" animBg="1"/>
      <p:bldP spid="171046" grpId="1" animBg="1"/>
      <p:bldP spid="171047" grpId="0" animBg="1"/>
      <p:bldP spid="171047" grpId="1" animBg="1"/>
      <p:bldP spid="171048" grpId="0" animBg="1"/>
      <p:bldP spid="171048" grpId="1" animBg="1"/>
      <p:bldP spid="171049" grpId="0" animBg="1"/>
      <p:bldP spid="171049" grpId="1" animBg="1"/>
      <p:bldP spid="171050" grpId="0" animBg="1"/>
      <p:bldP spid="171050" grpId="1" animBg="1"/>
      <p:bldP spid="171051" grpId="0" animBg="1"/>
      <p:bldP spid="171051" grpId="1" animBg="1"/>
      <p:bldP spid="171052" grpId="0" animBg="1"/>
      <p:bldP spid="171052" grpId="1" animBg="1"/>
      <p:bldP spid="17109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39809F0-2299-4610-AEC6-6193FA57519A}" type="slidenum">
              <a:rPr lang="en-US" sz="1400" smtClean="0"/>
              <a:pPr eaLnBrk="1" hangingPunct="1"/>
              <a:t>36</a:t>
            </a:fld>
            <a:endParaRPr lang="en-US" sz="1400" smtClean="0"/>
          </a:p>
        </p:txBody>
      </p:sp>
      <p:sp>
        <p:nvSpPr>
          <p:cNvPr id="173058" name="AutoShape 2"/>
          <p:cNvSpPr>
            <a:spLocks noChangeArrowheads="1"/>
          </p:cNvSpPr>
          <p:nvPr/>
        </p:nvSpPr>
        <p:spPr bwMode="auto">
          <a:xfrm>
            <a:off x="5462588" y="4440238"/>
            <a:ext cx="2217737" cy="1865312"/>
          </a:xfrm>
          <a:custGeom>
            <a:avLst/>
            <a:gdLst>
              <a:gd name="T0" fmla="*/ 113850927 w 21600"/>
              <a:gd name="T1" fmla="*/ 0 h 21600"/>
              <a:gd name="T2" fmla="*/ 4965164 w 21600"/>
              <a:gd name="T3" fmla="*/ 80683113 h 21600"/>
              <a:gd name="T4" fmla="*/ 113850927 w 21600"/>
              <a:gd name="T5" fmla="*/ 7032485 h 21600"/>
              <a:gd name="T6" fmla="*/ 222736590 w 21600"/>
              <a:gd name="T7" fmla="*/ 8068311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43" y="10819"/>
                </a:moveTo>
                <a:cubicBezTo>
                  <a:pt x="943" y="10812"/>
                  <a:pt x="943" y="10806"/>
                  <a:pt x="943" y="10800"/>
                </a:cubicBezTo>
                <a:cubicBezTo>
                  <a:pt x="943" y="5356"/>
                  <a:pt x="5356" y="943"/>
                  <a:pt x="10800" y="943"/>
                </a:cubicBezTo>
                <a:cubicBezTo>
                  <a:pt x="16243" y="943"/>
                  <a:pt x="20657" y="5356"/>
                  <a:pt x="20657" y="10800"/>
                </a:cubicBezTo>
                <a:cubicBezTo>
                  <a:pt x="20657" y="10806"/>
                  <a:pt x="20656" y="10812"/>
                  <a:pt x="20656" y="10819"/>
                </a:cubicBezTo>
                <a:lnTo>
                  <a:pt x="21599" y="10820"/>
                </a:lnTo>
                <a:cubicBezTo>
                  <a:pt x="21599" y="10813"/>
                  <a:pt x="21600" y="10806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06"/>
                  <a:pt x="0" y="10813"/>
                  <a:pt x="0" y="10820"/>
                </a:cubicBez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chemeClr val="tx1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4424363" y="1030288"/>
            <a:ext cx="4448175" cy="3016250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800"/>
          </a:p>
        </p:txBody>
      </p:sp>
      <p:sp>
        <p:nvSpPr>
          <p:cNvPr id="173060" name="Line 4"/>
          <p:cNvSpPr>
            <a:spLocks noChangeShapeType="1"/>
          </p:cNvSpPr>
          <p:nvPr/>
        </p:nvSpPr>
        <p:spPr bwMode="auto">
          <a:xfrm flipH="1">
            <a:off x="4913313" y="1797050"/>
            <a:ext cx="1000125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727200" y="3754438"/>
            <a:ext cx="1778000" cy="1627187"/>
            <a:chOff x="1088" y="2365"/>
            <a:chExt cx="1120" cy="1025"/>
          </a:xfrm>
        </p:grpSpPr>
        <p:grpSp>
          <p:nvGrpSpPr>
            <p:cNvPr id="7227" name="Group 6"/>
            <p:cNvGrpSpPr>
              <a:grpSpLocks/>
            </p:cNvGrpSpPr>
            <p:nvPr/>
          </p:nvGrpSpPr>
          <p:grpSpPr bwMode="auto">
            <a:xfrm>
              <a:off x="1088" y="2365"/>
              <a:ext cx="1120" cy="1025"/>
              <a:chOff x="1260" y="2166"/>
              <a:chExt cx="1120" cy="1025"/>
            </a:xfrm>
          </p:grpSpPr>
          <p:sp>
            <p:nvSpPr>
              <p:cNvPr id="7229" name="AutoShape 7"/>
              <p:cNvSpPr>
                <a:spLocks noChangeArrowheads="1"/>
              </p:cNvSpPr>
              <p:nvPr/>
            </p:nvSpPr>
            <p:spPr bwMode="auto">
              <a:xfrm>
                <a:off x="1263" y="2166"/>
                <a:ext cx="59" cy="889"/>
              </a:xfrm>
              <a:prstGeom prst="can">
                <a:avLst>
                  <a:gd name="adj" fmla="val 17788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7230" name="AutoShape 8"/>
              <p:cNvSpPr>
                <a:spLocks noChangeArrowheads="1"/>
              </p:cNvSpPr>
              <p:nvPr/>
            </p:nvSpPr>
            <p:spPr bwMode="auto">
              <a:xfrm rot="5400000">
                <a:off x="1395" y="2861"/>
                <a:ext cx="62" cy="331"/>
              </a:xfrm>
              <a:prstGeom prst="can">
                <a:avLst>
                  <a:gd name="adj" fmla="val 20638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231" name="Group 9"/>
              <p:cNvGrpSpPr>
                <a:grpSpLocks/>
              </p:cNvGrpSpPr>
              <p:nvPr/>
            </p:nvGrpSpPr>
            <p:grpSpPr bwMode="auto">
              <a:xfrm>
                <a:off x="1533" y="2867"/>
                <a:ext cx="604" cy="324"/>
                <a:chOff x="1251" y="2687"/>
                <a:chExt cx="553" cy="300"/>
              </a:xfrm>
            </p:grpSpPr>
            <p:sp>
              <p:nvSpPr>
                <p:cNvPr id="173066" name="Oval 10"/>
                <p:cNvSpPr>
                  <a:spLocks noChangeArrowheads="1"/>
                </p:cNvSpPr>
                <p:nvPr/>
              </p:nvSpPr>
              <p:spPr bwMode="auto">
                <a:xfrm>
                  <a:off x="1251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67" name="Oval 11"/>
                <p:cNvSpPr>
                  <a:spLocks noChangeArrowheads="1"/>
                </p:cNvSpPr>
                <p:nvPr/>
              </p:nvSpPr>
              <p:spPr bwMode="auto">
                <a:xfrm>
                  <a:off x="1305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68" name="Oval 12"/>
                <p:cNvSpPr>
                  <a:spLocks noChangeArrowheads="1"/>
                </p:cNvSpPr>
                <p:nvPr/>
              </p:nvSpPr>
              <p:spPr bwMode="auto">
                <a:xfrm>
                  <a:off x="1359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69" name="Oval 13"/>
                <p:cNvSpPr>
                  <a:spLocks noChangeArrowheads="1"/>
                </p:cNvSpPr>
                <p:nvPr/>
              </p:nvSpPr>
              <p:spPr bwMode="auto">
                <a:xfrm>
                  <a:off x="1413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70" name="Oval 14"/>
                <p:cNvSpPr>
                  <a:spLocks noChangeArrowheads="1"/>
                </p:cNvSpPr>
                <p:nvPr/>
              </p:nvSpPr>
              <p:spPr bwMode="auto">
                <a:xfrm>
                  <a:off x="1466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71" name="Oval 15"/>
                <p:cNvSpPr>
                  <a:spLocks noChangeArrowheads="1"/>
                </p:cNvSpPr>
                <p:nvPr/>
              </p:nvSpPr>
              <p:spPr bwMode="auto">
                <a:xfrm>
                  <a:off x="1520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72" name="Oval 16"/>
                <p:cNvSpPr>
                  <a:spLocks noChangeArrowheads="1"/>
                </p:cNvSpPr>
                <p:nvPr/>
              </p:nvSpPr>
              <p:spPr bwMode="auto">
                <a:xfrm>
                  <a:off x="1574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73" name="Oval 17"/>
                <p:cNvSpPr>
                  <a:spLocks noChangeArrowheads="1"/>
                </p:cNvSpPr>
                <p:nvPr/>
              </p:nvSpPr>
              <p:spPr bwMode="auto">
                <a:xfrm>
                  <a:off x="1628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  <p:sp>
              <p:nvSpPr>
                <p:cNvPr id="173074" name="Oval 18"/>
                <p:cNvSpPr>
                  <a:spLocks noChangeArrowheads="1"/>
                </p:cNvSpPr>
                <p:nvPr/>
              </p:nvSpPr>
              <p:spPr bwMode="auto">
                <a:xfrm>
                  <a:off x="1681" y="2687"/>
                  <a:ext cx="123" cy="30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E9EFF">
                        <a:alpha val="46001"/>
                      </a:srgbClr>
                    </a:gs>
                    <a:gs pos="39999">
                      <a:srgbClr val="85C2FF">
                        <a:alpha val="60400"/>
                      </a:srgbClr>
                    </a:gs>
                    <a:gs pos="70000">
                      <a:srgbClr val="C4D6EB">
                        <a:alpha val="71201"/>
                      </a:srgbClr>
                    </a:gs>
                    <a:gs pos="100000">
                      <a:srgbClr val="FFEBFA">
                        <a:alpha val="82001"/>
                      </a:srgbClr>
                    </a:gs>
                  </a:gsLst>
                  <a:lin ang="5400000" scaled="1"/>
                </a:gradFill>
                <a:ln w="127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en-US">
                    <a:latin typeface="Arial" charset="0"/>
                  </a:endParaRPr>
                </a:p>
              </p:txBody>
            </p:sp>
          </p:grpSp>
          <p:sp>
            <p:nvSpPr>
              <p:cNvPr id="7232" name="AutoShape 19"/>
              <p:cNvSpPr>
                <a:spLocks noChangeArrowheads="1"/>
              </p:cNvSpPr>
              <p:nvPr/>
            </p:nvSpPr>
            <p:spPr bwMode="auto">
              <a:xfrm rot="5400000">
                <a:off x="2189" y="2877"/>
                <a:ext cx="65" cy="316"/>
              </a:xfrm>
              <a:prstGeom prst="can">
                <a:avLst>
                  <a:gd name="adj" fmla="val 18793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7233" name="AutoShape 20"/>
              <p:cNvSpPr>
                <a:spLocks noChangeArrowheads="1"/>
              </p:cNvSpPr>
              <p:nvPr/>
            </p:nvSpPr>
            <p:spPr bwMode="auto">
              <a:xfrm>
                <a:off x="2319" y="2174"/>
                <a:ext cx="59" cy="889"/>
              </a:xfrm>
              <a:prstGeom prst="can">
                <a:avLst>
                  <a:gd name="adj" fmla="val 17788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28" name="Text Box 21"/>
            <p:cNvSpPr txBox="1">
              <a:spLocks noChangeArrowheads="1"/>
            </p:cNvSpPr>
            <p:nvPr/>
          </p:nvSpPr>
          <p:spPr bwMode="auto">
            <a:xfrm>
              <a:off x="1570" y="2814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sz="1800" dirty="0"/>
                <a:t>L</a:t>
              </a:r>
            </a:p>
          </p:txBody>
        </p:sp>
      </p:grpSp>
      <p:sp>
        <p:nvSpPr>
          <p:cNvPr id="7178" name="AutoShape 22"/>
          <p:cNvSpPr>
            <a:spLocks noChangeArrowheads="1"/>
          </p:cNvSpPr>
          <p:nvPr/>
        </p:nvSpPr>
        <p:spPr bwMode="auto">
          <a:xfrm flipV="1">
            <a:off x="3406775" y="2374900"/>
            <a:ext cx="93663" cy="1477963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9" name="AutoShape 23"/>
          <p:cNvSpPr>
            <a:spLocks noChangeArrowheads="1"/>
          </p:cNvSpPr>
          <p:nvPr/>
        </p:nvSpPr>
        <p:spPr bwMode="auto">
          <a:xfrm flipV="1">
            <a:off x="1730375" y="2362200"/>
            <a:ext cx="93663" cy="1477963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0" name="AutoShape 24"/>
          <p:cNvSpPr>
            <a:spLocks noChangeArrowheads="1"/>
          </p:cNvSpPr>
          <p:nvPr/>
        </p:nvSpPr>
        <p:spPr bwMode="auto">
          <a:xfrm flipV="1">
            <a:off x="628650" y="2405063"/>
            <a:ext cx="98425" cy="1354137"/>
          </a:xfrm>
          <a:prstGeom prst="can">
            <a:avLst>
              <a:gd name="adj" fmla="val 53185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1" name="AutoShape 25"/>
          <p:cNvSpPr>
            <a:spLocks noChangeArrowheads="1"/>
          </p:cNvSpPr>
          <p:nvPr/>
        </p:nvSpPr>
        <p:spPr bwMode="auto">
          <a:xfrm rot="5400000">
            <a:off x="1400175" y="1579563"/>
            <a:ext cx="103188" cy="1649412"/>
          </a:xfrm>
          <a:prstGeom prst="can">
            <a:avLst>
              <a:gd name="adj" fmla="val 61792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2" name="AutoShape 26"/>
          <p:cNvSpPr>
            <a:spLocks noChangeArrowheads="1"/>
          </p:cNvSpPr>
          <p:nvPr/>
        </p:nvSpPr>
        <p:spPr bwMode="auto">
          <a:xfrm rot="5400000">
            <a:off x="2495551" y="1878012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3" name="AutoShape 27"/>
          <p:cNvSpPr>
            <a:spLocks noChangeArrowheads="1"/>
          </p:cNvSpPr>
          <p:nvPr/>
        </p:nvSpPr>
        <p:spPr bwMode="auto">
          <a:xfrm rot="5400000">
            <a:off x="3566319" y="1893094"/>
            <a:ext cx="98425" cy="1017587"/>
          </a:xfrm>
          <a:prstGeom prst="can">
            <a:avLst>
              <a:gd name="adj" fmla="val 39967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4" name="AutoShape 28"/>
          <p:cNvSpPr>
            <a:spLocks noChangeArrowheads="1"/>
          </p:cNvSpPr>
          <p:nvPr/>
        </p:nvSpPr>
        <p:spPr bwMode="auto">
          <a:xfrm flipV="1">
            <a:off x="4025900" y="2354263"/>
            <a:ext cx="96838" cy="3800475"/>
          </a:xfrm>
          <a:prstGeom prst="can">
            <a:avLst>
              <a:gd name="adj" fmla="val 63047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5" name="AutoShape 29"/>
          <p:cNvSpPr>
            <a:spLocks noChangeArrowheads="1"/>
          </p:cNvSpPr>
          <p:nvPr/>
        </p:nvSpPr>
        <p:spPr bwMode="auto">
          <a:xfrm rot="16200000" flipH="1">
            <a:off x="2328069" y="4355307"/>
            <a:ext cx="103187" cy="3492500"/>
          </a:xfrm>
          <a:prstGeom prst="can">
            <a:avLst>
              <a:gd name="adj" fmla="val 48732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6" name="AutoShape 30"/>
          <p:cNvSpPr>
            <a:spLocks noChangeArrowheads="1"/>
          </p:cNvSpPr>
          <p:nvPr/>
        </p:nvSpPr>
        <p:spPr bwMode="auto">
          <a:xfrm>
            <a:off x="628650" y="4178300"/>
            <a:ext cx="93663" cy="1982788"/>
          </a:xfrm>
          <a:prstGeom prst="can">
            <a:avLst>
              <a:gd name="adj" fmla="val 4959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7" name="Rectangle 31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algn="r" eaLnBrk="1" hangingPunct="1"/>
            <a:r>
              <a:rPr lang="en-US" sz="2400" smtClean="0"/>
              <a:t>Wall Current Monitor – Beam Response</a:t>
            </a:r>
          </a:p>
        </p:txBody>
      </p:sp>
      <p:grpSp>
        <p:nvGrpSpPr>
          <p:cNvPr id="7188" name="Group 32"/>
          <p:cNvGrpSpPr>
            <a:grpSpLocks/>
          </p:cNvGrpSpPr>
          <p:nvPr/>
        </p:nvGrpSpPr>
        <p:grpSpPr bwMode="auto">
          <a:xfrm>
            <a:off x="1720850" y="3381375"/>
            <a:ext cx="1782763" cy="869950"/>
            <a:chOff x="1249" y="1931"/>
            <a:chExt cx="1123" cy="548"/>
          </a:xfrm>
        </p:grpSpPr>
        <p:sp>
          <p:nvSpPr>
            <p:cNvPr id="7222" name="AutoShape 33"/>
            <p:cNvSpPr>
              <a:spLocks noChangeArrowheads="1"/>
            </p:cNvSpPr>
            <p:nvPr/>
          </p:nvSpPr>
          <p:spPr bwMode="auto">
            <a:xfrm rot="16200000" flipH="1">
              <a:off x="2091" y="1958"/>
              <a:ext cx="65" cy="496"/>
            </a:xfrm>
            <a:prstGeom prst="can">
              <a:avLst>
                <a:gd name="adj" fmla="val 2949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23" name="AutoShape 34"/>
            <p:cNvSpPr>
              <a:spLocks noChangeArrowheads="1"/>
            </p:cNvSpPr>
            <p:nvPr/>
          </p:nvSpPr>
          <p:spPr bwMode="auto">
            <a:xfrm rot="5400000">
              <a:off x="1464" y="1958"/>
              <a:ext cx="65" cy="496"/>
            </a:xfrm>
            <a:prstGeom prst="can">
              <a:avLst>
                <a:gd name="adj" fmla="val 2949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7224" name="Group 35"/>
            <p:cNvGrpSpPr>
              <a:grpSpLocks/>
            </p:cNvGrpSpPr>
            <p:nvPr/>
          </p:nvGrpSpPr>
          <p:grpSpPr bwMode="auto">
            <a:xfrm>
              <a:off x="1718" y="1931"/>
              <a:ext cx="204" cy="548"/>
              <a:chOff x="1739" y="1730"/>
              <a:chExt cx="204" cy="548"/>
            </a:xfrm>
          </p:grpSpPr>
          <p:sp>
            <p:nvSpPr>
              <p:cNvPr id="173092" name="Rectangle 36"/>
              <p:cNvSpPr>
                <a:spLocks noChangeArrowheads="1"/>
              </p:cNvSpPr>
              <p:nvPr/>
            </p:nvSpPr>
            <p:spPr bwMode="auto">
              <a:xfrm rot="5400000" flipV="1">
                <a:off x="1499" y="1970"/>
                <a:ext cx="548" cy="68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3093" name="Rectangle 37"/>
              <p:cNvSpPr>
                <a:spLocks noChangeArrowheads="1"/>
              </p:cNvSpPr>
              <p:nvPr/>
            </p:nvSpPr>
            <p:spPr bwMode="auto">
              <a:xfrm rot="5400000" flipV="1">
                <a:off x="1635" y="1970"/>
                <a:ext cx="548" cy="68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</p:grpSp>
      </p:grpSp>
      <p:sp>
        <p:nvSpPr>
          <p:cNvPr id="7189" name="Oval 38"/>
          <p:cNvSpPr>
            <a:spLocks noChangeArrowheads="1"/>
          </p:cNvSpPr>
          <p:nvPr/>
        </p:nvSpPr>
        <p:spPr bwMode="auto">
          <a:xfrm>
            <a:off x="201613" y="3381375"/>
            <a:ext cx="952500" cy="952500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CC66FF">
                  <a:alpha val="78998"/>
                </a:srgbClr>
              </a:gs>
            </a:gsLst>
            <a:path path="shape">
              <a:fillToRect l="50000" t="50000" r="50000" b="50000"/>
            </a:path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I</a:t>
            </a:r>
            <a:r>
              <a:rPr lang="en-US" sz="1800" baseline="-25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190" name="Line 39"/>
          <p:cNvSpPr>
            <a:spLocks noChangeShapeType="1"/>
          </p:cNvSpPr>
          <p:nvPr/>
        </p:nvSpPr>
        <p:spPr bwMode="auto">
          <a:xfrm flipV="1">
            <a:off x="1511300" y="1450975"/>
            <a:ext cx="0" cy="941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91" name="Line 40"/>
          <p:cNvSpPr>
            <a:spLocks noChangeShapeType="1"/>
          </p:cNvSpPr>
          <p:nvPr/>
        </p:nvSpPr>
        <p:spPr bwMode="auto">
          <a:xfrm>
            <a:off x="1598613" y="1441450"/>
            <a:ext cx="19875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92" name="Line 41"/>
          <p:cNvSpPr>
            <a:spLocks noChangeShapeType="1"/>
          </p:cNvSpPr>
          <p:nvPr/>
        </p:nvSpPr>
        <p:spPr bwMode="auto">
          <a:xfrm flipV="1">
            <a:off x="3662363" y="1446213"/>
            <a:ext cx="0" cy="941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93" name="Text Box 42"/>
          <p:cNvSpPr txBox="1">
            <a:spLocks noChangeArrowheads="1"/>
          </p:cNvSpPr>
          <p:nvPr/>
        </p:nvSpPr>
        <p:spPr bwMode="auto">
          <a:xfrm>
            <a:off x="2427288" y="1062038"/>
            <a:ext cx="354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b="1"/>
              <a:t>V</a:t>
            </a:r>
          </a:p>
        </p:txBody>
      </p:sp>
      <p:sp>
        <p:nvSpPr>
          <p:cNvPr id="7194" name="Text Box 43"/>
          <p:cNvSpPr txBox="1">
            <a:spLocks noChangeArrowheads="1"/>
          </p:cNvSpPr>
          <p:nvPr/>
        </p:nvSpPr>
        <p:spPr bwMode="auto">
          <a:xfrm>
            <a:off x="2474913" y="185102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R</a:t>
            </a:r>
          </a:p>
        </p:txBody>
      </p:sp>
      <p:sp>
        <p:nvSpPr>
          <p:cNvPr id="7195" name="Text Box 44"/>
          <p:cNvSpPr txBox="1">
            <a:spLocks noChangeArrowheads="1"/>
          </p:cNvSpPr>
          <p:nvPr/>
        </p:nvSpPr>
        <p:spPr bwMode="auto">
          <a:xfrm>
            <a:off x="2473325" y="29543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C</a:t>
            </a:r>
          </a:p>
        </p:txBody>
      </p:sp>
      <p:sp>
        <p:nvSpPr>
          <p:cNvPr id="7196" name="Freeform 45"/>
          <p:cNvSpPr>
            <a:spLocks/>
          </p:cNvSpPr>
          <p:nvPr/>
        </p:nvSpPr>
        <p:spPr bwMode="auto">
          <a:xfrm>
            <a:off x="4914900" y="1204913"/>
            <a:ext cx="3657600" cy="2506662"/>
          </a:xfrm>
          <a:custGeom>
            <a:avLst/>
            <a:gdLst>
              <a:gd name="T0" fmla="*/ 0 w 2304"/>
              <a:gd name="T1" fmla="*/ 0 h 1579"/>
              <a:gd name="T2" fmla="*/ 0 w 2304"/>
              <a:gd name="T3" fmla="*/ 2506662 h 1579"/>
              <a:gd name="T4" fmla="*/ 3657600 w 2304"/>
              <a:gd name="T5" fmla="*/ 2506662 h 1579"/>
              <a:gd name="T6" fmla="*/ 0 60000 65536"/>
              <a:gd name="T7" fmla="*/ 0 60000 65536"/>
              <a:gd name="T8" fmla="*/ 0 60000 65536"/>
              <a:gd name="T9" fmla="*/ 0 w 2304"/>
              <a:gd name="T10" fmla="*/ 0 h 1579"/>
              <a:gd name="T11" fmla="*/ 2304 w 2304"/>
              <a:gd name="T12" fmla="*/ 1579 h 15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1579">
                <a:moveTo>
                  <a:pt x="0" y="0"/>
                </a:moveTo>
                <a:lnTo>
                  <a:pt x="0" y="1579"/>
                </a:lnTo>
                <a:lnTo>
                  <a:pt x="2304" y="1579"/>
                </a:lnTo>
              </a:path>
            </a:pathLst>
          </a:custGeom>
          <a:noFill/>
          <a:ln w="3175" cap="flat" cmpd="sng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97" name="Text Box 46"/>
          <p:cNvSpPr txBox="1">
            <a:spLocks noChangeArrowheads="1"/>
          </p:cNvSpPr>
          <p:nvPr/>
        </p:nvSpPr>
        <p:spPr bwMode="auto">
          <a:xfrm>
            <a:off x="6013450" y="3698875"/>
            <a:ext cx="126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Frequency</a:t>
            </a:r>
          </a:p>
        </p:txBody>
      </p:sp>
      <p:sp>
        <p:nvSpPr>
          <p:cNvPr id="7198" name="Text Box 47"/>
          <p:cNvSpPr txBox="1">
            <a:spLocks noChangeArrowheads="1"/>
          </p:cNvSpPr>
          <p:nvPr/>
        </p:nvSpPr>
        <p:spPr bwMode="auto">
          <a:xfrm rot="-5400000">
            <a:off x="4082257" y="2307431"/>
            <a:ext cx="1212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Response</a:t>
            </a:r>
          </a:p>
        </p:txBody>
      </p:sp>
      <p:sp>
        <p:nvSpPr>
          <p:cNvPr id="7199" name="Text Box 48"/>
          <p:cNvSpPr txBox="1">
            <a:spLocks noChangeArrowheads="1"/>
          </p:cNvSpPr>
          <p:nvPr/>
        </p:nvSpPr>
        <p:spPr bwMode="auto">
          <a:xfrm>
            <a:off x="4776788" y="36703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200" name="Text Box 49"/>
          <p:cNvSpPr txBox="1">
            <a:spLocks noChangeArrowheads="1"/>
          </p:cNvSpPr>
          <p:nvPr/>
        </p:nvSpPr>
        <p:spPr bwMode="auto">
          <a:xfrm>
            <a:off x="4605338" y="35083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201" name="Freeform 50"/>
          <p:cNvSpPr>
            <a:spLocks/>
          </p:cNvSpPr>
          <p:nvPr/>
        </p:nvSpPr>
        <p:spPr bwMode="auto">
          <a:xfrm>
            <a:off x="5916613" y="1793875"/>
            <a:ext cx="2611437" cy="1644650"/>
          </a:xfrm>
          <a:custGeom>
            <a:avLst/>
            <a:gdLst>
              <a:gd name="T0" fmla="*/ 0 w 1645"/>
              <a:gd name="T1" fmla="*/ 0 h 1036"/>
              <a:gd name="T2" fmla="*/ 1179512 w 1645"/>
              <a:gd name="T3" fmla="*/ 0 h 1036"/>
              <a:gd name="T4" fmla="*/ 2611437 w 1645"/>
              <a:gd name="T5" fmla="*/ 1644650 h 1036"/>
              <a:gd name="T6" fmla="*/ 0 60000 65536"/>
              <a:gd name="T7" fmla="*/ 0 60000 65536"/>
              <a:gd name="T8" fmla="*/ 0 60000 65536"/>
              <a:gd name="T9" fmla="*/ 0 w 1645"/>
              <a:gd name="T10" fmla="*/ 0 h 1036"/>
              <a:gd name="T11" fmla="*/ 1645 w 1645"/>
              <a:gd name="T12" fmla="*/ 1036 h 1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45" h="1036">
                <a:moveTo>
                  <a:pt x="0" y="0"/>
                </a:moveTo>
                <a:lnTo>
                  <a:pt x="743" y="0"/>
                </a:lnTo>
                <a:lnTo>
                  <a:pt x="1645" y="1036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202" name="Line 51"/>
          <p:cNvSpPr>
            <a:spLocks noChangeShapeType="1"/>
          </p:cNvSpPr>
          <p:nvPr/>
        </p:nvSpPr>
        <p:spPr bwMode="auto">
          <a:xfrm flipV="1">
            <a:off x="7283450" y="2012950"/>
            <a:ext cx="0" cy="1697038"/>
          </a:xfrm>
          <a:prstGeom prst="line">
            <a:avLst/>
          </a:prstGeom>
          <a:noFill/>
          <a:ln w="31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3108" name="Line 52"/>
          <p:cNvSpPr>
            <a:spLocks noChangeShapeType="1"/>
          </p:cNvSpPr>
          <p:nvPr/>
        </p:nvSpPr>
        <p:spPr bwMode="auto">
          <a:xfrm flipH="1">
            <a:off x="4913313" y="1795463"/>
            <a:ext cx="100012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70" name="Object 53"/>
          <p:cNvGraphicFramePr>
            <a:graphicFrameLocks noGrp="1" noChangeAspect="1"/>
          </p:cNvGraphicFramePr>
          <p:nvPr>
            <p:ph idx="1"/>
          </p:nvPr>
        </p:nvGraphicFramePr>
        <p:xfrm>
          <a:off x="7237413" y="1443038"/>
          <a:ext cx="14986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5" name="Equation" r:id="rId3" imgW="838080" imgH="431640" progId="Equation.3">
                  <p:embed/>
                </p:oleObj>
              </mc:Choice>
              <mc:Fallback>
                <p:oleObj name="Equation" r:id="rId3" imgW="838080" imgH="43164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7413" y="1443038"/>
                        <a:ext cx="14986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54"/>
          <p:cNvGrpSpPr>
            <a:grpSpLocks/>
          </p:cNvGrpSpPr>
          <p:nvPr/>
        </p:nvGrpSpPr>
        <p:grpSpPr bwMode="auto">
          <a:xfrm>
            <a:off x="4926013" y="1793875"/>
            <a:ext cx="2106612" cy="1917700"/>
            <a:chOff x="3103" y="1130"/>
            <a:chExt cx="1327" cy="1208"/>
          </a:xfrm>
        </p:grpSpPr>
        <p:sp>
          <p:nvSpPr>
            <p:cNvPr id="7220" name="Line 55"/>
            <p:cNvSpPr>
              <a:spLocks noChangeShapeType="1"/>
            </p:cNvSpPr>
            <p:nvPr/>
          </p:nvSpPr>
          <p:spPr bwMode="auto">
            <a:xfrm flipV="1">
              <a:off x="3103" y="1130"/>
              <a:ext cx="630" cy="1206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21" name="Line 56"/>
            <p:cNvSpPr>
              <a:spLocks noChangeShapeType="1"/>
            </p:cNvSpPr>
            <p:nvPr/>
          </p:nvSpPr>
          <p:spPr bwMode="auto">
            <a:xfrm flipV="1">
              <a:off x="3662" y="1269"/>
              <a:ext cx="0" cy="10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7171" name="Object 57"/>
            <p:cNvGraphicFramePr>
              <a:graphicFrameLocks noChangeAspect="1"/>
            </p:cNvGraphicFramePr>
            <p:nvPr/>
          </p:nvGraphicFramePr>
          <p:xfrm>
            <a:off x="3655" y="1233"/>
            <a:ext cx="775" cy="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56" name="Equation" r:id="rId5" imgW="685800" imgH="431640" progId="Equation.3">
                    <p:embed/>
                  </p:oleObj>
                </mc:Choice>
                <mc:Fallback>
                  <p:oleObj name="Equation" r:id="rId5" imgW="685800" imgH="431640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5" y="1233"/>
                          <a:ext cx="775" cy="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205" name="Group 58"/>
          <p:cNvGrpSpPr>
            <a:grpSpLocks/>
          </p:cNvGrpSpPr>
          <p:nvPr/>
        </p:nvGrpSpPr>
        <p:grpSpPr bwMode="auto">
          <a:xfrm>
            <a:off x="5403850" y="4895850"/>
            <a:ext cx="2366963" cy="1552575"/>
            <a:chOff x="1261" y="1071"/>
            <a:chExt cx="3257" cy="2738"/>
          </a:xfrm>
        </p:grpSpPr>
        <p:sp>
          <p:nvSpPr>
            <p:cNvPr id="173115" name="Rectangle 59"/>
            <p:cNvSpPr>
              <a:spLocks noChangeArrowheads="1"/>
            </p:cNvSpPr>
            <p:nvPr/>
          </p:nvSpPr>
          <p:spPr bwMode="auto">
            <a:xfrm>
              <a:off x="1261" y="1880"/>
              <a:ext cx="3257" cy="192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800">
                <a:latin typeface="Arial" charset="0"/>
              </a:endParaRPr>
            </a:p>
          </p:txBody>
        </p:sp>
        <p:sp>
          <p:nvSpPr>
            <p:cNvPr id="173116" name="Rectangle 60"/>
            <p:cNvSpPr>
              <a:spLocks noChangeArrowheads="1"/>
            </p:cNvSpPr>
            <p:nvPr/>
          </p:nvSpPr>
          <p:spPr bwMode="auto">
            <a:xfrm flipV="1">
              <a:off x="1268" y="3504"/>
              <a:ext cx="762" cy="300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210" name="AutoShape 61"/>
            <p:cNvSpPr>
              <a:spLocks noChangeArrowheads="1"/>
            </p:cNvSpPr>
            <p:nvPr/>
          </p:nvSpPr>
          <p:spPr bwMode="auto">
            <a:xfrm flipV="1">
              <a:off x="1972" y="1144"/>
              <a:ext cx="58" cy="788"/>
            </a:xfrm>
            <a:prstGeom prst="can">
              <a:avLst>
                <a:gd name="adj" fmla="val 50571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11" name="AutoShape 62"/>
            <p:cNvSpPr>
              <a:spLocks noChangeArrowheads="1"/>
            </p:cNvSpPr>
            <p:nvPr/>
          </p:nvSpPr>
          <p:spPr bwMode="auto">
            <a:xfrm rot="5400000">
              <a:off x="2366" y="745"/>
              <a:ext cx="62" cy="853"/>
            </a:xfrm>
            <a:prstGeom prst="can">
              <a:avLst>
                <a:gd name="adj" fmla="val 53185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12" name="AutoShape 63"/>
            <p:cNvSpPr>
              <a:spLocks noChangeArrowheads="1"/>
            </p:cNvSpPr>
            <p:nvPr/>
          </p:nvSpPr>
          <p:spPr bwMode="auto">
            <a:xfrm rot="5400000">
              <a:off x="2811" y="838"/>
              <a:ext cx="196" cy="662"/>
            </a:xfrm>
            <a:prstGeom prst="can">
              <a:avLst>
                <a:gd name="adj" fmla="val 37747"/>
              </a:avLst>
            </a:prstGeom>
            <a:gradFill rotWithShape="1">
              <a:gsLst>
                <a:gs pos="0">
                  <a:srgbClr val="760000"/>
                </a:gs>
                <a:gs pos="50000">
                  <a:srgbClr val="FF0000"/>
                </a:gs>
                <a:gs pos="100000">
                  <a:srgbClr val="76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13" name="AutoShape 64"/>
            <p:cNvSpPr>
              <a:spLocks noChangeArrowheads="1"/>
            </p:cNvSpPr>
            <p:nvPr/>
          </p:nvSpPr>
          <p:spPr bwMode="auto">
            <a:xfrm rot="5400000">
              <a:off x="3472" y="855"/>
              <a:ext cx="62" cy="628"/>
            </a:xfrm>
            <a:prstGeom prst="can">
              <a:avLst>
                <a:gd name="adj" fmla="val 39156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14" name="AutoShape 65"/>
            <p:cNvSpPr>
              <a:spLocks noChangeArrowheads="1"/>
            </p:cNvSpPr>
            <p:nvPr/>
          </p:nvSpPr>
          <p:spPr bwMode="auto">
            <a:xfrm flipV="1">
              <a:off x="3760" y="1141"/>
              <a:ext cx="58" cy="788"/>
            </a:xfrm>
            <a:prstGeom prst="can">
              <a:avLst>
                <a:gd name="adj" fmla="val 50571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3122" name="Rectangle 66"/>
            <p:cNvSpPr>
              <a:spLocks noChangeArrowheads="1"/>
            </p:cNvSpPr>
            <p:nvPr/>
          </p:nvSpPr>
          <p:spPr bwMode="auto">
            <a:xfrm>
              <a:off x="1270" y="1880"/>
              <a:ext cx="762" cy="29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216" name="Rectangle 67"/>
            <p:cNvSpPr>
              <a:spLocks noChangeArrowheads="1"/>
            </p:cNvSpPr>
            <p:nvPr/>
          </p:nvSpPr>
          <p:spPr bwMode="auto">
            <a:xfrm>
              <a:off x="2032" y="1879"/>
              <a:ext cx="1718" cy="11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17" name="Rectangle 68"/>
            <p:cNvSpPr>
              <a:spLocks noChangeArrowheads="1"/>
            </p:cNvSpPr>
            <p:nvPr/>
          </p:nvSpPr>
          <p:spPr bwMode="auto">
            <a:xfrm>
              <a:off x="2030" y="3691"/>
              <a:ext cx="1718" cy="11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3125" name="Rectangle 69"/>
            <p:cNvSpPr>
              <a:spLocks noChangeArrowheads="1"/>
            </p:cNvSpPr>
            <p:nvPr/>
          </p:nvSpPr>
          <p:spPr bwMode="auto">
            <a:xfrm>
              <a:off x="3756" y="1877"/>
              <a:ext cx="762" cy="29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3126" name="Rectangle 70"/>
            <p:cNvSpPr>
              <a:spLocks noChangeArrowheads="1"/>
            </p:cNvSpPr>
            <p:nvPr/>
          </p:nvSpPr>
          <p:spPr bwMode="auto">
            <a:xfrm flipV="1">
              <a:off x="3753" y="3512"/>
              <a:ext cx="762" cy="29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7206" name="Line 71"/>
          <p:cNvSpPr>
            <a:spLocks noChangeShapeType="1"/>
          </p:cNvSpPr>
          <p:nvPr/>
        </p:nvSpPr>
        <p:spPr bwMode="auto">
          <a:xfrm>
            <a:off x="5999163" y="5900738"/>
            <a:ext cx="116998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207" name="Text Box 72"/>
          <p:cNvSpPr txBox="1">
            <a:spLocks noChangeArrowheads="1"/>
          </p:cNvSpPr>
          <p:nvPr/>
        </p:nvSpPr>
        <p:spPr bwMode="auto">
          <a:xfrm>
            <a:off x="6445250" y="553402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I</a:t>
            </a:r>
            <a:r>
              <a:rPr lang="en-US" sz="1800" baseline="-25000" dirty="0">
                <a:solidFill>
                  <a:schemeClr val="bg1"/>
                </a:solidFill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73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nimBg="1"/>
      <p:bldP spid="173060" grpId="0" animBg="1"/>
      <p:bldP spid="17310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25E8F17-DFAE-429F-84B9-72533D2D016A}" type="slidenum">
              <a:rPr lang="en-US" sz="1400" smtClean="0"/>
              <a:pPr eaLnBrk="1" hangingPunct="1"/>
              <a:t>37</a:t>
            </a:fld>
            <a:endParaRPr lang="en-US" sz="1400" smtClean="0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136525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1990" name="Rectangle 4"/>
          <p:cNvSpPr>
            <a:spLocks noChangeArrowheads="1"/>
          </p:cNvSpPr>
          <p:nvPr/>
        </p:nvSpPr>
        <p:spPr bwMode="auto">
          <a:xfrm>
            <a:off x="3225800" y="2982913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991" name="Rectangle 5"/>
          <p:cNvSpPr>
            <a:spLocks noChangeArrowheads="1"/>
          </p:cNvSpPr>
          <p:nvPr/>
        </p:nvSpPr>
        <p:spPr bwMode="auto">
          <a:xfrm>
            <a:off x="4640263" y="2982913"/>
            <a:ext cx="1309687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5949950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12" name="Rectangle 8"/>
          <p:cNvSpPr>
            <a:spLocks noChangeArrowheads="1"/>
          </p:cNvSpPr>
          <p:nvPr/>
        </p:nvSpPr>
        <p:spPr bwMode="auto">
          <a:xfrm flipV="1">
            <a:off x="3225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13" name="Rectangle 9"/>
          <p:cNvSpPr>
            <a:spLocks noChangeArrowheads="1"/>
          </p:cNvSpPr>
          <p:nvPr/>
        </p:nvSpPr>
        <p:spPr bwMode="auto">
          <a:xfrm flipV="1">
            <a:off x="4640263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14" name="Rectangle 10"/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1997" name="AutoShape 11"/>
          <p:cNvSpPr>
            <a:spLocks noChangeArrowheads="1"/>
          </p:cNvSpPr>
          <p:nvPr/>
        </p:nvSpPr>
        <p:spPr bwMode="auto">
          <a:xfrm flipV="1">
            <a:off x="4548188" y="982663"/>
            <a:ext cx="84137" cy="2247900"/>
          </a:xfrm>
          <a:prstGeom prst="can">
            <a:avLst>
              <a:gd name="adj" fmla="val 99447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5116" name="Oval 12"/>
          <p:cNvSpPr>
            <a:spLocks noChangeArrowheads="1"/>
          </p:cNvSpPr>
          <p:nvPr/>
        </p:nvSpPr>
        <p:spPr bwMode="auto">
          <a:xfrm>
            <a:off x="3384550" y="3154363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17" name="AutoShape 13"/>
          <p:cNvSpPr>
            <a:spLocks noChangeArrowheads="1"/>
          </p:cNvSpPr>
          <p:nvPr/>
        </p:nvSpPr>
        <p:spPr bwMode="auto">
          <a:xfrm flipV="1">
            <a:off x="4535488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118" name="Oval 14"/>
          <p:cNvSpPr>
            <a:spLocks noChangeArrowheads="1"/>
          </p:cNvSpPr>
          <p:nvPr/>
        </p:nvSpPr>
        <p:spPr bwMode="auto">
          <a:xfrm flipV="1">
            <a:off x="3384550" y="5565775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2001" name="Rectangle 15"/>
          <p:cNvSpPr>
            <a:spLocks noGrp="1" noChangeArrowheads="1"/>
          </p:cNvSpPr>
          <p:nvPr>
            <p:ph type="title"/>
          </p:nvPr>
        </p:nvSpPr>
        <p:spPr>
          <a:xfrm>
            <a:off x="509588" y="158750"/>
            <a:ext cx="8229600" cy="620713"/>
          </a:xfrm>
        </p:spPr>
        <p:txBody>
          <a:bodyPr/>
          <a:lstStyle/>
          <a:p>
            <a:pPr eaLnBrk="1" hangingPunct="1"/>
            <a:r>
              <a:rPr lang="en-US" sz="2400" smtClean="0"/>
              <a:t>Electrostatic Monitor – The Principle</a:t>
            </a:r>
          </a:p>
        </p:txBody>
      </p:sp>
      <p:sp>
        <p:nvSpPr>
          <p:cNvPr id="175120" name="Oval 16"/>
          <p:cNvSpPr>
            <a:spLocks noChangeArrowheads="1"/>
          </p:cNvSpPr>
          <p:nvPr/>
        </p:nvSpPr>
        <p:spPr bwMode="auto">
          <a:xfrm>
            <a:off x="231775" y="3082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03" name="Oval 17"/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04" name="Oval 18"/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05" name="Oval 19"/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06" name="Oval 20"/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125" name="Oval 21"/>
          <p:cNvSpPr>
            <a:spLocks noChangeArrowheads="1"/>
          </p:cNvSpPr>
          <p:nvPr/>
        </p:nvSpPr>
        <p:spPr bwMode="auto">
          <a:xfrm>
            <a:off x="169863" y="3265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08" name="Oval 22"/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09" name="Oval 23"/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10" name="Oval 24"/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-3471863" y="3979863"/>
            <a:ext cx="3394075" cy="698500"/>
            <a:chOff x="1722" y="11792"/>
            <a:chExt cx="3025" cy="772"/>
          </a:xfrm>
        </p:grpSpPr>
        <p:grpSp>
          <p:nvGrpSpPr>
            <p:cNvPr id="42153" name="Group 26"/>
            <p:cNvGrpSpPr>
              <a:grpSpLocks/>
            </p:cNvGrpSpPr>
            <p:nvPr/>
          </p:nvGrpSpPr>
          <p:grpSpPr bwMode="auto">
            <a:xfrm>
              <a:off x="2010" y="11792"/>
              <a:ext cx="2737" cy="772"/>
              <a:chOff x="2010" y="11792"/>
              <a:chExt cx="2737" cy="772"/>
            </a:xfrm>
          </p:grpSpPr>
          <p:sp>
            <p:nvSpPr>
              <p:cNvPr id="175131" name="Freeform 27"/>
              <p:cNvSpPr>
                <a:spLocks/>
              </p:cNvSpPr>
              <p:nvPr/>
            </p:nvSpPr>
            <p:spPr bwMode="auto">
              <a:xfrm>
                <a:off x="2012" y="11792"/>
                <a:ext cx="2735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5132" name="Oval 28"/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3" name="Oval 29"/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4" name="Oval 30"/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5" name="Oval 31"/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6" name="Oval 32"/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7" name="Oval 33"/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8" name="Oval 34"/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39" name="Oval 35"/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0" name="Oval 36"/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1" name="Oval 37"/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2" name="Oval 38"/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3" name="Oval 39"/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4" name="Oval 40"/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5" name="Oval 41"/>
              <p:cNvSpPr>
                <a:spLocks noChangeAspect="1" noChangeArrowheads="1"/>
              </p:cNvSpPr>
              <p:nvPr/>
            </p:nvSpPr>
            <p:spPr bwMode="auto">
              <a:xfrm>
                <a:off x="270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6" name="Oval 42"/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7" name="Oval 43"/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8" name="Oval 44"/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49" name="Oval 45"/>
              <p:cNvSpPr>
                <a:spLocks noChangeAspect="1" noChangeArrowheads="1"/>
              </p:cNvSpPr>
              <p:nvPr/>
            </p:nvSpPr>
            <p:spPr bwMode="auto">
              <a:xfrm>
                <a:off x="3243" y="11959"/>
                <a:ext cx="75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0" name="Oval 46"/>
              <p:cNvSpPr>
                <a:spLocks noChangeAspect="1" noChangeArrowheads="1"/>
              </p:cNvSpPr>
              <p:nvPr/>
            </p:nvSpPr>
            <p:spPr bwMode="auto">
              <a:xfrm>
                <a:off x="3243" y="12339"/>
                <a:ext cx="75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1" name="Oval 47"/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2" name="Oval 48"/>
              <p:cNvSpPr>
                <a:spLocks noChangeAspect="1" noChangeArrowheads="1"/>
              </p:cNvSpPr>
              <p:nvPr/>
            </p:nvSpPr>
            <p:spPr bwMode="auto">
              <a:xfrm>
                <a:off x="2204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3" name="Oval 49"/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4" name="Oval 50"/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5" name="Oval 51"/>
              <p:cNvSpPr>
                <a:spLocks noChangeAspect="1" noChangeArrowheads="1"/>
              </p:cNvSpPr>
              <p:nvPr/>
            </p:nvSpPr>
            <p:spPr bwMode="auto">
              <a:xfrm>
                <a:off x="2984" y="12262"/>
                <a:ext cx="75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6" name="Oval 52"/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7" name="Oval 53"/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8" name="Oval 54"/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59" name="Oval 55"/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0" name="Oval 56"/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1" name="Oval 57"/>
              <p:cNvSpPr>
                <a:spLocks noChangeAspect="1" noChangeArrowheads="1"/>
              </p:cNvSpPr>
              <p:nvPr/>
            </p:nvSpPr>
            <p:spPr bwMode="auto">
              <a:xfrm>
                <a:off x="2336" y="12125"/>
                <a:ext cx="75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2" name="Oval 58"/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3" name="Oval 59"/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4" name="Oval 60"/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5" name="Oval 61"/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6" name="Oval 62"/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7" name="Oval 63"/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8" name="Oval 64"/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69" name="Oval 65"/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0" name="Oval 66"/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1" name="Oval 67"/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2" name="Oval 68"/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3" name="Oval 69"/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4" name="Oval 70"/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5" name="Oval 71"/>
              <p:cNvSpPr>
                <a:spLocks noChangeAspect="1" noChangeArrowheads="1"/>
              </p:cNvSpPr>
              <p:nvPr/>
            </p:nvSpPr>
            <p:spPr bwMode="auto">
              <a:xfrm flipH="1">
                <a:off x="3826" y="12080"/>
                <a:ext cx="75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6" name="Oval 72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7" name="Oval 73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8" name="Oval 74"/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79" name="Oval 75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0" name="Oval 76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1" name="Oval 77"/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2" name="Oval 78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3" name="Oval 79"/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4" name="Oval 80"/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5" name="Oval 81"/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6" name="Oval 82"/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7" name="Oval 83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8" name="Oval 84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89" name="Oval 85"/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0" name="Oval 86"/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1" name="Oval 87"/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2" name="Oval 88"/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3" name="Oval 89"/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4" name="Oval 90"/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5" name="Oval 91"/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6" name="Oval 92"/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7" name="Oval 93"/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8" name="Oval 94"/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199" name="Oval 95"/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0" name="Oval 96"/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1" name="Oval 97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2" name="Oval 98"/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3" name="Oval 99"/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4" name="Oval 100"/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5" name="Oval 101"/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6" name="Oval 102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7" name="Oval 103"/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  <p:sp>
            <p:nvSpPr>
              <p:cNvPr id="175208" name="Oval 104"/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charset="0"/>
                  </a:rPr>
                  <a:t>+</a:t>
                </a:r>
              </a:p>
            </p:txBody>
          </p:sp>
        </p:grpSp>
        <p:grpSp>
          <p:nvGrpSpPr>
            <p:cNvPr id="42154" name="Group 105"/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42155" name="Group 106"/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42160" name="Line 107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161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162" name="Line 109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2156" name="Group 110"/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42157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158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159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175218" name="Oval 114"/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19" name="Oval 115"/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20" name="Oval 116"/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21" name="Oval 117"/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22" name="Oval 118"/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23" name="Oval 119"/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24" name="Oval 120"/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25" name="Oval 121"/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26" name="Oval 122"/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27" name="Oval 123"/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28" name="Oval 124"/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29" name="Oval 125"/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30" name="Oval 126"/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31" name="Oval 127"/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32" name="Oval 128"/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33" name="Oval 129"/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34" name="Oval 130"/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35" name="Oval 131"/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36" name="Oval 132"/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37" name="Oval 133"/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38" name="Oval 134"/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39" name="Oval 135"/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34" name="Oval 136"/>
          <p:cNvSpPr>
            <a:spLocks noChangeArrowheads="1"/>
          </p:cNvSpPr>
          <p:nvPr/>
        </p:nvSpPr>
        <p:spPr bwMode="auto">
          <a:xfrm>
            <a:off x="3452813" y="323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35" name="Oval 137"/>
          <p:cNvSpPr>
            <a:spLocks noChangeArrowheads="1"/>
          </p:cNvSpPr>
          <p:nvPr/>
        </p:nvSpPr>
        <p:spPr bwMode="auto">
          <a:xfrm>
            <a:off x="4060825" y="3287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36" name="Oval 138"/>
          <p:cNvSpPr>
            <a:spLocks noChangeArrowheads="1"/>
          </p:cNvSpPr>
          <p:nvPr/>
        </p:nvSpPr>
        <p:spPr bwMode="auto">
          <a:xfrm>
            <a:off x="4410075" y="32956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37" name="Oval 139"/>
          <p:cNvSpPr>
            <a:spLocks noChangeArrowheads="1"/>
          </p:cNvSpPr>
          <p:nvPr/>
        </p:nvSpPr>
        <p:spPr bwMode="auto">
          <a:xfrm>
            <a:off x="47291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38" name="Oval 140"/>
          <p:cNvSpPr>
            <a:spLocks noChangeArrowheads="1"/>
          </p:cNvSpPr>
          <p:nvPr/>
        </p:nvSpPr>
        <p:spPr bwMode="auto">
          <a:xfrm>
            <a:off x="5365750" y="3257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39" name="Oval 141"/>
          <p:cNvSpPr>
            <a:spLocks noChangeArrowheads="1"/>
          </p:cNvSpPr>
          <p:nvPr/>
        </p:nvSpPr>
        <p:spPr bwMode="auto">
          <a:xfrm>
            <a:off x="3608388" y="32353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40" name="Oval 142"/>
          <p:cNvSpPr>
            <a:spLocks noChangeArrowheads="1"/>
          </p:cNvSpPr>
          <p:nvPr/>
        </p:nvSpPr>
        <p:spPr bwMode="auto">
          <a:xfrm>
            <a:off x="4870450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41" name="Oval 143"/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42" name="Oval 144"/>
          <p:cNvSpPr>
            <a:spLocks noChangeArrowheads="1"/>
          </p:cNvSpPr>
          <p:nvPr/>
        </p:nvSpPr>
        <p:spPr bwMode="auto">
          <a:xfrm>
            <a:off x="3756025" y="3189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49" name="Oval 145"/>
          <p:cNvSpPr>
            <a:spLocks noChangeArrowheads="1"/>
          </p:cNvSpPr>
          <p:nvPr/>
        </p:nvSpPr>
        <p:spPr bwMode="auto">
          <a:xfrm>
            <a:off x="3759200" y="31908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50" name="Oval 146"/>
          <p:cNvSpPr>
            <a:spLocks noChangeArrowheads="1"/>
          </p:cNvSpPr>
          <p:nvPr/>
        </p:nvSpPr>
        <p:spPr bwMode="auto">
          <a:xfrm>
            <a:off x="4243388" y="32924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45" name="Oval 147"/>
          <p:cNvSpPr>
            <a:spLocks noChangeArrowheads="1"/>
          </p:cNvSpPr>
          <p:nvPr/>
        </p:nvSpPr>
        <p:spPr bwMode="auto">
          <a:xfrm>
            <a:off x="4084638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46" name="Oval 148"/>
          <p:cNvSpPr>
            <a:spLocks noChangeArrowheads="1"/>
          </p:cNvSpPr>
          <p:nvPr/>
        </p:nvSpPr>
        <p:spPr bwMode="auto">
          <a:xfrm>
            <a:off x="440372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53" name="Oval 149"/>
          <p:cNvSpPr>
            <a:spLocks noChangeArrowheads="1"/>
          </p:cNvSpPr>
          <p:nvPr/>
        </p:nvSpPr>
        <p:spPr bwMode="auto">
          <a:xfrm>
            <a:off x="424497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54" name="Oval 150"/>
          <p:cNvSpPr>
            <a:spLocks noChangeArrowheads="1"/>
          </p:cNvSpPr>
          <p:nvPr/>
        </p:nvSpPr>
        <p:spPr bwMode="auto">
          <a:xfrm>
            <a:off x="4549775" y="3160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55" name="Oval 151"/>
          <p:cNvSpPr>
            <a:spLocks noChangeArrowheads="1"/>
          </p:cNvSpPr>
          <p:nvPr/>
        </p:nvSpPr>
        <p:spPr bwMode="auto">
          <a:xfrm>
            <a:off x="45624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56" name="Oval 152"/>
          <p:cNvSpPr>
            <a:spLocks noChangeArrowheads="1"/>
          </p:cNvSpPr>
          <p:nvPr/>
        </p:nvSpPr>
        <p:spPr bwMode="auto">
          <a:xfrm>
            <a:off x="487203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51" name="Oval 153"/>
          <p:cNvSpPr>
            <a:spLocks noChangeArrowheads="1"/>
          </p:cNvSpPr>
          <p:nvPr/>
        </p:nvSpPr>
        <p:spPr bwMode="auto">
          <a:xfrm>
            <a:off x="471646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58" name="Oval 154"/>
          <p:cNvSpPr>
            <a:spLocks noChangeArrowheads="1"/>
          </p:cNvSpPr>
          <p:nvPr/>
        </p:nvSpPr>
        <p:spPr bwMode="auto">
          <a:xfrm>
            <a:off x="4999038" y="32734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59" name="Oval 155"/>
          <p:cNvSpPr>
            <a:spLocks noChangeArrowheads="1"/>
          </p:cNvSpPr>
          <p:nvPr/>
        </p:nvSpPr>
        <p:spPr bwMode="auto">
          <a:xfrm>
            <a:off x="503713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60" name="Oval 156"/>
          <p:cNvSpPr>
            <a:spLocks noChangeArrowheads="1"/>
          </p:cNvSpPr>
          <p:nvPr/>
        </p:nvSpPr>
        <p:spPr bwMode="auto">
          <a:xfrm>
            <a:off x="5224463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61" name="Oval 157"/>
          <p:cNvSpPr>
            <a:spLocks noChangeArrowheads="1"/>
          </p:cNvSpPr>
          <p:nvPr/>
        </p:nvSpPr>
        <p:spPr bwMode="auto">
          <a:xfrm>
            <a:off x="5187950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56" name="Oval 158"/>
          <p:cNvSpPr>
            <a:spLocks noChangeArrowheads="1"/>
          </p:cNvSpPr>
          <p:nvPr/>
        </p:nvSpPr>
        <p:spPr bwMode="auto">
          <a:xfrm>
            <a:off x="5568950" y="32337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63" name="Oval 159"/>
          <p:cNvSpPr>
            <a:spLocks noChangeArrowheads="1"/>
          </p:cNvSpPr>
          <p:nvPr/>
        </p:nvSpPr>
        <p:spPr bwMode="auto">
          <a:xfrm>
            <a:off x="5389563" y="3257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64" name="Oval 160"/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65" name="Oval 161"/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66" name="Oval 162"/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61" name="Oval 163"/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62" name="Oval 164"/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63" name="Oval 165"/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64" name="Oval 166"/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71" name="Oval 167"/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66" name="Oval 168"/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42067" name="Oval 169"/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74" name="Oval 170"/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75" name="Oval 171"/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76" name="Oval 172"/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77" name="Oval 173"/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78" name="Oval 174"/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79" name="Oval 175"/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80" name="Oval 176"/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81" name="Oval 177"/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82" name="Oval 178"/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83" name="Oval 179"/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84" name="Oval 180"/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85" name="Oval 181"/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86" name="Oval 182"/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87" name="Oval 183"/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88" name="Oval 184"/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89" name="Oval 185"/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290" name="Oval 186"/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91" name="Oval 187"/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92" name="Oval 188"/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87" name="Oval 189"/>
          <p:cNvSpPr>
            <a:spLocks noChangeArrowheads="1"/>
          </p:cNvSpPr>
          <p:nvPr/>
        </p:nvSpPr>
        <p:spPr bwMode="auto">
          <a:xfrm>
            <a:off x="3916363" y="31908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/>
              <a:t>+</a:t>
            </a:r>
          </a:p>
        </p:txBody>
      </p:sp>
      <p:sp>
        <p:nvSpPr>
          <p:cNvPr id="175294" name="Oval 190"/>
          <p:cNvSpPr>
            <a:spLocks noChangeArrowheads="1"/>
          </p:cNvSpPr>
          <p:nvPr/>
        </p:nvSpPr>
        <p:spPr bwMode="auto">
          <a:xfrm>
            <a:off x="3921125" y="31924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089" name="AutoShape 191"/>
          <p:cNvSpPr>
            <a:spLocks noChangeArrowheads="1"/>
          </p:cNvSpPr>
          <p:nvPr/>
        </p:nvSpPr>
        <p:spPr bwMode="auto">
          <a:xfrm rot="5400000">
            <a:off x="5176044" y="346869"/>
            <a:ext cx="88900" cy="1354138"/>
          </a:xfrm>
          <a:prstGeom prst="can">
            <a:avLst>
              <a:gd name="adj" fmla="val 58884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2090" name="AutoShape 192"/>
          <p:cNvSpPr>
            <a:spLocks noChangeArrowheads="1"/>
          </p:cNvSpPr>
          <p:nvPr/>
        </p:nvSpPr>
        <p:spPr bwMode="auto">
          <a:xfrm flipV="1">
            <a:off x="5808663" y="979488"/>
            <a:ext cx="88900" cy="638175"/>
          </a:xfrm>
          <a:prstGeom prst="can">
            <a:avLst>
              <a:gd name="adj" fmla="val 31307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5297" name="AutoShape 193"/>
          <p:cNvSpPr>
            <a:spLocks noChangeArrowheads="1"/>
          </p:cNvSpPr>
          <p:nvPr/>
        </p:nvSpPr>
        <p:spPr bwMode="auto">
          <a:xfrm rot="16200000">
            <a:off x="4506119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298" name="AutoShape 194"/>
          <p:cNvSpPr>
            <a:spLocks noChangeArrowheads="1"/>
          </p:cNvSpPr>
          <p:nvPr/>
        </p:nvSpPr>
        <p:spPr bwMode="auto">
          <a:xfrm rot="16200000">
            <a:off x="4512469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299" name="AutoShape 195"/>
          <p:cNvSpPr>
            <a:spLocks noChangeArrowheads="1"/>
          </p:cNvSpPr>
          <p:nvPr/>
        </p:nvSpPr>
        <p:spPr bwMode="auto">
          <a:xfrm rot="21600000">
            <a:off x="4816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00" name="AutoShape 196"/>
          <p:cNvSpPr>
            <a:spLocks noChangeArrowheads="1"/>
          </p:cNvSpPr>
          <p:nvPr/>
        </p:nvSpPr>
        <p:spPr bwMode="auto">
          <a:xfrm rot="16200000">
            <a:off x="4507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01" name="AutoShape 197"/>
          <p:cNvSpPr>
            <a:spLocks noChangeArrowheads="1"/>
          </p:cNvSpPr>
          <p:nvPr/>
        </p:nvSpPr>
        <p:spPr bwMode="auto">
          <a:xfrm rot="21600000">
            <a:off x="5392738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02" name="AutoShape 198"/>
          <p:cNvSpPr>
            <a:spLocks noChangeArrowheads="1"/>
          </p:cNvSpPr>
          <p:nvPr/>
        </p:nvSpPr>
        <p:spPr bwMode="auto">
          <a:xfrm rot="27000000">
            <a:off x="5769769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2109" name="AutoShape 199"/>
          <p:cNvSpPr>
            <a:spLocks noChangeArrowheads="1"/>
          </p:cNvSpPr>
          <p:nvPr/>
        </p:nvSpPr>
        <p:spPr bwMode="auto">
          <a:xfrm rot="10800000">
            <a:off x="5697538" y="1357313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2110" name="AutoShape 200"/>
          <p:cNvSpPr>
            <a:spLocks noChangeArrowheads="1"/>
          </p:cNvSpPr>
          <p:nvPr/>
        </p:nvSpPr>
        <p:spPr bwMode="auto">
          <a:xfrm flipV="1">
            <a:off x="5805488" y="2332038"/>
            <a:ext cx="93662" cy="322262"/>
          </a:xfrm>
          <a:prstGeom prst="can">
            <a:avLst>
              <a:gd name="adj" fmla="val 5450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42111" name="Group 201"/>
          <p:cNvGrpSpPr>
            <a:grpSpLocks/>
          </p:cNvGrpSpPr>
          <p:nvPr/>
        </p:nvGrpSpPr>
        <p:grpSpPr bwMode="auto">
          <a:xfrm>
            <a:off x="5541963" y="2625725"/>
            <a:ext cx="639762" cy="215900"/>
            <a:chOff x="3990" y="1256"/>
            <a:chExt cx="403" cy="136"/>
          </a:xfrm>
        </p:grpSpPr>
        <p:sp>
          <p:nvSpPr>
            <p:cNvPr id="42149" name="Line 202"/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150" name="Line 203"/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151" name="Line 204"/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152" name="Line 205"/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5310" name="AutoShape 206"/>
          <p:cNvSpPr>
            <a:spLocks noChangeArrowheads="1"/>
          </p:cNvSpPr>
          <p:nvPr/>
        </p:nvSpPr>
        <p:spPr bwMode="auto">
          <a:xfrm rot="27000000">
            <a:off x="5769769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2115" name="Line 207"/>
          <p:cNvSpPr>
            <a:spLocks noChangeShapeType="1"/>
          </p:cNvSpPr>
          <p:nvPr/>
        </p:nvSpPr>
        <p:spPr bwMode="auto">
          <a:xfrm>
            <a:off x="5902325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116" name="Line 208"/>
          <p:cNvSpPr>
            <a:spLocks noChangeShapeType="1"/>
          </p:cNvSpPr>
          <p:nvPr/>
        </p:nvSpPr>
        <p:spPr bwMode="auto">
          <a:xfrm>
            <a:off x="5903913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117" name="Line 209"/>
          <p:cNvSpPr>
            <a:spLocks noChangeShapeType="1"/>
          </p:cNvSpPr>
          <p:nvPr/>
        </p:nvSpPr>
        <p:spPr bwMode="auto">
          <a:xfrm>
            <a:off x="6567488" y="1042988"/>
            <a:ext cx="0" cy="15049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118" name="Text Box 210"/>
          <p:cNvSpPr txBox="1">
            <a:spLocks noChangeArrowheads="1"/>
          </p:cNvSpPr>
          <p:nvPr/>
        </p:nvSpPr>
        <p:spPr bwMode="auto">
          <a:xfrm>
            <a:off x="6227763" y="157956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V</a:t>
            </a:r>
          </a:p>
        </p:txBody>
      </p:sp>
      <p:sp>
        <p:nvSpPr>
          <p:cNvPr id="175315" name="Freeform 211"/>
          <p:cNvSpPr>
            <a:spLocks/>
          </p:cNvSpPr>
          <p:nvPr/>
        </p:nvSpPr>
        <p:spPr bwMode="auto">
          <a:xfrm>
            <a:off x="7081838" y="1014413"/>
            <a:ext cx="1762125" cy="1658937"/>
          </a:xfrm>
          <a:custGeom>
            <a:avLst/>
            <a:gdLst>
              <a:gd name="T0" fmla="*/ 0 w 1110"/>
              <a:gd name="T1" fmla="*/ 895350 h 1045"/>
              <a:gd name="T2" fmla="*/ 338137 w 1110"/>
              <a:gd name="T3" fmla="*/ 871537 h 1045"/>
              <a:gd name="T4" fmla="*/ 623887 w 1110"/>
              <a:gd name="T5" fmla="*/ 104775 h 1045"/>
              <a:gd name="T6" fmla="*/ 866775 w 1110"/>
              <a:gd name="T7" fmla="*/ 1495424 h 1045"/>
              <a:gd name="T8" fmla="*/ 1133475 w 1110"/>
              <a:gd name="T9" fmla="*/ 1090612 h 1045"/>
              <a:gd name="T10" fmla="*/ 1314450 w 1110"/>
              <a:gd name="T11" fmla="*/ 962025 h 1045"/>
              <a:gd name="T12" fmla="*/ 1762125 w 1110"/>
              <a:gd name="T13" fmla="*/ 900112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 cap="flat" cmpd="sng">
            <a:solidFill>
              <a:srgbClr val="00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5316" name="Freeform 212"/>
          <p:cNvSpPr>
            <a:spLocks/>
          </p:cNvSpPr>
          <p:nvPr/>
        </p:nvSpPr>
        <p:spPr bwMode="auto">
          <a:xfrm>
            <a:off x="7843838" y="1906588"/>
            <a:ext cx="1006475" cy="668337"/>
          </a:xfrm>
          <a:custGeom>
            <a:avLst/>
            <a:gdLst>
              <a:gd name="T0" fmla="*/ 0 w 634"/>
              <a:gd name="T1" fmla="*/ 3175 h 421"/>
              <a:gd name="T2" fmla="*/ 133350 w 634"/>
              <a:gd name="T3" fmla="*/ 636587 h 421"/>
              <a:gd name="T4" fmla="*/ 377825 w 634"/>
              <a:gd name="T5" fmla="*/ 190500 h 421"/>
              <a:gd name="T6" fmla="*/ 558800 w 634"/>
              <a:gd name="T7" fmla="*/ 61912 h 421"/>
              <a:gd name="T8" fmla="*/ 1006475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38100" cap="flat" cmpd="sng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5317" name="Oval 213"/>
          <p:cNvSpPr>
            <a:spLocks noChangeArrowheads="1"/>
          </p:cNvSpPr>
          <p:nvPr/>
        </p:nvSpPr>
        <p:spPr bwMode="auto">
          <a:xfrm>
            <a:off x="381158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18" name="Oval 214"/>
          <p:cNvSpPr>
            <a:spLocks noChangeArrowheads="1"/>
          </p:cNvSpPr>
          <p:nvPr/>
        </p:nvSpPr>
        <p:spPr bwMode="auto">
          <a:xfrm>
            <a:off x="3979863" y="3182938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19" name="Oval 215"/>
          <p:cNvSpPr>
            <a:spLocks noChangeArrowheads="1"/>
          </p:cNvSpPr>
          <p:nvPr/>
        </p:nvSpPr>
        <p:spPr bwMode="auto">
          <a:xfrm>
            <a:off x="4187825" y="316230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20" name="Oval 216"/>
          <p:cNvSpPr>
            <a:spLocks noChangeArrowheads="1"/>
          </p:cNvSpPr>
          <p:nvPr/>
        </p:nvSpPr>
        <p:spPr bwMode="auto">
          <a:xfrm>
            <a:off x="4508500" y="3159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21" name="Oval 217"/>
          <p:cNvSpPr>
            <a:spLocks noChangeArrowheads="1"/>
          </p:cNvSpPr>
          <p:nvPr/>
        </p:nvSpPr>
        <p:spPr bwMode="auto">
          <a:xfrm>
            <a:off x="4810125" y="3170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22" name="Oval 218"/>
          <p:cNvSpPr>
            <a:spLocks noChangeArrowheads="1"/>
          </p:cNvSpPr>
          <p:nvPr/>
        </p:nvSpPr>
        <p:spPr bwMode="auto">
          <a:xfrm>
            <a:off x="5121275" y="3176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23" name="Oval 219"/>
          <p:cNvSpPr>
            <a:spLocks noChangeArrowheads="1"/>
          </p:cNvSpPr>
          <p:nvPr/>
        </p:nvSpPr>
        <p:spPr bwMode="auto">
          <a:xfrm>
            <a:off x="5318125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5324" name="AutoShape 220"/>
          <p:cNvSpPr>
            <a:spLocks noChangeArrowheads="1"/>
          </p:cNvSpPr>
          <p:nvPr/>
        </p:nvSpPr>
        <p:spPr bwMode="auto">
          <a:xfrm rot="5400000">
            <a:off x="4502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25" name="AutoShape 221"/>
          <p:cNvSpPr>
            <a:spLocks noChangeArrowheads="1"/>
          </p:cNvSpPr>
          <p:nvPr/>
        </p:nvSpPr>
        <p:spPr bwMode="auto">
          <a:xfrm rot="5400000">
            <a:off x="4509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26" name="AutoShape 222"/>
          <p:cNvSpPr>
            <a:spLocks noChangeArrowheads="1"/>
          </p:cNvSpPr>
          <p:nvPr/>
        </p:nvSpPr>
        <p:spPr bwMode="auto">
          <a:xfrm rot="10800000">
            <a:off x="4813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27" name="AutoShape 223"/>
          <p:cNvSpPr>
            <a:spLocks noChangeArrowheads="1"/>
          </p:cNvSpPr>
          <p:nvPr/>
        </p:nvSpPr>
        <p:spPr bwMode="auto">
          <a:xfrm rot="5400000">
            <a:off x="4504531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28" name="AutoShape 224"/>
          <p:cNvSpPr>
            <a:spLocks noChangeArrowheads="1"/>
          </p:cNvSpPr>
          <p:nvPr/>
        </p:nvSpPr>
        <p:spPr bwMode="auto">
          <a:xfrm rot="10800000">
            <a:off x="5389563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29" name="AutoShape 225"/>
          <p:cNvSpPr>
            <a:spLocks noChangeArrowheads="1"/>
          </p:cNvSpPr>
          <p:nvPr/>
        </p:nvSpPr>
        <p:spPr bwMode="auto">
          <a:xfrm rot="16200000">
            <a:off x="5766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175330" name="AutoShape 226"/>
          <p:cNvSpPr>
            <a:spLocks noChangeArrowheads="1"/>
          </p:cNvSpPr>
          <p:nvPr/>
        </p:nvSpPr>
        <p:spPr bwMode="auto">
          <a:xfrm rot="16200000">
            <a:off x="5766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526E-6 L 0.67327 3.3526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5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5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5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5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75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5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5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5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75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75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75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5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75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5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75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5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5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5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75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5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75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75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5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0"/>
                                        <p:tgtEl>
                                          <p:spTgt spid="17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75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75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75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75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75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75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75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75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75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175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175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75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175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175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175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75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175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75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175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75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175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75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75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175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175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175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175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175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175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175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175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175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175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175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022E-16 L 1.38524 1.11022E-16 " pathEditMode="relative" rAng="0" ptsTypes="AA">
                                      <p:cBhvr>
                                        <p:cTn id="163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00" y="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5" dur="6300"/>
                                        <p:tgtEl>
                                          <p:spTgt spid="175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17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175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175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175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175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04" dur="2000" fill="hold"/>
                                        <p:tgtEl>
                                          <p:spTgt spid="175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175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08" dur="2000" fill="hold"/>
                                        <p:tgtEl>
                                          <p:spTgt spid="175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175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175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175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16" dur="2000" fill="hold"/>
                                        <p:tgtEl>
                                          <p:spTgt spid="175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175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0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175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175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175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26" dur="2000" fill="hold"/>
                                        <p:tgtEl>
                                          <p:spTgt spid="175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175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30" dur="2000" fill="hold"/>
                                        <p:tgtEl>
                                          <p:spTgt spid="175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175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0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175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175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175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240" dur="2000" fill="hold"/>
                                        <p:tgtEl>
                                          <p:spTgt spid="175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175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0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175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175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90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175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175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175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175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00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175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58" dur="2000" fill="hold"/>
                                        <p:tgtEl>
                                          <p:spTgt spid="175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175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175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0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64" dur="2000" fill="hold"/>
                                        <p:tgtEl>
                                          <p:spTgt spid="175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175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68" dur="2000" fill="hold"/>
                                        <p:tgtEl>
                                          <p:spTgt spid="175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175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175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74" dur="2000" fill="hold"/>
                                        <p:tgtEl>
                                          <p:spTgt spid="175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175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175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80" dur="2000" fill="hold"/>
                                        <p:tgtEl>
                                          <p:spTgt spid="175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175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175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0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175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0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88" dur="2000" fill="hold"/>
                                        <p:tgtEl>
                                          <p:spTgt spid="175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28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90" dur="2000" fill="hold"/>
                                        <p:tgtEl>
                                          <p:spTgt spid="175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175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94" dur="2000" fill="hold"/>
                                        <p:tgtEl>
                                          <p:spTgt spid="175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96" dur="2000" fill="hold"/>
                                        <p:tgtEl>
                                          <p:spTgt spid="175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98" dur="2000" fill="hold"/>
                                        <p:tgtEl>
                                          <p:spTgt spid="175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0"/>
                                    </p:animMotion>
                                  </p:childTnLst>
                                </p:cTn>
                              </p:par>
                              <p:par>
                                <p:cTn id="299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300" dur="2000" fill="hold"/>
                                        <p:tgtEl>
                                          <p:spTgt spid="175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00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175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00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04" dur="2000" fill="hold"/>
                                        <p:tgtEl>
                                          <p:spTgt spid="175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0"/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06" dur="2000" fill="hold"/>
                                        <p:tgtEl>
                                          <p:spTgt spid="175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"/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308" dur="2000" fill="hold"/>
                                        <p:tgtEl>
                                          <p:spTgt spid="175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20" grpId="0" animBg="1"/>
      <p:bldP spid="175120" grpId="1" animBg="1"/>
      <p:bldP spid="175125" grpId="0" animBg="1"/>
      <p:bldP spid="175125" grpId="1" animBg="1"/>
      <p:bldP spid="175218" grpId="0" animBg="1"/>
      <p:bldP spid="175218" grpId="1" animBg="1"/>
      <p:bldP spid="175219" grpId="0" animBg="1"/>
      <p:bldP spid="175219" grpId="1" animBg="1"/>
      <p:bldP spid="175220" grpId="0" animBg="1"/>
      <p:bldP spid="175220" grpId="1" animBg="1"/>
      <p:bldP spid="175221" grpId="0" animBg="1"/>
      <p:bldP spid="175221" grpId="1" animBg="1"/>
      <p:bldP spid="175222" grpId="0" animBg="1"/>
      <p:bldP spid="175222" grpId="1" animBg="1"/>
      <p:bldP spid="175223" grpId="0" animBg="1"/>
      <p:bldP spid="175223" grpId="1" animBg="1"/>
      <p:bldP spid="175224" grpId="0" animBg="1"/>
      <p:bldP spid="175224" grpId="1" animBg="1"/>
      <p:bldP spid="175225" grpId="0" animBg="1"/>
      <p:bldP spid="175225" grpId="1" animBg="1"/>
      <p:bldP spid="175226" grpId="0" animBg="1"/>
      <p:bldP spid="175226" grpId="1" animBg="1"/>
      <p:bldP spid="175227" grpId="0" animBg="1"/>
      <p:bldP spid="175227" grpId="1" animBg="1"/>
      <p:bldP spid="175228" grpId="0" animBg="1"/>
      <p:bldP spid="175228" grpId="1" animBg="1"/>
      <p:bldP spid="175229" grpId="0" animBg="1"/>
      <p:bldP spid="175229" grpId="1" animBg="1"/>
      <p:bldP spid="175230" grpId="0" animBg="1"/>
      <p:bldP spid="175230" grpId="1" animBg="1"/>
      <p:bldP spid="175231" grpId="0" animBg="1"/>
      <p:bldP spid="175231" grpId="1" animBg="1"/>
      <p:bldP spid="175232" grpId="0" animBg="1"/>
      <p:bldP spid="175232" grpId="1" animBg="1"/>
      <p:bldP spid="175233" grpId="0" animBg="1"/>
      <p:bldP spid="175233" grpId="1" animBg="1"/>
      <p:bldP spid="175234" grpId="0" animBg="1"/>
      <p:bldP spid="175234" grpId="1" animBg="1"/>
      <p:bldP spid="175235" grpId="0" animBg="1"/>
      <p:bldP spid="175235" grpId="1" animBg="1"/>
      <p:bldP spid="175236" grpId="0" animBg="1"/>
      <p:bldP spid="175236" grpId="1" animBg="1"/>
      <p:bldP spid="175237" grpId="0" animBg="1"/>
      <p:bldP spid="175237" grpId="1" animBg="1"/>
      <p:bldP spid="175238" grpId="0" animBg="1"/>
      <p:bldP spid="175238" grpId="1" animBg="1"/>
      <p:bldP spid="175239" grpId="0" animBg="1"/>
      <p:bldP spid="175239" grpId="1" animBg="1"/>
      <p:bldP spid="175249" grpId="0" animBg="1"/>
      <p:bldP spid="175250" grpId="0" animBg="1"/>
      <p:bldP spid="175253" grpId="0" animBg="1"/>
      <p:bldP spid="175254" grpId="0" animBg="1"/>
      <p:bldP spid="175255" grpId="0" animBg="1"/>
      <p:bldP spid="175256" grpId="0" animBg="1"/>
      <p:bldP spid="175258" grpId="0" animBg="1"/>
      <p:bldP spid="175259" grpId="0" animBg="1"/>
      <p:bldP spid="175260" grpId="0" animBg="1"/>
      <p:bldP spid="175261" grpId="0" animBg="1"/>
      <p:bldP spid="175263" grpId="0" animBg="1"/>
      <p:bldP spid="175264" grpId="0" animBg="1"/>
      <p:bldP spid="175265" grpId="0" animBg="1"/>
      <p:bldP spid="175266" grpId="0" animBg="1"/>
      <p:bldP spid="175271" grpId="0" animBg="1"/>
      <p:bldP spid="175274" grpId="0" animBg="1"/>
      <p:bldP spid="175275" grpId="0" animBg="1"/>
      <p:bldP spid="175276" grpId="0" animBg="1"/>
      <p:bldP spid="175277" grpId="0" animBg="1"/>
      <p:bldP spid="175278" grpId="0" animBg="1"/>
      <p:bldP spid="175279" grpId="0" animBg="1"/>
      <p:bldP spid="175280" grpId="0" animBg="1"/>
      <p:bldP spid="175281" grpId="0" animBg="1"/>
      <p:bldP spid="175282" grpId="0" animBg="1"/>
      <p:bldP spid="175283" grpId="0" animBg="1"/>
      <p:bldP spid="175284" grpId="0" animBg="1"/>
      <p:bldP spid="175285" grpId="0" animBg="1"/>
      <p:bldP spid="175286" grpId="0" animBg="1"/>
      <p:bldP spid="175287" grpId="0" animBg="1"/>
      <p:bldP spid="175288" grpId="0" animBg="1"/>
      <p:bldP spid="175289" grpId="0" animBg="1"/>
      <p:bldP spid="175290" grpId="0" animBg="1"/>
      <p:bldP spid="175291" grpId="0" animBg="1"/>
      <p:bldP spid="175292" grpId="0" animBg="1"/>
      <p:bldP spid="175294" grpId="0" animBg="1"/>
      <p:bldP spid="175315" grpId="0" animBg="1"/>
      <p:bldP spid="175316" grpId="0" animBg="1"/>
      <p:bldP spid="175317" grpId="0" animBg="1"/>
      <p:bldP spid="175317" grpId="1" animBg="1"/>
      <p:bldP spid="175318" grpId="0" animBg="1"/>
      <p:bldP spid="175318" grpId="1" animBg="1"/>
      <p:bldP spid="175319" grpId="0" animBg="1"/>
      <p:bldP spid="175319" grpId="1" animBg="1"/>
      <p:bldP spid="175320" grpId="0" animBg="1"/>
      <p:bldP spid="175320" grpId="1" animBg="1"/>
      <p:bldP spid="175321" grpId="0" animBg="1"/>
      <p:bldP spid="175321" grpId="1" animBg="1"/>
      <p:bldP spid="175322" grpId="0" animBg="1"/>
      <p:bldP spid="175322" grpId="1" animBg="1"/>
      <p:bldP spid="175323" grpId="0" animBg="1"/>
      <p:bldP spid="175323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5CEC1FC-5BFB-4B8E-A157-8250D6BAA0C0}" type="slidenum">
              <a:rPr lang="en-US" sz="1400" smtClean="0"/>
              <a:pPr eaLnBrk="1" hangingPunct="1"/>
              <a:t>38</a:t>
            </a:fld>
            <a:endParaRPr lang="en-US" sz="1400" smtClean="0"/>
          </a:p>
        </p:txBody>
      </p:sp>
      <p:sp>
        <p:nvSpPr>
          <p:cNvPr id="8197" name="AutoShape 2"/>
          <p:cNvSpPr>
            <a:spLocks noChangeArrowheads="1"/>
          </p:cNvSpPr>
          <p:nvPr/>
        </p:nvSpPr>
        <p:spPr bwMode="auto">
          <a:xfrm flipV="1">
            <a:off x="2311400" y="2398713"/>
            <a:ext cx="93663" cy="1477962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8" name="AutoShape 3"/>
          <p:cNvSpPr>
            <a:spLocks noChangeArrowheads="1"/>
          </p:cNvSpPr>
          <p:nvPr/>
        </p:nvSpPr>
        <p:spPr bwMode="auto">
          <a:xfrm rot="10800000">
            <a:off x="2201863" y="3549650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199" name="Rectangle 4"/>
          <p:cNvSpPr>
            <a:spLocks noChangeArrowheads="1"/>
          </p:cNvSpPr>
          <p:nvPr/>
        </p:nvSpPr>
        <p:spPr bwMode="auto">
          <a:xfrm>
            <a:off x="4424363" y="1030288"/>
            <a:ext cx="4448175" cy="3016250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800"/>
          </a:p>
        </p:txBody>
      </p:sp>
      <p:sp>
        <p:nvSpPr>
          <p:cNvPr id="8200" name="AutoShape 5"/>
          <p:cNvSpPr>
            <a:spLocks noChangeArrowheads="1"/>
          </p:cNvSpPr>
          <p:nvPr/>
        </p:nvSpPr>
        <p:spPr bwMode="auto">
          <a:xfrm flipV="1">
            <a:off x="2305050" y="4533900"/>
            <a:ext cx="104775" cy="1585913"/>
          </a:xfrm>
          <a:prstGeom prst="can">
            <a:avLst>
              <a:gd name="adj" fmla="val 1786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1" name="AutoShape 6"/>
          <p:cNvSpPr>
            <a:spLocks noChangeArrowheads="1"/>
          </p:cNvSpPr>
          <p:nvPr/>
        </p:nvSpPr>
        <p:spPr bwMode="auto">
          <a:xfrm flipV="1">
            <a:off x="628650" y="2405063"/>
            <a:ext cx="98425" cy="1354137"/>
          </a:xfrm>
          <a:prstGeom prst="can">
            <a:avLst>
              <a:gd name="adj" fmla="val 53185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2" name="AutoShape 7"/>
          <p:cNvSpPr>
            <a:spLocks noChangeArrowheads="1"/>
          </p:cNvSpPr>
          <p:nvPr/>
        </p:nvSpPr>
        <p:spPr bwMode="auto">
          <a:xfrm rot="16200000" flipH="1">
            <a:off x="1470820" y="5212556"/>
            <a:ext cx="100012" cy="1774825"/>
          </a:xfrm>
          <a:prstGeom prst="can">
            <a:avLst>
              <a:gd name="adj" fmla="val 2555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3" name="AutoShape 8"/>
          <p:cNvSpPr>
            <a:spLocks noChangeArrowheads="1"/>
          </p:cNvSpPr>
          <p:nvPr/>
        </p:nvSpPr>
        <p:spPr bwMode="auto">
          <a:xfrm>
            <a:off x="628650" y="4178300"/>
            <a:ext cx="93663" cy="1982788"/>
          </a:xfrm>
          <a:prstGeom prst="can">
            <a:avLst>
              <a:gd name="adj" fmla="val 49591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04" name="Rectangle 9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algn="r" eaLnBrk="1" hangingPunct="1"/>
            <a:r>
              <a:rPr lang="en-US" sz="2400" smtClean="0"/>
              <a:t>Electrostatic Monitor – Beam Response</a:t>
            </a:r>
          </a:p>
        </p:txBody>
      </p:sp>
      <p:grpSp>
        <p:nvGrpSpPr>
          <p:cNvPr id="8205" name="Group 10"/>
          <p:cNvGrpSpPr>
            <a:grpSpLocks/>
          </p:cNvGrpSpPr>
          <p:nvPr/>
        </p:nvGrpSpPr>
        <p:grpSpPr bwMode="auto">
          <a:xfrm>
            <a:off x="622300" y="2017713"/>
            <a:ext cx="1782763" cy="869950"/>
            <a:chOff x="1249" y="1931"/>
            <a:chExt cx="1123" cy="548"/>
          </a:xfrm>
        </p:grpSpPr>
        <p:sp>
          <p:nvSpPr>
            <p:cNvPr id="8244" name="AutoShape 11"/>
            <p:cNvSpPr>
              <a:spLocks noChangeArrowheads="1"/>
            </p:cNvSpPr>
            <p:nvPr/>
          </p:nvSpPr>
          <p:spPr bwMode="auto">
            <a:xfrm rot="16200000" flipH="1">
              <a:off x="2091" y="1958"/>
              <a:ext cx="65" cy="496"/>
            </a:xfrm>
            <a:prstGeom prst="can">
              <a:avLst>
                <a:gd name="adj" fmla="val 2949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8245" name="AutoShape 12"/>
            <p:cNvSpPr>
              <a:spLocks noChangeArrowheads="1"/>
            </p:cNvSpPr>
            <p:nvPr/>
          </p:nvSpPr>
          <p:spPr bwMode="auto">
            <a:xfrm rot="5400000">
              <a:off x="1464" y="1958"/>
              <a:ext cx="65" cy="496"/>
            </a:xfrm>
            <a:prstGeom prst="can">
              <a:avLst>
                <a:gd name="adj" fmla="val 29499"/>
              </a:avLst>
            </a:prstGeom>
            <a:gradFill rotWithShape="1">
              <a:gsLst>
                <a:gs pos="0">
                  <a:srgbClr val="765E00"/>
                </a:gs>
                <a:gs pos="50000">
                  <a:srgbClr val="FFCC00"/>
                </a:gs>
                <a:gs pos="100000">
                  <a:srgbClr val="765E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8246" name="Group 13"/>
            <p:cNvGrpSpPr>
              <a:grpSpLocks/>
            </p:cNvGrpSpPr>
            <p:nvPr/>
          </p:nvGrpSpPr>
          <p:grpSpPr bwMode="auto">
            <a:xfrm>
              <a:off x="1718" y="1931"/>
              <a:ext cx="204" cy="548"/>
              <a:chOff x="1739" y="1730"/>
              <a:chExt cx="204" cy="548"/>
            </a:xfrm>
          </p:grpSpPr>
          <p:sp>
            <p:nvSpPr>
              <p:cNvPr id="176142" name="Rectangle 14"/>
              <p:cNvSpPr>
                <a:spLocks noChangeArrowheads="1"/>
              </p:cNvSpPr>
              <p:nvPr/>
            </p:nvSpPr>
            <p:spPr bwMode="auto">
              <a:xfrm rot="5400000" flipV="1">
                <a:off x="1499" y="1970"/>
                <a:ext cx="548" cy="68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6143" name="Rectangle 15"/>
              <p:cNvSpPr>
                <a:spLocks noChangeArrowheads="1"/>
              </p:cNvSpPr>
              <p:nvPr/>
            </p:nvSpPr>
            <p:spPr bwMode="auto">
              <a:xfrm rot="5400000" flipV="1">
                <a:off x="1635" y="1970"/>
                <a:ext cx="548" cy="68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</p:grpSp>
      </p:grpSp>
      <p:sp>
        <p:nvSpPr>
          <p:cNvPr id="8206" name="Oval 16"/>
          <p:cNvSpPr>
            <a:spLocks noChangeArrowheads="1"/>
          </p:cNvSpPr>
          <p:nvPr/>
        </p:nvSpPr>
        <p:spPr bwMode="auto">
          <a:xfrm>
            <a:off x="201613" y="3381375"/>
            <a:ext cx="952500" cy="952500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CC66FF">
                  <a:alpha val="78998"/>
                </a:srgbClr>
              </a:gs>
            </a:gsLst>
            <a:path path="shape">
              <a:fillToRect l="50000" t="50000" r="50000" b="50000"/>
            </a:path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>
                <a:solidFill>
                  <a:schemeClr val="bg1"/>
                </a:solidFill>
              </a:rPr>
              <a:t>V</a:t>
            </a:r>
            <a:r>
              <a:rPr lang="en-US" sz="1800" baseline="-250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207" name="Line 17"/>
          <p:cNvSpPr>
            <a:spLocks noChangeShapeType="1"/>
          </p:cNvSpPr>
          <p:nvPr/>
        </p:nvSpPr>
        <p:spPr bwMode="auto">
          <a:xfrm rot="16200000" flipV="1">
            <a:off x="2839244" y="2488406"/>
            <a:ext cx="0" cy="941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18"/>
          <p:cNvSpPr>
            <a:spLocks noChangeShapeType="1"/>
          </p:cNvSpPr>
          <p:nvPr/>
        </p:nvSpPr>
        <p:spPr bwMode="auto">
          <a:xfrm rot="-5400000">
            <a:off x="2317750" y="4037013"/>
            <a:ext cx="198755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9" name="Line 19"/>
          <p:cNvSpPr>
            <a:spLocks noChangeShapeType="1"/>
          </p:cNvSpPr>
          <p:nvPr/>
        </p:nvSpPr>
        <p:spPr bwMode="auto">
          <a:xfrm rot="5400000" flipV="1">
            <a:off x="2834482" y="4641056"/>
            <a:ext cx="0" cy="941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10" name="Text Box 20"/>
          <p:cNvSpPr txBox="1">
            <a:spLocks noChangeArrowheads="1"/>
          </p:cNvSpPr>
          <p:nvPr/>
        </p:nvSpPr>
        <p:spPr bwMode="auto">
          <a:xfrm>
            <a:off x="3365500" y="3805238"/>
            <a:ext cx="354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b="1"/>
              <a:t>V</a:t>
            </a:r>
          </a:p>
        </p:txBody>
      </p:sp>
      <p:sp>
        <p:nvSpPr>
          <p:cNvPr id="8211" name="Text Box 21"/>
          <p:cNvSpPr txBox="1">
            <a:spLocks noChangeArrowheads="1"/>
          </p:cNvSpPr>
          <p:nvPr/>
        </p:nvSpPr>
        <p:spPr bwMode="auto">
          <a:xfrm>
            <a:off x="2524125" y="386238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R</a:t>
            </a:r>
          </a:p>
        </p:txBody>
      </p:sp>
      <p:sp>
        <p:nvSpPr>
          <p:cNvPr id="8212" name="Text Box 22"/>
          <p:cNvSpPr txBox="1">
            <a:spLocks noChangeArrowheads="1"/>
          </p:cNvSpPr>
          <p:nvPr/>
        </p:nvSpPr>
        <p:spPr bwMode="auto">
          <a:xfrm>
            <a:off x="1350963" y="163671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/>
              <a:t>C</a:t>
            </a:r>
          </a:p>
        </p:txBody>
      </p:sp>
      <p:sp>
        <p:nvSpPr>
          <p:cNvPr id="8213" name="Freeform 23"/>
          <p:cNvSpPr>
            <a:spLocks/>
          </p:cNvSpPr>
          <p:nvPr/>
        </p:nvSpPr>
        <p:spPr bwMode="auto">
          <a:xfrm>
            <a:off x="4914900" y="1204913"/>
            <a:ext cx="3657600" cy="2506662"/>
          </a:xfrm>
          <a:custGeom>
            <a:avLst/>
            <a:gdLst>
              <a:gd name="T0" fmla="*/ 0 w 2304"/>
              <a:gd name="T1" fmla="*/ 0 h 1579"/>
              <a:gd name="T2" fmla="*/ 0 w 2304"/>
              <a:gd name="T3" fmla="*/ 2506662 h 1579"/>
              <a:gd name="T4" fmla="*/ 3657600 w 2304"/>
              <a:gd name="T5" fmla="*/ 2506662 h 1579"/>
              <a:gd name="T6" fmla="*/ 0 60000 65536"/>
              <a:gd name="T7" fmla="*/ 0 60000 65536"/>
              <a:gd name="T8" fmla="*/ 0 60000 65536"/>
              <a:gd name="T9" fmla="*/ 0 w 2304"/>
              <a:gd name="T10" fmla="*/ 0 h 1579"/>
              <a:gd name="T11" fmla="*/ 2304 w 2304"/>
              <a:gd name="T12" fmla="*/ 1579 h 15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1579">
                <a:moveTo>
                  <a:pt x="0" y="0"/>
                </a:moveTo>
                <a:lnTo>
                  <a:pt x="0" y="1579"/>
                </a:lnTo>
                <a:lnTo>
                  <a:pt x="2304" y="1579"/>
                </a:lnTo>
              </a:path>
            </a:pathLst>
          </a:custGeom>
          <a:noFill/>
          <a:ln w="3175" cap="flat" cmpd="sng">
            <a:solidFill>
              <a:schemeClr val="bg1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14" name="Text Box 24"/>
          <p:cNvSpPr txBox="1">
            <a:spLocks noChangeArrowheads="1"/>
          </p:cNvSpPr>
          <p:nvPr/>
        </p:nvSpPr>
        <p:spPr bwMode="auto">
          <a:xfrm>
            <a:off x="5765800" y="3698875"/>
            <a:ext cx="175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Frequency (Hz)</a:t>
            </a:r>
          </a:p>
        </p:txBody>
      </p:sp>
      <p:sp>
        <p:nvSpPr>
          <p:cNvPr id="8215" name="Text Box 25"/>
          <p:cNvSpPr txBox="1">
            <a:spLocks noChangeArrowheads="1"/>
          </p:cNvSpPr>
          <p:nvPr/>
        </p:nvSpPr>
        <p:spPr bwMode="auto">
          <a:xfrm rot="-5400000">
            <a:off x="3899694" y="2305844"/>
            <a:ext cx="158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Response (V)</a:t>
            </a:r>
          </a:p>
        </p:txBody>
      </p:sp>
      <p:sp>
        <p:nvSpPr>
          <p:cNvPr id="8216" name="Text Box 26"/>
          <p:cNvSpPr txBox="1">
            <a:spLocks noChangeArrowheads="1"/>
          </p:cNvSpPr>
          <p:nvPr/>
        </p:nvSpPr>
        <p:spPr bwMode="auto">
          <a:xfrm>
            <a:off x="4776788" y="36703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8217" name="Text Box 27"/>
          <p:cNvSpPr txBox="1">
            <a:spLocks noChangeArrowheads="1"/>
          </p:cNvSpPr>
          <p:nvPr/>
        </p:nvSpPr>
        <p:spPr bwMode="auto">
          <a:xfrm>
            <a:off x="4605338" y="35083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8218" name="Freeform 28"/>
          <p:cNvSpPr>
            <a:spLocks/>
          </p:cNvSpPr>
          <p:nvPr/>
        </p:nvSpPr>
        <p:spPr bwMode="auto">
          <a:xfrm>
            <a:off x="4924425" y="1793875"/>
            <a:ext cx="3463925" cy="1908175"/>
          </a:xfrm>
          <a:custGeom>
            <a:avLst/>
            <a:gdLst>
              <a:gd name="T0" fmla="*/ 0 w 2182"/>
              <a:gd name="T1" fmla="*/ 1908175 h 1202"/>
              <a:gd name="T2" fmla="*/ 1635125 w 2182"/>
              <a:gd name="T3" fmla="*/ 0 h 1202"/>
              <a:gd name="T4" fmla="*/ 3463925 w 2182"/>
              <a:gd name="T5" fmla="*/ 0 h 1202"/>
              <a:gd name="T6" fmla="*/ 0 60000 65536"/>
              <a:gd name="T7" fmla="*/ 0 60000 65536"/>
              <a:gd name="T8" fmla="*/ 0 60000 65536"/>
              <a:gd name="T9" fmla="*/ 0 w 2182"/>
              <a:gd name="T10" fmla="*/ 0 h 1202"/>
              <a:gd name="T11" fmla="*/ 2182 w 2182"/>
              <a:gd name="T12" fmla="*/ 1202 h 12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" h="1202">
                <a:moveTo>
                  <a:pt x="0" y="1202"/>
                </a:moveTo>
                <a:lnTo>
                  <a:pt x="1030" y="0"/>
                </a:lnTo>
                <a:lnTo>
                  <a:pt x="2182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8194" name="Object 29"/>
          <p:cNvGraphicFramePr>
            <a:graphicFrameLocks noGrp="1" noChangeAspect="1"/>
          </p:cNvGraphicFramePr>
          <p:nvPr>
            <p:ph idx="1"/>
          </p:nvPr>
        </p:nvGraphicFramePr>
        <p:xfrm>
          <a:off x="6708775" y="1831975"/>
          <a:ext cx="16129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" name="Equation" r:id="rId3" imgW="812520" imgH="431640" progId="Equation.3">
                  <p:embed/>
                </p:oleObj>
              </mc:Choice>
              <mc:Fallback>
                <p:oleObj name="Equation" r:id="rId3" imgW="812520" imgH="4316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8775" y="1831975"/>
                        <a:ext cx="1612900" cy="80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9" name="Line 30"/>
          <p:cNvSpPr>
            <a:spLocks noChangeShapeType="1"/>
          </p:cNvSpPr>
          <p:nvPr/>
        </p:nvSpPr>
        <p:spPr bwMode="auto">
          <a:xfrm flipV="1">
            <a:off x="6402388" y="1987550"/>
            <a:ext cx="0" cy="1697038"/>
          </a:xfrm>
          <a:prstGeom prst="line">
            <a:avLst/>
          </a:prstGeom>
          <a:noFill/>
          <a:ln w="31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8220" name="Group 31"/>
          <p:cNvGrpSpPr>
            <a:grpSpLocks/>
          </p:cNvGrpSpPr>
          <p:nvPr/>
        </p:nvGrpSpPr>
        <p:grpSpPr bwMode="auto">
          <a:xfrm>
            <a:off x="5313363" y="4378325"/>
            <a:ext cx="2366962" cy="1997075"/>
            <a:chOff x="2229" y="1706"/>
            <a:chExt cx="1491" cy="1258"/>
          </a:xfrm>
        </p:grpSpPr>
        <p:sp>
          <p:nvSpPr>
            <p:cNvPr id="176160" name="Rectangle 32"/>
            <p:cNvSpPr>
              <a:spLocks noChangeArrowheads="1"/>
            </p:cNvSpPr>
            <p:nvPr/>
          </p:nvSpPr>
          <p:spPr bwMode="auto">
            <a:xfrm>
              <a:off x="2229" y="2152"/>
              <a:ext cx="1491" cy="68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800">
                <a:latin typeface="Arial" charset="0"/>
              </a:endParaRPr>
            </a:p>
          </p:txBody>
        </p:sp>
        <p:sp>
          <p:nvSpPr>
            <p:cNvPr id="176161" name="Rectangle 33"/>
            <p:cNvSpPr>
              <a:spLocks noChangeArrowheads="1"/>
            </p:cNvSpPr>
            <p:nvPr/>
          </p:nvSpPr>
          <p:spPr bwMode="auto">
            <a:xfrm flipV="1">
              <a:off x="2232" y="2732"/>
              <a:ext cx="349" cy="10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6162" name="Rectangle 34"/>
            <p:cNvSpPr>
              <a:spLocks noChangeArrowheads="1"/>
            </p:cNvSpPr>
            <p:nvPr/>
          </p:nvSpPr>
          <p:spPr bwMode="auto">
            <a:xfrm>
              <a:off x="2233" y="2152"/>
              <a:ext cx="349" cy="10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6163" name="Rectangle 35"/>
            <p:cNvSpPr>
              <a:spLocks noChangeArrowheads="1"/>
            </p:cNvSpPr>
            <p:nvPr/>
          </p:nvSpPr>
          <p:spPr bwMode="auto">
            <a:xfrm>
              <a:off x="3371" y="2151"/>
              <a:ext cx="349" cy="10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6164" name="Rectangle 36"/>
            <p:cNvSpPr>
              <a:spLocks noChangeArrowheads="1"/>
            </p:cNvSpPr>
            <p:nvPr/>
          </p:nvSpPr>
          <p:spPr bwMode="auto">
            <a:xfrm flipV="1">
              <a:off x="3370" y="2735"/>
              <a:ext cx="349" cy="106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</a:endParaRPr>
            </a:p>
          </p:txBody>
        </p:sp>
        <p:grpSp>
          <p:nvGrpSpPr>
            <p:cNvPr id="8226" name="Group 37"/>
            <p:cNvGrpSpPr>
              <a:grpSpLocks/>
            </p:cNvGrpSpPr>
            <p:nvPr/>
          </p:nvGrpSpPr>
          <p:grpSpPr bwMode="auto">
            <a:xfrm>
              <a:off x="2582" y="1706"/>
              <a:ext cx="848" cy="1258"/>
              <a:chOff x="2032" y="617"/>
              <a:chExt cx="1862" cy="3540"/>
            </a:xfrm>
          </p:grpSpPr>
          <p:sp>
            <p:nvSpPr>
              <p:cNvPr id="8227" name="Rectangle 38"/>
              <p:cNvSpPr>
                <a:spLocks noChangeArrowheads="1"/>
              </p:cNvSpPr>
              <p:nvPr/>
            </p:nvSpPr>
            <p:spPr bwMode="auto">
              <a:xfrm>
                <a:off x="2032" y="1879"/>
                <a:ext cx="825" cy="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8228" name="Rectangle 39"/>
              <p:cNvSpPr>
                <a:spLocks noChangeArrowheads="1"/>
              </p:cNvSpPr>
              <p:nvPr/>
            </p:nvSpPr>
            <p:spPr bwMode="auto">
              <a:xfrm>
                <a:off x="2923" y="1879"/>
                <a:ext cx="825" cy="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76168" name="Rectangle 40"/>
              <p:cNvSpPr>
                <a:spLocks noChangeArrowheads="1"/>
              </p:cNvSpPr>
              <p:nvPr/>
            </p:nvSpPr>
            <p:spPr bwMode="auto">
              <a:xfrm flipV="1">
                <a:off x="2032" y="3777"/>
                <a:ext cx="826" cy="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6169" name="Rectangle 41"/>
              <p:cNvSpPr>
                <a:spLocks noChangeArrowheads="1"/>
              </p:cNvSpPr>
              <p:nvPr/>
            </p:nvSpPr>
            <p:spPr bwMode="auto">
              <a:xfrm flipV="1">
                <a:off x="2923" y="3774"/>
                <a:ext cx="826" cy="3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8231" name="AutoShape 42"/>
              <p:cNvSpPr>
                <a:spLocks noChangeArrowheads="1"/>
              </p:cNvSpPr>
              <p:nvPr/>
            </p:nvSpPr>
            <p:spPr bwMode="auto">
              <a:xfrm flipV="1">
                <a:off x="2865" y="619"/>
                <a:ext cx="53" cy="1416"/>
              </a:xfrm>
              <a:prstGeom prst="can">
                <a:avLst>
                  <a:gd name="adj" fmla="val 99447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76171" name="Oval 43"/>
              <p:cNvSpPr>
                <a:spLocks noChangeArrowheads="1"/>
              </p:cNvSpPr>
              <p:nvPr/>
            </p:nvSpPr>
            <p:spPr bwMode="auto">
              <a:xfrm>
                <a:off x="2133" y="1987"/>
                <a:ext cx="1515" cy="189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6172" name="AutoShape 44"/>
              <p:cNvSpPr>
                <a:spLocks noChangeArrowheads="1"/>
              </p:cNvSpPr>
              <p:nvPr/>
            </p:nvSpPr>
            <p:spPr bwMode="auto">
              <a:xfrm flipV="1">
                <a:off x="2858" y="3670"/>
                <a:ext cx="66" cy="487"/>
              </a:xfrm>
              <a:prstGeom prst="can">
                <a:avLst>
                  <a:gd name="adj" fmla="val 41933"/>
                </a:avLst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176173" name="Oval 45"/>
              <p:cNvSpPr>
                <a:spLocks noChangeArrowheads="1"/>
              </p:cNvSpPr>
              <p:nvPr/>
            </p:nvSpPr>
            <p:spPr bwMode="auto">
              <a:xfrm flipV="1">
                <a:off x="2133" y="3507"/>
                <a:ext cx="1515" cy="189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8235" name="AutoShape 46"/>
              <p:cNvSpPr>
                <a:spLocks noChangeArrowheads="1"/>
              </p:cNvSpPr>
              <p:nvPr/>
            </p:nvSpPr>
            <p:spPr bwMode="auto">
              <a:xfrm rot="5400000">
                <a:off x="3261" y="218"/>
                <a:ext cx="56" cy="853"/>
              </a:xfrm>
              <a:prstGeom prst="can">
                <a:avLst>
                  <a:gd name="adj" fmla="val 58884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8236" name="AutoShape 47"/>
              <p:cNvSpPr>
                <a:spLocks noChangeArrowheads="1"/>
              </p:cNvSpPr>
              <p:nvPr/>
            </p:nvSpPr>
            <p:spPr bwMode="auto">
              <a:xfrm flipV="1">
                <a:off x="3659" y="617"/>
                <a:ext cx="56" cy="402"/>
              </a:xfrm>
              <a:prstGeom prst="can">
                <a:avLst>
                  <a:gd name="adj" fmla="val 31307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8237" name="AutoShape 48"/>
              <p:cNvSpPr>
                <a:spLocks noChangeArrowheads="1"/>
              </p:cNvSpPr>
              <p:nvPr/>
            </p:nvSpPr>
            <p:spPr bwMode="auto">
              <a:xfrm rot="10800000">
                <a:off x="3589" y="855"/>
                <a:ext cx="196" cy="662"/>
              </a:xfrm>
              <a:prstGeom prst="can">
                <a:avLst>
                  <a:gd name="adj" fmla="val 37747"/>
                </a:avLst>
              </a:prstGeom>
              <a:gradFill rotWithShape="1">
                <a:gsLst>
                  <a:gs pos="0">
                    <a:srgbClr val="760000"/>
                  </a:gs>
                  <a:gs pos="50000">
                    <a:srgbClr val="FF0000"/>
                  </a:gs>
                  <a:gs pos="100000">
                    <a:srgbClr val="7600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8238" name="AutoShape 49"/>
              <p:cNvSpPr>
                <a:spLocks noChangeArrowheads="1"/>
              </p:cNvSpPr>
              <p:nvPr/>
            </p:nvSpPr>
            <p:spPr bwMode="auto">
              <a:xfrm flipV="1">
                <a:off x="3657" y="1469"/>
                <a:ext cx="59" cy="203"/>
              </a:xfrm>
              <a:prstGeom prst="can">
                <a:avLst>
                  <a:gd name="adj" fmla="val 54509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239" name="Group 50"/>
              <p:cNvGrpSpPr>
                <a:grpSpLocks/>
              </p:cNvGrpSpPr>
              <p:nvPr/>
            </p:nvGrpSpPr>
            <p:grpSpPr bwMode="auto">
              <a:xfrm>
                <a:off x="3491" y="1654"/>
                <a:ext cx="403" cy="136"/>
                <a:chOff x="3990" y="1256"/>
                <a:chExt cx="403" cy="136"/>
              </a:xfrm>
            </p:grpSpPr>
            <p:sp>
              <p:nvSpPr>
                <p:cNvPr id="8240" name="Line 51"/>
                <p:cNvSpPr>
                  <a:spLocks noChangeShapeType="1"/>
                </p:cNvSpPr>
                <p:nvPr/>
              </p:nvSpPr>
              <p:spPr bwMode="auto">
                <a:xfrm>
                  <a:off x="3990" y="1256"/>
                  <a:ext cx="40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41" name="Line 52"/>
                <p:cNvSpPr>
                  <a:spLocks noChangeShapeType="1"/>
                </p:cNvSpPr>
                <p:nvPr/>
              </p:nvSpPr>
              <p:spPr bwMode="auto">
                <a:xfrm>
                  <a:off x="4063" y="1301"/>
                  <a:ext cx="25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42" name="Line 53"/>
                <p:cNvSpPr>
                  <a:spLocks noChangeShapeType="1"/>
                </p:cNvSpPr>
                <p:nvPr/>
              </p:nvSpPr>
              <p:spPr bwMode="auto">
                <a:xfrm>
                  <a:off x="4164" y="1392"/>
                  <a:ext cx="5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43" name="Line 54"/>
                <p:cNvSpPr>
                  <a:spLocks noChangeShapeType="1"/>
                </p:cNvSpPr>
                <p:nvPr/>
              </p:nvSpPr>
              <p:spPr bwMode="auto">
                <a:xfrm>
                  <a:off x="4112" y="1346"/>
                  <a:ext cx="16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5C4DDDE-EC49-4223-B32B-FC9EE1A774FF}" type="slidenum">
              <a:rPr lang="en-US" sz="1400" smtClean="0"/>
              <a:pPr eaLnBrk="1" hangingPunct="1"/>
              <a:t>39</a:t>
            </a:fld>
            <a:endParaRPr lang="en-US" sz="1400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Position measurements</a:t>
            </a:r>
          </a:p>
        </p:txBody>
      </p:sp>
      <p:grpSp>
        <p:nvGrpSpPr>
          <p:cNvPr id="43013" name="Group 3"/>
          <p:cNvGrpSpPr>
            <a:grpSpLocks/>
          </p:cNvGrpSpPr>
          <p:nvPr/>
        </p:nvGrpSpPr>
        <p:grpSpPr bwMode="auto">
          <a:xfrm>
            <a:off x="4991100" y="2952750"/>
            <a:ext cx="3529013" cy="1411288"/>
            <a:chOff x="1668" y="1910"/>
            <a:chExt cx="2223" cy="889"/>
          </a:xfrm>
        </p:grpSpPr>
        <p:sp>
          <p:nvSpPr>
            <p:cNvPr id="43032" name="Line 4"/>
            <p:cNvSpPr>
              <a:spLocks noChangeShapeType="1"/>
            </p:cNvSpPr>
            <p:nvPr/>
          </p:nvSpPr>
          <p:spPr bwMode="auto">
            <a:xfrm>
              <a:off x="1678" y="1920"/>
              <a:ext cx="2203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33" name="Line 5"/>
            <p:cNvSpPr>
              <a:spLocks noChangeShapeType="1"/>
            </p:cNvSpPr>
            <p:nvPr/>
          </p:nvSpPr>
          <p:spPr bwMode="auto">
            <a:xfrm>
              <a:off x="1668" y="2799"/>
              <a:ext cx="2223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34" name="Oval 6"/>
            <p:cNvSpPr>
              <a:spLocks noChangeArrowheads="1"/>
            </p:cNvSpPr>
            <p:nvPr/>
          </p:nvSpPr>
          <p:spPr bwMode="auto">
            <a:xfrm>
              <a:off x="2658" y="2284"/>
              <a:ext cx="91" cy="91"/>
            </a:xfrm>
            <a:prstGeom prst="ellipse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3035" name="Freeform 7"/>
            <p:cNvSpPr>
              <a:spLocks/>
            </p:cNvSpPr>
            <p:nvPr/>
          </p:nvSpPr>
          <p:spPr bwMode="auto">
            <a:xfrm>
              <a:off x="2708" y="1920"/>
              <a:ext cx="152" cy="374"/>
            </a:xfrm>
            <a:custGeom>
              <a:avLst/>
              <a:gdLst>
                <a:gd name="T0" fmla="*/ 0 w 152"/>
                <a:gd name="T1" fmla="*/ 374 h 374"/>
                <a:gd name="T2" fmla="*/ 91 w 152"/>
                <a:gd name="T3" fmla="*/ 263 h 374"/>
                <a:gd name="T4" fmla="*/ 152 w 152"/>
                <a:gd name="T5" fmla="*/ 0 h 374"/>
                <a:gd name="T6" fmla="*/ 0 60000 65536"/>
                <a:gd name="T7" fmla="*/ 0 60000 65536"/>
                <a:gd name="T8" fmla="*/ 0 60000 65536"/>
                <a:gd name="T9" fmla="*/ 0 w 152"/>
                <a:gd name="T10" fmla="*/ 0 h 374"/>
                <a:gd name="T11" fmla="*/ 152 w 152"/>
                <a:gd name="T12" fmla="*/ 374 h 3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374">
                  <a:moveTo>
                    <a:pt x="0" y="374"/>
                  </a:moveTo>
                  <a:cubicBezTo>
                    <a:pt x="33" y="349"/>
                    <a:pt x="66" y="325"/>
                    <a:pt x="91" y="263"/>
                  </a:cubicBezTo>
                  <a:cubicBezTo>
                    <a:pt x="116" y="201"/>
                    <a:pt x="134" y="100"/>
                    <a:pt x="152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36" name="Freeform 8"/>
            <p:cNvSpPr>
              <a:spLocks/>
            </p:cNvSpPr>
            <p:nvPr/>
          </p:nvSpPr>
          <p:spPr bwMode="auto">
            <a:xfrm>
              <a:off x="2698" y="1910"/>
              <a:ext cx="344" cy="374"/>
            </a:xfrm>
            <a:custGeom>
              <a:avLst/>
              <a:gdLst>
                <a:gd name="T0" fmla="*/ 0 w 344"/>
                <a:gd name="T1" fmla="*/ 374 h 384"/>
                <a:gd name="T2" fmla="*/ 273 w 344"/>
                <a:gd name="T3" fmla="*/ 285 h 384"/>
                <a:gd name="T4" fmla="*/ 344 w 344"/>
                <a:gd name="T5" fmla="*/ 0 h 384"/>
                <a:gd name="T6" fmla="*/ 0 60000 65536"/>
                <a:gd name="T7" fmla="*/ 0 60000 65536"/>
                <a:gd name="T8" fmla="*/ 0 60000 65536"/>
                <a:gd name="T9" fmla="*/ 0 w 344"/>
                <a:gd name="T10" fmla="*/ 0 h 384"/>
                <a:gd name="T11" fmla="*/ 344 w 344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4" h="384">
                  <a:moveTo>
                    <a:pt x="0" y="384"/>
                  </a:moveTo>
                  <a:cubicBezTo>
                    <a:pt x="108" y="370"/>
                    <a:pt x="216" y="357"/>
                    <a:pt x="273" y="293"/>
                  </a:cubicBezTo>
                  <a:cubicBezTo>
                    <a:pt x="330" y="229"/>
                    <a:pt x="337" y="114"/>
                    <a:pt x="344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37" name="Freeform 9"/>
            <p:cNvSpPr>
              <a:spLocks/>
            </p:cNvSpPr>
            <p:nvPr/>
          </p:nvSpPr>
          <p:spPr bwMode="auto">
            <a:xfrm>
              <a:off x="2708" y="1910"/>
              <a:ext cx="579" cy="384"/>
            </a:xfrm>
            <a:custGeom>
              <a:avLst/>
              <a:gdLst>
                <a:gd name="T0" fmla="*/ 0 w 579"/>
                <a:gd name="T1" fmla="*/ 384 h 384"/>
                <a:gd name="T2" fmla="*/ 485 w 579"/>
                <a:gd name="T3" fmla="*/ 303 h 384"/>
                <a:gd name="T4" fmla="*/ 566 w 579"/>
                <a:gd name="T5" fmla="*/ 0 h 384"/>
                <a:gd name="T6" fmla="*/ 0 60000 65536"/>
                <a:gd name="T7" fmla="*/ 0 60000 65536"/>
                <a:gd name="T8" fmla="*/ 0 60000 65536"/>
                <a:gd name="T9" fmla="*/ 0 w 579"/>
                <a:gd name="T10" fmla="*/ 0 h 384"/>
                <a:gd name="T11" fmla="*/ 579 w 579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9" h="384">
                  <a:moveTo>
                    <a:pt x="0" y="384"/>
                  </a:moveTo>
                  <a:cubicBezTo>
                    <a:pt x="81" y="371"/>
                    <a:pt x="391" y="367"/>
                    <a:pt x="485" y="303"/>
                  </a:cubicBezTo>
                  <a:cubicBezTo>
                    <a:pt x="579" y="239"/>
                    <a:pt x="549" y="63"/>
                    <a:pt x="56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38" name="Freeform 10"/>
            <p:cNvSpPr>
              <a:spLocks/>
            </p:cNvSpPr>
            <p:nvPr/>
          </p:nvSpPr>
          <p:spPr bwMode="auto">
            <a:xfrm>
              <a:off x="2516" y="1930"/>
              <a:ext cx="152" cy="374"/>
            </a:xfrm>
            <a:custGeom>
              <a:avLst/>
              <a:gdLst>
                <a:gd name="T0" fmla="*/ 152 w 152"/>
                <a:gd name="T1" fmla="*/ 374 h 374"/>
                <a:gd name="T2" fmla="*/ 41 w 152"/>
                <a:gd name="T3" fmla="*/ 253 h 374"/>
                <a:gd name="T4" fmla="*/ 0 w 152"/>
                <a:gd name="T5" fmla="*/ 0 h 374"/>
                <a:gd name="T6" fmla="*/ 0 60000 65536"/>
                <a:gd name="T7" fmla="*/ 0 60000 65536"/>
                <a:gd name="T8" fmla="*/ 0 60000 65536"/>
                <a:gd name="T9" fmla="*/ 0 w 152"/>
                <a:gd name="T10" fmla="*/ 0 h 374"/>
                <a:gd name="T11" fmla="*/ 152 w 152"/>
                <a:gd name="T12" fmla="*/ 374 h 3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374">
                  <a:moveTo>
                    <a:pt x="152" y="374"/>
                  </a:moveTo>
                  <a:cubicBezTo>
                    <a:pt x="109" y="344"/>
                    <a:pt x="66" y="315"/>
                    <a:pt x="41" y="253"/>
                  </a:cubicBezTo>
                  <a:cubicBezTo>
                    <a:pt x="16" y="191"/>
                    <a:pt x="8" y="95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39" name="Freeform 11"/>
            <p:cNvSpPr>
              <a:spLocks/>
            </p:cNvSpPr>
            <p:nvPr/>
          </p:nvSpPr>
          <p:spPr bwMode="auto">
            <a:xfrm>
              <a:off x="2294" y="1920"/>
              <a:ext cx="364" cy="387"/>
            </a:xfrm>
            <a:custGeom>
              <a:avLst/>
              <a:gdLst>
                <a:gd name="T0" fmla="*/ 364 w 364"/>
                <a:gd name="T1" fmla="*/ 384 h 387"/>
                <a:gd name="T2" fmla="*/ 91 w 364"/>
                <a:gd name="T3" fmla="*/ 323 h 387"/>
                <a:gd name="T4" fmla="*/ 0 w 364"/>
                <a:gd name="T5" fmla="*/ 0 h 387"/>
                <a:gd name="T6" fmla="*/ 0 60000 65536"/>
                <a:gd name="T7" fmla="*/ 0 60000 65536"/>
                <a:gd name="T8" fmla="*/ 0 60000 65536"/>
                <a:gd name="T9" fmla="*/ 0 w 364"/>
                <a:gd name="T10" fmla="*/ 0 h 387"/>
                <a:gd name="T11" fmla="*/ 364 w 364"/>
                <a:gd name="T12" fmla="*/ 387 h 3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387">
                  <a:moveTo>
                    <a:pt x="364" y="384"/>
                  </a:moveTo>
                  <a:cubicBezTo>
                    <a:pt x="319" y="374"/>
                    <a:pt x="152" y="387"/>
                    <a:pt x="91" y="323"/>
                  </a:cubicBezTo>
                  <a:cubicBezTo>
                    <a:pt x="30" y="259"/>
                    <a:pt x="19" y="6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0" name="Freeform 12"/>
            <p:cNvSpPr>
              <a:spLocks/>
            </p:cNvSpPr>
            <p:nvPr/>
          </p:nvSpPr>
          <p:spPr bwMode="auto">
            <a:xfrm>
              <a:off x="2001" y="1920"/>
              <a:ext cx="657" cy="387"/>
            </a:xfrm>
            <a:custGeom>
              <a:avLst/>
              <a:gdLst>
                <a:gd name="T0" fmla="*/ 657 w 657"/>
                <a:gd name="T1" fmla="*/ 384 h 387"/>
                <a:gd name="T2" fmla="*/ 131 w 657"/>
                <a:gd name="T3" fmla="*/ 323 h 387"/>
                <a:gd name="T4" fmla="*/ 0 w 657"/>
                <a:gd name="T5" fmla="*/ 0 h 387"/>
                <a:gd name="T6" fmla="*/ 0 60000 65536"/>
                <a:gd name="T7" fmla="*/ 0 60000 65536"/>
                <a:gd name="T8" fmla="*/ 0 60000 65536"/>
                <a:gd name="T9" fmla="*/ 0 w 657"/>
                <a:gd name="T10" fmla="*/ 0 h 387"/>
                <a:gd name="T11" fmla="*/ 657 w 657"/>
                <a:gd name="T12" fmla="*/ 387 h 3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57" h="387">
                  <a:moveTo>
                    <a:pt x="657" y="384"/>
                  </a:moveTo>
                  <a:cubicBezTo>
                    <a:pt x="569" y="374"/>
                    <a:pt x="241" y="387"/>
                    <a:pt x="131" y="323"/>
                  </a:cubicBezTo>
                  <a:cubicBezTo>
                    <a:pt x="21" y="259"/>
                    <a:pt x="27" y="6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1" name="Line 13"/>
            <p:cNvSpPr>
              <a:spLocks noChangeShapeType="1"/>
            </p:cNvSpPr>
            <p:nvPr/>
          </p:nvSpPr>
          <p:spPr bwMode="auto">
            <a:xfrm flipV="1">
              <a:off x="2708" y="1919"/>
              <a:ext cx="1" cy="3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2" name="Line 14"/>
            <p:cNvSpPr>
              <a:spLocks noChangeShapeType="1"/>
            </p:cNvSpPr>
            <p:nvPr/>
          </p:nvSpPr>
          <p:spPr bwMode="auto">
            <a:xfrm>
              <a:off x="2708" y="2375"/>
              <a:ext cx="1" cy="4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3" name="Freeform 15"/>
            <p:cNvSpPr>
              <a:spLocks/>
            </p:cNvSpPr>
            <p:nvPr/>
          </p:nvSpPr>
          <p:spPr bwMode="auto">
            <a:xfrm>
              <a:off x="2506" y="2339"/>
              <a:ext cx="162" cy="460"/>
            </a:xfrm>
            <a:custGeom>
              <a:avLst/>
              <a:gdLst>
                <a:gd name="T0" fmla="*/ 162 w 162"/>
                <a:gd name="T1" fmla="*/ 5 h 460"/>
                <a:gd name="T2" fmla="*/ 51 w 162"/>
                <a:gd name="T3" fmla="*/ 76 h 460"/>
                <a:gd name="T4" fmla="*/ 0 w 162"/>
                <a:gd name="T5" fmla="*/ 460 h 460"/>
                <a:gd name="T6" fmla="*/ 0 60000 65536"/>
                <a:gd name="T7" fmla="*/ 0 60000 65536"/>
                <a:gd name="T8" fmla="*/ 0 60000 65536"/>
                <a:gd name="T9" fmla="*/ 0 w 162"/>
                <a:gd name="T10" fmla="*/ 0 h 460"/>
                <a:gd name="T11" fmla="*/ 162 w 162"/>
                <a:gd name="T12" fmla="*/ 460 h 4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" h="460">
                  <a:moveTo>
                    <a:pt x="162" y="5"/>
                  </a:moveTo>
                  <a:cubicBezTo>
                    <a:pt x="144" y="17"/>
                    <a:pt x="78" y="0"/>
                    <a:pt x="51" y="76"/>
                  </a:cubicBezTo>
                  <a:cubicBezTo>
                    <a:pt x="24" y="152"/>
                    <a:pt x="11" y="380"/>
                    <a:pt x="0" y="46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4" name="Freeform 16"/>
            <p:cNvSpPr>
              <a:spLocks/>
            </p:cNvSpPr>
            <p:nvPr/>
          </p:nvSpPr>
          <p:spPr bwMode="auto">
            <a:xfrm>
              <a:off x="2749" y="2344"/>
              <a:ext cx="133" cy="445"/>
            </a:xfrm>
            <a:custGeom>
              <a:avLst/>
              <a:gdLst>
                <a:gd name="T0" fmla="*/ 0 w 133"/>
                <a:gd name="T1" fmla="*/ 0 h 445"/>
                <a:gd name="T2" fmla="*/ 111 w 133"/>
                <a:gd name="T3" fmla="*/ 91 h 445"/>
                <a:gd name="T4" fmla="*/ 131 w 133"/>
                <a:gd name="T5" fmla="*/ 445 h 445"/>
                <a:gd name="T6" fmla="*/ 0 60000 65536"/>
                <a:gd name="T7" fmla="*/ 0 60000 65536"/>
                <a:gd name="T8" fmla="*/ 0 60000 65536"/>
                <a:gd name="T9" fmla="*/ 0 w 133"/>
                <a:gd name="T10" fmla="*/ 0 h 445"/>
                <a:gd name="T11" fmla="*/ 133 w 133"/>
                <a:gd name="T12" fmla="*/ 445 h 4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3" h="445">
                  <a:moveTo>
                    <a:pt x="0" y="0"/>
                  </a:moveTo>
                  <a:cubicBezTo>
                    <a:pt x="18" y="15"/>
                    <a:pt x="89" y="17"/>
                    <a:pt x="111" y="91"/>
                  </a:cubicBezTo>
                  <a:cubicBezTo>
                    <a:pt x="133" y="165"/>
                    <a:pt x="127" y="371"/>
                    <a:pt x="131" y="445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5" name="Freeform 17"/>
            <p:cNvSpPr>
              <a:spLocks/>
            </p:cNvSpPr>
            <p:nvPr/>
          </p:nvSpPr>
          <p:spPr bwMode="auto">
            <a:xfrm>
              <a:off x="2309" y="2319"/>
              <a:ext cx="339" cy="470"/>
            </a:xfrm>
            <a:custGeom>
              <a:avLst/>
              <a:gdLst>
                <a:gd name="T0" fmla="*/ 339 w 339"/>
                <a:gd name="T1" fmla="*/ 15 h 470"/>
                <a:gd name="T2" fmla="*/ 56 w 339"/>
                <a:gd name="T3" fmla="*/ 76 h 470"/>
                <a:gd name="T4" fmla="*/ 5 w 339"/>
                <a:gd name="T5" fmla="*/ 470 h 470"/>
                <a:gd name="T6" fmla="*/ 0 60000 65536"/>
                <a:gd name="T7" fmla="*/ 0 60000 65536"/>
                <a:gd name="T8" fmla="*/ 0 60000 65536"/>
                <a:gd name="T9" fmla="*/ 0 w 339"/>
                <a:gd name="T10" fmla="*/ 0 h 470"/>
                <a:gd name="T11" fmla="*/ 339 w 339"/>
                <a:gd name="T12" fmla="*/ 470 h 4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9" h="470">
                  <a:moveTo>
                    <a:pt x="339" y="15"/>
                  </a:moveTo>
                  <a:cubicBezTo>
                    <a:pt x="292" y="25"/>
                    <a:pt x="112" y="0"/>
                    <a:pt x="56" y="76"/>
                  </a:cubicBezTo>
                  <a:cubicBezTo>
                    <a:pt x="0" y="152"/>
                    <a:pt x="16" y="388"/>
                    <a:pt x="5" y="47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6" name="Freeform 18"/>
            <p:cNvSpPr>
              <a:spLocks/>
            </p:cNvSpPr>
            <p:nvPr/>
          </p:nvSpPr>
          <p:spPr bwMode="auto">
            <a:xfrm>
              <a:off x="2749" y="2299"/>
              <a:ext cx="354" cy="480"/>
            </a:xfrm>
            <a:custGeom>
              <a:avLst/>
              <a:gdLst>
                <a:gd name="T0" fmla="*/ 0 w 354"/>
                <a:gd name="T1" fmla="*/ 25 h 480"/>
                <a:gd name="T2" fmla="*/ 293 w 354"/>
                <a:gd name="T3" fmla="*/ 76 h 480"/>
                <a:gd name="T4" fmla="*/ 354 w 354"/>
                <a:gd name="T5" fmla="*/ 480 h 480"/>
                <a:gd name="T6" fmla="*/ 0 60000 65536"/>
                <a:gd name="T7" fmla="*/ 0 60000 65536"/>
                <a:gd name="T8" fmla="*/ 0 60000 65536"/>
                <a:gd name="T9" fmla="*/ 0 w 354"/>
                <a:gd name="T10" fmla="*/ 0 h 480"/>
                <a:gd name="T11" fmla="*/ 354 w 35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4" h="480">
                  <a:moveTo>
                    <a:pt x="0" y="25"/>
                  </a:moveTo>
                  <a:cubicBezTo>
                    <a:pt x="117" y="12"/>
                    <a:pt x="234" y="0"/>
                    <a:pt x="293" y="76"/>
                  </a:cubicBezTo>
                  <a:cubicBezTo>
                    <a:pt x="352" y="152"/>
                    <a:pt x="353" y="316"/>
                    <a:pt x="354" y="48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7" name="Freeform 19"/>
            <p:cNvSpPr>
              <a:spLocks/>
            </p:cNvSpPr>
            <p:nvPr/>
          </p:nvSpPr>
          <p:spPr bwMode="auto">
            <a:xfrm>
              <a:off x="2082" y="2318"/>
              <a:ext cx="606" cy="451"/>
            </a:xfrm>
            <a:custGeom>
              <a:avLst/>
              <a:gdLst>
                <a:gd name="T0" fmla="*/ 606 w 697"/>
                <a:gd name="T1" fmla="*/ 6 h 471"/>
                <a:gd name="T2" fmla="*/ 114 w 697"/>
                <a:gd name="T3" fmla="*/ 74 h 471"/>
                <a:gd name="T4" fmla="*/ 0 w 697"/>
                <a:gd name="T5" fmla="*/ 451 h 471"/>
                <a:gd name="T6" fmla="*/ 0 60000 65536"/>
                <a:gd name="T7" fmla="*/ 0 60000 65536"/>
                <a:gd name="T8" fmla="*/ 0 60000 65536"/>
                <a:gd name="T9" fmla="*/ 0 w 697"/>
                <a:gd name="T10" fmla="*/ 0 h 471"/>
                <a:gd name="T11" fmla="*/ 697 w 697"/>
                <a:gd name="T12" fmla="*/ 471 h 4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7" h="471">
                  <a:moveTo>
                    <a:pt x="697" y="6"/>
                  </a:moveTo>
                  <a:cubicBezTo>
                    <a:pt x="472" y="3"/>
                    <a:pt x="247" y="0"/>
                    <a:pt x="131" y="77"/>
                  </a:cubicBezTo>
                  <a:cubicBezTo>
                    <a:pt x="15" y="154"/>
                    <a:pt x="7" y="312"/>
                    <a:pt x="0" y="471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048" name="Freeform 20"/>
            <p:cNvSpPr>
              <a:spLocks/>
            </p:cNvSpPr>
            <p:nvPr/>
          </p:nvSpPr>
          <p:spPr bwMode="auto">
            <a:xfrm>
              <a:off x="2734" y="2299"/>
              <a:ext cx="624" cy="500"/>
            </a:xfrm>
            <a:custGeom>
              <a:avLst/>
              <a:gdLst>
                <a:gd name="T0" fmla="*/ 25 w 624"/>
                <a:gd name="T1" fmla="*/ 15 h 500"/>
                <a:gd name="T2" fmla="*/ 86 w 624"/>
                <a:gd name="T3" fmla="*/ 15 h 500"/>
                <a:gd name="T4" fmla="*/ 540 w 624"/>
                <a:gd name="T5" fmla="*/ 106 h 500"/>
                <a:gd name="T6" fmla="*/ 591 w 624"/>
                <a:gd name="T7" fmla="*/ 500 h 5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4"/>
                <a:gd name="T13" fmla="*/ 0 h 500"/>
                <a:gd name="T14" fmla="*/ 624 w 624"/>
                <a:gd name="T15" fmla="*/ 500 h 5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4" h="500">
                  <a:moveTo>
                    <a:pt x="25" y="15"/>
                  </a:moveTo>
                  <a:cubicBezTo>
                    <a:pt x="12" y="7"/>
                    <a:pt x="0" y="0"/>
                    <a:pt x="86" y="15"/>
                  </a:cubicBezTo>
                  <a:cubicBezTo>
                    <a:pt x="172" y="30"/>
                    <a:pt x="456" y="25"/>
                    <a:pt x="540" y="106"/>
                  </a:cubicBezTo>
                  <a:cubicBezTo>
                    <a:pt x="624" y="187"/>
                    <a:pt x="607" y="343"/>
                    <a:pt x="591" y="50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3014" name="Line 21"/>
          <p:cNvSpPr>
            <a:spLocks noChangeShapeType="1"/>
          </p:cNvSpPr>
          <p:nvPr/>
        </p:nvSpPr>
        <p:spPr bwMode="auto">
          <a:xfrm flipV="1">
            <a:off x="3051175" y="2422525"/>
            <a:ext cx="0" cy="2343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5" name="Line 22"/>
          <p:cNvSpPr>
            <a:spLocks noChangeShapeType="1"/>
          </p:cNvSpPr>
          <p:nvPr/>
        </p:nvSpPr>
        <p:spPr bwMode="auto">
          <a:xfrm>
            <a:off x="1589088" y="3609975"/>
            <a:ext cx="3192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6" name="Line 23"/>
          <p:cNvSpPr>
            <a:spLocks noChangeShapeType="1"/>
          </p:cNvSpPr>
          <p:nvPr/>
        </p:nvSpPr>
        <p:spPr bwMode="auto">
          <a:xfrm flipV="1">
            <a:off x="1893888" y="2967038"/>
            <a:ext cx="2166937" cy="1363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7" name="Text Box 24"/>
          <p:cNvSpPr txBox="1">
            <a:spLocks noChangeArrowheads="1"/>
          </p:cNvSpPr>
          <p:nvPr/>
        </p:nvSpPr>
        <p:spPr bwMode="auto">
          <a:xfrm>
            <a:off x="2363788" y="252888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en-GB"/>
          </a:p>
        </p:txBody>
      </p:sp>
      <p:sp>
        <p:nvSpPr>
          <p:cNvPr id="43018" name="Line 25"/>
          <p:cNvSpPr>
            <a:spLocks noChangeShapeType="1"/>
          </p:cNvSpPr>
          <p:nvPr/>
        </p:nvSpPr>
        <p:spPr bwMode="auto">
          <a:xfrm>
            <a:off x="8647113" y="3014663"/>
            <a:ext cx="0" cy="1331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9" name="Text Box 26"/>
          <p:cNvSpPr txBox="1">
            <a:spLocks noChangeArrowheads="1"/>
          </p:cNvSpPr>
          <p:nvPr/>
        </p:nvSpPr>
        <p:spPr bwMode="auto">
          <a:xfrm>
            <a:off x="8775700" y="328295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U</a:t>
            </a:r>
            <a:endParaRPr lang="en-GB"/>
          </a:p>
        </p:txBody>
      </p:sp>
      <p:sp>
        <p:nvSpPr>
          <p:cNvPr id="43020" name="Text Box 27"/>
          <p:cNvSpPr txBox="1">
            <a:spLocks noChangeArrowheads="1"/>
          </p:cNvSpPr>
          <p:nvPr/>
        </p:nvSpPr>
        <p:spPr bwMode="auto">
          <a:xfrm>
            <a:off x="315913" y="4968875"/>
            <a:ext cx="76152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If the beam is much smaller than w, all field lines are captured and</a:t>
            </a:r>
          </a:p>
          <a:p>
            <a:pPr eaLnBrk="1" hangingPunct="1"/>
            <a:r>
              <a:rPr lang="en-GB"/>
              <a:t>U is a linear function with replacement</a:t>
            </a:r>
          </a:p>
          <a:p>
            <a:pPr eaLnBrk="1" hangingPunct="1"/>
            <a:r>
              <a:rPr lang="en-GB"/>
              <a:t>else: Linear cut (projection to measurement plane must be linear)</a:t>
            </a:r>
            <a:r>
              <a:rPr lang="fr-CH"/>
              <a:t> </a:t>
            </a:r>
            <a:endParaRPr lang="en-GB"/>
          </a:p>
        </p:txBody>
      </p:sp>
      <p:sp>
        <p:nvSpPr>
          <p:cNvPr id="43021" name="Line 28"/>
          <p:cNvSpPr>
            <a:spLocks noChangeShapeType="1"/>
          </p:cNvSpPr>
          <p:nvPr/>
        </p:nvSpPr>
        <p:spPr bwMode="auto">
          <a:xfrm>
            <a:off x="6881813" y="2614613"/>
            <a:ext cx="1604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2" name="Text Box 29"/>
          <p:cNvSpPr txBox="1">
            <a:spLocks noChangeArrowheads="1"/>
          </p:cNvSpPr>
          <p:nvPr/>
        </p:nvSpPr>
        <p:spPr bwMode="auto">
          <a:xfrm>
            <a:off x="6553200" y="2384425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w</a:t>
            </a:r>
            <a:endParaRPr lang="en-GB"/>
          </a:p>
        </p:txBody>
      </p:sp>
      <p:sp>
        <p:nvSpPr>
          <p:cNvPr id="43023" name="Line 30"/>
          <p:cNvSpPr>
            <a:spLocks noChangeShapeType="1"/>
          </p:cNvSpPr>
          <p:nvPr/>
        </p:nvSpPr>
        <p:spPr bwMode="auto">
          <a:xfrm flipH="1">
            <a:off x="4981575" y="2622550"/>
            <a:ext cx="160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4" name="Line 31"/>
          <p:cNvSpPr>
            <a:spLocks noChangeShapeType="1"/>
          </p:cNvSpPr>
          <p:nvPr/>
        </p:nvSpPr>
        <p:spPr bwMode="auto">
          <a:xfrm>
            <a:off x="4813300" y="3609975"/>
            <a:ext cx="10906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5" name="Line 32"/>
          <p:cNvSpPr>
            <a:spLocks noChangeShapeType="1"/>
          </p:cNvSpPr>
          <p:nvPr/>
        </p:nvSpPr>
        <p:spPr bwMode="auto">
          <a:xfrm>
            <a:off x="4075113" y="2967038"/>
            <a:ext cx="8175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6" name="Line 33"/>
          <p:cNvSpPr>
            <a:spLocks noChangeShapeType="1"/>
          </p:cNvSpPr>
          <p:nvPr/>
        </p:nvSpPr>
        <p:spPr bwMode="auto">
          <a:xfrm>
            <a:off x="1901825" y="4354513"/>
            <a:ext cx="29670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7" name="Line 34"/>
          <p:cNvSpPr>
            <a:spLocks noChangeShapeType="1"/>
          </p:cNvSpPr>
          <p:nvPr/>
        </p:nvSpPr>
        <p:spPr bwMode="auto">
          <a:xfrm flipV="1">
            <a:off x="5245100" y="3111500"/>
            <a:ext cx="0" cy="48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8" name="Line 35"/>
          <p:cNvSpPr>
            <a:spLocks noChangeShapeType="1"/>
          </p:cNvSpPr>
          <p:nvPr/>
        </p:nvSpPr>
        <p:spPr bwMode="auto">
          <a:xfrm>
            <a:off x="5245100" y="3594100"/>
            <a:ext cx="0" cy="481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29" name="Text Box 36"/>
          <p:cNvSpPr txBox="1">
            <a:spLocks noChangeArrowheads="1"/>
          </p:cNvSpPr>
          <p:nvPr/>
        </p:nvSpPr>
        <p:spPr bwMode="auto">
          <a:xfrm>
            <a:off x="2640013" y="279400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U</a:t>
            </a:r>
            <a:endParaRPr lang="en-GB"/>
          </a:p>
        </p:txBody>
      </p:sp>
      <p:sp>
        <p:nvSpPr>
          <p:cNvPr id="43030" name="Text Box 37"/>
          <p:cNvSpPr txBox="1">
            <a:spLocks noChangeArrowheads="1"/>
          </p:cNvSpPr>
          <p:nvPr/>
        </p:nvSpPr>
        <p:spPr bwMode="auto">
          <a:xfrm>
            <a:off x="5259388" y="3187700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d</a:t>
            </a:r>
            <a:endParaRPr lang="en-GB"/>
          </a:p>
        </p:txBody>
      </p:sp>
      <p:sp>
        <p:nvSpPr>
          <p:cNvPr id="43031" name="Text Box 38"/>
          <p:cNvSpPr txBox="1">
            <a:spLocks noChangeArrowheads="1"/>
          </p:cNvSpPr>
          <p:nvPr/>
        </p:nvSpPr>
        <p:spPr bwMode="auto">
          <a:xfrm>
            <a:off x="4352925" y="3675063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d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A244EAF-1CC8-4586-AFE7-532DA583C5B5}" type="slidenum">
              <a:rPr lang="en-US" sz="1400" smtClean="0"/>
              <a:pPr eaLnBrk="1" hangingPunct="1"/>
              <a:t>4</a:t>
            </a:fld>
            <a:endParaRPr lang="en-US" sz="1400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Different uses of beam diagnostics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30313"/>
            <a:ext cx="9144000" cy="513715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b="1" smtClean="0"/>
              <a:t>Regular crude checks of accelerator performance</a:t>
            </a:r>
          </a:p>
          <a:p>
            <a:pPr lvl="1" eaLnBrk="1" hangingPunct="1"/>
            <a:r>
              <a:rPr lang="en-GB" smtClean="0"/>
              <a:t>Beam Intensity </a:t>
            </a:r>
          </a:p>
          <a:p>
            <a:pPr lvl="1" eaLnBrk="1" hangingPunct="1"/>
            <a:r>
              <a:rPr lang="en-GB" smtClean="0"/>
              <a:t>Radiation levels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b="1" smtClean="0"/>
              <a:t>Standard regular measurements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Emittance measurement</a:t>
            </a:r>
          </a:p>
          <a:p>
            <a:pPr lvl="1" eaLnBrk="1" hangingPunct="1"/>
            <a:r>
              <a:rPr lang="en-GB" smtClean="0"/>
              <a:t>Trajectories</a:t>
            </a:r>
          </a:p>
          <a:p>
            <a:pPr lvl="1" eaLnBrk="1" hangingPunct="1"/>
            <a:r>
              <a:rPr lang="en-GB" smtClean="0"/>
              <a:t>Tune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b="1" smtClean="0"/>
              <a:t>Sophisticated measurements e.g. during machine development sessions</a:t>
            </a:r>
          </a:p>
          <a:p>
            <a:pPr lvl="1" eaLnBrk="1" hangingPunct="1"/>
            <a:r>
              <a:rPr lang="en-GB" smtClean="0"/>
              <a:t>May require offline evaluation</a:t>
            </a:r>
          </a:p>
          <a:p>
            <a:pPr lvl="1" eaLnBrk="1" hangingPunct="1"/>
            <a:r>
              <a:rPr lang="en-GB" smtClean="0"/>
              <a:t>May be less </a:t>
            </a:r>
            <a:r>
              <a:rPr lang="en-GB" i="1" smtClean="0"/>
              <a:t>comfortable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0130DF3-AB4E-4C07-BC9E-E7D5E31926DE}" type="slidenum">
              <a:rPr lang="en-US" sz="1400" smtClean="0"/>
              <a:pPr eaLnBrk="1" hangingPunct="1"/>
              <a:t>40</a:t>
            </a:fld>
            <a:endParaRPr lang="en-US" sz="1400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Shoebox pick-up</a:t>
            </a:r>
            <a:endParaRPr lang="en-GB" smtClean="0"/>
          </a:p>
        </p:txBody>
      </p:sp>
      <p:pic>
        <p:nvPicPr>
          <p:cNvPr id="922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2975" y="2320925"/>
            <a:ext cx="2543175" cy="1949450"/>
          </a:xfrm>
        </p:spPr>
      </p:pic>
      <p:grpSp>
        <p:nvGrpSpPr>
          <p:cNvPr id="9223" name="Group 4"/>
          <p:cNvGrpSpPr>
            <a:grpSpLocks/>
          </p:cNvGrpSpPr>
          <p:nvPr/>
        </p:nvGrpSpPr>
        <p:grpSpPr bwMode="auto">
          <a:xfrm>
            <a:off x="4681538" y="2454275"/>
            <a:ext cx="2881312" cy="1957388"/>
            <a:chOff x="2949" y="1546"/>
            <a:chExt cx="1512" cy="990"/>
          </a:xfrm>
        </p:grpSpPr>
        <p:grpSp>
          <p:nvGrpSpPr>
            <p:cNvPr id="9228" name="Group 5"/>
            <p:cNvGrpSpPr>
              <a:grpSpLocks/>
            </p:cNvGrpSpPr>
            <p:nvPr/>
          </p:nvGrpSpPr>
          <p:grpSpPr bwMode="auto">
            <a:xfrm>
              <a:off x="2949" y="1768"/>
              <a:ext cx="1512" cy="383"/>
              <a:chOff x="4456" y="5836"/>
              <a:chExt cx="3009" cy="765"/>
            </a:xfrm>
          </p:grpSpPr>
          <p:sp>
            <p:nvSpPr>
              <p:cNvPr id="9233" name="Line 6"/>
              <p:cNvSpPr>
                <a:spLocks noChangeShapeType="1"/>
              </p:cNvSpPr>
              <p:nvPr/>
            </p:nvSpPr>
            <p:spPr bwMode="auto">
              <a:xfrm>
                <a:off x="6319" y="6228"/>
                <a:ext cx="27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34" name="AutoShape 7"/>
              <p:cNvSpPr>
                <a:spLocks noChangeArrowheads="1"/>
              </p:cNvSpPr>
              <p:nvPr/>
            </p:nvSpPr>
            <p:spPr bwMode="auto">
              <a:xfrm rot="5400000">
                <a:off x="6510" y="5986"/>
                <a:ext cx="717" cy="513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/>
              </a:p>
            </p:txBody>
          </p:sp>
          <p:sp>
            <p:nvSpPr>
              <p:cNvPr id="9235" name="Line 8"/>
              <p:cNvSpPr>
                <a:spLocks noChangeShapeType="1"/>
              </p:cNvSpPr>
              <p:nvPr/>
            </p:nvSpPr>
            <p:spPr bwMode="auto">
              <a:xfrm>
                <a:off x="7131" y="6240"/>
                <a:ext cx="33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36" name="AutoShape 9"/>
              <p:cNvSpPr>
                <a:spLocks noChangeArrowheads="1"/>
              </p:cNvSpPr>
              <p:nvPr/>
            </p:nvSpPr>
            <p:spPr bwMode="auto">
              <a:xfrm rot="-5400000">
                <a:off x="4742" y="5938"/>
                <a:ext cx="717" cy="513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/>
              </a:p>
            </p:txBody>
          </p:sp>
          <p:sp>
            <p:nvSpPr>
              <p:cNvPr id="9237" name="Line 10"/>
              <p:cNvSpPr>
                <a:spLocks noChangeShapeType="1"/>
              </p:cNvSpPr>
              <p:nvPr/>
            </p:nvSpPr>
            <p:spPr bwMode="auto">
              <a:xfrm>
                <a:off x="5352" y="6211"/>
                <a:ext cx="167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38" name="Line 11"/>
              <p:cNvSpPr>
                <a:spLocks noChangeShapeType="1"/>
              </p:cNvSpPr>
              <p:nvPr/>
            </p:nvSpPr>
            <p:spPr bwMode="auto">
              <a:xfrm flipH="1">
                <a:off x="4456" y="6200"/>
                <a:ext cx="38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9229" name="Group 12"/>
            <p:cNvGrpSpPr>
              <a:grpSpLocks/>
            </p:cNvGrpSpPr>
            <p:nvPr/>
          </p:nvGrpSpPr>
          <p:grpSpPr bwMode="auto">
            <a:xfrm>
              <a:off x="3491" y="1546"/>
              <a:ext cx="390" cy="990"/>
              <a:chOff x="8100" y="7087"/>
              <a:chExt cx="870" cy="2475"/>
            </a:xfrm>
          </p:grpSpPr>
          <p:sp>
            <p:nvSpPr>
              <p:cNvPr id="9230" name="AutoShape 13"/>
              <p:cNvSpPr>
                <a:spLocks noChangeArrowheads="1"/>
              </p:cNvSpPr>
              <p:nvPr/>
            </p:nvSpPr>
            <p:spPr bwMode="auto">
              <a:xfrm>
                <a:off x="8100" y="7432"/>
                <a:ext cx="840" cy="1470"/>
              </a:xfrm>
              <a:prstGeom prst="rtTriangle">
                <a:avLst/>
              </a:prstGeom>
              <a:solidFill>
                <a:srgbClr val="CCFFCC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/>
              </a:p>
            </p:txBody>
          </p:sp>
          <p:sp>
            <p:nvSpPr>
              <p:cNvPr id="9231" name="AutoShape 14"/>
              <p:cNvSpPr>
                <a:spLocks noChangeArrowheads="1"/>
              </p:cNvSpPr>
              <p:nvPr/>
            </p:nvSpPr>
            <p:spPr bwMode="auto">
              <a:xfrm rot="10800000">
                <a:off x="8130" y="7402"/>
                <a:ext cx="840" cy="1470"/>
              </a:xfrm>
              <a:prstGeom prst="rtTriangle">
                <a:avLst/>
              </a:prstGeom>
              <a:solidFill>
                <a:srgbClr val="CCFFCC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/>
              </a:p>
            </p:txBody>
          </p:sp>
          <p:sp>
            <p:nvSpPr>
              <p:cNvPr id="9232" name="Line 15"/>
              <p:cNvSpPr>
                <a:spLocks noChangeShapeType="1"/>
              </p:cNvSpPr>
              <p:nvPr/>
            </p:nvSpPr>
            <p:spPr bwMode="auto">
              <a:xfrm flipV="1">
                <a:off x="8700" y="7087"/>
                <a:ext cx="0" cy="24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9224" name="Text Box 16"/>
          <p:cNvSpPr txBox="1">
            <a:spLocks noChangeArrowheads="1"/>
          </p:cNvSpPr>
          <p:nvPr/>
        </p:nvSpPr>
        <p:spPr bwMode="auto">
          <a:xfrm>
            <a:off x="274638" y="4854575"/>
            <a:ext cx="3470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Linear cut through a shoebox</a:t>
            </a:r>
          </a:p>
        </p:txBody>
      </p:sp>
      <p:sp>
        <p:nvSpPr>
          <p:cNvPr id="9225" name="Rectangle 17"/>
          <p:cNvSpPr>
            <a:spLocks noChangeArrowheads="1"/>
          </p:cNvSpPr>
          <p:nvPr/>
        </p:nvSpPr>
        <p:spPr bwMode="auto">
          <a:xfrm>
            <a:off x="223838" y="32051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aphicFrame>
        <p:nvGraphicFramePr>
          <p:cNvPr id="9218" name="Object 18"/>
          <p:cNvGraphicFramePr>
            <a:graphicFrameLocks noChangeAspect="1"/>
          </p:cNvGraphicFramePr>
          <p:nvPr/>
        </p:nvGraphicFramePr>
        <p:xfrm>
          <a:off x="5211763" y="4502150"/>
          <a:ext cx="2459037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Equation" r:id="rId4" imgW="1143000" imgH="431640" progId="Equation.3">
                  <p:embed/>
                </p:oleObj>
              </mc:Choice>
              <mc:Fallback>
                <p:oleObj name="Equation" r:id="rId4" imgW="1143000" imgH="431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763" y="4502150"/>
                        <a:ext cx="2459037" cy="92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" name="Text Box 19"/>
          <p:cNvSpPr txBox="1">
            <a:spLocks noChangeArrowheads="1"/>
          </p:cNvSpPr>
          <p:nvPr/>
        </p:nvSpPr>
        <p:spPr bwMode="auto">
          <a:xfrm>
            <a:off x="4197350" y="3076575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U</a:t>
            </a:r>
            <a:r>
              <a:rPr lang="fr-CH" baseline="-25000"/>
              <a:t>L</a:t>
            </a:r>
            <a:endParaRPr lang="en-GB"/>
          </a:p>
        </p:txBody>
      </p:sp>
      <p:sp>
        <p:nvSpPr>
          <p:cNvPr id="9227" name="Text Box 20"/>
          <p:cNvSpPr txBox="1">
            <a:spLocks noChangeArrowheads="1"/>
          </p:cNvSpPr>
          <p:nvPr/>
        </p:nvSpPr>
        <p:spPr bwMode="auto">
          <a:xfrm>
            <a:off x="7643813" y="3067050"/>
            <a:ext cx="487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U</a:t>
            </a:r>
            <a:r>
              <a:rPr lang="fr-CH" baseline="-25000"/>
              <a:t>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A42FDF3-15F9-453A-8B5F-E2DF3E95FD39}" type="slidenum">
              <a:rPr lang="en-US" sz="1400" smtClean="0"/>
              <a:pPr eaLnBrk="1" hangingPunct="1"/>
              <a:t>41</a:t>
            </a:fld>
            <a:endParaRPr lang="en-US" sz="1400" smtClean="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Doubly cut shoebox</a:t>
            </a:r>
            <a:endParaRPr lang="en-GB" smtClean="0"/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63700"/>
            <a:ext cx="9144000" cy="4010025"/>
          </a:xfrm>
        </p:spPr>
        <p:txBody>
          <a:bodyPr/>
          <a:lstStyle/>
          <a:p>
            <a:pPr eaLnBrk="1" hangingPunct="1"/>
            <a:r>
              <a:rPr lang="fr-CH" smtClean="0"/>
              <a:t>Can measure horizontal and vertical position at once</a:t>
            </a:r>
          </a:p>
          <a:p>
            <a:pPr eaLnBrk="1" hangingPunct="1"/>
            <a:r>
              <a:rPr lang="fr-CH" smtClean="0"/>
              <a:t>Has 4 electrodes</a:t>
            </a:r>
            <a:endParaRPr lang="en-GB" smtClean="0"/>
          </a:p>
        </p:txBody>
      </p:sp>
      <p:sp>
        <p:nvSpPr>
          <p:cNvPr id="44038" name="AutoShape 7"/>
          <p:cNvSpPr>
            <a:spLocks noChangeArrowheads="1"/>
          </p:cNvSpPr>
          <p:nvPr/>
        </p:nvSpPr>
        <p:spPr bwMode="auto">
          <a:xfrm rot="20262510" flipV="1">
            <a:off x="1833563" y="4876800"/>
            <a:ext cx="3895725" cy="581025"/>
          </a:xfrm>
          <a:prstGeom prst="triangle">
            <a:avLst>
              <a:gd name="adj" fmla="val 43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grpSp>
        <p:nvGrpSpPr>
          <p:cNvPr id="44039" name="Group 32"/>
          <p:cNvGrpSpPr>
            <a:grpSpLocks/>
          </p:cNvGrpSpPr>
          <p:nvPr/>
        </p:nvGrpSpPr>
        <p:grpSpPr bwMode="auto">
          <a:xfrm>
            <a:off x="1384300" y="2212975"/>
            <a:ext cx="4679950" cy="3871913"/>
            <a:chOff x="1403350" y="1847850"/>
            <a:chExt cx="4679950" cy="3871913"/>
          </a:xfrm>
        </p:grpSpPr>
        <p:sp>
          <p:nvSpPr>
            <p:cNvPr id="44040" name="AutoShape 4"/>
            <p:cNvSpPr>
              <a:spLocks noChangeArrowheads="1"/>
            </p:cNvSpPr>
            <p:nvPr/>
          </p:nvSpPr>
          <p:spPr bwMode="auto">
            <a:xfrm rot="9427134" flipH="1" flipV="1">
              <a:off x="1577975" y="3813175"/>
              <a:ext cx="3902075" cy="720725"/>
            </a:xfrm>
            <a:prstGeom prst="triangle">
              <a:avLst>
                <a:gd name="adj" fmla="val 5638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/>
            </a:p>
          </p:txBody>
        </p:sp>
        <p:sp>
          <p:nvSpPr>
            <p:cNvPr id="44041" name="AutoShape 5"/>
            <p:cNvSpPr>
              <a:spLocks noChangeArrowheads="1"/>
            </p:cNvSpPr>
            <p:nvPr/>
          </p:nvSpPr>
          <p:spPr bwMode="auto">
            <a:xfrm rot="-3263520" flipH="1" flipV="1">
              <a:off x="1440656" y="3923507"/>
              <a:ext cx="3070225" cy="522288"/>
            </a:xfrm>
            <a:prstGeom prst="triangle">
              <a:avLst>
                <a:gd name="adj" fmla="val 2458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042" name="AutoShape 6"/>
            <p:cNvSpPr>
              <a:spLocks noChangeArrowheads="1"/>
            </p:cNvSpPr>
            <p:nvPr/>
          </p:nvSpPr>
          <p:spPr bwMode="auto">
            <a:xfrm rot="7559634" flipH="1" flipV="1">
              <a:off x="1116012" y="3627438"/>
              <a:ext cx="2951163" cy="427038"/>
            </a:xfrm>
            <a:prstGeom prst="triangle">
              <a:avLst>
                <a:gd name="adj" fmla="val 2241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043" name="Rectangle 8"/>
            <p:cNvSpPr>
              <a:spLocks noChangeArrowheads="1"/>
            </p:cNvSpPr>
            <p:nvPr/>
          </p:nvSpPr>
          <p:spPr bwMode="auto">
            <a:xfrm>
              <a:off x="1403350" y="1851025"/>
              <a:ext cx="73025" cy="350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23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 </a:t>
              </a:r>
              <a:endParaRPr lang="en-GB" sz="1800">
                <a:cs typeface="Arial" pitchFamily="34" charset="0"/>
              </a:endParaRPr>
            </a:p>
          </p:txBody>
        </p:sp>
        <p:grpSp>
          <p:nvGrpSpPr>
            <p:cNvPr id="44044" name="Group 9"/>
            <p:cNvGrpSpPr>
              <a:grpSpLocks/>
            </p:cNvGrpSpPr>
            <p:nvPr/>
          </p:nvGrpSpPr>
          <p:grpSpPr bwMode="auto">
            <a:xfrm>
              <a:off x="2165350" y="1847850"/>
              <a:ext cx="3917950" cy="3663950"/>
              <a:chOff x="1418" y="1180"/>
              <a:chExt cx="2468" cy="2308"/>
            </a:xfrm>
          </p:grpSpPr>
          <p:grpSp>
            <p:nvGrpSpPr>
              <p:cNvPr id="44057" name="Group 10"/>
              <p:cNvGrpSpPr>
                <a:grpSpLocks/>
              </p:cNvGrpSpPr>
              <p:nvPr/>
            </p:nvGrpSpPr>
            <p:grpSpPr bwMode="auto">
              <a:xfrm>
                <a:off x="3370" y="1180"/>
                <a:ext cx="516" cy="522"/>
                <a:chOff x="3370" y="1180"/>
                <a:chExt cx="516" cy="522"/>
              </a:xfrm>
            </p:grpSpPr>
            <p:sp>
              <p:nvSpPr>
                <p:cNvPr id="44064" name="Freeform 11"/>
                <p:cNvSpPr>
                  <a:spLocks/>
                </p:cNvSpPr>
                <p:nvPr/>
              </p:nvSpPr>
              <p:spPr bwMode="auto">
                <a:xfrm>
                  <a:off x="3370" y="1180"/>
                  <a:ext cx="516" cy="522"/>
                </a:xfrm>
                <a:custGeom>
                  <a:avLst/>
                  <a:gdLst>
                    <a:gd name="T0" fmla="*/ 516 w 516"/>
                    <a:gd name="T1" fmla="*/ 0 h 522"/>
                    <a:gd name="T2" fmla="*/ 0 w 516"/>
                    <a:gd name="T3" fmla="*/ 220 h 522"/>
                    <a:gd name="T4" fmla="*/ 297 w 516"/>
                    <a:gd name="T5" fmla="*/ 522 h 522"/>
                    <a:gd name="T6" fmla="*/ 516 w 516"/>
                    <a:gd name="T7" fmla="*/ 0 h 52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16"/>
                    <a:gd name="T13" fmla="*/ 0 h 522"/>
                    <a:gd name="T14" fmla="*/ 516 w 516"/>
                    <a:gd name="T15" fmla="*/ 522 h 52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16" h="522">
                      <a:moveTo>
                        <a:pt x="516" y="0"/>
                      </a:moveTo>
                      <a:lnTo>
                        <a:pt x="0" y="220"/>
                      </a:lnTo>
                      <a:lnTo>
                        <a:pt x="297" y="522"/>
                      </a:lnTo>
                      <a:lnTo>
                        <a:pt x="51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065" name="Freeform 12"/>
                <p:cNvSpPr>
                  <a:spLocks/>
                </p:cNvSpPr>
                <p:nvPr/>
              </p:nvSpPr>
              <p:spPr bwMode="auto">
                <a:xfrm>
                  <a:off x="3370" y="1180"/>
                  <a:ext cx="516" cy="522"/>
                </a:xfrm>
                <a:custGeom>
                  <a:avLst/>
                  <a:gdLst>
                    <a:gd name="T0" fmla="*/ 516 w 516"/>
                    <a:gd name="T1" fmla="*/ 0 h 522"/>
                    <a:gd name="T2" fmla="*/ 0 w 516"/>
                    <a:gd name="T3" fmla="*/ 220 h 522"/>
                    <a:gd name="T4" fmla="*/ 297 w 516"/>
                    <a:gd name="T5" fmla="*/ 522 h 522"/>
                    <a:gd name="T6" fmla="*/ 516 w 516"/>
                    <a:gd name="T7" fmla="*/ 0 h 52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16"/>
                    <a:gd name="T13" fmla="*/ 0 h 522"/>
                    <a:gd name="T14" fmla="*/ 516 w 516"/>
                    <a:gd name="T15" fmla="*/ 522 h 52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16" h="522">
                      <a:moveTo>
                        <a:pt x="516" y="0"/>
                      </a:moveTo>
                      <a:lnTo>
                        <a:pt x="0" y="220"/>
                      </a:lnTo>
                      <a:lnTo>
                        <a:pt x="297" y="522"/>
                      </a:lnTo>
                      <a:lnTo>
                        <a:pt x="516" y="0"/>
                      </a:lnTo>
                      <a:close/>
                    </a:path>
                  </a:pathLst>
                </a:custGeom>
                <a:noFill/>
                <a:ln w="174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058" name="Group 13"/>
              <p:cNvGrpSpPr>
                <a:grpSpLocks/>
              </p:cNvGrpSpPr>
              <p:nvPr/>
            </p:nvGrpSpPr>
            <p:grpSpPr bwMode="auto">
              <a:xfrm>
                <a:off x="3349" y="1333"/>
                <a:ext cx="357" cy="394"/>
                <a:chOff x="3349" y="1333"/>
                <a:chExt cx="357" cy="394"/>
              </a:xfrm>
            </p:grpSpPr>
            <p:sp>
              <p:nvSpPr>
                <p:cNvPr id="44062" name="Freeform 14"/>
                <p:cNvSpPr>
                  <a:spLocks/>
                </p:cNvSpPr>
                <p:nvPr/>
              </p:nvSpPr>
              <p:spPr bwMode="auto">
                <a:xfrm>
                  <a:off x="3349" y="1333"/>
                  <a:ext cx="357" cy="394"/>
                </a:xfrm>
                <a:custGeom>
                  <a:avLst/>
                  <a:gdLst>
                    <a:gd name="T0" fmla="*/ 44 w 1558"/>
                    <a:gd name="T1" fmla="*/ 37 h 1720"/>
                    <a:gd name="T2" fmla="*/ 98 w 1558"/>
                    <a:gd name="T3" fmla="*/ 264 h 1720"/>
                    <a:gd name="T4" fmla="*/ 313 w 1558"/>
                    <a:gd name="T5" fmla="*/ 357 h 1720"/>
                    <a:gd name="T6" fmla="*/ 259 w 1558"/>
                    <a:gd name="T7" fmla="*/ 129 h 1720"/>
                    <a:gd name="T8" fmla="*/ 44 w 1558"/>
                    <a:gd name="T9" fmla="*/ 37 h 17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58"/>
                    <a:gd name="T16" fmla="*/ 0 h 1720"/>
                    <a:gd name="T17" fmla="*/ 1558 w 1558"/>
                    <a:gd name="T18" fmla="*/ 1720 h 17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58" h="1720">
                      <a:moveTo>
                        <a:pt x="194" y="163"/>
                      </a:moveTo>
                      <a:cubicBezTo>
                        <a:pt x="0" y="325"/>
                        <a:pt x="105" y="769"/>
                        <a:pt x="428" y="1154"/>
                      </a:cubicBezTo>
                      <a:cubicBezTo>
                        <a:pt x="751" y="1539"/>
                        <a:pt x="1170" y="1720"/>
                        <a:pt x="1364" y="1557"/>
                      </a:cubicBezTo>
                      <a:cubicBezTo>
                        <a:pt x="1558" y="1394"/>
                        <a:pt x="1453" y="950"/>
                        <a:pt x="1130" y="565"/>
                      </a:cubicBezTo>
                      <a:cubicBezTo>
                        <a:pt x="807" y="180"/>
                        <a:pt x="388" y="0"/>
                        <a:pt x="194" y="163"/>
                      </a:cubicBezTo>
                    </a:path>
                  </a:pathLst>
                </a:custGeom>
                <a:solidFill>
                  <a:srgbClr val="FFCC9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063" name="Freeform 15"/>
                <p:cNvSpPr>
                  <a:spLocks/>
                </p:cNvSpPr>
                <p:nvPr/>
              </p:nvSpPr>
              <p:spPr bwMode="auto">
                <a:xfrm>
                  <a:off x="3349" y="1333"/>
                  <a:ext cx="357" cy="394"/>
                </a:xfrm>
                <a:custGeom>
                  <a:avLst/>
                  <a:gdLst>
                    <a:gd name="T0" fmla="*/ 45 w 357"/>
                    <a:gd name="T1" fmla="*/ 37 h 394"/>
                    <a:gd name="T2" fmla="*/ 98 w 357"/>
                    <a:gd name="T3" fmla="*/ 264 h 394"/>
                    <a:gd name="T4" fmla="*/ 313 w 357"/>
                    <a:gd name="T5" fmla="*/ 356 h 394"/>
                    <a:gd name="T6" fmla="*/ 259 w 357"/>
                    <a:gd name="T7" fmla="*/ 129 h 394"/>
                    <a:gd name="T8" fmla="*/ 45 w 357"/>
                    <a:gd name="T9" fmla="*/ 37 h 3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7"/>
                    <a:gd name="T16" fmla="*/ 0 h 394"/>
                    <a:gd name="T17" fmla="*/ 357 w 357"/>
                    <a:gd name="T18" fmla="*/ 394 h 3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7" h="394">
                      <a:moveTo>
                        <a:pt x="45" y="37"/>
                      </a:moveTo>
                      <a:cubicBezTo>
                        <a:pt x="0" y="74"/>
                        <a:pt x="24" y="176"/>
                        <a:pt x="98" y="264"/>
                      </a:cubicBezTo>
                      <a:cubicBezTo>
                        <a:pt x="172" y="352"/>
                        <a:pt x="268" y="394"/>
                        <a:pt x="313" y="356"/>
                      </a:cubicBezTo>
                      <a:cubicBezTo>
                        <a:pt x="357" y="319"/>
                        <a:pt x="333" y="217"/>
                        <a:pt x="259" y="129"/>
                      </a:cubicBezTo>
                      <a:cubicBezTo>
                        <a:pt x="185" y="41"/>
                        <a:pt x="89" y="0"/>
                        <a:pt x="45" y="37"/>
                      </a:cubicBezTo>
                    </a:path>
                  </a:pathLst>
                </a:custGeom>
                <a:noFill/>
                <a:ln w="174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059" name="Group 16"/>
              <p:cNvGrpSpPr>
                <a:grpSpLocks/>
              </p:cNvGrpSpPr>
              <p:nvPr/>
            </p:nvGrpSpPr>
            <p:grpSpPr bwMode="auto">
              <a:xfrm>
                <a:off x="1418" y="1508"/>
                <a:ext cx="2107" cy="1980"/>
                <a:chOff x="1418" y="1508"/>
                <a:chExt cx="2107" cy="1980"/>
              </a:xfrm>
            </p:grpSpPr>
            <p:sp>
              <p:nvSpPr>
                <p:cNvPr id="44060" name="Freeform 17"/>
                <p:cNvSpPr>
                  <a:spLocks/>
                </p:cNvSpPr>
                <p:nvPr/>
              </p:nvSpPr>
              <p:spPr bwMode="auto">
                <a:xfrm>
                  <a:off x="1418" y="1508"/>
                  <a:ext cx="2107" cy="1980"/>
                </a:xfrm>
                <a:custGeom>
                  <a:avLst/>
                  <a:gdLst>
                    <a:gd name="T0" fmla="*/ 0 w 2107"/>
                    <a:gd name="T1" fmla="*/ 1941 h 1980"/>
                    <a:gd name="T2" fmla="*/ 37 w 2107"/>
                    <a:gd name="T3" fmla="*/ 1980 h 1980"/>
                    <a:gd name="T4" fmla="*/ 2107 w 2107"/>
                    <a:gd name="T5" fmla="*/ 39 h 1980"/>
                    <a:gd name="T6" fmla="*/ 2070 w 2107"/>
                    <a:gd name="T7" fmla="*/ 0 h 1980"/>
                    <a:gd name="T8" fmla="*/ 0 w 2107"/>
                    <a:gd name="T9" fmla="*/ 1941 h 19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7"/>
                    <a:gd name="T16" fmla="*/ 0 h 1980"/>
                    <a:gd name="T17" fmla="*/ 2107 w 2107"/>
                    <a:gd name="T18" fmla="*/ 1980 h 19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7" h="1980">
                      <a:moveTo>
                        <a:pt x="0" y="1941"/>
                      </a:moveTo>
                      <a:lnTo>
                        <a:pt x="37" y="1980"/>
                      </a:lnTo>
                      <a:lnTo>
                        <a:pt x="2107" y="39"/>
                      </a:lnTo>
                      <a:lnTo>
                        <a:pt x="2070" y="0"/>
                      </a:lnTo>
                      <a:lnTo>
                        <a:pt x="0" y="19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061" name="Freeform 18"/>
                <p:cNvSpPr>
                  <a:spLocks/>
                </p:cNvSpPr>
                <p:nvPr/>
              </p:nvSpPr>
              <p:spPr bwMode="auto">
                <a:xfrm>
                  <a:off x="1418" y="1508"/>
                  <a:ext cx="2107" cy="1980"/>
                </a:xfrm>
                <a:custGeom>
                  <a:avLst/>
                  <a:gdLst>
                    <a:gd name="T0" fmla="*/ 0 w 2107"/>
                    <a:gd name="T1" fmla="*/ 1941 h 1980"/>
                    <a:gd name="T2" fmla="*/ 37 w 2107"/>
                    <a:gd name="T3" fmla="*/ 1980 h 1980"/>
                    <a:gd name="T4" fmla="*/ 2107 w 2107"/>
                    <a:gd name="T5" fmla="*/ 39 h 1980"/>
                    <a:gd name="T6" fmla="*/ 2070 w 2107"/>
                    <a:gd name="T7" fmla="*/ 0 h 1980"/>
                    <a:gd name="T8" fmla="*/ 0 w 2107"/>
                    <a:gd name="T9" fmla="*/ 1941 h 19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7"/>
                    <a:gd name="T16" fmla="*/ 0 h 1980"/>
                    <a:gd name="T17" fmla="*/ 2107 w 2107"/>
                    <a:gd name="T18" fmla="*/ 1980 h 19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7" h="1980">
                      <a:moveTo>
                        <a:pt x="0" y="1941"/>
                      </a:moveTo>
                      <a:lnTo>
                        <a:pt x="37" y="1980"/>
                      </a:lnTo>
                      <a:lnTo>
                        <a:pt x="2107" y="39"/>
                      </a:lnTo>
                      <a:lnTo>
                        <a:pt x="2070" y="0"/>
                      </a:lnTo>
                      <a:lnTo>
                        <a:pt x="0" y="1941"/>
                      </a:lnTo>
                      <a:close/>
                    </a:path>
                  </a:pathLst>
                </a:custGeom>
                <a:noFill/>
                <a:ln w="174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44045" name="AutoShape 19"/>
            <p:cNvSpPr>
              <a:spLocks noChangeArrowheads="1"/>
            </p:cNvSpPr>
            <p:nvPr/>
          </p:nvSpPr>
          <p:spPr bwMode="auto">
            <a:xfrm rot="8266998">
              <a:off x="3667125" y="3490913"/>
              <a:ext cx="2401888" cy="730250"/>
            </a:xfrm>
            <a:prstGeom prst="triangle">
              <a:avLst>
                <a:gd name="adj" fmla="val 27310"/>
              </a:avLst>
            </a:prstGeom>
            <a:solidFill>
              <a:schemeClr val="accent1">
                <a:alpha val="87842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44046" name="Group 20"/>
            <p:cNvGrpSpPr>
              <a:grpSpLocks/>
            </p:cNvGrpSpPr>
            <p:nvPr/>
          </p:nvGrpSpPr>
          <p:grpSpPr bwMode="auto">
            <a:xfrm>
              <a:off x="1916113" y="2740025"/>
              <a:ext cx="1779587" cy="1643063"/>
              <a:chOff x="1201" y="1751"/>
              <a:chExt cx="1121" cy="1035"/>
            </a:xfrm>
          </p:grpSpPr>
          <p:sp>
            <p:nvSpPr>
              <p:cNvPr id="44055" name="Freeform 21"/>
              <p:cNvSpPr>
                <a:spLocks/>
              </p:cNvSpPr>
              <p:nvPr/>
            </p:nvSpPr>
            <p:spPr bwMode="auto">
              <a:xfrm>
                <a:off x="1201" y="1751"/>
                <a:ext cx="1121" cy="1035"/>
              </a:xfrm>
              <a:custGeom>
                <a:avLst/>
                <a:gdLst>
                  <a:gd name="T0" fmla="*/ 1121 w 1121"/>
                  <a:gd name="T1" fmla="*/ 0 h 1035"/>
                  <a:gd name="T2" fmla="*/ 0 w 1121"/>
                  <a:gd name="T3" fmla="*/ 1035 h 1035"/>
                  <a:gd name="T4" fmla="*/ 1121 w 1121"/>
                  <a:gd name="T5" fmla="*/ 1035 h 1035"/>
                  <a:gd name="T6" fmla="*/ 1121 w 1121"/>
                  <a:gd name="T7" fmla="*/ 0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1"/>
                  <a:gd name="T13" fmla="*/ 0 h 1035"/>
                  <a:gd name="T14" fmla="*/ 1121 w 1121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1" h="1035">
                    <a:moveTo>
                      <a:pt x="1121" y="0"/>
                    </a:moveTo>
                    <a:lnTo>
                      <a:pt x="0" y="1035"/>
                    </a:lnTo>
                    <a:lnTo>
                      <a:pt x="1121" y="1035"/>
                    </a:lnTo>
                    <a:lnTo>
                      <a:pt x="1121" y="0"/>
                    </a:lnTo>
                    <a:close/>
                  </a:path>
                </a:pathLst>
              </a:custGeom>
              <a:solidFill>
                <a:srgbClr val="99CCFF">
                  <a:alpha val="8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056" name="Freeform 22"/>
              <p:cNvSpPr>
                <a:spLocks/>
              </p:cNvSpPr>
              <p:nvPr/>
            </p:nvSpPr>
            <p:spPr bwMode="auto">
              <a:xfrm>
                <a:off x="1201" y="1751"/>
                <a:ext cx="1121" cy="1035"/>
              </a:xfrm>
              <a:custGeom>
                <a:avLst/>
                <a:gdLst>
                  <a:gd name="T0" fmla="*/ 1121 w 1121"/>
                  <a:gd name="T1" fmla="*/ 0 h 1035"/>
                  <a:gd name="T2" fmla="*/ 0 w 1121"/>
                  <a:gd name="T3" fmla="*/ 1035 h 1035"/>
                  <a:gd name="T4" fmla="*/ 1121 w 1121"/>
                  <a:gd name="T5" fmla="*/ 1035 h 1035"/>
                  <a:gd name="T6" fmla="*/ 1121 w 1121"/>
                  <a:gd name="T7" fmla="*/ 0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1"/>
                  <a:gd name="T13" fmla="*/ 0 h 1035"/>
                  <a:gd name="T14" fmla="*/ 1121 w 1121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1" h="1035">
                    <a:moveTo>
                      <a:pt x="1121" y="0"/>
                    </a:moveTo>
                    <a:lnTo>
                      <a:pt x="0" y="1035"/>
                    </a:lnTo>
                    <a:lnTo>
                      <a:pt x="1121" y="1035"/>
                    </a:lnTo>
                    <a:lnTo>
                      <a:pt x="1121" y="0"/>
                    </a:lnTo>
                    <a:close/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4047" name="Group 23"/>
            <p:cNvGrpSpPr>
              <a:grpSpLocks/>
            </p:cNvGrpSpPr>
            <p:nvPr/>
          </p:nvGrpSpPr>
          <p:grpSpPr bwMode="auto">
            <a:xfrm>
              <a:off x="3741738" y="2762250"/>
              <a:ext cx="1781175" cy="1643063"/>
              <a:chOff x="2357" y="1740"/>
              <a:chExt cx="1122" cy="1035"/>
            </a:xfrm>
          </p:grpSpPr>
          <p:sp>
            <p:nvSpPr>
              <p:cNvPr id="44053" name="Freeform 24"/>
              <p:cNvSpPr>
                <a:spLocks/>
              </p:cNvSpPr>
              <p:nvPr/>
            </p:nvSpPr>
            <p:spPr bwMode="auto">
              <a:xfrm>
                <a:off x="2357" y="1740"/>
                <a:ext cx="1122" cy="1035"/>
              </a:xfrm>
              <a:custGeom>
                <a:avLst/>
                <a:gdLst>
                  <a:gd name="T0" fmla="*/ 0 w 1122"/>
                  <a:gd name="T1" fmla="*/ 1035 h 1035"/>
                  <a:gd name="T2" fmla="*/ 1122 w 1122"/>
                  <a:gd name="T3" fmla="*/ 0 h 1035"/>
                  <a:gd name="T4" fmla="*/ 0 w 1122"/>
                  <a:gd name="T5" fmla="*/ 0 h 1035"/>
                  <a:gd name="T6" fmla="*/ 0 w 1122"/>
                  <a:gd name="T7" fmla="*/ 1035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2"/>
                  <a:gd name="T13" fmla="*/ 0 h 1035"/>
                  <a:gd name="T14" fmla="*/ 1122 w 1122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2" h="1035">
                    <a:moveTo>
                      <a:pt x="0" y="1035"/>
                    </a:moveTo>
                    <a:lnTo>
                      <a:pt x="1122" y="0"/>
                    </a:lnTo>
                    <a:lnTo>
                      <a:pt x="0" y="0"/>
                    </a:lnTo>
                    <a:lnTo>
                      <a:pt x="0" y="1035"/>
                    </a:lnTo>
                    <a:close/>
                  </a:path>
                </a:pathLst>
              </a:custGeom>
              <a:solidFill>
                <a:srgbClr val="99CCFF">
                  <a:alpha val="8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054" name="Freeform 25"/>
              <p:cNvSpPr>
                <a:spLocks/>
              </p:cNvSpPr>
              <p:nvPr/>
            </p:nvSpPr>
            <p:spPr bwMode="auto">
              <a:xfrm>
                <a:off x="2357" y="1740"/>
                <a:ext cx="1122" cy="1035"/>
              </a:xfrm>
              <a:custGeom>
                <a:avLst/>
                <a:gdLst>
                  <a:gd name="T0" fmla="*/ 0 w 1122"/>
                  <a:gd name="T1" fmla="*/ 1035 h 1035"/>
                  <a:gd name="T2" fmla="*/ 1122 w 1122"/>
                  <a:gd name="T3" fmla="*/ 0 h 1035"/>
                  <a:gd name="T4" fmla="*/ 0 w 1122"/>
                  <a:gd name="T5" fmla="*/ 0 h 1035"/>
                  <a:gd name="T6" fmla="*/ 0 w 1122"/>
                  <a:gd name="T7" fmla="*/ 1035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2"/>
                  <a:gd name="T13" fmla="*/ 0 h 1035"/>
                  <a:gd name="T14" fmla="*/ 1122 w 1122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2" h="1035">
                    <a:moveTo>
                      <a:pt x="0" y="1035"/>
                    </a:moveTo>
                    <a:lnTo>
                      <a:pt x="1122" y="0"/>
                    </a:lnTo>
                    <a:lnTo>
                      <a:pt x="0" y="0"/>
                    </a:lnTo>
                    <a:lnTo>
                      <a:pt x="0" y="1035"/>
                    </a:lnTo>
                    <a:close/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4048" name="AutoShape 26"/>
            <p:cNvSpPr>
              <a:spLocks noChangeArrowheads="1"/>
            </p:cNvSpPr>
            <p:nvPr/>
          </p:nvSpPr>
          <p:spPr bwMode="auto">
            <a:xfrm rot="-2273926">
              <a:off x="3316288" y="3956050"/>
              <a:ext cx="2268537" cy="596900"/>
            </a:xfrm>
            <a:prstGeom prst="triangle">
              <a:avLst>
                <a:gd name="adj" fmla="val 2181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049" name="Text Box 27"/>
            <p:cNvSpPr txBox="1">
              <a:spLocks noChangeArrowheads="1"/>
            </p:cNvSpPr>
            <p:nvPr/>
          </p:nvSpPr>
          <p:spPr bwMode="auto">
            <a:xfrm>
              <a:off x="3046413" y="3492500"/>
              <a:ext cx="32543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a</a:t>
              </a:r>
              <a:endParaRPr lang="en-GB"/>
            </a:p>
          </p:txBody>
        </p:sp>
        <p:sp>
          <p:nvSpPr>
            <p:cNvPr id="44050" name="Text Box 28"/>
            <p:cNvSpPr txBox="1">
              <a:spLocks noChangeArrowheads="1"/>
            </p:cNvSpPr>
            <p:nvPr/>
          </p:nvSpPr>
          <p:spPr bwMode="auto">
            <a:xfrm>
              <a:off x="3881438" y="3267075"/>
              <a:ext cx="32543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b</a:t>
              </a:r>
              <a:endParaRPr lang="en-GB"/>
            </a:p>
          </p:txBody>
        </p:sp>
        <p:sp>
          <p:nvSpPr>
            <p:cNvPr id="44051" name="Text Box 29"/>
            <p:cNvSpPr txBox="1">
              <a:spLocks noChangeArrowheads="1"/>
            </p:cNvSpPr>
            <p:nvPr/>
          </p:nvSpPr>
          <p:spPr bwMode="auto">
            <a:xfrm>
              <a:off x="2490788" y="4486275"/>
              <a:ext cx="311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c</a:t>
              </a:r>
              <a:endParaRPr lang="en-GB"/>
            </a:p>
          </p:txBody>
        </p:sp>
        <p:sp>
          <p:nvSpPr>
            <p:cNvPr id="44052" name="Text Box 30"/>
            <p:cNvSpPr txBox="1">
              <a:spLocks noChangeArrowheads="1"/>
            </p:cNvSpPr>
            <p:nvPr/>
          </p:nvSpPr>
          <p:spPr bwMode="auto">
            <a:xfrm>
              <a:off x="3222625" y="4759325"/>
              <a:ext cx="32543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fr-CH"/>
                <a:t>d</a:t>
              </a: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3218720-0CDB-477F-91FD-44E4707D43F2}" type="slidenum">
              <a:rPr lang="en-US" sz="1400" smtClean="0"/>
              <a:pPr eaLnBrk="1" hangingPunct="1"/>
              <a:t>42</a:t>
            </a:fld>
            <a:endParaRPr lang="en-US" sz="1400" smtClean="0"/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z="2400" smtClean="0"/>
              <a:t>Simulatenous horizontal and vertical measurement</a:t>
            </a:r>
          </a:p>
        </p:txBody>
      </p:sp>
      <p:grpSp>
        <p:nvGrpSpPr>
          <p:cNvPr id="10247" name="Group 3"/>
          <p:cNvGrpSpPr>
            <a:grpSpLocks/>
          </p:cNvGrpSpPr>
          <p:nvPr/>
        </p:nvGrpSpPr>
        <p:grpSpPr bwMode="auto">
          <a:xfrm>
            <a:off x="0" y="1766888"/>
            <a:ext cx="3733800" cy="3148012"/>
            <a:chOff x="884" y="1164"/>
            <a:chExt cx="2948" cy="2438"/>
          </a:xfrm>
        </p:grpSpPr>
        <p:sp>
          <p:nvSpPr>
            <p:cNvPr id="10282" name="AutoShape 4"/>
            <p:cNvSpPr>
              <a:spLocks noChangeArrowheads="1"/>
            </p:cNvSpPr>
            <p:nvPr/>
          </p:nvSpPr>
          <p:spPr bwMode="auto">
            <a:xfrm rot="20262510" flipV="1">
              <a:off x="1178" y="2853"/>
              <a:ext cx="2454" cy="366"/>
            </a:xfrm>
            <a:prstGeom prst="triangle">
              <a:avLst>
                <a:gd name="adj" fmla="val 4390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283" name="AutoShape 5"/>
            <p:cNvSpPr>
              <a:spLocks noChangeArrowheads="1"/>
            </p:cNvSpPr>
            <p:nvPr/>
          </p:nvSpPr>
          <p:spPr bwMode="auto">
            <a:xfrm rot="9427134" flipH="1" flipV="1">
              <a:off x="995" y="2412"/>
              <a:ext cx="2458" cy="454"/>
            </a:xfrm>
            <a:prstGeom prst="triangle">
              <a:avLst>
                <a:gd name="adj" fmla="val 5638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284" name="Rectangle 6"/>
            <p:cNvSpPr>
              <a:spLocks noChangeArrowheads="1"/>
            </p:cNvSpPr>
            <p:nvPr/>
          </p:nvSpPr>
          <p:spPr bwMode="auto">
            <a:xfrm>
              <a:off x="884" y="1166"/>
              <a:ext cx="58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23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 </a:t>
              </a:r>
              <a:endParaRPr lang="en-GB" sz="1800">
                <a:cs typeface="Arial" pitchFamily="34" charset="0"/>
              </a:endParaRPr>
            </a:p>
          </p:txBody>
        </p:sp>
        <p:grpSp>
          <p:nvGrpSpPr>
            <p:cNvPr id="10285" name="Group 7"/>
            <p:cNvGrpSpPr>
              <a:grpSpLocks/>
            </p:cNvGrpSpPr>
            <p:nvPr/>
          </p:nvGrpSpPr>
          <p:grpSpPr bwMode="auto">
            <a:xfrm>
              <a:off x="1364" y="1164"/>
              <a:ext cx="2468" cy="2308"/>
              <a:chOff x="1418" y="1180"/>
              <a:chExt cx="2468" cy="2308"/>
            </a:xfrm>
          </p:grpSpPr>
          <p:grpSp>
            <p:nvGrpSpPr>
              <p:cNvPr id="10296" name="Group 8"/>
              <p:cNvGrpSpPr>
                <a:grpSpLocks/>
              </p:cNvGrpSpPr>
              <p:nvPr/>
            </p:nvGrpSpPr>
            <p:grpSpPr bwMode="auto">
              <a:xfrm>
                <a:off x="3370" y="1180"/>
                <a:ext cx="516" cy="522"/>
                <a:chOff x="3370" y="1180"/>
                <a:chExt cx="516" cy="522"/>
              </a:xfrm>
            </p:grpSpPr>
            <p:sp>
              <p:nvSpPr>
                <p:cNvPr id="10303" name="Freeform 9"/>
                <p:cNvSpPr>
                  <a:spLocks/>
                </p:cNvSpPr>
                <p:nvPr/>
              </p:nvSpPr>
              <p:spPr bwMode="auto">
                <a:xfrm>
                  <a:off x="3370" y="1180"/>
                  <a:ext cx="516" cy="522"/>
                </a:xfrm>
                <a:custGeom>
                  <a:avLst/>
                  <a:gdLst>
                    <a:gd name="T0" fmla="*/ 516 w 516"/>
                    <a:gd name="T1" fmla="*/ 0 h 522"/>
                    <a:gd name="T2" fmla="*/ 0 w 516"/>
                    <a:gd name="T3" fmla="*/ 220 h 522"/>
                    <a:gd name="T4" fmla="*/ 297 w 516"/>
                    <a:gd name="T5" fmla="*/ 522 h 522"/>
                    <a:gd name="T6" fmla="*/ 516 w 516"/>
                    <a:gd name="T7" fmla="*/ 0 h 52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16"/>
                    <a:gd name="T13" fmla="*/ 0 h 522"/>
                    <a:gd name="T14" fmla="*/ 516 w 516"/>
                    <a:gd name="T15" fmla="*/ 522 h 52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16" h="522">
                      <a:moveTo>
                        <a:pt x="516" y="0"/>
                      </a:moveTo>
                      <a:lnTo>
                        <a:pt x="0" y="220"/>
                      </a:lnTo>
                      <a:lnTo>
                        <a:pt x="297" y="522"/>
                      </a:lnTo>
                      <a:lnTo>
                        <a:pt x="51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304" name="Freeform 10"/>
                <p:cNvSpPr>
                  <a:spLocks/>
                </p:cNvSpPr>
                <p:nvPr/>
              </p:nvSpPr>
              <p:spPr bwMode="auto">
                <a:xfrm>
                  <a:off x="3370" y="1180"/>
                  <a:ext cx="516" cy="522"/>
                </a:xfrm>
                <a:custGeom>
                  <a:avLst/>
                  <a:gdLst>
                    <a:gd name="T0" fmla="*/ 516 w 516"/>
                    <a:gd name="T1" fmla="*/ 0 h 522"/>
                    <a:gd name="T2" fmla="*/ 0 w 516"/>
                    <a:gd name="T3" fmla="*/ 220 h 522"/>
                    <a:gd name="T4" fmla="*/ 297 w 516"/>
                    <a:gd name="T5" fmla="*/ 522 h 522"/>
                    <a:gd name="T6" fmla="*/ 516 w 516"/>
                    <a:gd name="T7" fmla="*/ 0 h 52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16"/>
                    <a:gd name="T13" fmla="*/ 0 h 522"/>
                    <a:gd name="T14" fmla="*/ 516 w 516"/>
                    <a:gd name="T15" fmla="*/ 522 h 52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16" h="522">
                      <a:moveTo>
                        <a:pt x="516" y="0"/>
                      </a:moveTo>
                      <a:lnTo>
                        <a:pt x="0" y="220"/>
                      </a:lnTo>
                      <a:lnTo>
                        <a:pt x="297" y="522"/>
                      </a:lnTo>
                      <a:lnTo>
                        <a:pt x="516" y="0"/>
                      </a:lnTo>
                      <a:close/>
                    </a:path>
                  </a:pathLst>
                </a:custGeom>
                <a:noFill/>
                <a:ln w="174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0297" name="Group 11"/>
              <p:cNvGrpSpPr>
                <a:grpSpLocks/>
              </p:cNvGrpSpPr>
              <p:nvPr/>
            </p:nvGrpSpPr>
            <p:grpSpPr bwMode="auto">
              <a:xfrm>
                <a:off x="3349" y="1333"/>
                <a:ext cx="357" cy="394"/>
                <a:chOff x="3349" y="1333"/>
                <a:chExt cx="357" cy="394"/>
              </a:xfrm>
            </p:grpSpPr>
            <p:sp>
              <p:nvSpPr>
                <p:cNvPr id="10301" name="Freeform 12"/>
                <p:cNvSpPr>
                  <a:spLocks/>
                </p:cNvSpPr>
                <p:nvPr/>
              </p:nvSpPr>
              <p:spPr bwMode="auto">
                <a:xfrm>
                  <a:off x="3349" y="1333"/>
                  <a:ext cx="357" cy="394"/>
                </a:xfrm>
                <a:custGeom>
                  <a:avLst/>
                  <a:gdLst>
                    <a:gd name="T0" fmla="*/ 44 w 1558"/>
                    <a:gd name="T1" fmla="*/ 37 h 1720"/>
                    <a:gd name="T2" fmla="*/ 98 w 1558"/>
                    <a:gd name="T3" fmla="*/ 264 h 1720"/>
                    <a:gd name="T4" fmla="*/ 313 w 1558"/>
                    <a:gd name="T5" fmla="*/ 357 h 1720"/>
                    <a:gd name="T6" fmla="*/ 259 w 1558"/>
                    <a:gd name="T7" fmla="*/ 129 h 1720"/>
                    <a:gd name="T8" fmla="*/ 44 w 1558"/>
                    <a:gd name="T9" fmla="*/ 37 h 17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58"/>
                    <a:gd name="T16" fmla="*/ 0 h 1720"/>
                    <a:gd name="T17" fmla="*/ 1558 w 1558"/>
                    <a:gd name="T18" fmla="*/ 1720 h 17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58" h="1720">
                      <a:moveTo>
                        <a:pt x="194" y="163"/>
                      </a:moveTo>
                      <a:cubicBezTo>
                        <a:pt x="0" y="325"/>
                        <a:pt x="105" y="769"/>
                        <a:pt x="428" y="1154"/>
                      </a:cubicBezTo>
                      <a:cubicBezTo>
                        <a:pt x="751" y="1539"/>
                        <a:pt x="1170" y="1720"/>
                        <a:pt x="1364" y="1557"/>
                      </a:cubicBezTo>
                      <a:cubicBezTo>
                        <a:pt x="1558" y="1394"/>
                        <a:pt x="1453" y="950"/>
                        <a:pt x="1130" y="565"/>
                      </a:cubicBezTo>
                      <a:cubicBezTo>
                        <a:pt x="807" y="180"/>
                        <a:pt x="388" y="0"/>
                        <a:pt x="194" y="163"/>
                      </a:cubicBezTo>
                    </a:path>
                  </a:pathLst>
                </a:custGeom>
                <a:solidFill>
                  <a:srgbClr val="FFCC99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302" name="Freeform 13"/>
                <p:cNvSpPr>
                  <a:spLocks/>
                </p:cNvSpPr>
                <p:nvPr/>
              </p:nvSpPr>
              <p:spPr bwMode="auto">
                <a:xfrm>
                  <a:off x="3349" y="1333"/>
                  <a:ext cx="357" cy="394"/>
                </a:xfrm>
                <a:custGeom>
                  <a:avLst/>
                  <a:gdLst>
                    <a:gd name="T0" fmla="*/ 45 w 357"/>
                    <a:gd name="T1" fmla="*/ 37 h 394"/>
                    <a:gd name="T2" fmla="*/ 98 w 357"/>
                    <a:gd name="T3" fmla="*/ 264 h 394"/>
                    <a:gd name="T4" fmla="*/ 313 w 357"/>
                    <a:gd name="T5" fmla="*/ 356 h 394"/>
                    <a:gd name="T6" fmla="*/ 259 w 357"/>
                    <a:gd name="T7" fmla="*/ 129 h 394"/>
                    <a:gd name="T8" fmla="*/ 45 w 357"/>
                    <a:gd name="T9" fmla="*/ 37 h 3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7"/>
                    <a:gd name="T16" fmla="*/ 0 h 394"/>
                    <a:gd name="T17" fmla="*/ 357 w 357"/>
                    <a:gd name="T18" fmla="*/ 394 h 3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7" h="394">
                      <a:moveTo>
                        <a:pt x="45" y="37"/>
                      </a:moveTo>
                      <a:cubicBezTo>
                        <a:pt x="0" y="74"/>
                        <a:pt x="24" y="176"/>
                        <a:pt x="98" y="264"/>
                      </a:cubicBezTo>
                      <a:cubicBezTo>
                        <a:pt x="172" y="352"/>
                        <a:pt x="268" y="394"/>
                        <a:pt x="313" y="356"/>
                      </a:cubicBezTo>
                      <a:cubicBezTo>
                        <a:pt x="357" y="319"/>
                        <a:pt x="333" y="217"/>
                        <a:pt x="259" y="129"/>
                      </a:cubicBezTo>
                      <a:cubicBezTo>
                        <a:pt x="185" y="41"/>
                        <a:pt x="89" y="0"/>
                        <a:pt x="45" y="37"/>
                      </a:cubicBezTo>
                    </a:path>
                  </a:pathLst>
                </a:custGeom>
                <a:noFill/>
                <a:ln w="174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0298" name="Group 14"/>
              <p:cNvGrpSpPr>
                <a:grpSpLocks/>
              </p:cNvGrpSpPr>
              <p:nvPr/>
            </p:nvGrpSpPr>
            <p:grpSpPr bwMode="auto">
              <a:xfrm>
                <a:off x="1418" y="1508"/>
                <a:ext cx="2107" cy="1980"/>
                <a:chOff x="1418" y="1508"/>
                <a:chExt cx="2107" cy="1980"/>
              </a:xfrm>
            </p:grpSpPr>
            <p:sp>
              <p:nvSpPr>
                <p:cNvPr id="10299" name="Freeform 15"/>
                <p:cNvSpPr>
                  <a:spLocks/>
                </p:cNvSpPr>
                <p:nvPr/>
              </p:nvSpPr>
              <p:spPr bwMode="auto">
                <a:xfrm>
                  <a:off x="1418" y="1508"/>
                  <a:ext cx="2107" cy="1980"/>
                </a:xfrm>
                <a:custGeom>
                  <a:avLst/>
                  <a:gdLst>
                    <a:gd name="T0" fmla="*/ 0 w 2107"/>
                    <a:gd name="T1" fmla="*/ 1941 h 1980"/>
                    <a:gd name="T2" fmla="*/ 37 w 2107"/>
                    <a:gd name="T3" fmla="*/ 1980 h 1980"/>
                    <a:gd name="T4" fmla="*/ 2107 w 2107"/>
                    <a:gd name="T5" fmla="*/ 39 h 1980"/>
                    <a:gd name="T6" fmla="*/ 2070 w 2107"/>
                    <a:gd name="T7" fmla="*/ 0 h 1980"/>
                    <a:gd name="T8" fmla="*/ 0 w 2107"/>
                    <a:gd name="T9" fmla="*/ 1941 h 19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7"/>
                    <a:gd name="T16" fmla="*/ 0 h 1980"/>
                    <a:gd name="T17" fmla="*/ 2107 w 2107"/>
                    <a:gd name="T18" fmla="*/ 1980 h 19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7" h="1980">
                      <a:moveTo>
                        <a:pt x="0" y="1941"/>
                      </a:moveTo>
                      <a:lnTo>
                        <a:pt x="37" y="1980"/>
                      </a:lnTo>
                      <a:lnTo>
                        <a:pt x="2107" y="39"/>
                      </a:lnTo>
                      <a:lnTo>
                        <a:pt x="2070" y="0"/>
                      </a:lnTo>
                      <a:lnTo>
                        <a:pt x="0" y="194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300" name="Freeform 16"/>
                <p:cNvSpPr>
                  <a:spLocks/>
                </p:cNvSpPr>
                <p:nvPr/>
              </p:nvSpPr>
              <p:spPr bwMode="auto">
                <a:xfrm>
                  <a:off x="1418" y="1508"/>
                  <a:ext cx="2107" cy="1980"/>
                </a:xfrm>
                <a:custGeom>
                  <a:avLst/>
                  <a:gdLst>
                    <a:gd name="T0" fmla="*/ 0 w 2107"/>
                    <a:gd name="T1" fmla="*/ 1941 h 1980"/>
                    <a:gd name="T2" fmla="*/ 37 w 2107"/>
                    <a:gd name="T3" fmla="*/ 1980 h 1980"/>
                    <a:gd name="T4" fmla="*/ 2107 w 2107"/>
                    <a:gd name="T5" fmla="*/ 39 h 1980"/>
                    <a:gd name="T6" fmla="*/ 2070 w 2107"/>
                    <a:gd name="T7" fmla="*/ 0 h 1980"/>
                    <a:gd name="T8" fmla="*/ 0 w 2107"/>
                    <a:gd name="T9" fmla="*/ 1941 h 19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7"/>
                    <a:gd name="T16" fmla="*/ 0 h 1980"/>
                    <a:gd name="T17" fmla="*/ 2107 w 2107"/>
                    <a:gd name="T18" fmla="*/ 1980 h 19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7" h="1980">
                      <a:moveTo>
                        <a:pt x="0" y="1941"/>
                      </a:moveTo>
                      <a:lnTo>
                        <a:pt x="37" y="1980"/>
                      </a:lnTo>
                      <a:lnTo>
                        <a:pt x="2107" y="39"/>
                      </a:lnTo>
                      <a:lnTo>
                        <a:pt x="2070" y="0"/>
                      </a:lnTo>
                      <a:lnTo>
                        <a:pt x="0" y="1941"/>
                      </a:lnTo>
                      <a:close/>
                    </a:path>
                  </a:pathLst>
                </a:custGeom>
                <a:noFill/>
                <a:ln w="174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0286" name="AutoShape 17"/>
            <p:cNvSpPr>
              <a:spLocks noChangeArrowheads="1"/>
            </p:cNvSpPr>
            <p:nvPr/>
          </p:nvSpPr>
          <p:spPr bwMode="auto">
            <a:xfrm rot="8266998">
              <a:off x="2310" y="2199"/>
              <a:ext cx="1513" cy="460"/>
            </a:xfrm>
            <a:prstGeom prst="triangle">
              <a:avLst>
                <a:gd name="adj" fmla="val 27310"/>
              </a:avLst>
            </a:prstGeom>
            <a:solidFill>
              <a:schemeClr val="accent1">
                <a:alpha val="87842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287" name="AutoShape 18"/>
            <p:cNvSpPr>
              <a:spLocks noChangeArrowheads="1"/>
            </p:cNvSpPr>
            <p:nvPr/>
          </p:nvSpPr>
          <p:spPr bwMode="auto">
            <a:xfrm rot="7559634" flipH="1" flipV="1">
              <a:off x="704" y="2296"/>
              <a:ext cx="1859" cy="269"/>
            </a:xfrm>
            <a:prstGeom prst="triangle">
              <a:avLst>
                <a:gd name="adj" fmla="val 2241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288" name="AutoShape 19"/>
            <p:cNvSpPr>
              <a:spLocks noChangeArrowheads="1"/>
            </p:cNvSpPr>
            <p:nvPr/>
          </p:nvSpPr>
          <p:spPr bwMode="auto">
            <a:xfrm rot="-3263520" flipH="1" flipV="1">
              <a:off x="921" y="2470"/>
              <a:ext cx="1934" cy="329"/>
            </a:xfrm>
            <a:prstGeom prst="triangle">
              <a:avLst>
                <a:gd name="adj" fmla="val 23579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10289" name="Group 20"/>
            <p:cNvGrpSpPr>
              <a:grpSpLocks/>
            </p:cNvGrpSpPr>
            <p:nvPr/>
          </p:nvGrpSpPr>
          <p:grpSpPr bwMode="auto">
            <a:xfrm>
              <a:off x="1207" y="1734"/>
              <a:ext cx="1121" cy="1035"/>
              <a:chOff x="1201" y="1751"/>
              <a:chExt cx="1121" cy="1035"/>
            </a:xfrm>
          </p:grpSpPr>
          <p:sp>
            <p:nvSpPr>
              <p:cNvPr id="10294" name="Freeform 21"/>
              <p:cNvSpPr>
                <a:spLocks/>
              </p:cNvSpPr>
              <p:nvPr/>
            </p:nvSpPr>
            <p:spPr bwMode="auto">
              <a:xfrm>
                <a:off x="1201" y="1751"/>
                <a:ext cx="1121" cy="1035"/>
              </a:xfrm>
              <a:custGeom>
                <a:avLst/>
                <a:gdLst>
                  <a:gd name="T0" fmla="*/ 1121 w 1121"/>
                  <a:gd name="T1" fmla="*/ 0 h 1035"/>
                  <a:gd name="T2" fmla="*/ 0 w 1121"/>
                  <a:gd name="T3" fmla="*/ 1035 h 1035"/>
                  <a:gd name="T4" fmla="*/ 1121 w 1121"/>
                  <a:gd name="T5" fmla="*/ 1035 h 1035"/>
                  <a:gd name="T6" fmla="*/ 1121 w 1121"/>
                  <a:gd name="T7" fmla="*/ 0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1"/>
                  <a:gd name="T13" fmla="*/ 0 h 1035"/>
                  <a:gd name="T14" fmla="*/ 1121 w 1121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1" h="1035">
                    <a:moveTo>
                      <a:pt x="1121" y="0"/>
                    </a:moveTo>
                    <a:lnTo>
                      <a:pt x="0" y="1035"/>
                    </a:lnTo>
                    <a:lnTo>
                      <a:pt x="1121" y="1035"/>
                    </a:lnTo>
                    <a:lnTo>
                      <a:pt x="1121" y="0"/>
                    </a:lnTo>
                    <a:close/>
                  </a:path>
                </a:pathLst>
              </a:custGeom>
              <a:solidFill>
                <a:srgbClr val="FFCC00">
                  <a:alpha val="549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5" name="Freeform 22"/>
              <p:cNvSpPr>
                <a:spLocks/>
              </p:cNvSpPr>
              <p:nvPr/>
            </p:nvSpPr>
            <p:spPr bwMode="auto">
              <a:xfrm>
                <a:off x="1201" y="1751"/>
                <a:ext cx="1121" cy="1035"/>
              </a:xfrm>
              <a:custGeom>
                <a:avLst/>
                <a:gdLst>
                  <a:gd name="T0" fmla="*/ 1121 w 1121"/>
                  <a:gd name="T1" fmla="*/ 0 h 1035"/>
                  <a:gd name="T2" fmla="*/ 0 w 1121"/>
                  <a:gd name="T3" fmla="*/ 1035 h 1035"/>
                  <a:gd name="T4" fmla="*/ 1121 w 1121"/>
                  <a:gd name="T5" fmla="*/ 1035 h 1035"/>
                  <a:gd name="T6" fmla="*/ 1121 w 1121"/>
                  <a:gd name="T7" fmla="*/ 0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1"/>
                  <a:gd name="T13" fmla="*/ 0 h 1035"/>
                  <a:gd name="T14" fmla="*/ 1121 w 1121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1" h="1035">
                    <a:moveTo>
                      <a:pt x="1121" y="0"/>
                    </a:moveTo>
                    <a:lnTo>
                      <a:pt x="0" y="1035"/>
                    </a:lnTo>
                    <a:lnTo>
                      <a:pt x="1121" y="1035"/>
                    </a:lnTo>
                    <a:lnTo>
                      <a:pt x="1121" y="0"/>
                    </a:lnTo>
                    <a:close/>
                  </a:path>
                </a:pathLst>
              </a:custGeom>
              <a:solidFill>
                <a:srgbClr val="FFCC00">
                  <a:alpha val="54901"/>
                </a:srgbClr>
              </a:solidFill>
              <a:ln w="174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290" name="Group 23"/>
            <p:cNvGrpSpPr>
              <a:grpSpLocks/>
            </p:cNvGrpSpPr>
            <p:nvPr/>
          </p:nvGrpSpPr>
          <p:grpSpPr bwMode="auto">
            <a:xfrm>
              <a:off x="2357" y="1740"/>
              <a:ext cx="1122" cy="1035"/>
              <a:chOff x="2357" y="1740"/>
              <a:chExt cx="1122" cy="1035"/>
            </a:xfrm>
          </p:grpSpPr>
          <p:sp>
            <p:nvSpPr>
              <p:cNvPr id="10292" name="Freeform 24"/>
              <p:cNvSpPr>
                <a:spLocks/>
              </p:cNvSpPr>
              <p:nvPr/>
            </p:nvSpPr>
            <p:spPr bwMode="auto">
              <a:xfrm>
                <a:off x="2357" y="1740"/>
                <a:ext cx="1122" cy="1035"/>
              </a:xfrm>
              <a:custGeom>
                <a:avLst/>
                <a:gdLst>
                  <a:gd name="T0" fmla="*/ 0 w 1122"/>
                  <a:gd name="T1" fmla="*/ 1035 h 1035"/>
                  <a:gd name="T2" fmla="*/ 1122 w 1122"/>
                  <a:gd name="T3" fmla="*/ 0 h 1035"/>
                  <a:gd name="T4" fmla="*/ 0 w 1122"/>
                  <a:gd name="T5" fmla="*/ 0 h 1035"/>
                  <a:gd name="T6" fmla="*/ 0 w 1122"/>
                  <a:gd name="T7" fmla="*/ 1035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2"/>
                  <a:gd name="T13" fmla="*/ 0 h 1035"/>
                  <a:gd name="T14" fmla="*/ 1122 w 1122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2" h="1035">
                    <a:moveTo>
                      <a:pt x="0" y="1035"/>
                    </a:moveTo>
                    <a:lnTo>
                      <a:pt x="1122" y="0"/>
                    </a:lnTo>
                    <a:lnTo>
                      <a:pt x="0" y="0"/>
                    </a:lnTo>
                    <a:lnTo>
                      <a:pt x="0" y="1035"/>
                    </a:lnTo>
                    <a:close/>
                  </a:path>
                </a:pathLst>
              </a:custGeom>
              <a:solidFill>
                <a:srgbClr val="99CCFF">
                  <a:alpha val="8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93" name="Freeform 25"/>
              <p:cNvSpPr>
                <a:spLocks/>
              </p:cNvSpPr>
              <p:nvPr/>
            </p:nvSpPr>
            <p:spPr bwMode="auto">
              <a:xfrm>
                <a:off x="2357" y="1740"/>
                <a:ext cx="1122" cy="1035"/>
              </a:xfrm>
              <a:custGeom>
                <a:avLst/>
                <a:gdLst>
                  <a:gd name="T0" fmla="*/ 0 w 1122"/>
                  <a:gd name="T1" fmla="*/ 1035 h 1035"/>
                  <a:gd name="T2" fmla="*/ 1122 w 1122"/>
                  <a:gd name="T3" fmla="*/ 0 h 1035"/>
                  <a:gd name="T4" fmla="*/ 0 w 1122"/>
                  <a:gd name="T5" fmla="*/ 0 h 1035"/>
                  <a:gd name="T6" fmla="*/ 0 w 1122"/>
                  <a:gd name="T7" fmla="*/ 1035 h 10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2"/>
                  <a:gd name="T13" fmla="*/ 0 h 1035"/>
                  <a:gd name="T14" fmla="*/ 1122 w 1122"/>
                  <a:gd name="T15" fmla="*/ 1035 h 10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2" h="1035">
                    <a:moveTo>
                      <a:pt x="0" y="1035"/>
                    </a:moveTo>
                    <a:lnTo>
                      <a:pt x="1122" y="0"/>
                    </a:lnTo>
                    <a:lnTo>
                      <a:pt x="0" y="0"/>
                    </a:lnTo>
                    <a:lnTo>
                      <a:pt x="0" y="1035"/>
                    </a:lnTo>
                    <a:close/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291" name="AutoShape 26"/>
            <p:cNvSpPr>
              <a:spLocks noChangeArrowheads="1"/>
            </p:cNvSpPr>
            <p:nvPr/>
          </p:nvSpPr>
          <p:spPr bwMode="auto">
            <a:xfrm rot="-2273926">
              <a:off x="2079" y="2502"/>
              <a:ext cx="1429" cy="376"/>
            </a:xfrm>
            <a:prstGeom prst="triangle">
              <a:avLst>
                <a:gd name="adj" fmla="val 2181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10248" name="AutoShape 27"/>
          <p:cNvSpPr>
            <a:spLocks noChangeArrowheads="1"/>
          </p:cNvSpPr>
          <p:nvPr/>
        </p:nvSpPr>
        <p:spPr bwMode="auto">
          <a:xfrm rot="9427134" flipH="1" flipV="1">
            <a:off x="4564063" y="3351213"/>
            <a:ext cx="3178175" cy="569912"/>
          </a:xfrm>
          <a:prstGeom prst="triangle">
            <a:avLst>
              <a:gd name="adj" fmla="val 563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9" name="AutoShape 28"/>
          <p:cNvSpPr>
            <a:spLocks noChangeArrowheads="1"/>
          </p:cNvSpPr>
          <p:nvPr/>
        </p:nvSpPr>
        <p:spPr bwMode="auto">
          <a:xfrm rot="-3263520" flipH="1" flipV="1">
            <a:off x="4514056" y="3394869"/>
            <a:ext cx="2427288" cy="425450"/>
          </a:xfrm>
          <a:prstGeom prst="triangle">
            <a:avLst>
              <a:gd name="adj" fmla="val 235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50" name="AutoShape 29"/>
          <p:cNvSpPr>
            <a:spLocks noChangeArrowheads="1"/>
          </p:cNvSpPr>
          <p:nvPr/>
        </p:nvSpPr>
        <p:spPr bwMode="auto">
          <a:xfrm rot="7559634" flipH="1" flipV="1">
            <a:off x="4191000" y="3200401"/>
            <a:ext cx="2332037" cy="347662"/>
          </a:xfrm>
          <a:prstGeom prst="triangle">
            <a:avLst>
              <a:gd name="adj" fmla="val 2241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51" name="AutoShape 30"/>
          <p:cNvSpPr>
            <a:spLocks noChangeArrowheads="1"/>
          </p:cNvSpPr>
          <p:nvPr/>
        </p:nvSpPr>
        <p:spPr bwMode="auto">
          <a:xfrm rot="20262510" flipV="1">
            <a:off x="4802188" y="3917950"/>
            <a:ext cx="3173412" cy="458788"/>
          </a:xfrm>
          <a:prstGeom prst="triangle">
            <a:avLst>
              <a:gd name="adj" fmla="val 432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52" name="Rectangle 31"/>
          <p:cNvSpPr>
            <a:spLocks noChangeArrowheads="1"/>
          </p:cNvSpPr>
          <p:nvPr/>
        </p:nvSpPr>
        <p:spPr bwMode="auto">
          <a:xfrm>
            <a:off x="4421188" y="1801813"/>
            <a:ext cx="730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3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</a:t>
            </a:r>
            <a:endParaRPr lang="en-GB" sz="1800">
              <a:cs typeface="Arial" pitchFamily="34" charset="0"/>
            </a:endParaRPr>
          </a:p>
        </p:txBody>
      </p:sp>
      <p:grpSp>
        <p:nvGrpSpPr>
          <p:cNvPr id="10253" name="Group 32"/>
          <p:cNvGrpSpPr>
            <a:grpSpLocks/>
          </p:cNvGrpSpPr>
          <p:nvPr/>
        </p:nvGrpSpPr>
        <p:grpSpPr bwMode="auto">
          <a:xfrm>
            <a:off x="5041900" y="1798638"/>
            <a:ext cx="3192463" cy="2895600"/>
            <a:chOff x="1418" y="1180"/>
            <a:chExt cx="2468" cy="2308"/>
          </a:xfrm>
        </p:grpSpPr>
        <p:grpSp>
          <p:nvGrpSpPr>
            <p:cNvPr id="10273" name="Group 33"/>
            <p:cNvGrpSpPr>
              <a:grpSpLocks/>
            </p:cNvGrpSpPr>
            <p:nvPr/>
          </p:nvGrpSpPr>
          <p:grpSpPr bwMode="auto">
            <a:xfrm>
              <a:off x="3370" y="1180"/>
              <a:ext cx="516" cy="522"/>
              <a:chOff x="3370" y="1180"/>
              <a:chExt cx="516" cy="522"/>
            </a:xfrm>
          </p:grpSpPr>
          <p:sp>
            <p:nvSpPr>
              <p:cNvPr id="10280" name="Freeform 34"/>
              <p:cNvSpPr>
                <a:spLocks/>
              </p:cNvSpPr>
              <p:nvPr/>
            </p:nvSpPr>
            <p:spPr bwMode="auto">
              <a:xfrm>
                <a:off x="3370" y="1180"/>
                <a:ext cx="516" cy="522"/>
              </a:xfrm>
              <a:custGeom>
                <a:avLst/>
                <a:gdLst>
                  <a:gd name="T0" fmla="*/ 516 w 516"/>
                  <a:gd name="T1" fmla="*/ 0 h 522"/>
                  <a:gd name="T2" fmla="*/ 0 w 516"/>
                  <a:gd name="T3" fmla="*/ 220 h 522"/>
                  <a:gd name="T4" fmla="*/ 297 w 516"/>
                  <a:gd name="T5" fmla="*/ 522 h 522"/>
                  <a:gd name="T6" fmla="*/ 516 w 516"/>
                  <a:gd name="T7" fmla="*/ 0 h 5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6"/>
                  <a:gd name="T13" fmla="*/ 0 h 522"/>
                  <a:gd name="T14" fmla="*/ 516 w 516"/>
                  <a:gd name="T15" fmla="*/ 522 h 5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6" h="522">
                    <a:moveTo>
                      <a:pt x="516" y="0"/>
                    </a:moveTo>
                    <a:lnTo>
                      <a:pt x="0" y="220"/>
                    </a:lnTo>
                    <a:lnTo>
                      <a:pt x="297" y="52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81" name="Freeform 35"/>
              <p:cNvSpPr>
                <a:spLocks/>
              </p:cNvSpPr>
              <p:nvPr/>
            </p:nvSpPr>
            <p:spPr bwMode="auto">
              <a:xfrm>
                <a:off x="3370" y="1180"/>
                <a:ext cx="516" cy="522"/>
              </a:xfrm>
              <a:custGeom>
                <a:avLst/>
                <a:gdLst>
                  <a:gd name="T0" fmla="*/ 516 w 516"/>
                  <a:gd name="T1" fmla="*/ 0 h 522"/>
                  <a:gd name="T2" fmla="*/ 0 w 516"/>
                  <a:gd name="T3" fmla="*/ 220 h 522"/>
                  <a:gd name="T4" fmla="*/ 297 w 516"/>
                  <a:gd name="T5" fmla="*/ 522 h 522"/>
                  <a:gd name="T6" fmla="*/ 516 w 516"/>
                  <a:gd name="T7" fmla="*/ 0 h 5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6"/>
                  <a:gd name="T13" fmla="*/ 0 h 522"/>
                  <a:gd name="T14" fmla="*/ 516 w 516"/>
                  <a:gd name="T15" fmla="*/ 522 h 5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6" h="522">
                    <a:moveTo>
                      <a:pt x="516" y="0"/>
                    </a:moveTo>
                    <a:lnTo>
                      <a:pt x="0" y="220"/>
                    </a:lnTo>
                    <a:lnTo>
                      <a:pt x="297" y="522"/>
                    </a:lnTo>
                    <a:lnTo>
                      <a:pt x="516" y="0"/>
                    </a:lnTo>
                    <a:close/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274" name="Group 36"/>
            <p:cNvGrpSpPr>
              <a:grpSpLocks/>
            </p:cNvGrpSpPr>
            <p:nvPr/>
          </p:nvGrpSpPr>
          <p:grpSpPr bwMode="auto">
            <a:xfrm>
              <a:off x="3349" y="1333"/>
              <a:ext cx="357" cy="394"/>
              <a:chOff x="3349" y="1333"/>
              <a:chExt cx="357" cy="394"/>
            </a:xfrm>
          </p:grpSpPr>
          <p:sp>
            <p:nvSpPr>
              <p:cNvPr id="10278" name="Freeform 37"/>
              <p:cNvSpPr>
                <a:spLocks/>
              </p:cNvSpPr>
              <p:nvPr/>
            </p:nvSpPr>
            <p:spPr bwMode="auto">
              <a:xfrm>
                <a:off x="3349" y="1333"/>
                <a:ext cx="357" cy="394"/>
              </a:xfrm>
              <a:custGeom>
                <a:avLst/>
                <a:gdLst>
                  <a:gd name="T0" fmla="*/ 44 w 1558"/>
                  <a:gd name="T1" fmla="*/ 37 h 1720"/>
                  <a:gd name="T2" fmla="*/ 98 w 1558"/>
                  <a:gd name="T3" fmla="*/ 264 h 1720"/>
                  <a:gd name="T4" fmla="*/ 313 w 1558"/>
                  <a:gd name="T5" fmla="*/ 357 h 1720"/>
                  <a:gd name="T6" fmla="*/ 259 w 1558"/>
                  <a:gd name="T7" fmla="*/ 129 h 1720"/>
                  <a:gd name="T8" fmla="*/ 44 w 1558"/>
                  <a:gd name="T9" fmla="*/ 37 h 1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58"/>
                  <a:gd name="T16" fmla="*/ 0 h 1720"/>
                  <a:gd name="T17" fmla="*/ 1558 w 1558"/>
                  <a:gd name="T18" fmla="*/ 1720 h 1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58" h="1720">
                    <a:moveTo>
                      <a:pt x="194" y="163"/>
                    </a:moveTo>
                    <a:cubicBezTo>
                      <a:pt x="0" y="325"/>
                      <a:pt x="105" y="769"/>
                      <a:pt x="428" y="1154"/>
                    </a:cubicBezTo>
                    <a:cubicBezTo>
                      <a:pt x="751" y="1539"/>
                      <a:pt x="1170" y="1720"/>
                      <a:pt x="1364" y="1557"/>
                    </a:cubicBezTo>
                    <a:cubicBezTo>
                      <a:pt x="1558" y="1394"/>
                      <a:pt x="1453" y="950"/>
                      <a:pt x="1130" y="565"/>
                    </a:cubicBezTo>
                    <a:cubicBezTo>
                      <a:pt x="807" y="180"/>
                      <a:pt x="388" y="0"/>
                      <a:pt x="194" y="163"/>
                    </a:cubicBezTo>
                  </a:path>
                </a:pathLst>
              </a:custGeom>
              <a:solidFill>
                <a:srgbClr val="FFCC9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79" name="Freeform 38"/>
              <p:cNvSpPr>
                <a:spLocks/>
              </p:cNvSpPr>
              <p:nvPr/>
            </p:nvSpPr>
            <p:spPr bwMode="auto">
              <a:xfrm>
                <a:off x="3349" y="1333"/>
                <a:ext cx="357" cy="394"/>
              </a:xfrm>
              <a:custGeom>
                <a:avLst/>
                <a:gdLst>
                  <a:gd name="T0" fmla="*/ 45 w 357"/>
                  <a:gd name="T1" fmla="*/ 37 h 394"/>
                  <a:gd name="T2" fmla="*/ 98 w 357"/>
                  <a:gd name="T3" fmla="*/ 264 h 394"/>
                  <a:gd name="T4" fmla="*/ 313 w 357"/>
                  <a:gd name="T5" fmla="*/ 356 h 394"/>
                  <a:gd name="T6" fmla="*/ 259 w 357"/>
                  <a:gd name="T7" fmla="*/ 129 h 394"/>
                  <a:gd name="T8" fmla="*/ 45 w 357"/>
                  <a:gd name="T9" fmla="*/ 37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394"/>
                  <a:gd name="T17" fmla="*/ 357 w 357"/>
                  <a:gd name="T18" fmla="*/ 394 h 3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394">
                    <a:moveTo>
                      <a:pt x="45" y="37"/>
                    </a:moveTo>
                    <a:cubicBezTo>
                      <a:pt x="0" y="74"/>
                      <a:pt x="24" y="176"/>
                      <a:pt x="98" y="264"/>
                    </a:cubicBezTo>
                    <a:cubicBezTo>
                      <a:pt x="172" y="352"/>
                      <a:pt x="268" y="394"/>
                      <a:pt x="313" y="356"/>
                    </a:cubicBezTo>
                    <a:cubicBezTo>
                      <a:pt x="357" y="319"/>
                      <a:pt x="333" y="217"/>
                      <a:pt x="259" y="129"/>
                    </a:cubicBezTo>
                    <a:cubicBezTo>
                      <a:pt x="185" y="41"/>
                      <a:pt x="89" y="0"/>
                      <a:pt x="45" y="37"/>
                    </a:cubicBezTo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275" name="Group 39"/>
            <p:cNvGrpSpPr>
              <a:grpSpLocks/>
            </p:cNvGrpSpPr>
            <p:nvPr/>
          </p:nvGrpSpPr>
          <p:grpSpPr bwMode="auto">
            <a:xfrm>
              <a:off x="1418" y="1508"/>
              <a:ext cx="2107" cy="1980"/>
              <a:chOff x="1418" y="1508"/>
              <a:chExt cx="2107" cy="1980"/>
            </a:xfrm>
          </p:grpSpPr>
          <p:sp>
            <p:nvSpPr>
              <p:cNvPr id="10276" name="Freeform 40"/>
              <p:cNvSpPr>
                <a:spLocks/>
              </p:cNvSpPr>
              <p:nvPr/>
            </p:nvSpPr>
            <p:spPr bwMode="auto">
              <a:xfrm>
                <a:off x="1418" y="1508"/>
                <a:ext cx="2107" cy="1980"/>
              </a:xfrm>
              <a:custGeom>
                <a:avLst/>
                <a:gdLst>
                  <a:gd name="T0" fmla="*/ 0 w 2107"/>
                  <a:gd name="T1" fmla="*/ 1941 h 1980"/>
                  <a:gd name="T2" fmla="*/ 37 w 2107"/>
                  <a:gd name="T3" fmla="*/ 1980 h 1980"/>
                  <a:gd name="T4" fmla="*/ 2107 w 2107"/>
                  <a:gd name="T5" fmla="*/ 39 h 1980"/>
                  <a:gd name="T6" fmla="*/ 2070 w 2107"/>
                  <a:gd name="T7" fmla="*/ 0 h 1980"/>
                  <a:gd name="T8" fmla="*/ 0 w 2107"/>
                  <a:gd name="T9" fmla="*/ 1941 h 19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07"/>
                  <a:gd name="T16" fmla="*/ 0 h 1980"/>
                  <a:gd name="T17" fmla="*/ 2107 w 2107"/>
                  <a:gd name="T18" fmla="*/ 1980 h 19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07" h="1980">
                    <a:moveTo>
                      <a:pt x="0" y="1941"/>
                    </a:moveTo>
                    <a:lnTo>
                      <a:pt x="37" y="1980"/>
                    </a:lnTo>
                    <a:lnTo>
                      <a:pt x="2107" y="39"/>
                    </a:lnTo>
                    <a:lnTo>
                      <a:pt x="2070" y="0"/>
                    </a:lnTo>
                    <a:lnTo>
                      <a:pt x="0" y="1941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77" name="Freeform 41"/>
              <p:cNvSpPr>
                <a:spLocks/>
              </p:cNvSpPr>
              <p:nvPr/>
            </p:nvSpPr>
            <p:spPr bwMode="auto">
              <a:xfrm>
                <a:off x="1418" y="1508"/>
                <a:ext cx="2107" cy="1980"/>
              </a:xfrm>
              <a:custGeom>
                <a:avLst/>
                <a:gdLst>
                  <a:gd name="T0" fmla="*/ 0 w 2107"/>
                  <a:gd name="T1" fmla="*/ 1941 h 1980"/>
                  <a:gd name="T2" fmla="*/ 37 w 2107"/>
                  <a:gd name="T3" fmla="*/ 1980 h 1980"/>
                  <a:gd name="T4" fmla="*/ 2107 w 2107"/>
                  <a:gd name="T5" fmla="*/ 39 h 1980"/>
                  <a:gd name="T6" fmla="*/ 2070 w 2107"/>
                  <a:gd name="T7" fmla="*/ 0 h 1980"/>
                  <a:gd name="T8" fmla="*/ 0 w 2107"/>
                  <a:gd name="T9" fmla="*/ 1941 h 19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07"/>
                  <a:gd name="T16" fmla="*/ 0 h 1980"/>
                  <a:gd name="T17" fmla="*/ 2107 w 2107"/>
                  <a:gd name="T18" fmla="*/ 1980 h 19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07" h="1980">
                    <a:moveTo>
                      <a:pt x="0" y="1941"/>
                    </a:moveTo>
                    <a:lnTo>
                      <a:pt x="37" y="1980"/>
                    </a:lnTo>
                    <a:lnTo>
                      <a:pt x="2107" y="39"/>
                    </a:lnTo>
                    <a:lnTo>
                      <a:pt x="2070" y="0"/>
                    </a:lnTo>
                    <a:lnTo>
                      <a:pt x="0" y="1941"/>
                    </a:lnTo>
                    <a:close/>
                  </a:path>
                </a:pathLst>
              </a:custGeom>
              <a:noFill/>
              <a:ln w="174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0254" name="AutoShape 42"/>
          <p:cNvSpPr>
            <a:spLocks noChangeArrowheads="1"/>
          </p:cNvSpPr>
          <p:nvPr/>
        </p:nvSpPr>
        <p:spPr bwMode="auto">
          <a:xfrm rot="8266998">
            <a:off x="6265863" y="3097213"/>
            <a:ext cx="1957387" cy="577850"/>
          </a:xfrm>
          <a:prstGeom prst="triangle">
            <a:avLst>
              <a:gd name="adj" fmla="val 27310"/>
            </a:avLst>
          </a:prstGeom>
          <a:solidFill>
            <a:srgbClr val="FFCC00">
              <a:alpha val="8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10255" name="Group 43"/>
          <p:cNvGrpSpPr>
            <a:grpSpLocks/>
          </p:cNvGrpSpPr>
          <p:nvPr/>
        </p:nvGrpSpPr>
        <p:grpSpPr bwMode="auto">
          <a:xfrm>
            <a:off x="4824413" y="2490788"/>
            <a:ext cx="1449387" cy="1298575"/>
            <a:chOff x="1201" y="1751"/>
            <a:chExt cx="1121" cy="1035"/>
          </a:xfrm>
        </p:grpSpPr>
        <p:sp>
          <p:nvSpPr>
            <p:cNvPr id="10271" name="Freeform 44"/>
            <p:cNvSpPr>
              <a:spLocks/>
            </p:cNvSpPr>
            <p:nvPr/>
          </p:nvSpPr>
          <p:spPr bwMode="auto">
            <a:xfrm>
              <a:off x="1201" y="1751"/>
              <a:ext cx="1121" cy="1035"/>
            </a:xfrm>
            <a:custGeom>
              <a:avLst/>
              <a:gdLst>
                <a:gd name="T0" fmla="*/ 1121 w 1121"/>
                <a:gd name="T1" fmla="*/ 0 h 1035"/>
                <a:gd name="T2" fmla="*/ 0 w 1121"/>
                <a:gd name="T3" fmla="*/ 1035 h 1035"/>
                <a:gd name="T4" fmla="*/ 1121 w 1121"/>
                <a:gd name="T5" fmla="*/ 1035 h 1035"/>
                <a:gd name="T6" fmla="*/ 1121 w 1121"/>
                <a:gd name="T7" fmla="*/ 0 h 10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1"/>
                <a:gd name="T13" fmla="*/ 0 h 1035"/>
                <a:gd name="T14" fmla="*/ 1121 w 1121"/>
                <a:gd name="T15" fmla="*/ 1035 h 10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1" h="1035">
                  <a:moveTo>
                    <a:pt x="1121" y="0"/>
                  </a:moveTo>
                  <a:lnTo>
                    <a:pt x="0" y="1035"/>
                  </a:lnTo>
                  <a:lnTo>
                    <a:pt x="1121" y="1035"/>
                  </a:lnTo>
                  <a:lnTo>
                    <a:pt x="1121" y="0"/>
                  </a:lnTo>
                  <a:close/>
                </a:path>
              </a:pathLst>
            </a:custGeom>
            <a:solidFill>
              <a:srgbClr val="FFCC00">
                <a:alpha val="8784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2" name="Freeform 45"/>
            <p:cNvSpPr>
              <a:spLocks/>
            </p:cNvSpPr>
            <p:nvPr/>
          </p:nvSpPr>
          <p:spPr bwMode="auto">
            <a:xfrm>
              <a:off x="1201" y="1751"/>
              <a:ext cx="1121" cy="1035"/>
            </a:xfrm>
            <a:custGeom>
              <a:avLst/>
              <a:gdLst>
                <a:gd name="T0" fmla="*/ 1121 w 1121"/>
                <a:gd name="T1" fmla="*/ 0 h 1035"/>
                <a:gd name="T2" fmla="*/ 0 w 1121"/>
                <a:gd name="T3" fmla="*/ 1035 h 1035"/>
                <a:gd name="T4" fmla="*/ 1121 w 1121"/>
                <a:gd name="T5" fmla="*/ 1035 h 1035"/>
                <a:gd name="T6" fmla="*/ 1121 w 1121"/>
                <a:gd name="T7" fmla="*/ 0 h 10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1"/>
                <a:gd name="T13" fmla="*/ 0 h 1035"/>
                <a:gd name="T14" fmla="*/ 1121 w 1121"/>
                <a:gd name="T15" fmla="*/ 1035 h 10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1" h="1035">
                  <a:moveTo>
                    <a:pt x="1121" y="0"/>
                  </a:moveTo>
                  <a:lnTo>
                    <a:pt x="0" y="1035"/>
                  </a:lnTo>
                  <a:lnTo>
                    <a:pt x="1121" y="1035"/>
                  </a:lnTo>
                  <a:lnTo>
                    <a:pt x="1121" y="0"/>
                  </a:lnTo>
                  <a:close/>
                </a:path>
              </a:pathLst>
            </a:custGeom>
            <a:noFill/>
            <a:ln w="174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256" name="Group 46"/>
          <p:cNvGrpSpPr>
            <a:grpSpLocks/>
          </p:cNvGrpSpPr>
          <p:nvPr/>
        </p:nvGrpSpPr>
        <p:grpSpPr bwMode="auto">
          <a:xfrm>
            <a:off x="6326188" y="2520950"/>
            <a:ext cx="1450975" cy="1298575"/>
            <a:chOff x="2357" y="1740"/>
            <a:chExt cx="1122" cy="1035"/>
          </a:xfrm>
        </p:grpSpPr>
        <p:sp>
          <p:nvSpPr>
            <p:cNvPr id="10269" name="Freeform 47"/>
            <p:cNvSpPr>
              <a:spLocks/>
            </p:cNvSpPr>
            <p:nvPr/>
          </p:nvSpPr>
          <p:spPr bwMode="auto">
            <a:xfrm>
              <a:off x="2357" y="1740"/>
              <a:ext cx="1122" cy="1035"/>
            </a:xfrm>
            <a:custGeom>
              <a:avLst/>
              <a:gdLst>
                <a:gd name="T0" fmla="*/ 0 w 1122"/>
                <a:gd name="T1" fmla="*/ 1035 h 1035"/>
                <a:gd name="T2" fmla="*/ 1122 w 1122"/>
                <a:gd name="T3" fmla="*/ 0 h 1035"/>
                <a:gd name="T4" fmla="*/ 0 w 1122"/>
                <a:gd name="T5" fmla="*/ 0 h 1035"/>
                <a:gd name="T6" fmla="*/ 0 w 1122"/>
                <a:gd name="T7" fmla="*/ 1035 h 10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2"/>
                <a:gd name="T13" fmla="*/ 0 h 1035"/>
                <a:gd name="T14" fmla="*/ 1122 w 1122"/>
                <a:gd name="T15" fmla="*/ 1035 h 10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2" h="1035">
                  <a:moveTo>
                    <a:pt x="0" y="1035"/>
                  </a:moveTo>
                  <a:lnTo>
                    <a:pt x="1122" y="0"/>
                  </a:lnTo>
                  <a:lnTo>
                    <a:pt x="0" y="0"/>
                  </a:lnTo>
                  <a:lnTo>
                    <a:pt x="0" y="1035"/>
                  </a:lnTo>
                  <a:close/>
                </a:path>
              </a:pathLst>
            </a:custGeom>
            <a:solidFill>
              <a:srgbClr val="FFCC00">
                <a:alpha val="5294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0" name="Freeform 48"/>
            <p:cNvSpPr>
              <a:spLocks/>
            </p:cNvSpPr>
            <p:nvPr/>
          </p:nvSpPr>
          <p:spPr bwMode="auto">
            <a:xfrm>
              <a:off x="2357" y="1740"/>
              <a:ext cx="1122" cy="1035"/>
            </a:xfrm>
            <a:custGeom>
              <a:avLst/>
              <a:gdLst>
                <a:gd name="T0" fmla="*/ 0 w 1122"/>
                <a:gd name="T1" fmla="*/ 1035 h 1035"/>
                <a:gd name="T2" fmla="*/ 1122 w 1122"/>
                <a:gd name="T3" fmla="*/ 0 h 1035"/>
                <a:gd name="T4" fmla="*/ 0 w 1122"/>
                <a:gd name="T5" fmla="*/ 0 h 1035"/>
                <a:gd name="T6" fmla="*/ 0 w 1122"/>
                <a:gd name="T7" fmla="*/ 1035 h 10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2"/>
                <a:gd name="T13" fmla="*/ 0 h 1035"/>
                <a:gd name="T14" fmla="*/ 1122 w 1122"/>
                <a:gd name="T15" fmla="*/ 1035 h 10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2" h="1035">
                  <a:moveTo>
                    <a:pt x="0" y="1035"/>
                  </a:moveTo>
                  <a:lnTo>
                    <a:pt x="1122" y="0"/>
                  </a:lnTo>
                  <a:lnTo>
                    <a:pt x="0" y="0"/>
                  </a:lnTo>
                  <a:lnTo>
                    <a:pt x="0" y="1035"/>
                  </a:lnTo>
                  <a:close/>
                </a:path>
              </a:pathLst>
            </a:custGeom>
            <a:solidFill>
              <a:srgbClr val="FFCC00">
                <a:alpha val="52940"/>
              </a:srgbClr>
            </a:solidFill>
            <a:ln w="1752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257" name="AutoShape 49"/>
          <p:cNvSpPr>
            <a:spLocks noChangeArrowheads="1"/>
          </p:cNvSpPr>
          <p:nvPr/>
        </p:nvSpPr>
        <p:spPr bwMode="auto">
          <a:xfrm rot="-2273926">
            <a:off x="5991225" y="3503613"/>
            <a:ext cx="1806575" cy="441325"/>
          </a:xfrm>
          <a:prstGeom prst="triangle">
            <a:avLst>
              <a:gd name="adj" fmla="val 218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58" name="Text Box 50"/>
          <p:cNvSpPr txBox="1">
            <a:spLocks noChangeArrowheads="1"/>
          </p:cNvSpPr>
          <p:nvPr/>
        </p:nvSpPr>
        <p:spPr bwMode="auto">
          <a:xfrm>
            <a:off x="1185863" y="3187700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a</a:t>
            </a:r>
            <a:endParaRPr lang="en-GB"/>
          </a:p>
        </p:txBody>
      </p:sp>
      <p:sp>
        <p:nvSpPr>
          <p:cNvPr id="10259" name="Text Box 51"/>
          <p:cNvSpPr txBox="1">
            <a:spLocks noChangeArrowheads="1"/>
          </p:cNvSpPr>
          <p:nvPr/>
        </p:nvSpPr>
        <p:spPr bwMode="auto">
          <a:xfrm>
            <a:off x="1939925" y="2995613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b</a:t>
            </a:r>
            <a:endParaRPr lang="en-GB"/>
          </a:p>
        </p:txBody>
      </p:sp>
      <p:sp>
        <p:nvSpPr>
          <p:cNvPr id="10260" name="Text Box 52"/>
          <p:cNvSpPr txBox="1">
            <a:spLocks noChangeArrowheads="1"/>
          </p:cNvSpPr>
          <p:nvPr/>
        </p:nvSpPr>
        <p:spPr bwMode="auto">
          <a:xfrm>
            <a:off x="822325" y="3925888"/>
            <a:ext cx="31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c</a:t>
            </a:r>
            <a:endParaRPr lang="en-GB"/>
          </a:p>
        </p:txBody>
      </p:sp>
      <p:sp>
        <p:nvSpPr>
          <p:cNvPr id="10261" name="Text Box 53"/>
          <p:cNvSpPr txBox="1">
            <a:spLocks noChangeArrowheads="1"/>
          </p:cNvSpPr>
          <p:nvPr/>
        </p:nvSpPr>
        <p:spPr bwMode="auto">
          <a:xfrm>
            <a:off x="1393825" y="4054475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d</a:t>
            </a:r>
            <a:endParaRPr lang="en-GB"/>
          </a:p>
        </p:txBody>
      </p:sp>
      <p:sp>
        <p:nvSpPr>
          <p:cNvPr id="10262" name="Text Box 54"/>
          <p:cNvSpPr txBox="1">
            <a:spLocks noChangeArrowheads="1"/>
          </p:cNvSpPr>
          <p:nvPr/>
        </p:nvSpPr>
        <p:spPr bwMode="auto">
          <a:xfrm>
            <a:off x="549275" y="53213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en-GB"/>
          </a:p>
        </p:txBody>
      </p:sp>
      <p:graphicFrame>
        <p:nvGraphicFramePr>
          <p:cNvPr id="10242" name="Object 55"/>
          <p:cNvGraphicFramePr>
            <a:graphicFrameLocks noChangeAspect="1"/>
          </p:cNvGraphicFramePr>
          <p:nvPr/>
        </p:nvGraphicFramePr>
        <p:xfrm>
          <a:off x="531813" y="4884738"/>
          <a:ext cx="3282950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9" name="Equation" r:id="rId3" imgW="1650960" imgH="393480" progId="Equation.3">
                  <p:embed/>
                </p:oleObj>
              </mc:Choice>
              <mc:Fallback>
                <p:oleObj name="Equation" r:id="rId3" imgW="1650960" imgH="39348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4884738"/>
                        <a:ext cx="3282950" cy="782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3" name="Text Box 56"/>
          <p:cNvSpPr txBox="1">
            <a:spLocks noChangeArrowheads="1"/>
          </p:cNvSpPr>
          <p:nvPr/>
        </p:nvSpPr>
        <p:spPr bwMode="auto">
          <a:xfrm>
            <a:off x="820738" y="1903413"/>
            <a:ext cx="1285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horizontal</a:t>
            </a:r>
            <a:endParaRPr lang="en-GB"/>
          </a:p>
        </p:txBody>
      </p:sp>
      <p:sp>
        <p:nvSpPr>
          <p:cNvPr id="10264" name="Text Box 57"/>
          <p:cNvSpPr txBox="1">
            <a:spLocks noChangeArrowheads="1"/>
          </p:cNvSpPr>
          <p:nvPr/>
        </p:nvSpPr>
        <p:spPr bwMode="auto">
          <a:xfrm>
            <a:off x="4930775" y="1792288"/>
            <a:ext cx="989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vertical</a:t>
            </a:r>
            <a:endParaRPr lang="en-GB"/>
          </a:p>
        </p:txBody>
      </p:sp>
      <p:sp>
        <p:nvSpPr>
          <p:cNvPr id="10265" name="Text Box 58"/>
          <p:cNvSpPr txBox="1">
            <a:spLocks noChangeArrowheads="1"/>
          </p:cNvSpPr>
          <p:nvPr/>
        </p:nvSpPr>
        <p:spPr bwMode="auto">
          <a:xfrm>
            <a:off x="5645150" y="3106738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a</a:t>
            </a:r>
            <a:endParaRPr lang="en-GB"/>
          </a:p>
        </p:txBody>
      </p:sp>
      <p:sp>
        <p:nvSpPr>
          <p:cNvPr id="10266" name="Text Box 59"/>
          <p:cNvSpPr txBox="1">
            <a:spLocks noChangeArrowheads="1"/>
          </p:cNvSpPr>
          <p:nvPr/>
        </p:nvSpPr>
        <p:spPr bwMode="auto">
          <a:xfrm>
            <a:off x="6496050" y="2851150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b</a:t>
            </a:r>
            <a:endParaRPr lang="en-GB"/>
          </a:p>
        </p:txBody>
      </p:sp>
      <p:sp>
        <p:nvSpPr>
          <p:cNvPr id="10267" name="Text Box 60"/>
          <p:cNvSpPr txBox="1">
            <a:spLocks noChangeArrowheads="1"/>
          </p:cNvSpPr>
          <p:nvPr/>
        </p:nvSpPr>
        <p:spPr bwMode="auto">
          <a:xfrm>
            <a:off x="5330825" y="3844925"/>
            <a:ext cx="31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c</a:t>
            </a:r>
            <a:endParaRPr lang="en-GB"/>
          </a:p>
        </p:txBody>
      </p:sp>
      <p:sp>
        <p:nvSpPr>
          <p:cNvPr id="10268" name="Text Box 61"/>
          <p:cNvSpPr txBox="1">
            <a:spLocks noChangeArrowheads="1"/>
          </p:cNvSpPr>
          <p:nvPr/>
        </p:nvSpPr>
        <p:spPr bwMode="auto">
          <a:xfrm>
            <a:off x="5997575" y="4052888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CH"/>
              <a:t>d</a:t>
            </a:r>
            <a:endParaRPr lang="en-GB"/>
          </a:p>
        </p:txBody>
      </p:sp>
      <p:graphicFrame>
        <p:nvGraphicFramePr>
          <p:cNvPr id="10243" name="Object 62"/>
          <p:cNvGraphicFramePr>
            <a:graphicFrameLocks noGrp="1" noChangeAspect="1"/>
          </p:cNvGraphicFramePr>
          <p:nvPr>
            <p:ph type="body" idx="1"/>
          </p:nvPr>
        </p:nvGraphicFramePr>
        <p:xfrm>
          <a:off x="4883150" y="4973638"/>
          <a:ext cx="29130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0" name="Equation" r:id="rId5" imgW="1625400" imgH="393480" progId="Equation.3">
                  <p:embed/>
                </p:oleObj>
              </mc:Choice>
              <mc:Fallback>
                <p:oleObj name="Equation" r:id="rId5" imgW="1625400" imgH="39348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3150" y="4973638"/>
                        <a:ext cx="2913063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12C67C6-278F-4D9E-A414-9FA60BD242A7}" type="slidenum">
              <a:rPr lang="en-US" sz="1400" smtClean="0"/>
              <a:pPr eaLnBrk="1" hangingPunct="1"/>
              <a:t>43</a:t>
            </a:fld>
            <a:endParaRPr lang="en-US" sz="1400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Interaction of particles with matter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3838" y="1682750"/>
            <a:ext cx="4633912" cy="461010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Coulomb interaction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Average force in s</a:t>
            </a:r>
            <a:r>
              <a:rPr lang="fr-CH" dirty="0" smtClean="0"/>
              <a:t>-direction=0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Average force in transverse direction &lt;&gt; 0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Mostly large impact parameter =&gt; low energy of ejected electron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Electron mostly ejected transversely to the particle motion</a:t>
            </a:r>
          </a:p>
        </p:txBody>
      </p:sp>
      <p:pic>
        <p:nvPicPr>
          <p:cNvPr id="4506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1747838"/>
            <a:ext cx="3844925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Profile measurements</a:t>
            </a:r>
            <a:endParaRPr lang="en-GB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6192"/>
            <a:ext cx="9144000" cy="571741"/>
          </a:xfrm>
        </p:spPr>
        <p:txBody>
          <a:bodyPr/>
          <a:lstStyle/>
          <a:p>
            <a:r>
              <a:rPr lang="fr-CH" dirty="0" err="1"/>
              <a:t>Secondary</a:t>
            </a:r>
            <a:r>
              <a:rPr lang="fr-CH" dirty="0"/>
              <a:t> </a:t>
            </a:r>
            <a:r>
              <a:rPr lang="fr-CH" dirty="0" err="1"/>
              <a:t>emission</a:t>
            </a:r>
            <a:r>
              <a:rPr lang="fr-CH" dirty="0"/>
              <a:t> </a:t>
            </a:r>
            <a:r>
              <a:rPr lang="fr-CH" dirty="0" err="1"/>
              <a:t>grids</a:t>
            </a:r>
            <a:r>
              <a:rPr lang="fr-CH" dirty="0"/>
              <a:t> (</a:t>
            </a:r>
            <a:r>
              <a:rPr lang="fr-CH" dirty="0" err="1"/>
              <a:t>SEMgrids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-1" y="5326400"/>
            <a:ext cx="403298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 smtClean="0"/>
              <a:t>The ejected electrons </a:t>
            </a:r>
            <a:r>
              <a:rPr lang="en-US" sz="1600" dirty="0"/>
              <a:t>are taken </a:t>
            </a:r>
            <a:r>
              <a:rPr lang="en-US" sz="1600" dirty="0" smtClean="0"/>
              <a:t>away by </a:t>
            </a:r>
            <a:r>
              <a:rPr lang="en-US" sz="1600" dirty="0"/>
              <a:t>polarization </a:t>
            </a:r>
            <a:r>
              <a:rPr lang="en-US" sz="1600" dirty="0" smtClean="0"/>
              <a:t>voltage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552747" y="2050181"/>
            <a:ext cx="41099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When the beam </a:t>
            </a:r>
            <a:r>
              <a:rPr lang="en-US" sz="1600" dirty="0" smtClean="0"/>
              <a:t>passes secondary </a:t>
            </a:r>
            <a:r>
              <a:rPr lang="en-US" sz="1600" dirty="0"/>
              <a:t>electrons </a:t>
            </a:r>
            <a:r>
              <a:rPr lang="en-US" sz="1600" dirty="0" smtClean="0"/>
              <a:t>are ejected </a:t>
            </a:r>
            <a:r>
              <a:rPr lang="en-US" sz="1600" dirty="0"/>
              <a:t>from the </a:t>
            </a:r>
            <a:r>
              <a:rPr lang="en-US" sz="1600" dirty="0" smtClean="0"/>
              <a:t>wires</a:t>
            </a: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The current flowing back </a:t>
            </a:r>
            <a:r>
              <a:rPr lang="en-US" sz="1600" dirty="0" smtClean="0"/>
              <a:t>onto </a:t>
            </a:r>
            <a:r>
              <a:rPr lang="en-US" sz="1600" dirty="0"/>
              <a:t>the </a:t>
            </a:r>
            <a:r>
              <a:rPr lang="en-US" sz="1600" dirty="0" smtClean="0"/>
              <a:t>wires </a:t>
            </a:r>
            <a:r>
              <a:rPr lang="en-US" sz="1600" dirty="0"/>
              <a:t>is </a:t>
            </a:r>
            <a:r>
              <a:rPr lang="en-US" altLang="ko-KR" sz="1600" dirty="0" smtClean="0">
                <a:ea typeface="굴림" pitchFamily="50" charset="-127"/>
              </a:rPr>
              <a:t>m</a:t>
            </a:r>
            <a:r>
              <a:rPr lang="en-US" sz="1600" dirty="0" smtClean="0"/>
              <a:t>easured</a:t>
            </a:r>
            <a:endParaRPr lang="en-US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7" b="22825"/>
          <a:stretch/>
        </p:blipFill>
        <p:spPr>
          <a:xfrm>
            <a:off x="106681" y="2133600"/>
            <a:ext cx="3870960" cy="31500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29538" r="36954" b="33269"/>
          <a:stretch/>
        </p:blipFill>
        <p:spPr>
          <a:xfrm>
            <a:off x="4145280" y="3611880"/>
            <a:ext cx="4687560" cy="235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3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ECE1D7D-391A-41CC-98C0-5D08A247AC49}" type="slidenum">
              <a:rPr lang="en-US" sz="1400" smtClean="0"/>
              <a:pPr eaLnBrk="1" hangingPunct="1"/>
              <a:t>45</a:t>
            </a:fld>
            <a:endParaRPr lang="en-US" sz="1400" smtClean="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Profiles from SEMgrids</a:t>
            </a:r>
          </a:p>
        </p:txBody>
      </p:sp>
      <p:pic>
        <p:nvPicPr>
          <p:cNvPr id="54277" name="Picture 3" descr="measlinescree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088" y="1119188"/>
            <a:ext cx="5380037" cy="5029200"/>
          </a:xfrm>
        </p:spPr>
      </p:pic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5619750" y="1566863"/>
            <a:ext cx="3316288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C</a:t>
            </a:r>
            <a:r>
              <a:rPr lang="en-GB" dirty="0" smtClean="0"/>
              <a:t>harge </a:t>
            </a:r>
            <a:r>
              <a:rPr lang="en-GB" dirty="0"/>
              <a:t>density</a:t>
            </a:r>
          </a:p>
          <a:p>
            <a:pPr eaLnBrk="1" hangingPunct="1"/>
            <a:r>
              <a:rPr lang="en-GB" dirty="0"/>
              <a:t>projected to x or y axis is </a:t>
            </a:r>
          </a:p>
          <a:p>
            <a:pPr eaLnBrk="1" hangingPunct="1"/>
            <a:r>
              <a:rPr lang="en-GB" dirty="0"/>
              <a:t>m</a:t>
            </a:r>
            <a:r>
              <a:rPr lang="en-GB" dirty="0" smtClean="0"/>
              <a:t>easured</a:t>
            </a:r>
            <a:endParaRPr lang="en-GB" dirty="0"/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One amplifier/ADC per wire</a:t>
            </a:r>
          </a:p>
          <a:p>
            <a:pPr eaLnBrk="1" hangingPunct="1"/>
            <a:r>
              <a:rPr lang="en-GB" dirty="0"/>
              <a:t>Large dynamic range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Resolution is given by wire </a:t>
            </a:r>
          </a:p>
          <a:p>
            <a:pPr eaLnBrk="1" hangingPunct="1"/>
            <a:r>
              <a:rPr lang="en-GB" dirty="0"/>
              <a:t>distance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Used only in transfer lines</a:t>
            </a:r>
          </a:p>
          <a:p>
            <a:pPr eaLnBrk="1" hangingPunct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13DCB5C-801A-471A-8D41-93CF55486AAB}" type="slidenum">
              <a:rPr lang="en-US" sz="1400" smtClean="0"/>
              <a:pPr eaLnBrk="1" hangingPunct="1"/>
              <a:t>46</a:t>
            </a:fld>
            <a:endParaRPr lang="en-US" sz="1400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Wire Scanners</a:t>
            </a:r>
            <a:endParaRPr lang="en-GB" smtClean="0"/>
          </a:p>
        </p:txBody>
      </p:sp>
      <p:pic>
        <p:nvPicPr>
          <p:cNvPr id="55301" name="Picture 3" descr="fw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205163"/>
            <a:ext cx="4017963" cy="2879725"/>
          </a:xfrm>
        </p:spPr>
      </p:pic>
      <p:pic>
        <p:nvPicPr>
          <p:cNvPr id="55302" name="Picture 4" descr="f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162300"/>
            <a:ext cx="381635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334963" y="1593850"/>
            <a:ext cx="78009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A thin wire is quickly moved across the beam</a:t>
            </a:r>
          </a:p>
          <a:p>
            <a:pPr eaLnBrk="1" hangingPunct="1"/>
            <a:r>
              <a:rPr lang="en-GB"/>
              <a:t>Secondary particle shower is detected outside the vacuum chamber</a:t>
            </a:r>
          </a:p>
          <a:p>
            <a:pPr eaLnBrk="1" hangingPunct="1"/>
            <a:r>
              <a:rPr lang="en-GB"/>
              <a:t>on a scintillator/photo-multiplier assembly </a:t>
            </a:r>
          </a:p>
          <a:p>
            <a:pPr eaLnBrk="1" hangingPunct="1"/>
            <a:r>
              <a:rPr lang="en-GB"/>
              <a:t>Position and photo-multiplier signal are recorded simultaneously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CC7B2D1-D7BE-4B1E-B934-2844D63CEB91}" type="slidenum">
              <a:rPr lang="en-US" sz="1400" smtClean="0"/>
              <a:pPr eaLnBrk="1" hangingPunct="1"/>
              <a:t>47</a:t>
            </a:fld>
            <a:endParaRPr lang="en-US" sz="1400" smtClean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Wire scanner profile</a:t>
            </a:r>
            <a:endParaRPr lang="en-GB" smtClean="0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6308725" y="1651000"/>
            <a:ext cx="2861681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dirty="0"/>
              <a:t>High speed needed</a:t>
            </a:r>
          </a:p>
          <a:p>
            <a:pPr eaLnBrk="1" hangingPunct="1"/>
            <a:r>
              <a:rPr lang="en-GB" dirty="0"/>
              <a:t>because of heating.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Adiabatic damping</a:t>
            </a:r>
          </a:p>
          <a:p>
            <a:pPr eaLnBrk="1" hangingPunct="1"/>
            <a:endParaRPr lang="fr-CH" dirty="0"/>
          </a:p>
          <a:p>
            <a:pPr eaLnBrk="1" hangingPunct="1"/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increase</a:t>
            </a:r>
            <a:r>
              <a:rPr lang="fr-CH" dirty="0"/>
              <a:t> due to</a:t>
            </a:r>
          </a:p>
          <a:p>
            <a:pPr eaLnBrk="1" hangingPunct="1"/>
            <a:r>
              <a:rPr lang="fr-CH" dirty="0" err="1"/>
              <a:t>p</a:t>
            </a:r>
            <a:r>
              <a:rPr lang="fr-CH" dirty="0" err="1" smtClean="0"/>
              <a:t>article</a:t>
            </a:r>
            <a:r>
              <a:rPr lang="fr-CH" dirty="0" smtClean="0"/>
              <a:t> speed </a:t>
            </a:r>
            <a:r>
              <a:rPr lang="fr-CH" dirty="0" err="1"/>
              <a:t>increase</a:t>
            </a:r>
            <a:endParaRPr lang="fr-CH" dirty="0"/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 smtClean="0"/>
              <a:t>Wire speeds </a:t>
            </a:r>
            <a:r>
              <a:rPr lang="en-GB" dirty="0"/>
              <a:t>of up to </a:t>
            </a:r>
            <a:endParaRPr lang="en-GB" dirty="0" smtClean="0"/>
          </a:p>
          <a:p>
            <a:pPr eaLnBrk="1" hangingPunct="1"/>
            <a:r>
              <a:rPr lang="en-GB" dirty="0" smtClean="0"/>
              <a:t>20m/s</a:t>
            </a:r>
            <a:endParaRPr lang="en-GB" dirty="0"/>
          </a:p>
          <a:p>
            <a:pPr eaLnBrk="1" hangingPunct="1"/>
            <a:r>
              <a:rPr lang="en-GB" dirty="0"/>
              <a:t>=&gt; 200g acceleration</a:t>
            </a:r>
            <a:r>
              <a:rPr lang="fr-CH" dirty="0"/>
              <a:t>  </a:t>
            </a:r>
            <a:endParaRPr lang="en-GB" dirty="0"/>
          </a:p>
        </p:txBody>
      </p:sp>
      <p:pic>
        <p:nvPicPr>
          <p:cNvPr id="56326" name="Content Placeholder 9" descr="\\abpc12061\CAS2010\wirescanner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4175" y="1646238"/>
            <a:ext cx="5797550" cy="4392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3B3CAEC-7168-4880-8428-B396949EBCEE}" type="slidenum">
              <a:rPr lang="en-US" sz="1400" smtClean="0"/>
              <a:pPr eaLnBrk="1" hangingPunct="1"/>
              <a:t>48</a:t>
            </a:fld>
            <a:endParaRPr lang="en-US" sz="1400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mtClean="0"/>
              <a:t>Stored Beam Energies</a:t>
            </a:r>
          </a:p>
        </p:txBody>
      </p:sp>
      <p:pic>
        <p:nvPicPr>
          <p:cNvPr id="5734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" t="3343" r="1566" b="1573"/>
          <a:stretch>
            <a:fillRect/>
          </a:stretch>
        </p:blipFill>
        <p:spPr>
          <a:xfrm>
            <a:off x="1466850" y="1014413"/>
            <a:ext cx="6084888" cy="3960812"/>
          </a:xfrm>
        </p:spPr>
      </p:pic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5060950" y="825500"/>
            <a:ext cx="2647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 i="1">
                <a:latin typeface="Helvetica" pitchFamily="34" charset="0"/>
              </a:rPr>
              <a:t>(Based on graph from R. Schmidt)</a:t>
            </a:r>
          </a:p>
        </p:txBody>
      </p:sp>
      <p:graphicFrame>
        <p:nvGraphicFramePr>
          <p:cNvPr id="153636" name="Group 36"/>
          <p:cNvGraphicFramePr>
            <a:graphicFrameLocks noGrp="1"/>
          </p:cNvGraphicFramePr>
          <p:nvPr/>
        </p:nvGraphicFramePr>
        <p:xfrm>
          <a:off x="450850" y="5038725"/>
          <a:ext cx="8223250" cy="914400"/>
        </p:xfrm>
        <a:graphic>
          <a:graphicData uri="http://schemas.openxmlformats.org/drawingml/2006/table">
            <a:tbl>
              <a:tblPr/>
              <a:tblGrid>
                <a:gridCol w="2457450"/>
                <a:gridCol w="857250"/>
                <a:gridCol w="1095375"/>
                <a:gridCol w="1047750"/>
                <a:gridCol w="1733550"/>
                <a:gridCol w="103187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Quench Levels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Tevatron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RHIC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Instant loss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(0.01 - 10 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[J/cm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- 6.6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8.7 10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Steady loss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(&gt; 100 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[W/cm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7.5 10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7.5 10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5.3 10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D77D5D3-5C93-40A9-BB27-E5102713C5BE}" type="slidenum">
              <a:rPr lang="en-US" sz="1400" smtClean="0"/>
              <a:pPr eaLnBrk="1" hangingPunct="1"/>
              <a:t>49</a:t>
            </a:fld>
            <a:endParaRPr lang="en-US" sz="1400" smtClean="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de-CH" smtClean="0"/>
              <a:t>Beam power in the LHC</a:t>
            </a:r>
            <a:endParaRPr lang="en-GB" smtClean="0"/>
          </a:p>
        </p:txBody>
      </p:sp>
      <p:pic>
        <p:nvPicPr>
          <p:cNvPr id="5837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2550" y="1398588"/>
            <a:ext cx="6211888" cy="2384425"/>
          </a:xfrm>
        </p:spPr>
      </p:pic>
      <p:sp>
        <p:nvSpPr>
          <p:cNvPr id="58374" name="Text Box 4"/>
          <p:cNvSpPr txBox="1">
            <a:spLocks noChangeArrowheads="1"/>
          </p:cNvSpPr>
          <p:nvPr/>
        </p:nvSpPr>
        <p:spPr bwMode="auto">
          <a:xfrm>
            <a:off x="0" y="3925888"/>
            <a:ext cx="88328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CH"/>
              <a:t>The Linac beam (160 mA, 200</a:t>
            </a:r>
            <a:r>
              <a:rPr lang="el-GR">
                <a:cs typeface="Arial" pitchFamily="34" charset="0"/>
              </a:rPr>
              <a:t>μ</a:t>
            </a:r>
            <a:r>
              <a:rPr lang="de-CH">
                <a:cs typeface="Arial" pitchFamily="34" charset="0"/>
              </a:rPr>
              <a:t>s, 50 MeV, 1Hz) is enough to burn a hole into</a:t>
            </a:r>
          </a:p>
          <a:p>
            <a:pPr eaLnBrk="1" hangingPunct="1"/>
            <a:r>
              <a:rPr lang="de-CH">
                <a:cs typeface="Arial" pitchFamily="34" charset="0"/>
              </a:rPr>
              <a:t>the vacuum chamber</a:t>
            </a:r>
          </a:p>
          <a:p>
            <a:pPr eaLnBrk="1" hangingPunct="1"/>
            <a:r>
              <a:rPr lang="de-CH">
                <a:cs typeface="Arial" pitchFamily="34" charset="0"/>
              </a:rPr>
              <a:t>What about the LHC beam: 2808 bunches of 15*10</a:t>
            </a:r>
            <a:r>
              <a:rPr lang="de-CH" baseline="30000">
                <a:cs typeface="Arial" pitchFamily="34" charset="0"/>
              </a:rPr>
              <a:t>11 </a:t>
            </a:r>
            <a:r>
              <a:rPr lang="de-CH">
                <a:cs typeface="Arial" pitchFamily="34" charset="0"/>
              </a:rPr>
              <a:t>particles at 7 TeV?</a:t>
            </a:r>
          </a:p>
          <a:p>
            <a:pPr eaLnBrk="1" hangingPunct="1"/>
            <a:r>
              <a:rPr lang="de-CH">
                <a:cs typeface="Arial" pitchFamily="34" charset="0"/>
              </a:rPr>
              <a:t>1 bunch corresponds to a 5 kg bullet at 800 km/h</a:t>
            </a:r>
            <a:endParaRPr lang="el-GR" baseline="30000">
              <a:cs typeface="Arial" pitchFamily="34" charset="0"/>
            </a:endParaRPr>
          </a:p>
        </p:txBody>
      </p:sp>
      <p:pic>
        <p:nvPicPr>
          <p:cNvPr id="58375" name="Picture 5" descr="main1euro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438" y="5003800"/>
            <a:ext cx="1522412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419D2BC-BCFD-4101-B398-BFEE41469DCF}" type="slidenum">
              <a:rPr lang="en-US" sz="1400" smtClean="0"/>
              <a:pPr eaLnBrk="1" hangingPunct="1"/>
              <a:t>5</a:t>
            </a:fld>
            <a:endParaRPr lang="en-US" sz="1400" smtClean="0"/>
          </a:p>
        </p:txBody>
      </p:sp>
      <p:sp>
        <p:nvSpPr>
          <p:cNvPr id="22532" name="Rectangle 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Diagnostic devices and quantity measured</a:t>
            </a:r>
          </a:p>
        </p:txBody>
      </p:sp>
      <p:graphicFrame>
        <p:nvGraphicFramePr>
          <p:cNvPr id="6806" name="Group 662"/>
          <p:cNvGraphicFramePr>
            <a:graphicFrameLocks noGrp="1"/>
          </p:cNvGraphicFramePr>
          <p:nvPr>
            <p:ph sz="half" idx="1"/>
          </p:nvPr>
        </p:nvGraphicFramePr>
        <p:xfrm>
          <a:off x="228600" y="1295400"/>
          <a:ext cx="8688388" cy="4492734"/>
        </p:xfrm>
        <a:graphic>
          <a:graphicData uri="http://schemas.openxmlformats.org/drawingml/2006/table">
            <a:tbl>
              <a:tblPr/>
              <a:tblGrid>
                <a:gridCol w="1828800"/>
                <a:gridCol w="1981200"/>
                <a:gridCol w="2819400"/>
                <a:gridCol w="2058988"/>
              </a:tblGrid>
              <a:tr h="3047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Instrument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Physical Effect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Measured Quantity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 on beam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Faraday Cup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Charge collection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Destructive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Transformer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Magnetic field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 current monitor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Image Current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Longitudinal beam shape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Pick-up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Electric/magnetic field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emission monitor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electron emission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size/shape, emittance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Disturbing, can be destructive at low energies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Wire Scanner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particle creation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Slightly disturbing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Scintillator screen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Atomic excitation with light emission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 (position)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Destructive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Residual Gas monitor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Ionization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FBCB4B8-5BB9-4BE2-B57F-FB94CD855927}" type="slidenum">
              <a:rPr lang="en-US" sz="1400" smtClean="0"/>
              <a:pPr eaLnBrk="1" hangingPunct="1"/>
              <a:t>50</a:t>
            </a:fld>
            <a:endParaRPr lang="en-US" sz="1400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de-CH" smtClean="0"/>
              <a:t>Beam Dammage</a:t>
            </a:r>
            <a:endParaRPr lang="en-GB" smtClean="0"/>
          </a:p>
        </p:txBody>
      </p:sp>
      <p:pic>
        <p:nvPicPr>
          <p:cNvPr id="5939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0138" y="1209675"/>
            <a:ext cx="5627687" cy="4214813"/>
          </a:xfrm>
        </p:spPr>
      </p:pic>
      <p:sp>
        <p:nvSpPr>
          <p:cNvPr id="59398" name="Text Box 4"/>
          <p:cNvSpPr txBox="1">
            <a:spLocks noChangeArrowheads="1"/>
          </p:cNvSpPr>
          <p:nvPr/>
        </p:nvSpPr>
        <p:spPr bwMode="auto">
          <a:xfrm>
            <a:off x="501650" y="5561013"/>
            <a:ext cx="7364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CH"/>
              <a:t>Fermi Lab‘sTevatron has 200 times less beam power than LHC!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B879445-DE46-4BDA-81C9-798F02FD84F7}" type="slidenum">
              <a:rPr lang="en-US" sz="1400" smtClean="0"/>
              <a:pPr eaLnBrk="1" hangingPunct="1"/>
              <a:t>51</a:t>
            </a:fld>
            <a:endParaRPr lang="en-US" sz="1400" smtClean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Beam Loss Monitor Types</a:t>
            </a:r>
            <a:endParaRPr lang="en-GB" smtClean="0"/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00175"/>
            <a:ext cx="7562850" cy="1539875"/>
          </a:xfrm>
        </p:spPr>
        <p:txBody>
          <a:bodyPr/>
          <a:lstStyle/>
          <a:p>
            <a:pPr marL="228600" indent="-228600" eaLnBrk="1" hangingPunct="1"/>
            <a:r>
              <a:rPr lang="en-US" sz="1800" smtClean="0"/>
              <a:t>Design criteria: Signal speed and robustness</a:t>
            </a:r>
          </a:p>
          <a:p>
            <a:pPr marL="228600" indent="-228600" eaLnBrk="1" hangingPunct="1"/>
            <a:r>
              <a:rPr lang="en-US" sz="1800" smtClean="0"/>
              <a:t>Dynamic range (&gt; 10</a:t>
            </a:r>
            <a:r>
              <a:rPr lang="en-US" sz="1800" baseline="30000" smtClean="0"/>
              <a:t>9</a:t>
            </a:r>
            <a:r>
              <a:rPr lang="en-US" sz="1800" smtClean="0"/>
              <a:t>) limited by leakage current through insulator ceramics (lower) and saturation due to space charge (upper limit).</a:t>
            </a:r>
          </a:p>
        </p:txBody>
      </p:sp>
      <p:pic>
        <p:nvPicPr>
          <p:cNvPr id="60422" name="Picture 4" descr="ioni508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1481138"/>
            <a:ext cx="126523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5" descr="s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4257675"/>
            <a:ext cx="30353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Rectangle 6"/>
          <p:cNvSpPr>
            <a:spLocks noChangeArrowheads="1"/>
          </p:cNvSpPr>
          <p:nvPr/>
        </p:nvSpPr>
        <p:spPr bwMode="auto">
          <a:xfrm>
            <a:off x="3787775" y="2309813"/>
            <a:ext cx="3733800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spcBef>
                <a:spcPct val="20000"/>
              </a:spcBef>
            </a:pPr>
            <a:r>
              <a:rPr lang="en-US" sz="1800" b="1"/>
              <a:t>Ionization chamber: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N</a:t>
            </a:r>
            <a:r>
              <a:rPr lang="en-US" sz="1800" baseline="-25000"/>
              <a:t>2</a:t>
            </a:r>
            <a:r>
              <a:rPr lang="en-US" sz="1800"/>
              <a:t> gas filling at 100 mbar over-pressure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Length 50 cm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Sensitive volume 1.5 l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Ion collection time 85 </a:t>
            </a:r>
            <a:r>
              <a:rPr lang="en-US" sz="1800">
                <a:sym typeface="Symbol" pitchFamily="18" charset="2"/>
              </a:rPr>
              <a:t></a:t>
            </a:r>
            <a:r>
              <a:rPr lang="en-US" sz="1800"/>
              <a:t>s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endParaRPr lang="en-US" sz="1800"/>
          </a:p>
          <a:p>
            <a:pPr marL="228600" indent="-228600">
              <a:spcBef>
                <a:spcPct val="20000"/>
              </a:spcBef>
              <a:buFontTx/>
              <a:buChar char="•"/>
            </a:pPr>
            <a:r>
              <a:rPr lang="en-US" sz="1800"/>
              <a:t>Both monitors: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Parallel electrodes (Al, SEM: Ti) separated by 0.5 cm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Low pass filter at the HV input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Voltage 1.5 kV</a:t>
            </a:r>
          </a:p>
        </p:txBody>
      </p:sp>
      <p:sp>
        <p:nvSpPr>
          <p:cNvPr id="60425" name="Rectangle 7"/>
          <p:cNvSpPr>
            <a:spLocks noChangeArrowheads="1"/>
          </p:cNvSpPr>
          <p:nvPr/>
        </p:nvSpPr>
        <p:spPr bwMode="auto">
          <a:xfrm>
            <a:off x="457200" y="2355850"/>
            <a:ext cx="4114800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60426" name="Rectangle 8"/>
          <p:cNvSpPr>
            <a:spLocks noChangeArrowheads="1"/>
          </p:cNvSpPr>
          <p:nvPr/>
        </p:nvSpPr>
        <p:spPr bwMode="auto">
          <a:xfrm>
            <a:off x="358775" y="2371725"/>
            <a:ext cx="3400425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spcBef>
                <a:spcPct val="20000"/>
              </a:spcBef>
            </a:pPr>
            <a:r>
              <a:rPr lang="en-US" sz="1800" b="1"/>
              <a:t>Secondary Emission Monitor</a:t>
            </a:r>
            <a:r>
              <a:rPr lang="en-US" sz="1800"/>
              <a:t> (SEM):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Length 10 cm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P &lt; 10</a:t>
            </a:r>
            <a:r>
              <a:rPr lang="en-US" sz="1800" baseline="30000"/>
              <a:t>-7</a:t>
            </a:r>
            <a:r>
              <a:rPr lang="en-US" sz="1800"/>
              <a:t> bar</a:t>
            </a:r>
          </a:p>
          <a:p>
            <a:pPr marL="565150" lvl="1" indent="-222250">
              <a:spcBef>
                <a:spcPct val="20000"/>
              </a:spcBef>
              <a:buFontTx/>
              <a:buChar char="–"/>
            </a:pPr>
            <a:r>
              <a:rPr lang="en-US" sz="1800"/>
              <a:t>~ 30000 times smaller gain</a:t>
            </a:r>
          </a:p>
        </p:txBody>
      </p:sp>
      <p:pic>
        <p:nvPicPr>
          <p:cNvPr id="60427" name="Picture 17" descr="logo-CER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0"/>
            <a:ext cx="1535112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3B5E554-7FD3-41B2-9B49-883D1CEC0725}" type="slidenum">
              <a:rPr lang="en-US" sz="1400" smtClean="0"/>
              <a:pPr eaLnBrk="1" hangingPunct="1"/>
              <a:t>52</a:t>
            </a:fld>
            <a:endParaRPr lang="en-US" sz="1400" smtClean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de-CH" smtClean="0"/>
              <a:t>Quench levels</a:t>
            </a:r>
            <a:endParaRPr lang="en-GB" smtClean="0"/>
          </a:p>
        </p:txBody>
      </p:sp>
      <p:pic>
        <p:nvPicPr>
          <p:cNvPr id="6144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600" y="1597025"/>
            <a:ext cx="7689850" cy="3910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75A1BF0-D41D-455D-809C-C8CAC74A354C}" type="slidenum">
              <a:rPr lang="en-US" sz="1400" smtClean="0"/>
              <a:pPr eaLnBrk="1" hangingPunct="1"/>
              <a:t>53</a:t>
            </a:fld>
            <a:endParaRPr lang="en-US" sz="1400" smtClean="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Industrial production of chambers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30313"/>
            <a:ext cx="9144000" cy="51371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2470" name="Picture 4" descr="b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355725"/>
            <a:ext cx="62769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 Box 5"/>
          <p:cNvSpPr txBox="1">
            <a:spLocks noChangeArrowheads="1"/>
          </p:cNvSpPr>
          <p:nvPr/>
        </p:nvSpPr>
        <p:spPr bwMode="auto">
          <a:xfrm>
            <a:off x="6683375" y="1504950"/>
            <a:ext cx="2498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Beam loss must be</a:t>
            </a:r>
          </a:p>
          <a:p>
            <a:pPr eaLnBrk="1" hangingPunct="1"/>
            <a:r>
              <a:rPr lang="en-US"/>
              <a:t>measured all around</a:t>
            </a:r>
          </a:p>
          <a:p>
            <a:pPr eaLnBrk="1" hangingPunct="1"/>
            <a:r>
              <a:rPr lang="en-US"/>
              <a:t>the ring</a:t>
            </a:r>
          </a:p>
          <a:p>
            <a:pPr eaLnBrk="1" hangingPunct="1"/>
            <a:r>
              <a:rPr lang="en-US"/>
              <a:t>=&gt; 4000 sensors!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634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AAC48BF-F6A1-4827-AE42-CFAFEC740FC6}" type="slidenum">
              <a:rPr lang="en-US" sz="1400" smtClean="0"/>
              <a:pPr eaLnBrk="1" hangingPunct="1"/>
              <a:t>54</a:t>
            </a:fld>
            <a:endParaRPr lang="en-US" sz="1400" smtClean="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de-CH" smtClean="0"/>
              <a:t>System layout</a:t>
            </a:r>
            <a:endParaRPr lang="en-GB" smtClean="0"/>
          </a:p>
        </p:txBody>
      </p:sp>
      <p:pic>
        <p:nvPicPr>
          <p:cNvPr id="6349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3" y="1941513"/>
            <a:ext cx="8597900" cy="3844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</a:t>
            </a:r>
            <a:r>
              <a:rPr lang="en-US" sz="1400" smtClean="0">
                <a:ea typeface="굴림" pitchFamily="34" charset="-127"/>
              </a:rPr>
              <a:t>Raich  CERN BE/BI  </a:t>
            </a:r>
          </a:p>
          <a:p>
            <a:pPr eaLnBrk="1" hangingPunct="1"/>
            <a:r>
              <a:rPr lang="en-US" sz="1400" smtClean="0">
                <a:ea typeface="굴림" pitchFamily="34" charset="-127"/>
              </a:rPr>
              <a:t>African School on Fundamental Physics</a:t>
            </a:r>
            <a:endParaRPr lang="en-US" sz="1400">
              <a:ea typeface="굴림" pitchFamily="34" charset="-127"/>
            </a:endParaRP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0F14804-73A4-403F-8ADD-5A0F8249727F}" type="slidenum">
              <a:rPr lang="en-US" sz="1400" smtClean="0"/>
              <a:pPr eaLnBrk="1" hangingPunct="1"/>
              <a:t>55</a:t>
            </a:fld>
            <a:endParaRPr lang="en-US" sz="1400" smtClean="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US" smtClean="0"/>
              <a:t>Successive running sums</a:t>
            </a:r>
          </a:p>
        </p:txBody>
      </p:sp>
      <p:pic>
        <p:nvPicPr>
          <p:cNvPr id="6451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6988" y="1463675"/>
            <a:ext cx="5861050" cy="4198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4419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3555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BDF4966-2A9E-4005-A547-24AC62EB5F9A}" type="slidenum">
              <a:rPr lang="en-US" sz="1400" smtClean="0"/>
              <a:pPr eaLnBrk="1" hangingPunct="1"/>
              <a:t>6</a:t>
            </a:fld>
            <a:endParaRPr lang="en-US" sz="1400" smtClean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5761038" cy="838200"/>
          </a:xfrm>
        </p:spPr>
        <p:txBody>
          <a:bodyPr/>
          <a:lstStyle/>
          <a:p>
            <a:pPr eaLnBrk="1" hangingPunct="1"/>
            <a:r>
              <a:rPr lang="en-US" smtClean="0"/>
              <a:t>A beam parameter measurement</a:t>
            </a:r>
          </a:p>
        </p:txBody>
      </p:sp>
      <p:pic>
        <p:nvPicPr>
          <p:cNvPr id="23558" name="Picture 4" descr="PScompl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908050"/>
            <a:ext cx="6873875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5" descr="cc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4975225"/>
            <a:ext cx="5667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6" descr="bpm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693863"/>
            <a:ext cx="1619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7" descr="ds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2127250"/>
            <a:ext cx="26209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7" descr="logo-CER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0"/>
            <a:ext cx="1535112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BDD321D-32AB-432E-A365-4C38E32D4121}" type="slidenum">
              <a:rPr lang="en-US" sz="1400" smtClean="0"/>
              <a:pPr eaLnBrk="1" hangingPunct="1"/>
              <a:t>7</a:t>
            </a:fld>
            <a:endParaRPr lang="en-US" sz="1400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en-GB" sz="2400" smtClean="0"/>
              <a:t>Required Competence in a beam diagnostics group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3525"/>
            <a:ext cx="8656638" cy="47021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/>
              <a:t>Some beam physics in order to understand the beam parameters to be measured and to distinguish beam effects from sensor effects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Detector physics to understand the interaction of the beam with the sensor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Mechanics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Analogue signal treatment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Low noise amplifiers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High frequency analogue electronics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Digital signal processing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Digital electronics for data readout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Front</a:t>
            </a:r>
            <a:r>
              <a:rPr lang="fr-CH" smtClean="0"/>
              <a:t>-</a:t>
            </a:r>
            <a:r>
              <a:rPr lang="en-GB" smtClean="0"/>
              <a:t>end and Application Software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112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15F62A6-B8A1-4C50-B764-120C41235FB9}" type="slidenum">
              <a:rPr lang="en-US" sz="1400" smtClean="0"/>
              <a:pPr eaLnBrk="1" hangingPunct="1"/>
              <a:t>8</a:t>
            </a:fld>
            <a:endParaRPr lang="en-US" sz="1400" smtClean="0"/>
          </a:p>
        </p:txBody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341563"/>
            <a:ext cx="9144000" cy="3328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600" smtClean="0"/>
              <a:t>with the following constants:</a:t>
            </a:r>
            <a:endParaRPr lang="en-GB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>
                <a:solidFill>
                  <a:schemeClr val="accent2"/>
                </a:solidFill>
              </a:rPr>
              <a:t>		NA: Avogadro’s number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>
                <a:solidFill>
                  <a:schemeClr val="accent2"/>
                </a:solidFill>
              </a:rPr>
              <a:t>		m</a:t>
            </a:r>
            <a:r>
              <a:rPr lang="en-US" sz="1600" baseline="-25000" smtClean="0">
                <a:solidFill>
                  <a:schemeClr val="accent2"/>
                </a:solidFill>
              </a:rPr>
              <a:t>e</a:t>
            </a:r>
            <a:r>
              <a:rPr lang="en-US" sz="1600" smtClean="0">
                <a:solidFill>
                  <a:schemeClr val="accent2"/>
                </a:solidFill>
              </a:rPr>
              <a:t> and r</a:t>
            </a:r>
            <a:r>
              <a:rPr lang="en-US" sz="1600" baseline="-25000" smtClean="0">
                <a:solidFill>
                  <a:schemeClr val="accent2"/>
                </a:solidFill>
              </a:rPr>
              <a:t>e</a:t>
            </a:r>
            <a:r>
              <a:rPr lang="en-US" sz="1600" smtClean="0">
                <a:solidFill>
                  <a:schemeClr val="accent2"/>
                </a:solidFill>
              </a:rPr>
              <a:t>: electron rest mass and classical electron radius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		</a:t>
            </a:r>
            <a:r>
              <a:rPr lang="en-US" sz="1600" smtClean="0">
                <a:solidFill>
                  <a:schemeClr val="accent2"/>
                </a:solidFill>
              </a:rPr>
              <a:t>c: speed of light</a:t>
            </a:r>
            <a:endParaRPr lang="en-GB" sz="16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1600" smtClean="0"/>
              <a:t>the following target material properties:</a:t>
            </a:r>
            <a:endParaRPr lang="en-GB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		</a:t>
            </a:r>
            <a:r>
              <a:rPr lang="en-US" sz="1600" smtClean="0">
                <a:solidFill>
                  <a:schemeClr val="accent2"/>
                </a:solidFill>
              </a:rPr>
              <a:t>ρ: material density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>
                <a:solidFill>
                  <a:schemeClr val="accent2"/>
                </a:solidFill>
              </a:rPr>
              <a:t>		A</a:t>
            </a:r>
            <a:r>
              <a:rPr lang="en-US" sz="1600" baseline="-25000" smtClean="0">
                <a:solidFill>
                  <a:schemeClr val="accent2"/>
                </a:solidFill>
              </a:rPr>
              <a:t>T</a:t>
            </a:r>
            <a:r>
              <a:rPr lang="en-US" sz="1600" smtClean="0">
                <a:solidFill>
                  <a:schemeClr val="accent2"/>
                </a:solidFill>
              </a:rPr>
              <a:t> and Z</a:t>
            </a:r>
            <a:r>
              <a:rPr lang="en-US" sz="1600" baseline="-25000" smtClean="0">
                <a:solidFill>
                  <a:schemeClr val="accent2"/>
                </a:solidFill>
              </a:rPr>
              <a:t>T</a:t>
            </a:r>
            <a:r>
              <a:rPr lang="en-US" sz="1600" smtClean="0">
                <a:solidFill>
                  <a:schemeClr val="accent2"/>
                </a:solidFill>
              </a:rPr>
              <a:t>: the atomic mass and nuclear charge</a:t>
            </a:r>
            <a:endParaRPr lang="en-GB" sz="16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1600" smtClean="0"/>
              <a:t>and the particle properties:</a:t>
            </a:r>
            <a:endParaRPr lang="en-GB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		Z</a:t>
            </a:r>
            <a:r>
              <a:rPr lang="en-US" sz="1600" baseline="-25000" smtClean="0"/>
              <a:t>p</a:t>
            </a:r>
            <a:r>
              <a:rPr lang="en-US" sz="1600" smtClean="0"/>
              <a:t>: particle charge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smtClean="0"/>
              <a:t>		β: the particles velocity and </a:t>
            </a:r>
            <a:endParaRPr lang="en-GB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CH" sz="1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CH" sz="1600" smtClean="0"/>
              <a:t>Dependance on</a:t>
            </a:r>
            <a:endParaRPr lang="en-GB" sz="1600" smtClean="0"/>
          </a:p>
        </p:txBody>
      </p:sp>
      <p:sp>
        <p:nvSpPr>
          <p:cNvPr id="11272" name="Rectangle 3"/>
          <p:cNvSpPr>
            <a:spLocks noGrp="1" noChangeArrowheads="1"/>
          </p:cNvSpPr>
          <p:nvPr>
            <p:ph type="title"/>
          </p:nvPr>
        </p:nvSpPr>
        <p:spPr>
          <a:xfrm>
            <a:off x="1538288" y="244475"/>
            <a:ext cx="6172200" cy="838200"/>
          </a:xfrm>
        </p:spPr>
        <p:txBody>
          <a:bodyPr/>
          <a:lstStyle/>
          <a:p>
            <a:pPr eaLnBrk="1" hangingPunct="1"/>
            <a:r>
              <a:rPr lang="fr-CH" smtClean="0"/>
              <a:t>Bethe Bloch formula</a:t>
            </a:r>
            <a:endParaRPr lang="en-GB" smtClean="0"/>
          </a:p>
        </p:txBody>
      </p:sp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1806575" y="1252538"/>
          <a:ext cx="6350000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quation" r:id="rId3" imgW="3238500" imgH="482600" progId="Equation.3">
                  <p:embed/>
                </p:oleObj>
              </mc:Choice>
              <mc:Fallback>
                <p:oleObj name="Equation" r:id="rId3" imgW="32385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6575" y="1252538"/>
                        <a:ext cx="6350000" cy="94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/>
        </p:nvGraphicFramePr>
        <p:xfrm>
          <a:off x="3641725" y="4667250"/>
          <a:ext cx="120332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Equation" r:id="rId5" imgW="787400" imgH="279400" progId="Equation.3">
                  <p:embed/>
                </p:oleObj>
              </mc:Choice>
              <mc:Fallback>
                <p:oleObj name="Equation" r:id="rId5" imgW="787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725" y="4667250"/>
                        <a:ext cx="1203325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8"/>
          <p:cNvGraphicFramePr>
            <a:graphicFrameLocks noChangeAspect="1"/>
          </p:cNvGraphicFramePr>
          <p:nvPr/>
        </p:nvGraphicFramePr>
        <p:xfrm>
          <a:off x="1568450" y="5322888"/>
          <a:ext cx="28257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Equation" r:id="rId7" imgW="203040" imgH="253800" progId="Equation.3">
                  <p:embed/>
                </p:oleObj>
              </mc:Choice>
              <mc:Fallback>
                <p:oleObj name="Equation" r:id="rId7" imgW="2030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5322888"/>
                        <a:ext cx="282575" cy="354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6539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dirty="0" smtClean="0">
                <a:ea typeface="굴림" pitchFamily="34" charset="-127"/>
              </a:rPr>
              <a:t>U. Raich  CERN BE/BI  </a:t>
            </a:r>
          </a:p>
          <a:p>
            <a:pPr eaLnBrk="1" hangingPunct="1"/>
            <a:r>
              <a:rPr lang="en-US" sz="1400" dirty="0" smtClean="0">
                <a:ea typeface="굴림" pitchFamily="34" charset="-127"/>
              </a:rPr>
              <a:t>African School on Fundamental Physics</a:t>
            </a:r>
            <a:endParaRPr lang="en-US" sz="1400" dirty="0">
              <a:ea typeface="굴림" pitchFamily="34" charset="-127"/>
            </a:endParaRP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0F95F93-8EC1-4D6E-9EA7-3102D94BD7FB}" type="slidenum">
              <a:rPr lang="en-US" sz="1400" smtClean="0"/>
              <a:pPr eaLnBrk="1" hangingPunct="1"/>
              <a:t>9</a:t>
            </a:fld>
            <a:endParaRPr lang="en-US" sz="1400" smtClean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8475" y="261938"/>
            <a:ext cx="5775325" cy="838200"/>
          </a:xfrm>
        </p:spPr>
        <p:txBody>
          <a:bodyPr/>
          <a:lstStyle/>
          <a:p>
            <a:pPr eaLnBrk="1" hangingPunct="1"/>
            <a:r>
              <a:rPr lang="fr-CH" smtClean="0"/>
              <a:t>High energy loss a low energies</a:t>
            </a:r>
            <a:endParaRPr lang="en-GB" smtClean="0"/>
          </a:p>
        </p:txBody>
      </p:sp>
      <p:pic>
        <p:nvPicPr>
          <p:cNvPr id="4608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581150"/>
            <a:ext cx="5084763" cy="3459163"/>
          </a:xfrm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458788" y="5287963"/>
            <a:ext cx="73771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Heavy ions at low energy are stopped within a few micro-meters</a:t>
            </a:r>
          </a:p>
          <a:p>
            <a:pPr eaLnBrk="1" hangingPunct="1"/>
            <a:r>
              <a:rPr lang="en-GB"/>
              <a:t>All energy is deposited in a very small volume </a:t>
            </a:r>
          </a:p>
        </p:txBody>
      </p:sp>
    </p:spTree>
    <p:extLst>
      <p:ext uri="{BB962C8B-B14F-4D97-AF65-F5344CB8AC3E}">
        <p14:creationId xmlns:p14="http://schemas.microsoft.com/office/powerpoint/2010/main" val="361083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6297</TotalTime>
  <Words>2614</Words>
  <Application>Microsoft Office PowerPoint</Application>
  <PresentationFormat>On-screen Show (4:3)</PresentationFormat>
  <Paragraphs>1080</Paragraphs>
  <Slides>55</Slides>
  <Notes>2</Notes>
  <HiddenSlides>10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Default Design</vt:lpstr>
      <vt:lpstr>Chart</vt:lpstr>
      <vt:lpstr>Document</vt:lpstr>
      <vt:lpstr>Picture</vt:lpstr>
      <vt:lpstr>Equation</vt:lpstr>
      <vt:lpstr>Beam Diagnostics  Lecture 1</vt:lpstr>
      <vt:lpstr>Overview</vt:lpstr>
      <vt:lpstr>Introduction</vt:lpstr>
      <vt:lpstr>Different uses of beam diagnostics</vt:lpstr>
      <vt:lpstr>Diagnostic devices and quantity measured</vt:lpstr>
      <vt:lpstr>A beam parameter measurement</vt:lpstr>
      <vt:lpstr>Required Competence in a beam diagnostics group</vt:lpstr>
      <vt:lpstr>Bethe Bloch formula</vt:lpstr>
      <vt:lpstr>High energy loss a low energies</vt:lpstr>
      <vt:lpstr>Scintillating Screens</vt:lpstr>
      <vt:lpstr>Test for resistance against heat-shock</vt:lpstr>
      <vt:lpstr>Degradation of screen</vt:lpstr>
      <vt:lpstr>Screen mechanism</vt:lpstr>
      <vt:lpstr>Results from TV Frame grabber</vt:lpstr>
      <vt:lpstr>Layout of a Faraday Cup</vt:lpstr>
      <vt:lpstr>Faraday Cup</vt:lpstr>
      <vt:lpstr>Electro-static Field in Faraday Cup</vt:lpstr>
      <vt:lpstr>Energy of secondary emission electrons</vt:lpstr>
      <vt:lpstr>Current Transformers</vt:lpstr>
      <vt:lpstr>The ideal transformer</vt:lpstr>
      <vt:lpstr>Principle of a fast current transformer</vt:lpstr>
      <vt:lpstr>Fast current transformers for the LHC</vt:lpstr>
      <vt:lpstr>Magnetic shielding</vt:lpstr>
      <vt:lpstr>Calibration of AC current transformers</vt:lpstr>
      <vt:lpstr>Current transformer and electronics</vt:lpstr>
      <vt:lpstr>Display of transformer readings</vt:lpstr>
      <vt:lpstr>The DC current transformer</vt:lpstr>
      <vt:lpstr>Principle of DCCT</vt:lpstr>
      <vt:lpstr>Modulation of a DCCT  without beam</vt:lpstr>
      <vt:lpstr>Modulation of a DCCT with beam</vt:lpstr>
      <vt:lpstr>Modulation current difference signal with beam</vt:lpstr>
      <vt:lpstr>Photo of DCCT internals</vt:lpstr>
      <vt:lpstr>Results from DCCT</vt:lpstr>
      <vt:lpstr>Measuring Beam Position – The Principle</vt:lpstr>
      <vt:lpstr>Wall Current Monitor – The Principle</vt:lpstr>
      <vt:lpstr>Wall Current Monitor – Beam Response</vt:lpstr>
      <vt:lpstr>Electrostatic Monitor – The Principle</vt:lpstr>
      <vt:lpstr>Electrostatic Monitor – Beam Response</vt:lpstr>
      <vt:lpstr>Position measurements</vt:lpstr>
      <vt:lpstr>Shoebox pick-up</vt:lpstr>
      <vt:lpstr>Doubly cut shoebox</vt:lpstr>
      <vt:lpstr>Simulatenous horizontal and vertical measurement</vt:lpstr>
      <vt:lpstr>Interaction of particles with matter</vt:lpstr>
      <vt:lpstr>Profile measurements</vt:lpstr>
      <vt:lpstr>Profiles from SEMgrids</vt:lpstr>
      <vt:lpstr>Wire Scanners</vt:lpstr>
      <vt:lpstr>Wire scanner profile</vt:lpstr>
      <vt:lpstr>Stored Beam Energies</vt:lpstr>
      <vt:lpstr>Beam power in the LHC</vt:lpstr>
      <vt:lpstr>Beam Dammage</vt:lpstr>
      <vt:lpstr>Beam Loss Monitor Types</vt:lpstr>
      <vt:lpstr>Quench levels</vt:lpstr>
      <vt:lpstr>Industrial production of chambers</vt:lpstr>
      <vt:lpstr>System layout</vt:lpstr>
      <vt:lpstr>Successive running sums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Uli Raich</cp:lastModifiedBy>
  <cp:revision>270</cp:revision>
  <dcterms:created xsi:type="dcterms:W3CDTF">2005-04-01T12:24:39Z</dcterms:created>
  <dcterms:modified xsi:type="dcterms:W3CDTF">2014-07-02T11:38:44Z</dcterms:modified>
</cp:coreProperties>
</file>