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632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92897-418B-9D42-9CE1-037401FB66F5}" type="datetimeFigureOut">
              <a:rPr lang="en-US" smtClean="0"/>
              <a:t>8/16/14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8B608-FDE9-6E49-ACE9-AAA6C1BFC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987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E26E3-5803-3C43-BF84-66FF7D887EC8}" type="datetimeFigureOut">
              <a:rPr lang="en-US" smtClean="0"/>
              <a:t>8/16/14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B89F6-848B-1D41-87C6-29A2C260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89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3816" y="6477000"/>
            <a:ext cx="1501981" cy="3240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August 16,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5797" y="6477000"/>
            <a:ext cx="5636807" cy="3240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92934"/>
                </a:solidFill>
              </a:defRPr>
            </a:lvl1pPr>
          </a:lstStyle>
          <a:p>
            <a:r>
              <a:rPr lang="en-US" smtClean="0"/>
              <a:t>Julia Gray         Data Acquisition &amp; Grid Computing for Africa        ASP2014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02604" y="6471833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292934"/>
                </a:solidFill>
              </a:defRPr>
            </a:lvl1pPr>
          </a:lstStyle>
          <a:p>
            <a:fld id="{4F0E9990-E223-254D-A35A-BFCF37FE57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/>
              <a:t>Data  Acquisition and Grid Computing For Africa</a:t>
            </a:r>
            <a:endParaRPr lang="en-US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Julia Gray</a:t>
            </a:r>
          </a:p>
          <a:p>
            <a:r>
              <a:rPr lang="en-US" dirty="0" smtClean="0"/>
              <a:t>on behalf of DOSAR and OSG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57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Brazil Network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23136" r="-2313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10</a:t>
            </a:fld>
            <a:endParaRPr lang="en-US"/>
          </a:p>
        </p:txBody>
      </p:sp>
      <p:sp>
        <p:nvSpPr>
          <p:cNvPr id="8" name="Frame 7"/>
          <p:cNvSpPr/>
          <p:nvPr/>
        </p:nvSpPr>
        <p:spPr>
          <a:xfrm>
            <a:off x="5544949" y="4337050"/>
            <a:ext cx="544701" cy="307636"/>
          </a:xfrm>
          <a:prstGeom prst="frame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7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Brazil Grid </a:t>
            </a:r>
            <a:r>
              <a:rPr lang="en-US" dirty="0" err="1" smtClean="0"/>
              <a:t>Testbed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Hardware: Sponsorship from leading manufacturers &amp; suppliers</a:t>
            </a:r>
          </a:p>
          <a:p>
            <a:pPr lvl="1"/>
            <a:r>
              <a:rPr lang="en-US" dirty="0" smtClean="0"/>
              <a:t>Intel (Xeon quad-core processors, network adapters, software tools)</a:t>
            </a:r>
          </a:p>
          <a:p>
            <a:pPr lvl="1"/>
            <a:r>
              <a:rPr lang="en-US" dirty="0" smtClean="0"/>
              <a:t>SGI (</a:t>
            </a:r>
            <a:r>
              <a:rPr lang="en-US" dirty="0" err="1" smtClean="0"/>
              <a:t>Altix</a:t>
            </a:r>
            <a:r>
              <a:rPr lang="en-US" dirty="0" smtClean="0"/>
              <a:t> XE-310 barebones w/2 half-sized mainboards)</a:t>
            </a:r>
          </a:p>
          <a:p>
            <a:pPr lvl="1"/>
            <a:r>
              <a:rPr lang="en-US" dirty="0" smtClean="0"/>
              <a:t>Kingston (DDR2 FB-DIMM memories)</a:t>
            </a:r>
          </a:p>
          <a:p>
            <a:pPr lvl="1"/>
            <a:r>
              <a:rPr lang="en-US" dirty="0" smtClean="0"/>
              <a:t>Seagate (SATA-II hard disks)</a:t>
            </a:r>
          </a:p>
          <a:p>
            <a:r>
              <a:rPr lang="en-US" dirty="0" smtClean="0"/>
              <a:t>Software: Open-source tools and techniques</a:t>
            </a:r>
          </a:p>
          <a:p>
            <a:pPr lvl="1"/>
            <a:r>
              <a:rPr lang="en-US" dirty="0" smtClean="0"/>
              <a:t>Virtualization provides server consolidation, minimizing hardware, physical space, and operational costs</a:t>
            </a:r>
          </a:p>
          <a:p>
            <a:pPr lvl="1"/>
            <a:r>
              <a:rPr lang="en-US" dirty="0" smtClean="0"/>
              <a:t>Grid middleware based on the VDT (Virtual Data Toolkit)</a:t>
            </a:r>
          </a:p>
          <a:p>
            <a:pPr lvl="2"/>
            <a:r>
              <a:rPr lang="en-US" dirty="0" smtClean="0"/>
              <a:t>VDT is a product of the OSG, a consortium of US universities, national labs, and computing centers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35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in South Africa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DOSAR supported development of </a:t>
            </a:r>
            <a:r>
              <a:rPr lang="en-US" dirty="0" smtClean="0"/>
              <a:t>LHC </a:t>
            </a:r>
            <a:r>
              <a:rPr lang="en-US" dirty="0"/>
              <a:t>computing </a:t>
            </a:r>
            <a:r>
              <a:rPr lang="en-US" dirty="0" smtClean="0"/>
              <a:t>facility and use of OSG software</a:t>
            </a:r>
          </a:p>
          <a:p>
            <a:pPr lvl="1"/>
            <a:r>
              <a:rPr lang="en-US" dirty="0" smtClean="0"/>
              <a:t>Support for SA-ATLAS Grid facility</a:t>
            </a:r>
          </a:p>
          <a:p>
            <a:pPr lvl="1"/>
            <a:r>
              <a:rPr lang="en-US" dirty="0" smtClean="0"/>
              <a:t>Non-LHC computing projects</a:t>
            </a:r>
            <a:endParaRPr lang="en-US" dirty="0"/>
          </a:p>
          <a:p>
            <a:r>
              <a:rPr lang="en-US" dirty="0" smtClean="0"/>
              <a:t>Held workshops </a:t>
            </a:r>
            <a:r>
              <a:rPr lang="en-US" dirty="0"/>
              <a:t>to build local </a:t>
            </a:r>
            <a:r>
              <a:rPr lang="en-US" dirty="0" smtClean="0"/>
              <a:t>expertise</a:t>
            </a:r>
          </a:p>
          <a:p>
            <a:pPr lvl="1"/>
            <a:r>
              <a:rPr lang="en-US" dirty="0" smtClean="0"/>
              <a:t>The South African Grid School, University of Witwatersrand: July 2008</a:t>
            </a:r>
          </a:p>
          <a:p>
            <a:pPr lvl="1"/>
            <a:r>
              <a:rPr lang="en-US" dirty="0" smtClean="0"/>
              <a:t>DOSAR Workshop, University of Johannesburg: April 2010</a:t>
            </a:r>
          </a:p>
          <a:p>
            <a:r>
              <a:rPr lang="en-US" dirty="0" smtClean="0"/>
              <a:t>South Africa now active in outreach and training in Grid computing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09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 Grid started as the initiative of High Energy Physics group at UJ with support from DOSAR</a:t>
            </a:r>
          </a:p>
          <a:p>
            <a:pPr lvl="1"/>
            <a:r>
              <a:rPr lang="en-US" dirty="0" smtClean="0"/>
              <a:t>User groups now include High Energy Physics, Astrophysics, Molecular Dynamics (Chemistry), Quantum Chemistry, Applied Mathematics, Numerical Studies (Engineering)</a:t>
            </a:r>
          </a:p>
          <a:p>
            <a:r>
              <a:rPr lang="en-US" dirty="0" smtClean="0"/>
              <a:t>National Grid to provide a national computing infrastructure to support scientific computing and collaboration</a:t>
            </a:r>
          </a:p>
          <a:p>
            <a:r>
              <a:rPr lang="en-US" dirty="0" smtClean="0"/>
              <a:t>Managed by a consortium of universities, national laboratories, and the </a:t>
            </a:r>
            <a:r>
              <a:rPr lang="en-US" dirty="0" err="1" smtClean="0"/>
              <a:t>Meraka</a:t>
            </a:r>
            <a:r>
              <a:rPr lang="en-US" dirty="0" smtClean="0"/>
              <a:t> Institute</a:t>
            </a:r>
          </a:p>
          <a:p>
            <a:pPr lvl="1"/>
            <a:r>
              <a:rPr lang="en-US" dirty="0" smtClean="0"/>
              <a:t>Uses </a:t>
            </a:r>
            <a:r>
              <a:rPr lang="en-US" dirty="0" err="1" smtClean="0"/>
              <a:t>gLite</a:t>
            </a:r>
            <a:r>
              <a:rPr lang="en-US" dirty="0" smtClean="0"/>
              <a:t> middleware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5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UJ ATLAS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Jeremy Dodd (Nevis Labs) prepares proposal to OSG for HPC facility at University of Witwatersrand: Jan 2006</a:t>
            </a:r>
          </a:p>
          <a:p>
            <a:r>
              <a:rPr lang="en-US" dirty="0" smtClean="0"/>
              <a:t>Martin Cook, Claire Gray, Norman Ives attend Nebraska OSG school: Aug 2006</a:t>
            </a:r>
          </a:p>
          <a:p>
            <a:r>
              <a:rPr lang="en-US" dirty="0" smtClean="0"/>
              <a:t>OSG funding for HPC facility at Wits approved: Sept. 2006</a:t>
            </a:r>
          </a:p>
          <a:p>
            <a:r>
              <a:rPr lang="en-US" dirty="0" smtClean="0"/>
              <a:t>Grid site at Wits receive jobs and submit to OSGEDU VOs: Oct. 2007</a:t>
            </a:r>
          </a:p>
          <a:p>
            <a:r>
              <a:rPr lang="en-US" dirty="0" smtClean="0"/>
              <a:t>Developed model for SA participation in ATLAS via affiliation to Brookhaven: Oct. 2007</a:t>
            </a:r>
          </a:p>
          <a:p>
            <a:r>
              <a:rPr lang="en-US" dirty="0" smtClean="0"/>
              <a:t>Bruce Becker SA Grid development with </a:t>
            </a:r>
            <a:r>
              <a:rPr lang="en-US" dirty="0" err="1" smtClean="0"/>
              <a:t>gLite</a:t>
            </a:r>
            <a:r>
              <a:rPr lang="en-US" dirty="0" smtClean="0"/>
              <a:t>. SA-ATLAS agree to interoperability and resource sharing: 2008</a:t>
            </a:r>
          </a:p>
          <a:p>
            <a:r>
              <a:rPr lang="en-US" dirty="0" smtClean="0"/>
              <a:t>Horst </a:t>
            </a:r>
            <a:r>
              <a:rPr lang="en-US" dirty="0" err="1" smtClean="0"/>
              <a:t>Severini</a:t>
            </a:r>
            <a:r>
              <a:rPr lang="en-US" dirty="0" smtClean="0"/>
              <a:t>, Ben Clifford give OSG Grid School at Wits: July 2008</a:t>
            </a:r>
          </a:p>
          <a:p>
            <a:r>
              <a:rPr lang="en-US" dirty="0" smtClean="0"/>
              <a:t>Grid site rebuilt at UJ with OSG and </a:t>
            </a:r>
            <a:r>
              <a:rPr lang="en-US" dirty="0" err="1" smtClean="0"/>
              <a:t>gLite</a:t>
            </a:r>
            <a:r>
              <a:rPr lang="en-US" dirty="0" smtClean="0"/>
              <a:t> interoperability: Dec. 2008</a:t>
            </a:r>
          </a:p>
          <a:p>
            <a:r>
              <a:rPr lang="en-US" dirty="0" smtClean="0"/>
              <a:t>Wits joins UJ in SA-ATLAS: Jan 2010</a:t>
            </a:r>
          </a:p>
          <a:p>
            <a:r>
              <a:rPr lang="en-US" dirty="0" smtClean="0"/>
              <a:t>Currently contributing to HEP and computing training with OSG and ATLAS resources, </a:t>
            </a:r>
            <a:r>
              <a:rPr lang="en-US" dirty="0" err="1" smtClean="0"/>
              <a:t>gLite</a:t>
            </a:r>
            <a:r>
              <a:rPr lang="en-US" dirty="0" smtClean="0"/>
              <a:t> resources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828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African </a:t>
            </a:r>
            <a:r>
              <a:rPr lang="en-US" dirty="0" err="1" smtClean="0"/>
              <a:t>Paleo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Scan fossils </a:t>
            </a:r>
            <a:r>
              <a:rPr lang="en-US" dirty="0"/>
              <a:t>at synchrotrons in X-ray radio-tomography and x-ray phase contrast tomography </a:t>
            </a:r>
            <a:endParaRPr lang="en-US" dirty="0" smtClean="0"/>
          </a:p>
          <a:p>
            <a:pPr lvl="1"/>
            <a:r>
              <a:rPr lang="en-US" dirty="0" smtClean="0"/>
              <a:t>Possible to </a:t>
            </a:r>
            <a:r>
              <a:rPr lang="en-US" dirty="0"/>
              <a:t>acquire high resolution 3- D </a:t>
            </a:r>
            <a:r>
              <a:rPr lang="en-US" dirty="0" smtClean="0"/>
              <a:t>images and 3</a:t>
            </a:r>
            <a:r>
              <a:rPr lang="en-US" dirty="0"/>
              <a:t>-D quantitative histograms of electron density. </a:t>
            </a:r>
            <a:endParaRPr lang="en-US" dirty="0" smtClean="0"/>
          </a:p>
          <a:p>
            <a:pPr lvl="1"/>
            <a:r>
              <a:rPr lang="en-US" dirty="0"/>
              <a:t>R</a:t>
            </a:r>
            <a:r>
              <a:rPr lang="en-US" dirty="0" smtClean="0"/>
              <a:t>esolution </a:t>
            </a:r>
            <a:r>
              <a:rPr lang="en-US" dirty="0"/>
              <a:t>can be submicron, and the specimen size can be as a large as a </a:t>
            </a:r>
            <a:r>
              <a:rPr lang="en-US" dirty="0" smtClean="0"/>
              <a:t>skull</a:t>
            </a:r>
          </a:p>
          <a:p>
            <a:pPr lvl="1"/>
            <a:r>
              <a:rPr lang="en-US" dirty="0" smtClean="0"/>
              <a:t>Raw </a:t>
            </a:r>
            <a:r>
              <a:rPr lang="en-US" dirty="0" err="1"/>
              <a:t>sinogram</a:t>
            </a:r>
            <a:r>
              <a:rPr lang="en-US" dirty="0"/>
              <a:t> can be a data file of the order of 1 TB. </a:t>
            </a:r>
            <a:endParaRPr lang="en-US" dirty="0" smtClean="0"/>
          </a:p>
          <a:p>
            <a:pPr lvl="1"/>
            <a:r>
              <a:rPr lang="en-US" dirty="0" smtClean="0"/>
              <a:t>To analyze </a:t>
            </a:r>
            <a:r>
              <a:rPr lang="en-US" dirty="0"/>
              <a:t>the 3-D histogram to define </a:t>
            </a:r>
            <a:r>
              <a:rPr lang="en-US" dirty="0" smtClean="0"/>
              <a:t>and </a:t>
            </a:r>
            <a:r>
              <a:rPr lang="en-US" dirty="0"/>
              <a:t>virtually extract objects representing all anatomical and geological features, with due consideration to the body of knowledge in the several fields of </a:t>
            </a:r>
            <a:r>
              <a:rPr lang="en-US" dirty="0" smtClean="0"/>
              <a:t>paleontology</a:t>
            </a:r>
            <a:r>
              <a:rPr lang="en-US" dirty="0"/>
              <a:t>, anatomy, chemistry, geology, biology, applied mathematics, physics and computer </a:t>
            </a:r>
            <a:r>
              <a:rPr lang="en-US" dirty="0" smtClean="0"/>
              <a:t>science is </a:t>
            </a:r>
            <a:r>
              <a:rPr lang="en-US" dirty="0"/>
              <a:t>the bottleneck step of several years. </a:t>
            </a:r>
            <a:endParaRPr lang="en-US" dirty="0" smtClean="0"/>
          </a:p>
          <a:p>
            <a:pPr lvl="1"/>
            <a:r>
              <a:rPr lang="en-US" dirty="0" smtClean="0"/>
              <a:t>Developing </a:t>
            </a:r>
            <a:r>
              <a:rPr lang="en-US" dirty="0"/>
              <a:t>algorithms to facilitate this analysis by unifying the knowledge and skill from these fields is an important enabling step to properly beneficiate this new </a:t>
            </a:r>
            <a:endParaRPr lang="en-US" dirty="0"/>
          </a:p>
          <a:p>
            <a:r>
              <a:rPr lang="en-US" dirty="0" smtClean="0"/>
              <a:t>The SA </a:t>
            </a:r>
            <a:r>
              <a:rPr lang="en-US" dirty="0" err="1" smtClean="0"/>
              <a:t>Paleo</a:t>
            </a:r>
            <a:r>
              <a:rPr lang="en-US" dirty="0" smtClean="0"/>
              <a:t> Project </a:t>
            </a:r>
            <a:r>
              <a:rPr lang="en-US" dirty="0"/>
              <a:t>to develop the mathematics for the algorithms described above </a:t>
            </a:r>
            <a:endParaRPr lang="en-US" dirty="0"/>
          </a:p>
          <a:p>
            <a:pPr lvl="1"/>
            <a:r>
              <a:rPr lang="en-US" dirty="0"/>
              <a:t>F</a:t>
            </a:r>
            <a:r>
              <a:rPr lang="en-US" dirty="0" smtClean="0"/>
              <a:t>acilitate a </a:t>
            </a:r>
            <a:r>
              <a:rPr lang="en-US" dirty="0"/>
              <a:t>higher degree of automation of the analysis of </a:t>
            </a:r>
            <a:r>
              <a:rPr lang="en-US" dirty="0" err="1"/>
              <a:t>paleo</a:t>
            </a:r>
            <a:r>
              <a:rPr lang="en-US" dirty="0"/>
              <a:t>-tomography data with a higher degree of fidelity.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new algorithms would make full use of the quantitative nature of the data, the physics that it represents, the anatomical context, the </a:t>
            </a:r>
            <a:r>
              <a:rPr lang="en-US" dirty="0" err="1"/>
              <a:t>diagenesis</a:t>
            </a:r>
            <a:r>
              <a:rPr lang="en-US" dirty="0"/>
              <a:t> process and other geological, chemical and biologically relevant aspects. </a:t>
            </a:r>
            <a:endParaRPr lang="en-US" dirty="0" smtClean="0"/>
          </a:p>
          <a:p>
            <a:pPr lvl="1"/>
            <a:r>
              <a:rPr lang="en-US" dirty="0" smtClean="0"/>
              <a:t>Deliver a </a:t>
            </a:r>
            <a:r>
              <a:rPr lang="en-US" dirty="0"/>
              <a:t>toolkit for processing based on modern computing practice. 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project is very impactful for international </a:t>
            </a:r>
            <a:r>
              <a:rPr lang="en-US" dirty="0" smtClean="0"/>
              <a:t>paleontology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S</a:t>
            </a:r>
            <a:r>
              <a:rPr lang="en-US" dirty="0" smtClean="0"/>
              <a:t>ignificant </a:t>
            </a:r>
            <a:r>
              <a:rPr lang="en-US" dirty="0"/>
              <a:t>for Southern African Heritage </a:t>
            </a:r>
            <a:r>
              <a:rPr lang="en-US" dirty="0" smtClean="0"/>
              <a:t>studies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38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DOSAR &amp; African School of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In 2012, dedicated 3 day workshop added to the end ASP</a:t>
            </a:r>
          </a:p>
          <a:p>
            <a:pPr lvl="1"/>
            <a:r>
              <a:rPr lang="en-US" sz="1600" dirty="0" smtClean="0"/>
              <a:t>Distributed and high-throughput computing, security, processing, and distributed storage covered during school</a:t>
            </a:r>
          </a:p>
          <a:p>
            <a:pPr lvl="1"/>
            <a:r>
              <a:rPr lang="en-US" sz="1600" dirty="0"/>
              <a:t>Partnership to install Grid </a:t>
            </a:r>
            <a:r>
              <a:rPr lang="en-US" sz="1600" dirty="0" smtClean="0"/>
              <a:t>software on existing cluster</a:t>
            </a:r>
          </a:p>
          <a:p>
            <a:pPr lvl="1"/>
            <a:r>
              <a:rPr lang="en-US" sz="1600" dirty="0" smtClean="0"/>
              <a:t>Computing cluster donated to KNUST in Kumasi, Ghana after ASP</a:t>
            </a:r>
          </a:p>
          <a:p>
            <a:pPr lvl="1"/>
            <a:r>
              <a:rPr lang="en-US" sz="1600" dirty="0" smtClean="0"/>
              <a:t>Ghana is looking to join ATLAS and CMS at CERN</a:t>
            </a:r>
          </a:p>
          <a:p>
            <a:r>
              <a:rPr lang="en-US" sz="1800" dirty="0" smtClean="0"/>
              <a:t>Now </a:t>
            </a:r>
            <a:r>
              <a:rPr lang="en-US" sz="1800" dirty="0"/>
              <a:t>African Grid School integrated part of ASP </a:t>
            </a:r>
            <a:r>
              <a:rPr lang="en-US" sz="1800" dirty="0" smtClean="0"/>
              <a:t>curriculum</a:t>
            </a:r>
          </a:p>
          <a:p>
            <a:pPr lvl="1"/>
            <a:r>
              <a:rPr lang="en-US" sz="1600" dirty="0" smtClean="0"/>
              <a:t>Two days of Grid lectures as part of the school in Senegal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561869_10101702511904428_2132469989_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0" t="12917" r="1" b="14167"/>
          <a:stretch/>
        </p:blipFill>
        <p:spPr>
          <a:xfrm>
            <a:off x="1835934" y="4027312"/>
            <a:ext cx="4755366" cy="249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88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Senegal the Future of Grid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future of Grid computing is Graphical Processing Unit (GPU)</a:t>
            </a:r>
          </a:p>
          <a:p>
            <a:pPr lvl="1"/>
            <a:r>
              <a:rPr lang="en-US" dirty="0" smtClean="0"/>
              <a:t>Can process images, simulations, and data quickly</a:t>
            </a:r>
          </a:p>
          <a:p>
            <a:r>
              <a:rPr lang="en-US" dirty="0" smtClean="0"/>
              <a:t>Senegal is receiving a donation of computers from CERN</a:t>
            </a:r>
          </a:p>
          <a:p>
            <a:pPr lvl="1"/>
            <a:r>
              <a:rPr lang="en-US" dirty="0" smtClean="0"/>
              <a:t>Size is sufficient for a Tier 3 site for LHC experiments</a:t>
            </a:r>
          </a:p>
          <a:p>
            <a:r>
              <a:rPr lang="en-US" dirty="0" smtClean="0"/>
              <a:t>Distributed computing and storage useful for digital library</a:t>
            </a:r>
          </a:p>
          <a:p>
            <a:pPr lvl="1"/>
            <a:r>
              <a:rPr lang="en-US" dirty="0" smtClean="0"/>
              <a:t>Over 18,000 documents currently stored at UCAD</a:t>
            </a:r>
          </a:p>
          <a:p>
            <a:pPr lvl="1"/>
            <a:r>
              <a:rPr lang="en-US" dirty="0" smtClean="0"/>
              <a:t>Library access to Senegalese university network and consortium of 8 countries</a:t>
            </a:r>
          </a:p>
          <a:p>
            <a:pPr lvl="1"/>
            <a:r>
              <a:rPr lang="en-US" dirty="0" smtClean="0"/>
              <a:t>Grid computing can enable the storage, search, and access documents as one system no matter where they are stored or accessed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1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&amp; OSG connection of DOSAR organization</a:t>
            </a:r>
          </a:p>
          <a:p>
            <a:r>
              <a:rPr lang="en-US" dirty="0" smtClean="0"/>
              <a:t>Grid computing outreach in Brazil </a:t>
            </a:r>
          </a:p>
          <a:p>
            <a:r>
              <a:rPr lang="en-US" dirty="0" smtClean="0"/>
              <a:t>DOSAR involvement in Africa</a:t>
            </a:r>
          </a:p>
          <a:p>
            <a:pPr lvl="1"/>
            <a:r>
              <a:rPr lang="en-US" dirty="0" smtClean="0"/>
              <a:t>South Africa</a:t>
            </a:r>
          </a:p>
          <a:p>
            <a:pPr lvl="2"/>
            <a:r>
              <a:rPr lang="en-US" dirty="0" smtClean="0"/>
              <a:t>SA Grid </a:t>
            </a:r>
          </a:p>
          <a:p>
            <a:pPr lvl="2"/>
            <a:r>
              <a:rPr lang="en-US" dirty="0" smtClean="0"/>
              <a:t>University of Johannesburg and ATLAS</a:t>
            </a:r>
          </a:p>
          <a:p>
            <a:pPr lvl="2"/>
            <a:r>
              <a:rPr lang="en-US" dirty="0" smtClean="0"/>
              <a:t>Paleontology project</a:t>
            </a:r>
          </a:p>
          <a:p>
            <a:pPr lvl="1"/>
            <a:r>
              <a:rPr lang="en-US" dirty="0" smtClean="0"/>
              <a:t>ASP workshops</a:t>
            </a:r>
          </a:p>
          <a:p>
            <a:pPr lvl="2"/>
            <a:r>
              <a:rPr lang="en-US" dirty="0" smtClean="0"/>
              <a:t>Ghana and updates</a:t>
            </a:r>
          </a:p>
          <a:p>
            <a:r>
              <a:rPr lang="en-US" dirty="0" smtClean="0"/>
              <a:t>Senegal and Future of Grid computing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02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DOSAR?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8104"/>
            <a:ext cx="8229600" cy="4308895"/>
          </a:xfrm>
        </p:spPr>
        <p:txBody>
          <a:bodyPr/>
          <a:lstStyle/>
          <a:p>
            <a:pPr lvl="1"/>
            <a:r>
              <a:rPr lang="en-US" dirty="0" smtClean="0"/>
              <a:t>Community and campus based Grid organization</a:t>
            </a:r>
          </a:p>
          <a:p>
            <a:pPr lvl="1"/>
            <a:r>
              <a:rPr lang="en-US" dirty="0" smtClean="0"/>
              <a:t>Its primary goal is spreading/enabling Grid use</a:t>
            </a:r>
          </a:p>
          <a:p>
            <a:pPr lvl="2"/>
            <a:r>
              <a:rPr lang="en-US" dirty="0" smtClean="0"/>
              <a:t>DOSAR in Korean is the </a:t>
            </a:r>
            <a:r>
              <a:rPr lang="en-US" i="1" dirty="0" smtClean="0"/>
              <a:t>God of Martial Arts </a:t>
            </a:r>
          </a:p>
          <a:p>
            <a:pPr lvl="2"/>
            <a:endParaRPr lang="en-US" i="1" dirty="0" smtClean="0"/>
          </a:p>
          <a:p>
            <a:r>
              <a:rPr lang="en-US" dirty="0" smtClean="0"/>
              <a:t>DOSAR evolved from the </a:t>
            </a:r>
            <a:r>
              <a:rPr lang="en-US" dirty="0" err="1" smtClean="0"/>
              <a:t>Fermilab</a:t>
            </a:r>
            <a:r>
              <a:rPr lang="en-US" dirty="0"/>
              <a:t> </a:t>
            </a:r>
            <a:r>
              <a:rPr lang="en-US" dirty="0" smtClean="0"/>
              <a:t>National Accelerator Laboratory experiment DØ Remote Analysis effort</a:t>
            </a:r>
          </a:p>
          <a:p>
            <a:pPr lvl="1"/>
            <a:r>
              <a:rPr lang="en-US" dirty="0" smtClean="0"/>
              <a:t>Coordinated group efforts in DØ simulation, reconstruction, and production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6584" y="1706439"/>
            <a:ext cx="8513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</a:rPr>
              <a:t>D</a:t>
            </a:r>
            <a:r>
              <a:rPr lang="en-US" sz="2400" dirty="0" smtClean="0"/>
              <a:t>istributed </a:t>
            </a:r>
            <a:r>
              <a:rPr lang="en-US" sz="2400" b="1" dirty="0" smtClean="0">
                <a:solidFill>
                  <a:srgbClr val="D2533C"/>
                </a:solidFill>
              </a:rPr>
              <a:t>O</a:t>
            </a:r>
            <a:r>
              <a:rPr lang="en-US" sz="2400" dirty="0" smtClean="0"/>
              <a:t>rganization for </a:t>
            </a:r>
            <a:r>
              <a:rPr lang="en-US" sz="2400" b="1" dirty="0" smtClean="0">
                <a:solidFill>
                  <a:srgbClr val="D2533C"/>
                </a:solidFill>
              </a:rPr>
              <a:t>S</a:t>
            </a:r>
            <a:r>
              <a:rPr lang="en-US" sz="2400" dirty="0" smtClean="0"/>
              <a:t>cientific &amp; </a:t>
            </a:r>
            <a:r>
              <a:rPr lang="en-US" sz="2400" b="1" dirty="0" smtClean="0">
                <a:solidFill>
                  <a:srgbClr val="D2533C"/>
                </a:solidFill>
              </a:rPr>
              <a:t>A</a:t>
            </a:r>
            <a:r>
              <a:rPr lang="en-US" sz="2400" dirty="0" smtClean="0"/>
              <a:t>cademic </a:t>
            </a:r>
            <a:r>
              <a:rPr lang="en-US" sz="2400" b="1" dirty="0" smtClean="0">
                <a:solidFill>
                  <a:srgbClr val="D2533C"/>
                </a:solidFill>
              </a:rPr>
              <a:t>R</a:t>
            </a:r>
            <a:r>
              <a:rPr lang="en-US" sz="2400" dirty="0" smtClean="0"/>
              <a:t>esearch</a:t>
            </a:r>
          </a:p>
        </p:txBody>
      </p:sp>
      <p:sp>
        <p:nvSpPr>
          <p:cNvPr id="5" name="Right Arrow 4"/>
          <p:cNvSpPr/>
          <p:nvPr/>
        </p:nvSpPr>
        <p:spPr>
          <a:xfrm>
            <a:off x="158766" y="1845335"/>
            <a:ext cx="496149" cy="230436"/>
          </a:xfrm>
          <a:prstGeom prst="rightArrow">
            <a:avLst/>
          </a:prstGeom>
          <a:solidFill>
            <a:schemeClr val="accent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79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DOSAR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94073" cy="4876800"/>
          </a:xfrm>
        </p:spPr>
        <p:txBody>
          <a:bodyPr/>
          <a:lstStyle/>
          <a:p>
            <a:r>
              <a:rPr lang="en-US" dirty="0" smtClean="0"/>
              <a:t>Ancient Times: D</a:t>
            </a:r>
            <a:r>
              <a:rPr lang="en-US" dirty="0"/>
              <a:t>Ø Remote </a:t>
            </a:r>
            <a:r>
              <a:rPr lang="en-US" dirty="0" smtClean="0"/>
              <a:t>Computing Era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SAM, DØ data management system: pre-2001</a:t>
            </a:r>
          </a:p>
          <a:p>
            <a:pPr lvl="1"/>
            <a:r>
              <a:rPr lang="en-US" dirty="0" smtClean="0"/>
              <a:t>D</a:t>
            </a:r>
            <a:r>
              <a:rPr lang="en-US" dirty="0"/>
              <a:t>Ø r</a:t>
            </a:r>
            <a:r>
              <a:rPr lang="en-US" dirty="0" smtClean="0"/>
              <a:t>emote analysis model proposed: Nov. 2001</a:t>
            </a:r>
          </a:p>
          <a:p>
            <a:pPr lvl="1"/>
            <a:r>
              <a:rPr lang="en-US" dirty="0" smtClean="0"/>
              <a:t>Proposal for Regional Analysis Center (RAC) accepted and endorsed by DØ: Aug. 2002</a:t>
            </a:r>
          </a:p>
          <a:p>
            <a:pPr lvl="1"/>
            <a:r>
              <a:rPr lang="en-US" dirty="0" smtClean="0"/>
              <a:t>UTA awarded MRI for RAC: June 2002</a:t>
            </a:r>
          </a:p>
          <a:p>
            <a:pPr lvl="1"/>
            <a:r>
              <a:rPr lang="en-US" dirty="0" smtClean="0"/>
              <a:t>Formation of </a:t>
            </a:r>
            <a:r>
              <a:rPr lang="en-US" b="1" dirty="0" smtClean="0"/>
              <a:t>D</a:t>
            </a:r>
            <a:r>
              <a:rPr lang="en-US" b="1" dirty="0"/>
              <a:t>Ø </a:t>
            </a:r>
            <a:r>
              <a:rPr lang="en-US" b="1" dirty="0" smtClean="0"/>
              <a:t>S</a:t>
            </a:r>
            <a:r>
              <a:rPr lang="en-US" dirty="0" smtClean="0"/>
              <a:t>outhern</a:t>
            </a:r>
            <a:r>
              <a:rPr lang="en-US" b="1" dirty="0" smtClean="0"/>
              <a:t> A</a:t>
            </a:r>
            <a:r>
              <a:rPr lang="en-US" dirty="0" smtClean="0"/>
              <a:t>nalysis </a:t>
            </a:r>
            <a:r>
              <a:rPr lang="en-US" b="1" dirty="0" smtClean="0"/>
              <a:t>R</a:t>
            </a:r>
            <a:r>
              <a:rPr lang="en-US" dirty="0" smtClean="0"/>
              <a:t>egion (DOSAR 1.0): April 2003</a:t>
            </a:r>
          </a:p>
          <a:p>
            <a:pPr lvl="2"/>
            <a:r>
              <a:rPr lang="en-US" dirty="0" smtClean="0"/>
              <a:t>DOSAR DØ Monte Carlo (MC) production begins</a:t>
            </a:r>
          </a:p>
          <a:p>
            <a:pPr lvl="1"/>
            <a:r>
              <a:rPr lang="en-US" dirty="0" smtClean="0"/>
              <a:t>Activation of first RAC at UTA: Nov. 2003</a:t>
            </a:r>
          </a:p>
          <a:p>
            <a:pPr lvl="1"/>
            <a:r>
              <a:rPr lang="en-US" dirty="0" smtClean="0"/>
              <a:t>Formation and Activation of DOSAR Grid for MC: April 2004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1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DOSAR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Modern Times: Beyond DØ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Transition to </a:t>
            </a:r>
            <a:r>
              <a:rPr lang="en-US" b="1" dirty="0" smtClean="0"/>
              <a:t>D</a:t>
            </a:r>
            <a:r>
              <a:rPr lang="en-US" dirty="0" smtClean="0"/>
              <a:t>istributed </a:t>
            </a:r>
            <a:r>
              <a:rPr lang="en-US" b="1" dirty="0" smtClean="0"/>
              <a:t>O</a:t>
            </a:r>
            <a:r>
              <a:rPr lang="en-US" dirty="0" smtClean="0"/>
              <a:t>rganization for </a:t>
            </a:r>
            <a:r>
              <a:rPr lang="en-US" b="1" dirty="0" smtClean="0"/>
              <a:t>S</a:t>
            </a:r>
            <a:r>
              <a:rPr lang="en-US" dirty="0" smtClean="0"/>
              <a:t>cientific &amp; </a:t>
            </a:r>
            <a:r>
              <a:rPr lang="en-US" b="1" dirty="0" smtClean="0"/>
              <a:t>A</a:t>
            </a:r>
            <a:r>
              <a:rPr lang="en-US" dirty="0" smtClean="0"/>
              <a:t>cademic </a:t>
            </a:r>
            <a:r>
              <a:rPr lang="en-US" b="1" dirty="0" smtClean="0"/>
              <a:t>R</a:t>
            </a:r>
            <a:r>
              <a:rPr lang="en-US" dirty="0" smtClean="0"/>
              <a:t>esearch (DOSAR 2.0): April 2005</a:t>
            </a:r>
          </a:p>
          <a:p>
            <a:pPr lvl="2"/>
            <a:r>
              <a:rPr lang="en-US" dirty="0" smtClean="0"/>
              <a:t>Active engagement with LHC experiments began</a:t>
            </a:r>
          </a:p>
          <a:p>
            <a:pPr lvl="1"/>
            <a:r>
              <a:rPr lang="en-US" dirty="0" smtClean="0"/>
              <a:t>DOSAR VOMS installed at UTA: May 2005</a:t>
            </a:r>
          </a:p>
          <a:p>
            <a:pPr lvl="1"/>
            <a:r>
              <a:rPr lang="en-US" dirty="0" smtClean="0"/>
              <a:t>DOSAR registered as a VO in OSG: July 2005</a:t>
            </a:r>
          </a:p>
          <a:p>
            <a:pPr lvl="1"/>
            <a:r>
              <a:rPr lang="en-US" dirty="0" smtClean="0"/>
              <a:t>ATLAS distributed production and analysis system, Panda, implemented at OU and UTA: Jan. 2006</a:t>
            </a:r>
          </a:p>
          <a:p>
            <a:pPr lvl="1"/>
            <a:r>
              <a:rPr lang="en-US" dirty="0" smtClean="0"/>
              <a:t>All groups engaged in LHC experiments</a:t>
            </a:r>
          </a:p>
          <a:p>
            <a:pPr lvl="1"/>
            <a:r>
              <a:rPr lang="en-US" dirty="0" smtClean="0"/>
              <a:t>Outreach in Brazil and South Africa: 2008</a:t>
            </a:r>
          </a:p>
          <a:p>
            <a:pPr lvl="1"/>
            <a:r>
              <a:rPr lang="en-US" dirty="0" smtClean="0"/>
              <a:t>DOSAR involvement with ASP: July 2011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67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DOSAR?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8433636"/>
              </p:ext>
            </p:extLst>
          </p:nvPr>
        </p:nvGraphicFramePr>
        <p:xfrm>
          <a:off x="457200" y="1600200"/>
          <a:ext cx="8229600" cy="4571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dirty="0" smtClean="0"/>
                        <a:t>First</a:t>
                      </a:r>
                      <a:r>
                        <a:rPr lang="en-US" b="0" baseline="0" dirty="0" smtClean="0"/>
                        <a:t> Generation IAC’s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="0" baseline="0" dirty="0" smtClean="0"/>
                        <a:t>University of Texas, Arlington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="0" baseline="0" dirty="0" smtClean="0"/>
                        <a:t>Louisiana Tech University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="0" baseline="0" dirty="0" smtClean="0"/>
                        <a:t>Langston University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="0" baseline="0" dirty="0" smtClean="0"/>
                        <a:t>University of Oklahoma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="0" baseline="0" dirty="0" smtClean="0"/>
                        <a:t>Tata Institute, India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0" dirty="0" smtClean="0"/>
                        <a:t>Second Generation IAC’s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="0" dirty="0" err="1" smtClean="0"/>
                        <a:t>Cinvestav</a:t>
                      </a:r>
                      <a:r>
                        <a:rPr lang="en-US" b="0" dirty="0" smtClean="0"/>
                        <a:t>,</a:t>
                      </a:r>
                      <a:r>
                        <a:rPr lang="en-US" b="0" baseline="0" dirty="0" smtClean="0"/>
                        <a:t> Mexico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="0" baseline="0" dirty="0" smtClean="0"/>
                        <a:t>SPRACE – S</a:t>
                      </a:r>
                      <a:r>
                        <a:rPr lang="en-US" b="0" baseline="0" dirty="0" smtClean="0"/>
                        <a:t>ão Paulo Regional Analysis Center, </a:t>
                      </a:r>
                      <a:r>
                        <a:rPr lang="en-US" b="0" baseline="0" dirty="0" err="1" smtClean="0"/>
                        <a:t>Universidade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baseline="0" dirty="0" err="1" smtClean="0"/>
                        <a:t>Estadual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baseline="0" dirty="0" err="1" smtClean="0"/>
                        <a:t>Paulista</a:t>
                      </a:r>
                      <a:r>
                        <a:rPr lang="en-US" b="0" baseline="0" dirty="0" smtClean="0"/>
                        <a:t>, Brazil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="0" baseline="0" dirty="0" smtClean="0"/>
                        <a:t>University of Kansas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="0" baseline="0" dirty="0" smtClean="0"/>
                        <a:t>Kansas State University</a:t>
                      </a:r>
                    </a:p>
                    <a:p>
                      <a:pPr marL="457200" lvl="1" indent="0">
                        <a:buFont typeface="Arial"/>
                        <a:buNone/>
                      </a:pP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Third Generation IAC’s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Ole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Miss, University of Mississippi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Iowa State University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aseline="0" dirty="0" err="1" smtClean="0">
                          <a:solidFill>
                            <a:schemeClr val="bg1"/>
                          </a:solidFill>
                        </a:rPr>
                        <a:t>Lousiana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State University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Oklahoma State University</a:t>
                      </a:r>
                    </a:p>
                    <a:p>
                      <a:pPr marL="457200" lvl="1" indent="0">
                        <a:buFont typeface="Arial"/>
                        <a:buNone/>
                      </a:pP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Fourth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Generation IAC’s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University of South Alabama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University of Johannesburg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GridUNESP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95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DOSAR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DOSAR seeks to bring together institutions which can/must use Grid technology to solve their computing problems (</a:t>
            </a:r>
            <a:r>
              <a:rPr lang="en-US" dirty="0" err="1" smtClean="0"/>
              <a:t>esp</a:t>
            </a:r>
            <a:r>
              <a:rPr lang="en-US" dirty="0" smtClean="0"/>
              <a:t> smaller institutions)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Computing needs increasing faster than funding for any one institution so harness strength in collaboration</a:t>
            </a:r>
          </a:p>
          <a:p>
            <a:pPr lvl="1"/>
            <a:r>
              <a:rPr lang="en-US" dirty="0" smtClean="0"/>
              <a:t>DOSAR member institutions should serve as nucleation points for regional/statewide Grids</a:t>
            </a:r>
          </a:p>
          <a:p>
            <a:pPr lvl="1"/>
            <a:r>
              <a:rPr lang="en-US" dirty="0" smtClean="0"/>
              <a:t>DOSAR should serve as a representative/</a:t>
            </a:r>
            <a:r>
              <a:rPr lang="en-US" dirty="0" err="1" smtClean="0"/>
              <a:t>liason</a:t>
            </a:r>
            <a:r>
              <a:rPr lang="en-US" dirty="0" smtClean="0"/>
              <a:t> for these institutions to the greater Grid community</a:t>
            </a:r>
          </a:p>
          <a:p>
            <a:pPr lvl="1"/>
            <a:r>
              <a:rPr lang="en-US" dirty="0" smtClean="0"/>
              <a:t>DOSAR should help enable maximal use of available resources at the member institutions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33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DOSAR and OSG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DOSAR currently holds a seat on the Open Science Grid (OSG) counsel</a:t>
            </a:r>
          </a:p>
          <a:p>
            <a:r>
              <a:rPr lang="en-US" dirty="0"/>
              <a:t>Engagement of non-HEP science</a:t>
            </a:r>
          </a:p>
          <a:p>
            <a:pPr lvl="1"/>
            <a:r>
              <a:rPr lang="en-US" dirty="0"/>
              <a:t>MPI jobs being submitted to NERSC by OU</a:t>
            </a:r>
          </a:p>
          <a:p>
            <a:pPr lvl="1"/>
            <a:r>
              <a:rPr lang="en-US" dirty="0" err="1"/>
              <a:t>Paleo</a:t>
            </a:r>
            <a:r>
              <a:rPr lang="en-US" dirty="0"/>
              <a:t> project in South Africa</a:t>
            </a:r>
            <a:r>
              <a:rPr lang="en-US" dirty="0" smtClean="0"/>
              <a:t>.</a:t>
            </a:r>
          </a:p>
          <a:p>
            <a:r>
              <a:rPr lang="en-US" dirty="0" smtClean="0"/>
              <a:t>DOSAR works as the OSG Outreach and Educations organization</a:t>
            </a:r>
          </a:p>
          <a:p>
            <a:pPr lvl="1"/>
            <a:r>
              <a:rPr lang="en-US" dirty="0" smtClean="0"/>
              <a:t>Grid computing workshops in South America and Africa </a:t>
            </a:r>
          </a:p>
          <a:p>
            <a:pPr lvl="2"/>
            <a:r>
              <a:rPr lang="en-US" dirty="0" smtClean="0"/>
              <a:t>South Africa Grid School July 2008</a:t>
            </a:r>
          </a:p>
          <a:p>
            <a:pPr lvl="2"/>
            <a:r>
              <a:rPr lang="en-US" dirty="0" smtClean="0"/>
              <a:t>S</a:t>
            </a:r>
            <a:r>
              <a:rPr lang="en-US" dirty="0" smtClean="0"/>
              <a:t>ão Paulo Grid School Dec 2008</a:t>
            </a:r>
          </a:p>
          <a:p>
            <a:pPr lvl="2"/>
            <a:r>
              <a:rPr lang="en-US" dirty="0" err="1" smtClean="0"/>
              <a:t>GridUNESP</a:t>
            </a:r>
            <a:r>
              <a:rPr lang="en-US" dirty="0" smtClean="0"/>
              <a:t> </a:t>
            </a:r>
            <a:r>
              <a:rPr lang="en-US" dirty="0" err="1" smtClean="0"/>
              <a:t>Liasion</a:t>
            </a:r>
            <a:r>
              <a:rPr lang="en-US" dirty="0" smtClean="0"/>
              <a:t> to OSG: Fall of 2009</a:t>
            </a:r>
          </a:p>
          <a:p>
            <a:pPr lvl="2"/>
            <a:r>
              <a:rPr lang="en-US" dirty="0" smtClean="0"/>
              <a:t>UJ/Wits strongly involved in Grid Education</a:t>
            </a:r>
          </a:p>
          <a:p>
            <a:pPr lvl="2"/>
            <a:r>
              <a:rPr lang="en-US" dirty="0" smtClean="0"/>
              <a:t>ASP 2012 in Ghana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54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in Brazil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DOSAR supported development of UNESP site and LHC CMS-Tier 2 computing facility</a:t>
            </a:r>
          </a:p>
          <a:p>
            <a:pPr lvl="1"/>
            <a:r>
              <a:rPr lang="en-US" dirty="0" smtClean="0"/>
              <a:t>CMS Tier 2 and UNESP Grid now flourishing! </a:t>
            </a:r>
          </a:p>
          <a:p>
            <a:r>
              <a:rPr lang="en-US" dirty="0" smtClean="0"/>
              <a:t>Held several workshops to build local capacity</a:t>
            </a:r>
          </a:p>
          <a:p>
            <a:pPr lvl="1"/>
            <a:r>
              <a:rPr lang="en-US" dirty="0" smtClean="0"/>
              <a:t>DOSAR Workshop, University of S</a:t>
            </a:r>
            <a:r>
              <a:rPr lang="en-US" dirty="0" smtClean="0"/>
              <a:t>ão Paulo: Sept. 2005</a:t>
            </a:r>
          </a:p>
          <a:p>
            <a:pPr lvl="1"/>
            <a:r>
              <a:rPr lang="en-US" dirty="0" smtClean="0"/>
              <a:t>Brazilian LHC Computing Workshop I, University of São Paulo: May 2006</a:t>
            </a:r>
          </a:p>
          <a:p>
            <a:pPr lvl="1"/>
            <a:r>
              <a:rPr lang="en-US" dirty="0"/>
              <a:t>Brazilian LHC Computing Workshop </a:t>
            </a:r>
            <a:r>
              <a:rPr lang="en-US" dirty="0" smtClean="0"/>
              <a:t>II</a:t>
            </a:r>
            <a:r>
              <a:rPr lang="en-US" dirty="0"/>
              <a:t>, University of São Paulo</a:t>
            </a:r>
            <a:r>
              <a:rPr lang="en-US" dirty="0" smtClean="0"/>
              <a:t>: Dec 2008</a:t>
            </a:r>
          </a:p>
          <a:p>
            <a:pPr lvl="1"/>
            <a:r>
              <a:rPr lang="en-US" dirty="0"/>
              <a:t>DOSAR Workshop, University of São Paulo: Sept. </a:t>
            </a:r>
            <a:r>
              <a:rPr lang="en-US" dirty="0" smtClean="0"/>
              <a:t>2009</a:t>
            </a:r>
            <a:endParaRPr lang="en-US" dirty="0"/>
          </a:p>
          <a:p>
            <a:pPr lvl="1"/>
            <a:r>
              <a:rPr lang="en-US" dirty="0" err="1" smtClean="0"/>
              <a:t>GridUNESP</a:t>
            </a:r>
            <a:r>
              <a:rPr lang="en-US" dirty="0" smtClean="0"/>
              <a:t> </a:t>
            </a:r>
            <a:r>
              <a:rPr lang="en-US" dirty="0"/>
              <a:t>Workshop, University of São Paulo: </a:t>
            </a:r>
            <a:r>
              <a:rPr lang="en-US" dirty="0" smtClean="0"/>
              <a:t>Dec. 2009</a:t>
            </a:r>
            <a:endParaRPr lang="en-US" dirty="0"/>
          </a:p>
          <a:p>
            <a:pPr lvl="1"/>
            <a:r>
              <a:rPr lang="en-US" dirty="0" smtClean="0"/>
              <a:t>OSG </a:t>
            </a:r>
            <a:r>
              <a:rPr lang="en-US" dirty="0"/>
              <a:t>Workshop, University of São Paulo: </a:t>
            </a:r>
            <a:r>
              <a:rPr lang="en-US" dirty="0" smtClean="0"/>
              <a:t>Dec. 2010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August 16,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Julia Gray         Data Acquisition &amp; Grid Computing for Africa        ASP2014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9990-E223-254D-A35A-BFCF37FE57C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0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270</TotalTime>
  <Words>1726</Words>
  <Application>Microsoft Macintosh PowerPoint</Application>
  <PresentationFormat>On-screen Show (4:3)</PresentationFormat>
  <Paragraphs>208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Data  Acquisition and Grid Computing For Africa</vt:lpstr>
      <vt:lpstr>Outline</vt:lpstr>
      <vt:lpstr>What is DOSAR?</vt:lpstr>
      <vt:lpstr>DOSAR History</vt:lpstr>
      <vt:lpstr>DOSAR History</vt:lpstr>
      <vt:lpstr>Who is DOSAR?</vt:lpstr>
      <vt:lpstr>DOSAR Goals</vt:lpstr>
      <vt:lpstr>DOSAR and OSG</vt:lpstr>
      <vt:lpstr>Outreach in Brazil</vt:lpstr>
      <vt:lpstr>Brazil Network</vt:lpstr>
      <vt:lpstr>Brazil Grid Testbed</vt:lpstr>
      <vt:lpstr>Outreach in South Africa </vt:lpstr>
      <vt:lpstr>SA Grid</vt:lpstr>
      <vt:lpstr>UJ ATLAS Computing</vt:lpstr>
      <vt:lpstr>South African Paleo Project</vt:lpstr>
      <vt:lpstr>DOSAR &amp; African School of Physics</vt:lpstr>
      <vt:lpstr>Senegal the Future of Grid Computing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 Acquisition and Grid Computing for Africa</dc:title>
  <dc:creator>User 1</dc:creator>
  <cp:lastModifiedBy>User 1</cp:lastModifiedBy>
  <cp:revision>38</cp:revision>
  <dcterms:created xsi:type="dcterms:W3CDTF">2014-08-16T08:36:01Z</dcterms:created>
  <dcterms:modified xsi:type="dcterms:W3CDTF">2014-08-16T13:06:29Z</dcterms:modified>
</cp:coreProperties>
</file>