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88" y="-10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Img"/>
          </p:nvPr>
        </p:nvSpPr>
        <p:spPr bwMode="auto">
          <a:xfrm>
            <a:off x="-11798300" y="-11796713"/>
            <a:ext cx="11791950" cy="1248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666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0" name="Text Box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8300" cy="124920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46" name="Text Box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1209675" y="693738"/>
            <a:ext cx="4437063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0" name="Text Box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1813"/>
            <a:ext cx="5484813" cy="41132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-14225588" y="-11796713"/>
            <a:ext cx="16648113" cy="1248727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3794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0050" cy="40179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8300" cy="124920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18" name="Text Box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8300" cy="124920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2" name="Text Box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0" name="Text Box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8300" cy="124920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14" name="Text Box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8300" cy="124920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38" name="Text Box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-14225588" y="-11796713"/>
            <a:ext cx="16648113" cy="1248727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0962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0050" cy="40179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5125" cy="124888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Text Box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78" name="Text Box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8300" cy="124920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2" name="Text Box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26" name="Text Box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8300" cy="124920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0" name="Text Box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8300" cy="124920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4" name="Text Box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698" name="Text Box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8300" cy="124920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2" name="Text Box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8028ECC-0EFB-1648-87C7-1EA43FC3C4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897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068161D-48DD-EC46-9FE5-E9B60A923A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031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128588"/>
            <a:ext cx="2054225" cy="59896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5038" cy="59896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C46F804-18BF-5E42-A1AA-0F2762E8CB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205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883A072-BA2A-7C42-8A27-D249036E0A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440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94BCE48-401D-3144-B00B-5722C2981B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167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3838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035425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9619D21-12D8-BD4F-A77E-373E57AD03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640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8221579-AE66-3F4B-A15B-BFFA3F1BCA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41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2BFDAD8-4A95-3B44-8C2D-D9CEF8FE5A2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55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9FB5C8D-7464-F143-B7A5-771091704E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47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C25710B-8612-3043-8B60-08C15E3ABD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9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26D668B-E489-7041-8949-AD52E20F61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678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1663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1663" cy="451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25663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08725"/>
            <a:ext cx="28956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5663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fld id="{9186A7F9-008C-014B-BDEE-8C895E1034F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ＭＳ Ｐゴシック" charset="0"/>
          <a:cs typeface="DejaVu LGC Sans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ＭＳ Ｐゴシック" charset="0"/>
          <a:cs typeface="DejaVu LGC Sans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ＭＳ Ｐゴシック" charset="0"/>
          <a:cs typeface="DejaVu LGC Sans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ＭＳ Ｐゴシック" charset="0"/>
          <a:cs typeface="DejaVu LGC Sans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ＭＳ Ｐゴシック" charset="0"/>
          <a:cs typeface="DejaVu LGC Sans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ＭＳ Ｐゴシック" charset="0"/>
          <a:cs typeface="DejaVu LGC Sans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ＭＳ Ｐゴシック" charset="0"/>
          <a:cs typeface="DejaVu LGC Sans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ＭＳ Ｐゴシック" charset="0"/>
          <a:cs typeface="DejaVu LGC Sans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571500" y="142875"/>
            <a:ext cx="7358063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/>
            <a:r>
              <a:rPr lang="en-US" sz="4000">
                <a:solidFill>
                  <a:srgbClr val="FF3399"/>
                </a:solidFill>
                <a:latin typeface="Times New Roman" charset="0"/>
                <a:cs typeface="Times New Roman" charset="0"/>
              </a:rPr>
              <a:t>PhD Experience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866775"/>
            <a:ext cx="7715250" cy="572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143000" y="2357438"/>
            <a:ext cx="68580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r>
              <a:rPr lang="en-US" sz="240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By Suzan Bvumbi</a:t>
            </a:r>
          </a:p>
          <a:p>
            <a:endParaRPr lang="en-US" sz="2400">
              <a:solidFill>
                <a:srgbClr val="C00000"/>
              </a:solidFill>
              <a:latin typeface="Times New Roman" charset="0"/>
              <a:cs typeface="Times New Roman" charset="0"/>
            </a:endParaRPr>
          </a:p>
          <a:p>
            <a:r>
              <a:rPr lang="en-US" sz="240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From University of Johannesburg South Africa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8600"/>
            <a:ext cx="7791450" cy="610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622300" y="533400"/>
            <a:ext cx="622141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lnSpc>
                <a:spcPct val="117000"/>
              </a:lnSpc>
            </a:pPr>
            <a:r>
              <a:rPr lang="en-GB" sz="2400" b="1">
                <a:solidFill>
                  <a:srgbClr val="FF0000"/>
                </a:solidFill>
                <a:latin typeface="URW Bookman L" charset="0"/>
              </a:rPr>
              <a:t>We want to classify the levels in terms of:</a:t>
            </a: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 flipH="1">
            <a:off x="4114800" y="1143000"/>
            <a:ext cx="2971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lnSpc>
                <a:spcPct val="117000"/>
              </a:lnSpc>
              <a:buSzPct val="45000"/>
              <a:buFont typeface="Wingdings" charset="0"/>
              <a:buChar char=""/>
            </a:pPr>
            <a:r>
              <a:rPr lang="en-GB" sz="2400">
                <a:latin typeface="URW Bookman L" charset="0"/>
              </a:rPr>
              <a:t> </a:t>
            </a:r>
            <a:r>
              <a:rPr lang="en-GB" sz="2400">
                <a:solidFill>
                  <a:srgbClr val="FF0000"/>
                </a:solidFill>
                <a:latin typeface="URW Bookman L" charset="0"/>
              </a:rPr>
              <a:t>Nuclear Shape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084263"/>
            <a:ext cx="2124075" cy="165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800350"/>
            <a:ext cx="2124075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800600"/>
            <a:ext cx="2124075" cy="165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407025" y="1828800"/>
            <a:ext cx="1450975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r>
              <a:rPr lang="en-GB" sz="2800">
                <a:solidFill>
                  <a:srgbClr val="FF00FF"/>
                </a:solidFill>
              </a:rPr>
              <a:t>Prolate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434013" y="3554413"/>
            <a:ext cx="1423987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lnSpc>
                <a:spcPct val="124000"/>
              </a:lnSpc>
            </a:pPr>
            <a:r>
              <a:rPr lang="en-GB" sz="2800">
                <a:solidFill>
                  <a:srgbClr val="FF00FF"/>
                </a:solidFill>
              </a:rPr>
              <a:t>Oblate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5486400" y="5453063"/>
            <a:ext cx="1371600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lnSpc>
                <a:spcPct val="124000"/>
              </a:lnSpc>
            </a:pPr>
            <a:r>
              <a:rPr lang="en-GB" sz="2800">
                <a:solidFill>
                  <a:srgbClr val="FF00FF"/>
                </a:solidFill>
              </a:rPr>
              <a:t>Triaxial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228600" y="1828800"/>
            <a:ext cx="48006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30213" indent="-2159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646113" indent="-2159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hangingPunct="0">
              <a:lnSpc>
                <a:spcPct val="117000"/>
              </a:lnSpc>
              <a:buSzPct val="45000"/>
              <a:buFont typeface="Wingdings" charset="0"/>
              <a:buChar char=""/>
            </a:pPr>
            <a:r>
              <a:rPr lang="en-GB" sz="2400">
                <a:latin typeface="URW Bookman L" charset="0"/>
              </a:rPr>
              <a:t> </a:t>
            </a:r>
            <a:r>
              <a:rPr lang="en-GB" sz="2400">
                <a:solidFill>
                  <a:srgbClr val="FF0000"/>
                </a:solidFill>
                <a:latin typeface="URW Bookman L" charset="0"/>
              </a:rPr>
              <a:t>Excitation Mode</a:t>
            </a:r>
          </a:p>
          <a:p>
            <a:pPr hangingPunct="0">
              <a:lnSpc>
                <a:spcPct val="117000"/>
              </a:lnSpc>
              <a:buSzPct val="45000"/>
              <a:buFont typeface="Wingdings" charset="0"/>
              <a:buNone/>
            </a:pPr>
            <a:r>
              <a:rPr lang="en-GB" sz="2400">
                <a:solidFill>
                  <a:srgbClr val="FF0000"/>
                </a:solidFill>
                <a:latin typeface="URW Bookman L" charset="0"/>
                <a:cs typeface="DejaVu LGC Sans" charset="0"/>
              </a:rPr>
              <a:t>----Collective Excitation</a:t>
            </a:r>
          </a:p>
          <a:p>
            <a:pPr lvl="2" hangingPunct="0">
              <a:lnSpc>
                <a:spcPct val="117000"/>
              </a:lnSpc>
              <a:buSzPct val="45000"/>
              <a:buFont typeface="Wingdings" charset="0"/>
              <a:buChar char=""/>
            </a:pPr>
            <a:r>
              <a:rPr lang="en-GB" sz="2400">
                <a:solidFill>
                  <a:srgbClr val="FFFFFF"/>
                </a:solidFill>
                <a:latin typeface="URW Bookman L" charset="0"/>
                <a:cs typeface="DejaVu LGC Sans" charset="0"/>
              </a:rPr>
              <a:t>is the nucleus rotating ?</a:t>
            </a:r>
          </a:p>
          <a:p>
            <a:pPr lvl="2" hangingPunct="0">
              <a:lnSpc>
                <a:spcPct val="117000"/>
              </a:lnSpc>
              <a:buSzPct val="45000"/>
              <a:buFont typeface="Wingdings" charset="0"/>
              <a:buChar char=""/>
            </a:pPr>
            <a:r>
              <a:rPr lang="en-GB" sz="2400">
                <a:solidFill>
                  <a:srgbClr val="FFFFFF"/>
                </a:solidFill>
                <a:latin typeface="URW Bookman L" charset="0"/>
                <a:cs typeface="DejaVu LGC Sans" charset="0"/>
              </a:rPr>
              <a:t>vibrating ?</a:t>
            </a:r>
          </a:p>
          <a:p>
            <a:pPr lvl="1" hangingPunct="0">
              <a:lnSpc>
                <a:spcPct val="117000"/>
              </a:lnSpc>
              <a:buSzPct val="45000"/>
              <a:buFont typeface="Wingdings" charset="0"/>
              <a:buChar char=""/>
            </a:pPr>
            <a:r>
              <a:rPr lang="en-GB" sz="2400">
                <a:solidFill>
                  <a:srgbClr val="FF0000"/>
                </a:solidFill>
                <a:latin typeface="URW Bookman L" charset="0"/>
                <a:cs typeface="DejaVu LGC Sans" charset="0"/>
              </a:rPr>
              <a:t>Single Particle Excitation</a:t>
            </a:r>
          </a:p>
          <a:p>
            <a:pPr lvl="2" hangingPunct="0">
              <a:lnSpc>
                <a:spcPct val="117000"/>
              </a:lnSpc>
              <a:buSzPct val="45000"/>
              <a:buFont typeface="Wingdings" charset="0"/>
              <a:buChar char=""/>
            </a:pPr>
            <a:r>
              <a:rPr lang="en-GB" sz="2400">
                <a:solidFill>
                  <a:srgbClr val="FFFFFF"/>
                </a:solidFill>
                <a:latin typeface="URW Bookman L" charset="0"/>
                <a:cs typeface="DejaVu LGC Sans" charset="0"/>
              </a:rPr>
              <a:t>What orbitals are the protons and neutrons moving in ? 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457200"/>
            <a:ext cx="3981450" cy="605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457200"/>
            <a:ext cx="4200525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457200" y="173038"/>
            <a:ext cx="8458200" cy="590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just">
              <a:spcBef>
                <a:spcPts val="800"/>
              </a:spcBef>
            </a:pPr>
            <a:r>
              <a:rPr lang="en-US" sz="3200">
                <a:solidFill>
                  <a:srgbClr val="FF0000"/>
                </a:solidFill>
                <a:latin typeface="Calibri" charset="0"/>
                <a:cs typeface="DejaVu LGC Sans" charset="0"/>
              </a:rPr>
              <a:t>Phys. Rev. C 87 (2013) 044333 ”Octupole correlations in the structure of 0</a:t>
            </a:r>
            <a:r>
              <a:rPr lang="en-US" sz="3200" baseline="-42000">
                <a:solidFill>
                  <a:srgbClr val="FF0000"/>
                </a:solidFill>
                <a:latin typeface="Calibri" charset="0"/>
                <a:cs typeface="DejaVu LGC Sans" charset="0"/>
              </a:rPr>
              <a:t>2</a:t>
            </a:r>
            <a:r>
              <a:rPr lang="en-US" sz="3200" baseline="42000">
                <a:solidFill>
                  <a:srgbClr val="FF0000"/>
                </a:solidFill>
                <a:latin typeface="Calibri" charset="0"/>
                <a:cs typeface="DejaVu LGC Sans" charset="0"/>
              </a:rPr>
              <a:t>+</a:t>
            </a:r>
            <a:r>
              <a:rPr lang="en-US" sz="3200">
                <a:solidFill>
                  <a:srgbClr val="FF0000"/>
                </a:solidFill>
                <a:latin typeface="Calibri" charset="0"/>
                <a:cs typeface="DejaVu LGC Sans" charset="0"/>
              </a:rPr>
              <a:t> bands in the N=88 nuclei </a:t>
            </a:r>
            <a:r>
              <a:rPr lang="en-US" sz="3600" baseline="42000">
                <a:solidFill>
                  <a:srgbClr val="FF0000"/>
                </a:solidFill>
                <a:latin typeface="Calibri" charset="0"/>
                <a:cs typeface="DejaVu LGC Sans" charset="0"/>
              </a:rPr>
              <a:t>150</a:t>
            </a:r>
            <a:r>
              <a:rPr lang="en-US" sz="3200">
                <a:solidFill>
                  <a:srgbClr val="FF0000"/>
                </a:solidFill>
                <a:latin typeface="Calibri" charset="0"/>
                <a:cs typeface="DejaVu LGC Sans" charset="0"/>
              </a:rPr>
              <a:t>Sm and </a:t>
            </a:r>
            <a:r>
              <a:rPr lang="en-US" sz="3200" baseline="42000">
                <a:solidFill>
                  <a:srgbClr val="FF0000"/>
                </a:solidFill>
                <a:latin typeface="Calibri" charset="0"/>
                <a:cs typeface="DejaVu LGC Sans" charset="0"/>
              </a:rPr>
              <a:t>152</a:t>
            </a:r>
            <a:r>
              <a:rPr lang="en-US" sz="3200">
                <a:solidFill>
                  <a:srgbClr val="FF0000"/>
                </a:solidFill>
                <a:latin typeface="Calibri" charset="0"/>
                <a:cs typeface="DejaVu LGC Sans" charset="0"/>
              </a:rPr>
              <a:t>Gd” </a:t>
            </a:r>
          </a:p>
          <a:p>
            <a:pPr algn="just">
              <a:spcBef>
                <a:spcPts val="800"/>
              </a:spcBef>
            </a:pPr>
            <a:endParaRPr lang="en-US" sz="3200">
              <a:solidFill>
                <a:srgbClr val="FF0000"/>
              </a:solidFill>
              <a:latin typeface="Calibri" charset="0"/>
              <a:cs typeface="DejaVu LGC Sans" charset="0"/>
            </a:endParaRPr>
          </a:p>
          <a:p>
            <a:pPr algn="just">
              <a:spcBef>
                <a:spcPts val="800"/>
              </a:spcBef>
            </a:pPr>
            <a:r>
              <a:rPr lang="en-US" sz="3200">
                <a:solidFill>
                  <a:srgbClr val="FF0000"/>
                </a:solidFill>
                <a:latin typeface="Calibri" charset="0"/>
                <a:cs typeface="DejaVu LGC Sans" charset="0"/>
              </a:rPr>
              <a:t>S. P. Bvumbi et al.</a:t>
            </a:r>
          </a:p>
          <a:p>
            <a:pPr algn="ctr">
              <a:spcBef>
                <a:spcPts val="800"/>
              </a:spcBef>
            </a:pPr>
            <a:endParaRPr lang="en-US" sz="3200">
              <a:solidFill>
                <a:srgbClr val="FF0000"/>
              </a:solidFill>
              <a:latin typeface="Calibri" charset="0"/>
              <a:cs typeface="DejaVu LGC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27000"/>
            <a:ext cx="8228013" cy="1438275"/>
          </a:xfrm>
          <a:ln/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FFFFFF"/>
                </a:solidFill>
              </a:rPr>
              <a:t>International collaborations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529138"/>
          </a:xfrm>
          <a:ln/>
        </p:spPr>
        <p:txBody>
          <a:bodyPr/>
          <a:lstStyle/>
          <a:p>
            <a:pPr marL="679450" indent="-679450">
              <a:buFont typeface="Times New Roman" charset="0"/>
              <a:buChar char="•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>
                <a:solidFill>
                  <a:srgbClr val="FFFFFF"/>
                </a:solidFill>
              </a:rPr>
              <a:t>PhD experiment performed in Finland</a:t>
            </a:r>
          </a:p>
          <a:p>
            <a:pPr marL="679450" indent="-679450">
              <a:buFont typeface="Times New Roman" charset="0"/>
              <a:buChar char="•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>
                <a:solidFill>
                  <a:srgbClr val="FFFFFF"/>
                </a:solidFill>
              </a:rPr>
              <a:t>Part of Analysis performed in Hungary</a:t>
            </a:r>
          </a:p>
          <a:p>
            <a:pPr marL="679450" indent="-679450">
              <a:buFont typeface="Times New Roman" charset="0"/>
              <a:buChar char="•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>
                <a:solidFill>
                  <a:srgbClr val="FFFFFF"/>
                </a:solidFill>
              </a:rPr>
              <a:t>Presentations made at ASP-Ghana,Italy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7577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457200" y="198438"/>
            <a:ext cx="7772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/>
            <a:r>
              <a:rPr lang="en-US" sz="480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Inspiration from mentors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27000"/>
            <a:ext cx="8228013" cy="1438275"/>
          </a:xfrm>
          <a:ln/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FF00FF"/>
                </a:solidFill>
              </a:rPr>
              <a:t>Current activities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8013" cy="4529138"/>
          </a:xfrm>
          <a:ln/>
        </p:spPr>
        <p:txBody>
          <a:bodyPr/>
          <a:lstStyle/>
          <a:p>
            <a:pPr marL="679450" indent="-679450">
              <a:buFont typeface="Times New Roman" charset="0"/>
              <a:buChar char="•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>
                <a:solidFill>
                  <a:srgbClr val="FFFFFF"/>
                </a:solidFill>
              </a:rPr>
              <a:t>Teaching</a:t>
            </a:r>
          </a:p>
          <a:p>
            <a:pPr marL="1479550" lvl="1" indent="-565150">
              <a:buFont typeface="Times New Roman" charset="0"/>
              <a:buChar char="–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>
                <a:solidFill>
                  <a:srgbClr val="FFFFFF"/>
                </a:solidFill>
              </a:rPr>
              <a:t>Physics for Radiography students</a:t>
            </a:r>
          </a:p>
          <a:p>
            <a:pPr marL="1479550" lvl="1" indent="-565150">
              <a:buFont typeface="Times New Roman" charset="0"/>
              <a:buChar char="–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>
                <a:solidFill>
                  <a:srgbClr val="FFFFFF"/>
                </a:solidFill>
              </a:rPr>
              <a:t>Physics for Somatology students</a:t>
            </a:r>
          </a:p>
          <a:p>
            <a:pPr marL="1479550" lvl="1" indent="-565150">
              <a:buFont typeface="Times New Roman" charset="0"/>
              <a:buChar char="–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>
                <a:solidFill>
                  <a:srgbClr val="FFFFFF"/>
                </a:solidFill>
              </a:rPr>
              <a:t>Engineering Metallurgy</a:t>
            </a:r>
          </a:p>
          <a:p>
            <a:pPr marL="679450" indent="-679450">
              <a:buFont typeface="Times New Roman" charset="0"/>
              <a:buChar char="•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>
                <a:solidFill>
                  <a:srgbClr val="FFFFFF"/>
                </a:solidFill>
              </a:rPr>
              <a:t>Research</a:t>
            </a:r>
          </a:p>
          <a:p>
            <a:pPr marL="1479550" lvl="1" indent="-565150">
              <a:buFont typeface="Times New Roman" charset="0"/>
              <a:buChar char="–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>
                <a:solidFill>
                  <a:srgbClr val="FFFFFF"/>
                </a:solidFill>
              </a:rPr>
              <a:t>Supervising two MSc students</a:t>
            </a:r>
          </a:p>
          <a:p>
            <a:pPr marL="1479550" lvl="1" indent="-565150">
              <a:buFont typeface="Times New Roman" charset="0"/>
              <a:buChar char="–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>
                <a:solidFill>
                  <a:srgbClr val="FFFFFF"/>
                </a:solidFill>
              </a:rPr>
              <a:t>Grants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80963"/>
            <a:ext cx="8228013" cy="1528762"/>
          </a:xfrm>
          <a:ln/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FFFFFF"/>
                </a:solidFill>
              </a:rPr>
              <a:t>OUTLOOK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618038"/>
          </a:xfrm>
          <a:ln/>
        </p:spPr>
        <p:txBody>
          <a:bodyPr/>
          <a:lstStyle/>
          <a:p>
            <a:pPr marL="679450" indent="-679450">
              <a:buFont typeface="Times New Roman" charset="0"/>
              <a:buChar char="•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>
                <a:solidFill>
                  <a:srgbClr val="FFFFFF"/>
                </a:solidFill>
              </a:rPr>
              <a:t>I will be teaching at UJ for the next coming three years</a:t>
            </a:r>
          </a:p>
          <a:p>
            <a:pPr marL="679450" indent="-679450">
              <a:buFont typeface="Times New Roman" charset="0"/>
              <a:buChar char="•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>
                <a:solidFill>
                  <a:srgbClr val="FFFFFF"/>
                </a:solidFill>
              </a:rPr>
              <a:t>Data is available for Msc/PhD students</a:t>
            </a:r>
          </a:p>
          <a:p>
            <a:pPr marL="679450" indent="-679450">
              <a:buFont typeface="Times New Roman" charset="0"/>
              <a:buChar char="•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>
                <a:solidFill>
                  <a:srgbClr val="FFFFFF"/>
                </a:solidFill>
              </a:rPr>
              <a:t>Possibility of doing a postdoc</a:t>
            </a:r>
          </a:p>
          <a:p>
            <a:pPr marL="679450" indent="-679450">
              <a:buFont typeface="Times New Roman" charset="0"/>
              <a:buChar char="•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>
                <a:solidFill>
                  <a:srgbClr val="FFFFFF"/>
                </a:solidFill>
              </a:rPr>
              <a:t>Writing grant proposals</a:t>
            </a:r>
          </a:p>
          <a:p>
            <a:pPr marL="679450" indent="-679450">
              <a:buFont typeface="Times New Roman" charset="0"/>
              <a:buChar char="•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>
                <a:solidFill>
                  <a:srgbClr val="FFFFFF"/>
                </a:solidFill>
              </a:rPr>
              <a:t>I will be teaching in ASP2016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228600" y="303213"/>
            <a:ext cx="8686800" cy="5411787"/>
          </a:xfrm>
          <a:ln/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FFFF00"/>
                </a:solidFill>
              </a:rPr>
              <a:t>THANK YOU</a:t>
            </a:r>
            <a:br>
              <a:rPr lang="en-US">
                <a:solidFill>
                  <a:srgbClr val="FFFF00"/>
                </a:solidFill>
              </a:rPr>
            </a:br>
            <a:r>
              <a:rPr lang="en-US">
                <a:solidFill>
                  <a:srgbClr val="FFFF00"/>
                </a:solidFill>
              </a:rPr>
              <a:t/>
            </a:r>
            <a:br>
              <a:rPr lang="en-US">
                <a:solidFill>
                  <a:srgbClr val="FFFF00"/>
                </a:solidFill>
              </a:rPr>
            </a:br>
            <a:r>
              <a:rPr lang="en-US" sz="3200">
                <a:solidFill>
                  <a:srgbClr val="FFFF00"/>
                </a:solidFill>
              </a:rPr>
              <a:t>A </a:t>
            </a:r>
            <a:r>
              <a:rPr lang="en-US" sz="3200">
                <a:solidFill>
                  <a:srgbClr val="FF00FF"/>
                </a:solidFill>
              </a:rPr>
              <a:t>proton</a:t>
            </a:r>
            <a:r>
              <a:rPr lang="en-US" sz="3200">
                <a:solidFill>
                  <a:srgbClr val="FFFF00"/>
                </a:solidFill>
              </a:rPr>
              <a:t> and a </a:t>
            </a:r>
            <a:r>
              <a:rPr lang="en-US" sz="3200">
                <a:solidFill>
                  <a:srgbClr val="FF0000"/>
                </a:solidFill>
              </a:rPr>
              <a:t>neutron</a:t>
            </a:r>
            <a:r>
              <a:rPr lang="en-US" sz="3200">
                <a:solidFill>
                  <a:srgbClr val="FFFF00"/>
                </a:solidFill>
              </a:rPr>
              <a:t> were walking one day, and the </a:t>
            </a:r>
            <a:r>
              <a:rPr lang="en-US" sz="3200">
                <a:solidFill>
                  <a:srgbClr val="FF00FF"/>
                </a:solidFill>
              </a:rPr>
              <a:t>proton</a:t>
            </a:r>
            <a:r>
              <a:rPr lang="en-US" sz="3200">
                <a:solidFill>
                  <a:srgbClr val="FFFF00"/>
                </a:solidFill>
              </a:rPr>
              <a:t> said to the </a:t>
            </a:r>
            <a:r>
              <a:rPr lang="en-US" sz="3200">
                <a:solidFill>
                  <a:srgbClr val="FF0000"/>
                </a:solidFill>
              </a:rPr>
              <a:t>neutron</a:t>
            </a:r>
            <a:r>
              <a:rPr lang="en-US" sz="3200">
                <a:solidFill>
                  <a:srgbClr val="FFFF00"/>
                </a:solidFill>
              </a:rPr>
              <a:t>! I think I lost an </a:t>
            </a:r>
            <a:r>
              <a:rPr lang="en-US" sz="3200">
                <a:solidFill>
                  <a:srgbClr val="00FF00"/>
                </a:solidFill>
              </a:rPr>
              <a:t>electron</a:t>
            </a:r>
            <a:r>
              <a:rPr lang="en-US" sz="3200">
                <a:solidFill>
                  <a:srgbClr val="FFFF00"/>
                </a:solidFill>
              </a:rPr>
              <a:t>! The </a:t>
            </a:r>
            <a:r>
              <a:rPr lang="en-US" sz="3200">
                <a:solidFill>
                  <a:srgbClr val="FF0000"/>
                </a:solidFill>
              </a:rPr>
              <a:t>neutron</a:t>
            </a:r>
            <a:r>
              <a:rPr lang="en-US" sz="3200">
                <a:solidFill>
                  <a:srgbClr val="FFFF00"/>
                </a:solidFill>
              </a:rPr>
              <a:t> said, are you sure?</a:t>
            </a:r>
            <a:br>
              <a:rPr lang="en-US" sz="3200">
                <a:solidFill>
                  <a:srgbClr val="FFFF00"/>
                </a:solidFill>
              </a:rPr>
            </a:br>
            <a:r>
              <a:rPr lang="en-US" sz="3200">
                <a:solidFill>
                  <a:srgbClr val="FFFF00"/>
                </a:solidFill>
              </a:rPr>
              <a:t>The </a:t>
            </a:r>
            <a:r>
              <a:rPr lang="en-US" sz="3200">
                <a:solidFill>
                  <a:srgbClr val="FF00FF"/>
                </a:solidFill>
              </a:rPr>
              <a:t>Proton</a:t>
            </a:r>
            <a:r>
              <a:rPr lang="en-US" sz="3200">
                <a:solidFill>
                  <a:srgbClr val="FFFF00"/>
                </a:solidFill>
              </a:rPr>
              <a:t> replied and said! Yes I'm positive!!!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80963"/>
            <a:ext cx="8224838" cy="1528762"/>
          </a:xfrm>
          <a:ln/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FFFFFF"/>
                </a:solidFill>
              </a:rPr>
              <a:t>OUTLINE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4838" cy="4614863"/>
          </a:xfrm>
          <a:ln/>
        </p:spPr>
        <p:txBody>
          <a:bodyPr/>
          <a:lstStyle/>
          <a:p>
            <a:pPr marL="679450" indent="-679450">
              <a:buSzPct val="45000"/>
              <a:buFont typeface="Wingdings" charset="0"/>
              <a:buChar char="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>
                <a:solidFill>
                  <a:srgbClr val="FFFFFF"/>
                </a:solidFill>
              </a:rPr>
              <a:t>Personal details</a:t>
            </a:r>
          </a:p>
          <a:p>
            <a:pPr marL="679450" indent="-679450">
              <a:buSzPct val="45000"/>
              <a:buFont typeface="Wingdings" charset="0"/>
              <a:buChar char="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>
                <a:solidFill>
                  <a:srgbClr val="FFFFFF"/>
                </a:solidFill>
              </a:rPr>
              <a:t>PhD experience</a:t>
            </a:r>
          </a:p>
          <a:p>
            <a:pPr marL="679450" indent="-679450">
              <a:buSzPct val="45000"/>
              <a:buFont typeface="Wingdings" charset="0"/>
              <a:buChar char="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>
                <a:solidFill>
                  <a:srgbClr val="FFFFFF"/>
                </a:solidFill>
              </a:rPr>
              <a:t>Teaching and Research experience</a:t>
            </a:r>
          </a:p>
          <a:p>
            <a:pPr marL="679450" indent="-679450">
              <a:buSzPct val="45000"/>
              <a:buFont typeface="Wingdings" charset="0"/>
              <a:buChar char="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>
                <a:solidFill>
                  <a:srgbClr val="FFFFFF"/>
                </a:solidFill>
              </a:rPr>
              <a:t>Outlook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77724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27000"/>
            <a:ext cx="8228013" cy="1016000"/>
          </a:xfrm>
          <a:ln/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FFFF00"/>
                </a:solidFill>
              </a:rPr>
              <a:t>PhD Experience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06500"/>
            <a:ext cx="4572000" cy="5194300"/>
          </a:xfrm>
          <a:ln/>
        </p:spPr>
        <p:txBody>
          <a:bodyPr/>
          <a:lstStyle/>
          <a:p>
            <a:pPr marL="679450" indent="-679450">
              <a:buFont typeface="Times New Roman" charset="0"/>
              <a:buChar char="•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 sz="2000">
                <a:solidFill>
                  <a:srgbClr val="FF00FF"/>
                </a:solidFill>
              </a:rPr>
              <a:t>Undergraduate studies (Bsc) at UNIVEN in Limpopo (2003-2006)</a:t>
            </a:r>
          </a:p>
          <a:p>
            <a:pPr marL="679450" indent="-679450">
              <a:buFont typeface="Times New Roman" charset="0"/>
              <a:buChar char="•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 sz="2000">
                <a:solidFill>
                  <a:srgbClr val="FF00FF"/>
                </a:solidFill>
              </a:rPr>
              <a:t>Postgraduate studies (Bsc Hons. And Msc) at UWC under MANUS/MATScie program (2007-2009)</a:t>
            </a:r>
          </a:p>
          <a:p>
            <a:pPr marL="1479550" lvl="1" indent="-565150">
              <a:buFont typeface="Times New Roman" charset="0"/>
              <a:buChar char="–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 sz="2000">
                <a:solidFill>
                  <a:srgbClr val="FF00FF"/>
                </a:solidFill>
              </a:rPr>
              <a:t>Why I moved to Western Cape</a:t>
            </a:r>
          </a:p>
          <a:p>
            <a:pPr marL="1479550" lvl="1" indent="-565150">
              <a:buFont typeface="Times New Roman" charset="0"/>
              <a:buChar char="–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 sz="2000">
                <a:solidFill>
                  <a:srgbClr val="FF00FF"/>
                </a:solidFill>
              </a:rPr>
              <a:t>Experiments I did</a:t>
            </a:r>
          </a:p>
          <a:p>
            <a:pPr marL="679450" indent="-679450">
              <a:buFont typeface="Times New Roman" charset="0"/>
              <a:buChar char="•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 sz="2000">
                <a:solidFill>
                  <a:srgbClr val="FF00FF"/>
                </a:solidFill>
              </a:rPr>
              <a:t>PhD at UJ (2010-2014)</a:t>
            </a:r>
          </a:p>
          <a:p>
            <a:pPr marL="1479550" lvl="1" indent="-565150">
              <a:buFont typeface="Times New Roman" charset="0"/>
              <a:buChar char="–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</a:pPr>
            <a:r>
              <a:rPr lang="en-US" sz="2000">
                <a:solidFill>
                  <a:srgbClr val="FF00FF"/>
                </a:solidFill>
              </a:rPr>
              <a:t>Experiments performed at iThemba LABS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143000"/>
            <a:ext cx="3886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457200" y="-30163"/>
            <a:ext cx="7772400" cy="1431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/>
            <a:r>
              <a:rPr lang="en-US" sz="4400">
                <a:solidFill>
                  <a:srgbClr val="FF00FF"/>
                </a:solidFill>
                <a:latin typeface="Calibri" charset="0"/>
                <a:cs typeface="DejaVu LGC Sans" charset="0"/>
              </a:rPr>
              <a:t>How I chose to do Nuclear Physics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9144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"/>
            <a:ext cx="8380413" cy="586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869950"/>
            <a:ext cx="8340725" cy="575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5425"/>
            <a:ext cx="10044113" cy="708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28600"/>
            <a:ext cx="5943600" cy="593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ＭＳ Ｐゴシック"/>
        <a:cs typeface="DejaVu LGC Sans"/>
      </a:majorFont>
      <a:minorFont>
        <a:latin typeface="Calibri"/>
        <a:ea typeface="ＭＳ Ｐゴシック"/>
        <a:cs typeface="DejaVu LGC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</TotalTime>
  <Words>250</Words>
  <Application>Microsoft Macintosh PowerPoint</Application>
  <PresentationFormat>On-screen Show (4:3)</PresentationFormat>
  <Paragraphs>51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Times New Roman</vt:lpstr>
      <vt:lpstr>Calibri</vt:lpstr>
      <vt:lpstr>DejaVu LGC Sans</vt:lpstr>
      <vt:lpstr>Arial</vt:lpstr>
      <vt:lpstr>Wingdings</vt:lpstr>
      <vt:lpstr>URW Bookman L</vt:lpstr>
      <vt:lpstr>Office Theme</vt:lpstr>
      <vt:lpstr>PowerPoint Presentation</vt:lpstr>
      <vt:lpstr>OUTLINE</vt:lpstr>
      <vt:lpstr>PowerPoint Presentation</vt:lpstr>
      <vt:lpstr>PhD Experience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International collaborations</vt:lpstr>
      <vt:lpstr>PowerPoint Presentation</vt:lpstr>
      <vt:lpstr>PowerPoint Presentation</vt:lpstr>
      <vt:lpstr>Current activities</vt:lpstr>
      <vt:lpstr>OUTLOOK</vt:lpstr>
      <vt:lpstr>THANK YOU  A proton and a neutron were walking one day, and the proton said to the neutron! I think I lost an electron! The neutron said, are you sure? The Proton replied and said! Yes I'm positive!!!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back on Finland trip to JYFL</dc:title>
  <dc:creator> </dc:creator>
  <cp:lastModifiedBy>Ketevi Assamagan</cp:lastModifiedBy>
  <cp:revision>63</cp:revision>
  <cp:lastPrinted>1601-01-01T00:00:00Z</cp:lastPrinted>
  <dcterms:created xsi:type="dcterms:W3CDTF">2009-10-04T23:03:57Z</dcterms:created>
  <dcterms:modified xsi:type="dcterms:W3CDTF">2014-08-13T12:48:24Z</dcterms:modified>
</cp:coreProperties>
</file>