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56" r:id="rId2"/>
    <p:sldId id="900" r:id="rId3"/>
    <p:sldId id="1006" r:id="rId4"/>
    <p:sldId id="968" r:id="rId5"/>
    <p:sldId id="946" r:id="rId6"/>
    <p:sldId id="947" r:id="rId7"/>
    <p:sldId id="948" r:id="rId8"/>
    <p:sldId id="949" r:id="rId9"/>
    <p:sldId id="950" r:id="rId10"/>
    <p:sldId id="1007" r:id="rId11"/>
    <p:sldId id="953" r:id="rId12"/>
    <p:sldId id="954" r:id="rId13"/>
    <p:sldId id="955" r:id="rId14"/>
    <p:sldId id="956" r:id="rId15"/>
    <p:sldId id="957" r:id="rId16"/>
    <p:sldId id="958" r:id="rId17"/>
    <p:sldId id="959" r:id="rId18"/>
    <p:sldId id="960" r:id="rId19"/>
    <p:sldId id="962" r:id="rId20"/>
    <p:sldId id="963" r:id="rId21"/>
    <p:sldId id="1008" r:id="rId22"/>
    <p:sldId id="965" r:id="rId23"/>
    <p:sldId id="967" r:id="rId24"/>
    <p:sldId id="969" r:id="rId25"/>
    <p:sldId id="970" r:id="rId26"/>
    <p:sldId id="971" r:id="rId27"/>
    <p:sldId id="972" r:id="rId28"/>
    <p:sldId id="1009" r:id="rId29"/>
    <p:sldId id="974" r:id="rId30"/>
    <p:sldId id="975" r:id="rId31"/>
    <p:sldId id="976" r:id="rId32"/>
    <p:sldId id="977" r:id="rId33"/>
    <p:sldId id="978" r:id="rId34"/>
    <p:sldId id="1010" r:id="rId35"/>
    <p:sldId id="985" r:id="rId36"/>
    <p:sldId id="986" r:id="rId37"/>
    <p:sldId id="995" r:id="rId38"/>
    <p:sldId id="996" r:id="rId39"/>
    <p:sldId id="997" r:id="rId40"/>
    <p:sldId id="998" r:id="rId41"/>
    <p:sldId id="1011" r:id="rId42"/>
    <p:sldId id="999" r:id="rId43"/>
    <p:sldId id="1000" r:id="rId44"/>
    <p:sldId id="1001" r:id="rId45"/>
    <p:sldId id="1002" r:id="rId46"/>
    <p:sldId id="1003" r:id="rId47"/>
    <p:sldId id="1004" r:id="rId48"/>
    <p:sldId id="1005" r:id="rId49"/>
  </p:sldIdLst>
  <p:sldSz cx="9144000" cy="6858000" type="screen4x3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0066"/>
    <a:srgbClr val="996600"/>
    <a:srgbClr val="660066"/>
    <a:srgbClr val="EEEFE1"/>
    <a:srgbClr val="6600FF"/>
    <a:srgbClr val="6600CC"/>
    <a:srgbClr val="9900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3" autoAdjust="0"/>
    <p:restoredTop sz="86536" autoAdjust="0"/>
  </p:normalViewPr>
  <p:slideViewPr>
    <p:cSldViewPr>
      <p:cViewPr>
        <p:scale>
          <a:sx n="70" d="100"/>
          <a:sy n="70" d="100"/>
        </p:scale>
        <p:origin x="-18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image" Target="../media/image6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Relationship Id="rId4" Type="http://schemas.openxmlformats.org/officeDocument/2006/relationships/image" Target="../media/image5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798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677BA29-CCAE-475C-8DE8-DF44C5030F95}" type="datetime1">
              <a:rPr lang="fr-FR" altLang="fr-FR"/>
              <a:pPr>
                <a:defRPr/>
              </a:pPr>
              <a:t>14/08/2014</a:t>
            </a:fld>
            <a:endParaRPr lang="fr-FR" altLang="fr-F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798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0863"/>
            <a:ext cx="29479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FDF00FB-7F1F-410D-AD17-29193B4506E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84527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798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8969BEC-373D-4AFA-ABD0-65DFCE704AE9}" type="datetime1">
              <a:rPr lang="fr-FR" altLang="fr-FR"/>
              <a:pPr>
                <a:defRPr/>
              </a:pPr>
              <a:t>14/08/2014</a:t>
            </a:fld>
            <a:endParaRPr lang="fr-FR" altLang="fr-FR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798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79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9066F7D-D9E5-4486-AE1A-67D4562E6C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002780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51D889-6507-498E-A4AF-2293D5B0BE9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754EDF8-8184-4DB2-8467-54C8826919D5}" type="slidenum">
              <a:rPr lang="fr-FR" altLang="fr-FR" smtClean="0">
                <a:latin typeface="Arial" charset="0"/>
              </a:rPr>
              <a:pPr/>
              <a:t>1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10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211A73A-F6D9-472A-84B4-0252A6015BBE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98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39C8F93-CF5D-4CAD-9118-F9B842B7D6E2}" type="slidenum">
              <a:rPr lang="fr-FR" altLang="fr-FR" smtClean="0">
                <a:latin typeface="Arial" charset="0"/>
              </a:rPr>
              <a:pPr/>
              <a:t>11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98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98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C262AC5-01AB-4920-B079-E3C876BAE030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08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0C22F50-774F-4F70-93D0-669D311F0131}" type="slidenum">
              <a:rPr lang="fr-FR" altLang="fr-FR" smtClean="0">
                <a:latin typeface="Arial" charset="0"/>
              </a:rPr>
              <a:pPr/>
              <a:t>12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BC85750-017C-4515-B43F-45C00DB56EF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18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B664964-A49D-4327-BE10-AA92D1C8DD03}" type="slidenum">
              <a:rPr lang="fr-FR" altLang="fr-FR" smtClean="0">
                <a:latin typeface="Arial" charset="0"/>
              </a:rPr>
              <a:pPr/>
              <a:t>13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18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18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BB28EE8-2364-4177-9C77-FF5439DDE44D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28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E89245E-D287-4553-9DE2-AABC9D1EE971}" type="slidenum">
              <a:rPr lang="fr-FR" altLang="fr-FR" smtClean="0">
                <a:latin typeface="Arial" charset="0"/>
              </a:rPr>
              <a:pPr/>
              <a:t>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28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92BE8E-4DE2-414E-BE88-026AE69066E6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39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7C8334C-25A7-4E80-856F-216B00C82AE4}" type="slidenum">
              <a:rPr lang="fr-FR" altLang="fr-FR" smtClean="0">
                <a:latin typeface="Arial" charset="0"/>
              </a:rPr>
              <a:pPr/>
              <a:t>15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E67F88-42C7-4999-A43D-FB0CF154974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49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46A685E-8990-430A-B154-03D39D560DAC}" type="slidenum">
              <a:rPr lang="fr-FR" altLang="fr-FR" smtClean="0">
                <a:latin typeface="Arial" charset="0"/>
              </a:rPr>
              <a:pPr/>
              <a:t>16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49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49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B36B337-FB2E-4466-974F-A5D20CCFDA7A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59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504C237-B1A7-4FC8-96C3-F114FD247C09}" type="slidenum">
              <a:rPr lang="fr-FR" altLang="fr-FR" smtClean="0">
                <a:latin typeface="Arial" charset="0"/>
              </a:rPr>
              <a:pPr/>
              <a:t>17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59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59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60C826C-06BD-43B6-8E6D-0A5B3CCB545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69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94D520-DDD0-4F8B-A539-FC20F2E4EA43}" type="slidenum">
              <a:rPr lang="fr-FR" altLang="fr-FR" smtClean="0">
                <a:latin typeface="Arial" charset="0"/>
              </a:rPr>
              <a:pPr/>
              <a:t>18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CFD2099-39DE-4843-97C7-E8F260860D6B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90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B4D0AF-5447-4AD0-AE8E-EEDF865D57DC}" type="slidenum">
              <a:rPr lang="fr-FR" altLang="fr-FR" smtClean="0">
                <a:latin typeface="Arial" charset="0"/>
              </a:rPr>
              <a:pPr/>
              <a:t>19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290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29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CF19BD6-4227-4A83-8312-A9218C55655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1C068D-0C49-4F7A-B527-907B37022188}" type="slidenum">
              <a:rPr lang="fr-FR" altLang="fr-FR" smtClean="0">
                <a:latin typeface="Arial" charset="0"/>
              </a:rPr>
              <a:pPr/>
              <a:t>2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8FACCE3-8975-47F0-B829-129206D0BD5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00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A80C5B0-1A72-44F8-8693-996E8E0940DA}" type="slidenum">
              <a:rPr lang="fr-FR" altLang="fr-FR" smtClean="0">
                <a:latin typeface="Arial" charset="0"/>
              </a:rPr>
              <a:pPr/>
              <a:t>20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00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0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21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A12FE00-10F0-40EB-AA1A-FA763889526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20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A8B3EC1-63C0-48A7-B808-AB3212650994}" type="slidenum">
              <a:rPr lang="fr-FR" altLang="fr-FR" smtClean="0">
                <a:latin typeface="Arial" charset="0"/>
              </a:rPr>
              <a:pPr/>
              <a:t>22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21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2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659AB1C-EF39-4588-8A5F-35243E675EC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4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F5A423C-EC49-4AFC-A5A1-1C6C23863285}" type="slidenum">
              <a:rPr lang="fr-FR" altLang="fr-FR" smtClean="0">
                <a:latin typeface="Arial" charset="0"/>
              </a:rPr>
              <a:pPr/>
              <a:t>23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4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4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4B1B10-6B86-45CD-AF96-845332CD032A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61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423F8A6-DA85-4B1D-8AFA-5C7533C20F06}" type="slidenum">
              <a:rPr lang="fr-FR" altLang="fr-FR" smtClean="0">
                <a:latin typeface="Arial" charset="0"/>
              </a:rPr>
              <a:pPr/>
              <a:t>24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61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6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0F17BA-A430-4CB8-89DE-51A9FF03C47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72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722F8E-D6C5-4D1C-B13C-E2C91338A89A}" type="slidenum">
              <a:rPr lang="fr-FR" altLang="fr-FR" smtClean="0">
                <a:latin typeface="Arial" charset="0"/>
              </a:rPr>
              <a:pPr/>
              <a:t>25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7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7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4742EA-D365-40D3-B4FF-E60043571741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82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FD2D2DB-A23C-464C-9218-523CE0483061}" type="slidenum">
              <a:rPr lang="fr-FR" altLang="fr-FR" smtClean="0">
                <a:latin typeface="Arial" charset="0"/>
              </a:rPr>
              <a:pPr/>
              <a:t>26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8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8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D8ADFE9-CEDA-42DC-BBBA-100B8C78DB6E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92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6BDC78-47AE-4BF8-AA2D-0547DD3F9225}" type="slidenum">
              <a:rPr lang="fr-FR" altLang="fr-FR" smtClean="0">
                <a:latin typeface="Arial" charset="0"/>
              </a:rPr>
              <a:pPr/>
              <a:t>27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9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9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28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846C63-FC5B-4A6B-A92A-0E83B8698B0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13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177986-93A9-4473-8404-D6393A39A6CD}" type="slidenum">
              <a:rPr lang="fr-FR" altLang="fr-FR" smtClean="0">
                <a:latin typeface="Arial" charset="0"/>
              </a:rPr>
              <a:pPr/>
              <a:t>29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1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41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3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8292A2-A803-4B86-B790-DD3687A0C40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23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34C3AB2-2F87-40B3-A534-70C56B5ED115}" type="slidenum">
              <a:rPr lang="fr-FR" altLang="fr-FR" smtClean="0">
                <a:latin typeface="Arial" charset="0"/>
              </a:rPr>
              <a:pPr/>
              <a:t>30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2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42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8CD380-17E5-4E54-833D-F418A013A24A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33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065E52A-F4B9-4A57-AC7F-3C1B31DF68C2}" type="slidenum">
              <a:rPr lang="fr-FR" altLang="fr-FR" smtClean="0">
                <a:latin typeface="Arial" charset="0"/>
              </a:rPr>
              <a:pPr/>
              <a:t>31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3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43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C631DD-2719-4FB2-8F7A-901EE70820E9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4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96E1DD1-C6E2-47BD-977C-9911BBE0C49F}" type="slidenum">
              <a:rPr lang="fr-FR" altLang="fr-FR" smtClean="0">
                <a:latin typeface="Arial" charset="0"/>
              </a:rPr>
              <a:pPr/>
              <a:t>32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4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63AE629-F413-4016-88AB-07AEB31728AB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5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583A3C3-41BE-4DDB-9DC8-AF5598DCA241}" type="slidenum">
              <a:rPr lang="fr-FR" altLang="fr-FR" smtClean="0">
                <a:latin typeface="Arial" charset="0"/>
              </a:rPr>
              <a:pPr/>
              <a:t>33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45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45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34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96BDFD-0D05-4D83-AB83-39EEC6EF373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52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B514F8E-C8E2-4F0C-AE86-C67561BDD320}" type="slidenum">
              <a:rPr lang="fr-FR" altLang="fr-FR" smtClean="0">
                <a:latin typeface="Arial" charset="0"/>
              </a:rPr>
              <a:pPr/>
              <a:t>35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52580" name="Rectangle 7"/>
          <p:cNvSpPr txBox="1">
            <a:spLocks noGrp="1" noChangeArrowheads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1281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97AD7C66-A024-4FF1-8A02-6F977345BF9F}" type="slidenum">
              <a:rPr lang="en-US" altLang="fr-FR" sz="1200">
                <a:latin typeface="Arial" charset="0"/>
              </a:rPr>
              <a:pPr algn="r" eaLnBrk="1" hangingPunct="1"/>
              <a:t>35</a:t>
            </a:fld>
            <a:endParaRPr lang="en-US" altLang="fr-FR" sz="1200">
              <a:latin typeface="Arial" charset="0"/>
            </a:endParaRPr>
          </a:p>
        </p:txBody>
      </p:sp>
      <p:sp>
        <p:nvSpPr>
          <p:cNvPr id="152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0088" y="684213"/>
            <a:ext cx="5607050" cy="4205287"/>
          </a:xfrm>
          <a:ln/>
        </p:spPr>
      </p:sp>
      <p:sp>
        <p:nvSpPr>
          <p:cNvPr id="152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38688"/>
            <a:ext cx="4970462" cy="4433887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DB5560F-6D37-4A4B-92CB-568735DC320C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53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AE553F6-1597-4756-829D-721046AE4B89}" type="slidenum">
              <a:rPr lang="fr-FR" altLang="fr-FR" smtClean="0">
                <a:latin typeface="Arial" charset="0"/>
              </a:rPr>
              <a:pPr/>
              <a:t>36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53604" name="Rectangle 7"/>
          <p:cNvSpPr txBox="1">
            <a:spLocks noGrp="1" noChangeArrowheads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1281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5CA4EF85-D37A-460C-B356-EFC9DB67B8D6}" type="slidenum">
              <a:rPr lang="en-US" altLang="fr-FR" sz="1200">
                <a:latin typeface="Arial" charset="0"/>
              </a:rPr>
              <a:pPr algn="r" eaLnBrk="1" hangingPunct="1"/>
              <a:t>36</a:t>
            </a:fld>
            <a:endParaRPr lang="en-US" altLang="fr-FR" sz="1200">
              <a:latin typeface="Arial" charset="0"/>
            </a:endParaRPr>
          </a:p>
        </p:txBody>
      </p:sp>
      <p:sp>
        <p:nvSpPr>
          <p:cNvPr id="153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0088" y="684213"/>
            <a:ext cx="5607050" cy="4205287"/>
          </a:xfrm>
          <a:ln/>
        </p:spPr>
      </p:sp>
      <p:sp>
        <p:nvSpPr>
          <p:cNvPr id="153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38688"/>
            <a:ext cx="4970462" cy="4433887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B9648B1-C1DA-41FC-83AE-6E5567E83A2B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28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FDCF49-907D-4A25-868A-52E07343A1DB}" type="slidenum">
              <a:rPr lang="fr-FR" altLang="fr-FR" smtClean="0">
                <a:latin typeface="Arial" charset="0"/>
              </a:rPr>
              <a:pPr/>
              <a:t>37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2820" name="Rectangle 7"/>
          <p:cNvSpPr txBox="1">
            <a:spLocks noGrp="1" noChangeArrowheads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1281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D6BCA8D2-00A2-4BB2-80AF-82979171B1DD}" type="slidenum">
              <a:rPr lang="en-US" altLang="fr-FR" sz="1200">
                <a:latin typeface="Arial" charset="0"/>
              </a:rPr>
              <a:pPr algn="r" eaLnBrk="1" hangingPunct="1"/>
              <a:t>37</a:t>
            </a:fld>
            <a:endParaRPr lang="en-US" altLang="fr-FR" sz="1200">
              <a:latin typeface="Arial" charset="0"/>
            </a:endParaRPr>
          </a:p>
        </p:txBody>
      </p:sp>
      <p:sp>
        <p:nvSpPr>
          <p:cNvPr id="162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0088" y="684213"/>
            <a:ext cx="5607050" cy="4205287"/>
          </a:xfrm>
          <a:ln/>
        </p:spPr>
      </p:sp>
      <p:sp>
        <p:nvSpPr>
          <p:cNvPr id="162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38688"/>
            <a:ext cx="4970462" cy="4433887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C3C5CB-0C3E-42C9-A100-3AF83B3DF83D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3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42FF52-A18A-40D8-9334-233B566177EF}" type="slidenum">
              <a:rPr lang="fr-FR" altLang="fr-FR" smtClean="0">
                <a:latin typeface="Arial" charset="0"/>
              </a:rPr>
              <a:pPr/>
              <a:t>38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3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344A0C2-E15A-42DA-BB3C-DA3EAC8AEDA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48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84780FB-938E-4129-B263-4197E6227B64}" type="slidenum">
              <a:rPr lang="fr-FR" altLang="fr-FR" smtClean="0">
                <a:latin typeface="Arial" charset="0"/>
              </a:rPr>
              <a:pPr/>
              <a:t>39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4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7C7CC16-9AC0-4D0A-9B3D-D1F07BAFBDB4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51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4300839-A545-4332-B3EC-7C2C55731DE5}" type="slidenum">
              <a:rPr lang="fr-FR" altLang="fr-FR" smtClean="0">
                <a:latin typeface="Arial" charset="0"/>
              </a:rPr>
              <a:pPr/>
              <a:t>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35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35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8368CD-2397-4016-B96E-038F74ADE227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5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7D0CD3-5A4B-4F9A-AFE5-65822F54DA51}" type="slidenum">
              <a:rPr lang="fr-FR" altLang="fr-FR" smtClean="0">
                <a:latin typeface="Arial" charset="0"/>
              </a:rPr>
              <a:pPr/>
              <a:t>40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5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E8006A-5B28-4061-B45D-1DE1E0B571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F4C02-9CEC-43F3-BD24-A76FC6CBA38D}" type="slidenum">
              <a:rPr lang="fr-FR" altLang="fr-FR" smtClean="0">
                <a:latin typeface="Arial" charset="0"/>
              </a:rPr>
              <a:pPr/>
              <a:t>41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F456E5A-B845-4DCA-AEC5-DD7AF4C9193A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69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48260F7-DF6F-4BB9-BEEB-8C355C4324BF}" type="slidenum">
              <a:rPr lang="fr-FR" altLang="fr-FR" smtClean="0">
                <a:latin typeface="Arial" charset="0"/>
              </a:rPr>
              <a:pPr/>
              <a:t>42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6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CF46285-879F-445D-81C5-CE3112BDD512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7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920865A-19A2-4C2E-8232-AB895BA6816B}" type="slidenum">
              <a:rPr lang="fr-FR" altLang="fr-FR" smtClean="0">
                <a:latin typeface="Arial" charset="0"/>
              </a:rPr>
              <a:pPr/>
              <a:t>43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0EE799-662A-452E-8750-CAE130EBFE7D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89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E8912F0-4308-42CA-B531-0AE865846312}" type="slidenum">
              <a:rPr lang="fr-FR" altLang="fr-FR" smtClean="0">
                <a:latin typeface="Arial" charset="0"/>
              </a:rPr>
              <a:pPr/>
              <a:t>44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8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6CF4E94-312F-4BE4-BCA3-9BAB91F557D5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9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637FA8E-6590-4A97-B374-F2F3D2B71D06}" type="slidenum">
              <a:rPr lang="fr-FR" altLang="fr-FR" smtClean="0">
                <a:latin typeface="Arial" charset="0"/>
              </a:rPr>
              <a:pPr/>
              <a:t>45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69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BEC4440-5B3B-4551-A24F-5632F8B52ED3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1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1FD9EA6-E0FA-4D61-9281-64F5D7579601}" type="slidenum">
              <a:rPr lang="fr-FR" altLang="fr-FR" smtClean="0">
                <a:latin typeface="Arial" charset="0"/>
              </a:rPr>
              <a:pPr/>
              <a:t>46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1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50FC1A9-745B-417A-B084-DA810EF6088D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2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8E2139-7056-4118-80A2-F8F172B58EF6}" type="slidenum">
              <a:rPr lang="fr-FR" altLang="fr-FR" smtClean="0">
                <a:latin typeface="Arial" charset="0"/>
              </a:rPr>
              <a:pPr/>
              <a:t>47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045F1C-BACD-4BB3-8CCD-1E252E50B6EE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30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6CBD014-1B4B-4EB1-B794-556B7D679487}" type="slidenum">
              <a:rPr lang="fr-FR" altLang="fr-FR" smtClean="0">
                <a:latin typeface="Arial" charset="0"/>
              </a:rPr>
              <a:pPr/>
              <a:t>48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73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73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A2C2BAE-9EAC-4DEE-97AC-8BC6E08DE984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26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9D0FD68-EC48-4EA6-99C3-1C94D73DBCD7}" type="slidenum">
              <a:rPr lang="fr-FR" altLang="fr-FR" smtClean="0">
                <a:latin typeface="Arial" charset="0"/>
              </a:rPr>
              <a:pPr/>
              <a:t>5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26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26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FA64FA-023E-4D67-AE31-2F48ED01D8B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36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77C36F-6DFA-4B5D-86F0-4E203B2A2958}" type="slidenum">
              <a:rPr lang="fr-FR" altLang="fr-FR" smtClean="0">
                <a:latin typeface="Arial" charset="0"/>
              </a:rPr>
              <a:pPr/>
              <a:t>6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36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52AD218-D00F-4861-AAB3-B4799E827E71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46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B763FF-D130-47A6-AD1C-50D90E7DFCF8}" type="slidenum">
              <a:rPr lang="fr-FR" altLang="fr-FR" smtClean="0">
                <a:latin typeface="Arial" charset="0"/>
              </a:rPr>
              <a:pPr/>
              <a:t>7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46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DA67507-D37A-4255-9CD8-1F9B0048696F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57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6B0BEC0-924E-4833-858B-5C3AB3306DF0}" type="slidenum">
              <a:rPr lang="fr-FR" altLang="fr-FR" smtClean="0">
                <a:latin typeface="Arial" charset="0"/>
              </a:rPr>
              <a:pPr/>
              <a:t>8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57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57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A3F5CCE-9FAE-4886-97E0-76BCFEBAF261}" type="datetime1">
              <a:rPr lang="fr-FR" altLang="fr-FR" smtClean="0">
                <a:latin typeface="Arial" charset="0"/>
              </a:rPr>
              <a:pPr/>
              <a:t>14/08/2014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67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2B7309-A8DD-48CE-982F-E909CE961613}" type="slidenum">
              <a:rPr lang="fr-FR" altLang="fr-FR" smtClean="0">
                <a:latin typeface="Arial" charset="0"/>
              </a:rPr>
              <a:pPr/>
              <a:t>9</a:t>
            </a:fld>
            <a:endParaRPr lang="fr-FR" altLang="fr-FR" smtClean="0">
              <a:latin typeface="Arial" charset="0"/>
            </a:endParaRPr>
          </a:p>
        </p:txBody>
      </p:sp>
      <p:sp>
        <p:nvSpPr>
          <p:cNvPr id="1167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50888"/>
            <a:ext cx="5006975" cy="3754437"/>
          </a:xfrm>
          <a:ln/>
        </p:spPr>
      </p:sp>
      <p:sp>
        <p:nvSpPr>
          <p:cNvPr id="1167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54563"/>
            <a:ext cx="5005387" cy="4419600"/>
          </a:xfrm>
          <a:noFill/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143000" y="3733800"/>
            <a:ext cx="7162800" cy="1600200"/>
          </a:xfrm>
        </p:spPr>
        <p:txBody>
          <a:bodyPr anchor="ctr"/>
          <a:lstStyle>
            <a:lvl1pPr>
              <a:defRPr sz="4000"/>
            </a:lvl1pPr>
          </a:lstStyle>
          <a:p>
            <a:pPr lvl="0"/>
            <a:r>
              <a:rPr lang="fr-FR" altLang="fr-FR" noProof="0" smtClean="0"/>
              <a:t>Cliquer pour modifier le style du titre du masque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743200"/>
            <a:ext cx="7162800" cy="838200"/>
          </a:xfrm>
        </p:spPr>
        <p:txBody>
          <a:bodyPr anchor="b"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fr-FR" altLang="fr-FR" noProof="0" smtClean="0"/>
              <a:t>Cliquer pour modifier le style des sous-titres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30975"/>
            <a:ext cx="2057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40ABF-F3FF-4B1B-B6DC-A0799E3735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591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FF68D-AF06-4309-BD02-C65C4E35CD2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9272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43650" y="533400"/>
            <a:ext cx="1733550" cy="5597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533400"/>
            <a:ext cx="5048250" cy="5597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1BA2C-DAE7-4A38-8DBC-53F500FC157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50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9CEC6-E3C6-4D66-A06F-8E84F4BCB15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219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D250E-5578-432C-B0C1-DF6B7EBA86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2799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43000" y="1752600"/>
            <a:ext cx="33909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6300" y="1752600"/>
            <a:ext cx="33909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70FC1-2C56-4F9A-8A6C-C40987E9943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8761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04ECB-E903-4C5B-9905-79641D7A04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870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E689B-DD9F-40C5-94F1-2C667FED267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8971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6F9D7-707F-487F-B43D-FC720F95E44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1811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82CF-395F-4877-9894-3595B1E3680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7540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07B9-1A1F-47D4-A3F0-2706590E6C7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3600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533400"/>
            <a:ext cx="6934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Cliquer pour modifier le style du titre du masque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752600"/>
            <a:ext cx="6934200" cy="43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Cliquer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3415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30975"/>
            <a:ext cx="4038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553200"/>
            <a:ext cx="205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95ABCCF2-AE99-430C-B8F5-DD826B836D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Palatino Linotype" pitchFamily="18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47.wmf"/><Relationship Id="rId18" Type="http://schemas.openxmlformats.org/officeDocument/2006/relationships/oleObject" Target="../embeddings/oleObject23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4.e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49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46.emf"/><Relationship Id="rId5" Type="http://schemas.openxmlformats.org/officeDocument/2006/relationships/image" Target="../media/image52.png"/><Relationship Id="rId15" Type="http://schemas.openxmlformats.org/officeDocument/2006/relationships/image" Target="../media/image48.emf"/><Relationship Id="rId10" Type="http://schemas.openxmlformats.org/officeDocument/2006/relationships/oleObject" Target="../embeddings/oleObject19.bin"/><Relationship Id="rId19" Type="http://schemas.openxmlformats.org/officeDocument/2006/relationships/image" Target="../media/image50.emf"/><Relationship Id="rId4" Type="http://schemas.openxmlformats.org/officeDocument/2006/relationships/image" Target="../media/image51.png"/><Relationship Id="rId9" Type="http://schemas.openxmlformats.org/officeDocument/2006/relationships/image" Target="../media/image45.emf"/><Relationship Id="rId14" Type="http://schemas.openxmlformats.org/officeDocument/2006/relationships/oleObject" Target="../embeddings/oleObject21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56.emf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3.em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55.emf"/><Relationship Id="rId5" Type="http://schemas.openxmlformats.org/officeDocument/2006/relationships/image" Target="../media/image58.png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57.png"/><Relationship Id="rId9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6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10" Type="http://schemas.openxmlformats.org/officeDocument/2006/relationships/image" Target="../media/image69.emf"/><Relationship Id="rId4" Type="http://schemas.openxmlformats.org/officeDocument/2006/relationships/image" Target="../media/image70.jpeg"/><Relationship Id="rId9" Type="http://schemas.openxmlformats.org/officeDocument/2006/relationships/oleObject" Target="../embeddings/oleObject3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5.png"/><Relationship Id="rId5" Type="http://schemas.openxmlformats.org/officeDocument/2006/relationships/image" Target="../media/image73.wmf"/><Relationship Id="rId4" Type="http://schemas.openxmlformats.org/officeDocument/2006/relationships/oleObject" Target="../embeddings/oleObject3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8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matsercode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6.emf"/><Relationship Id="rId18" Type="http://schemas.openxmlformats.org/officeDocument/2006/relationships/oleObject" Target="../embeddings/oleObject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png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5" Type="http://schemas.openxmlformats.org/officeDocument/2006/relationships/image" Target="../media/image7.emf"/><Relationship Id="rId10" Type="http://schemas.openxmlformats.org/officeDocument/2006/relationships/image" Target="../media/image5.emf"/><Relationship Id="rId19" Type="http://schemas.openxmlformats.org/officeDocument/2006/relationships/image" Target="../media/image9.e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30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wmf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24.wmf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32.png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6.wmf"/><Relationship Id="rId1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FF8BA-A1B7-4714-9472-5D55CCD7F901}" type="slidenum">
              <a:rPr lang="fr-FR" altLang="fr-FR"/>
              <a:pPr>
                <a:defRPr/>
              </a:pPr>
              <a:t>1</a:t>
            </a:fld>
            <a:endParaRPr lang="fr-FR" altLang="fr-FR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73463"/>
            <a:ext cx="9144000" cy="19431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/>
            </a:r>
            <a:br>
              <a:rPr lang="fr-FR" altLang="fr-FR" dirty="0" smtClean="0"/>
            </a:br>
            <a:r>
              <a:rPr lang="fr-FR" altLang="fr-FR" dirty="0" err="1" smtClean="0"/>
              <a:t>Supersymmetry</a:t>
            </a:r>
            <a:r>
              <a:rPr lang="fr-FR" altLang="fr-FR" dirty="0" smtClean="0"/>
              <a:t>:</a:t>
            </a:r>
            <a:br>
              <a:rPr lang="fr-FR" altLang="fr-FR" dirty="0" smtClean="0"/>
            </a:br>
            <a:r>
              <a:rPr lang="fr-FR" altLang="fr-FR" dirty="0" smtClean="0"/>
              <a:t>Introduction to </a:t>
            </a:r>
            <a:r>
              <a:rPr lang="fr-FR" altLang="fr-FR" dirty="0" err="1" smtClean="0"/>
              <a:t>Experimental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Searches</a:t>
            </a:r>
            <a:r>
              <a:rPr lang="fr-FR" altLang="fr-FR" dirty="0" smtClean="0"/>
              <a:t/>
            </a:r>
            <a:br>
              <a:rPr lang="fr-FR" altLang="fr-FR" dirty="0" smtClean="0"/>
            </a:br>
            <a:endParaRPr lang="fr-FR" altLang="fr-FR" dirty="0" smtClean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987675"/>
            <a:ext cx="5111750" cy="512763"/>
          </a:xfrm>
        </p:spPr>
        <p:txBody>
          <a:bodyPr/>
          <a:lstStyle/>
          <a:p>
            <a:pPr eaLnBrk="1" hangingPunct="1"/>
            <a:r>
              <a:rPr lang="fr-FR" altLang="fr-FR" smtClean="0">
                <a:solidFill>
                  <a:srgbClr val="006600"/>
                </a:solidFill>
              </a:rPr>
              <a:t>S. Muanza, CPPM Marseille, CNRS-IN2P3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10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ClrTx/>
              <a:buSzTx/>
              <a:buAutoNum type="arabicPeriod" startAt="2"/>
            </a:pPr>
            <a:r>
              <a:rPr lang="fr-FR" altLang="fr-FR" sz="3200" b="1" u="sng" dirty="0" smtClean="0">
                <a:latin typeface="Times New Roman" pitchFamily="18" charset="0"/>
              </a:rPr>
              <a:t>One </a:t>
            </a:r>
            <a:r>
              <a:rPr lang="fr-FR" altLang="fr-FR" sz="3200" b="1" u="sng" dirty="0" err="1" smtClean="0">
                <a:latin typeface="Times New Roman" pitchFamily="18" charset="0"/>
              </a:rPr>
              <a:t>Example</a:t>
            </a:r>
            <a:r>
              <a:rPr lang="fr-FR" altLang="fr-FR" sz="3200" b="1" u="sng" dirty="0" smtClean="0">
                <a:latin typeface="Times New Roman" pitchFamily="18" charset="0"/>
              </a:rPr>
              <a:t> of Direct</a:t>
            </a:r>
            <a:endParaRPr lang="fr-FR" altLang="fr-FR" sz="3200" b="1" u="sng" dirty="0"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SUSY </a:t>
            </a:r>
            <a:r>
              <a:rPr lang="fr-FR" altLang="fr-FR" sz="3200" b="1" u="sng" dirty="0" err="1" smtClean="0">
                <a:latin typeface="Times New Roman" pitchFamily="18" charset="0"/>
              </a:rPr>
              <a:t>Search</a:t>
            </a:r>
            <a:r>
              <a:rPr lang="fr-FR" altLang="fr-FR" sz="3200" b="1" u="sng" dirty="0" smtClean="0">
                <a:latin typeface="Times New Roman" pitchFamily="18" charset="0"/>
              </a:rPr>
              <a:t> at </a:t>
            </a:r>
            <a:r>
              <a:rPr lang="fr-FR" altLang="fr-FR" sz="3200" b="1" u="sng" dirty="0" err="1" smtClean="0">
                <a:latin typeface="Times New Roman" pitchFamily="18" charset="0"/>
              </a:rPr>
              <a:t>Collider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  <a:endParaRPr lang="fr-FR" altLang="fr-FR" sz="32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7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89EC7-8A82-468E-A547-ECF00ED9A2F8}" type="slidenum">
              <a:rPr lang="fr-FR" altLang="fr-FR"/>
              <a:pPr>
                <a:defRPr/>
              </a:pPr>
              <a:t>11</a:t>
            </a:fld>
            <a:endParaRPr lang="fr-FR" altLang="fr-FR"/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4103687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 err="1">
                <a:latin typeface="Times New Roman" pitchFamily="18" charset="0"/>
              </a:rPr>
              <a:t>Dataset</a:t>
            </a:r>
            <a:r>
              <a:rPr lang="fr-FR" altLang="fr-FR" sz="1800" u="sng" dirty="0">
                <a:latin typeface="Times New Roman" pitchFamily="18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2011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p+p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collisions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 u="sng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>
                <a:latin typeface="Times New Roman" pitchFamily="18" charset="0"/>
              </a:rPr>
              <a:t>Trigger:</a:t>
            </a:r>
            <a:endParaRPr lang="fr-FR" altLang="fr-FR" sz="1800" u="sng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LVL1: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multijets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HLT: 5j55 or 6j45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Performance: 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=99%</a:t>
            </a:r>
          </a:p>
        </p:txBody>
      </p:sp>
      <p:sp>
        <p:nvSpPr>
          <p:cNvPr id="29703" name="Text Box 4"/>
          <p:cNvSpPr txBox="1">
            <a:spLocks noChangeArrowheads="1"/>
          </p:cNvSpPr>
          <p:nvPr/>
        </p:nvSpPr>
        <p:spPr bwMode="auto">
          <a:xfrm>
            <a:off x="360363" y="3429000"/>
            <a:ext cx="4572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>
                <a:latin typeface="Times New Roman" pitchFamily="18" charset="0"/>
              </a:rPr>
              <a:t>Object ID: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Jets: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anti-k</a:t>
            </a:r>
            <a:r>
              <a:rPr lang="fr-FR" altLang="fr-FR" sz="1800" baseline="-25000" dirty="0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R=0.4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p</a:t>
            </a:r>
            <a:r>
              <a:rPr lang="fr-FR" altLang="fr-FR" sz="1800" baseline="-25000" dirty="0" err="1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&gt; 20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GeV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|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|&lt;2.5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e: medium,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p</a:t>
            </a:r>
            <a:r>
              <a:rPr lang="fr-FR" altLang="fr-FR" sz="1800" baseline="-25000" dirty="0" err="1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&gt; 20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GeV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, |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|&lt;2.47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e isolation: H</a:t>
            </a:r>
            <a:r>
              <a:rPr lang="fr-FR" altLang="fr-FR" sz="1800" baseline="-25000" dirty="0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tracks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) (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R=0.2)&lt;10%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p</a:t>
            </a:r>
            <a:r>
              <a:rPr lang="fr-FR" altLang="fr-FR" sz="1800" baseline="-25000" dirty="0" err="1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(e)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: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matched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p</a:t>
            </a:r>
            <a:r>
              <a:rPr lang="fr-FR" altLang="fr-FR" sz="1800" baseline="-25000" dirty="0" err="1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&gt; 20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GeV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, |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|&lt;2.4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isolation: H</a:t>
            </a:r>
            <a:r>
              <a:rPr lang="fr-FR" altLang="fr-FR" sz="1800" baseline="-25000" dirty="0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tracks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) (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R=0.2)&lt;1.8GeV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Veto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isolated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e or 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</a:rPr>
              <a:t>m</a:t>
            </a:r>
          </a:p>
        </p:txBody>
      </p:sp>
      <p:grpSp>
        <p:nvGrpSpPr>
          <p:cNvPr id="29704" name="Group 5"/>
          <p:cNvGrpSpPr>
            <a:grpSpLocks/>
          </p:cNvGrpSpPr>
          <p:nvPr/>
        </p:nvGrpSpPr>
        <p:grpSpPr bwMode="auto">
          <a:xfrm>
            <a:off x="4572000" y="476250"/>
            <a:ext cx="1655763" cy="792163"/>
            <a:chOff x="2744" y="1434"/>
            <a:chExt cx="1043" cy="499"/>
          </a:xfrm>
        </p:grpSpPr>
        <p:sp>
          <p:nvSpPr>
            <p:cNvPr id="29708" name="AutoShape 6"/>
            <p:cNvSpPr>
              <a:spLocks noChangeArrowheads="1"/>
            </p:cNvSpPr>
            <p:nvPr/>
          </p:nvSpPr>
          <p:spPr bwMode="auto">
            <a:xfrm>
              <a:off x="2744" y="1434"/>
              <a:ext cx="1043" cy="499"/>
            </a:xfrm>
            <a:prstGeom prst="horizontalScroll">
              <a:avLst>
                <a:gd name="adj" fmla="val 12500"/>
              </a:avLst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1800">
                <a:latin typeface="Times New Roman" pitchFamily="18" charset="0"/>
              </a:endParaRPr>
            </a:p>
          </p:txBody>
        </p:sp>
        <p:sp>
          <p:nvSpPr>
            <p:cNvPr id="29709" name="Text Box 7"/>
            <p:cNvSpPr txBox="1">
              <a:spLocks noChangeArrowheads="1"/>
            </p:cNvSpPr>
            <p:nvPr/>
          </p:nvSpPr>
          <p:spPr bwMode="auto">
            <a:xfrm>
              <a:off x="2880" y="1572"/>
              <a:ext cx="7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800">
                  <a:solidFill>
                    <a:srgbClr val="0000CC"/>
                  </a:solidFill>
                  <a:latin typeface="Times New Roman" pitchFamily="18" charset="0"/>
                </a:rPr>
                <a:t>L=1.04 fb</a:t>
              </a:r>
              <a:r>
                <a:rPr lang="fr-FR" altLang="fr-FR" sz="1800" baseline="30000">
                  <a:solidFill>
                    <a:srgbClr val="0000CC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859338" y="1200150"/>
            <a:ext cx="31972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>
                <a:latin typeface="Times New Roman" pitchFamily="18" charset="0"/>
              </a:rPr>
              <a:t>Data </a:t>
            </a:r>
            <a:r>
              <a:rPr lang="fr-FR" altLang="fr-FR" sz="1800" u="sng" dirty="0" err="1">
                <a:latin typeface="Times New Roman" pitchFamily="18" charset="0"/>
              </a:rPr>
              <a:t>Quality</a:t>
            </a:r>
            <a:r>
              <a:rPr lang="fr-FR" altLang="fr-FR" sz="1800" u="sng" dirty="0">
                <a:latin typeface="Times New Roman" pitchFamily="18" charset="0"/>
              </a:rPr>
              <a:t>:</a:t>
            </a:r>
            <a:endParaRPr lang="fr-FR" altLang="fr-FR" sz="1800" u="sng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Remove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bad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>
                <a:solidFill>
                  <a:srgbClr val="0000FF"/>
                </a:solidFill>
                <a:latin typeface="Monotype Corsiva" pitchFamily="66" charset="0"/>
              </a:rPr>
              <a:t>L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blocks</a:t>
            </a:r>
            <a:endParaRPr lang="fr-FR" altLang="fr-FR" sz="16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Remove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evts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w/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bad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jets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Reject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evts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w/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cosmics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or noise</a:t>
            </a:r>
          </a:p>
        </p:txBody>
      </p:sp>
      <p:pic>
        <p:nvPicPr>
          <p:cNvPr id="2970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38" y="3954463"/>
            <a:ext cx="4070350" cy="199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9707" name="Object 13"/>
          <p:cNvGraphicFramePr>
            <a:graphicFrameLocks noChangeAspect="1"/>
          </p:cNvGraphicFramePr>
          <p:nvPr/>
        </p:nvGraphicFramePr>
        <p:xfrm>
          <a:off x="3059113" y="620713"/>
          <a:ext cx="1223962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0" name="Equation" r:id="rId5" imgW="571252" imgH="215806" progId="Equation.3">
                  <p:embed/>
                </p:oleObj>
              </mc:Choice>
              <mc:Fallback>
                <p:oleObj name="Equation" r:id="rId5" imgW="571252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620713"/>
                        <a:ext cx="1223962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(1)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2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1C38E-ABC6-4A1F-B77C-9A7FCB563B8C}" type="slidenum">
              <a:rPr lang="fr-FR" altLang="fr-FR"/>
              <a:pPr>
                <a:defRPr/>
              </a:pPr>
              <a:t>12</a:t>
            </a:fld>
            <a:endParaRPr lang="fr-FR" altLang="fr-FR"/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468313" y="1139825"/>
            <a:ext cx="820737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>
                <a:latin typeface="Times New Roman" pitchFamily="18" charset="0"/>
              </a:rPr>
              <a:t>Main Background </a:t>
            </a:r>
            <a:r>
              <a:rPr lang="fr-FR" altLang="fr-FR" sz="1800" u="sng" dirty="0" err="1">
                <a:latin typeface="Times New Roman" pitchFamily="18" charset="0"/>
              </a:rPr>
              <a:t>Processes</a:t>
            </a:r>
            <a:r>
              <a:rPr lang="fr-FR" altLang="fr-FR" sz="1800" u="sng" dirty="0">
                <a:latin typeface="Times New Roman" pitchFamily="18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Z+jets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: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especially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Z(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1800" dirty="0" err="1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nn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)+jets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W+jets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: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especially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W(</a:t>
            </a:r>
            <a:r>
              <a:rPr lang="fr-FR" altLang="fr-FR" sz="1800" dirty="0" err="1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tn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)+jets or W(e/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mn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)+jets w/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missed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e/</a:t>
            </a:r>
            <a:r>
              <a:rPr lang="fr-FR" altLang="fr-FR" sz="1800" dirty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m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QCD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multijet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 dirty="0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>
                <a:latin typeface="Times New Roman" pitchFamily="18" charset="0"/>
                <a:sym typeface="Wingdings" pitchFamily="2" charset="2"/>
              </a:rPr>
              <a:t>Background Estimation:</a:t>
            </a:r>
            <a:endParaRPr lang="fr-FR" altLang="fr-FR" sz="1800" u="sng" dirty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Evaluate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each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process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in a « Control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Region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 » (5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CRs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x 5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SRs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)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Extrapolate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the CR to SR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using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transfer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factors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: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 dirty="0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 dirty="0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dirty="0" err="1">
                <a:latin typeface="Times New Roman" pitchFamily="18" charset="0"/>
                <a:sym typeface="Wingdings" pitchFamily="2" charset="2"/>
              </a:rPr>
              <a:t>Estimate</a:t>
            </a:r>
            <a:r>
              <a:rPr lang="fr-FR" altLang="fr-FR" sz="1800" dirty="0">
                <a:latin typeface="Times New Roman" pitchFamily="18" charset="0"/>
                <a:sym typeface="Wingdings" pitchFamily="2" charset="2"/>
              </a:rPr>
              <a:t> Signal </a:t>
            </a:r>
            <a:r>
              <a:rPr lang="fr-FR" altLang="fr-FR" sz="1800" dirty="0" err="1">
                <a:latin typeface="Times New Roman" pitchFamily="18" charset="0"/>
                <a:sym typeface="Wingdings" pitchFamily="2" charset="2"/>
              </a:rPr>
              <a:t>Sensitivity</a:t>
            </a:r>
            <a:r>
              <a:rPr lang="fr-FR" altLang="fr-FR" sz="1800" dirty="0">
                <a:latin typeface="Times New Roman" pitchFamily="18" charset="0"/>
                <a:sym typeface="Wingdings" pitchFamily="2" charset="2"/>
              </a:rPr>
              <a:t>: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Profile log-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likelihood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fit (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with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correlated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systematic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uncertainties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and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CRs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 cross-contamination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)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 dirty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 dirty="0" smtClean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8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NB:</a:t>
            </a:r>
          </a:p>
          <a:p>
            <a:pPr lvl="1">
              <a:spcBef>
                <a:spcPct val="0"/>
              </a:spcBef>
              <a:buClrTx/>
              <a:buSzTx/>
            </a:pP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SR: Signal </a:t>
            </a:r>
            <a:r>
              <a:rPr lang="fr-FR" altLang="fr-FR" sz="1600" dirty="0" err="1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R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egion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. A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region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of phase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space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where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the signal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yield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is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large.</a:t>
            </a:r>
          </a:p>
          <a:p>
            <a:pPr lvl="1">
              <a:spcBef>
                <a:spcPct val="0"/>
              </a:spcBef>
              <a:buClrTx/>
              <a:buSzTx/>
            </a:pP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CR: Control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Region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(for a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given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background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process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). A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region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of phase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space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where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largely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dominated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by the contribution of the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considered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 background </a:t>
            </a:r>
            <a:r>
              <a:rPr lang="fr-FR" altLang="fr-FR" sz="1600" dirty="0" err="1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process</a:t>
            </a:r>
            <a:r>
              <a:rPr lang="fr-FR" altLang="fr-FR" sz="1600" dirty="0" smtClean="0">
                <a:solidFill>
                  <a:srgbClr val="008000"/>
                </a:solidFill>
                <a:latin typeface="Times New Roman" pitchFamily="18" charset="0"/>
                <a:sym typeface="Wingdings" pitchFamily="2" charset="2"/>
              </a:rPr>
              <a:t>.</a:t>
            </a:r>
            <a:endParaRPr lang="fr-FR" altLang="fr-FR" sz="1600" dirty="0">
              <a:solidFill>
                <a:srgbClr val="008000"/>
              </a:solidFill>
              <a:latin typeface="Times New Roman" pitchFamily="18" charset="0"/>
              <a:sym typeface="Wingdings" pitchFamily="2" charset="2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(2)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77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7E726-5421-42E4-B998-C3CAEF4573F4}" type="slidenum">
              <a:rPr lang="fr-FR" altLang="fr-FR"/>
              <a:pPr>
                <a:defRPr/>
              </a:pPr>
              <a:t>13</a:t>
            </a:fld>
            <a:endParaRPr lang="fr-FR" altLang="fr-FR"/>
          </a:p>
        </p:txBody>
      </p:sp>
      <p:pic>
        <p:nvPicPr>
          <p:cNvPr id="3175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28800"/>
            <a:ext cx="82073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>
                <a:latin typeface="Times New Roman" pitchFamily="18" charset="0"/>
                <a:sym typeface="Wingdings" pitchFamily="2" charset="2"/>
              </a:rPr>
              <a:t>(3)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1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F9703-4009-48E9-9073-ACC35CB8A62E}" type="slidenum">
              <a:rPr lang="fr-FR" altLang="fr-FR"/>
              <a:pPr>
                <a:defRPr/>
              </a:pPr>
              <a:t>14</a:t>
            </a:fld>
            <a:endParaRPr lang="fr-FR" altLang="fr-FR"/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(4)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03" y="548680"/>
            <a:ext cx="7213193" cy="529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29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CB53B-527B-4635-A63E-C37C158996A5}" type="slidenum">
              <a:rPr lang="fr-FR" altLang="fr-FR"/>
              <a:pPr>
                <a:defRPr/>
              </a:pPr>
              <a:t>15</a:t>
            </a:fld>
            <a:endParaRPr lang="fr-FR" altLang="fr-FR"/>
          </a:p>
        </p:txBody>
      </p:sp>
      <p:pic>
        <p:nvPicPr>
          <p:cNvPr id="337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548680"/>
            <a:ext cx="727501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(5)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6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F3E2-126D-4D92-A4AF-FB7F56D371E3}" type="slidenum">
              <a:rPr lang="fr-FR" altLang="fr-FR"/>
              <a:pPr>
                <a:defRPr/>
              </a:pPr>
              <a:t>16</a:t>
            </a:fld>
            <a:endParaRPr lang="fr-FR" altLang="fr-FR"/>
          </a:p>
        </p:txBody>
      </p:sp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200800" cy="553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(6)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2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48896-06E6-41F1-B0A4-A0810208D978}" type="slidenum">
              <a:rPr lang="fr-FR" altLang="fr-FR"/>
              <a:pPr>
                <a:defRPr/>
              </a:pPr>
              <a:t>17</a:t>
            </a:fld>
            <a:endParaRPr lang="fr-FR" altLang="fr-FR"/>
          </a:p>
        </p:txBody>
      </p:sp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8207375" cy="568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(7)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7D17E-F9F9-4B01-894C-58D42A9513C6}" type="slidenum">
              <a:rPr lang="fr-FR" altLang="fr-FR"/>
              <a:pPr>
                <a:defRPr/>
              </a:pPr>
              <a:t>18</a:t>
            </a:fld>
            <a:endParaRPr lang="fr-FR" altLang="fr-FR"/>
          </a:p>
        </p:txBody>
      </p:sp>
      <p:pic>
        <p:nvPicPr>
          <p:cNvPr id="36870" name="Picture 4" descr="figaux_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874713"/>
            <a:ext cx="5108575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468313" y="2354531"/>
            <a:ext cx="291086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00" dirty="0">
                <a:latin typeface="Times New Roman" pitchFamily="18" charset="0"/>
              </a:rPr>
              <a:t>Event w/ highest M</a:t>
            </a:r>
            <a:r>
              <a:rPr lang="en-US" altLang="fr-FR" sz="1600" baseline="-25000" dirty="0" smtClean="0">
                <a:latin typeface="Times New Roman" pitchFamily="18" charset="0"/>
              </a:rPr>
              <a:t>eff</a:t>
            </a:r>
            <a:r>
              <a:rPr lang="en-US" altLang="fr-FR" sz="1600" dirty="0" smtClean="0">
                <a:latin typeface="Times New Roman" pitchFamily="18" charset="0"/>
              </a:rPr>
              <a:t> </a:t>
            </a:r>
            <a:r>
              <a:rPr lang="en-US" altLang="fr-FR" sz="1600" dirty="0">
                <a:latin typeface="Times New Roman" pitchFamily="18" charset="0"/>
              </a:rPr>
              <a:t>found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00" dirty="0">
                <a:latin typeface="Times New Roman" pitchFamily="18" charset="0"/>
              </a:rPr>
              <a:t>5 jets with </a:t>
            </a:r>
            <a:r>
              <a:rPr lang="en-US" altLang="fr-FR" sz="1600" dirty="0" err="1">
                <a:latin typeface="Times New Roman" pitchFamily="18" charset="0"/>
              </a:rPr>
              <a:t>pt</a:t>
            </a:r>
            <a:r>
              <a:rPr lang="en-US" altLang="fr-FR" sz="1600" dirty="0">
                <a:latin typeface="Times New Roman" pitchFamily="18" charset="0"/>
              </a:rPr>
              <a:t> &gt; 40 </a:t>
            </a:r>
            <a:r>
              <a:rPr lang="en-US" altLang="fr-FR" sz="1600" dirty="0" err="1">
                <a:latin typeface="Times New Roman" pitchFamily="18" charset="0"/>
              </a:rPr>
              <a:t>GeV</a:t>
            </a:r>
            <a:r>
              <a:rPr lang="en-US" altLang="fr-FR" sz="1600" dirty="0">
                <a:latin typeface="Times New Roman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00" dirty="0" err="1" smtClean="0">
                <a:latin typeface="Times New Roman" pitchFamily="18" charset="0"/>
              </a:rPr>
              <a:t>pT</a:t>
            </a:r>
            <a:r>
              <a:rPr lang="en-US" altLang="fr-FR" sz="1600" dirty="0" smtClean="0">
                <a:latin typeface="Times New Roman" pitchFamily="18" charset="0"/>
              </a:rPr>
              <a:t> </a:t>
            </a:r>
            <a:r>
              <a:rPr lang="en-US" altLang="fr-FR" sz="1600" dirty="0">
                <a:latin typeface="Times New Roman" pitchFamily="18" charset="0"/>
              </a:rPr>
              <a:t>= 528, 418, 233, 171, 42 </a:t>
            </a:r>
            <a:r>
              <a:rPr lang="en-US" altLang="fr-FR" sz="1600" dirty="0" err="1">
                <a:latin typeface="Times New Roman" pitchFamily="18" charset="0"/>
              </a:rPr>
              <a:t>GeV</a:t>
            </a:r>
            <a:endParaRPr lang="en-US" altLang="fr-FR" sz="16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00" dirty="0" err="1" smtClean="0">
                <a:latin typeface="Times New Roman" pitchFamily="18" charset="0"/>
              </a:rPr>
              <a:t>mET</a:t>
            </a:r>
            <a:r>
              <a:rPr lang="en-US" altLang="fr-FR" sz="1600" dirty="0" smtClean="0">
                <a:latin typeface="Times New Roman" pitchFamily="18" charset="0"/>
              </a:rPr>
              <a:t> </a:t>
            </a:r>
            <a:r>
              <a:rPr lang="en-US" altLang="fr-FR" sz="1600" dirty="0">
                <a:latin typeface="Times New Roman" pitchFamily="18" charset="0"/>
              </a:rPr>
              <a:t>= 460 </a:t>
            </a:r>
            <a:r>
              <a:rPr lang="en-US" altLang="fr-FR" sz="1600" dirty="0" err="1">
                <a:latin typeface="Times New Roman" pitchFamily="18" charset="0"/>
              </a:rPr>
              <a:t>GeV</a:t>
            </a:r>
            <a:endParaRPr lang="en-US" altLang="fr-FR" sz="16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00" dirty="0">
                <a:latin typeface="Times New Roman" pitchFamily="18" charset="0"/>
              </a:rPr>
              <a:t>M</a:t>
            </a:r>
            <a:r>
              <a:rPr lang="en-US" altLang="fr-FR" sz="1600" baseline="-25000" dirty="0" smtClean="0">
                <a:latin typeface="Times New Roman" pitchFamily="18" charset="0"/>
              </a:rPr>
              <a:t>eff</a:t>
            </a:r>
            <a:r>
              <a:rPr lang="en-US" altLang="fr-FR" sz="1600" dirty="0" smtClean="0">
                <a:latin typeface="Times New Roman" pitchFamily="18" charset="0"/>
              </a:rPr>
              <a:t> </a:t>
            </a:r>
            <a:r>
              <a:rPr lang="en-US" altLang="fr-FR" sz="1600" dirty="0">
                <a:latin typeface="Times New Roman" pitchFamily="18" charset="0"/>
              </a:rPr>
              <a:t>=1810 </a:t>
            </a:r>
            <a:r>
              <a:rPr lang="en-US" altLang="fr-FR" sz="1600" dirty="0" err="1">
                <a:latin typeface="Times New Roman" pitchFamily="18" charset="0"/>
              </a:rPr>
              <a:t>GeV</a:t>
            </a:r>
            <a:r>
              <a:rPr lang="en-US" altLang="fr-FR" sz="1600" dirty="0">
                <a:latin typeface="Times New Roman" pitchFamily="18" charset="0"/>
              </a:rPr>
              <a:t> (4 leading jets)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(8)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44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39CF5-F3EC-4E03-9201-42F26AE3E5CA}" type="slidenum">
              <a:rPr lang="fr-FR" altLang="fr-FR"/>
              <a:pPr>
                <a:defRPr/>
              </a:pPr>
              <a:t>19</a:t>
            </a:fld>
            <a:endParaRPr lang="fr-FR" altLang="fr-FR"/>
          </a:p>
        </p:txBody>
      </p:sp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692150"/>
            <a:ext cx="4705350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11760" y="-27384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Jets+mET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  <a:sym typeface="Wingdings" pitchFamily="2" charset="2"/>
              </a:rPr>
              <a:t>Analysis</a:t>
            </a:r>
            <a:r>
              <a:rPr lang="fr-FR" altLang="fr-FR" sz="2000" b="1" u="sng" dirty="0" smtClean="0">
                <a:latin typeface="Times New Roman" pitchFamily="18" charset="0"/>
                <a:sym typeface="Wingdings" pitchFamily="2" charset="2"/>
              </a:rPr>
              <a:t> (9)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1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A93A-04FA-412C-B298-2216376C113C}" type="slidenum">
              <a:rPr lang="fr-FR" altLang="fr-FR"/>
              <a:pPr>
                <a:defRPr/>
              </a:pPr>
              <a:t>2</a:t>
            </a:fld>
            <a:endParaRPr lang="fr-FR" altLang="fr-FR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8135937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1257300" indent="-5143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485900" indent="-3429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b="1" u="sng" dirty="0" err="1" smtClean="0">
                <a:latin typeface="Times New Roman" pitchFamily="18" charset="0"/>
              </a:rPr>
              <a:t>Outline</a:t>
            </a:r>
            <a:endParaRPr lang="fr-FR" altLang="fr-FR" sz="18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fr-FR" altLang="fr-FR" sz="2000" dirty="0" smtClean="0">
                <a:solidFill>
                  <a:srgbClr val="000066"/>
                </a:solidFill>
                <a:latin typeface="Times New Roman" pitchFamily="18" charset="0"/>
              </a:rPr>
              <a:t>II.  Basic Introduction to </a:t>
            </a:r>
            <a:r>
              <a:rPr lang="fr-FR" altLang="fr-FR" sz="2000" dirty="0" err="1" smtClean="0">
                <a:solidFill>
                  <a:srgbClr val="000066"/>
                </a:solidFill>
                <a:latin typeface="Times New Roman" pitchFamily="18" charset="0"/>
              </a:rPr>
              <a:t>Experimental</a:t>
            </a:r>
            <a:r>
              <a:rPr lang="fr-FR" altLang="fr-FR" sz="200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fr-FR" altLang="fr-FR" sz="2000" dirty="0" err="1" smtClean="0">
                <a:solidFill>
                  <a:srgbClr val="000066"/>
                </a:solidFill>
                <a:latin typeface="Times New Roman" pitchFamily="18" charset="0"/>
              </a:rPr>
              <a:t>Searches</a:t>
            </a:r>
            <a:r>
              <a:rPr lang="fr-FR" altLang="fr-FR" sz="2000" dirty="0" smtClean="0">
                <a:solidFill>
                  <a:srgbClr val="000066"/>
                </a:solidFill>
                <a:latin typeface="Times New Roman" pitchFamily="18" charset="0"/>
              </a:rPr>
              <a:t> for SUSY</a:t>
            </a: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Standard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Steps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for SUSY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Searches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at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Colliders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One 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Example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of Direct SUSY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Search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at a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Collider</a:t>
            </a:r>
            <a:endParaRPr lang="fr-FR" altLang="fr-FR" sz="1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Complementarity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between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Hadron and Lepton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Colliders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endParaRPr lang="fr-FR" altLang="fr-FR" sz="16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One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Example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of Indirect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Search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at 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a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Collider</a:t>
            </a:r>
            <a:endParaRPr lang="fr-FR" altLang="fr-FR" sz="16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One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Example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of Non-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Collider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SUSY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Search</a:t>
            </a:r>
            <a:endParaRPr lang="fr-FR" altLang="fr-FR" sz="16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Putting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Together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Constraints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on </a:t>
            </a:r>
            <a:r>
              <a:rPr lang="fr-FR" altLang="fr-FR" sz="1800" smtClean="0">
                <a:solidFill>
                  <a:srgbClr val="0000FF"/>
                </a:solidFill>
                <a:latin typeface="Times New Roman" pitchFamily="18" charset="0"/>
              </a:rPr>
              <a:t>SUSY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89A21-3592-4EF8-A1BF-6C6E491F6248}" type="slidenum">
              <a:rPr lang="fr-FR" altLang="fr-FR"/>
              <a:pPr>
                <a:defRPr/>
              </a:pPr>
              <a:t>20</a:t>
            </a:fld>
            <a:endParaRPr lang="fr-FR" altLang="fr-FR"/>
          </a:p>
        </p:txBody>
      </p:sp>
      <p:sp>
        <p:nvSpPr>
          <p:cNvPr id="39941" name="Text Box 2"/>
          <p:cNvSpPr txBox="1">
            <a:spLocks noChangeArrowheads="1"/>
          </p:cNvSpPr>
          <p:nvPr/>
        </p:nvSpPr>
        <p:spPr bwMode="auto">
          <a:xfrm>
            <a:off x="1691680" y="-26988"/>
            <a:ext cx="5760639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>
                <a:latin typeface="Times New Roman" pitchFamily="18" charset="0"/>
              </a:rPr>
              <a:t>SUSY </a:t>
            </a:r>
            <a:r>
              <a:rPr lang="fr-FR" altLang="fr-FR" sz="20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2000" b="1" u="sng" dirty="0" smtClean="0">
                <a:latin typeface="Times New Roman" pitchFamily="18" charset="0"/>
              </a:rPr>
              <a:t>: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smtClean="0">
                <a:latin typeface="Times New Roman" pitchFamily="18" charset="0"/>
              </a:rPr>
              <a:t>ATLAS </a:t>
            </a:r>
            <a:r>
              <a:rPr lang="fr-FR" altLang="fr-FR" sz="2000" b="1" u="sng" dirty="0" err="1" smtClean="0">
                <a:latin typeface="Times New Roman" pitchFamily="18" charset="0"/>
              </a:rPr>
              <a:t>Summary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graphicFrame>
        <p:nvGraphicFramePr>
          <p:cNvPr id="3994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17521"/>
              </p:ext>
            </p:extLst>
          </p:nvPr>
        </p:nvGraphicFramePr>
        <p:xfrm>
          <a:off x="2701776" y="5589588"/>
          <a:ext cx="3454400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Equation" r:id="rId4" imgW="1800347" imgH="390479" progId="Equation.3">
                  <p:embed/>
                </p:oleObj>
              </mc:Choice>
              <mc:Fallback>
                <p:oleObj name="Equation" r:id="rId4" imgW="1800347" imgH="39047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776" y="5589588"/>
                        <a:ext cx="3454400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3" name="Picture 9" descr="ATLAS_SUSY_Summa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765175"/>
            <a:ext cx="4536727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05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21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ClrTx/>
              <a:buSzTx/>
              <a:buAutoNum type="arabicPeriod" startAt="3"/>
            </a:pPr>
            <a:r>
              <a:rPr lang="fr-FR" altLang="fr-FR" sz="3200" b="1" u="sng" dirty="0" err="1" smtClean="0">
                <a:latin typeface="Times New Roman" pitchFamily="18" charset="0"/>
              </a:rPr>
              <a:t>Complementarity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  <a:r>
              <a:rPr lang="fr-FR" altLang="fr-FR" sz="3200" b="1" u="sng" dirty="0" err="1" smtClean="0">
                <a:latin typeface="Times New Roman" pitchFamily="18" charset="0"/>
              </a:rPr>
              <a:t>between</a:t>
            </a:r>
            <a:endParaRPr lang="fr-FR" altLang="fr-FR" sz="3200" b="1" u="sng" dirty="0"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Hadron and Lepton </a:t>
            </a:r>
            <a:r>
              <a:rPr lang="fr-FR" altLang="fr-FR" sz="3200" b="1" u="sng" dirty="0" err="1" smtClean="0">
                <a:latin typeface="Times New Roman" pitchFamily="18" charset="0"/>
              </a:rPr>
              <a:t>Colliders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  <a:endParaRPr lang="fr-FR" altLang="fr-FR" sz="32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36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20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0A809E-5360-42CD-A3C5-EF23EC00C883}" type="slidenum">
              <a:rPr lang="fr-FR" altLang="fr-FR"/>
              <a:pPr>
                <a:defRPr/>
              </a:pPr>
              <a:t>22</a:t>
            </a:fld>
            <a:endParaRPr lang="fr-FR" altLang="fr-FR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397192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6413"/>
            <a:ext cx="82073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1" name="Text Box 4"/>
          <p:cNvSpPr txBox="1">
            <a:spLocks noChangeArrowheads="1"/>
          </p:cNvSpPr>
          <p:nvPr/>
        </p:nvSpPr>
        <p:spPr bwMode="auto">
          <a:xfrm>
            <a:off x="395288" y="3432175"/>
            <a:ext cx="2719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 b="1">
                <a:solidFill>
                  <a:srgbClr val="FFFF00"/>
                </a:solidFill>
                <a:latin typeface="Times New Roman" pitchFamily="18" charset="0"/>
              </a:rPr>
              <a:t>accelarating niobium cavities</a:t>
            </a:r>
          </a:p>
        </p:txBody>
      </p:sp>
      <p:sp>
        <p:nvSpPr>
          <p:cNvPr id="41992" name="Line 5"/>
          <p:cNvSpPr>
            <a:spLocks noChangeShapeType="1"/>
          </p:cNvSpPr>
          <p:nvPr/>
        </p:nvSpPr>
        <p:spPr bwMode="auto">
          <a:xfrm flipV="1">
            <a:off x="4859338" y="333375"/>
            <a:ext cx="1441450" cy="93503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1993" name="Text Box 6"/>
          <p:cNvSpPr txBox="1">
            <a:spLocks noChangeArrowheads="1"/>
          </p:cNvSpPr>
          <p:nvPr/>
        </p:nvSpPr>
        <p:spPr bwMode="auto">
          <a:xfrm>
            <a:off x="6084888" y="3175"/>
            <a:ext cx="2487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>
                <a:solidFill>
                  <a:srgbClr val="0000CC"/>
                </a:solidFill>
                <a:latin typeface="Times New Roman" pitchFamily="18" charset="0"/>
              </a:rPr>
              <a:t>structures the beam bunches</a:t>
            </a:r>
          </a:p>
        </p:txBody>
      </p:sp>
      <p:sp>
        <p:nvSpPr>
          <p:cNvPr id="41994" name="Text Box 7"/>
          <p:cNvSpPr txBox="1">
            <a:spLocks noChangeArrowheads="1"/>
          </p:cNvSpPr>
          <p:nvPr/>
        </p:nvSpPr>
        <p:spPr bwMode="auto">
          <a:xfrm>
            <a:off x="3205163" y="0"/>
            <a:ext cx="2735262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  <a:sym typeface="Wingdings" pitchFamily="2" charset="2"/>
              </a:rPr>
              <a:t>Main Features</a:t>
            </a:r>
            <a:endParaRPr lang="fr-FR" altLang="fr-FR" sz="2000" b="1" u="sng">
              <a:latin typeface="Times New Roman" pitchFamily="18" charset="0"/>
            </a:endParaRPr>
          </a:p>
        </p:txBody>
      </p:sp>
      <p:sp>
        <p:nvSpPr>
          <p:cNvPr id="41995" name="Text Box 8"/>
          <p:cNvSpPr txBox="1">
            <a:spLocks noChangeArrowheads="1"/>
          </p:cNvSpPr>
          <p:nvPr/>
        </p:nvSpPr>
        <p:spPr bwMode="auto">
          <a:xfrm>
            <a:off x="4356100" y="2927350"/>
            <a:ext cx="3851275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Advantages: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Very clean and flexible environment: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tuneable E: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polarized beams: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low rate: 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15-30 kHz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sensitivity to virtual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Drawbacks:</a:t>
            </a: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large </a:t>
            </a:r>
            <a:r>
              <a:rPr lang="fr-FR" altLang="fr-FR" sz="1800">
                <a:latin typeface="Symbol" pitchFamily="18" charset="2"/>
              </a:rPr>
              <a:t>gg</a:t>
            </a:r>
            <a:r>
              <a:rPr lang="fr-FR" altLang="fr-FR" sz="1800">
                <a:latin typeface="Times New Roman" pitchFamily="18" charset="0"/>
              </a:rPr>
              <a:t> background </a:t>
            </a:r>
            <a:r>
              <a:rPr lang="fr-FR" altLang="fr-FR" sz="1600">
                <a:latin typeface="Times New Roman" pitchFamily="18" charset="0"/>
              </a:rPr>
              <a:t>(0.1 evt / bunch X)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10% evts w/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monitor accolinearity of Bhabha’s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to estimate </a:t>
            </a:r>
          </a:p>
        </p:txBody>
      </p:sp>
      <p:graphicFrame>
        <p:nvGraphicFramePr>
          <p:cNvPr id="41996" name="Object 9"/>
          <p:cNvGraphicFramePr>
            <a:graphicFrameLocks noChangeAspect="1"/>
          </p:cNvGraphicFramePr>
          <p:nvPr/>
        </p:nvGraphicFramePr>
        <p:xfrm>
          <a:off x="5940425" y="3500438"/>
          <a:ext cx="1800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0" name="Equation" r:id="rId6" imgW="1076185" imgH="209487" progId="Equation.3">
                  <p:embed/>
                </p:oleObj>
              </mc:Choice>
              <mc:Fallback>
                <p:oleObj name="Equation" r:id="rId6" imgW="1076185" imgH="20948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500438"/>
                        <a:ext cx="180022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7" name="Object 10"/>
          <p:cNvGraphicFramePr>
            <a:graphicFrameLocks noChangeAspect="1"/>
          </p:cNvGraphicFramePr>
          <p:nvPr/>
        </p:nvGraphicFramePr>
        <p:xfrm>
          <a:off x="5940425" y="3787775"/>
          <a:ext cx="15271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1" name="Equation" r:id="rId8" imgW="904878" imgH="209487" progId="Equation.3">
                  <p:embed/>
                </p:oleObj>
              </mc:Choice>
              <mc:Fallback>
                <p:oleObj name="Equation" r:id="rId8" imgW="904878" imgH="20948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787775"/>
                        <a:ext cx="152717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8" name="Text Box 11"/>
          <p:cNvSpPr txBox="1">
            <a:spLocks noChangeArrowheads="1"/>
          </p:cNvSpPr>
          <p:nvPr/>
        </p:nvSpPr>
        <p:spPr bwMode="auto">
          <a:xfrm>
            <a:off x="7667625" y="3500438"/>
            <a:ext cx="1565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0000CC"/>
                </a:solidFill>
                <a:latin typeface="Times New Roman" pitchFamily="18" charset="0"/>
              </a:rPr>
              <a:t>(Phase I: ~500 fb</a:t>
            </a:r>
            <a:r>
              <a:rPr lang="fr-FR" altLang="fr-FR" sz="1400" baseline="30000">
                <a:solidFill>
                  <a:srgbClr val="0000CC"/>
                </a:solidFill>
                <a:latin typeface="Times New Roman" pitchFamily="18" charset="0"/>
              </a:rPr>
              <a:t>-1</a:t>
            </a:r>
            <a:r>
              <a:rPr lang="fr-FR" altLang="fr-FR" sz="1400">
                <a:solidFill>
                  <a:srgbClr val="0000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1999" name="Text Box 12"/>
          <p:cNvSpPr txBox="1">
            <a:spLocks noChangeArrowheads="1"/>
          </p:cNvSpPr>
          <p:nvPr/>
        </p:nvSpPr>
        <p:spPr bwMode="auto">
          <a:xfrm>
            <a:off x="7451725" y="3813175"/>
            <a:ext cx="1755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0000CC"/>
                </a:solidFill>
                <a:latin typeface="Times New Roman" pitchFamily="18" charset="0"/>
              </a:rPr>
              <a:t>(Upgrade </a:t>
            </a:r>
            <a:r>
              <a:rPr lang="fr-FR" altLang="fr-FR" sz="1400">
                <a:solidFill>
                  <a:srgbClr val="0000CC"/>
                </a:solidFill>
                <a:latin typeface="Times New Roman" pitchFamily="18" charset="0"/>
                <a:sym typeface="Wingdings" pitchFamily="2" charset="2"/>
              </a:rPr>
              <a:t> </a:t>
            </a:r>
            <a:r>
              <a:rPr lang="fr-FR" altLang="fr-FR" sz="1400">
                <a:solidFill>
                  <a:srgbClr val="0000CC"/>
                </a:solidFill>
                <a:latin typeface="Times New Roman" pitchFamily="18" charset="0"/>
              </a:rPr>
              <a:t>Phase II)</a:t>
            </a:r>
          </a:p>
        </p:txBody>
      </p:sp>
      <p:graphicFrame>
        <p:nvGraphicFramePr>
          <p:cNvPr id="42000" name="Object 13"/>
          <p:cNvGraphicFramePr>
            <a:graphicFrameLocks noChangeAspect="1"/>
          </p:cNvGraphicFramePr>
          <p:nvPr/>
        </p:nvGraphicFramePr>
        <p:xfrm>
          <a:off x="6161088" y="6240463"/>
          <a:ext cx="37623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2" name="Equation" r:id="rId10" imgW="209592" imgH="200093" progId="Equation.3">
                  <p:embed/>
                </p:oleObj>
              </mc:Choice>
              <mc:Fallback>
                <p:oleObj name="Equation" r:id="rId10" imgW="209592" imgH="20009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1088" y="6240463"/>
                        <a:ext cx="376237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1" name="Object 14"/>
          <p:cNvGraphicFramePr>
            <a:graphicFrameLocks noChangeAspect="1"/>
          </p:cNvGraphicFramePr>
          <p:nvPr/>
        </p:nvGraphicFramePr>
        <p:xfrm>
          <a:off x="6659563" y="2590800"/>
          <a:ext cx="20097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3" name="Equation" r:id="rId12" imgW="1218671" imgH="203112" progId="Equation.3">
                  <p:embed/>
                </p:oleObj>
              </mc:Choice>
              <mc:Fallback>
                <p:oleObj name="Equation" r:id="rId12" imgW="121867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2590800"/>
                        <a:ext cx="2009775" cy="336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2" name="Object 15"/>
          <p:cNvGraphicFramePr>
            <a:graphicFrameLocks noChangeAspect="1"/>
          </p:cNvGraphicFramePr>
          <p:nvPr/>
        </p:nvGraphicFramePr>
        <p:xfrm>
          <a:off x="6659563" y="4076700"/>
          <a:ext cx="1150937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4" name="Equation" r:id="rId14" imgW="676144" imgH="180992" progId="Equation.3">
                  <p:embed/>
                </p:oleObj>
              </mc:Choice>
              <mc:Fallback>
                <p:oleObj name="Equation" r:id="rId14" imgW="676144" imgH="1809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4076700"/>
                        <a:ext cx="1150937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3" name="Object 16"/>
          <p:cNvGraphicFramePr>
            <a:graphicFrameLocks noChangeAspect="1"/>
          </p:cNvGraphicFramePr>
          <p:nvPr/>
        </p:nvGraphicFramePr>
        <p:xfrm>
          <a:off x="6661150" y="4292600"/>
          <a:ext cx="115093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5" name="Equation" r:id="rId16" imgW="676144" imgH="180992" progId="Equation.3">
                  <p:embed/>
                </p:oleObj>
              </mc:Choice>
              <mc:Fallback>
                <p:oleObj name="Equation" r:id="rId16" imgW="676144" imgH="1809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50" y="4292600"/>
                        <a:ext cx="1150938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4" name="Object 17"/>
          <p:cNvGraphicFramePr>
            <a:graphicFrameLocks noChangeAspect="1"/>
          </p:cNvGraphicFramePr>
          <p:nvPr/>
        </p:nvGraphicFramePr>
        <p:xfrm>
          <a:off x="6492875" y="5661025"/>
          <a:ext cx="8572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6" name="Equation" r:id="rId18" imgW="504837" imgH="200093" progId="Equation.3">
                  <p:embed/>
                </p:oleObj>
              </mc:Choice>
              <mc:Fallback>
                <p:oleObj name="Equation" r:id="rId18" imgW="504837" imgH="20009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2875" y="5661025"/>
                        <a:ext cx="857250" cy="35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8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A7856-A6C2-4862-893D-B9A65C21895E}" type="slidenum">
              <a:rPr lang="fr-FR" altLang="fr-FR"/>
              <a:pPr>
                <a:defRPr/>
              </a:pPr>
              <a:t>23</a:t>
            </a:fld>
            <a:endParaRPr lang="fr-FR" altLang="fr-FR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671888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33375"/>
            <a:ext cx="4837112" cy="305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9" name="Text Box 4"/>
          <p:cNvSpPr txBox="1">
            <a:spLocks noChangeArrowheads="1"/>
          </p:cNvSpPr>
          <p:nvPr/>
        </p:nvSpPr>
        <p:spPr bwMode="auto">
          <a:xfrm>
            <a:off x="395288" y="3432175"/>
            <a:ext cx="30162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« Triggerless Mode » Collider: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Low rate enables: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No hardware trigger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Just a software-based 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trigger for loose filtering</a:t>
            </a:r>
          </a:p>
        </p:txBody>
      </p:sp>
      <p:sp>
        <p:nvSpPr>
          <p:cNvPr id="44040" name="Text Box 5"/>
          <p:cNvSpPr txBox="1">
            <a:spLocks noChangeArrowheads="1"/>
          </p:cNvSpPr>
          <p:nvPr/>
        </p:nvSpPr>
        <p:spPr bwMode="auto">
          <a:xfrm>
            <a:off x="395288" y="2927350"/>
            <a:ext cx="247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Global Detector Concept</a:t>
            </a:r>
          </a:p>
        </p:txBody>
      </p:sp>
      <p:sp>
        <p:nvSpPr>
          <p:cNvPr id="44041" name="Line 6"/>
          <p:cNvSpPr>
            <a:spLocks noChangeShapeType="1"/>
          </p:cNvSpPr>
          <p:nvPr/>
        </p:nvSpPr>
        <p:spPr bwMode="auto">
          <a:xfrm>
            <a:off x="323850" y="3429000"/>
            <a:ext cx="84963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4042" name="Line 7"/>
          <p:cNvSpPr>
            <a:spLocks noChangeShapeType="1"/>
          </p:cNvSpPr>
          <p:nvPr/>
        </p:nvSpPr>
        <p:spPr bwMode="auto">
          <a:xfrm>
            <a:off x="6732588" y="2420938"/>
            <a:ext cx="2159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4043" name="Text Box 8"/>
          <p:cNvSpPr txBox="1">
            <a:spLocks noChangeArrowheads="1"/>
          </p:cNvSpPr>
          <p:nvPr/>
        </p:nvSpPr>
        <p:spPr bwMode="auto">
          <a:xfrm>
            <a:off x="6948488" y="292417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B=3.5 T</a:t>
            </a:r>
          </a:p>
        </p:txBody>
      </p:sp>
      <p:sp>
        <p:nvSpPr>
          <p:cNvPr id="44044" name="Text Box 9"/>
          <p:cNvSpPr txBox="1">
            <a:spLocks noChangeArrowheads="1"/>
          </p:cNvSpPr>
          <p:nvPr/>
        </p:nvSpPr>
        <p:spPr bwMode="auto">
          <a:xfrm>
            <a:off x="3851275" y="3432175"/>
            <a:ext cx="230822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Typical Requirements: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Inner Tracking: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Vertex Detector: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Outer Tracking: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Calorimetry: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EM: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Jets:</a:t>
            </a:r>
          </a:p>
        </p:txBody>
      </p:sp>
      <p:graphicFrame>
        <p:nvGraphicFramePr>
          <p:cNvPr id="44045" name="Object 10"/>
          <p:cNvGraphicFramePr>
            <a:graphicFrameLocks noChangeAspect="1"/>
          </p:cNvGraphicFramePr>
          <p:nvPr/>
        </p:nvGraphicFramePr>
        <p:xfrm>
          <a:off x="6516688" y="3883025"/>
          <a:ext cx="18002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8" name="Equation" r:id="rId6" imgW="1076185" imgH="276185" progId="Equation.3">
                  <p:embed/>
                </p:oleObj>
              </mc:Choice>
              <mc:Fallback>
                <p:oleObj name="Equation" r:id="rId6" imgW="1076185" imgH="2761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3883025"/>
                        <a:ext cx="18002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6" name="Object 11"/>
          <p:cNvGraphicFramePr>
            <a:graphicFrameLocks noChangeAspect="1"/>
          </p:cNvGraphicFramePr>
          <p:nvPr/>
        </p:nvGraphicFramePr>
        <p:xfrm>
          <a:off x="6372225" y="4292600"/>
          <a:ext cx="234315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9" name="Equation" r:id="rId8" imgW="1400306" imgH="180992" progId="Equation.3">
                  <p:embed/>
                </p:oleObj>
              </mc:Choice>
              <mc:Fallback>
                <p:oleObj name="Equation" r:id="rId8" imgW="1400306" imgH="1809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292600"/>
                        <a:ext cx="234315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7" name="Object 12"/>
          <p:cNvGraphicFramePr>
            <a:graphicFrameLocks noChangeAspect="1"/>
          </p:cNvGraphicFramePr>
          <p:nvPr/>
        </p:nvGraphicFramePr>
        <p:xfrm>
          <a:off x="5724525" y="4941888"/>
          <a:ext cx="9842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0" name="Equation" r:id="rId10" imgW="581082" imgH="361983" progId="Equation.3">
                  <p:embed/>
                </p:oleObj>
              </mc:Choice>
              <mc:Fallback>
                <p:oleObj name="Equation" r:id="rId10" imgW="581082" imgH="36198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4941888"/>
                        <a:ext cx="984250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8" name="Object 13"/>
          <p:cNvGraphicFramePr>
            <a:graphicFrameLocks noChangeAspect="1"/>
          </p:cNvGraphicFramePr>
          <p:nvPr/>
        </p:nvGraphicFramePr>
        <p:xfrm>
          <a:off x="5724525" y="5661025"/>
          <a:ext cx="10048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1" name="Equation" r:id="rId12" imgW="590490" imgH="361983" progId="Equation.3">
                  <p:embed/>
                </p:oleObj>
              </mc:Choice>
              <mc:Fallback>
                <p:oleObj name="Equation" r:id="rId12" imgW="590490" imgH="36198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5661025"/>
                        <a:ext cx="1004888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9" name="Text Box 14"/>
          <p:cNvSpPr txBox="1">
            <a:spLocks noChangeArrowheads="1"/>
          </p:cNvSpPr>
          <p:nvPr/>
        </p:nvSpPr>
        <p:spPr bwMode="auto">
          <a:xfrm>
            <a:off x="3131839" y="0"/>
            <a:ext cx="2880321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>
                <a:latin typeface="Times New Roman" pitchFamily="18" charset="0"/>
              </a:rPr>
              <a:t>Detector </a:t>
            </a:r>
            <a:r>
              <a:rPr lang="fr-FR" altLang="fr-FR" sz="2000" b="1" u="sng" dirty="0" smtClean="0">
                <a:latin typeface="Times New Roman" pitchFamily="18" charset="0"/>
              </a:rPr>
              <a:t>Concepts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72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C6439F-8B47-4472-9CE3-A661D87BB471}" type="slidenum">
              <a:rPr lang="fr-FR" altLang="fr-FR"/>
              <a:pPr>
                <a:defRPr/>
              </a:pPr>
              <a:t>24</a:t>
            </a:fld>
            <a:endParaRPr lang="fr-FR" altLang="fr-FR"/>
          </a:p>
        </p:txBody>
      </p:sp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124744"/>
            <a:ext cx="6796087" cy="4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6" name="Text Box 3"/>
          <p:cNvSpPr txBox="1">
            <a:spLocks noChangeArrowheads="1"/>
          </p:cNvSpPr>
          <p:nvPr/>
        </p:nvSpPr>
        <p:spPr bwMode="auto">
          <a:xfrm>
            <a:off x="3131839" y="0"/>
            <a:ext cx="2880321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Measurements</a:t>
            </a:r>
          </a:p>
        </p:txBody>
      </p:sp>
    </p:spTree>
    <p:extLst>
      <p:ext uri="{BB962C8B-B14F-4D97-AF65-F5344CB8AC3E}">
        <p14:creationId xmlns:p14="http://schemas.microsoft.com/office/powerpoint/2010/main" val="3394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1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FEC27-50AC-48B0-AE11-873D6CF636D3}" type="slidenum">
              <a:rPr lang="fr-FR" altLang="fr-FR"/>
              <a:pPr>
                <a:defRPr/>
              </a:pPr>
              <a:t>25</a:t>
            </a:fld>
            <a:endParaRPr lang="fr-FR" altLang="fr-FR"/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476250"/>
            <a:ext cx="3743325" cy="294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7110" name="Object 3"/>
          <p:cNvGraphicFramePr>
            <a:graphicFrameLocks noChangeAspect="1"/>
          </p:cNvGraphicFramePr>
          <p:nvPr/>
        </p:nvGraphicFramePr>
        <p:xfrm>
          <a:off x="5140325" y="908050"/>
          <a:ext cx="23018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0" name="Equation" r:id="rId5" imgW="1381164" imgH="180992" progId="Equation.3">
                  <p:embed/>
                </p:oleObj>
              </mc:Choice>
              <mc:Fallback>
                <p:oleObj name="Equation" r:id="rId5" imgW="1381164" imgH="1809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908050"/>
                        <a:ext cx="230187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111" name="Group 4"/>
          <p:cNvGrpSpPr>
            <a:grpSpLocks/>
          </p:cNvGrpSpPr>
          <p:nvPr/>
        </p:nvGrpSpPr>
        <p:grpSpPr bwMode="auto">
          <a:xfrm>
            <a:off x="5148263" y="1484313"/>
            <a:ext cx="1150937" cy="503237"/>
            <a:chOff x="4105" y="3294"/>
            <a:chExt cx="725" cy="317"/>
          </a:xfrm>
        </p:grpSpPr>
        <p:sp>
          <p:nvSpPr>
            <p:cNvPr id="47115" name="AutoShape 5"/>
            <p:cNvSpPr>
              <a:spLocks noChangeArrowheads="1"/>
            </p:cNvSpPr>
            <p:nvPr/>
          </p:nvSpPr>
          <p:spPr bwMode="auto">
            <a:xfrm>
              <a:off x="4105" y="3294"/>
              <a:ext cx="725" cy="317"/>
            </a:xfrm>
            <a:prstGeom prst="horizontalScroll">
              <a:avLst>
                <a:gd name="adj" fmla="val 12500"/>
              </a:avLst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1800">
                <a:latin typeface="Times New Roman" pitchFamily="18" charset="0"/>
              </a:endParaRPr>
            </a:p>
          </p:txBody>
        </p:sp>
        <p:sp>
          <p:nvSpPr>
            <p:cNvPr id="47116" name="Text Box 6"/>
            <p:cNvSpPr txBox="1">
              <a:spLocks noChangeArrowheads="1"/>
            </p:cNvSpPr>
            <p:nvPr/>
          </p:nvSpPr>
          <p:spPr bwMode="auto">
            <a:xfrm>
              <a:off x="4200" y="3385"/>
              <a:ext cx="59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rgbClr val="0000CC"/>
                  </a:solidFill>
                  <a:latin typeface="Times New Roman" pitchFamily="18" charset="0"/>
                </a:rPr>
                <a:t>L=200 fb</a:t>
              </a:r>
              <a:r>
                <a:rPr lang="fr-FR" altLang="fr-FR" sz="1400" baseline="30000">
                  <a:solidFill>
                    <a:srgbClr val="0000CC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691680" y="-26988"/>
            <a:ext cx="576064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Thresholds &amp; Edges Measurements</a:t>
            </a:r>
          </a:p>
        </p:txBody>
      </p:sp>
      <p:pic>
        <p:nvPicPr>
          <p:cNvPr id="4711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6983412" cy="249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987675" y="3371850"/>
            <a:ext cx="3168650" cy="48895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b="1" u="sng">
                <a:latin typeface="Times New Roman" pitchFamily="18" charset="0"/>
              </a:rPr>
              <a:t>Beam Polarization</a:t>
            </a:r>
          </a:p>
        </p:txBody>
      </p:sp>
    </p:spTree>
    <p:extLst>
      <p:ext uri="{BB962C8B-B14F-4D97-AF65-F5344CB8AC3E}">
        <p14:creationId xmlns:p14="http://schemas.microsoft.com/office/powerpoint/2010/main" val="6259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B7FF5-C659-46BE-8261-C5B66E3B0CAB}" type="slidenum">
              <a:rPr lang="fr-FR" altLang="fr-FR"/>
              <a:pPr>
                <a:defRPr/>
              </a:pPr>
              <a:t>26</a:t>
            </a:fld>
            <a:endParaRPr lang="fr-FR" altLang="fr-FR"/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700213"/>
            <a:ext cx="28098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3038475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5" name="Text Box 4"/>
          <p:cNvSpPr txBox="1">
            <a:spLocks noChangeArrowheads="1"/>
          </p:cNvSpPr>
          <p:nvPr/>
        </p:nvSpPr>
        <p:spPr bwMode="auto">
          <a:xfrm>
            <a:off x="808038" y="1049338"/>
            <a:ext cx="3419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Sharp production thresholds       =&gt;</a:t>
            </a:r>
          </a:p>
        </p:txBody>
      </p:sp>
      <p:sp>
        <p:nvSpPr>
          <p:cNvPr id="48136" name="Text Box 5"/>
          <p:cNvSpPr txBox="1">
            <a:spLocks noChangeArrowheads="1"/>
          </p:cNvSpPr>
          <p:nvPr/>
        </p:nvSpPr>
        <p:spPr bwMode="auto">
          <a:xfrm>
            <a:off x="4716463" y="1049338"/>
            <a:ext cx="3505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E scan gives good sensitivity M(FS)</a:t>
            </a:r>
          </a:p>
        </p:txBody>
      </p:sp>
      <p:grpSp>
        <p:nvGrpSpPr>
          <p:cNvPr id="48137" name="Group 6"/>
          <p:cNvGrpSpPr>
            <a:grpSpLocks/>
          </p:cNvGrpSpPr>
          <p:nvPr/>
        </p:nvGrpSpPr>
        <p:grpSpPr bwMode="auto">
          <a:xfrm>
            <a:off x="6156325" y="5157788"/>
            <a:ext cx="1150938" cy="503237"/>
            <a:chOff x="4105" y="3294"/>
            <a:chExt cx="725" cy="317"/>
          </a:xfrm>
        </p:grpSpPr>
        <p:sp>
          <p:nvSpPr>
            <p:cNvPr id="48140" name="AutoShape 7"/>
            <p:cNvSpPr>
              <a:spLocks noChangeArrowheads="1"/>
            </p:cNvSpPr>
            <p:nvPr/>
          </p:nvSpPr>
          <p:spPr bwMode="auto">
            <a:xfrm>
              <a:off x="4105" y="3294"/>
              <a:ext cx="725" cy="317"/>
            </a:xfrm>
            <a:prstGeom prst="horizontalScroll">
              <a:avLst>
                <a:gd name="adj" fmla="val 12500"/>
              </a:avLst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1800">
                <a:latin typeface="Times New Roman" pitchFamily="18" charset="0"/>
              </a:endParaRPr>
            </a:p>
          </p:txBody>
        </p:sp>
        <p:sp>
          <p:nvSpPr>
            <p:cNvPr id="48141" name="Text Box 8"/>
            <p:cNvSpPr txBox="1">
              <a:spLocks noChangeArrowheads="1"/>
            </p:cNvSpPr>
            <p:nvPr/>
          </p:nvSpPr>
          <p:spPr bwMode="auto">
            <a:xfrm>
              <a:off x="4200" y="3385"/>
              <a:ext cx="59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rgbClr val="0000CC"/>
                  </a:solidFill>
                  <a:latin typeface="Times New Roman" pitchFamily="18" charset="0"/>
                </a:rPr>
                <a:t>L=100 fb</a:t>
              </a:r>
              <a:r>
                <a:rPr lang="fr-FR" altLang="fr-FR" sz="1400" baseline="30000">
                  <a:solidFill>
                    <a:srgbClr val="0000CC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graphicFrame>
        <p:nvGraphicFramePr>
          <p:cNvPr id="48138" name="Object 9"/>
          <p:cNvGraphicFramePr>
            <a:graphicFrameLocks noChangeAspect="1"/>
          </p:cNvGraphicFramePr>
          <p:nvPr/>
        </p:nvGraphicFramePr>
        <p:xfrm>
          <a:off x="5416550" y="4605338"/>
          <a:ext cx="261778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4" name="Equation" r:id="rId6" imgW="1571613" imgH="180992" progId="Equation.3">
                  <p:embed/>
                </p:oleObj>
              </mc:Choice>
              <mc:Fallback>
                <p:oleObj name="Equation" r:id="rId6" imgW="1571613" imgH="1809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6550" y="4605338"/>
                        <a:ext cx="2617788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2346325" y="0"/>
            <a:ext cx="4385468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Threshold Scans</a:t>
            </a:r>
          </a:p>
        </p:txBody>
      </p:sp>
    </p:spTree>
    <p:extLst>
      <p:ext uri="{BB962C8B-B14F-4D97-AF65-F5344CB8AC3E}">
        <p14:creationId xmlns:p14="http://schemas.microsoft.com/office/powerpoint/2010/main" val="11777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D4CCF-53CD-4FC7-B05B-FF1A0D76BD40}" type="slidenum">
              <a:rPr lang="fr-FR" altLang="fr-FR"/>
              <a:pPr>
                <a:defRPr/>
              </a:pPr>
              <a:t>27</a:t>
            </a:fld>
            <a:endParaRPr lang="fr-FR" altLang="fr-FR"/>
          </a:p>
        </p:txBody>
      </p:sp>
      <p:pic>
        <p:nvPicPr>
          <p:cNvPr id="491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65175"/>
            <a:ext cx="641985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41888"/>
            <a:ext cx="6410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9" name="Text Box 4"/>
          <p:cNvSpPr txBox="1">
            <a:spLocks noChangeArrowheads="1"/>
          </p:cNvSpPr>
          <p:nvPr/>
        </p:nvSpPr>
        <p:spPr bwMode="auto">
          <a:xfrm>
            <a:off x="2411760" y="0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mSUGRA Fit</a:t>
            </a:r>
          </a:p>
        </p:txBody>
      </p:sp>
      <p:sp>
        <p:nvSpPr>
          <p:cNvPr id="49160" name="Text Box 5"/>
          <p:cNvSpPr txBox="1">
            <a:spLocks noChangeArrowheads="1"/>
          </p:cNvSpPr>
          <p:nvPr/>
        </p:nvSpPr>
        <p:spPr bwMode="auto">
          <a:xfrm>
            <a:off x="7812088" y="620713"/>
            <a:ext cx="815975" cy="376237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SFitter</a:t>
            </a:r>
          </a:p>
        </p:txBody>
      </p:sp>
    </p:spTree>
    <p:extLst>
      <p:ext uri="{BB962C8B-B14F-4D97-AF65-F5344CB8AC3E}">
        <p14:creationId xmlns:p14="http://schemas.microsoft.com/office/powerpoint/2010/main" val="14094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28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4. One </a:t>
            </a:r>
            <a:r>
              <a:rPr lang="fr-FR" altLang="fr-FR" sz="3200" b="1" u="sng" dirty="0" err="1" smtClean="0">
                <a:latin typeface="Times New Roman" pitchFamily="18" charset="0"/>
              </a:rPr>
              <a:t>Example</a:t>
            </a:r>
            <a:r>
              <a:rPr lang="fr-FR" altLang="fr-FR" sz="3200" b="1" u="sng" dirty="0" smtClean="0">
                <a:latin typeface="Times New Roman" pitchFamily="18" charset="0"/>
              </a:rPr>
              <a:t> of Indirect</a:t>
            </a:r>
            <a:endParaRPr lang="fr-FR" altLang="fr-FR" sz="3200" b="1" u="sng" dirty="0"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SUSY </a:t>
            </a:r>
            <a:r>
              <a:rPr lang="fr-FR" altLang="fr-FR" sz="3200" b="1" u="sng" dirty="0" err="1" smtClean="0">
                <a:latin typeface="Times New Roman" pitchFamily="18" charset="0"/>
              </a:rPr>
              <a:t>Search</a:t>
            </a:r>
            <a:r>
              <a:rPr lang="fr-FR" altLang="fr-FR" sz="3200" b="1" u="sng" dirty="0" smtClean="0">
                <a:latin typeface="Times New Roman" pitchFamily="18" charset="0"/>
              </a:rPr>
              <a:t> at </a:t>
            </a:r>
            <a:r>
              <a:rPr lang="fr-FR" altLang="fr-FR" sz="3200" b="1" u="sng" dirty="0" err="1" smtClean="0">
                <a:latin typeface="Times New Roman" pitchFamily="18" charset="0"/>
              </a:rPr>
              <a:t>Collider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  <a:endParaRPr lang="fr-FR" altLang="fr-FR" sz="32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7BE43-5002-43A3-B332-303185704D46}" type="slidenum">
              <a:rPr lang="fr-FR" altLang="fr-FR"/>
              <a:pPr>
                <a:defRPr/>
              </a:pPr>
              <a:t>29</a:t>
            </a:fld>
            <a:endParaRPr lang="fr-FR" altLang="fr-FR"/>
          </a:p>
        </p:txBody>
      </p:sp>
      <p:pic>
        <p:nvPicPr>
          <p:cNvPr id="51205" name="Picture 2" descr="bs_sCt_bb_HA_mum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933825"/>
            <a:ext cx="316865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3"/>
          <p:cNvSpPr txBox="1">
            <a:spLocks noChangeArrowheads="1"/>
          </p:cNvSpPr>
          <p:nvPr/>
        </p:nvSpPr>
        <p:spPr bwMode="auto">
          <a:xfrm>
            <a:off x="2411413" y="-26988"/>
            <a:ext cx="432117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B</a:t>
            </a:r>
            <a:r>
              <a:rPr lang="fr-FR" altLang="fr-FR" sz="2000" b="1" u="sng" baseline="-25000">
                <a:latin typeface="Times New Roman" pitchFamily="18" charset="0"/>
              </a:rPr>
              <a:t>s</a:t>
            </a:r>
            <a:r>
              <a:rPr lang="fr-FR" altLang="fr-FR" sz="2000" b="1" u="sng"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Symbol" pitchFamily="18" charset="2"/>
                <a:sym typeface="Wingdings" pitchFamily="2" charset="2"/>
              </a:rPr>
              <a:t>+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Times New Roman" pitchFamily="18" charset="0"/>
                <a:sym typeface="Wingdings" pitchFamily="2" charset="2"/>
              </a:rPr>
              <a:t>- </a:t>
            </a:r>
            <a:r>
              <a:rPr lang="fr-FR" altLang="fr-FR" sz="2000" b="1" u="sng">
                <a:latin typeface="Times New Roman" pitchFamily="18" charset="0"/>
                <a:sym typeface="Wingdings" pitchFamily="2" charset="2"/>
              </a:rPr>
              <a:t>(1)</a:t>
            </a:r>
            <a:endParaRPr lang="fr-FR" altLang="fr-FR" sz="2000" b="1" u="sng">
              <a:latin typeface="Times New Roman" pitchFamily="18" charset="0"/>
            </a:endParaRPr>
          </a:p>
        </p:txBody>
      </p:sp>
      <p:grpSp>
        <p:nvGrpSpPr>
          <p:cNvPr id="51207" name="Group 4"/>
          <p:cNvGrpSpPr>
            <a:grpSpLocks/>
          </p:cNvGrpSpPr>
          <p:nvPr/>
        </p:nvGrpSpPr>
        <p:grpSpPr bwMode="auto">
          <a:xfrm>
            <a:off x="596900" y="1130300"/>
            <a:ext cx="6581775" cy="1136650"/>
            <a:chOff x="352" y="1071"/>
            <a:chExt cx="4684" cy="905"/>
          </a:xfrm>
        </p:grpSpPr>
        <p:pic>
          <p:nvPicPr>
            <p:cNvPr id="51213" name="Picture 5" descr="bmumu_smbox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00" r="9204" b="8600"/>
            <a:stretch>
              <a:fillRect/>
            </a:stretch>
          </p:blipFill>
          <p:spPr bwMode="auto">
            <a:xfrm>
              <a:off x="352" y="1072"/>
              <a:ext cx="2232" cy="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4" name="Picture 6" descr="bmumu_smpengui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00" r="9204" b="8600"/>
            <a:stretch>
              <a:fillRect/>
            </a:stretch>
          </p:blipFill>
          <p:spPr bwMode="auto">
            <a:xfrm>
              <a:off x="2790" y="1071"/>
              <a:ext cx="2246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468313" y="2425700"/>
            <a:ext cx="5472112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r>
              <a:rPr lang="en-US" altLang="fr-FR" sz="1800">
                <a:solidFill>
                  <a:srgbClr val="0000CC"/>
                </a:solidFill>
                <a:latin typeface="Times New Roman" pitchFamily="18" charset="0"/>
              </a:rPr>
              <a:t> In SM B</a:t>
            </a:r>
            <a:r>
              <a:rPr lang="en-US" altLang="fr-FR" sz="1800" baseline="-25000">
                <a:solidFill>
                  <a:srgbClr val="0000CC"/>
                </a:solidFill>
                <a:latin typeface="Times New Roman" pitchFamily="18" charset="0"/>
              </a:rPr>
              <a:t>s</a:t>
            </a:r>
            <a:r>
              <a:rPr lang="en-US" altLang="fr-FR" sz="1800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</a:t>
            </a:r>
            <a:r>
              <a:rPr lang="en-US" altLang="fr-FR" sz="1800" baseline="30000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+</a:t>
            </a:r>
            <a:r>
              <a:rPr lang="en-US" altLang="fr-FR" sz="1800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</a:t>
            </a:r>
            <a:r>
              <a:rPr lang="en-US" altLang="fr-FR" sz="1800" baseline="30000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-</a:t>
            </a:r>
            <a:r>
              <a:rPr lang="en-US" altLang="fr-FR" sz="1800">
                <a:solidFill>
                  <a:srgbClr val="0000CC"/>
                </a:solidFill>
                <a:latin typeface="Times New Roman" pitchFamily="18" charset="0"/>
                <a:sym typeface="Symbol" pitchFamily="18" charset="2"/>
              </a:rPr>
              <a:t> is suppressed (need FCNC)</a:t>
            </a:r>
          </a:p>
          <a:p>
            <a:pPr lvl="1" eaLnBrk="1" hangingPunct="1">
              <a:buFont typeface="Palatino Linotype" pitchFamily="18" charset="0"/>
              <a:buNone/>
            </a:pPr>
            <a:r>
              <a:rPr lang="en-US" altLang="fr-FR" sz="200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SM predicts</a:t>
            </a:r>
          </a:p>
          <a:p>
            <a:pPr lvl="1" eaLnBrk="1" hangingPunct="1">
              <a:buFont typeface="Palatino Linotype" pitchFamily="18" charset="0"/>
              <a:buNone/>
            </a:pPr>
            <a:endParaRPr lang="en-US" altLang="fr-FR" sz="2000">
              <a:solidFill>
                <a:srgbClr val="FF0000"/>
              </a:solidFill>
              <a:latin typeface="Times New Roman" pitchFamily="18" charset="0"/>
              <a:sym typeface="Symbol" pitchFamily="18" charset="2"/>
            </a:endParaRPr>
          </a:p>
          <a:p>
            <a:pPr eaLnBrk="1" hangingPunct="1"/>
            <a:r>
              <a:rPr lang="en-US" altLang="fr-FR" sz="1800">
                <a:solidFill>
                  <a:srgbClr val="0000CC"/>
                </a:solidFill>
                <a:latin typeface="Times New Roman" pitchFamily="18" charset="0"/>
              </a:rPr>
              <a:t>SUSY can enhance BR by 1 order of magnitude</a:t>
            </a:r>
          </a:p>
          <a:p>
            <a:pPr eaLnBrk="1" hangingPunct="1">
              <a:buFontTx/>
              <a:buNone/>
            </a:pPr>
            <a:endParaRPr lang="en-US" altLang="fr-FR" sz="1800">
              <a:solidFill>
                <a:srgbClr val="0000CC"/>
              </a:solidFill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51209" name="Object 8"/>
          <p:cNvGraphicFramePr>
            <a:graphicFrameLocks noChangeAspect="1"/>
          </p:cNvGraphicFramePr>
          <p:nvPr/>
        </p:nvGraphicFramePr>
        <p:xfrm>
          <a:off x="2495550" y="2781300"/>
          <a:ext cx="33432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0" name="Equation" r:id="rId7" imgW="1943100" imgH="203200" progId="Equation.3">
                  <p:embed/>
                </p:oleObj>
              </mc:Choice>
              <mc:Fallback>
                <p:oleObj name="Equation" r:id="rId7" imgW="1943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550" y="2781300"/>
                        <a:ext cx="3343275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0" name="Rectangle 9"/>
          <p:cNvSpPr>
            <a:spLocks noChangeArrowheads="1"/>
          </p:cNvSpPr>
          <p:nvPr/>
        </p:nvSpPr>
        <p:spPr bwMode="auto">
          <a:xfrm>
            <a:off x="977900" y="60833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800">
                <a:solidFill>
                  <a:srgbClr val="FF0000"/>
                </a:solidFill>
                <a:latin typeface="Times New Roman" pitchFamily="18" charset="0"/>
              </a:rPr>
              <a:t>A key early measurement for LHC</a:t>
            </a:r>
            <a:endParaRPr lang="en-US" altLang="fr-FR" sz="2000">
              <a:solidFill>
                <a:srgbClr val="FF0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51211" name="Text Box 10"/>
          <p:cNvSpPr txBox="1">
            <a:spLocks noChangeArrowheads="1"/>
          </p:cNvSpPr>
          <p:nvPr/>
        </p:nvSpPr>
        <p:spPr bwMode="auto">
          <a:xfrm>
            <a:off x="2555875" y="3124200"/>
            <a:ext cx="3444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996600"/>
                </a:solidFill>
                <a:latin typeface="Times New Roman" pitchFamily="18" charset="0"/>
              </a:rPr>
              <a:t>Ref: M. Blanke et al., JHEP 0610 (2006) 003 </a:t>
            </a:r>
          </a:p>
        </p:txBody>
      </p:sp>
      <p:graphicFrame>
        <p:nvGraphicFramePr>
          <p:cNvPr id="51212" name="Object 11"/>
          <p:cNvGraphicFramePr>
            <a:graphicFrameLocks noChangeAspect="1"/>
          </p:cNvGraphicFramePr>
          <p:nvPr/>
        </p:nvGraphicFramePr>
        <p:xfrm>
          <a:off x="5907088" y="4365625"/>
          <a:ext cx="1909762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1" name="Equation" r:id="rId9" imgW="866918" imgH="400186" progId="Equation.3">
                  <p:embed/>
                </p:oleObj>
              </mc:Choice>
              <mc:Fallback>
                <p:oleObj name="Equation" r:id="rId9" imgW="866918" imgH="40018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7088" y="4365625"/>
                        <a:ext cx="1909762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84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3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ClrTx/>
              <a:buSzTx/>
              <a:buAutoNum type="arabicPeriod"/>
            </a:pPr>
            <a:r>
              <a:rPr lang="fr-FR" altLang="fr-FR" sz="3200" b="1" u="sng" dirty="0" smtClean="0">
                <a:latin typeface="Times New Roman" pitchFamily="18" charset="0"/>
              </a:rPr>
              <a:t>Standard </a:t>
            </a:r>
            <a:r>
              <a:rPr lang="fr-FR" altLang="fr-FR" sz="3200" b="1" u="sng" dirty="0" err="1" smtClean="0">
                <a:latin typeface="Times New Roman" pitchFamily="18" charset="0"/>
              </a:rPr>
              <a:t>Steps</a:t>
            </a:r>
            <a:r>
              <a:rPr lang="fr-FR" altLang="fr-FR" sz="3200" b="1" u="sng" dirty="0" smtClean="0">
                <a:latin typeface="Times New Roman" pitchFamily="18" charset="0"/>
              </a:rPr>
              <a:t> for 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SUSY </a:t>
            </a:r>
            <a:r>
              <a:rPr lang="fr-FR" altLang="fr-FR" sz="32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3200" b="1" u="sng" dirty="0" smtClean="0">
                <a:latin typeface="Times New Roman" pitchFamily="18" charset="0"/>
              </a:rPr>
              <a:t> at </a:t>
            </a:r>
            <a:r>
              <a:rPr lang="fr-FR" altLang="fr-FR" sz="3200" b="1" u="sng" dirty="0" err="1" smtClean="0">
                <a:latin typeface="Times New Roman" pitchFamily="18" charset="0"/>
              </a:rPr>
              <a:t>Colliders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  <a:endParaRPr lang="fr-FR" altLang="fr-FR" sz="32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1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30E9A-DA7F-44E4-836F-4E100FDD0954}" type="slidenum">
              <a:rPr lang="fr-FR" altLang="fr-FR"/>
              <a:pPr>
                <a:defRPr/>
              </a:pPr>
              <a:t>30</a:t>
            </a:fld>
            <a:endParaRPr lang="fr-FR" altLang="fr-FR"/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117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B</a:t>
            </a:r>
            <a:r>
              <a:rPr lang="fr-FR" altLang="fr-FR" sz="2000" b="1" u="sng" baseline="-25000">
                <a:latin typeface="Times New Roman" pitchFamily="18" charset="0"/>
              </a:rPr>
              <a:t>s</a:t>
            </a:r>
            <a:r>
              <a:rPr lang="fr-FR" altLang="fr-FR" sz="2000" b="1" u="sng"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Symbol" pitchFamily="18" charset="2"/>
                <a:sym typeface="Wingdings" pitchFamily="2" charset="2"/>
              </a:rPr>
              <a:t>+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Symbol" pitchFamily="18" charset="2"/>
                <a:sym typeface="Wingdings" pitchFamily="2" charset="2"/>
              </a:rPr>
              <a:t>- 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(2)</a:t>
            </a:r>
            <a:endParaRPr lang="fr-FR" altLang="fr-FR" sz="2000" b="1" u="sng">
              <a:latin typeface="Symbol" pitchFamily="18" charset="2"/>
            </a:endParaRPr>
          </a:p>
        </p:txBody>
      </p:sp>
      <p:graphicFrame>
        <p:nvGraphicFramePr>
          <p:cNvPr id="52230" name="Object 3"/>
          <p:cNvGraphicFramePr>
            <a:graphicFrameLocks noChangeAspect="1"/>
          </p:cNvGraphicFramePr>
          <p:nvPr/>
        </p:nvGraphicFramePr>
        <p:xfrm>
          <a:off x="5003800" y="2422525"/>
          <a:ext cx="3382963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4" name="Equation" r:id="rId4" imgW="2082800" imgH="419100" progId="Equation.3">
                  <p:embed/>
                </p:oleObj>
              </mc:Choice>
              <mc:Fallback>
                <p:oleObj name="Equation" r:id="rId4" imgW="2082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2422525"/>
                        <a:ext cx="3382963" cy="68103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1" name="Rectangle 4"/>
          <p:cNvSpPr>
            <a:spLocks noChangeArrowheads="1"/>
          </p:cNvSpPr>
          <p:nvPr/>
        </p:nvSpPr>
        <p:spPr bwMode="auto">
          <a:xfrm>
            <a:off x="4559300" y="1341438"/>
            <a:ext cx="4267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fr-FR" sz="1800">
                <a:solidFill>
                  <a:srgbClr val="FF0000"/>
                </a:solidFill>
              </a:rPr>
              <a:t>CDF Result:    No excess seen</a:t>
            </a:r>
            <a:endParaRPr lang="en-US" altLang="fr-FR" sz="200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52232" name="Picture 5" descr="massux_unblind_fi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5700"/>
            <a:ext cx="4248150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33" name="Group 6"/>
          <p:cNvGrpSpPr>
            <a:grpSpLocks/>
          </p:cNvGrpSpPr>
          <p:nvPr/>
        </p:nvGrpSpPr>
        <p:grpSpPr bwMode="auto">
          <a:xfrm>
            <a:off x="6156325" y="1773238"/>
            <a:ext cx="1150938" cy="503237"/>
            <a:chOff x="4105" y="3294"/>
            <a:chExt cx="725" cy="317"/>
          </a:xfrm>
        </p:grpSpPr>
        <p:sp>
          <p:nvSpPr>
            <p:cNvPr id="52241" name="AutoShape 7"/>
            <p:cNvSpPr>
              <a:spLocks noChangeArrowheads="1"/>
            </p:cNvSpPr>
            <p:nvPr/>
          </p:nvSpPr>
          <p:spPr bwMode="auto">
            <a:xfrm>
              <a:off x="4105" y="3294"/>
              <a:ext cx="725" cy="317"/>
            </a:xfrm>
            <a:prstGeom prst="horizontalScroll">
              <a:avLst>
                <a:gd name="adj" fmla="val 12500"/>
              </a:avLst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1800">
                <a:latin typeface="Times New Roman" pitchFamily="18" charset="0"/>
              </a:endParaRPr>
            </a:p>
          </p:txBody>
        </p:sp>
        <p:sp>
          <p:nvSpPr>
            <p:cNvPr id="52242" name="Text Box 8"/>
            <p:cNvSpPr txBox="1">
              <a:spLocks noChangeArrowheads="1"/>
            </p:cNvSpPr>
            <p:nvPr/>
          </p:nvSpPr>
          <p:spPr bwMode="auto">
            <a:xfrm>
              <a:off x="4200" y="3385"/>
              <a:ext cx="5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rgbClr val="0000CC"/>
                  </a:solidFill>
                  <a:latin typeface="Times New Roman" pitchFamily="18" charset="0"/>
                </a:rPr>
                <a:t>L=3.7 fb</a:t>
              </a:r>
              <a:r>
                <a:rPr lang="fr-FR" altLang="fr-FR" sz="1400" baseline="30000">
                  <a:solidFill>
                    <a:srgbClr val="0000CC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graphicFrame>
        <p:nvGraphicFramePr>
          <p:cNvPr id="52234" name="Object 9"/>
          <p:cNvGraphicFramePr>
            <a:graphicFrameLocks noChangeAspect="1"/>
          </p:cNvGraphicFramePr>
          <p:nvPr/>
        </p:nvGraphicFramePr>
        <p:xfrm>
          <a:off x="5087938" y="4919663"/>
          <a:ext cx="3238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5" name="Equation" r:id="rId7" imgW="1993900" imgH="203200" progId="Equation.3">
                  <p:embed/>
                </p:oleObj>
              </mc:Choice>
              <mc:Fallback>
                <p:oleObj name="Equation" r:id="rId7" imgW="1993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8" y="4919663"/>
                        <a:ext cx="3238500" cy="3302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5" name="Rectangle 10"/>
          <p:cNvSpPr>
            <a:spLocks noChangeArrowheads="1"/>
          </p:cNvSpPr>
          <p:nvPr/>
        </p:nvSpPr>
        <p:spPr bwMode="auto">
          <a:xfrm>
            <a:off x="4572000" y="3663950"/>
            <a:ext cx="4267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fr-FR" sz="1800">
                <a:solidFill>
                  <a:srgbClr val="FF0000"/>
                </a:solidFill>
              </a:rPr>
              <a:t>D0 Result:    No excess seen</a:t>
            </a:r>
            <a:endParaRPr lang="en-US" altLang="fr-FR" sz="2000">
              <a:solidFill>
                <a:srgbClr val="FF0000"/>
              </a:solidFill>
              <a:sym typeface="Symbol" pitchFamily="18" charset="2"/>
            </a:endParaRPr>
          </a:p>
        </p:txBody>
      </p:sp>
      <p:grpSp>
        <p:nvGrpSpPr>
          <p:cNvPr id="52236" name="Group 11"/>
          <p:cNvGrpSpPr>
            <a:grpSpLocks/>
          </p:cNvGrpSpPr>
          <p:nvPr/>
        </p:nvGrpSpPr>
        <p:grpSpPr bwMode="auto">
          <a:xfrm>
            <a:off x="6169025" y="4095750"/>
            <a:ext cx="1150938" cy="503238"/>
            <a:chOff x="4105" y="3294"/>
            <a:chExt cx="725" cy="317"/>
          </a:xfrm>
        </p:grpSpPr>
        <p:sp>
          <p:nvSpPr>
            <p:cNvPr id="52239" name="AutoShape 12"/>
            <p:cNvSpPr>
              <a:spLocks noChangeArrowheads="1"/>
            </p:cNvSpPr>
            <p:nvPr/>
          </p:nvSpPr>
          <p:spPr bwMode="auto">
            <a:xfrm>
              <a:off x="4105" y="3294"/>
              <a:ext cx="725" cy="317"/>
            </a:xfrm>
            <a:prstGeom prst="horizontalScroll">
              <a:avLst>
                <a:gd name="adj" fmla="val 12500"/>
              </a:avLst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fr-FR" altLang="fr-FR" sz="1800">
                <a:latin typeface="Times New Roman" pitchFamily="18" charset="0"/>
              </a:endParaRPr>
            </a:p>
          </p:txBody>
        </p:sp>
        <p:sp>
          <p:nvSpPr>
            <p:cNvPr id="52240" name="Text Box 13"/>
            <p:cNvSpPr txBox="1">
              <a:spLocks noChangeArrowheads="1"/>
            </p:cNvSpPr>
            <p:nvPr/>
          </p:nvSpPr>
          <p:spPr bwMode="auto">
            <a:xfrm>
              <a:off x="4200" y="3385"/>
              <a:ext cx="5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4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 sz="22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80000"/>
                <a:buFont typeface="Palatino Linotype" pitchFamily="18" charset="0"/>
                <a:buChar char="−"/>
                <a:defRPr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80000"/>
                <a:buChar char="•"/>
                <a:defRPr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fr-FR" sz="1400">
                  <a:solidFill>
                    <a:srgbClr val="0000CC"/>
                  </a:solidFill>
                  <a:latin typeface="Times New Roman" pitchFamily="18" charset="0"/>
                </a:rPr>
                <a:t>L=6.1 fb</a:t>
              </a:r>
              <a:r>
                <a:rPr lang="fr-FR" altLang="fr-FR" sz="1400" baseline="30000">
                  <a:solidFill>
                    <a:srgbClr val="0000CC"/>
                  </a:solidFill>
                  <a:latin typeface="Times New Roman" pitchFamily="18" charset="0"/>
                </a:rPr>
                <a:t>-1</a:t>
              </a:r>
            </a:p>
          </p:txBody>
        </p:sp>
      </p:grpSp>
      <p:sp>
        <p:nvSpPr>
          <p:cNvPr id="52237" name="Text Box 14"/>
          <p:cNvSpPr txBox="1">
            <a:spLocks noChangeArrowheads="1"/>
          </p:cNvSpPr>
          <p:nvPr/>
        </p:nvSpPr>
        <p:spPr bwMode="auto">
          <a:xfrm>
            <a:off x="6300788" y="3141663"/>
            <a:ext cx="890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996600"/>
                </a:solidFill>
                <a:latin typeface="Times New Roman" pitchFamily="18" charset="0"/>
              </a:rPr>
              <a:t>Aug 2009</a:t>
            </a:r>
          </a:p>
        </p:txBody>
      </p:sp>
      <p:sp>
        <p:nvSpPr>
          <p:cNvPr id="52238" name="Text Box 15"/>
          <p:cNvSpPr txBox="1">
            <a:spLocks noChangeArrowheads="1"/>
          </p:cNvSpPr>
          <p:nvPr/>
        </p:nvSpPr>
        <p:spPr bwMode="auto">
          <a:xfrm>
            <a:off x="6300788" y="5284788"/>
            <a:ext cx="831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996600"/>
                </a:solidFill>
                <a:latin typeface="Times New Roman" pitchFamily="18" charset="0"/>
              </a:rPr>
              <a:t>Jun 2010</a:t>
            </a:r>
          </a:p>
        </p:txBody>
      </p:sp>
    </p:spTree>
    <p:extLst>
      <p:ext uri="{BB962C8B-B14F-4D97-AF65-F5344CB8AC3E}">
        <p14:creationId xmlns:p14="http://schemas.microsoft.com/office/powerpoint/2010/main" val="40758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8A1C4E-CF89-4CEE-85A8-1B92EDA6EED6}" type="slidenum">
              <a:rPr lang="fr-FR" altLang="fr-FR"/>
              <a:pPr>
                <a:defRPr/>
              </a:pPr>
              <a:t>31</a:t>
            </a:fld>
            <a:endParaRPr lang="fr-FR" altLang="fr-FR"/>
          </a:p>
        </p:txBody>
      </p:sp>
      <p:sp>
        <p:nvSpPr>
          <p:cNvPr id="53253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117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B</a:t>
            </a:r>
            <a:r>
              <a:rPr lang="fr-FR" altLang="fr-FR" sz="2000" b="1" u="sng" baseline="-25000">
                <a:latin typeface="Times New Roman" pitchFamily="18" charset="0"/>
              </a:rPr>
              <a:t>s</a:t>
            </a:r>
            <a:r>
              <a:rPr lang="fr-FR" altLang="fr-FR" sz="2000" b="1" u="sng"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Symbol" pitchFamily="18" charset="2"/>
                <a:sym typeface="Wingdings" pitchFamily="2" charset="2"/>
              </a:rPr>
              <a:t>+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>
                <a:latin typeface="Symbol" pitchFamily="18" charset="2"/>
                <a:sym typeface="Wingdings" pitchFamily="2" charset="2"/>
              </a:rPr>
              <a:t>- </a:t>
            </a:r>
            <a:r>
              <a:rPr lang="fr-FR" altLang="fr-FR" sz="2000" b="1" u="sng">
                <a:latin typeface="Symbol" pitchFamily="18" charset="2"/>
                <a:sym typeface="Wingdings" pitchFamily="2" charset="2"/>
              </a:rPr>
              <a:t>(3)</a:t>
            </a:r>
            <a:endParaRPr lang="fr-FR" altLang="fr-FR" sz="2000" b="1" u="sng">
              <a:latin typeface="Symbol" pitchFamily="18" charset="2"/>
            </a:endParaRPr>
          </a:p>
        </p:txBody>
      </p:sp>
      <p:pic>
        <p:nvPicPr>
          <p:cNvPr id="532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4248150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5" name="Line 4"/>
          <p:cNvSpPr>
            <a:spLocks noChangeShapeType="1"/>
          </p:cNvSpPr>
          <p:nvPr/>
        </p:nvSpPr>
        <p:spPr bwMode="auto">
          <a:xfrm>
            <a:off x="2700338" y="4508500"/>
            <a:ext cx="358775" cy="1728788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3256" name="Text Box 5"/>
          <p:cNvSpPr txBox="1">
            <a:spLocks noChangeArrowheads="1"/>
          </p:cNvSpPr>
          <p:nvPr/>
        </p:nvSpPr>
        <p:spPr bwMode="auto">
          <a:xfrm>
            <a:off x="1924050" y="6188075"/>
            <a:ext cx="2071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>
                <a:solidFill>
                  <a:srgbClr val="006600"/>
                </a:solidFill>
                <a:latin typeface="Times New Roman" pitchFamily="18" charset="0"/>
              </a:rPr>
              <a:t>CMS: 1fb</a:t>
            </a:r>
            <a:r>
              <a:rPr lang="fr-FR" altLang="fr-FR" sz="1600" baseline="30000">
                <a:solidFill>
                  <a:srgbClr val="006600"/>
                </a:solidFill>
                <a:latin typeface="Times New Roman" pitchFamily="18" charset="0"/>
              </a:rPr>
              <a:t>-1</a:t>
            </a:r>
            <a:r>
              <a:rPr lang="fr-FR" altLang="fr-FR" sz="1600">
                <a:solidFill>
                  <a:srgbClr val="006600"/>
                </a:solidFill>
                <a:latin typeface="Times New Roman" pitchFamily="18" charset="0"/>
              </a:rPr>
              <a:t> (incl. syst.)</a:t>
            </a:r>
          </a:p>
        </p:txBody>
      </p:sp>
      <p:pic>
        <p:nvPicPr>
          <p:cNvPr id="5325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4815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8" name="Text Box 7"/>
          <p:cNvSpPr txBox="1">
            <a:spLocks noChangeArrowheads="1"/>
          </p:cNvSpPr>
          <p:nvPr/>
        </p:nvSpPr>
        <p:spPr bwMode="auto">
          <a:xfrm>
            <a:off x="395288" y="552450"/>
            <a:ext cx="735012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ATLAS &amp; CMS: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|</a:t>
            </a:r>
            <a:r>
              <a:rPr lang="fr-FR" altLang="fr-FR" sz="1800">
                <a:solidFill>
                  <a:srgbClr val="0000CC"/>
                </a:solidFill>
                <a:latin typeface="Symbol" pitchFamily="18" charset="2"/>
              </a:rPr>
              <a:t>h</a:t>
            </a:r>
            <a:r>
              <a:rPr lang="fr-FR" altLang="fr-FR" sz="1800" baseline="-2500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|&lt;2.5, </a:t>
            </a:r>
            <a:r>
              <a:rPr lang="fr-FR" altLang="fr-FR" sz="1800">
                <a:solidFill>
                  <a:srgbClr val="0000CC"/>
                </a:solidFill>
                <a:latin typeface="Monotype Corsiva" pitchFamily="66" charset="0"/>
              </a:rPr>
              <a:t>L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=10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32-33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cm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-2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s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-1</a:t>
            </a:r>
            <a:endParaRPr lang="fr-FR" altLang="fr-FR" sz="1800">
              <a:solidFill>
                <a:srgbClr val="0000CC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Single &amp; di-muon triggers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LHCb: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1.9&lt;|</a:t>
            </a:r>
            <a:r>
              <a:rPr lang="fr-FR" altLang="fr-FR" sz="1800">
                <a:solidFill>
                  <a:srgbClr val="0000CC"/>
                </a:solidFill>
                <a:latin typeface="Symbol" pitchFamily="18" charset="2"/>
              </a:rPr>
              <a:t>h</a:t>
            </a:r>
            <a:r>
              <a:rPr lang="fr-FR" altLang="fr-FR" sz="1800" baseline="-2500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|&lt;2.5, </a:t>
            </a:r>
            <a:r>
              <a:rPr lang="fr-FR" altLang="fr-FR" sz="1800">
                <a:solidFill>
                  <a:srgbClr val="0000CC"/>
                </a:solidFill>
                <a:latin typeface="Monotype Corsiva" pitchFamily="66" charset="0"/>
              </a:rPr>
              <a:t>L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=2x10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32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cm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-2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s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-1</a:t>
            </a:r>
            <a:endParaRPr lang="fr-FR" altLang="fr-FR" sz="1800">
              <a:solidFill>
                <a:srgbClr val="0000CC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Low p</a:t>
            </a:r>
            <a:r>
              <a:rPr lang="fr-FR" altLang="fr-FR" sz="1800" baseline="-25000">
                <a:solidFill>
                  <a:srgbClr val="0000CC"/>
                </a:solidFill>
                <a:latin typeface="Times New Roman" pitchFamily="18" charset="0"/>
              </a:rPr>
              <a:t>T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trigger (sensitivity to </a:t>
            </a:r>
            <a:r>
              <a:rPr lang="fr-FR" altLang="fr-FR" sz="180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fr-FR" altLang="fr-FR" sz="1800" baseline="-25000">
                <a:solidFill>
                  <a:srgbClr val="0000CC"/>
                </a:solidFill>
                <a:latin typeface="Times New Roman" pitchFamily="18" charset="0"/>
              </a:rPr>
              <a:t>bb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2.3 larger than ATLAS &amp; CMS)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Evt Selection: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based upon several variables, including M</a:t>
            </a:r>
            <a:r>
              <a:rPr lang="fr-FR" altLang="fr-FR" sz="1800" baseline="-25000">
                <a:solidFill>
                  <a:srgbClr val="0000CC"/>
                </a:solidFill>
                <a:latin typeface="Symbol" pitchFamily="18" charset="2"/>
              </a:rPr>
              <a:t>mm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baseline="-25000">
                <a:solidFill>
                  <a:srgbClr val="0000CC"/>
                </a:solidFill>
                <a:latin typeface="Times New Roman" pitchFamily="18" charset="0"/>
              </a:rPr>
              <a:t>  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mass resolutions: 90 MeV (ATLAS), 53 MeV (CMS), 22 MeV (LHCb)</a:t>
            </a:r>
          </a:p>
        </p:txBody>
      </p:sp>
    </p:spTree>
    <p:extLst>
      <p:ext uri="{BB962C8B-B14F-4D97-AF65-F5344CB8AC3E}">
        <p14:creationId xmlns:p14="http://schemas.microsoft.com/office/powerpoint/2010/main" val="32267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7A49C-4BA2-437F-BF3F-2F04D59B2872}" type="slidenum">
              <a:rPr lang="fr-FR" altLang="fr-FR"/>
              <a:pPr>
                <a:defRPr/>
              </a:pPr>
              <a:t>32</a:t>
            </a:fld>
            <a:endParaRPr lang="fr-FR" altLang="fr-FR"/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117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B</a:t>
            </a:r>
            <a:r>
              <a:rPr lang="fr-FR" altLang="fr-FR" sz="2000" b="1" u="sng" baseline="-25000" dirty="0" err="1">
                <a:latin typeface="Times New Roman" pitchFamily="18" charset="0"/>
              </a:rPr>
              <a:t>s</a:t>
            </a:r>
            <a:r>
              <a:rPr lang="fr-FR" altLang="fr-FR" sz="2000" b="1" u="sng" dirty="0" err="1"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2000" b="1" u="sng" dirty="0" err="1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 dirty="0" err="1">
                <a:latin typeface="Symbol" pitchFamily="18" charset="2"/>
                <a:sym typeface="Wingdings" pitchFamily="2" charset="2"/>
              </a:rPr>
              <a:t>+</a:t>
            </a:r>
            <a:r>
              <a:rPr lang="fr-FR" altLang="fr-FR" sz="2000" b="1" u="sng" dirty="0" err="1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 dirty="0">
                <a:latin typeface="Symbol" pitchFamily="18" charset="2"/>
                <a:sym typeface="Wingdings" pitchFamily="2" charset="2"/>
              </a:rPr>
              <a:t>- </a:t>
            </a:r>
            <a:r>
              <a:rPr lang="fr-FR" altLang="fr-FR" sz="2000" b="1" u="sng" dirty="0" smtClean="0">
                <a:latin typeface="Symbol" pitchFamily="18" charset="2"/>
                <a:sym typeface="Wingdings" pitchFamily="2" charset="2"/>
              </a:rPr>
              <a:t>(4)</a:t>
            </a:r>
            <a:endParaRPr lang="fr-FR" altLang="fr-FR" sz="2000" b="1" u="sng" dirty="0">
              <a:latin typeface="Symbol" pitchFamily="18" charset="2"/>
            </a:endParaRPr>
          </a:p>
        </p:txBody>
      </p:sp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057275"/>
            <a:ext cx="4989513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2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532F7-B356-4427-9E5A-383927A909E7}" type="slidenum">
              <a:rPr lang="fr-FR" altLang="fr-FR"/>
              <a:pPr>
                <a:defRPr/>
              </a:pPr>
              <a:t>33</a:t>
            </a:fld>
            <a:endParaRPr lang="fr-FR" altLang="fr-FR"/>
          </a:p>
        </p:txBody>
      </p:sp>
      <p:sp>
        <p:nvSpPr>
          <p:cNvPr id="55301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1175" cy="707886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B</a:t>
            </a:r>
            <a:r>
              <a:rPr lang="fr-FR" altLang="fr-FR" sz="2000" b="1" u="sng" baseline="-25000" dirty="0" err="1">
                <a:latin typeface="Times New Roman" pitchFamily="18" charset="0"/>
              </a:rPr>
              <a:t>s</a:t>
            </a:r>
            <a:r>
              <a:rPr lang="fr-FR" altLang="fr-FR" sz="2000" b="1" u="sng" dirty="0" err="1">
                <a:latin typeface="Times New Roman" pitchFamily="18" charset="0"/>
                <a:sym typeface="Wingdings" pitchFamily="2" charset="2"/>
              </a:rPr>
              <a:t></a:t>
            </a:r>
            <a:r>
              <a:rPr lang="fr-FR" altLang="fr-FR" sz="2000" b="1" u="sng" dirty="0" err="1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 dirty="0" err="1">
                <a:latin typeface="Symbol" pitchFamily="18" charset="2"/>
                <a:sym typeface="Wingdings" pitchFamily="2" charset="2"/>
              </a:rPr>
              <a:t>+</a:t>
            </a:r>
            <a:r>
              <a:rPr lang="fr-FR" altLang="fr-FR" sz="2000" b="1" u="sng" dirty="0" err="1">
                <a:latin typeface="Symbol" pitchFamily="18" charset="2"/>
                <a:sym typeface="Wingdings" pitchFamily="2" charset="2"/>
              </a:rPr>
              <a:t>m</a:t>
            </a:r>
            <a:r>
              <a:rPr lang="fr-FR" altLang="fr-FR" sz="2000" b="1" u="sng" baseline="30000" dirty="0">
                <a:latin typeface="Symbol" pitchFamily="18" charset="2"/>
                <a:sym typeface="Wingdings" pitchFamily="2" charset="2"/>
              </a:rPr>
              <a:t>- </a:t>
            </a:r>
            <a:r>
              <a:rPr lang="fr-FR" altLang="fr-FR" sz="2000" b="1" u="sng" dirty="0" smtClean="0">
                <a:latin typeface="Symbol" pitchFamily="18" charset="2"/>
                <a:sym typeface="Wingdings" pitchFamily="2" charset="2"/>
              </a:rPr>
              <a:t>(5)</a:t>
            </a:r>
            <a:endParaRPr lang="fr-FR" altLang="fr-FR" sz="2000" b="1" u="sng" dirty="0">
              <a:latin typeface="Symbol" pitchFamily="18" charset="2"/>
              <a:sym typeface="Wingdings" pitchFamily="2" charset="2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>
                <a:latin typeface="Times New Roman" pitchFamily="18" charset="0"/>
                <a:sym typeface="Wingdings" pitchFamily="2" charset="2"/>
              </a:rPr>
              <a:t>- Epilogue -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pic>
        <p:nvPicPr>
          <p:cNvPr id="55302" name="Picture 3" descr="lhcb-pea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28575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4"/>
          <p:cNvSpPr txBox="1">
            <a:spLocks noChangeArrowheads="1"/>
          </p:cNvSpPr>
          <p:nvPr/>
        </p:nvSpPr>
        <p:spPr bwMode="auto">
          <a:xfrm>
            <a:off x="3295650" y="836613"/>
            <a:ext cx="43719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LHCb: Finally observed this rare DK mode!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2011 &amp; 2012 Datasets: </a:t>
            </a:r>
          </a:p>
          <a:p>
            <a:pPr lvl="2"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resp. 1.0 &amp; 1.1 fb</a:t>
            </a:r>
            <a:r>
              <a:rPr lang="fr-FR" altLang="fr-FR" sz="1800" baseline="30000">
                <a:solidFill>
                  <a:srgbClr val="0000CC"/>
                </a:solidFill>
                <a:latin typeface="Times New Roman" pitchFamily="18" charset="0"/>
              </a:rPr>
              <a:t>-1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pPr lvl="2"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resp. 7 TeV &amp; 8 TeV</a:t>
            </a:r>
          </a:p>
        </p:txBody>
      </p:sp>
      <p:graphicFrame>
        <p:nvGraphicFramePr>
          <p:cNvPr id="55304" name="Object 5"/>
          <p:cNvGraphicFramePr>
            <a:graphicFrameLocks noChangeAspect="1"/>
          </p:cNvGraphicFramePr>
          <p:nvPr/>
        </p:nvGraphicFramePr>
        <p:xfrm>
          <a:off x="3708400" y="2205038"/>
          <a:ext cx="39608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" name="Equation" r:id="rId5" imgW="1688367" imgH="203112" progId="Equation.3">
                  <p:embed/>
                </p:oleObj>
              </mc:Choice>
              <mc:Fallback>
                <p:oleObj name="Equation" r:id="rId5" imgW="168836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2205038"/>
                        <a:ext cx="3960813" cy="4762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7" y="3428999"/>
            <a:ext cx="5328419" cy="290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6" name="Text Box 7"/>
          <p:cNvSpPr txBox="1">
            <a:spLocks noChangeArrowheads="1"/>
          </p:cNvSpPr>
          <p:nvPr/>
        </p:nvSpPr>
        <p:spPr bwMode="auto">
          <a:xfrm>
            <a:off x="3276600" y="3059668"/>
            <a:ext cx="1059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Fittino</a:t>
            </a:r>
            <a:r>
              <a:rPr lang="fr-FR" altLang="fr-FR" sz="1800" dirty="0">
                <a:latin typeface="Times New Roman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8199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34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>
                <a:latin typeface="Times New Roman" pitchFamily="18" charset="0"/>
              </a:rPr>
              <a:t>5</a:t>
            </a:r>
            <a:r>
              <a:rPr lang="fr-FR" altLang="fr-FR" sz="3200" b="1" u="sng" dirty="0" smtClean="0">
                <a:latin typeface="Times New Roman" pitchFamily="18" charset="0"/>
              </a:rPr>
              <a:t>. One </a:t>
            </a:r>
            <a:r>
              <a:rPr lang="fr-FR" altLang="fr-FR" sz="3200" b="1" u="sng" dirty="0" err="1" smtClean="0">
                <a:latin typeface="Times New Roman" pitchFamily="18" charset="0"/>
              </a:rPr>
              <a:t>Example</a:t>
            </a:r>
            <a:r>
              <a:rPr lang="fr-FR" altLang="fr-FR" sz="3200" b="1" u="sng" dirty="0" smtClean="0">
                <a:latin typeface="Times New Roman" pitchFamily="18" charset="0"/>
              </a:rPr>
              <a:t> of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Non-</a:t>
            </a:r>
            <a:r>
              <a:rPr lang="fr-FR" altLang="fr-FR" sz="3200" b="1" u="sng" dirty="0" err="1" smtClean="0">
                <a:latin typeface="Times New Roman" pitchFamily="18" charset="0"/>
              </a:rPr>
              <a:t>Collider</a:t>
            </a:r>
            <a:r>
              <a:rPr lang="fr-FR" altLang="fr-FR" sz="3200" b="1" u="sng" dirty="0" smtClean="0">
                <a:latin typeface="Times New Roman" pitchFamily="18" charset="0"/>
              </a:rPr>
              <a:t> SUSY </a:t>
            </a:r>
            <a:r>
              <a:rPr lang="fr-FR" altLang="fr-FR" sz="3200" b="1" u="sng" dirty="0" err="1" smtClean="0">
                <a:latin typeface="Times New Roman" pitchFamily="18" charset="0"/>
              </a:rPr>
              <a:t>Search</a:t>
            </a:r>
            <a:endParaRPr lang="fr-FR" altLang="fr-FR" sz="32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1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6211-9EC6-4AA1-B228-0D2C40A607B3}" type="slidenum">
              <a:rPr lang="fr-FR" altLang="fr-FR"/>
              <a:pPr>
                <a:defRPr/>
              </a:pPr>
              <a:t>35</a:t>
            </a:fld>
            <a:endParaRPr lang="fr-FR" altLang="fr-FR"/>
          </a:p>
        </p:txBody>
      </p:sp>
      <p:sp>
        <p:nvSpPr>
          <p:cNvPr id="62469" name="Text Box 2"/>
          <p:cNvSpPr txBox="1">
            <a:spLocks noChangeArrowheads="1"/>
          </p:cNvSpPr>
          <p:nvPr/>
        </p:nvSpPr>
        <p:spPr bwMode="auto">
          <a:xfrm>
            <a:off x="468313" y="4724400"/>
            <a:ext cx="64357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Other indications: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Clusters and Super-Clusters (gravitational lensing, X-rays,…)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Large Scale Structures (formation)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latin typeface="Times New Roman" pitchFamily="18" charset="0"/>
              </a:rPr>
              <a:t> …</a:t>
            </a:r>
          </a:p>
        </p:txBody>
      </p:sp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692150"/>
            <a:ext cx="3294062" cy="313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471" name="Text Box 4"/>
          <p:cNvSpPr txBox="1">
            <a:spLocks noChangeArrowheads="1"/>
          </p:cNvSpPr>
          <p:nvPr/>
        </p:nvSpPr>
        <p:spPr bwMode="auto">
          <a:xfrm>
            <a:off x="5795963" y="566738"/>
            <a:ext cx="2625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Century Gothic" pitchFamily="34" charset="0"/>
              </a:rPr>
              <a:t>Galaxy Rotaion Curve</a:t>
            </a:r>
          </a:p>
        </p:txBody>
      </p:sp>
      <p:sp>
        <p:nvSpPr>
          <p:cNvPr id="62472" name="Text Box 5"/>
          <p:cNvSpPr txBox="1">
            <a:spLocks noChangeArrowheads="1"/>
          </p:cNvSpPr>
          <p:nvPr/>
        </p:nvSpPr>
        <p:spPr bwMode="auto">
          <a:xfrm>
            <a:off x="395288" y="911225"/>
            <a:ext cx="45434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Spiral galaxy rotation curves are incompatible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latin typeface="Times New Roman" pitchFamily="18" charset="0"/>
              </a:rPr>
              <a:t>w/ only visible matter contributions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>
                <a:solidFill>
                  <a:srgbClr val="996600"/>
                </a:solidFill>
                <a:latin typeface="Times New Roman" pitchFamily="18" charset="0"/>
              </a:rPr>
              <a:t>Ref: F. Zwicky, Helv Phys Acta 6(2) (1933) 110-127</a:t>
            </a:r>
          </a:p>
        </p:txBody>
      </p:sp>
      <p:pic>
        <p:nvPicPr>
          <p:cNvPr id="6247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844675"/>
            <a:ext cx="3024187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644900"/>
            <a:ext cx="14954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475" name="Line 8"/>
          <p:cNvSpPr>
            <a:spLocks noChangeShapeType="1"/>
          </p:cNvSpPr>
          <p:nvPr/>
        </p:nvSpPr>
        <p:spPr bwMode="auto">
          <a:xfrm flipV="1">
            <a:off x="1547813" y="3789363"/>
            <a:ext cx="273685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62476" name="Text Box 9"/>
          <p:cNvSpPr txBox="1">
            <a:spLocks noChangeArrowheads="1"/>
          </p:cNvSpPr>
          <p:nvPr/>
        </p:nvSpPr>
        <p:spPr bwMode="auto">
          <a:xfrm>
            <a:off x="1691680" y="0"/>
            <a:ext cx="576064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Evidence for Dark Matter</a:t>
            </a:r>
          </a:p>
        </p:txBody>
      </p:sp>
    </p:spTree>
    <p:extLst>
      <p:ext uri="{BB962C8B-B14F-4D97-AF65-F5344CB8AC3E}">
        <p14:creationId xmlns:p14="http://schemas.microsoft.com/office/powerpoint/2010/main" val="390338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622BC-5157-4E89-99C8-724BEACB851D}" type="slidenum">
              <a:rPr lang="fr-FR" altLang="fr-FR"/>
              <a:pPr>
                <a:defRPr/>
              </a:pPr>
              <a:t>36</a:t>
            </a:fld>
            <a:endParaRPr lang="fr-FR" altLang="fr-FR"/>
          </a:p>
        </p:txBody>
      </p:sp>
      <p:sp>
        <p:nvSpPr>
          <p:cNvPr id="63493" name="Text Box 2"/>
          <p:cNvSpPr txBox="1">
            <a:spLocks noChangeArrowheads="1"/>
          </p:cNvSpPr>
          <p:nvPr/>
        </p:nvSpPr>
        <p:spPr bwMode="auto">
          <a:xfrm>
            <a:off x="468313" y="476672"/>
            <a:ext cx="723146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660066"/>
                </a:solidFill>
                <a:latin typeface="Times New Roman" pitchFamily="18" charset="0"/>
              </a:rPr>
              <a:t>Its</a:t>
            </a:r>
            <a:r>
              <a:rPr lang="fr-FR" altLang="fr-FR" sz="1800" dirty="0">
                <a:solidFill>
                  <a:srgbClr val="660066"/>
                </a:solidFill>
                <a:latin typeface="Times New Roman" pitchFamily="18" charset="0"/>
              </a:rPr>
              <a:t> composition </a:t>
            </a:r>
            <a:r>
              <a:rPr lang="fr-FR" altLang="fr-FR" sz="1800" dirty="0" err="1">
                <a:solidFill>
                  <a:srgbClr val="660066"/>
                </a:solidFill>
                <a:latin typeface="Times New Roman" pitchFamily="18" charset="0"/>
              </a:rPr>
              <a:t>cannot</a:t>
            </a:r>
            <a:r>
              <a:rPr lang="fr-FR" altLang="fr-FR" sz="1800" dirty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660066"/>
                </a:solidFill>
                <a:latin typeface="Times New Roman" pitchFamily="18" charset="0"/>
              </a:rPr>
              <a:t>be</a:t>
            </a:r>
            <a:r>
              <a:rPr lang="fr-FR" altLang="fr-FR" sz="1800" dirty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660066"/>
                </a:solidFill>
                <a:latin typeface="Times New Roman" pitchFamily="18" charset="0"/>
              </a:rPr>
              <a:t>explained</a:t>
            </a:r>
            <a:r>
              <a:rPr lang="fr-FR" altLang="fr-FR" sz="1800" dirty="0">
                <a:solidFill>
                  <a:srgbClr val="660066"/>
                </a:solidFill>
                <a:latin typeface="Times New Roman" pitchFamily="18" charset="0"/>
              </a:rPr>
              <a:t> by SM </a:t>
            </a:r>
            <a:r>
              <a:rPr lang="fr-FR" altLang="fr-FR" sz="1800" dirty="0" err="1" smtClean="0">
                <a:solidFill>
                  <a:srgbClr val="660066"/>
                </a:solidFill>
                <a:latin typeface="Times New Roman" pitchFamily="18" charset="0"/>
              </a:rPr>
              <a:t>particles</a:t>
            </a:r>
            <a:endParaRPr lang="fr-FR" altLang="fr-FR" sz="1800" dirty="0">
              <a:solidFill>
                <a:srgbClr val="660066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Features</a:t>
            </a:r>
            <a:r>
              <a:rPr lang="fr-FR" altLang="fr-FR" sz="1800" dirty="0">
                <a:latin typeface="Times New Roman" pitchFamily="18" charset="0"/>
              </a:rPr>
              <a:t> of the « </a:t>
            </a:r>
            <a:r>
              <a:rPr lang="fr-FR" altLang="fr-FR" sz="1800" dirty="0" err="1">
                <a:latin typeface="Times New Roman" pitchFamily="18" charset="0"/>
              </a:rPr>
              <a:t>Usual</a:t>
            </a:r>
            <a:r>
              <a:rPr lang="fr-FR" altLang="fr-FR" sz="1800" dirty="0">
                <a:latin typeface="Times New Roman" pitchFamily="18" charset="0"/>
              </a:rPr>
              <a:t> Suspect »: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Massive: compatible w/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measured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chemeClr val="tx2"/>
                </a:solidFill>
                <a:latin typeface="Symbol" pitchFamily="18" charset="2"/>
              </a:rPr>
              <a:t>W</a:t>
            </a:r>
            <a:r>
              <a:rPr lang="fr-FR" altLang="fr-FR" sz="1800" baseline="-25000" dirty="0" err="1">
                <a:solidFill>
                  <a:schemeClr val="tx2"/>
                </a:solidFill>
                <a:latin typeface="Times New Roman" pitchFamily="18" charset="0"/>
              </a:rPr>
              <a:t>m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,  « Cold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Dark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Matter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 »: </a:t>
            </a:r>
            <a:r>
              <a:rPr lang="fr-FR" altLang="fr-FR" sz="1800" dirty="0">
                <a:solidFill>
                  <a:schemeClr val="tx2"/>
                </a:solidFill>
                <a:latin typeface="Symbol" pitchFamily="18" charset="2"/>
              </a:rPr>
              <a:t>b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&lt; 0.1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No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electric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charge (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Dark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No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color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charge (no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bound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states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found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in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exotic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nuclei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or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atoms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Only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interactions: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Weak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&amp;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Gravitational</a:t>
            </a:r>
            <a:endParaRPr lang="fr-FR" altLang="fr-FR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So-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called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WIMP: « 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Weakly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Interacting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 Massive </a:t>
            </a:r>
            <a:r>
              <a:rPr lang="fr-FR" altLang="fr-FR" sz="1800" dirty="0" err="1">
                <a:solidFill>
                  <a:schemeClr val="tx2"/>
                </a:solidFill>
                <a:latin typeface="Times New Roman" pitchFamily="18" charset="0"/>
              </a:rPr>
              <a:t>Particle</a:t>
            </a:r>
            <a:r>
              <a:rPr lang="fr-FR" altLang="fr-FR" sz="1800" dirty="0">
                <a:solidFill>
                  <a:schemeClr val="tx2"/>
                </a:solidFill>
                <a:latin typeface="Times New Roman" pitchFamily="18" charset="0"/>
              </a:rPr>
              <a:t> »</a:t>
            </a:r>
          </a:p>
        </p:txBody>
      </p:sp>
      <p:sp>
        <p:nvSpPr>
          <p:cNvPr id="63494" name="Text Box 3"/>
          <p:cNvSpPr txBox="1">
            <a:spLocks noChangeArrowheads="1"/>
          </p:cNvSpPr>
          <p:nvPr/>
        </p:nvSpPr>
        <p:spPr bwMode="auto">
          <a:xfrm>
            <a:off x="1403350" y="0"/>
            <a:ext cx="626427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Main Properties of Dark Matter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28625" y="4133979"/>
            <a:ext cx="8362226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SUSY </a:t>
            </a:r>
            <a:r>
              <a:rPr lang="fr-FR" altLang="fr-FR" sz="1800" dirty="0" err="1">
                <a:latin typeface="Times New Roman" pitchFamily="18" charset="0"/>
              </a:rPr>
              <a:t>Particles</a:t>
            </a:r>
            <a:r>
              <a:rPr lang="fr-FR" altLang="fr-FR" sz="1800" dirty="0">
                <a:latin typeface="Times New Roman" pitchFamily="18" charset="0"/>
              </a:rPr>
              <a:t>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Gravitino: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when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LSP: in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general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too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light =&gt; Hot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Dark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Matter</a:t>
            </a:r>
            <a:endParaRPr lang="fr-FR" altLang="fr-FR" sz="1800" dirty="0">
              <a:solidFill>
                <a:srgbClr val="0000CC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Sneutrino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: large annihilation </a:t>
            </a:r>
            <a:r>
              <a:rPr lang="fr-FR" altLang="fr-FR" sz="1800" dirty="0">
                <a:solidFill>
                  <a:srgbClr val="0000CC"/>
                </a:solidFill>
                <a:latin typeface="Symbol" pitchFamily="18" charset="2"/>
              </a:rPr>
              <a:t>s 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(=&gt; mass &gt; 500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GeV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),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too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fr-FR" altLang="fr-FR" sz="1800" baseline="-25000" dirty="0">
                <a:solidFill>
                  <a:srgbClr val="0000CC"/>
                </a:solidFill>
                <a:latin typeface="Times New Roman" pitchFamily="18" charset="0"/>
              </a:rPr>
              <a:t>el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sneutrino+N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)~O(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fb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)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FF0000"/>
                </a:solidFill>
                <a:latin typeface="Times New Roman" pitchFamily="18" charset="0"/>
              </a:rPr>
              <a:t>Lightest</a:t>
            </a:r>
            <a:r>
              <a:rPr lang="fr-FR" altLang="fr-FR" sz="1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FF0000"/>
                </a:solidFill>
                <a:latin typeface="Times New Roman" pitchFamily="18" charset="0"/>
              </a:rPr>
              <a:t>Neutralino</a:t>
            </a:r>
            <a:r>
              <a:rPr lang="fr-FR" altLang="fr-FR" sz="1800" dirty="0">
                <a:solidFill>
                  <a:srgbClr val="FF0000"/>
                </a:solidFill>
                <a:latin typeface="Times New Roman" pitchFamily="18" charset="0"/>
              </a:rPr>
              <a:t>: </a:t>
            </a:r>
            <a:r>
              <a:rPr lang="fr-FR" altLang="fr-FR" sz="1800" dirty="0" err="1">
                <a:solidFill>
                  <a:srgbClr val="FF0000"/>
                </a:solidFill>
                <a:latin typeface="Times New Roman" pitchFamily="18" charset="0"/>
              </a:rPr>
              <a:t>ideal</a:t>
            </a:r>
            <a:r>
              <a:rPr lang="fr-FR" altLang="fr-FR" sz="1800" dirty="0">
                <a:solidFill>
                  <a:srgbClr val="FF0000"/>
                </a:solidFill>
                <a:latin typeface="Times New Roman" pitchFamily="18" charset="0"/>
              </a:rPr>
              <a:t> candidate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or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even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Axion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Axino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(SO(10)-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inspired</a:t>
            </a:r>
            <a:r>
              <a:rPr lang="fr-FR" altLang="fr-FR" sz="1800" dirty="0" smtClean="0">
                <a:solidFill>
                  <a:srgbClr val="0000CC"/>
                </a:solidFill>
                <a:latin typeface="Times New Roman" pitchFamily="18" charset="0"/>
              </a:rPr>
              <a:t>)</a:t>
            </a:r>
            <a:endParaRPr lang="fr-FR" altLang="fr-FR" sz="1800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Other</a:t>
            </a:r>
            <a:r>
              <a:rPr lang="fr-FR" altLang="fr-FR" sz="1800" dirty="0">
                <a:latin typeface="Times New Roman" pitchFamily="18" charset="0"/>
              </a:rPr>
              <a:t> BSM candidates: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LKP (ED), LTP (LH),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branons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, black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holes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,…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49783" y="3233092"/>
            <a:ext cx="8226673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SM </a:t>
            </a:r>
            <a:r>
              <a:rPr lang="fr-FR" altLang="fr-FR" sz="1800" dirty="0" err="1">
                <a:latin typeface="Times New Roman" pitchFamily="18" charset="0"/>
              </a:rPr>
              <a:t>Particles</a:t>
            </a:r>
            <a:r>
              <a:rPr lang="fr-FR" altLang="fr-FR" sz="1800" dirty="0">
                <a:latin typeface="Times New Roman" pitchFamily="18" charset="0"/>
              </a:rPr>
              <a:t>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 dirty="0">
                <a:solidFill>
                  <a:srgbClr val="000066"/>
                </a:solidFill>
                <a:latin typeface="Times New Roman" pitchFamily="18" charset="0"/>
              </a:rPr>
              <a:t> Neutrinos:</a:t>
            </a:r>
          </a:p>
          <a:p>
            <a:pPr lvl="2">
              <a:spcBef>
                <a:spcPct val="0"/>
              </a:spcBef>
              <a:buClrTx/>
              <a:buSzTx/>
            </a:pP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Hot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Dark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Matter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(</a:t>
            </a:r>
            <a:r>
              <a:rPr lang="fr-FR" altLang="fr-FR" sz="1800" dirty="0">
                <a:solidFill>
                  <a:srgbClr val="0000CC"/>
                </a:solidFill>
                <a:latin typeface="Symbol" pitchFamily="18" charset="2"/>
              </a:rPr>
              <a:t>b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&gt;0.95): not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suitable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to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explain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>
                <a:solidFill>
                  <a:srgbClr val="0000CC"/>
                </a:solidFill>
                <a:latin typeface="Times New Roman" pitchFamily="18" charset="0"/>
              </a:rPr>
              <a:t>properties</a:t>
            </a:r>
            <a:r>
              <a:rPr lang="fr-FR" altLang="fr-FR" sz="1800" dirty="0">
                <a:solidFill>
                  <a:srgbClr val="0000CC"/>
                </a:solidFill>
                <a:latin typeface="Times New Roman" pitchFamily="18" charset="0"/>
              </a:rPr>
              <a:t> of galaxies</a:t>
            </a:r>
          </a:p>
        </p:txBody>
      </p:sp>
    </p:spTree>
    <p:extLst>
      <p:ext uri="{BB962C8B-B14F-4D97-AF65-F5344CB8AC3E}">
        <p14:creationId xmlns:p14="http://schemas.microsoft.com/office/powerpoint/2010/main" val="121940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008BAA-8AD0-476D-9E12-C75A1BD7D3A3}" type="slidenum">
              <a:rPr lang="fr-FR" altLang="fr-FR"/>
              <a:pPr>
                <a:defRPr/>
              </a:pPr>
              <a:t>37</a:t>
            </a:fld>
            <a:endParaRPr lang="fr-FR" altLang="fr-FR"/>
          </a:p>
        </p:txBody>
      </p:sp>
      <p:sp>
        <p:nvSpPr>
          <p:cNvPr id="72710" name="Text Box 3"/>
          <p:cNvSpPr txBox="1">
            <a:spLocks noChangeArrowheads="1"/>
          </p:cNvSpPr>
          <p:nvPr/>
        </p:nvSpPr>
        <p:spPr bwMode="auto">
          <a:xfrm>
            <a:off x="395288" y="692150"/>
            <a:ext cx="828116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u="sng" dirty="0">
                <a:latin typeface="Times New Roman" pitchFamily="18" charset="0"/>
              </a:rPr>
              <a:t> Direct </a:t>
            </a:r>
            <a:r>
              <a:rPr lang="fr-FR" altLang="fr-FR" sz="1800" u="sng" dirty="0" err="1" smtClean="0">
                <a:latin typeface="Times New Roman" pitchFamily="18" charset="0"/>
              </a:rPr>
              <a:t>Detection</a:t>
            </a:r>
            <a:r>
              <a:rPr lang="fr-FR" altLang="fr-FR" sz="1800" u="sng" dirty="0" smtClean="0">
                <a:latin typeface="Times New Roman" pitchFamily="18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fr-FR" altLang="fr-FR" sz="1800" u="sng" dirty="0">
                <a:latin typeface="Times New Roman" pitchFamily="18" charset="0"/>
              </a:rPr>
              <a:t>L</a:t>
            </a:r>
            <a:r>
              <a:rPr lang="fr-FR" altLang="fr-FR" sz="1800" dirty="0" smtClean="0">
                <a:latin typeface="Times New Roman" pitchFamily="18" charset="0"/>
              </a:rPr>
              <a:t>ook </a:t>
            </a:r>
            <a:r>
              <a:rPr lang="fr-FR" altLang="fr-FR" sz="1800" dirty="0">
                <a:latin typeface="Times New Roman" pitchFamily="18" charset="0"/>
              </a:rPr>
              <a:t>for DM+N </a:t>
            </a:r>
            <a:r>
              <a:rPr lang="fr-FR" altLang="fr-FR" sz="1800" dirty="0" smtClean="0">
                <a:latin typeface="Times New Roman" pitchFamily="18" charset="0"/>
              </a:rPr>
              <a:t>interactions =&gt; </a:t>
            </a:r>
            <a:r>
              <a:rPr lang="fr-FR" altLang="fr-FR" sz="1800" dirty="0" err="1" smtClean="0">
                <a:solidFill>
                  <a:srgbClr val="008000"/>
                </a:solidFill>
                <a:latin typeface="Times New Roman" pitchFamily="18" charset="0"/>
              </a:rPr>
              <a:t>nuclear</a:t>
            </a:r>
            <a:r>
              <a:rPr lang="fr-FR" altLang="fr-FR" sz="1800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solidFill>
                  <a:srgbClr val="008000"/>
                </a:solidFill>
                <a:latin typeface="Times New Roman" pitchFamily="18" charset="0"/>
              </a:rPr>
              <a:t>recoil</a:t>
            </a:r>
            <a:endParaRPr lang="fr-FR" altLang="fr-FR" sz="1800" dirty="0">
              <a:solidFill>
                <a:srgbClr val="008000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000" dirty="0"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 u="sng" dirty="0">
                <a:latin typeface="Times New Roman" pitchFamily="18" charset="0"/>
              </a:rPr>
              <a:t> Indirect </a:t>
            </a:r>
            <a:r>
              <a:rPr lang="fr-FR" altLang="fr-FR" sz="1800" u="sng" dirty="0" err="1" smtClean="0">
                <a:latin typeface="Times New Roman" pitchFamily="18" charset="0"/>
              </a:rPr>
              <a:t>Detection</a:t>
            </a:r>
            <a:r>
              <a:rPr lang="fr-FR" altLang="fr-FR" sz="1800" u="sng" dirty="0" smtClean="0">
                <a:latin typeface="Times New Roman" pitchFamily="18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fr-FR" altLang="fr-FR" sz="1800" dirty="0" smtClean="0">
                <a:latin typeface="Times New Roman" pitchFamily="18" charset="0"/>
              </a:rPr>
              <a:t>Look </a:t>
            </a:r>
            <a:r>
              <a:rPr lang="fr-FR" altLang="fr-FR" sz="1800" dirty="0">
                <a:latin typeface="Times New Roman" pitchFamily="18" charset="0"/>
              </a:rPr>
              <a:t>for SM </a:t>
            </a:r>
            <a:r>
              <a:rPr lang="fr-FR" altLang="fr-FR" sz="1800" dirty="0" err="1">
                <a:latin typeface="Times New Roman" pitchFamily="18" charset="0"/>
              </a:rPr>
              <a:t>particles</a:t>
            </a: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</a:rPr>
              <a:t>(e</a:t>
            </a:r>
            <a:r>
              <a:rPr lang="fr-FR" altLang="fr-FR" sz="1800" baseline="30000" dirty="0">
                <a:solidFill>
                  <a:srgbClr val="008000"/>
                </a:solidFill>
                <a:latin typeface="Times New Roman" pitchFamily="18" charset="0"/>
              </a:rPr>
              <a:t>-</a:t>
            </a: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</a:rPr>
              <a:t>, e</a:t>
            </a:r>
            <a:r>
              <a:rPr lang="fr-FR" altLang="fr-FR" sz="1800" baseline="30000" dirty="0">
                <a:solidFill>
                  <a:srgbClr val="008000"/>
                </a:solidFill>
                <a:latin typeface="Times New Roman" pitchFamily="18" charset="0"/>
              </a:rPr>
              <a:t>+</a:t>
            </a: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</a:rPr>
              <a:t>, </a:t>
            </a:r>
            <a:r>
              <a:rPr lang="fr-FR" altLang="fr-FR" sz="1800" dirty="0" err="1">
                <a:solidFill>
                  <a:srgbClr val="008000"/>
                </a:solidFill>
                <a:latin typeface="Symbol" pitchFamily="18" charset="2"/>
              </a:rPr>
              <a:t>g</a:t>
            </a:r>
            <a:r>
              <a:rPr lang="fr-FR" altLang="fr-FR" sz="1800" dirty="0" err="1">
                <a:solidFill>
                  <a:srgbClr val="008000"/>
                </a:solidFill>
                <a:latin typeface="Times New Roman" pitchFamily="18" charset="0"/>
              </a:rPr>
              <a:t>-rays</a:t>
            </a: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</a:rPr>
              <a:t>, </a:t>
            </a:r>
            <a:r>
              <a:rPr lang="fr-FR" altLang="fr-FR" sz="1800" dirty="0">
                <a:solidFill>
                  <a:srgbClr val="008000"/>
                </a:solidFill>
                <a:latin typeface="Symbol" pitchFamily="18" charset="2"/>
              </a:rPr>
              <a:t>n</a:t>
            </a:r>
            <a:r>
              <a:rPr lang="fr-FR" altLang="fr-FR" sz="1800" dirty="0">
                <a:solidFill>
                  <a:srgbClr val="008000"/>
                </a:solidFill>
                <a:latin typeface="Times New Roman" pitchFamily="18" charset="0"/>
              </a:rPr>
              <a:t>, </a:t>
            </a:r>
            <a:r>
              <a:rPr lang="fr-FR" altLang="fr-FR" sz="1800" dirty="0" smtClean="0">
                <a:solidFill>
                  <a:srgbClr val="008000"/>
                </a:solidFill>
                <a:latin typeface="Times New Roman" pitchFamily="18" charset="0"/>
              </a:rPr>
              <a:t>p) </a:t>
            </a:r>
            <a:r>
              <a:rPr lang="fr-FR" altLang="fr-FR" sz="1800" dirty="0" err="1" smtClean="0">
                <a:latin typeface="Times New Roman" pitchFamily="18" charset="0"/>
              </a:rPr>
              <a:t>produced</a:t>
            </a:r>
            <a:r>
              <a:rPr lang="fr-FR" altLang="fr-FR" sz="1800" dirty="0" smtClean="0"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latin typeface="Times New Roman" pitchFamily="18" charset="0"/>
              </a:rPr>
              <a:t>through</a:t>
            </a:r>
            <a:r>
              <a:rPr lang="fr-FR" altLang="fr-FR" sz="1800" dirty="0" smtClean="0">
                <a:latin typeface="Times New Roman" pitchFamily="18" charset="0"/>
              </a:rPr>
              <a:t> </a:t>
            </a:r>
            <a:r>
              <a:rPr lang="fr-FR" altLang="fr-FR" sz="1800" dirty="0">
                <a:latin typeface="Times New Roman" pitchFamily="18" charset="0"/>
              </a:rPr>
              <a:t>DM annihilation </a:t>
            </a:r>
            <a:r>
              <a:rPr lang="fr-FR" altLang="fr-FR" sz="1800" dirty="0" err="1" smtClean="0">
                <a:latin typeface="Times New Roman" pitchFamily="18" charset="0"/>
              </a:rPr>
              <a:t>processes</a:t>
            </a:r>
            <a:endParaRPr lang="fr-FR" altLang="fr-FR" sz="1800" dirty="0">
              <a:latin typeface="Times New Roman" pitchFamily="18" charset="0"/>
            </a:endParaRPr>
          </a:p>
        </p:txBody>
      </p:sp>
      <p:sp>
        <p:nvSpPr>
          <p:cNvPr id="72711" name="Text Box 4"/>
          <p:cNvSpPr txBox="1">
            <a:spLocks noChangeArrowheads="1"/>
          </p:cNvSpPr>
          <p:nvPr/>
        </p:nvSpPr>
        <p:spPr bwMode="auto">
          <a:xfrm>
            <a:off x="1691680" y="-26988"/>
            <a:ext cx="576064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Dark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>
                <a:latin typeface="Times New Roman" pitchFamily="18" charset="0"/>
              </a:rPr>
              <a:t>Matter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2000" b="1" u="sng" dirty="0" smtClean="0">
                <a:latin typeface="Times New Roman" pitchFamily="18" charset="0"/>
              </a:rPr>
              <a:t>: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Two</a:t>
            </a:r>
            <a:r>
              <a:rPr lang="fr-FR" altLang="fr-FR" sz="2000" b="1" u="sng" dirty="0" smtClean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Methods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84984"/>
            <a:ext cx="2356036" cy="229645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70693" y="3269027"/>
            <a:ext cx="2356036" cy="22964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437384"/>
            <a:ext cx="2356036" cy="229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1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E64E8-D44D-456E-98BF-9FF1EC8312AF}" type="slidenum">
              <a:rPr lang="fr-FR" altLang="fr-FR"/>
              <a:pPr>
                <a:defRPr/>
              </a:pPr>
              <a:t>38</a:t>
            </a:fld>
            <a:endParaRPr lang="fr-FR" altLang="fr-FR"/>
          </a:p>
        </p:txBody>
      </p:sp>
      <p:sp>
        <p:nvSpPr>
          <p:cNvPr id="73733" name="Text Box 2"/>
          <p:cNvSpPr txBox="1">
            <a:spLocks noChangeArrowheads="1"/>
          </p:cNvSpPr>
          <p:nvPr/>
        </p:nvSpPr>
        <p:spPr bwMode="auto">
          <a:xfrm>
            <a:off x="3578225" y="908050"/>
            <a:ext cx="193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Search Hypotheses</a:t>
            </a:r>
          </a:p>
        </p:txBody>
      </p:sp>
      <p:sp>
        <p:nvSpPr>
          <p:cNvPr id="73734" name="Text Box 3"/>
          <p:cNvSpPr txBox="1">
            <a:spLocks noChangeArrowheads="1"/>
          </p:cNvSpPr>
          <p:nvPr/>
        </p:nvSpPr>
        <p:spPr bwMode="auto">
          <a:xfrm>
            <a:off x="519113" y="1328738"/>
            <a:ext cx="637381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fr-FR" altLang="fr-FR"/>
              <a:t>DM forms a static halo in the galactic rest frame</a:t>
            </a:r>
          </a:p>
          <a:p>
            <a:pPr lvl="1">
              <a:buFontTx/>
              <a:buChar char="•"/>
            </a:pPr>
            <a:r>
              <a:rPr lang="fr-FR" altLang="fr-FR">
                <a:solidFill>
                  <a:srgbClr val="0000CC"/>
                </a:solidFill>
              </a:rPr>
              <a:t>The sun rotates at 230 km/s around the galactic center</a:t>
            </a:r>
          </a:p>
          <a:p>
            <a:pPr lvl="1">
              <a:buFontTx/>
              <a:buChar char="•"/>
            </a:pPr>
            <a:r>
              <a:rPr lang="fr-FR" altLang="fr-FR">
                <a:solidFill>
                  <a:srgbClr val="0000CC"/>
                </a:solidFill>
              </a:rPr>
              <a:t>The earth rotates at (230+/-15) km/s =&gt; annual modulation</a:t>
            </a:r>
          </a:p>
          <a:p>
            <a:pPr>
              <a:buFontTx/>
              <a:buAutoNum type="arabicPeriod"/>
            </a:pPr>
            <a:r>
              <a:rPr lang="fr-FR" altLang="fr-FR"/>
              <a:t>DM elastically scatters on ordinary matter</a:t>
            </a:r>
          </a:p>
          <a:p>
            <a:pPr>
              <a:buFontTx/>
              <a:buAutoNum type="arabicPeriod"/>
            </a:pPr>
            <a:r>
              <a:rPr lang="fr-FR" altLang="fr-FR"/>
              <a:t>10 GeV &lt; m(WIMP) &lt; 10 TeV </a:t>
            </a:r>
          </a:p>
          <a:p>
            <a:r>
              <a:rPr lang="fr-FR" altLang="fr-FR"/>
              <a:t>	=&gt; nuclear recoil E: 1-100 keV</a:t>
            </a:r>
          </a:p>
        </p:txBody>
      </p:sp>
      <p:pic>
        <p:nvPicPr>
          <p:cNvPr id="737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424815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737" name="Text Box 6"/>
          <p:cNvSpPr txBox="1">
            <a:spLocks noChangeArrowheads="1"/>
          </p:cNvSpPr>
          <p:nvPr/>
        </p:nvSpPr>
        <p:spPr bwMode="auto">
          <a:xfrm>
            <a:off x="4572000" y="5229225"/>
            <a:ext cx="43021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Heat: 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phonons in crystaline lattice structure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Ionization: 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free electrons in materials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Light: </a:t>
            </a: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scintillation in materials</a:t>
            </a:r>
          </a:p>
        </p:txBody>
      </p:sp>
      <p:sp>
        <p:nvSpPr>
          <p:cNvPr id="73738" name="Text Box 7"/>
          <p:cNvSpPr txBox="1">
            <a:spLocks noChangeArrowheads="1"/>
          </p:cNvSpPr>
          <p:nvPr/>
        </p:nvSpPr>
        <p:spPr bwMode="auto">
          <a:xfrm>
            <a:off x="1691680" y="-26988"/>
            <a:ext cx="576064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Dark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>
                <a:latin typeface="Times New Roman" pitchFamily="18" charset="0"/>
              </a:rPr>
              <a:t>Matter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2000" b="1" u="sng" dirty="0" smtClean="0">
                <a:latin typeface="Times New Roman" pitchFamily="18" charset="0"/>
              </a:rPr>
              <a:t>: Direct </a:t>
            </a:r>
            <a:r>
              <a:rPr lang="fr-FR" altLang="fr-FR" sz="2000" b="1" u="sng" dirty="0" err="1" smtClean="0">
                <a:latin typeface="Times New Roman" pitchFamily="18" charset="0"/>
              </a:rPr>
              <a:t>Detection</a:t>
            </a:r>
            <a:r>
              <a:rPr lang="fr-FR" altLang="fr-FR" sz="2000" b="1" u="sng" dirty="0" smtClean="0">
                <a:latin typeface="Times New Roman" pitchFamily="18" charset="0"/>
              </a:rPr>
              <a:t> (1)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1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E972D-3113-41E4-A2D1-F71D9E4BD0BC}" type="slidenum">
              <a:rPr lang="fr-FR" altLang="fr-FR"/>
              <a:pPr>
                <a:defRPr/>
              </a:pPr>
              <a:t>39</a:t>
            </a:fld>
            <a:endParaRPr lang="fr-FR" altLang="fr-FR"/>
          </a:p>
        </p:txBody>
      </p:sp>
      <p:pic>
        <p:nvPicPr>
          <p:cNvPr id="747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357563"/>
            <a:ext cx="3643312" cy="310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759" name="Text Box 4"/>
          <p:cNvSpPr txBox="1">
            <a:spLocks noChangeArrowheads="1"/>
          </p:cNvSpPr>
          <p:nvPr/>
        </p:nvSpPr>
        <p:spPr bwMode="auto">
          <a:xfrm>
            <a:off x="468313" y="1125538"/>
            <a:ext cx="532765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Location: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LN Gran Sasso</a:t>
            </a:r>
          </a:p>
          <a:p>
            <a:pPr lvl="2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Detection Technique: 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dual phase Xe detector + PMTs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prompt scintillation in liquid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ionization =&gt; proportional scintillation in gas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Phase  I (05-07): </a:t>
            </a:r>
            <a:r>
              <a:rPr lang="fr-FR" altLang="fr-FR" sz="1600">
                <a:solidFill>
                  <a:srgbClr val="0000CC"/>
                </a:solidFill>
                <a:latin typeface="Times New Roman" pitchFamily="18" charset="0"/>
              </a:rPr>
              <a:t>10 kg target mass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Phase II (08-10): </a:t>
            </a:r>
            <a:r>
              <a:rPr lang="fr-FR" altLang="fr-FR" sz="1600">
                <a:solidFill>
                  <a:srgbClr val="0000CC"/>
                </a:solidFill>
                <a:latin typeface="Times New Roman" pitchFamily="18" charset="0"/>
              </a:rPr>
              <a:t>100 kg target mass, bkgd/100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Data samples: 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190.4 kg-day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S1: scintillation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in LXe (bottom)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 S2: top ionization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>
                <a:solidFill>
                  <a:srgbClr val="0000CC"/>
                </a:solidFill>
                <a:latin typeface="Times New Roman" pitchFamily="18" charset="0"/>
              </a:rPr>
              <a:t>in GXe (top)</a:t>
            </a:r>
          </a:p>
        </p:txBody>
      </p:sp>
      <p:pic>
        <p:nvPicPr>
          <p:cNvPr id="7476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4900"/>
            <a:ext cx="2593975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761" name="Text Box 6"/>
          <p:cNvSpPr txBox="1">
            <a:spLocks noChangeArrowheads="1"/>
          </p:cNvSpPr>
          <p:nvPr/>
        </p:nvSpPr>
        <p:spPr bwMode="auto">
          <a:xfrm>
            <a:off x="3276600" y="836613"/>
            <a:ext cx="2527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XENON-100 Experiment</a:t>
            </a:r>
          </a:p>
        </p:txBody>
      </p:sp>
      <p:pic>
        <p:nvPicPr>
          <p:cNvPr id="74762" name="Picture 7" descr="DSC022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052513"/>
            <a:ext cx="22336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3" name="Line 8"/>
          <p:cNvSpPr>
            <a:spLocks noChangeShapeType="1"/>
          </p:cNvSpPr>
          <p:nvPr/>
        </p:nvSpPr>
        <p:spPr bwMode="auto">
          <a:xfrm flipV="1">
            <a:off x="7381875" y="2781300"/>
            <a:ext cx="14287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7476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5949950"/>
            <a:ext cx="2362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691680" y="-26988"/>
            <a:ext cx="5732702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Dark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>
                <a:latin typeface="Times New Roman" pitchFamily="18" charset="0"/>
              </a:rPr>
              <a:t>Matter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2000" b="1" u="sng" dirty="0" smtClean="0">
                <a:latin typeface="Times New Roman" pitchFamily="18" charset="0"/>
              </a:rPr>
              <a:t>: Direct </a:t>
            </a:r>
            <a:r>
              <a:rPr lang="fr-FR" altLang="fr-FR" sz="2000" b="1" u="sng" dirty="0" err="1" smtClean="0">
                <a:latin typeface="Times New Roman" pitchFamily="18" charset="0"/>
              </a:rPr>
              <a:t>Detection</a:t>
            </a:r>
            <a:r>
              <a:rPr lang="fr-FR" altLang="fr-FR" sz="2000" b="1" u="sng" dirty="0" smtClean="0">
                <a:latin typeface="Times New Roman" pitchFamily="18" charset="0"/>
              </a:rPr>
              <a:t> (2)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1D213-101A-4150-AFAC-38DF71E3CE52}" type="slidenum">
              <a:rPr lang="fr-FR" altLang="fr-FR"/>
              <a:pPr>
                <a:defRPr/>
              </a:pPr>
              <a:t>4</a:t>
            </a:fld>
            <a:endParaRPr lang="fr-FR" altLang="fr-FR"/>
          </a:p>
        </p:txBody>
      </p:sp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1052736"/>
            <a:ext cx="5040559" cy="527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506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943995"/>
              </p:ext>
            </p:extLst>
          </p:nvPr>
        </p:nvGraphicFramePr>
        <p:xfrm>
          <a:off x="7200652" y="2492896"/>
          <a:ext cx="1547812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6" name="Equation" r:id="rId5" imgW="888614" imgH="1002865" progId="Equation.3">
                  <p:embed/>
                </p:oleObj>
              </mc:Choice>
              <mc:Fallback>
                <p:oleObj name="Equation" r:id="rId5" imgW="888614" imgH="100286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652" y="2492896"/>
                        <a:ext cx="1547812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3" name="Text Box 4"/>
          <p:cNvSpPr txBox="1">
            <a:spLocks noChangeArrowheads="1"/>
          </p:cNvSpPr>
          <p:nvPr/>
        </p:nvSpPr>
        <p:spPr bwMode="auto">
          <a:xfrm>
            <a:off x="2483768" y="620688"/>
            <a:ext cx="41044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 dirty="0" err="1" smtClean="0">
                <a:latin typeface="Times New Roman" pitchFamily="18" charset="0"/>
              </a:rPr>
              <a:t>Example</a:t>
            </a: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smtClean="0">
                <a:latin typeface="Times New Roman" pitchFamily="18" charset="0"/>
              </a:rPr>
              <a:t>in Minimal </a:t>
            </a:r>
            <a:r>
              <a:rPr lang="fr-FR" altLang="fr-FR" sz="1800" dirty="0" err="1" smtClean="0">
                <a:latin typeface="Times New Roman" pitchFamily="18" charset="0"/>
              </a:rPr>
              <a:t>Supergravity</a:t>
            </a:r>
            <a:r>
              <a:rPr lang="fr-FR" altLang="fr-FR" sz="1800" dirty="0" smtClean="0">
                <a:latin typeface="Times New Roman" pitchFamily="18" charset="0"/>
              </a:rPr>
              <a:t> Model</a:t>
            </a:r>
            <a:endParaRPr lang="fr-FR" altLang="fr-FR" sz="1800" dirty="0">
              <a:latin typeface="Times New Roman" pitchFamily="18" charset="0"/>
            </a:endParaRPr>
          </a:p>
        </p:txBody>
      </p:sp>
      <p:sp>
        <p:nvSpPr>
          <p:cNvPr id="45064" name="Text Box 5"/>
          <p:cNvSpPr txBox="1">
            <a:spLocks noChangeArrowheads="1"/>
          </p:cNvSpPr>
          <p:nvPr/>
        </p:nvSpPr>
        <p:spPr bwMode="auto">
          <a:xfrm>
            <a:off x="2447924" y="0"/>
            <a:ext cx="4284315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smtClean="0">
                <a:latin typeface="Times New Roman" pitchFamily="18" charset="0"/>
              </a:rPr>
              <a:t>Setup Masses &amp; </a:t>
            </a:r>
            <a:r>
              <a:rPr lang="fr-FR" altLang="fr-FR" sz="2000" b="1" u="sng" dirty="0" err="1" smtClean="0">
                <a:latin typeface="Times New Roman" pitchFamily="18" charset="0"/>
              </a:rPr>
              <a:t>Couplings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3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DED9D-F23C-40AA-9D0E-5EE154BAAECC}" type="slidenum">
              <a:rPr lang="fr-FR" altLang="fr-FR"/>
              <a:pPr>
                <a:defRPr/>
              </a:pPr>
              <a:t>40</a:t>
            </a:fld>
            <a:endParaRPr lang="fr-FR" altLang="fr-FR"/>
          </a:p>
        </p:txBody>
      </p:sp>
      <p:sp>
        <p:nvSpPr>
          <p:cNvPr id="75782" name="Text Box 3"/>
          <p:cNvSpPr txBox="1">
            <a:spLocks noChangeArrowheads="1"/>
          </p:cNvSpPr>
          <p:nvPr/>
        </p:nvSpPr>
        <p:spPr bwMode="auto">
          <a:xfrm>
            <a:off x="3517900" y="836613"/>
            <a:ext cx="213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u="sng">
                <a:latin typeface="Times New Roman" pitchFamily="18" charset="0"/>
              </a:rPr>
              <a:t>XENON-100 Results</a:t>
            </a:r>
          </a:p>
        </p:txBody>
      </p:sp>
      <p:pic>
        <p:nvPicPr>
          <p:cNvPr id="75783" name="Picture 7" descr="xenonrun10_lim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8" y="1268413"/>
            <a:ext cx="6811962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91680" y="-26988"/>
            <a:ext cx="576064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>
                <a:latin typeface="Times New Roman" pitchFamily="18" charset="0"/>
              </a:rPr>
              <a:t>Dark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>
                <a:latin typeface="Times New Roman" pitchFamily="18" charset="0"/>
              </a:rPr>
              <a:t>Matter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Searches</a:t>
            </a:r>
            <a:r>
              <a:rPr lang="fr-FR" altLang="fr-FR" sz="2000" b="1" u="sng" dirty="0" smtClean="0">
                <a:latin typeface="Times New Roman" pitchFamily="18" charset="0"/>
              </a:rPr>
              <a:t>: Direct </a:t>
            </a:r>
            <a:r>
              <a:rPr lang="fr-FR" altLang="fr-FR" sz="2000" b="1" u="sng" dirty="0" err="1" smtClean="0">
                <a:latin typeface="Times New Roman" pitchFamily="18" charset="0"/>
              </a:rPr>
              <a:t>Detection</a:t>
            </a:r>
            <a:r>
              <a:rPr lang="fr-FR" altLang="fr-FR" sz="2000" b="1" u="sng" dirty="0" smtClean="0">
                <a:latin typeface="Times New Roman" pitchFamily="18" charset="0"/>
              </a:rPr>
              <a:t> (3)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/>
              <a:t>14/08/2014</a:t>
            </a: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"Supersymmetry: Basic Theoretical Introduction",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8EE0-212A-45DB-8AA1-0F48382C24FA}" type="slidenum">
              <a:rPr lang="fr-FR" altLang="fr-FR"/>
              <a:pPr>
                <a:defRPr/>
              </a:pPr>
              <a:t>41</a:t>
            </a:fld>
            <a:endParaRPr lang="fr-FR" altLang="fr-FR"/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971600" y="2852936"/>
            <a:ext cx="7200800" cy="1077218"/>
          </a:xfrm>
          <a:prstGeom prst="rect">
            <a:avLst/>
          </a:prstGeom>
          <a:solidFill>
            <a:srgbClr val="FFC000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smtClean="0">
                <a:latin typeface="Times New Roman" pitchFamily="18" charset="0"/>
              </a:rPr>
              <a:t>6. Putting </a:t>
            </a:r>
            <a:r>
              <a:rPr lang="fr-FR" altLang="fr-FR" sz="3200" b="1" u="sng" dirty="0" err="1" smtClean="0">
                <a:latin typeface="Times New Roman" pitchFamily="18" charset="0"/>
              </a:rPr>
              <a:t>Together</a:t>
            </a:r>
            <a:r>
              <a:rPr lang="fr-FR" altLang="fr-FR" sz="3200" b="1" u="sng" dirty="0" smtClean="0">
                <a:latin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fr-FR" altLang="fr-FR" sz="3200" b="1" u="sng" dirty="0" err="1" smtClean="0">
                <a:latin typeface="Times New Roman" pitchFamily="18" charset="0"/>
              </a:rPr>
              <a:t>Constraints</a:t>
            </a:r>
            <a:r>
              <a:rPr lang="fr-FR" altLang="fr-FR" sz="3200" b="1" u="sng" dirty="0" smtClean="0">
                <a:latin typeface="Times New Roman" pitchFamily="18" charset="0"/>
              </a:rPr>
              <a:t> on SUSY</a:t>
            </a:r>
          </a:p>
        </p:txBody>
      </p:sp>
    </p:spTree>
    <p:extLst>
      <p:ext uri="{BB962C8B-B14F-4D97-AF65-F5344CB8AC3E}">
        <p14:creationId xmlns:p14="http://schemas.microsoft.com/office/powerpoint/2010/main" val="26143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2B6CF-C8E6-41B0-99F8-B2ED40153E56}" type="slidenum">
              <a:rPr lang="fr-FR" altLang="fr-FR"/>
              <a:pPr>
                <a:defRPr/>
              </a:pPr>
              <a:t>42</a:t>
            </a:fld>
            <a:endParaRPr lang="fr-FR" altLang="fr-FR"/>
          </a:p>
        </p:txBody>
      </p:sp>
      <p:sp>
        <p:nvSpPr>
          <p:cNvPr id="76805" name="Text Box 2"/>
          <p:cNvSpPr txBox="1">
            <a:spLocks noChangeArrowheads="1"/>
          </p:cNvSpPr>
          <p:nvPr/>
        </p:nvSpPr>
        <p:spPr bwMode="auto">
          <a:xfrm>
            <a:off x="2411760" y="-26988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(1)</a:t>
            </a:r>
          </a:p>
        </p:txBody>
      </p:sp>
      <p:sp>
        <p:nvSpPr>
          <p:cNvPr id="76806" name="Text Box 3"/>
          <p:cNvSpPr txBox="1">
            <a:spLocks noChangeArrowheads="1"/>
          </p:cNvSpPr>
          <p:nvPr/>
        </p:nvSpPr>
        <p:spPr bwMode="auto">
          <a:xfrm>
            <a:off x="395288" y="692150"/>
            <a:ext cx="6429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Versions of SUSY filts that include the non-accelerator constraints</a:t>
            </a:r>
          </a:p>
        </p:txBody>
      </p:sp>
      <p:pic>
        <p:nvPicPr>
          <p:cNvPr id="7680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35075"/>
            <a:ext cx="8207375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79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E2E-425E-4109-852F-870195073871}" type="slidenum">
              <a:rPr lang="fr-FR" altLang="fr-FR"/>
              <a:pPr>
                <a:defRPr/>
              </a:pPr>
              <a:t>43</a:t>
            </a:fld>
            <a:endParaRPr lang="fr-FR" altLang="fr-FR"/>
          </a:p>
        </p:txBody>
      </p:sp>
      <p:sp>
        <p:nvSpPr>
          <p:cNvPr id="77829" name="Text Box 2"/>
          <p:cNvSpPr txBox="1">
            <a:spLocks noChangeArrowheads="1"/>
          </p:cNvSpPr>
          <p:nvPr/>
        </p:nvSpPr>
        <p:spPr bwMode="auto">
          <a:xfrm>
            <a:off x="2411760" y="-26988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(2)</a:t>
            </a:r>
          </a:p>
        </p:txBody>
      </p:sp>
      <p:pic>
        <p:nvPicPr>
          <p:cNvPr id="778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8135937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52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0557B-7D8B-4BBA-9D8D-C31E215063EF}" type="slidenum">
              <a:rPr lang="fr-FR" altLang="fr-FR"/>
              <a:pPr>
                <a:defRPr/>
              </a:pPr>
              <a:t>44</a:t>
            </a:fld>
            <a:endParaRPr lang="fr-FR" altLang="fr-FR"/>
          </a:p>
        </p:txBody>
      </p:sp>
      <p:sp>
        <p:nvSpPr>
          <p:cNvPr id="78853" name="Text Box 2"/>
          <p:cNvSpPr txBox="1">
            <a:spLocks noChangeArrowheads="1"/>
          </p:cNvSpPr>
          <p:nvPr/>
        </p:nvSpPr>
        <p:spPr bwMode="auto">
          <a:xfrm>
            <a:off x="2368550" y="-26988"/>
            <a:ext cx="436369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(3)</a:t>
            </a:r>
          </a:p>
        </p:txBody>
      </p:sp>
      <p:sp>
        <p:nvSpPr>
          <p:cNvPr id="78854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3946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Tools: </a:t>
            </a:r>
            <a:r>
              <a:rPr lang="fr-FR" altLang="fr-FR" sz="1800">
                <a:latin typeface="Times New Roman" pitchFamily="18" charset="0"/>
                <a:hlinkClick r:id="rId3"/>
              </a:rPr>
              <a:t>http://www.cern.ch/matsercode</a:t>
            </a:r>
            <a:r>
              <a:rPr lang="fr-FR" altLang="fr-FR" sz="1800">
                <a:latin typeface="Times New Roman" pitchFamily="18" charset="0"/>
              </a:rPr>
              <a:t>  </a:t>
            </a:r>
          </a:p>
        </p:txBody>
      </p:sp>
      <p:pic>
        <p:nvPicPr>
          <p:cNvPr id="7885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81075"/>
            <a:ext cx="7350125" cy="53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7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4EE97-0841-44D6-A6F2-8820E21E8982}" type="slidenum">
              <a:rPr lang="fr-FR" altLang="fr-FR"/>
              <a:pPr>
                <a:defRPr/>
              </a:pPr>
              <a:t>45</a:t>
            </a:fld>
            <a:endParaRPr lang="fr-FR" altLang="fr-FR"/>
          </a:p>
        </p:txBody>
      </p:sp>
      <p:sp>
        <p:nvSpPr>
          <p:cNvPr id="79877" name="Text Box 2"/>
          <p:cNvSpPr txBox="1">
            <a:spLocks noChangeArrowheads="1"/>
          </p:cNvSpPr>
          <p:nvPr/>
        </p:nvSpPr>
        <p:spPr bwMode="auto">
          <a:xfrm>
            <a:off x="2429302" y="-26988"/>
            <a:ext cx="4302938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(4)</a:t>
            </a:r>
          </a:p>
        </p:txBody>
      </p:sp>
      <p:pic>
        <p:nvPicPr>
          <p:cNvPr id="798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476250"/>
            <a:ext cx="7218363" cy="586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132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73CCB-5227-42E6-887F-9AAF6693C2B3}" type="slidenum">
              <a:rPr lang="fr-FR" altLang="fr-FR"/>
              <a:pPr>
                <a:defRPr/>
              </a:pPr>
              <a:t>46</a:t>
            </a:fld>
            <a:endParaRPr lang="fr-FR" altLang="fr-FR"/>
          </a:p>
        </p:txBody>
      </p:sp>
      <p:sp>
        <p:nvSpPr>
          <p:cNvPr id="80901" name="Text Box 2"/>
          <p:cNvSpPr txBox="1">
            <a:spLocks noChangeArrowheads="1"/>
          </p:cNvSpPr>
          <p:nvPr/>
        </p:nvSpPr>
        <p:spPr bwMode="auto">
          <a:xfrm>
            <a:off x="2456656" y="-26988"/>
            <a:ext cx="4214019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(5)</a:t>
            </a:r>
          </a:p>
        </p:txBody>
      </p:sp>
      <p:pic>
        <p:nvPicPr>
          <p:cNvPr id="8090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1268413"/>
            <a:ext cx="4230687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90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419735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20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7C3C0-8521-459C-8BA4-E6D0C336FD2C}" type="slidenum">
              <a:rPr lang="fr-FR" altLang="fr-FR"/>
              <a:pPr>
                <a:defRPr/>
              </a:pPr>
              <a:t>47</a:t>
            </a:fld>
            <a:endParaRPr lang="fr-FR" altLang="fr-FR"/>
          </a:p>
        </p:txBody>
      </p:sp>
      <p:sp>
        <p:nvSpPr>
          <p:cNvPr id="81925" name="Text Box 2"/>
          <p:cNvSpPr txBox="1">
            <a:spLocks noChangeArrowheads="1"/>
          </p:cNvSpPr>
          <p:nvPr/>
        </p:nvSpPr>
        <p:spPr bwMode="auto">
          <a:xfrm>
            <a:off x="2411760" y="-26988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>
                <a:latin typeface="Times New Roman" pitchFamily="18" charset="0"/>
              </a:rPr>
              <a:t>SUSY Global Fits (6)</a:t>
            </a:r>
          </a:p>
        </p:txBody>
      </p:sp>
      <p:pic>
        <p:nvPicPr>
          <p:cNvPr id="819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3527425" cy="592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76250"/>
            <a:ext cx="3478213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4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CD136-94AE-4597-ADFB-92A1D343A9AC}" type="slidenum">
              <a:rPr lang="fr-FR" altLang="fr-FR"/>
              <a:pPr>
                <a:defRPr/>
              </a:pPr>
              <a:t>48</a:t>
            </a:fld>
            <a:endParaRPr lang="fr-FR" altLang="fr-FR"/>
          </a:p>
        </p:txBody>
      </p:sp>
      <p:sp>
        <p:nvSpPr>
          <p:cNvPr id="82949" name="Text Box 2"/>
          <p:cNvSpPr txBox="1">
            <a:spLocks noChangeArrowheads="1"/>
          </p:cNvSpPr>
          <p:nvPr/>
        </p:nvSpPr>
        <p:spPr bwMode="auto">
          <a:xfrm>
            <a:off x="755650" y="2733675"/>
            <a:ext cx="7632700" cy="1343025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8000" b="1">
                <a:latin typeface="Times New Roman" pitchFamily="18" charset="0"/>
              </a:rPr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7505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2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79D67-E9C5-4806-B245-90CFB1C36B82}" type="slidenum">
              <a:rPr lang="fr-FR" altLang="fr-FR"/>
              <a:pPr>
                <a:defRPr/>
              </a:pPr>
              <a:t>5</a:t>
            </a:fld>
            <a:endParaRPr lang="fr-FR" altLang="fr-FR"/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0827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smtClean="0">
                <a:latin typeface="Times New Roman" pitchFamily="18" charset="0"/>
              </a:rPr>
              <a:t>Production </a:t>
            </a:r>
            <a:r>
              <a:rPr lang="fr-FR" altLang="fr-FR" sz="2000" b="1" u="sng" dirty="0" err="1">
                <a:latin typeface="Times New Roman" pitchFamily="18" charset="0"/>
              </a:rPr>
              <a:t>Mechanisms</a:t>
            </a:r>
            <a:r>
              <a:rPr lang="fr-FR" altLang="fr-FR" sz="2000" b="1" u="sng" dirty="0">
                <a:latin typeface="Times New Roman" pitchFamily="18" charset="0"/>
              </a:rPr>
              <a:t> (1</a:t>
            </a:r>
            <a:r>
              <a:rPr lang="fr-FR" altLang="fr-FR" sz="2000" b="1" u="sng" dirty="0" smtClean="0">
                <a:latin typeface="Times New Roman" pitchFamily="18" charset="0"/>
              </a:rPr>
              <a:t>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468313" y="666750"/>
            <a:ext cx="4103687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2000">
                <a:solidFill>
                  <a:srgbClr val="008000"/>
                </a:solidFill>
                <a:latin typeface="Times New Roman" pitchFamily="18" charset="0"/>
              </a:rPr>
              <a:t> How are these Sparticles produced?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Gluino pairs: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Squark pairs: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95400"/>
            <a:ext cx="2519362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2579687" cy="273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7" name="Text Box 13"/>
          <p:cNvSpPr txBox="1">
            <a:spLocks noChangeArrowheads="1"/>
          </p:cNvSpPr>
          <p:nvPr/>
        </p:nvSpPr>
        <p:spPr bwMode="auto">
          <a:xfrm>
            <a:off x="4572000" y="692150"/>
            <a:ext cx="4103688" cy="543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Gluino+Squark pairs: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Chargino pairs:</a:t>
            </a: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Char char="•"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Chargino+Neutralino pairs: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2538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229225"/>
            <a:ext cx="2160587" cy="110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0825"/>
            <a:ext cx="4032250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540" name="Group 16"/>
          <p:cNvGrpSpPr>
            <a:grpSpLocks/>
          </p:cNvGrpSpPr>
          <p:nvPr/>
        </p:nvGrpSpPr>
        <p:grpSpPr bwMode="auto">
          <a:xfrm>
            <a:off x="4678363" y="4802188"/>
            <a:ext cx="3781425" cy="1219200"/>
            <a:chOff x="340" y="1253"/>
            <a:chExt cx="2382" cy="768"/>
          </a:xfrm>
        </p:grpSpPr>
        <p:pic>
          <p:nvPicPr>
            <p:cNvPr id="22547" name="Picture 17" descr="chneuprod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1253"/>
              <a:ext cx="2382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2548" name="Object 18"/>
            <p:cNvGraphicFramePr>
              <a:graphicFrameLocks noChangeAspect="1"/>
            </p:cNvGraphicFramePr>
            <p:nvPr/>
          </p:nvGraphicFramePr>
          <p:xfrm>
            <a:off x="1927" y="1480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2" name="Equation" r:id="rId9" imgW="123938" imgH="171598" progId="Equation.3">
                    <p:embed/>
                  </p:oleObj>
                </mc:Choice>
                <mc:Fallback>
                  <p:oleObj name="Equation" r:id="rId9" imgW="123938" imgH="17159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7" y="1480"/>
                          <a:ext cx="227" cy="25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9" name="Line 19"/>
            <p:cNvSpPr>
              <a:spLocks noChangeShapeType="1"/>
            </p:cNvSpPr>
            <p:nvPr/>
          </p:nvSpPr>
          <p:spPr bwMode="auto">
            <a:xfrm>
              <a:off x="2154" y="1389"/>
              <a:ext cx="0" cy="4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22541" name="Group 25"/>
          <p:cNvGrpSpPr>
            <a:grpSpLocks/>
          </p:cNvGrpSpPr>
          <p:nvPr/>
        </p:nvGrpSpPr>
        <p:grpSpPr bwMode="auto">
          <a:xfrm>
            <a:off x="4572000" y="2997200"/>
            <a:ext cx="3657600" cy="1123950"/>
            <a:chOff x="2880" y="1888"/>
            <a:chExt cx="2304" cy="708"/>
          </a:xfrm>
        </p:grpSpPr>
        <p:pic>
          <p:nvPicPr>
            <p:cNvPr id="22542" name="Picture 2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888"/>
              <a:ext cx="2304" cy="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2543" name="Object 21"/>
            <p:cNvGraphicFramePr>
              <a:graphicFrameLocks noChangeAspect="1"/>
            </p:cNvGraphicFramePr>
            <p:nvPr/>
          </p:nvGraphicFramePr>
          <p:xfrm>
            <a:off x="3923" y="1936"/>
            <a:ext cx="197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3" name="Equation" r:id="rId12" imgW="161898" imgH="180992" progId="Equation.3">
                    <p:embed/>
                  </p:oleObj>
                </mc:Choice>
                <mc:Fallback>
                  <p:oleObj name="Equation" r:id="rId12" imgW="161898" imgH="1809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" y="1936"/>
                          <a:ext cx="197" cy="22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4" name="Object 22"/>
            <p:cNvGraphicFramePr>
              <a:graphicFrameLocks noChangeAspect="1"/>
            </p:cNvGraphicFramePr>
            <p:nvPr/>
          </p:nvGraphicFramePr>
          <p:xfrm>
            <a:off x="3923" y="2341"/>
            <a:ext cx="197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4" name="Equation" r:id="rId14" imgW="161898" imgH="180992" progId="Equation.3">
                    <p:embed/>
                  </p:oleObj>
                </mc:Choice>
                <mc:Fallback>
                  <p:oleObj name="Equation" r:id="rId14" imgW="161898" imgH="1809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" y="2341"/>
                          <a:ext cx="197" cy="22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5" name="Object 23"/>
            <p:cNvGraphicFramePr>
              <a:graphicFrameLocks noChangeAspect="1"/>
            </p:cNvGraphicFramePr>
            <p:nvPr/>
          </p:nvGraphicFramePr>
          <p:xfrm>
            <a:off x="4921" y="1981"/>
            <a:ext cx="197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5" name="Equation" r:id="rId16" imgW="161898" imgH="180992" progId="Equation.3">
                    <p:embed/>
                  </p:oleObj>
                </mc:Choice>
                <mc:Fallback>
                  <p:oleObj name="Equation" r:id="rId16" imgW="161898" imgH="1809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1" y="1981"/>
                          <a:ext cx="197" cy="22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6" name="Object 24"/>
            <p:cNvGraphicFramePr>
              <a:graphicFrameLocks noChangeAspect="1"/>
            </p:cNvGraphicFramePr>
            <p:nvPr/>
          </p:nvGraphicFramePr>
          <p:xfrm>
            <a:off x="4921" y="2341"/>
            <a:ext cx="197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6" name="Equation" r:id="rId18" imgW="161898" imgH="180992" progId="Equation.3">
                    <p:embed/>
                  </p:oleObj>
                </mc:Choice>
                <mc:Fallback>
                  <p:oleObj name="Equation" r:id="rId18" imgW="161898" imgH="1809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1" y="2341"/>
                          <a:ext cx="197" cy="22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4202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91F86-1985-4327-9AE2-3B15EBA287CB}" type="slidenum">
              <a:rPr lang="fr-FR" altLang="fr-FR"/>
              <a:pPr>
                <a:defRPr/>
              </a:pPr>
              <a:t>6</a:t>
            </a:fld>
            <a:endParaRPr lang="fr-FR" altLang="fr-FR"/>
          </a:p>
        </p:txBody>
      </p:sp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198563"/>
            <a:ext cx="4752975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9" name="Text Box 4"/>
          <p:cNvSpPr txBox="1">
            <a:spLocks noChangeArrowheads="1"/>
          </p:cNvSpPr>
          <p:nvPr/>
        </p:nvSpPr>
        <p:spPr bwMode="auto">
          <a:xfrm>
            <a:off x="468313" y="766763"/>
            <a:ext cx="8135937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2000">
                <a:solidFill>
                  <a:srgbClr val="008000"/>
                </a:solidFill>
                <a:latin typeface="Times New Roman" pitchFamily="18" charset="0"/>
              </a:rPr>
              <a:t> What are the cross sections?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Obtained with Prospino (include NLO-QCD corrections)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They determine which Sparticles are accessible and the hierarchy in their search</a:t>
            </a: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411413" y="-26988"/>
            <a:ext cx="4320827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smtClean="0">
                <a:latin typeface="Times New Roman" pitchFamily="18" charset="0"/>
              </a:rPr>
              <a:t>Production </a:t>
            </a:r>
            <a:r>
              <a:rPr lang="fr-FR" altLang="fr-FR" sz="2000" b="1" u="sng" dirty="0" err="1">
                <a:latin typeface="Times New Roman" pitchFamily="18" charset="0"/>
              </a:rPr>
              <a:t>Mechanisms</a:t>
            </a:r>
            <a:r>
              <a:rPr lang="fr-FR" altLang="fr-FR" sz="2000" b="1" u="sng" dirty="0">
                <a:latin typeface="Times New Roman" pitchFamily="18" charset="0"/>
              </a:rPr>
              <a:t> </a:t>
            </a:r>
            <a:r>
              <a:rPr lang="fr-FR" altLang="fr-FR" sz="2000" b="1" u="sng" dirty="0" smtClean="0">
                <a:latin typeface="Times New Roman" pitchFamily="18" charset="0"/>
              </a:rPr>
              <a:t>(2)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F591A5-D3DF-4380-8EBF-9F5F59D54058}" type="slidenum">
              <a:rPr lang="fr-FR" altLang="fr-FR"/>
              <a:pPr>
                <a:defRPr/>
              </a:pPr>
              <a:t>7</a:t>
            </a:fld>
            <a:endParaRPr lang="fr-FR" altLang="fr-FR"/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8135937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2000">
                <a:solidFill>
                  <a:srgbClr val="008000"/>
                </a:solidFill>
                <a:latin typeface="Times New Roman" pitchFamily="18" charset="0"/>
              </a:rPr>
              <a:t> How do these Sparticles decay?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2000">
                <a:solidFill>
                  <a:srgbClr val="0000FF"/>
                </a:solidFill>
                <a:latin typeface="Times New Roman" pitchFamily="18" charset="0"/>
              </a:rPr>
              <a:t> Squarks: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Gluinos:</a:t>
            </a: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Search topologies are chosen wrt to some decay chains</a:t>
            </a:r>
          </a:p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 In RPC searches the phase space is limited by a </a:t>
            </a:r>
            <a:r>
              <a:rPr lang="fr-FR" altLang="fr-FR" sz="180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fr-FR" altLang="fr-FR" sz="1800">
                <a:solidFill>
                  <a:srgbClr val="0000FF"/>
                </a:solidFill>
                <a:latin typeface="Times New Roman" pitchFamily="18" charset="0"/>
              </a:rPr>
              <a:t>M</a:t>
            </a:r>
          </a:p>
        </p:txBody>
      </p:sp>
      <p:pic>
        <p:nvPicPr>
          <p:cNvPr id="245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716338"/>
            <a:ext cx="2881313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644900"/>
            <a:ext cx="2447925" cy="21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981075"/>
            <a:ext cx="2520950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43000"/>
            <a:ext cx="2516188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423189" y="0"/>
            <a:ext cx="4320827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</a:rPr>
              <a:t>Decay</a:t>
            </a:r>
            <a:r>
              <a:rPr lang="fr-FR" altLang="fr-FR" sz="2000" b="1" u="sng" dirty="0" smtClean="0">
                <a:latin typeface="Times New Roman" pitchFamily="18" charset="0"/>
              </a:rPr>
              <a:t> Modes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9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3B6C2-4EB5-4625-9A40-7D5467D35B16}" type="slidenum">
              <a:rPr lang="fr-FR" altLang="fr-FR"/>
              <a:pPr>
                <a:defRPr/>
              </a:pPr>
              <a:t>8</a:t>
            </a:fld>
            <a:endParaRPr lang="fr-FR" altLang="fr-FR"/>
          </a:p>
        </p:txBody>
      </p:sp>
      <p:sp>
        <p:nvSpPr>
          <p:cNvPr id="25605" name="Text Box 2"/>
          <p:cNvSpPr txBox="1">
            <a:spLocks noChangeArrowheads="1"/>
          </p:cNvSpPr>
          <p:nvPr/>
        </p:nvSpPr>
        <p:spPr bwMode="auto">
          <a:xfrm>
            <a:off x="2338388" y="-26988"/>
            <a:ext cx="4393852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</a:rPr>
              <a:t>Search</a:t>
            </a:r>
            <a:r>
              <a:rPr lang="fr-FR" altLang="fr-FR" sz="2000" b="1" u="sng" dirty="0" smtClean="0">
                <a:latin typeface="Times New Roman" pitchFamily="18" charset="0"/>
              </a:rPr>
              <a:t> Topologies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sp>
        <p:nvSpPr>
          <p:cNvPr id="25606" name="Text Box 3"/>
          <p:cNvSpPr txBox="1">
            <a:spLocks noChangeArrowheads="1"/>
          </p:cNvSpPr>
          <p:nvPr/>
        </p:nvSpPr>
        <p:spPr bwMode="auto">
          <a:xfrm>
            <a:off x="468313" y="692150"/>
            <a:ext cx="8135937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2000" dirty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fr-FR" altLang="fr-FR" sz="2000" dirty="0" err="1">
                <a:solidFill>
                  <a:srgbClr val="008000"/>
                </a:solidFill>
                <a:latin typeface="Times New Roman" pitchFamily="18" charset="0"/>
              </a:rPr>
              <a:t>What</a:t>
            </a:r>
            <a:r>
              <a:rPr lang="fr-FR" altLang="fr-FR" sz="2000" dirty="0">
                <a:solidFill>
                  <a:srgbClr val="008000"/>
                </a:solidFill>
                <a:latin typeface="Times New Roman" pitchFamily="18" charset="0"/>
              </a:rPr>
              <a:t> are the </a:t>
            </a:r>
            <a:r>
              <a:rPr lang="fr-FR" altLang="fr-FR" sz="2000" dirty="0" err="1" smtClean="0">
                <a:solidFill>
                  <a:srgbClr val="008000"/>
                </a:solidFill>
                <a:latin typeface="Times New Roman" pitchFamily="18" charset="0"/>
              </a:rPr>
              <a:t>search</a:t>
            </a:r>
            <a:r>
              <a:rPr lang="fr-FR" altLang="fr-FR" sz="2000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fr-FR" altLang="fr-FR" sz="2000" dirty="0">
                <a:solidFill>
                  <a:srgbClr val="008000"/>
                </a:solidFill>
                <a:latin typeface="Times New Roman" pitchFamily="18" charset="0"/>
              </a:rPr>
              <a:t>topologies?</a:t>
            </a:r>
            <a:endParaRPr lang="fr-FR" altLang="fr-FR" sz="20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fr-FR" altLang="fr-FR" sz="2000" dirty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560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100138"/>
            <a:ext cx="4032250" cy="232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3989388"/>
            <a:ext cx="4465637" cy="230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429000"/>
            <a:ext cx="3024187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2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fr-FR" smtClean="0"/>
              <a:t>14/08/2014</a:t>
            </a:r>
            <a:endParaRPr lang="fr-FR" altLang="fr-FR"/>
          </a:p>
        </p:txBody>
      </p:sp>
      <p:sp>
        <p:nvSpPr>
          <p:cNvPr id="1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mtClean="0"/>
              <a:t>"Introduction to Experimental Searches", S. Muanza</a:t>
            </a:r>
            <a:endParaRPr lang="fr-FR" altLang="fr-FR"/>
          </a:p>
        </p:txBody>
      </p:sp>
      <p:sp>
        <p:nvSpPr>
          <p:cNvPr id="1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64853-6576-4554-8FD9-25E82CF9143D}" type="slidenum">
              <a:rPr lang="fr-FR" altLang="fr-FR"/>
              <a:pPr>
                <a:defRPr/>
              </a:pPr>
              <a:t>9</a:t>
            </a:fld>
            <a:endParaRPr lang="fr-FR" altLang="fr-FR"/>
          </a:p>
        </p:txBody>
      </p:sp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2411761" y="-26988"/>
            <a:ext cx="4320480" cy="40011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 u="sng" dirty="0" err="1" smtClean="0">
                <a:latin typeface="Times New Roman" pitchFamily="18" charset="0"/>
              </a:rPr>
              <a:t>Useful</a:t>
            </a:r>
            <a:r>
              <a:rPr lang="fr-FR" altLang="fr-FR" sz="2000" b="1" u="sng" dirty="0" smtClean="0">
                <a:latin typeface="Times New Roman" pitchFamily="18" charset="0"/>
              </a:rPr>
              <a:t> </a:t>
            </a:r>
            <a:r>
              <a:rPr lang="fr-FR" altLang="fr-FR" sz="2000" b="1" u="sng" dirty="0" err="1" smtClean="0">
                <a:latin typeface="Times New Roman" pitchFamily="18" charset="0"/>
              </a:rPr>
              <a:t>Kinematic</a:t>
            </a:r>
            <a:r>
              <a:rPr lang="fr-FR" altLang="fr-FR" sz="2000" b="1" u="sng" dirty="0" smtClean="0">
                <a:latin typeface="Times New Roman" pitchFamily="18" charset="0"/>
              </a:rPr>
              <a:t> Variables</a:t>
            </a:r>
            <a:endParaRPr lang="fr-FR" altLang="fr-FR" sz="2000" b="1" u="sng" dirty="0">
              <a:latin typeface="Times New Roman" pitchFamily="18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468313" y="2227263"/>
            <a:ext cx="8424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Missing Transverse Energy:</a:t>
            </a:r>
          </a:p>
        </p:txBody>
      </p:sp>
      <p:graphicFrame>
        <p:nvGraphicFramePr>
          <p:cNvPr id="26631" name="Object 14"/>
          <p:cNvGraphicFramePr>
            <a:graphicFrameLocks noChangeAspect="1"/>
          </p:cNvGraphicFramePr>
          <p:nvPr/>
        </p:nvGraphicFramePr>
        <p:xfrm>
          <a:off x="539750" y="2708275"/>
          <a:ext cx="4719638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1" name="Equation" r:id="rId4" imgW="2705100" imgH="635000" progId="Equation.3">
                  <p:embed/>
                </p:oleObj>
              </mc:Choice>
              <mc:Fallback>
                <p:oleObj name="Equation" r:id="rId4" imgW="2705100" imgH="63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708275"/>
                        <a:ext cx="4719638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15"/>
          <p:cNvGraphicFramePr>
            <a:graphicFrameLocks noChangeAspect="1"/>
          </p:cNvGraphicFramePr>
          <p:nvPr/>
        </p:nvGraphicFramePr>
        <p:xfrm>
          <a:off x="5364163" y="2874963"/>
          <a:ext cx="36004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2" name="Equation" r:id="rId6" imgW="1651000" imgH="254000" progId="Equation.3">
                  <p:embed/>
                </p:oleObj>
              </mc:Choice>
              <mc:Fallback>
                <p:oleObj name="Equation" r:id="rId6" imgW="16510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874963"/>
                        <a:ext cx="3600450" cy="5540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Text Box 16"/>
          <p:cNvSpPr txBox="1">
            <a:spLocks noChangeArrowheads="1"/>
          </p:cNvSpPr>
          <p:nvPr/>
        </p:nvSpPr>
        <p:spPr bwMode="auto">
          <a:xfrm>
            <a:off x="539750" y="4270375"/>
            <a:ext cx="8424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Total Transverse </a:t>
            </a:r>
            <a:r>
              <a:rPr lang="fr-FR" altLang="fr-FR" sz="1800" dirty="0" err="1" smtClean="0">
                <a:latin typeface="Times New Roman" pitchFamily="18" charset="0"/>
              </a:rPr>
              <a:t>Energy</a:t>
            </a:r>
            <a:r>
              <a:rPr lang="fr-FR" altLang="fr-FR" sz="1800" dirty="0" smtClean="0">
                <a:latin typeface="Times New Roman" pitchFamily="18" charset="0"/>
              </a:rPr>
              <a:t> &amp; Effective Mass:</a:t>
            </a:r>
            <a:endParaRPr lang="fr-FR" altLang="fr-FR" sz="1800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These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are </a:t>
            </a:r>
            <a:r>
              <a:rPr lang="fr-FR" altLang="fr-FR" sz="1800" dirty="0" err="1">
                <a:solidFill>
                  <a:srgbClr val="0000FF"/>
                </a:solidFill>
                <a:latin typeface="Times New Roman" pitchFamily="18" charset="0"/>
              </a:rPr>
              <a:t>scalar</a:t>
            </a:r>
            <a:r>
              <a:rPr lang="fr-FR" altLang="fr-FR" sz="1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sums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, not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vector</a:t>
            </a:r>
            <a:r>
              <a:rPr lang="fr-FR" altLang="fr-FR" sz="1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fr-FR" altLang="fr-FR" sz="1800" dirty="0" err="1" smtClean="0">
                <a:solidFill>
                  <a:srgbClr val="0000FF"/>
                </a:solidFill>
                <a:latin typeface="Times New Roman" pitchFamily="18" charset="0"/>
              </a:rPr>
              <a:t>sums</a:t>
            </a:r>
            <a:endParaRPr lang="fr-FR" altLang="fr-FR" sz="1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graphicFrame>
        <p:nvGraphicFramePr>
          <p:cNvPr id="26634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899208"/>
              </p:ext>
            </p:extLst>
          </p:nvPr>
        </p:nvGraphicFramePr>
        <p:xfrm>
          <a:off x="4932040" y="4148137"/>
          <a:ext cx="13303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3" name="Equation" r:id="rId8" imgW="609336" imgH="406224" progId="Equation.3">
                  <p:embed/>
                </p:oleObj>
              </mc:Choice>
              <mc:Fallback>
                <p:oleObj name="Equation" r:id="rId8" imgW="609336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148137"/>
                        <a:ext cx="1330325" cy="885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5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902200"/>
            <a:ext cx="947737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7" name="Text Box 20"/>
          <p:cNvSpPr txBox="1">
            <a:spLocks noChangeArrowheads="1"/>
          </p:cNvSpPr>
          <p:nvPr/>
        </p:nvSpPr>
        <p:spPr bwMode="auto">
          <a:xfrm>
            <a:off x="539750" y="5373216"/>
            <a:ext cx="8424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 dirty="0">
                <a:latin typeface="Times New Roman" pitchFamily="18" charset="0"/>
              </a:rPr>
              <a:t>      </a:t>
            </a:r>
            <a:r>
              <a:rPr lang="fr-FR" altLang="fr-FR" sz="1800" dirty="0" smtClean="0">
                <a:latin typeface="Times New Roman" pitchFamily="18" charset="0"/>
              </a:rPr>
              <a:t>                   </a:t>
            </a:r>
            <a:r>
              <a:rPr lang="fr-FR" altLang="fr-FR" sz="1800" dirty="0">
                <a:latin typeface="Times New Roman" pitchFamily="18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dirty="0" err="1">
                <a:latin typeface="Times New Roman" pitchFamily="18" charset="0"/>
              </a:rPr>
              <a:t>Lower</a:t>
            </a: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bound</a:t>
            </a: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helps</a:t>
            </a:r>
            <a:r>
              <a:rPr lang="fr-FR" altLang="fr-FR" sz="1800" dirty="0">
                <a:latin typeface="Times New Roman" pitchFamily="18" charset="0"/>
              </a:rPr>
              <a:t> </a:t>
            </a:r>
            <a:r>
              <a:rPr lang="fr-FR" altLang="fr-FR" sz="1800" dirty="0" err="1">
                <a:latin typeface="Times New Roman" pitchFamily="18" charset="0"/>
              </a:rPr>
              <a:t>reduce</a:t>
            </a:r>
            <a:r>
              <a:rPr lang="fr-FR" altLang="fr-FR" sz="1800" dirty="0">
                <a:latin typeface="Times New Roman" pitchFamily="18" charset="0"/>
              </a:rPr>
              <a:t>           </a:t>
            </a:r>
            <a:r>
              <a:rPr lang="fr-FR" altLang="fr-FR" sz="1800" dirty="0" err="1">
                <a:latin typeface="Times New Roman" pitchFamily="18" charset="0"/>
              </a:rPr>
              <a:t>from</a:t>
            </a:r>
            <a:r>
              <a:rPr lang="fr-FR" altLang="fr-FR" sz="1800" dirty="0">
                <a:latin typeface="Times New Roman" pitchFamily="18" charset="0"/>
              </a:rPr>
              <a:t> jets mis-</a:t>
            </a:r>
            <a:r>
              <a:rPr lang="fr-FR" altLang="fr-FR" sz="1800" dirty="0" err="1">
                <a:latin typeface="Times New Roman" pitchFamily="18" charset="0"/>
              </a:rPr>
              <a:t>measurements</a:t>
            </a:r>
            <a:endParaRPr lang="fr-FR" altLang="fr-FR" sz="1800" dirty="0">
              <a:latin typeface="Times New Roman" pitchFamily="18" charset="0"/>
            </a:endParaRPr>
          </a:p>
        </p:txBody>
      </p:sp>
      <p:graphicFrame>
        <p:nvGraphicFramePr>
          <p:cNvPr id="26638" name="Object 22"/>
          <p:cNvGraphicFramePr>
            <a:graphicFrameLocks noChangeAspect="1"/>
          </p:cNvGraphicFramePr>
          <p:nvPr/>
        </p:nvGraphicFramePr>
        <p:xfrm>
          <a:off x="3108325" y="5661025"/>
          <a:ext cx="527050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4" name="Equation" r:id="rId11" imgW="241195" imgH="190417" progId="Equation.3">
                  <p:embed/>
                </p:oleObj>
              </mc:Choice>
              <mc:Fallback>
                <p:oleObj name="Equation" r:id="rId11" imgW="241195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325" y="5661025"/>
                        <a:ext cx="527050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9" name="Text Box 23"/>
          <p:cNvSpPr txBox="1">
            <a:spLocks noChangeArrowheads="1"/>
          </p:cNvSpPr>
          <p:nvPr/>
        </p:nvSpPr>
        <p:spPr bwMode="auto">
          <a:xfrm>
            <a:off x="468313" y="1622425"/>
            <a:ext cx="842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Angular distance in space:</a:t>
            </a:r>
          </a:p>
        </p:txBody>
      </p:sp>
      <p:graphicFrame>
        <p:nvGraphicFramePr>
          <p:cNvPr id="26640" name="Object 24"/>
          <p:cNvGraphicFramePr>
            <a:graphicFrameLocks noChangeAspect="1"/>
          </p:cNvGraphicFramePr>
          <p:nvPr/>
        </p:nvGraphicFramePr>
        <p:xfrm>
          <a:off x="3419475" y="1557338"/>
          <a:ext cx="23034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5" name="Equation" r:id="rId13" imgW="1054100" imgH="228600" progId="Equation.3">
                  <p:embed/>
                </p:oleObj>
              </mc:Choice>
              <mc:Fallback>
                <p:oleObj name="Equation" r:id="rId13" imgW="1054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557338"/>
                        <a:ext cx="2303463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1" name="Text Box 25"/>
          <p:cNvSpPr txBox="1">
            <a:spLocks noChangeArrowheads="1"/>
          </p:cNvSpPr>
          <p:nvPr/>
        </p:nvSpPr>
        <p:spPr bwMode="auto">
          <a:xfrm>
            <a:off x="468313" y="981075"/>
            <a:ext cx="842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4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 sz="22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Font typeface="Palatino Linotype" pitchFamily="18" charset="0"/>
              <a:buChar char="−"/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•"/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</a:pPr>
            <a:r>
              <a:rPr lang="fr-FR" altLang="fr-FR" sz="1800">
                <a:latin typeface="Times New Roman" pitchFamily="18" charset="0"/>
              </a:rPr>
              <a:t> Pseudo-rapidity:</a:t>
            </a:r>
          </a:p>
        </p:txBody>
      </p:sp>
      <p:graphicFrame>
        <p:nvGraphicFramePr>
          <p:cNvPr id="26642" name="Object 26"/>
          <p:cNvGraphicFramePr>
            <a:graphicFrameLocks noChangeAspect="1"/>
          </p:cNvGraphicFramePr>
          <p:nvPr/>
        </p:nvGraphicFramePr>
        <p:xfrm>
          <a:off x="2770188" y="836613"/>
          <a:ext cx="1801812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6" name="Equation" r:id="rId15" imgW="825142" imgH="355446" progId="Equation.3">
                  <p:embed/>
                </p:oleObj>
              </mc:Choice>
              <mc:Fallback>
                <p:oleObj name="Equation" r:id="rId15" imgW="825142" imgH="3554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8" y="836613"/>
                        <a:ext cx="1801812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567236"/>
              </p:ext>
            </p:extLst>
          </p:nvPr>
        </p:nvGraphicFramePr>
        <p:xfrm>
          <a:off x="6734418" y="4203700"/>
          <a:ext cx="16621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7" name="Équation" r:id="rId17" imgW="761760" imgH="177480" progId="Equation.3">
                  <p:embed/>
                </p:oleObj>
              </mc:Choice>
              <mc:Fallback>
                <p:oleObj name="Équation" r:id="rId17" imgW="76176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4418" y="4203700"/>
                        <a:ext cx="1662113" cy="387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04557"/>
              </p:ext>
            </p:extLst>
          </p:nvPr>
        </p:nvGraphicFramePr>
        <p:xfrm>
          <a:off x="755576" y="5345906"/>
          <a:ext cx="13573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8" name="Équation" r:id="rId19" imgW="622080" imgH="177480" progId="Equation.3">
                  <p:embed/>
                </p:oleObj>
              </mc:Choice>
              <mc:Fallback>
                <p:oleObj name="Équation" r:id="rId19" imgW="622080" imgH="17748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45906"/>
                        <a:ext cx="1357313" cy="387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4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0_BSM_Searches">
  <a:themeElements>
    <a:clrScheme name="D0_BSM_Searches 12">
      <a:dk1>
        <a:srgbClr val="000000"/>
      </a:dk1>
      <a:lt1>
        <a:srgbClr val="FFFFFF"/>
      </a:lt1>
      <a:dk2>
        <a:srgbClr val="CC0000"/>
      </a:dk2>
      <a:lt2>
        <a:srgbClr val="255D71"/>
      </a:lt2>
      <a:accent1>
        <a:srgbClr val="CCCCCC"/>
      </a:accent1>
      <a:accent2>
        <a:srgbClr val="5EC0D4"/>
      </a:accent2>
      <a:accent3>
        <a:srgbClr val="FFFFFF"/>
      </a:accent3>
      <a:accent4>
        <a:srgbClr val="000000"/>
      </a:accent4>
      <a:accent5>
        <a:srgbClr val="E2E2E2"/>
      </a:accent5>
      <a:accent6>
        <a:srgbClr val="54AEC0"/>
      </a:accent6>
      <a:hlink>
        <a:srgbClr val="666699"/>
      </a:hlink>
      <a:folHlink>
        <a:srgbClr val="AEDDE8"/>
      </a:folHlink>
    </a:clrScheme>
    <a:fontScheme name="D0_BSM_Searches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0_BSM_Searche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0_BSM_Searche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0_BSM_Searche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0_BSM_Searche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0_BSM_Searche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11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0_BSM_Searches 12">
        <a:dk1>
          <a:srgbClr val="000000"/>
        </a:dk1>
        <a:lt1>
          <a:srgbClr val="FFFFFF"/>
        </a:lt1>
        <a:dk2>
          <a:srgbClr val="CC0000"/>
        </a:dk2>
        <a:lt2>
          <a:srgbClr val="255D71"/>
        </a:lt2>
        <a:accent1>
          <a:srgbClr val="CCCCCC"/>
        </a:accent1>
        <a:accent2>
          <a:srgbClr val="5EC0D4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4AEC0"/>
        </a:accent6>
        <a:hlink>
          <a:srgbClr val="666699"/>
        </a:hlink>
        <a:folHlink>
          <a:srgbClr val="AEDD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D0_BSM_Searches</Template>
  <TotalTime>14175</TotalTime>
  <Words>1956</Words>
  <Application>Microsoft Office PowerPoint</Application>
  <PresentationFormat>Affichage à l'écran (4:3)</PresentationFormat>
  <Paragraphs>559</Paragraphs>
  <Slides>48</Slides>
  <Notes>48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48</vt:i4>
      </vt:variant>
    </vt:vector>
  </HeadingPairs>
  <TitlesOfParts>
    <vt:vector size="51" baseType="lpstr">
      <vt:lpstr>D0_BSM_Searches</vt:lpstr>
      <vt:lpstr>Equation</vt:lpstr>
      <vt:lpstr>Équation</vt:lpstr>
      <vt:lpstr> Supersymmetry: Introduction to Experimental Searches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D0 BSM Searches</dc:title>
  <dc:creator>muanza</dc:creator>
  <cp:lastModifiedBy>steve</cp:lastModifiedBy>
  <cp:revision>3012</cp:revision>
  <dcterms:created xsi:type="dcterms:W3CDTF">2010-03-25T14:03:24Z</dcterms:created>
  <dcterms:modified xsi:type="dcterms:W3CDTF">2014-08-14T10:05:29Z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TC010197761036</vt:lpwstr>
  </property>
</Properties>
</file>