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1"/>
  </p:notesMasterIdLst>
  <p:sldIdLst>
    <p:sldId id="256" r:id="rId2"/>
    <p:sldId id="257" r:id="rId3"/>
    <p:sldId id="266" r:id="rId4"/>
    <p:sldId id="258" r:id="rId5"/>
    <p:sldId id="260" r:id="rId6"/>
    <p:sldId id="261" r:id="rId7"/>
    <p:sldId id="264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69" d="100"/>
          <a:sy n="69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D028A-DBCC-49E7-B39A-95E8157FFC8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D1D87-734C-4804-98FB-103504E2DA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0E0FA4A-244C-4DD0-B6AF-85D718805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IDE DCS </a:t>
            </a:r>
            <a:r>
              <a:rPr lang="en-GB" dirty="0" smtClean="0"/>
              <a:t>development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 smtClean="0"/>
          </a:p>
          <a:p>
            <a:r>
              <a:rPr lang="en-GB" sz="2900" dirty="0" err="1" smtClean="0"/>
              <a:t>Ewa</a:t>
            </a:r>
            <a:r>
              <a:rPr lang="en-GB" sz="2900" dirty="0" smtClean="0"/>
              <a:t> </a:t>
            </a:r>
            <a:r>
              <a:rPr lang="en-GB" sz="2900" dirty="0" err="1" smtClean="0"/>
              <a:t>Stanecka</a:t>
            </a:r>
            <a:r>
              <a:rPr lang="en-GB" sz="2900" dirty="0" smtClean="0"/>
              <a:t>, ID Week, CERN 29.10.2013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Actions in 2013</a:t>
            </a:r>
          </a:p>
          <a:p>
            <a:pPr lvl="1"/>
            <a:r>
              <a:rPr lang="en-GB" dirty="0" smtClean="0"/>
              <a:t>Thermal enclosure heaters control system upgrade</a:t>
            </a:r>
          </a:p>
          <a:p>
            <a:pPr lvl="1"/>
            <a:r>
              <a:rPr lang="en-GB" dirty="0" smtClean="0"/>
              <a:t>IDE DCS upgrade</a:t>
            </a:r>
            <a:endParaRPr lang="en-GB" dirty="0" smtClean="0"/>
          </a:p>
          <a:p>
            <a:pPr lvl="1"/>
            <a:r>
              <a:rPr lang="en-GB" dirty="0" smtClean="0"/>
              <a:t>SR1 IDE DCS test system</a:t>
            </a:r>
          </a:p>
          <a:p>
            <a:r>
              <a:rPr lang="en-GB" dirty="0" smtClean="0"/>
              <a:t>Plans </a:t>
            </a:r>
            <a:r>
              <a:rPr lang="en-GB" dirty="0" smtClean="0"/>
              <a:t>for </a:t>
            </a:r>
            <a:r>
              <a:rPr lang="en-GB" dirty="0" smtClean="0"/>
              <a:t>2014</a:t>
            </a:r>
          </a:p>
          <a:p>
            <a:pPr lvl="1"/>
            <a:r>
              <a:rPr lang="en-US" dirty="0" smtClean="0"/>
              <a:t>New systems integration</a:t>
            </a:r>
          </a:p>
          <a:p>
            <a:pPr lvl="2"/>
            <a:r>
              <a:rPr lang="en-US" dirty="0" err="1" smtClean="0"/>
              <a:t>Thermosiphon</a:t>
            </a:r>
            <a:r>
              <a:rPr lang="en-US" dirty="0" smtClean="0"/>
              <a:t> </a:t>
            </a:r>
            <a:endParaRPr lang="en-GB" dirty="0" smtClean="0"/>
          </a:p>
          <a:p>
            <a:pPr lvl="2"/>
            <a:r>
              <a:rPr lang="en-GB" dirty="0" smtClean="0"/>
              <a:t>Sonar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5-Point Star 46"/>
          <p:cNvSpPr/>
          <p:nvPr/>
        </p:nvSpPr>
        <p:spPr>
          <a:xfrm>
            <a:off x="5029200" y="2438400"/>
            <a:ext cx="1295400" cy="1295400"/>
          </a:xfrm>
          <a:prstGeom prst="star5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IDE DCS projects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1430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908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2450" y="44196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908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4196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1650" y="25908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3250" y="44196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0" y="3429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ATLIDEEVCOOL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cooling plant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SCT &amp; Pixel cooling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600" y="533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ATLIDEEVENV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ID environment monitoring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0" y="34290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ATLIDETEH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thermal enclosure heater pads</a:t>
            </a:r>
          </a:p>
          <a:p>
            <a:r>
              <a:rPr lang="en-GB" dirty="0"/>
              <a:t> </a:t>
            </a:r>
            <a:r>
              <a:rPr lang="en-GB" dirty="0" smtClean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05200" y="5276671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ATLIDEMAG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magnetic field monitoring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00800" y="34290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ATLIDERAD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radiation monitoring</a:t>
            </a:r>
          </a:p>
          <a:p>
            <a:r>
              <a:rPr lang="en-GB" b="1" dirty="0" smtClean="0"/>
              <a:t>ATLIDEBLM</a:t>
            </a:r>
          </a:p>
          <a:p>
            <a:pPr>
              <a:buFont typeface="Arial" pitchFamily="34" charset="0"/>
              <a:buChar char="•"/>
            </a:pPr>
            <a:r>
              <a:rPr lang="en-GB" b="1" dirty="0"/>
              <a:t> </a:t>
            </a:r>
            <a:r>
              <a:rPr lang="en-GB" dirty="0" smtClean="0"/>
              <a:t>beam conditions</a:t>
            </a:r>
            <a:endParaRPr lang="en-GB" b="1" dirty="0" smtClean="0"/>
          </a:p>
          <a:p>
            <a:r>
              <a:rPr lang="en-GB" dirty="0" smtClean="0"/>
              <a:t>  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52400" y="2286000"/>
            <a:ext cx="84582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92925" y="2286000"/>
            <a:ext cx="41275" cy="3048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077200" y="2286000"/>
            <a:ext cx="304800" cy="20574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038600" y="2286000"/>
            <a:ext cx="304800" cy="20574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19400" y="2286000"/>
            <a:ext cx="117475" cy="3048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828800" y="2286000"/>
            <a:ext cx="228600" cy="20574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8" idx="0"/>
          </p:cNvCxnSpPr>
          <p:nvPr/>
        </p:nvCxnSpPr>
        <p:spPr>
          <a:xfrm>
            <a:off x="685800" y="2286000"/>
            <a:ext cx="41275" cy="3048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343400" y="1981200"/>
            <a:ext cx="0" cy="3048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65"/>
          <p:cNvSpPr txBox="1">
            <a:spLocks noChangeArrowheads="1"/>
          </p:cNvSpPr>
          <p:nvPr/>
        </p:nvSpPr>
        <p:spPr bwMode="auto">
          <a:xfrm>
            <a:off x="6858000" y="1828800"/>
            <a:ext cx="1219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ATLAS network</a:t>
            </a:r>
            <a:endParaRPr lang="en-US" sz="12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838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IDE LCS: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overall FSM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beam monitoring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IDE racks monitoring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safety scripts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15200" y="53340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ATLIDEBCM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beam conditions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 luminosity</a:t>
            </a:r>
          </a:p>
          <a:p>
            <a:endParaRPr lang="en-GB" dirty="0" smtClean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181600" y="2286000"/>
            <a:ext cx="152400" cy="106680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3" descr="j0435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76600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4876800" y="3981271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ATLIDESNR</a:t>
            </a:r>
          </a:p>
          <a:p>
            <a:pPr>
              <a:buFontTx/>
              <a:buChar char="-"/>
            </a:pPr>
            <a:r>
              <a:rPr lang="en-GB" dirty="0" smtClean="0"/>
              <a:t> degassing</a:t>
            </a:r>
          </a:p>
          <a:p>
            <a:pPr>
              <a:buFontTx/>
              <a:buChar char="-"/>
            </a:pPr>
            <a:r>
              <a:rPr lang="en-GB" dirty="0" smtClean="0"/>
              <a:t> leak check</a:t>
            </a:r>
          </a:p>
          <a:p>
            <a:r>
              <a:rPr lang="en-US" dirty="0" smtClean="0"/>
              <a:t>- mass </a:t>
            </a:r>
            <a:r>
              <a:rPr lang="en-US" dirty="0" err="1" smtClean="0"/>
              <a:t>flowmeter</a:t>
            </a:r>
            <a:endParaRPr lang="en-GB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4706551" y="2891135"/>
            <a:ext cx="1999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New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67600" y="2209800"/>
            <a:ext cx="174278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Follow </a:t>
            </a:r>
          </a:p>
          <a:p>
            <a:pPr algn="ctr"/>
            <a:r>
              <a:rPr lang="en-GB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Pixel</a:t>
            </a:r>
          </a:p>
          <a:p>
            <a:pPr algn="ctr"/>
            <a:r>
              <a:rPr lang="en-GB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schedule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7391400" y="2895600"/>
            <a:ext cx="381000" cy="304800"/>
          </a:xfrm>
          <a:prstGeom prst="rightArrow">
            <a:avLst/>
          </a:prstGeom>
          <a:solidFill>
            <a:srgbClr val="C00000"/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>
            <a:off x="8534400" y="3352800"/>
            <a:ext cx="381000" cy="304800"/>
          </a:xfrm>
          <a:prstGeom prst="rightArrow">
            <a:avLst/>
          </a:prstGeom>
          <a:solidFill>
            <a:srgbClr val="C00000"/>
          </a:solidFill>
          <a:scene3d>
            <a:camera prst="orthographicFront">
              <a:rot lat="5400000" lon="6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>
            <a:off x="8534400" y="3657600"/>
            <a:ext cx="381000" cy="304800"/>
          </a:xfrm>
          <a:prstGeom prst="rightArrow">
            <a:avLst/>
          </a:prstGeom>
          <a:solidFill>
            <a:srgbClr val="C00000"/>
          </a:solidFill>
          <a:scene3d>
            <a:camera prst="orthographicFront">
              <a:rot lat="54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>
            <a:off x="8610600" y="3581400"/>
            <a:ext cx="304800" cy="6858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TEH control replaced with new one:</a:t>
            </a:r>
          </a:p>
          <a:p>
            <a:pPr lvl="1"/>
            <a:r>
              <a:rPr lang="en-US" dirty="0" smtClean="0"/>
              <a:t>Mechanical improvements to card/backplane</a:t>
            </a:r>
          </a:p>
          <a:p>
            <a:pPr lvl="1"/>
            <a:r>
              <a:rPr lang="en-US" dirty="0" smtClean="0"/>
              <a:t>Improved remote control and interlock</a:t>
            </a:r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May/June 2013 -&gt; EC C and EC A is </a:t>
            </a:r>
            <a:r>
              <a:rPr lang="en-GB" dirty="0" smtClean="0">
                <a:solidFill>
                  <a:srgbClr val="00B050"/>
                </a:solidFill>
              </a:rPr>
              <a:t>commissioned and </a:t>
            </a:r>
            <a:r>
              <a:rPr lang="en-GB" dirty="0" smtClean="0">
                <a:solidFill>
                  <a:srgbClr val="00B050"/>
                </a:solidFill>
              </a:rPr>
              <a:t>tested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each „heater pad group” was switched separately to check mapping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All left for ~ 30min in „auto” mode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Very smooth start for heater pads that were working during normal detector operation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Software/hardware mapping verified and corrected for pads that were not in use so </a:t>
            </a:r>
            <a:r>
              <a:rPr lang="en-GB" dirty="0" smtClean="0">
                <a:solidFill>
                  <a:srgbClr val="00B050"/>
                </a:solidFill>
              </a:rPr>
              <a:t>far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August 2013 –&gt; </a:t>
            </a:r>
            <a:r>
              <a:rPr lang="en-US" dirty="0" smtClean="0">
                <a:solidFill>
                  <a:srgbClr val="00B050"/>
                </a:solidFill>
              </a:rPr>
              <a:t>Consolidation of TEH pads/sensor connections on PP1 side C, recovered 15 out of 17 bad pad/sensor connections.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Need to implement recovered channels into TEH DCS configuration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T</a:t>
            </a:r>
            <a:r>
              <a:rPr lang="en-GB" dirty="0" smtClean="0">
                <a:solidFill>
                  <a:srgbClr val="C00000"/>
                </a:solidFill>
              </a:rPr>
              <a:t>uning </a:t>
            </a:r>
            <a:r>
              <a:rPr lang="en-GB" dirty="0" smtClean="0">
                <a:solidFill>
                  <a:srgbClr val="C00000"/>
                </a:solidFill>
              </a:rPr>
              <a:t>PID </a:t>
            </a:r>
            <a:r>
              <a:rPr lang="en-GB" dirty="0" smtClean="0">
                <a:solidFill>
                  <a:srgbClr val="C00000"/>
                </a:solidFill>
              </a:rPr>
              <a:t>parameters </a:t>
            </a:r>
            <a:r>
              <a:rPr lang="en-GB" dirty="0" smtClean="0">
                <a:solidFill>
                  <a:srgbClr val="C00000"/>
                </a:solidFill>
              </a:rPr>
              <a:t>for </a:t>
            </a:r>
            <a:r>
              <a:rPr lang="en-GB" dirty="0" smtClean="0">
                <a:solidFill>
                  <a:srgbClr val="C00000"/>
                </a:solidFill>
              </a:rPr>
              <a:t>operation – to be done with cooling operational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DCS upgrade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IDE DCS follows ATLAS DCS LS1 upgrade plan, that includes important changes </a:t>
            </a:r>
            <a:r>
              <a:rPr lang="en-GB" dirty="0" smtClean="0"/>
              <a:t>both in hardware and in software: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New </a:t>
            </a:r>
            <a:r>
              <a:rPr lang="en-GB" dirty="0" smtClean="0">
                <a:solidFill>
                  <a:srgbClr val="00B050"/>
                </a:solidFill>
              </a:rPr>
              <a:t>computers DELL </a:t>
            </a:r>
            <a:r>
              <a:rPr lang="en-GB" dirty="0" err="1" smtClean="0">
                <a:solidFill>
                  <a:srgbClr val="00B050"/>
                </a:solidFill>
              </a:rPr>
              <a:t>PowerEdge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R610</a:t>
            </a:r>
          </a:p>
          <a:p>
            <a:pPr lvl="2"/>
            <a:r>
              <a:rPr lang="en-GB" dirty="0" smtClean="0">
                <a:solidFill>
                  <a:srgbClr val="00B050"/>
                </a:solidFill>
              </a:rPr>
              <a:t> installed 6 new machines in P1, old machines kept until new system commissioning</a:t>
            </a:r>
            <a:endParaRPr lang="en-GB" dirty="0" smtClean="0">
              <a:solidFill>
                <a:srgbClr val="00B050"/>
              </a:solidFill>
            </a:endParaRP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OS system upgrade: Windows NT to Linux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PVSS-&gt; </a:t>
            </a:r>
            <a:r>
              <a:rPr lang="en-GB" dirty="0" err="1" smtClean="0">
                <a:solidFill>
                  <a:srgbClr val="00B050"/>
                </a:solidFill>
              </a:rPr>
              <a:t>WinCC</a:t>
            </a:r>
            <a:r>
              <a:rPr lang="en-GB" dirty="0" smtClean="0">
                <a:solidFill>
                  <a:srgbClr val="00B050"/>
                </a:solidFill>
              </a:rPr>
              <a:t> 3.11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CAN bus interfaces: KVASER-&gt;</a:t>
            </a:r>
            <a:r>
              <a:rPr lang="en-GB" dirty="0" err="1" smtClean="0">
                <a:solidFill>
                  <a:srgbClr val="C00000"/>
                </a:solidFill>
              </a:rPr>
              <a:t>Systec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OPC </a:t>
            </a:r>
            <a:r>
              <a:rPr lang="en-GB" dirty="0" smtClean="0">
                <a:solidFill>
                  <a:srgbClr val="C00000"/>
                </a:solidFill>
              </a:rPr>
              <a:t>DA server -&gt; OPC UA </a:t>
            </a:r>
            <a:r>
              <a:rPr lang="en-GB" dirty="0" smtClean="0">
                <a:solidFill>
                  <a:srgbClr val="C00000"/>
                </a:solidFill>
              </a:rPr>
              <a:t>server</a:t>
            </a:r>
          </a:p>
          <a:p>
            <a:r>
              <a:rPr lang="en-GB" dirty="0" smtClean="0"/>
              <a:t>We p</a:t>
            </a:r>
            <a:r>
              <a:rPr lang="en-GB" dirty="0" smtClean="0"/>
              <a:t>lan to finish upgrade of IDE DCS before end of 2013</a:t>
            </a:r>
          </a:p>
          <a:p>
            <a:r>
              <a:rPr lang="en-GB" dirty="0" smtClean="0"/>
              <a:t>Concern:</a:t>
            </a:r>
            <a:r>
              <a:rPr lang="en-GB" dirty="0" smtClean="0"/>
              <a:t>  </a:t>
            </a:r>
            <a:r>
              <a:rPr lang="en-GB" dirty="0" smtClean="0"/>
              <a:t>w</a:t>
            </a:r>
            <a:r>
              <a:rPr lang="en-GB" dirty="0" smtClean="0"/>
              <a:t>e </a:t>
            </a:r>
            <a:r>
              <a:rPr lang="en-GB" dirty="0" smtClean="0"/>
              <a:t>have non standard </a:t>
            </a:r>
            <a:r>
              <a:rPr lang="en-GB" dirty="0" smtClean="0"/>
              <a:t>parts (e.g. ELMBs) </a:t>
            </a:r>
            <a:r>
              <a:rPr lang="en-GB" dirty="0" smtClean="0"/>
              <a:t>in IDE, need to </a:t>
            </a:r>
            <a:r>
              <a:rPr lang="en-GB" dirty="0" smtClean="0"/>
              <a:t>test carefully 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 DCS test </a:t>
            </a:r>
            <a:r>
              <a:rPr lang="en-GB" dirty="0" smtClean="0"/>
              <a:t>system in SR1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2743200"/>
          <a:ext cx="8305800" cy="3476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323088">
                <a:tc>
                  <a:txBody>
                    <a:bodyPr/>
                    <a:lstStyle/>
                    <a:p>
                      <a:r>
                        <a:rPr lang="en-GB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2308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TEH crate installation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23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OS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system, </a:t>
                      </a:r>
                      <a:r>
                        <a:rPr lang="en-GB" dirty="0" err="1" smtClean="0">
                          <a:solidFill>
                            <a:srgbClr val="00B050"/>
                          </a:solidFill>
                        </a:rPr>
                        <a:t>WinCC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+ OPC UA installation</a:t>
                      </a:r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rgbClr val="00B050"/>
                          </a:solidFill>
                        </a:rPr>
                        <a:t>Systec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box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stand alone test</a:t>
                      </a:r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rgbClr val="C00000"/>
                          </a:solidFill>
                        </a:rPr>
                        <a:t>Systec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 box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test with TEH hardware</a:t>
                      </a:r>
                      <a:endParaRPr lang="en-US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November 2013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65404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Script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for </a:t>
                      </a:r>
                      <a:r>
                        <a:rPr lang="en-GB" baseline="0" dirty="0" err="1" smtClean="0">
                          <a:solidFill>
                            <a:srgbClr val="C00000"/>
                          </a:solidFill>
                        </a:rPr>
                        <a:t>config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file for the new OPC UA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November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2013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2308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Full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system tests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November 2013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400" dirty="0" smtClean="0"/>
              <a:t>System test for TEH system installed crate installed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400" dirty="0" smtClean="0"/>
              <a:t>To test full DCS upgrade procedure for TEH system, which uses non-standard ELMBs</a:t>
            </a:r>
            <a:r>
              <a:rPr lang="en-GB" sz="3200" dirty="0" smtClean="0"/>
              <a:t>.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systems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Thermosiphon</a:t>
            </a:r>
            <a:endParaRPr lang="en-GB" dirty="0" smtClean="0"/>
          </a:p>
          <a:p>
            <a:pPr lvl="1"/>
            <a:r>
              <a:rPr lang="en-GB" dirty="0" smtClean="0"/>
              <a:t>Prepare panels for monitoring </a:t>
            </a:r>
            <a:r>
              <a:rPr lang="en-GB" dirty="0" err="1" smtClean="0"/>
              <a:t>thermosiphon</a:t>
            </a:r>
            <a:endParaRPr lang="en-GB" dirty="0" smtClean="0"/>
          </a:p>
          <a:p>
            <a:pPr lvl="2"/>
            <a:r>
              <a:rPr lang="en-GB" sz="2500" dirty="0" smtClean="0"/>
              <a:t>detector </a:t>
            </a:r>
            <a:r>
              <a:rPr lang="en-GB" sz="2500" dirty="0" smtClean="0"/>
              <a:t>parts remain unchanged,  the same control on single line level</a:t>
            </a:r>
          </a:p>
          <a:p>
            <a:pPr lvl="2"/>
            <a:r>
              <a:rPr lang="en-GB" sz="2500" dirty="0" smtClean="0"/>
              <a:t>monitoring </a:t>
            </a:r>
            <a:r>
              <a:rPr lang="en-GB" sz="2500" dirty="0" smtClean="0"/>
              <a:t>of the plant changes </a:t>
            </a:r>
          </a:p>
          <a:p>
            <a:pPr lvl="3"/>
            <a:r>
              <a:rPr lang="en-US" sz="2500" kern="0" dirty="0" err="1" smtClean="0">
                <a:cs typeface="Times New Roman" pitchFamily="18" charset="0"/>
              </a:rPr>
              <a:t>Thermosiphon</a:t>
            </a:r>
            <a:r>
              <a:rPr lang="en-US" sz="2500" kern="0" dirty="0" smtClean="0">
                <a:cs typeface="Times New Roman" pitchFamily="18" charset="0"/>
              </a:rPr>
              <a:t> </a:t>
            </a:r>
            <a:r>
              <a:rPr lang="en-GB" sz="2500" dirty="0" smtClean="0"/>
              <a:t>will be monitored from the local server </a:t>
            </a:r>
            <a:r>
              <a:rPr lang="en-US" sz="2500" dirty="0" smtClean="0">
                <a:cs typeface="Times New Roman" pitchFamily="18" charset="0"/>
              </a:rPr>
              <a:t>based on UNICOS CPC 6 framework of </a:t>
            </a:r>
            <a:r>
              <a:rPr lang="en-US" sz="2500" dirty="0" smtClean="0">
                <a:cs typeface="Times New Roman" pitchFamily="18" charset="0"/>
              </a:rPr>
              <a:t>EN/ICE</a:t>
            </a:r>
            <a:endParaRPr lang="en-US" sz="2500" dirty="0" smtClean="0">
              <a:cs typeface="Times New Roman" pitchFamily="18" charset="0"/>
            </a:endParaRPr>
          </a:p>
          <a:p>
            <a:pPr lvl="3"/>
            <a:r>
              <a:rPr lang="en-US" sz="2500" dirty="0" smtClean="0">
                <a:cs typeface="Times New Roman" pitchFamily="18" charset="0"/>
              </a:rPr>
              <a:t>These </a:t>
            </a:r>
            <a:r>
              <a:rPr lang="en-US" sz="2500" dirty="0" smtClean="0">
                <a:cs typeface="Times New Roman" pitchFamily="18" charset="0"/>
              </a:rPr>
              <a:t>l</a:t>
            </a:r>
            <a:r>
              <a:rPr lang="en-US" sz="2500" dirty="0" smtClean="0">
                <a:cs typeface="Times New Roman" pitchFamily="18" charset="0"/>
              </a:rPr>
              <a:t>ocal data </a:t>
            </a:r>
            <a:r>
              <a:rPr lang="en-US" sz="2500" dirty="0" smtClean="0">
                <a:cs typeface="Times New Roman" pitchFamily="18" charset="0"/>
              </a:rPr>
              <a:t>servers  will be located  in CCC</a:t>
            </a:r>
            <a:endParaRPr lang="en-GB" sz="2500" dirty="0" smtClean="0"/>
          </a:p>
          <a:p>
            <a:pPr lvl="3"/>
            <a:r>
              <a:rPr lang="en-US" sz="2500" dirty="0" smtClean="0">
                <a:cs typeface="Times New Roman" pitchFamily="18" charset="0"/>
              </a:rPr>
              <a:t>ID </a:t>
            </a:r>
            <a:r>
              <a:rPr lang="en-US" sz="2500" dirty="0" smtClean="0">
                <a:cs typeface="Times New Roman" pitchFamily="18" charset="0"/>
              </a:rPr>
              <a:t>DCS and </a:t>
            </a:r>
            <a:r>
              <a:rPr lang="en-US" sz="2500" kern="0" dirty="0" err="1" smtClean="0">
                <a:cs typeface="Times New Roman" pitchFamily="18" charset="0"/>
              </a:rPr>
              <a:t>Thermosiphon</a:t>
            </a:r>
            <a:r>
              <a:rPr lang="en-US" sz="2500" kern="0" dirty="0" smtClean="0">
                <a:cs typeface="Times New Roman" pitchFamily="18" charset="0"/>
              </a:rPr>
              <a:t> data exchange via </a:t>
            </a:r>
            <a:r>
              <a:rPr lang="en-US" sz="2500" kern="0" dirty="0" smtClean="0">
                <a:cs typeface="Times New Roman" pitchFamily="18" charset="0"/>
              </a:rPr>
              <a:t>DIP (?)</a:t>
            </a:r>
          </a:p>
          <a:p>
            <a:pPr lvl="3"/>
            <a:r>
              <a:rPr lang="en-GB" sz="2500" kern="0" dirty="0" smtClean="0">
                <a:cs typeface="Times New Roman" pitchFamily="18" charset="0"/>
              </a:rPr>
              <a:t>A few crucial parameters will be monitored directly from PLC</a:t>
            </a:r>
            <a:endParaRPr lang="en-US" sz="2500" dirty="0" smtClean="0">
              <a:cs typeface="Times New Roman" pitchFamily="18" charset="0"/>
            </a:endParaRPr>
          </a:p>
          <a:p>
            <a:pPr lvl="2"/>
            <a:r>
              <a:rPr lang="en-GB" sz="2500" dirty="0" smtClean="0">
                <a:cs typeface="Times New Roman" pitchFamily="18" charset="0"/>
              </a:rPr>
              <a:t>Work to be done in IDE </a:t>
            </a:r>
            <a:r>
              <a:rPr lang="en-GB" sz="2500" dirty="0" smtClean="0">
                <a:cs typeface="Times New Roman" pitchFamily="18" charset="0"/>
              </a:rPr>
              <a:t>DCS</a:t>
            </a:r>
          </a:p>
          <a:p>
            <a:pPr lvl="3"/>
            <a:r>
              <a:rPr lang="en-GB" sz="2100" dirty="0" smtClean="0">
                <a:cs typeface="Times New Roman" pitchFamily="18" charset="0"/>
              </a:rPr>
              <a:t>Exercise communication with CCC and PLC</a:t>
            </a:r>
            <a:endParaRPr lang="en-GB" sz="2100" dirty="0" smtClean="0">
              <a:cs typeface="Times New Roman" pitchFamily="18" charset="0"/>
            </a:endParaRPr>
          </a:p>
          <a:p>
            <a:pPr lvl="3"/>
            <a:r>
              <a:rPr lang="en-GB" sz="2100" dirty="0" smtClean="0">
                <a:cs typeface="Times New Roman" pitchFamily="18" charset="0"/>
              </a:rPr>
              <a:t>define</a:t>
            </a:r>
            <a:r>
              <a:rPr lang="en-US" sz="2100" i="1" dirty="0" smtClean="0"/>
              <a:t> </a:t>
            </a:r>
            <a:r>
              <a:rPr lang="en-US" sz="2100" dirty="0" smtClean="0"/>
              <a:t>list of parameters to be exchanged  and operation procedures</a:t>
            </a:r>
          </a:p>
          <a:p>
            <a:pPr lvl="3"/>
            <a:r>
              <a:rPr lang="en-GB" sz="2100" dirty="0" smtClean="0">
                <a:cs typeface="Times New Roman" pitchFamily="18" charset="0"/>
              </a:rPr>
              <a:t>replace </a:t>
            </a:r>
            <a:r>
              <a:rPr lang="en-GB" sz="2100" dirty="0" smtClean="0">
                <a:cs typeface="Times New Roman" pitchFamily="18" charset="0"/>
              </a:rPr>
              <a:t>“compressor module” by  “</a:t>
            </a:r>
            <a:r>
              <a:rPr lang="en-GB" sz="2100" dirty="0" err="1" smtClean="0">
                <a:cs typeface="Times New Roman" pitchFamily="18" charset="0"/>
              </a:rPr>
              <a:t>thermosiphon</a:t>
            </a:r>
            <a:r>
              <a:rPr lang="en-GB" sz="2100" dirty="0" smtClean="0">
                <a:cs typeface="Times New Roman" pitchFamily="18" charset="0"/>
              </a:rPr>
              <a:t> module”, panels etc</a:t>
            </a:r>
            <a:r>
              <a:rPr lang="en-GB" sz="2100" dirty="0" smtClean="0">
                <a:cs typeface="Times New Roman" pitchFamily="18" charset="0"/>
              </a:rPr>
              <a:t>.</a:t>
            </a:r>
            <a:endParaRPr lang="en-GB" sz="2100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  Sonar – will be integrated in IDE DCS for the first time. Still some development needed in particular implementation of Final Machine State. For more details see Greg’s talk.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for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Early 2014 – integration of Sonar project into IDE and ATLAS FSM</a:t>
            </a:r>
          </a:p>
          <a:p>
            <a:r>
              <a:rPr lang="en-GB" dirty="0" smtClean="0"/>
              <a:t>Adjust mapping of environmental sensors in DCS configurations</a:t>
            </a:r>
          </a:p>
          <a:p>
            <a:r>
              <a:rPr lang="en-GB" dirty="0" smtClean="0"/>
              <a:t>Prepare for operation with cooling in summer 2014</a:t>
            </a:r>
          </a:p>
          <a:p>
            <a:r>
              <a:rPr lang="en-GB" dirty="0" smtClean="0"/>
              <a:t>Optimization, consolidation, code clean-up on going throughout LS1 </a:t>
            </a:r>
          </a:p>
          <a:p>
            <a:r>
              <a:rPr lang="en-GB" dirty="0" smtClean="0"/>
              <a:t>Very detailed list of tasks can be </a:t>
            </a:r>
            <a:r>
              <a:rPr lang="en-GB" dirty="0" smtClean="0"/>
              <a:t>consulted here</a:t>
            </a:r>
            <a:r>
              <a:rPr lang="en-GB" dirty="0" smtClean="0"/>
              <a:t>: https</a:t>
            </a:r>
            <a:r>
              <a:rPr lang="en-GB" dirty="0" smtClean="0"/>
              <a:t>://twiki.cern.ch/twiki/bin/viewauth/Atlas/IDDcsTasksLS1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E.Stanecka, ID Week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</p:spPr>
        <p:txBody>
          <a:bodyPr>
            <a:normAutofit/>
          </a:bodyPr>
          <a:lstStyle/>
          <a:p>
            <a:r>
              <a:rPr lang="en-GB" dirty="0" smtClean="0"/>
              <a:t>IDE DCS focuses now to finish upgrade by the end of 2013</a:t>
            </a:r>
          </a:p>
          <a:p>
            <a:endParaRPr lang="en-GB" dirty="0" smtClean="0"/>
          </a:p>
          <a:p>
            <a:r>
              <a:rPr lang="en-GB" dirty="0" smtClean="0"/>
              <a:t>Integrate new systems </a:t>
            </a:r>
            <a:r>
              <a:rPr lang="en-GB" dirty="0" err="1" smtClean="0"/>
              <a:t>thermosiphon</a:t>
            </a:r>
            <a:r>
              <a:rPr lang="en-GB" dirty="0" smtClean="0"/>
              <a:t> and sonar early 2014</a:t>
            </a:r>
          </a:p>
          <a:p>
            <a:endParaRPr lang="en-GB" dirty="0" smtClean="0"/>
          </a:p>
          <a:p>
            <a:r>
              <a:rPr lang="en-GB" dirty="0" smtClean="0"/>
              <a:t>TEH tuning with cooling start-up in summer 2014</a:t>
            </a:r>
          </a:p>
          <a:p>
            <a:endParaRPr lang="en-GB" dirty="0" smtClean="0"/>
          </a:p>
          <a:p>
            <a:r>
              <a:rPr lang="en-GB" dirty="0" smtClean="0"/>
              <a:t>Continuous efforts on system consolidation and improvements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A4A-244C-4DD0-B6AF-85D71880551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E.Stanecka</a:t>
            </a:r>
            <a:r>
              <a:rPr lang="en-US" dirty="0" smtClean="0"/>
              <a:t>, ID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842</TotalTime>
  <Words>685</Words>
  <Application>Microsoft Office PowerPoint</Application>
  <PresentationFormat>On-screen Show (4:3)</PresentationFormat>
  <Paragraphs>137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Origin</vt:lpstr>
      <vt:lpstr>IDE DCS development overview</vt:lpstr>
      <vt:lpstr>Overview</vt:lpstr>
      <vt:lpstr>IDE DCS projects</vt:lpstr>
      <vt:lpstr>TEH</vt:lpstr>
      <vt:lpstr>DCS upgrade </vt:lpstr>
      <vt:lpstr>IDE DCS test system in SR1 </vt:lpstr>
      <vt:lpstr>New systems integration</vt:lpstr>
      <vt:lpstr>Plans for 2014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 DCS status and plans</dc:title>
  <dc:creator>markiew</dc:creator>
  <cp:lastModifiedBy>markiew</cp:lastModifiedBy>
  <cp:revision>19</cp:revision>
  <dcterms:created xsi:type="dcterms:W3CDTF">2013-10-27T19:27:37Z</dcterms:created>
  <dcterms:modified xsi:type="dcterms:W3CDTF">2013-10-28T09:30:08Z</dcterms:modified>
</cp:coreProperties>
</file>