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4" r:id="rId4"/>
    <p:sldId id="265" r:id="rId5"/>
    <p:sldId id="261" r:id="rId6"/>
    <p:sldId id="276" r:id="rId7"/>
    <p:sldId id="258" r:id="rId8"/>
    <p:sldId id="277" r:id="rId9"/>
    <p:sldId id="262" r:id="rId10"/>
    <p:sldId id="278" r:id="rId11"/>
    <p:sldId id="260" r:id="rId12"/>
    <p:sldId id="270" r:id="rId13"/>
    <p:sldId id="264" r:id="rId14"/>
    <p:sldId id="269" r:id="rId15"/>
    <p:sldId id="271" r:id="rId16"/>
    <p:sldId id="268" r:id="rId17"/>
    <p:sldId id="272" r:id="rId18"/>
    <p:sldId id="273" r:id="rId19"/>
    <p:sldId id="275" r:id="rId20"/>
  </p:sldIdLst>
  <p:sldSz cx="10077450" cy="7562850"/>
  <p:notesSz cx="7772400" cy="10058400"/>
  <p:defaultTextStyle>
    <a:defPPr>
      <a:defRPr lang="en-GB"/>
    </a:defPPr>
    <a:lvl1pPr algn="l" defTabSz="457200" rtl="0" fontAlgn="base" hangingPunct="0">
      <a:lnSpc>
        <a:spcPct val="98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DejaVu Sans" charset="0"/>
        <a:ea typeface="+mn-ea"/>
        <a:cs typeface="+mn-cs"/>
      </a:defRPr>
    </a:lvl1pPr>
    <a:lvl2pPr marL="431800" indent="-215900" algn="l" defTabSz="457200" rtl="0" fontAlgn="base" hangingPunct="0">
      <a:lnSpc>
        <a:spcPct val="98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DejaVu Sans" charset="0"/>
        <a:ea typeface="+mn-ea"/>
        <a:cs typeface="+mn-cs"/>
      </a:defRPr>
    </a:lvl2pPr>
    <a:lvl3pPr marL="647700" indent="-215900" algn="l" defTabSz="457200" rtl="0" fontAlgn="base" hangingPunct="0">
      <a:lnSpc>
        <a:spcPct val="98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DejaVu Sans" charset="0"/>
        <a:ea typeface="+mn-ea"/>
        <a:cs typeface="+mn-cs"/>
      </a:defRPr>
    </a:lvl3pPr>
    <a:lvl4pPr marL="863600" indent="-215900" algn="l" defTabSz="457200" rtl="0" fontAlgn="base" hangingPunct="0">
      <a:lnSpc>
        <a:spcPct val="98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DejaVu Sans" charset="0"/>
        <a:ea typeface="+mn-ea"/>
        <a:cs typeface="+mn-cs"/>
      </a:defRPr>
    </a:lvl4pPr>
    <a:lvl5pPr marL="1079500" indent="-215900" algn="l" defTabSz="457200" rtl="0" fontAlgn="base" hangingPunct="0">
      <a:lnSpc>
        <a:spcPct val="98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DejaVu Sans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DejaVu Sans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DejaVu Sans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DejaVu Sans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DejaVu San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9" autoAdjust="0"/>
    <p:restoredTop sz="94660"/>
  </p:normalViewPr>
  <p:slideViewPr>
    <p:cSldViewPr>
      <p:cViewPr varScale="1">
        <p:scale>
          <a:sx n="67" d="100"/>
          <a:sy n="67" d="100"/>
        </p:scale>
        <p:origin x="-1062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Bitstream Vera Sans" charset="0"/>
                <a:ea typeface="DejaVu Sans" charset="0"/>
                <a:cs typeface="DejaVu Sans" charset="0"/>
              </a:defRPr>
            </a:lvl1pPr>
          </a:lstStyle>
          <a:p>
            <a:endParaRPr lang="en-GB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Bitstream Vera Sans" charset="0"/>
                <a:ea typeface="DejaVu Sans" charset="0"/>
                <a:cs typeface="DejaVu Sans" charset="0"/>
              </a:defRPr>
            </a:lvl1pPr>
          </a:lstStyle>
          <a:p>
            <a:endParaRPr lang="en-GB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Bitstream Vera Sans" charset="0"/>
                <a:ea typeface="DejaVu Sans" charset="0"/>
                <a:cs typeface="DejaVu Sans" charset="0"/>
              </a:defRPr>
            </a:lvl1pPr>
          </a:lstStyle>
          <a:p>
            <a:endParaRPr lang="en-GB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Bitstream Vera Sans" charset="0"/>
                <a:ea typeface="DejaVu Sans" charset="0"/>
                <a:cs typeface="DejaVu Sans" charset="0"/>
              </a:defRPr>
            </a:lvl1pPr>
          </a:lstStyle>
          <a:p>
            <a:fld id="{0F6B2CD3-B5CC-42A0-BC7C-44174A92D143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78E20D0-107B-4AA2-8738-542DA522CEDF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3188" y="763588"/>
            <a:ext cx="5026025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 Sergey Panitkin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D36D9D7-B00A-4459-BE98-E976D561776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 Sergey Panitkin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8CF96C2-EEC1-46F2-99C6-4565A39C2DE5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31075" y="0"/>
            <a:ext cx="2263775" cy="7019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9750" y="0"/>
            <a:ext cx="6638925" cy="70199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 Sergey Panitkin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F6F91F4-A15F-4E67-8F8B-D90BB538C004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075" y="0"/>
            <a:ext cx="8994775" cy="1162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>
          <a:xfrm>
            <a:off x="3444875" y="7200900"/>
            <a:ext cx="3192463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 Sergey Panitkin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>
          <a:xfrm>
            <a:off x="7224713" y="7200900"/>
            <a:ext cx="2346325" cy="177800"/>
          </a:xfrm>
        </p:spPr>
        <p:txBody>
          <a:bodyPr/>
          <a:lstStyle>
            <a:lvl1pPr>
              <a:defRPr/>
            </a:lvl1pPr>
          </a:lstStyle>
          <a:p>
            <a:fld id="{1079D4A0-C37B-465D-B8F2-99C7CD7D2A53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 Sergey Panitkin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F55E600-2104-44F3-9A22-63EDE94A6064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 Sergey Panitkin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81FFF97-2F68-4D08-A9DB-E2C97C1F8FCF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1371600"/>
            <a:ext cx="4421188" cy="564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371600"/>
            <a:ext cx="4421187" cy="564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 Sergey Panitkin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E0B7A57-A7B6-47C7-97D0-2F17C61AC22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 Sergey Panitkin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3383C7B-3F99-43A9-9174-D9102016B78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 Sergey Panitkin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E227C71-2D4D-4B49-9C1F-D7B9421600C5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 Sergey Panitkin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EF15B7E-F2F7-43F7-9EBE-48AA8E71972C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 Sergey Panitkin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EFE545A-E344-43E8-9F68-2276203026B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 Sergey Panitkin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9E35F57-3C6C-4244-911B-90C0BAC6FF85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0"/>
            <a:ext cx="10075863" cy="1143000"/>
          </a:xfrm>
          <a:prstGeom prst="roundRect">
            <a:avLst>
              <a:gd name="adj" fmla="val 139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0075" y="0"/>
            <a:ext cx="8994775" cy="1162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371600"/>
            <a:ext cx="8994775" cy="5648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4875" y="7200900"/>
            <a:ext cx="319246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/>
              <a:t> Sergey Panitkin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4713" y="7200900"/>
            <a:ext cx="2346325" cy="177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39004DE-B87D-48A4-97AA-49FCE0EF3E83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0075863" cy="1319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457200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marL="431800" indent="-215900" algn="ctr" defTabSz="457200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2pPr>
      <a:lvl3pPr marL="647700" indent="-215900" algn="ctr" defTabSz="457200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3pPr>
      <a:lvl4pPr marL="863600" indent="-215900" algn="ctr" defTabSz="457200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4pPr>
      <a:lvl5pPr marL="1079500" indent="-215900" algn="ctr" defTabSz="457200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5pPr>
      <a:lvl6pPr marL="1536700" indent="-215900" algn="ctr" defTabSz="457200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6pPr>
      <a:lvl7pPr marL="1993900" indent="-215900" algn="ctr" defTabSz="457200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7pPr>
      <a:lvl8pPr marL="2451100" indent="-215900" algn="ctr" defTabSz="457200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8pPr>
      <a:lvl9pPr marL="2908300" indent="-215900" algn="ctr" defTabSz="457200" rtl="0" eaLnBrk="1" fontAlgn="base" hangingPunct="1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FFFFFF"/>
          </a:solidFill>
          <a:latin typeface="Bitstream Vera Sans" charset="0"/>
          <a:ea typeface="DejaVu Sans" charset="0"/>
          <a:cs typeface="DejaVu Sans" charset="0"/>
        </a:defRPr>
      </a:lvl9pPr>
    </p:titleStyle>
    <p:bodyStyle>
      <a:lvl1pPr marL="215900" indent="-215900" algn="l" defTabSz="457200" rtl="0" eaLnBrk="1" fontAlgn="base" hangingPunct="1">
        <a:lnSpc>
          <a:spcPct val="98000"/>
        </a:lnSpc>
        <a:spcBef>
          <a:spcPct val="0"/>
        </a:spcBef>
        <a:spcAft>
          <a:spcPts val="1013"/>
        </a:spcAft>
        <a:buClr>
          <a:srgbClr val="000000"/>
        </a:buClr>
        <a:buSzPct val="45000"/>
        <a:buFont typeface="Wingdings" charset="2"/>
        <a:buChar char=""/>
        <a:defRPr sz="22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215900" algn="l" defTabSz="457200" rtl="0" eaLnBrk="1" fontAlgn="base" hangingPunct="1">
        <a:lnSpc>
          <a:spcPct val="98000"/>
        </a:lnSpc>
        <a:spcBef>
          <a:spcPct val="0"/>
        </a:spcBef>
        <a:spcAft>
          <a:spcPts val="1138"/>
        </a:spcAft>
        <a:buClr>
          <a:srgbClr val="000000"/>
        </a:buClr>
        <a:buSzPct val="45000"/>
        <a:buFont typeface="Wingdings" charset="2"/>
        <a:buChar char="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511300" indent="-215900" algn="l" defTabSz="457200" rtl="0" eaLnBrk="1" fontAlgn="base" hangingPunct="1">
        <a:lnSpc>
          <a:spcPct val="98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"/>
        <a:defRPr>
          <a:solidFill>
            <a:srgbClr val="000000"/>
          </a:solidFill>
          <a:latin typeface="+mn-lt"/>
          <a:ea typeface="+mn-ea"/>
          <a:cs typeface="+mn-cs"/>
        </a:defRPr>
      </a:lvl3pPr>
      <a:lvl4pPr marL="2159000" indent="-215900" algn="l" defTabSz="457200" rtl="0" eaLnBrk="1" fontAlgn="base" hangingPunct="1">
        <a:lnSpc>
          <a:spcPct val="98000"/>
        </a:lnSpc>
        <a:spcBef>
          <a:spcPct val="0"/>
        </a:spcBef>
        <a:spcAft>
          <a:spcPts val="575"/>
        </a:spcAft>
        <a:buClr>
          <a:srgbClr val="000000"/>
        </a:buClr>
        <a:buSzPct val="45000"/>
        <a:buFont typeface="Wingdings" charset="2"/>
        <a:buChar char=""/>
        <a:defRPr sz="1600">
          <a:solidFill>
            <a:srgbClr val="000000"/>
          </a:solidFill>
          <a:latin typeface="+mn-lt"/>
          <a:ea typeface="+mn-ea"/>
          <a:cs typeface="+mn-cs"/>
        </a:defRPr>
      </a:lvl4pPr>
      <a:lvl5pPr marL="2806700" indent="-215900" algn="l" defTabSz="457200" rtl="0" eaLnBrk="1" fontAlgn="base" hangingPunct="1">
        <a:lnSpc>
          <a:spcPct val="98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"/>
        <a:defRPr sz="1200">
          <a:solidFill>
            <a:srgbClr val="000000"/>
          </a:solidFill>
          <a:latin typeface="+mn-lt"/>
          <a:ea typeface="+mn-ea"/>
          <a:cs typeface="+mn-cs"/>
        </a:defRPr>
      </a:lvl5pPr>
      <a:lvl6pPr marL="3263900" indent="-215900" algn="l" defTabSz="457200" rtl="0" eaLnBrk="1" fontAlgn="base" hangingPunct="1">
        <a:lnSpc>
          <a:spcPct val="98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"/>
        <a:defRPr sz="1200">
          <a:solidFill>
            <a:srgbClr val="000000"/>
          </a:solidFill>
          <a:latin typeface="+mn-lt"/>
          <a:ea typeface="+mn-ea"/>
          <a:cs typeface="+mn-cs"/>
        </a:defRPr>
      </a:lvl6pPr>
      <a:lvl7pPr marL="3721100" indent="-215900" algn="l" defTabSz="457200" rtl="0" eaLnBrk="1" fontAlgn="base" hangingPunct="1">
        <a:lnSpc>
          <a:spcPct val="98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"/>
        <a:defRPr sz="1200">
          <a:solidFill>
            <a:srgbClr val="000000"/>
          </a:solidFill>
          <a:latin typeface="+mn-lt"/>
          <a:ea typeface="+mn-ea"/>
          <a:cs typeface="+mn-cs"/>
        </a:defRPr>
      </a:lvl7pPr>
      <a:lvl8pPr marL="4178300" indent="-215900" algn="l" defTabSz="457200" rtl="0" eaLnBrk="1" fontAlgn="base" hangingPunct="1">
        <a:lnSpc>
          <a:spcPct val="98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"/>
        <a:defRPr sz="1200">
          <a:solidFill>
            <a:srgbClr val="000000"/>
          </a:solidFill>
          <a:latin typeface="+mn-lt"/>
          <a:ea typeface="+mn-ea"/>
          <a:cs typeface="+mn-cs"/>
        </a:defRPr>
      </a:lvl8pPr>
      <a:lvl9pPr marL="4635500" indent="-215900" algn="l" defTabSz="457200" rtl="0" eaLnBrk="1" fontAlgn="base" hangingPunct="1">
        <a:lnSpc>
          <a:spcPct val="98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"/>
        <a:defRPr sz="12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root.cern.ch/twiki/bin/view/ROOT/ProofBench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539750" y="44450"/>
            <a:ext cx="8996363" cy="1098550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600" dirty="0" smtClean="0"/>
              <a:t>PROOF tests at BNL</a:t>
            </a:r>
            <a:endParaRPr lang="en-GB" sz="2600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39750" y="1844675"/>
            <a:ext cx="8996363" cy="2270125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215900" lvl="1" indent="0" algn="ctr">
              <a:spcAft>
                <a:spcPct val="0"/>
              </a:spcAft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400" b="1" dirty="0" smtClean="0"/>
              <a:t>Sergey </a:t>
            </a:r>
            <a:r>
              <a:rPr lang="en-GB" sz="2400" b="1" dirty="0" smtClean="0"/>
              <a:t>Panitkin, Robert </a:t>
            </a:r>
            <a:r>
              <a:rPr lang="en-GB" sz="2400" b="1" dirty="0" err="1" smtClean="0"/>
              <a:t>Petkus</a:t>
            </a:r>
            <a:r>
              <a:rPr lang="en-GB" sz="2400" b="1" dirty="0" smtClean="0"/>
              <a:t>, </a:t>
            </a:r>
            <a:r>
              <a:rPr lang="en-GB" sz="2400" b="1" dirty="0" err="1" smtClean="0"/>
              <a:t>Ofer</a:t>
            </a:r>
            <a:r>
              <a:rPr lang="en-GB" sz="2400" b="1" dirty="0" smtClean="0"/>
              <a:t> Rind</a:t>
            </a:r>
            <a:endParaRPr lang="en-GB" sz="2400" b="1" dirty="0" smtClean="0"/>
          </a:p>
          <a:p>
            <a:pPr marL="215900" lvl="1" indent="0" algn="ctr">
              <a:spcAft>
                <a:spcPct val="0"/>
              </a:spcAft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GB" sz="2400" b="1" dirty="0"/>
          </a:p>
          <a:p>
            <a:pPr marL="215900" lvl="1" indent="0" algn="ctr">
              <a:spcAft>
                <a:spcPct val="0"/>
              </a:spcAft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400" b="1" dirty="0"/>
              <a:t>BNL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45113"/>
            <a:ext cx="1838325" cy="213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05688" y="6629400"/>
            <a:ext cx="249555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294441" y="6753225"/>
            <a:ext cx="1646605" cy="6353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May  28, 2008</a:t>
            </a:r>
          </a:p>
          <a:p>
            <a:r>
              <a:rPr lang="en-US" dirty="0" smtClean="0"/>
              <a:t>Ann Arbor, MI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mtClean="0"/>
              <a:t>SSD: single disk vs RAID</a:t>
            </a:r>
          </a:p>
        </p:txBody>
      </p:sp>
      <p:pic>
        <p:nvPicPr>
          <p:cNvPr id="9219" name="Picture 4" descr="SSD_one_vs_raid_one_node_rate_scaling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1125" y="1647825"/>
            <a:ext cx="7596188" cy="515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DB5E21-78E9-4015-B85E-1B4A831A5DC0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 Sergey Panitkin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HDD single disk </a:t>
            </a:r>
            <a:r>
              <a:rPr lang="en-US" dirty="0" err="1" smtClean="0"/>
              <a:t>vs</a:t>
            </a:r>
            <a:r>
              <a:rPr lang="en-US" dirty="0" smtClean="0"/>
              <a:t> RAID</a:t>
            </a:r>
            <a:endParaRPr lang="en-US" dirty="0"/>
          </a:p>
        </p:txBody>
      </p:sp>
      <p:pic>
        <p:nvPicPr>
          <p:cNvPr id="4" name="Picture 3" descr="HDD_vs_raid_one_node_rate_scalin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481" y="1419225"/>
            <a:ext cx="6135004" cy="4572000"/>
          </a:xfrm>
          <a:prstGeom prst="rect">
            <a:avLst/>
          </a:prstGeom>
        </p:spPr>
      </p:pic>
      <p:cxnSp>
        <p:nvCxnSpPr>
          <p:cNvPr id="6" name="Straight Arrow Connector 5"/>
          <p:cNvCxnSpPr>
            <a:stCxn id="7" idx="1"/>
          </p:cNvCxnSpPr>
          <p:nvPr/>
        </p:nvCxnSpPr>
        <p:spPr bwMode="auto">
          <a:xfrm rot="10800000" flipV="1">
            <a:off x="5572125" y="1527016"/>
            <a:ext cx="2220130" cy="47021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7792255" y="1360207"/>
            <a:ext cx="1306768" cy="333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I/O limited?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876699" y="1771408"/>
            <a:ext cx="2217274" cy="333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I/O and CPU </a:t>
            </a:r>
            <a:r>
              <a:rPr lang="en-US" sz="1600" b="1" dirty="0" smtClean="0"/>
              <a:t>limited?</a:t>
            </a:r>
            <a:endParaRPr lang="en-US" sz="1600" b="1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 rot="10800000" flipV="1">
            <a:off x="6105525" y="1952625"/>
            <a:ext cx="1752600" cy="381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1810474" y="6575123"/>
            <a:ext cx="4762842" cy="6353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disk </a:t>
            </a:r>
            <a:r>
              <a:rPr lang="en-US" dirty="0" smtClean="0"/>
              <a:t> </a:t>
            </a:r>
            <a:r>
              <a:rPr lang="en-US" dirty="0" smtClean="0"/>
              <a:t>shows rather poor scaling in this tests</a:t>
            </a:r>
            <a:endParaRPr lang="en-US" dirty="0" smtClean="0"/>
          </a:p>
          <a:p>
            <a:r>
              <a:rPr lang="en-US" dirty="0" smtClean="0"/>
              <a:t>3 disk raid supports 6 </a:t>
            </a:r>
            <a:r>
              <a:rPr lang="en-US" dirty="0" smtClean="0"/>
              <a:t>workers?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38325" y="6068744"/>
            <a:ext cx="5692584" cy="333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3x750GB disks in RAID 0 (software RAID) </a:t>
            </a:r>
            <a:r>
              <a:rPr lang="en-US" sz="1600" dirty="0" err="1" smtClean="0"/>
              <a:t>vs</a:t>
            </a:r>
            <a:r>
              <a:rPr lang="en-US" sz="1600" dirty="0" smtClean="0"/>
              <a:t> 1x500GB drive</a:t>
            </a:r>
            <a:endParaRPr lang="en-US" sz="16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1079D4A0-C37B-465D-B8F2-99C7CD7D2A53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 smtClean="0"/>
              <a:t> Sergey Panitkin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SSD </a:t>
            </a:r>
            <a:r>
              <a:rPr lang="en-US" dirty="0" err="1" smtClean="0"/>
              <a:t>vs</a:t>
            </a:r>
            <a:r>
              <a:rPr lang="en-US" dirty="0" smtClean="0"/>
              <a:t> HDD. 8 node farm</a:t>
            </a:r>
            <a:endParaRPr lang="en-US" dirty="0"/>
          </a:p>
        </p:txBody>
      </p:sp>
      <p:pic>
        <p:nvPicPr>
          <p:cNvPr id="5" name="Picture 4" descr="SSD_vs_HDD_scalin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637" y="1343025"/>
            <a:ext cx="6966488" cy="4724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52525" y="6151238"/>
            <a:ext cx="8635697" cy="906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Aggregate (8 node farm) analysis rate as a function of number of workers per node</a:t>
            </a:r>
          </a:p>
          <a:p>
            <a:endParaRPr lang="en-US" dirty="0" smtClean="0"/>
          </a:p>
          <a:p>
            <a:r>
              <a:rPr lang="en-US" dirty="0" smtClean="0"/>
              <a:t> Almost linear scaling with number of nodes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1079D4A0-C37B-465D-B8F2-99C7CD7D2A53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 smtClean="0"/>
              <a:t> Sergey Panitkin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1000125" y="2105025"/>
            <a:ext cx="7848600" cy="152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effectLst/>
              <a:latin typeface="DejaVu Sans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The main </a:t>
            </a:r>
            <a:r>
              <a:rPr lang="en-US" sz="1800" dirty="0" smtClean="0"/>
              <a:t>issue, in PROOF context,  </a:t>
            </a:r>
            <a:r>
              <a:rPr lang="en-US" sz="1800" dirty="0" smtClean="0"/>
              <a:t>is to match I/O demand and supply</a:t>
            </a:r>
          </a:p>
          <a:p>
            <a:r>
              <a:rPr lang="en-US" sz="1800" dirty="0" smtClean="0"/>
              <a:t>Some observations from our </a:t>
            </a:r>
            <a:r>
              <a:rPr lang="en-US" sz="1800" dirty="0" smtClean="0"/>
              <a:t>tests (current and previous)</a:t>
            </a:r>
            <a:endParaRPr lang="en-US" sz="1800" dirty="0" smtClean="0"/>
          </a:p>
          <a:p>
            <a:pPr lvl="1"/>
            <a:r>
              <a:rPr lang="en-US" sz="1600" dirty="0" smtClean="0"/>
              <a:t>Scan of a single variable in root generates ~4 MB/s  read load per worker</a:t>
            </a:r>
          </a:p>
          <a:p>
            <a:pPr lvl="1"/>
            <a:r>
              <a:rPr lang="en-US" sz="1600" dirty="0" smtClean="0"/>
              <a:t>One SATA HDD can sustain ~2-3 PROOF workers</a:t>
            </a:r>
          </a:p>
          <a:p>
            <a:pPr lvl="1"/>
            <a:r>
              <a:rPr lang="en-US" sz="1600" dirty="0" smtClean="0"/>
              <a:t>HDD </a:t>
            </a:r>
            <a:r>
              <a:rPr lang="en-US" sz="1600" dirty="0" smtClean="0"/>
              <a:t>raid </a:t>
            </a:r>
            <a:r>
              <a:rPr lang="en-US" sz="1600" dirty="0" smtClean="0"/>
              <a:t>array can sustain ~2xN workers (N –number of disks in array)</a:t>
            </a:r>
          </a:p>
          <a:p>
            <a:pPr lvl="1"/>
            <a:r>
              <a:rPr lang="en-US" sz="1600" dirty="0" smtClean="0"/>
              <a:t>One </a:t>
            </a:r>
            <a:r>
              <a:rPr lang="en-US" sz="1600" dirty="0" err="1" smtClean="0"/>
              <a:t>Mtron</a:t>
            </a:r>
            <a:r>
              <a:rPr lang="en-US" sz="1600" dirty="0" smtClean="0"/>
              <a:t> </a:t>
            </a:r>
            <a:r>
              <a:rPr lang="en-US" sz="1600" dirty="0" smtClean="0"/>
              <a:t>SSD </a:t>
            </a:r>
            <a:r>
              <a:rPr lang="en-US" sz="1600" dirty="0" smtClean="0"/>
              <a:t>can sustain ~8 workers</a:t>
            </a:r>
          </a:p>
          <a:p>
            <a:r>
              <a:rPr lang="en-US" sz="1800" dirty="0" smtClean="0"/>
              <a:t>8 core machine with 1 HDD makes little sense in PROOF context.  Unless you will feed PROOF jobs with data from external SE (</a:t>
            </a:r>
            <a:r>
              <a:rPr lang="en-US" sz="1800" dirty="0" err="1" smtClean="0"/>
              <a:t>dCache</a:t>
            </a:r>
            <a:r>
              <a:rPr lang="en-US" sz="1800" dirty="0" smtClean="0"/>
              <a:t>, NFS disk vault, etc)</a:t>
            </a:r>
          </a:p>
          <a:p>
            <a:r>
              <a:rPr lang="en-US" sz="1800" dirty="0" smtClean="0"/>
              <a:t>Solid State Disks (SSD) are ideal for PROOF (our future?). </a:t>
            </a:r>
            <a:endParaRPr lang="en-US" sz="1800" dirty="0" smtClean="0"/>
          </a:p>
          <a:p>
            <a:r>
              <a:rPr lang="en-US" sz="1800" dirty="0" smtClean="0"/>
              <a:t>We plan to continue tests with more realistic loads</a:t>
            </a:r>
          </a:p>
          <a:p>
            <a:pPr lvl="1"/>
            <a:r>
              <a:rPr lang="en-US" sz="1600" dirty="0" smtClean="0"/>
              <a:t>ARA on AODs and DPDs</a:t>
            </a:r>
          </a:p>
          <a:p>
            <a:pPr lvl="1"/>
            <a:r>
              <a:rPr lang="en-US" sz="1600" dirty="0" smtClean="0"/>
              <a:t>Full PROOF bench tests</a:t>
            </a:r>
          </a:p>
          <a:p>
            <a:pPr lvl="1"/>
            <a:r>
              <a:rPr lang="en-US" sz="1600" dirty="0" smtClean="0"/>
              <a:t>RAID and OS optimization, etc</a:t>
            </a:r>
          </a:p>
          <a:p>
            <a:r>
              <a:rPr lang="en-US" sz="1800" dirty="0" smtClean="0"/>
              <a:t>Main issue with SSD is size -&gt; efficient data management is needed!</a:t>
            </a:r>
            <a:endParaRPr lang="en-US" sz="1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075" y="0"/>
            <a:ext cx="9239250" cy="1162050"/>
          </a:xfrm>
        </p:spPr>
        <p:txBody>
          <a:bodyPr/>
          <a:lstStyle/>
          <a:p>
            <a:pPr algn="r"/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F55E600-2104-44F3-9A22-63EDE94A6064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 smtClean="0"/>
              <a:t> Sergey Panitkin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PROOF Cluster federation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50" y="1647825"/>
            <a:ext cx="8994775" cy="5372100"/>
          </a:xfrm>
        </p:spPr>
        <p:txBody>
          <a:bodyPr/>
          <a:lstStyle/>
          <a:p>
            <a:r>
              <a:rPr lang="en-US" sz="2000" dirty="0" smtClean="0"/>
              <a:t>In principle Xrootd/PROOF design supports federation of geographically distributed clusters</a:t>
            </a:r>
          </a:p>
          <a:p>
            <a:pPr lvl="1"/>
            <a:r>
              <a:rPr lang="en-US" sz="1800" dirty="0" smtClean="0"/>
              <a:t>Setup instructions at: http://root.cern.ch/twiki/bin/view/ROOT/XpdMultiMaster</a:t>
            </a:r>
          </a:p>
          <a:p>
            <a:r>
              <a:rPr lang="en-US" sz="2000" dirty="0" smtClean="0"/>
              <a:t>Interesting capability for T3 </a:t>
            </a:r>
            <a:r>
              <a:rPr lang="en-US" sz="2000" dirty="0" smtClean="0"/>
              <a:t>applications</a:t>
            </a:r>
            <a:endParaRPr lang="en-US" sz="1800" i="1" u="sng" dirty="0" smtClean="0">
              <a:solidFill>
                <a:schemeClr val="accent6"/>
              </a:solidFill>
            </a:endParaRPr>
          </a:p>
          <a:p>
            <a:pPr lvl="1"/>
            <a:r>
              <a:rPr lang="en-US" dirty="0" smtClean="0"/>
              <a:t>Pool together distributed local resources: disk, CPU</a:t>
            </a:r>
            <a:endParaRPr lang="en-US" i="1" u="sng" dirty="0" smtClean="0">
              <a:solidFill>
                <a:schemeClr val="accent6"/>
              </a:solidFill>
            </a:endParaRPr>
          </a:p>
          <a:p>
            <a:pPr lvl="1"/>
            <a:r>
              <a:rPr lang="en-US" sz="1800" dirty="0" smtClean="0"/>
              <a:t>Relatively easy to implement:</a:t>
            </a:r>
          </a:p>
          <a:p>
            <a:pPr lvl="2"/>
            <a:r>
              <a:rPr lang="en-US" sz="1600" dirty="0" smtClean="0"/>
              <a:t> Requires only configuration files changes</a:t>
            </a:r>
          </a:p>
          <a:p>
            <a:pPr lvl="2"/>
            <a:r>
              <a:rPr lang="en-US" sz="1600" dirty="0" smtClean="0"/>
              <a:t> Can have different </a:t>
            </a:r>
            <a:r>
              <a:rPr lang="en-US" sz="1600" dirty="0" smtClean="0"/>
              <a:t>configurations</a:t>
            </a:r>
            <a:endParaRPr lang="en-US" sz="1600" dirty="0" smtClean="0"/>
          </a:p>
          <a:p>
            <a:pPr lvl="1"/>
            <a:r>
              <a:rPr lang="en-US" sz="1800" dirty="0" smtClean="0"/>
              <a:t>Transparent for users</a:t>
            </a:r>
          </a:p>
          <a:p>
            <a:pPr lvl="2"/>
            <a:r>
              <a:rPr lang="en-US" sz="1600" dirty="0" smtClean="0"/>
              <a:t> Single “name space</a:t>
            </a:r>
            <a:r>
              <a:rPr lang="en-US" sz="1600" dirty="0" smtClean="0"/>
              <a:t>” – may require some planning</a:t>
            </a:r>
          </a:p>
          <a:p>
            <a:pPr lvl="2"/>
            <a:r>
              <a:rPr lang="en-US" sz="1600" dirty="0" smtClean="0"/>
              <a:t>S</a:t>
            </a:r>
            <a:r>
              <a:rPr lang="en-US" sz="1600" dirty="0" smtClean="0"/>
              <a:t>ingle </a:t>
            </a:r>
            <a:r>
              <a:rPr lang="en-US" sz="1600" dirty="0" smtClean="0"/>
              <a:t>entry point for analysis</a:t>
            </a:r>
          </a:p>
          <a:p>
            <a:r>
              <a:rPr lang="en-US" sz="2000" dirty="0" smtClean="0"/>
              <a:t>New and untested </a:t>
            </a:r>
            <a:r>
              <a:rPr lang="en-US" sz="2000" dirty="0" smtClean="0"/>
              <a:t>capability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F55E600-2104-44F3-9A22-63EDE94A6064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 dirty="0" smtClean="0"/>
              <a:t> Sergey Panitkin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PROOF Cluster federation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50" y="1800225"/>
            <a:ext cx="8994775" cy="5219700"/>
          </a:xfrm>
        </p:spPr>
        <p:txBody>
          <a:bodyPr/>
          <a:lstStyle/>
          <a:p>
            <a:r>
              <a:rPr lang="en-US" dirty="0" smtClean="0"/>
              <a:t>We could not run </a:t>
            </a:r>
            <a:r>
              <a:rPr lang="en-US" dirty="0" smtClean="0"/>
              <a:t>federation tests </a:t>
            </a:r>
            <a:r>
              <a:rPr lang="en-US" dirty="0" smtClean="0"/>
              <a:t>in root 5.18.00 – queries crashed</a:t>
            </a:r>
          </a:p>
          <a:p>
            <a:r>
              <a:rPr lang="en-US" dirty="0" smtClean="0"/>
              <a:t>Bug in filename matching during file validation was identified during visit of </a:t>
            </a:r>
            <a:r>
              <a:rPr lang="en-US" dirty="0" smtClean="0"/>
              <a:t>primary PROOF developer (Gerri </a:t>
            </a:r>
            <a:r>
              <a:rPr lang="en-US" dirty="0" err="1" smtClean="0"/>
              <a:t>Ganis</a:t>
            </a:r>
            <a:r>
              <a:rPr lang="en-US" dirty="0" smtClean="0"/>
              <a:t>) </a:t>
            </a:r>
            <a:r>
              <a:rPr lang="en-US" dirty="0" smtClean="0"/>
              <a:t>to BNL in April.</a:t>
            </a:r>
          </a:p>
          <a:p>
            <a:r>
              <a:rPr lang="en-US" dirty="0" smtClean="0"/>
              <a:t>New patched version of root is available at CERN </a:t>
            </a:r>
            <a:r>
              <a:rPr lang="en-US" dirty="0" smtClean="0"/>
              <a:t>(5.18.00d) </a:t>
            </a:r>
            <a:r>
              <a:rPr lang="en-US" dirty="0" smtClean="0"/>
              <a:t>since last week (May 21). </a:t>
            </a:r>
          </a:p>
          <a:p>
            <a:r>
              <a:rPr lang="en-US" dirty="0" smtClean="0"/>
              <a:t>We successfully configured and tested 2 sub-domain </a:t>
            </a:r>
            <a:r>
              <a:rPr lang="en-US" dirty="0" smtClean="0"/>
              <a:t>federation at BNL</a:t>
            </a:r>
          </a:p>
          <a:p>
            <a:r>
              <a:rPr lang="en-US" dirty="0" smtClean="0"/>
              <a:t>All that is required for the test is modified Xrootd/PROOF configuration files (and Xrootd/PROOF daemon restart)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F55E600-2104-44F3-9A22-63EDE94A6064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 smtClean="0"/>
              <a:t> Sergey Panitkin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Federated PROOF Clusters</a:t>
            </a:r>
            <a:endParaRPr lang="en-US" dirty="0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1125" y="1724025"/>
            <a:ext cx="747712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371725" y="5991225"/>
            <a:ext cx="4878067" cy="906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Our test configuration:</a:t>
            </a:r>
          </a:p>
          <a:p>
            <a:r>
              <a:rPr lang="en-US" dirty="0" smtClean="0"/>
              <a:t>1 super-master</a:t>
            </a:r>
          </a:p>
          <a:p>
            <a:r>
              <a:rPr lang="en-US" dirty="0" smtClean="0"/>
              <a:t>2 sub-masters with 3 worker nodes each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F55E600-2104-44F3-9A22-63EDE94A6064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 smtClean="0"/>
              <a:t> Sergey Panitkin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Multi-cluster root session 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F55E600-2104-44F3-9A22-63EDE94A6064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 smtClean="0"/>
              <a:t> Sergey Panitkin</a:t>
            </a:r>
            <a:endParaRPr lang="en-GB" dirty="0"/>
          </a:p>
        </p:txBody>
      </p:sp>
      <p:pic>
        <p:nvPicPr>
          <p:cNvPr id="5" name="Picture 4" descr="root_session_federat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325" y="1343024"/>
            <a:ext cx="6238875" cy="6219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Multi-cluster root session II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F55E600-2104-44F3-9A22-63EDE94A6064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 smtClean="0"/>
              <a:t> Sergey Panitkin</a:t>
            </a:r>
            <a:endParaRPr lang="en-GB" dirty="0"/>
          </a:p>
        </p:txBody>
      </p:sp>
      <p:pic>
        <p:nvPicPr>
          <p:cNvPr id="5" name="Content Placeholder 4" descr="Federation_test_8worker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24" y="1314450"/>
            <a:ext cx="8331199" cy="62483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50" y="1571625"/>
            <a:ext cx="8994775" cy="5448300"/>
          </a:xfrm>
        </p:spPr>
        <p:txBody>
          <a:bodyPr/>
          <a:lstStyle/>
          <a:p>
            <a:r>
              <a:rPr lang="en-US" sz="2000" dirty="0" smtClean="0"/>
              <a:t>SSD offer significant performance advantage in concurrent analysis environment </a:t>
            </a:r>
          </a:p>
          <a:p>
            <a:r>
              <a:rPr lang="en-US" sz="2000" dirty="0" smtClean="0"/>
              <a:t>~x10 better read performance than HDD in our test</a:t>
            </a:r>
          </a:p>
          <a:p>
            <a:r>
              <a:rPr lang="en-US" sz="2000" dirty="0" smtClean="0"/>
              <a:t>We successfully tested </a:t>
            </a:r>
            <a:r>
              <a:rPr lang="en-US" sz="2000" dirty="0" smtClean="0"/>
              <a:t>PROOF cluster </a:t>
            </a:r>
            <a:r>
              <a:rPr lang="en-US" sz="2000" dirty="0" smtClean="0"/>
              <a:t>federation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We plan to expand our hardware tests </a:t>
            </a:r>
            <a:r>
              <a:rPr lang="en-US" sz="2000" dirty="0" smtClean="0"/>
              <a:t>with more use cases</a:t>
            </a:r>
            <a:endParaRPr lang="en-US" sz="2000" dirty="0" smtClean="0"/>
          </a:p>
          <a:p>
            <a:r>
              <a:rPr lang="en-US" sz="2000" dirty="0" smtClean="0"/>
              <a:t>SSD integration in PROOF will require understanding data management  issues involved </a:t>
            </a:r>
          </a:p>
          <a:p>
            <a:r>
              <a:rPr lang="en-US" sz="2000" dirty="0" smtClean="0"/>
              <a:t>We will test PROOF federation with Wisconsin T3 to explore issues of:</a:t>
            </a:r>
          </a:p>
          <a:p>
            <a:pPr lvl="1"/>
            <a:r>
              <a:rPr lang="en-US" sz="1800" dirty="0" smtClean="0"/>
              <a:t>Performance </a:t>
            </a:r>
          </a:p>
          <a:p>
            <a:pPr lvl="1"/>
            <a:r>
              <a:rPr lang="en-US" sz="1800" dirty="0" smtClean="0"/>
              <a:t>Name space integration</a:t>
            </a:r>
          </a:p>
          <a:p>
            <a:pPr lvl="1"/>
            <a:r>
              <a:rPr lang="en-US" sz="1800" dirty="0" smtClean="0"/>
              <a:t>Security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 dirty="0" smtClean="0"/>
              <a:t> Sergey Panitkin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F55E600-2104-44F3-9A22-63EDE94A6064}" type="slidenum">
              <a:rPr lang="en-GB" smtClean="0"/>
              <a:pPr/>
              <a:t>19</a:t>
            </a:fld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9125" y="1876425"/>
            <a:ext cx="8915400" cy="5143500"/>
          </a:xfrm>
        </p:spPr>
        <p:txBody>
          <a:bodyPr/>
          <a:lstStyle/>
          <a:p>
            <a:r>
              <a:rPr lang="en-US" dirty="0" smtClean="0"/>
              <a:t>Hardware tests</a:t>
            </a:r>
          </a:p>
          <a:p>
            <a:pPr lvl="1"/>
            <a:r>
              <a:rPr lang="en-US" dirty="0" smtClean="0"/>
              <a:t>SSD </a:t>
            </a:r>
            <a:r>
              <a:rPr lang="en-US" dirty="0" err="1" smtClean="0"/>
              <a:t>vs</a:t>
            </a:r>
            <a:r>
              <a:rPr lang="en-US" dirty="0" smtClean="0"/>
              <a:t> HDD</a:t>
            </a:r>
          </a:p>
          <a:p>
            <a:r>
              <a:rPr lang="en-US" dirty="0" smtClean="0"/>
              <a:t>PROOF clusters </a:t>
            </a:r>
            <a:r>
              <a:rPr lang="en-US" dirty="0" smtClean="0"/>
              <a:t>federation tests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F55E600-2104-44F3-9A22-63EDE94A6064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 smtClean="0"/>
              <a:t> Sergey Panitkin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z="2400" dirty="0" smtClean="0"/>
              <a:t>Current BNL PROOF Farm Configuration</a:t>
            </a: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1000125" y="4238625"/>
            <a:ext cx="3352800" cy="2362200"/>
            <a:chOff x="1152525" y="4467225"/>
            <a:chExt cx="3352800" cy="2362200"/>
          </a:xfrm>
        </p:grpSpPr>
        <p:sp>
          <p:nvSpPr>
            <p:cNvPr id="9" name="Rectangle 8"/>
            <p:cNvSpPr/>
            <p:nvPr/>
          </p:nvSpPr>
          <p:spPr bwMode="auto">
            <a:xfrm>
              <a:off x="1152525" y="4467225"/>
              <a:ext cx="3352800" cy="23622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Wingdings" charset="2"/>
                <a:buNone/>
                <a:defRPr/>
              </a:pPr>
              <a:endParaRPr lang="en-US">
                <a:ea typeface="+mn-ea"/>
                <a:cs typeface="+mn-cs"/>
              </a:endParaRPr>
            </a:p>
          </p:txBody>
        </p:sp>
        <p:pic>
          <p:nvPicPr>
            <p:cNvPr id="9240" name="Picture 4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05125" y="4772025"/>
              <a:ext cx="1244600" cy="17526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9241" name="Picture 4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33525" y="4695825"/>
              <a:ext cx="1244600" cy="17526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</p:grpSp>
      <p:sp>
        <p:nvSpPr>
          <p:cNvPr id="9221" name="TextBox 10"/>
          <p:cNvSpPr txBox="1">
            <a:spLocks noChangeArrowheads="1"/>
          </p:cNvSpPr>
          <p:nvPr/>
        </p:nvSpPr>
        <p:spPr bwMode="auto">
          <a:xfrm>
            <a:off x="968375" y="1495425"/>
            <a:ext cx="3994042" cy="2264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US" u="sng" dirty="0"/>
              <a:t>“Old farm</a:t>
            </a:r>
            <a:r>
              <a:rPr lang="en-US" u="sng" dirty="0" smtClean="0"/>
              <a:t>”-Production</a:t>
            </a:r>
            <a:endParaRPr lang="en-US" dirty="0"/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US" dirty="0"/>
              <a:t>40 cores: 1.8 GHz </a:t>
            </a:r>
            <a:r>
              <a:rPr lang="en-US" dirty="0" err="1"/>
              <a:t>Opterons</a:t>
            </a:r>
            <a:endParaRPr lang="en-US" dirty="0"/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US" dirty="0"/>
              <a:t>20 TB of HDD space (10x4x500 GB</a:t>
            </a:r>
            <a:r>
              <a:rPr lang="en-US" dirty="0" smtClean="0"/>
              <a:t>)</a:t>
            </a:r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US" dirty="0" smtClean="0">
                <a:solidFill>
                  <a:schemeClr val="accent6"/>
                </a:solidFill>
              </a:rPr>
              <a:t>Open for users (~14 for now)</a:t>
            </a:r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US" dirty="0" smtClean="0"/>
              <a:t>Root 5.14 (for </a:t>
            </a:r>
            <a:r>
              <a:rPr lang="en-US" dirty="0" err="1" smtClean="0"/>
              <a:t>rel</a:t>
            </a:r>
            <a:r>
              <a:rPr lang="en-US" dirty="0" smtClean="0"/>
              <a:t> </a:t>
            </a:r>
            <a:r>
              <a:rPr lang="en-US" dirty="0" smtClean="0"/>
              <a:t>13 </a:t>
            </a:r>
            <a:r>
              <a:rPr lang="en-US" dirty="0" smtClean="0"/>
              <a:t>compatibility)</a:t>
            </a:r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US" dirty="0" smtClean="0"/>
              <a:t>All FDR1 AODs and DPDs available</a:t>
            </a:r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US" dirty="0" smtClean="0"/>
              <a:t>Used as Xrootd SE by some users</a:t>
            </a:r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US" dirty="0" smtClean="0"/>
              <a:t>Datasets in LRC (-s BNLXRDHDD1)</a:t>
            </a:r>
            <a:endParaRPr lang="en-US" dirty="0"/>
          </a:p>
        </p:txBody>
      </p:sp>
      <p:sp>
        <p:nvSpPr>
          <p:cNvPr id="9222" name="TextBox 11"/>
          <p:cNvSpPr txBox="1">
            <a:spLocks noChangeArrowheads="1"/>
          </p:cNvSpPr>
          <p:nvPr/>
        </p:nvSpPr>
        <p:spPr bwMode="auto">
          <a:xfrm>
            <a:off x="5924550" y="1495425"/>
            <a:ext cx="3686266" cy="2535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US" u="sng" dirty="0" smtClean="0"/>
              <a:t>“New Farm” – test site</a:t>
            </a:r>
            <a:endParaRPr lang="en-US" u="sng" dirty="0"/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US" dirty="0" smtClean="0"/>
              <a:t>10 </a:t>
            </a:r>
            <a:r>
              <a:rPr lang="en-US" dirty="0"/>
              <a:t>nodes -  16 GB RAM each</a:t>
            </a:r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US" dirty="0"/>
              <a:t>80 cores: 2.0 GHz </a:t>
            </a:r>
            <a:r>
              <a:rPr lang="en-US" dirty="0" err="1"/>
              <a:t>Kentsfields</a:t>
            </a:r>
            <a:endParaRPr lang="en-US" dirty="0"/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US" dirty="0"/>
              <a:t>5 TB  of HDD space (10x500 GB)</a:t>
            </a:r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US" dirty="0"/>
              <a:t>640 GB SSD space  (10x64 </a:t>
            </a:r>
            <a:r>
              <a:rPr lang="en-US" dirty="0" smtClean="0"/>
              <a:t>GB)</a:t>
            </a:r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US" dirty="0" smtClean="0"/>
              <a:t>Closed for users (for now)</a:t>
            </a:r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US" dirty="0" smtClean="0"/>
              <a:t>Latest versions of root</a:t>
            </a:r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US" dirty="0" smtClean="0"/>
              <a:t>Hardware and software tests</a:t>
            </a:r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Ø"/>
            </a:pPr>
            <a:endParaRPr lang="en-US" dirty="0"/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5876925" y="4162425"/>
            <a:ext cx="3352800" cy="2362200"/>
            <a:chOff x="5267325" y="4467225"/>
            <a:chExt cx="3352800" cy="2362200"/>
          </a:xfrm>
        </p:grpSpPr>
        <p:sp>
          <p:nvSpPr>
            <p:cNvPr id="10" name="Rectangle 9"/>
            <p:cNvSpPr/>
            <p:nvPr/>
          </p:nvSpPr>
          <p:spPr bwMode="auto">
            <a:xfrm>
              <a:off x="5267325" y="4467225"/>
              <a:ext cx="3352800" cy="2362200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Wingdings" charset="2"/>
                <a:buNone/>
                <a:defRPr/>
              </a:pPr>
              <a:endParaRPr lang="en-US">
                <a:ea typeface="+mn-ea"/>
                <a:cs typeface="+mn-cs"/>
              </a:endParaRPr>
            </a:p>
          </p:txBody>
        </p:sp>
        <p:pic>
          <p:nvPicPr>
            <p:cNvPr id="9227" name="Picture 4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648325" y="4772025"/>
              <a:ext cx="1244600" cy="17526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9228" name="Picture 4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019925" y="4772025"/>
              <a:ext cx="1244600" cy="17526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9229" name="Flowchart: Magnetic Disk 21"/>
            <p:cNvSpPr>
              <a:spLocks noChangeArrowheads="1"/>
            </p:cNvSpPr>
            <p:nvPr/>
          </p:nvSpPr>
          <p:spPr bwMode="auto">
            <a:xfrm>
              <a:off x="6791325" y="5000625"/>
              <a:ext cx="152400" cy="76200"/>
            </a:xfrm>
            <a:prstGeom prst="flowChartMagneticDisk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Wingdings" charset="2"/>
                <a:buNone/>
              </a:pPr>
              <a:endParaRPr lang="en-US"/>
            </a:p>
          </p:txBody>
        </p:sp>
        <p:sp>
          <p:nvSpPr>
            <p:cNvPr id="9230" name="Flowchart: Magnetic Disk 13"/>
            <p:cNvSpPr>
              <a:spLocks noChangeArrowheads="1"/>
            </p:cNvSpPr>
            <p:nvPr/>
          </p:nvSpPr>
          <p:spPr bwMode="auto">
            <a:xfrm>
              <a:off x="6791325" y="5305425"/>
              <a:ext cx="152400" cy="76200"/>
            </a:xfrm>
            <a:prstGeom prst="flowChartMagneticDisk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Wingdings" charset="2"/>
                <a:buNone/>
              </a:pPr>
              <a:endParaRPr lang="en-US"/>
            </a:p>
          </p:txBody>
        </p:sp>
        <p:sp>
          <p:nvSpPr>
            <p:cNvPr id="9231" name="Flowchart: Magnetic Disk 14"/>
            <p:cNvSpPr>
              <a:spLocks noChangeArrowheads="1"/>
            </p:cNvSpPr>
            <p:nvPr/>
          </p:nvSpPr>
          <p:spPr bwMode="auto">
            <a:xfrm>
              <a:off x="6791325" y="5610225"/>
              <a:ext cx="152400" cy="76200"/>
            </a:xfrm>
            <a:prstGeom prst="flowChartMagneticDisk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Wingdings" charset="2"/>
                <a:buNone/>
              </a:pPr>
              <a:endParaRPr lang="en-US"/>
            </a:p>
          </p:txBody>
        </p:sp>
        <p:sp>
          <p:nvSpPr>
            <p:cNvPr id="9232" name="Flowchart: Magnetic Disk 15"/>
            <p:cNvSpPr>
              <a:spLocks noChangeArrowheads="1"/>
            </p:cNvSpPr>
            <p:nvPr/>
          </p:nvSpPr>
          <p:spPr bwMode="auto">
            <a:xfrm>
              <a:off x="6791325" y="5915025"/>
              <a:ext cx="152400" cy="76200"/>
            </a:xfrm>
            <a:prstGeom prst="flowChartMagneticDisk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Wingdings" charset="2"/>
                <a:buNone/>
              </a:pPr>
              <a:endParaRPr lang="en-US"/>
            </a:p>
          </p:txBody>
        </p:sp>
        <p:sp>
          <p:nvSpPr>
            <p:cNvPr id="9233" name="Flowchart: Magnetic Disk 22"/>
            <p:cNvSpPr>
              <a:spLocks noChangeArrowheads="1"/>
            </p:cNvSpPr>
            <p:nvPr/>
          </p:nvSpPr>
          <p:spPr bwMode="auto">
            <a:xfrm>
              <a:off x="6791325" y="6219825"/>
              <a:ext cx="152400" cy="76200"/>
            </a:xfrm>
            <a:prstGeom prst="flowChartMagneticDisk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Wingdings" charset="2"/>
                <a:buNone/>
              </a:pPr>
              <a:endParaRPr lang="en-US"/>
            </a:p>
          </p:txBody>
        </p:sp>
        <p:sp>
          <p:nvSpPr>
            <p:cNvPr id="9234" name="Flowchart: Magnetic Disk 23"/>
            <p:cNvSpPr>
              <a:spLocks noChangeArrowheads="1"/>
            </p:cNvSpPr>
            <p:nvPr/>
          </p:nvSpPr>
          <p:spPr bwMode="auto">
            <a:xfrm>
              <a:off x="8162925" y="5000625"/>
              <a:ext cx="152400" cy="76200"/>
            </a:xfrm>
            <a:prstGeom prst="flowChartMagneticDisk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Wingdings" charset="2"/>
                <a:buNone/>
              </a:pPr>
              <a:endParaRPr lang="en-US"/>
            </a:p>
          </p:txBody>
        </p:sp>
        <p:sp>
          <p:nvSpPr>
            <p:cNvPr id="9235" name="Flowchart: Magnetic Disk 24"/>
            <p:cNvSpPr>
              <a:spLocks noChangeArrowheads="1"/>
            </p:cNvSpPr>
            <p:nvPr/>
          </p:nvSpPr>
          <p:spPr bwMode="auto">
            <a:xfrm>
              <a:off x="8162925" y="5305425"/>
              <a:ext cx="152400" cy="76200"/>
            </a:xfrm>
            <a:prstGeom prst="flowChartMagneticDisk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Wingdings" charset="2"/>
                <a:buNone/>
              </a:pPr>
              <a:endParaRPr lang="en-US"/>
            </a:p>
          </p:txBody>
        </p:sp>
        <p:sp>
          <p:nvSpPr>
            <p:cNvPr id="9236" name="Flowchart: Magnetic Disk 25"/>
            <p:cNvSpPr>
              <a:spLocks noChangeArrowheads="1"/>
            </p:cNvSpPr>
            <p:nvPr/>
          </p:nvSpPr>
          <p:spPr bwMode="auto">
            <a:xfrm>
              <a:off x="8162925" y="5610225"/>
              <a:ext cx="152400" cy="76200"/>
            </a:xfrm>
            <a:prstGeom prst="flowChartMagneticDisk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Wingdings" charset="2"/>
                <a:buNone/>
              </a:pPr>
              <a:endParaRPr lang="en-US"/>
            </a:p>
          </p:txBody>
        </p:sp>
        <p:sp>
          <p:nvSpPr>
            <p:cNvPr id="9237" name="Flowchart: Magnetic Disk 26"/>
            <p:cNvSpPr>
              <a:spLocks noChangeArrowheads="1"/>
            </p:cNvSpPr>
            <p:nvPr/>
          </p:nvSpPr>
          <p:spPr bwMode="auto">
            <a:xfrm>
              <a:off x="8162925" y="5915025"/>
              <a:ext cx="152400" cy="76200"/>
            </a:xfrm>
            <a:prstGeom prst="flowChartMagneticDisk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Wingdings" charset="2"/>
                <a:buNone/>
              </a:pPr>
              <a:endParaRPr lang="en-US"/>
            </a:p>
          </p:txBody>
        </p:sp>
        <p:sp>
          <p:nvSpPr>
            <p:cNvPr id="9238" name="Flowchart: Magnetic Disk 27"/>
            <p:cNvSpPr>
              <a:spLocks noChangeArrowheads="1"/>
            </p:cNvSpPr>
            <p:nvPr/>
          </p:nvSpPr>
          <p:spPr bwMode="auto">
            <a:xfrm>
              <a:off x="8162925" y="6219825"/>
              <a:ext cx="152400" cy="76200"/>
            </a:xfrm>
            <a:prstGeom prst="flowChartMagneticDisk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hangingPunct="0">
                <a:lnSpc>
                  <a:spcPct val="98000"/>
                </a:lnSpc>
                <a:buClr>
                  <a:srgbClr val="000000"/>
                </a:buClr>
                <a:buSzPct val="45000"/>
                <a:buFont typeface="Wingdings" charset="2"/>
                <a:buNone/>
              </a:pPr>
              <a:endParaRPr lang="en-US"/>
            </a:p>
          </p:txBody>
        </p:sp>
      </p:grpSp>
      <p:sp>
        <p:nvSpPr>
          <p:cNvPr id="9224" name="Rectangle 30"/>
          <p:cNvSpPr>
            <a:spLocks noChangeArrowheads="1"/>
          </p:cNvSpPr>
          <p:nvPr/>
        </p:nvSpPr>
        <p:spPr bwMode="auto">
          <a:xfrm>
            <a:off x="619125" y="3857625"/>
            <a:ext cx="9067800" cy="31242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</a:pPr>
            <a:endParaRPr lang="en-US"/>
          </a:p>
        </p:txBody>
      </p:sp>
      <p:sp>
        <p:nvSpPr>
          <p:cNvPr id="9225" name="TextBox 32"/>
          <p:cNvSpPr txBox="1">
            <a:spLocks noChangeArrowheads="1"/>
          </p:cNvSpPr>
          <p:nvPr/>
        </p:nvSpPr>
        <p:spPr bwMode="auto">
          <a:xfrm>
            <a:off x="4733925" y="4751388"/>
            <a:ext cx="677863" cy="10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None/>
            </a:pPr>
            <a:r>
              <a:rPr lang="en-US" sz="6600" dirty="0"/>
              <a:t>+</a:t>
            </a: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F55E600-2104-44F3-9A22-63EDE94A6064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27" name="Footer Placeholder 26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 smtClean="0"/>
              <a:t> Sergey Panitkin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dirty="0" smtClean="0"/>
              <a:t>New Solid State Disks@ BNL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539750" y="1866900"/>
            <a:ext cx="8994775" cy="4581525"/>
          </a:xfrm>
        </p:spPr>
        <p:txBody>
          <a:bodyPr/>
          <a:lstStyle/>
          <a:p>
            <a:pPr eaLnBrk="1" hangingPunct="1"/>
            <a:r>
              <a:rPr lang="en-US" sz="2000" dirty="0" smtClean="0"/>
              <a:t>Model: </a:t>
            </a:r>
            <a:r>
              <a:rPr lang="en-US" sz="2000" dirty="0" err="1" smtClean="0"/>
              <a:t>Mtron</a:t>
            </a:r>
            <a:r>
              <a:rPr lang="en-US" sz="2000" dirty="0" smtClean="0"/>
              <a:t>  MSP-SATA7035064</a:t>
            </a:r>
          </a:p>
          <a:p>
            <a:pPr eaLnBrk="1" hangingPunct="1"/>
            <a:r>
              <a:rPr lang="en-US" sz="2000" dirty="0" smtClean="0"/>
              <a:t>Capacity 64 GB</a:t>
            </a:r>
          </a:p>
          <a:p>
            <a:pPr eaLnBrk="1" hangingPunct="1"/>
            <a:r>
              <a:rPr lang="en-US" sz="2000" dirty="0" smtClean="0"/>
              <a:t>Average access time ~0.1 ms (typical HD ~10ms)</a:t>
            </a:r>
          </a:p>
          <a:p>
            <a:pPr eaLnBrk="1" hangingPunct="1"/>
            <a:r>
              <a:rPr lang="en-US" sz="2000" dirty="0" smtClean="0"/>
              <a:t>Sustained read ~120MB/s</a:t>
            </a:r>
          </a:p>
          <a:p>
            <a:pPr eaLnBrk="1" hangingPunct="1"/>
            <a:r>
              <a:rPr lang="en-US" sz="2000" dirty="0" smtClean="0"/>
              <a:t>Sustained write ~80 MB/s</a:t>
            </a:r>
          </a:p>
          <a:p>
            <a:pPr eaLnBrk="1" hangingPunct="1"/>
            <a:r>
              <a:rPr lang="en-US" sz="2000" dirty="0" smtClean="0"/>
              <a:t>IOPS (Sequential/ Random)  81,000/18,000</a:t>
            </a:r>
          </a:p>
          <a:p>
            <a:pPr eaLnBrk="1" hangingPunct="1"/>
            <a:r>
              <a:rPr lang="en-US" sz="2000" dirty="0" smtClean="0"/>
              <a:t>Write endurance  &gt;140 years @ 50GB write per day</a:t>
            </a:r>
          </a:p>
          <a:p>
            <a:pPr eaLnBrk="1" hangingPunct="1"/>
            <a:r>
              <a:rPr lang="en-US" sz="2000" dirty="0" smtClean="0"/>
              <a:t>MTBF  1,000,000 hours</a:t>
            </a:r>
          </a:p>
          <a:p>
            <a:pPr eaLnBrk="1" hangingPunct="1"/>
            <a:r>
              <a:rPr lang="en-US" sz="2000" dirty="0" smtClean="0"/>
              <a:t>7-bit Error Correction Code</a:t>
            </a:r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38925" y="5000625"/>
            <a:ext cx="2590800" cy="218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F55E600-2104-44F3-9A22-63EDE94A6064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 smtClean="0"/>
              <a:t> Sergey Panitkin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Test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925" y="1571625"/>
            <a:ext cx="8991600" cy="5448300"/>
          </a:xfrm>
        </p:spPr>
        <p:txBody>
          <a:bodyPr/>
          <a:lstStyle/>
          <a:p>
            <a:r>
              <a:rPr lang="en-US" sz="1800" dirty="0" smtClean="0"/>
              <a:t>1+1 or 1+8 nodes PROOF farm configurations</a:t>
            </a:r>
          </a:p>
          <a:p>
            <a:r>
              <a:rPr lang="en-US" sz="1800" dirty="0" smtClean="0"/>
              <a:t>2x4 core </a:t>
            </a:r>
            <a:r>
              <a:rPr lang="en-US" sz="1800" dirty="0" err="1" smtClean="0"/>
              <a:t>Kentsfield</a:t>
            </a:r>
            <a:r>
              <a:rPr lang="en-US" sz="1800" dirty="0" smtClean="0"/>
              <a:t> CPUs per node, 16 GB RAM per node</a:t>
            </a:r>
          </a:p>
          <a:p>
            <a:r>
              <a:rPr lang="en-US" sz="1800" dirty="0" smtClean="0"/>
              <a:t>All default settings in software and OS</a:t>
            </a:r>
          </a:p>
          <a:p>
            <a:r>
              <a:rPr lang="en-US" sz="1800" dirty="0" smtClean="0"/>
              <a:t>Different configuration of SSD and HDD hardware depending on tests</a:t>
            </a:r>
          </a:p>
          <a:p>
            <a:r>
              <a:rPr lang="en-US" sz="1800" dirty="0" smtClean="0"/>
              <a:t>Root 5.18.00</a:t>
            </a:r>
          </a:p>
          <a:p>
            <a:r>
              <a:rPr lang="en-US" sz="1800" dirty="0" smtClean="0"/>
              <a:t>“PROOF Bench” suit of benchmark scripts to simulate analysis in root. Part of root distribution.</a:t>
            </a:r>
          </a:p>
          <a:p>
            <a:pPr lvl="1"/>
            <a:r>
              <a:rPr lang="en-US" sz="1600" dirty="0" smtClean="0">
                <a:solidFill>
                  <a:schemeClr val="accent6"/>
                </a:solidFill>
                <a:hlinkClick r:id="rId2"/>
              </a:rPr>
              <a:t>http://root.cern.ch/twiki/bin/view/ROOT/ProofBench</a:t>
            </a:r>
            <a:endParaRPr lang="en-US" sz="1600" dirty="0" smtClean="0">
              <a:solidFill>
                <a:schemeClr val="accent6"/>
              </a:solidFill>
            </a:endParaRPr>
          </a:p>
          <a:p>
            <a:pPr lvl="1"/>
            <a:r>
              <a:rPr lang="en-US" sz="1600" dirty="0" smtClean="0"/>
              <a:t>Data simulate HEP events ~1k per event</a:t>
            </a:r>
          </a:p>
          <a:p>
            <a:pPr lvl="1"/>
            <a:r>
              <a:rPr lang="en-US" sz="1600" dirty="0" smtClean="0"/>
              <a:t>Single  ~3+ GB file per PROOF worker in this tests</a:t>
            </a:r>
          </a:p>
          <a:p>
            <a:r>
              <a:rPr lang="en-US" sz="1800" dirty="0" smtClean="0"/>
              <a:t>Reboot before every test to avoid memory caching effects</a:t>
            </a:r>
          </a:p>
          <a:p>
            <a:r>
              <a:rPr lang="en-US" sz="1800" dirty="0" smtClean="0"/>
              <a:t>My</a:t>
            </a:r>
            <a:r>
              <a:rPr lang="en-US" sz="1800" dirty="0" smtClean="0"/>
              <a:t> </a:t>
            </a:r>
            <a:r>
              <a:rPr lang="en-US" sz="1800" dirty="0" smtClean="0"/>
              <a:t>set of tests emulates interactive, command prompt root session</a:t>
            </a:r>
          </a:p>
          <a:p>
            <a:pPr lvl="1"/>
            <a:r>
              <a:rPr lang="en-US" sz="1600" dirty="0" smtClean="0"/>
              <a:t>Plot one variable, scan ~10E7 events, ala D3PD analysis</a:t>
            </a:r>
          </a:p>
          <a:p>
            <a:r>
              <a:rPr lang="en-US" sz="1800" dirty="0" smtClean="0"/>
              <a:t>Look </a:t>
            </a:r>
            <a:r>
              <a:rPr lang="en-US" sz="1800" dirty="0" smtClean="0"/>
              <a:t>at read performance of I/O subsystem </a:t>
            </a:r>
            <a:r>
              <a:rPr lang="en-US" sz="1800" dirty="0" smtClean="0"/>
              <a:t>in PROOF context</a:t>
            </a:r>
            <a:endParaRPr lang="en-US" sz="1800" dirty="0" smtClean="0"/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CF55E600-2104-44F3-9A22-63EDE94A6064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 smtClean="0"/>
              <a:t> Sergey Panitkin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mtClean="0"/>
              <a:t>SSD Tests</a:t>
            </a:r>
          </a:p>
        </p:txBody>
      </p:sp>
      <p:pic>
        <p:nvPicPr>
          <p:cNvPr id="6147" name="Picture 5" descr="SSD_1disk_1node_2worker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571625"/>
            <a:ext cx="7988300" cy="599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3057525" y="1266825"/>
            <a:ext cx="3230563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/>
              <a:t>Typical test session in root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0C8CED-364D-4F4F-931B-54FC41E003EB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 Sergey Panitkin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SSD </a:t>
            </a:r>
            <a:r>
              <a:rPr lang="en-US" dirty="0" err="1" smtClean="0"/>
              <a:t>vs</a:t>
            </a:r>
            <a:r>
              <a:rPr lang="en-US" dirty="0" smtClean="0"/>
              <a:t> HDD</a:t>
            </a:r>
            <a:endParaRPr lang="en-US" dirty="0"/>
          </a:p>
        </p:txBody>
      </p:sp>
      <p:pic>
        <p:nvPicPr>
          <p:cNvPr id="4" name="Picture 3" descr="SSD_vs_HDD_1node_1disk_MBs_scalin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118" y="1983105"/>
            <a:ext cx="6247367" cy="42367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67525" y="1495425"/>
            <a:ext cx="1523174" cy="363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CPU limited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rot="5400000">
            <a:off x="6257925" y="1876425"/>
            <a:ext cx="838200" cy="53340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1457325" y="6296025"/>
            <a:ext cx="5870774" cy="6353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 smtClean="0"/>
              <a:t>SSD holds clear speed advantage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 smtClean="0"/>
              <a:t>~ 10 times faster in concurrent  read scenario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1079D4A0-C37B-465D-B8F2-99C7CD7D2A53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 smtClean="0"/>
              <a:t> Sergey Panitkin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mtClean="0"/>
              <a:t>SSD vs HDD</a:t>
            </a:r>
          </a:p>
        </p:txBody>
      </p:sp>
      <p:pic>
        <p:nvPicPr>
          <p:cNvPr id="8195" name="Picture 3" descr="SSD_vs_HDD_1disk_1node_scaling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6488" y="1419225"/>
            <a:ext cx="73025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923925" y="6467475"/>
            <a:ext cx="7808913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/>
              <a:t>With 1 worker :    5.3M events,   15.8 MB read out of ~3 GB of data on disk</a:t>
            </a:r>
          </a:p>
          <a:p>
            <a:pPr hangingPunct="0">
              <a:lnSpc>
                <a:spcPct val="98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/>
              <a:t>With 8 workers: 42.5M events,  126.5 MB read out of ~24 GB of data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5B1F1F-0C89-4241-819D-2BD2CD4B9ED8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 Sergey Panitkin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SSD: single disk  </a:t>
            </a:r>
            <a:r>
              <a:rPr lang="en-US" dirty="0" err="1" smtClean="0"/>
              <a:t>vs</a:t>
            </a:r>
            <a:r>
              <a:rPr lang="en-US" dirty="0" smtClean="0"/>
              <a:t> RAID</a:t>
            </a:r>
            <a:endParaRPr lang="en-US" dirty="0"/>
          </a:p>
        </p:txBody>
      </p:sp>
      <p:pic>
        <p:nvPicPr>
          <p:cNvPr id="5" name="Picture 4" descr="SSD_one_vs_raid_one_node_MBs_scalin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318" y="1404335"/>
            <a:ext cx="7100807" cy="48154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95829" y="6422723"/>
            <a:ext cx="6819496" cy="6353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SSD raid has minimal impact until 8 simultaneously running jobs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Behavior </a:t>
            </a:r>
            <a:r>
              <a:rPr lang="en-US" dirty="0" smtClean="0"/>
              <a:t>at 8+ workers is not explored </a:t>
            </a:r>
            <a:r>
              <a:rPr lang="en-US" dirty="0" smtClean="0"/>
              <a:t> in details yet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1079D4A0-C37B-465D-B8F2-99C7CD7D2A5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rPr lang="en-GB" smtClean="0"/>
              <a:t> Sergey Panitkin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las_IO_in DA_v1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Bitstream Vera Sans"/>
        <a:ea typeface="DejaVu Sans"/>
        <a:cs typeface="DejaVu Sans"/>
      </a:majorFont>
      <a:minorFont>
        <a:latin typeface="Bitstream Vera Sans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8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8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Atlas_IO_in DA_v1</Template>
  <TotalTime>1722</TotalTime>
  <Words>964</Words>
  <PresentationFormat>Custom</PresentationFormat>
  <Paragraphs>162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Atlas_IO_in DA_v1</vt:lpstr>
      <vt:lpstr>PROOF tests at BNL</vt:lpstr>
      <vt:lpstr>Outline</vt:lpstr>
      <vt:lpstr>Current BNL PROOF Farm Configuration</vt:lpstr>
      <vt:lpstr>New Solid State Disks@ BNL</vt:lpstr>
      <vt:lpstr>Test configuration</vt:lpstr>
      <vt:lpstr>SSD Tests</vt:lpstr>
      <vt:lpstr>SSD vs HDD</vt:lpstr>
      <vt:lpstr>SSD vs HDD</vt:lpstr>
      <vt:lpstr>SSD: single disk  vs RAID</vt:lpstr>
      <vt:lpstr>SSD: single disk vs RAID</vt:lpstr>
      <vt:lpstr>HDD single disk vs RAID</vt:lpstr>
      <vt:lpstr>SSD vs HDD. 8 node farm</vt:lpstr>
      <vt:lpstr>Discussion</vt:lpstr>
      <vt:lpstr>PROOF Cluster federation tests</vt:lpstr>
      <vt:lpstr>PROOF Cluster federation tests</vt:lpstr>
      <vt:lpstr>Federated PROOF Clusters</vt:lpstr>
      <vt:lpstr>Multi-cluster root session I</vt:lpstr>
      <vt:lpstr>Multi-cluster root session II</vt:lpstr>
      <vt:lpstr>Summary and Plans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PROOF tests at BNL</dc:title>
  <dc:creator>sergey</dc:creator>
  <cp:lastModifiedBy> Srgey Panitkin</cp:lastModifiedBy>
  <cp:revision>126</cp:revision>
  <dcterms:created xsi:type="dcterms:W3CDTF">2008-05-25T00:34:02Z</dcterms:created>
  <dcterms:modified xsi:type="dcterms:W3CDTF">2008-05-28T18:48:17Z</dcterms:modified>
</cp:coreProperties>
</file>