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648" r:id="rId1"/>
  </p:sldMasterIdLst>
  <p:notesMasterIdLst>
    <p:notesMasterId r:id="rId16"/>
  </p:notesMasterIdLst>
  <p:sldIdLst>
    <p:sldId id="260" r:id="rId2"/>
    <p:sldId id="275" r:id="rId3"/>
    <p:sldId id="272" r:id="rId4"/>
    <p:sldId id="273" r:id="rId5"/>
    <p:sldId id="286" r:id="rId6"/>
    <p:sldId id="276" r:id="rId7"/>
    <p:sldId id="277" r:id="rId8"/>
    <p:sldId id="283" r:id="rId9"/>
    <p:sldId id="278" r:id="rId10"/>
    <p:sldId id="279" r:id="rId11"/>
    <p:sldId id="280" r:id="rId12"/>
    <p:sldId id="281" r:id="rId13"/>
    <p:sldId id="282" r:id="rId14"/>
    <p:sldId id="285" r:id="rId1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6CC71-898D-4B04-9AB7-EB6DCF15D4ED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7A69B-7120-4EED-950F-9EAAC4AA7C7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354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353CC-9DBF-478F-9C2A-1B91AA82A9E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8F127-D8B7-4E16-97B8-877F10A2348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492896"/>
            <a:ext cx="1512168" cy="139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2293129"/>
            <a:ext cx="1800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Assessment</a:t>
            </a:r>
          </a:p>
          <a:p>
            <a:r>
              <a:rPr lang="en-GB" sz="1200" b="1" i="1" dirty="0" smtClean="0"/>
              <a:t>Tasks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Assess cost models &amp; strategies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Examine good practice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Analyse requirements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Integrate components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Produce guidance &amp; briefing materials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Setup costs exchange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1680" y="4869160"/>
            <a:ext cx="25922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Enhancement</a:t>
            </a:r>
          </a:p>
          <a:p>
            <a:r>
              <a:rPr lang="en-GB" sz="1200" b="1" i="1" dirty="0" smtClean="0"/>
              <a:t>Tasks</a:t>
            </a:r>
          </a:p>
          <a:p>
            <a:r>
              <a:rPr lang="en-GB" sz="1200" dirty="0" smtClean="0"/>
              <a:t>Examine and refine related concepts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Value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Risk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Benefits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Sustainability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Economic Reference Model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6016" y="4843026"/>
            <a:ext cx="15841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Project Coordination</a:t>
            </a:r>
          </a:p>
          <a:p>
            <a:r>
              <a:rPr lang="en-GB" sz="1200" b="1" i="1" dirty="0" smtClean="0"/>
              <a:t>Tasks</a:t>
            </a:r>
          </a:p>
          <a:p>
            <a:r>
              <a:rPr lang="en-GB" sz="1200" dirty="0" smtClean="0"/>
              <a:t>Project meetings</a:t>
            </a:r>
          </a:p>
          <a:p>
            <a:r>
              <a:rPr lang="en-GB" sz="1200" dirty="0" smtClean="0"/>
              <a:t>Project reporting</a:t>
            </a:r>
          </a:p>
          <a:p>
            <a:r>
              <a:rPr lang="en-GB" sz="1200" dirty="0" smtClean="0"/>
              <a:t>EC liaison</a:t>
            </a:r>
          </a:p>
          <a:p>
            <a:r>
              <a:rPr lang="en-GB" sz="1200" dirty="0" smtClean="0"/>
              <a:t>Budget oversight</a:t>
            </a:r>
          </a:p>
          <a:p>
            <a:r>
              <a:rPr lang="en-GB" sz="1200" dirty="0" smtClean="0"/>
              <a:t>Outputs QA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2411760" y="2276872"/>
            <a:ext cx="2232248" cy="216024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43808" y="342900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Events, Workshops, Meetings &amp; Reports</a:t>
            </a:r>
            <a:endParaRPr lang="en-US" sz="1000" dirty="0"/>
          </a:p>
        </p:txBody>
      </p:sp>
      <p:sp>
        <p:nvSpPr>
          <p:cNvPr id="10" name="Down Arrow 9"/>
          <p:cNvSpPr/>
          <p:nvPr/>
        </p:nvSpPr>
        <p:spPr>
          <a:xfrm>
            <a:off x="2843808" y="1844824"/>
            <a:ext cx="72008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0800000">
            <a:off x="2843809" y="4437112"/>
            <a:ext cx="72008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2339752" y="260648"/>
            <a:ext cx="4608512" cy="172819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179512" y="4797152"/>
            <a:ext cx="4320480" cy="180020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 rot="5400000">
            <a:off x="-468561" y="1988840"/>
            <a:ext cx="3240360" cy="194421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0800000">
            <a:off x="1835696" y="3068960"/>
            <a:ext cx="72008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812360" y="377219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Curation</a:t>
            </a:r>
            <a:r>
              <a:rPr lang="en-GB" sz="1200" dirty="0" smtClean="0"/>
              <a:t> Costs </a:t>
            </a:r>
          </a:p>
          <a:p>
            <a:r>
              <a:rPr lang="en-GB" sz="1200" dirty="0" smtClean="0"/>
              <a:t>Exchange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7236296" y="23488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Outputs</a:t>
            </a:r>
            <a:endParaRPr lang="en-US" dirty="0"/>
          </a:p>
        </p:txBody>
      </p:sp>
      <p:sp>
        <p:nvSpPr>
          <p:cNvPr id="48" name="Rounded Rectangle 47"/>
          <p:cNvSpPr/>
          <p:nvPr/>
        </p:nvSpPr>
        <p:spPr bwMode="auto">
          <a:xfrm>
            <a:off x="6809383" y="2926685"/>
            <a:ext cx="642937" cy="768350"/>
          </a:xfrm>
          <a:prstGeom prst="roundRect">
            <a:avLst>
              <a:gd name="adj" fmla="val 1119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9" name="Rounded Rectangle 48"/>
          <p:cNvSpPr/>
          <p:nvPr/>
        </p:nvSpPr>
        <p:spPr bwMode="auto">
          <a:xfrm>
            <a:off x="6758583" y="2977485"/>
            <a:ext cx="642937" cy="766762"/>
          </a:xfrm>
          <a:prstGeom prst="roundRect">
            <a:avLst>
              <a:gd name="adj" fmla="val 1119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0" name="Rounded Rectangle 49"/>
          <p:cNvSpPr/>
          <p:nvPr/>
        </p:nvSpPr>
        <p:spPr bwMode="auto">
          <a:xfrm>
            <a:off x="6699845" y="3026697"/>
            <a:ext cx="642938" cy="768350"/>
          </a:xfrm>
          <a:prstGeom prst="roundRect">
            <a:avLst>
              <a:gd name="adj" fmla="val 1119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51" name="Straight Connector 50"/>
          <p:cNvCxnSpPr/>
          <p:nvPr/>
        </p:nvCxnSpPr>
        <p:spPr bwMode="auto">
          <a:xfrm>
            <a:off x="6842720" y="3194972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 bwMode="auto">
          <a:xfrm>
            <a:off x="6842720" y="3336260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 bwMode="auto">
          <a:xfrm>
            <a:off x="6842720" y="3488660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 bwMode="auto">
          <a:xfrm>
            <a:off x="6842720" y="3623597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588224" y="379078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Reports for General Dissemination</a:t>
            </a:r>
            <a:endParaRPr lang="en-US" sz="1200" dirty="0"/>
          </a:p>
        </p:txBody>
      </p:sp>
      <p:sp>
        <p:nvSpPr>
          <p:cNvPr id="57" name="Rounded Rectangle 56"/>
          <p:cNvSpPr/>
          <p:nvPr/>
        </p:nvSpPr>
        <p:spPr>
          <a:xfrm rot="5400000">
            <a:off x="5544108" y="3176972"/>
            <a:ext cx="4320480" cy="252028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own Arrow 57"/>
          <p:cNvSpPr/>
          <p:nvPr/>
        </p:nvSpPr>
        <p:spPr>
          <a:xfrm rot="13527698">
            <a:off x="4258426" y="4053171"/>
            <a:ext cx="72008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Down Arrow 66"/>
          <p:cNvSpPr/>
          <p:nvPr/>
        </p:nvSpPr>
        <p:spPr>
          <a:xfrm rot="16200000">
            <a:off x="5076056" y="1844824"/>
            <a:ext cx="72008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875912"/>
            <a:ext cx="1080120" cy="92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TextBox 78"/>
          <p:cNvSpPr txBox="1"/>
          <p:nvPr/>
        </p:nvSpPr>
        <p:spPr>
          <a:xfrm>
            <a:off x="7164288" y="500479"/>
            <a:ext cx="1691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Collaboration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Clarify the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Costs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Curation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0" name="Round Same Side Corner Rectangle 69"/>
          <p:cNvSpPr/>
          <p:nvPr/>
        </p:nvSpPr>
        <p:spPr>
          <a:xfrm>
            <a:off x="5580112" y="4725144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5652119" y="4437111"/>
            <a:ext cx="365184" cy="360543"/>
          </a:xfrm>
          <a:prstGeom prst="ellipse">
            <a:avLst/>
          </a:prstGeom>
          <a:solidFill>
            <a:schemeClr val="accent6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ound Same Side Corner Rectangle 80"/>
          <p:cNvSpPr/>
          <p:nvPr/>
        </p:nvSpPr>
        <p:spPr>
          <a:xfrm>
            <a:off x="395536" y="5661247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467543" y="5373214"/>
            <a:ext cx="365184" cy="36054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ound Same Side Corner Rectangle 84"/>
          <p:cNvSpPr/>
          <p:nvPr/>
        </p:nvSpPr>
        <p:spPr>
          <a:xfrm>
            <a:off x="539553" y="1772817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611560" y="1484784"/>
            <a:ext cx="365184" cy="36054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ound Same Side Corner Rectangle 86"/>
          <p:cNvSpPr/>
          <p:nvPr/>
        </p:nvSpPr>
        <p:spPr>
          <a:xfrm>
            <a:off x="1187624" y="1772817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1259631" y="1484784"/>
            <a:ext cx="365184" cy="36054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ound Same Side Corner Rectangle 90"/>
          <p:cNvSpPr/>
          <p:nvPr/>
        </p:nvSpPr>
        <p:spPr>
          <a:xfrm>
            <a:off x="1043608" y="5661248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1115615" y="5373215"/>
            <a:ext cx="365184" cy="36054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2483768" y="332656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Engagement</a:t>
            </a:r>
          </a:p>
          <a:p>
            <a:r>
              <a:rPr lang="en-GB" sz="1200" b="1" i="1" dirty="0" smtClean="0"/>
              <a:t>Tasks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Engage stakeholders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Raise awareness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Organise meetings</a:t>
            </a:r>
            <a:endParaRPr lang="en-US" sz="12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Promote Research &amp; Innovation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GB" sz="1200" dirty="0" smtClean="0"/>
              <a:t>Build community network</a:t>
            </a:r>
          </a:p>
        </p:txBody>
      </p:sp>
      <p:pic>
        <p:nvPicPr>
          <p:cNvPr id="96" name="Picture 4" descr="modern building.png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420888"/>
            <a:ext cx="792088" cy="94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TextBox 96"/>
          <p:cNvSpPr txBox="1"/>
          <p:nvPr/>
        </p:nvSpPr>
        <p:spPr>
          <a:xfrm>
            <a:off x="4644008" y="2276872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Networking &amp; Coordination</a:t>
            </a:r>
            <a:endParaRPr lang="en-US" sz="1200" dirty="0"/>
          </a:p>
        </p:txBody>
      </p:sp>
      <p:sp>
        <p:nvSpPr>
          <p:cNvPr id="98" name="Round Same Side Corner Rectangle 97"/>
          <p:cNvSpPr/>
          <p:nvPr/>
        </p:nvSpPr>
        <p:spPr>
          <a:xfrm>
            <a:off x="5516489" y="3231789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/>
          <p:cNvSpPr/>
          <p:nvPr/>
        </p:nvSpPr>
        <p:spPr>
          <a:xfrm>
            <a:off x="5588496" y="2943756"/>
            <a:ext cx="365184" cy="36054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ound Same Side Corner Rectangle 99"/>
          <p:cNvSpPr/>
          <p:nvPr/>
        </p:nvSpPr>
        <p:spPr>
          <a:xfrm>
            <a:off x="5211689" y="3159781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5283696" y="2871748"/>
            <a:ext cx="365184" cy="3605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ound Same Side Corner Rectangle 101"/>
          <p:cNvSpPr/>
          <p:nvPr/>
        </p:nvSpPr>
        <p:spPr>
          <a:xfrm>
            <a:off x="5364089" y="3312181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5436096" y="3024148"/>
            <a:ext cx="365184" cy="360543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/>
          <p:cNvSpPr txBox="1"/>
          <p:nvPr/>
        </p:nvSpPr>
        <p:spPr>
          <a:xfrm>
            <a:off x="5148064" y="3759423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Affiliate Partners &amp; Stakeholders</a:t>
            </a:r>
            <a:endParaRPr lang="en-US" sz="1200" dirty="0"/>
          </a:p>
        </p:txBody>
      </p:sp>
      <p:sp>
        <p:nvSpPr>
          <p:cNvPr id="105" name="Round Same Side Corner Rectangle 104"/>
          <p:cNvSpPr/>
          <p:nvPr/>
        </p:nvSpPr>
        <p:spPr>
          <a:xfrm>
            <a:off x="4932040" y="980729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>
            <a:off x="5004047" y="692696"/>
            <a:ext cx="365184" cy="36054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ound Same Side Corner Rectangle 106"/>
          <p:cNvSpPr/>
          <p:nvPr/>
        </p:nvSpPr>
        <p:spPr>
          <a:xfrm>
            <a:off x="5580112" y="980730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/>
          <p:cNvSpPr/>
          <p:nvPr/>
        </p:nvSpPr>
        <p:spPr>
          <a:xfrm>
            <a:off x="5652119" y="692697"/>
            <a:ext cx="365184" cy="36054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228184" y="980729"/>
            <a:ext cx="504056" cy="4320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6300191" y="692696"/>
            <a:ext cx="365184" cy="36054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ounded Rectangle 110"/>
          <p:cNvSpPr/>
          <p:nvPr/>
        </p:nvSpPr>
        <p:spPr bwMode="auto">
          <a:xfrm>
            <a:off x="6809383" y="4797152"/>
            <a:ext cx="642937" cy="768350"/>
          </a:xfrm>
          <a:prstGeom prst="roundRect">
            <a:avLst>
              <a:gd name="adj" fmla="val 1119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12" name="Rounded Rectangle 111"/>
          <p:cNvSpPr/>
          <p:nvPr/>
        </p:nvSpPr>
        <p:spPr bwMode="auto">
          <a:xfrm>
            <a:off x="6758583" y="4847952"/>
            <a:ext cx="642937" cy="766762"/>
          </a:xfrm>
          <a:prstGeom prst="roundRect">
            <a:avLst>
              <a:gd name="adj" fmla="val 1119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13" name="Rounded Rectangle 112"/>
          <p:cNvSpPr/>
          <p:nvPr/>
        </p:nvSpPr>
        <p:spPr bwMode="auto">
          <a:xfrm>
            <a:off x="6699845" y="4897164"/>
            <a:ext cx="642938" cy="768350"/>
          </a:xfrm>
          <a:prstGeom prst="roundRect">
            <a:avLst>
              <a:gd name="adj" fmla="val 1119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114" name="Straight Connector 113"/>
          <p:cNvCxnSpPr/>
          <p:nvPr/>
        </p:nvCxnSpPr>
        <p:spPr bwMode="auto">
          <a:xfrm>
            <a:off x="6842720" y="5065439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 bwMode="auto">
          <a:xfrm>
            <a:off x="6842720" y="5206727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 bwMode="auto">
          <a:xfrm>
            <a:off x="6842720" y="5359127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 bwMode="auto">
          <a:xfrm>
            <a:off x="6842720" y="5494064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6588224" y="5786680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Reports for European Commission</a:t>
            </a:r>
            <a:endParaRPr lang="en-US" sz="1200" dirty="0"/>
          </a:p>
        </p:txBody>
      </p:sp>
      <p:pic>
        <p:nvPicPr>
          <p:cNvPr id="119" name="Picture 6" descr="http://t3.gstatic.com/images?q=tbn:ANd9GcQ_3aBoOWJ3lGAlnReTdLRAHJDRfoZgdZs-aXfe287fcCYytzq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352" y="4725144"/>
            <a:ext cx="936104" cy="936104"/>
          </a:xfrm>
          <a:prstGeom prst="rect">
            <a:avLst/>
          </a:prstGeom>
          <a:noFill/>
        </p:spPr>
      </p:pic>
      <p:sp>
        <p:nvSpPr>
          <p:cNvPr id="120" name="TextBox 119"/>
          <p:cNvSpPr txBox="1"/>
          <p:nvPr/>
        </p:nvSpPr>
        <p:spPr>
          <a:xfrm>
            <a:off x="7740352" y="5807005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Submission of Roadmap to the EC</a:t>
            </a:r>
            <a:endParaRPr lang="en-US" sz="1200" dirty="0"/>
          </a:p>
        </p:txBody>
      </p:sp>
      <p:sp>
        <p:nvSpPr>
          <p:cNvPr id="122" name="Down Arrow 121"/>
          <p:cNvSpPr/>
          <p:nvPr/>
        </p:nvSpPr>
        <p:spPr>
          <a:xfrm>
            <a:off x="4572000" y="3212976"/>
            <a:ext cx="720080" cy="43204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04664"/>
            <a:ext cx="901650" cy="81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 descr="http://www.jisc.ac.uk/stylesandscripts_v8/images/jisc-logo-20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4509120"/>
            <a:ext cx="601115" cy="332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75" y="328612"/>
            <a:ext cx="824865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5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768" y="0"/>
            <a:ext cx="506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5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3" name="Billed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315" y="0"/>
            <a:ext cx="49513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5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768" y="0"/>
            <a:ext cx="506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32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7" name="Tekstboks 6"/>
          <p:cNvSpPr txBox="1"/>
          <p:nvPr/>
        </p:nvSpPr>
        <p:spPr>
          <a:xfrm>
            <a:off x="1300766" y="941186"/>
            <a:ext cx="6619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http://</a:t>
            </a:r>
            <a:r>
              <a:rPr lang="da-DK" dirty="0" err="1"/>
              <a:t>4c.keep.pt</a:t>
            </a:r>
            <a:r>
              <a:rPr lang="da-DK" dirty="0"/>
              <a:t>/</a:t>
            </a:r>
            <a:r>
              <a:rPr lang="da-DK" dirty="0" err="1"/>
              <a:t>ccex</a:t>
            </a:r>
            <a:r>
              <a:rPr lang="da-DK" dirty="0"/>
              <a:t>/</a:t>
            </a:r>
            <a:r>
              <a:rPr lang="da-DK" dirty="0" err="1"/>
              <a:t>index.php</a:t>
            </a:r>
            <a:r>
              <a:rPr lang="da-DK" dirty="0"/>
              <a:t>/</a:t>
            </a:r>
            <a:r>
              <a:rPr lang="da-DK" dirty="0" err="1"/>
              <a:t>my</a:t>
            </a:r>
            <a:r>
              <a:rPr lang="da-DK" dirty="0"/>
              <a:t>-curation-</a:t>
            </a:r>
            <a:r>
              <a:rPr lang="da-DK" dirty="0" err="1"/>
              <a:t>costs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6986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/>
          <p:cNvSpPr/>
          <p:nvPr/>
        </p:nvSpPr>
        <p:spPr>
          <a:xfrm>
            <a:off x="2987824" y="4869160"/>
            <a:ext cx="2448272" cy="165618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5868144" y="4941168"/>
            <a:ext cx="2952328" cy="165618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6804248" y="1772816"/>
            <a:ext cx="1656184" cy="1512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67944" y="3429000"/>
            <a:ext cx="2232248" cy="1008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067944" y="2132856"/>
            <a:ext cx="2232248" cy="11521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067944" y="908720"/>
            <a:ext cx="2232248" cy="10801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23528" y="1700808"/>
            <a:ext cx="3096344" cy="28083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988840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COSTS DATA DEPOSIT</a:t>
            </a:r>
          </a:p>
          <a:p>
            <a:endParaRPr lang="en-GB" dirty="0"/>
          </a:p>
          <a:p>
            <a:r>
              <a:rPr lang="en-GB" dirty="0" smtClean="0"/>
              <a:t>Why should I deposit?</a:t>
            </a:r>
          </a:p>
          <a:p>
            <a:endParaRPr lang="en-GB" dirty="0"/>
          </a:p>
          <a:p>
            <a:r>
              <a:rPr lang="en-GB" dirty="0" smtClean="0"/>
              <a:t>How will my data be used?</a:t>
            </a:r>
          </a:p>
          <a:p>
            <a:endParaRPr lang="en-GB" dirty="0"/>
          </a:p>
          <a:p>
            <a:r>
              <a:rPr lang="en-GB" dirty="0" smtClean="0"/>
              <a:t>How do I deposit data?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139952" y="1124744"/>
            <a:ext cx="1152128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one big chunk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139952" y="2217638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whatever way you have it broken down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357301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Using the 4C suggested structure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131840" y="5085184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Can you list the benefits you realise from your investment in digital curation?</a:t>
            </a:r>
            <a:endParaRPr lang="en-GB" dirty="0"/>
          </a:p>
        </p:txBody>
      </p:sp>
      <p:cxnSp>
        <p:nvCxnSpPr>
          <p:cNvPr id="46" name="Straight Connector 45"/>
          <p:cNvCxnSpPr>
            <a:stCxn id="8" idx="3"/>
            <a:endCxn id="12" idx="1"/>
          </p:cNvCxnSpPr>
          <p:nvPr/>
        </p:nvCxnSpPr>
        <p:spPr>
          <a:xfrm flipV="1">
            <a:off x="3419872" y="1448780"/>
            <a:ext cx="648072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8" idx="3"/>
            <a:endCxn id="13" idx="1"/>
          </p:cNvCxnSpPr>
          <p:nvPr/>
        </p:nvCxnSpPr>
        <p:spPr>
          <a:xfrm flipV="1">
            <a:off x="3419872" y="2708920"/>
            <a:ext cx="648072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8" idx="3"/>
            <a:endCxn id="14" idx="1"/>
          </p:cNvCxnSpPr>
          <p:nvPr/>
        </p:nvCxnSpPr>
        <p:spPr>
          <a:xfrm>
            <a:off x="3419872" y="3104964"/>
            <a:ext cx="648072" cy="828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948264" y="2060848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Please describe your organisation</a:t>
            </a:r>
            <a:endParaRPr lang="en-GB" dirty="0"/>
          </a:p>
        </p:txBody>
      </p:sp>
      <p:cxnSp>
        <p:nvCxnSpPr>
          <p:cNvPr id="60" name="Straight Connector 59"/>
          <p:cNvCxnSpPr>
            <a:stCxn id="12" idx="3"/>
            <a:endCxn id="58" idx="1"/>
          </p:cNvCxnSpPr>
          <p:nvPr/>
        </p:nvCxnSpPr>
        <p:spPr>
          <a:xfrm>
            <a:off x="6300192" y="1448780"/>
            <a:ext cx="504056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13" idx="3"/>
            <a:endCxn id="58" idx="1"/>
          </p:cNvCxnSpPr>
          <p:nvPr/>
        </p:nvCxnSpPr>
        <p:spPr>
          <a:xfrm flipV="1">
            <a:off x="6300192" y="2528900"/>
            <a:ext cx="504056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14" idx="3"/>
            <a:endCxn id="79" idx="1"/>
          </p:cNvCxnSpPr>
          <p:nvPr/>
        </p:nvCxnSpPr>
        <p:spPr>
          <a:xfrm>
            <a:off x="6300192" y="3933056"/>
            <a:ext cx="576064" cy="173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084168" y="5157192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Which indirect economic determinants are most relevant to your organisation?</a:t>
            </a:r>
            <a:endParaRPr lang="en-GB" dirty="0"/>
          </a:p>
        </p:txBody>
      </p:sp>
      <p:cxnSp>
        <p:nvCxnSpPr>
          <p:cNvPr id="71" name="Straight Connector 70"/>
          <p:cNvCxnSpPr>
            <a:stCxn id="66" idx="1"/>
            <a:endCxn id="69" idx="3"/>
          </p:cNvCxnSpPr>
          <p:nvPr/>
        </p:nvCxnSpPr>
        <p:spPr>
          <a:xfrm flipH="1" flipV="1">
            <a:off x="5436096" y="5697252"/>
            <a:ext cx="43204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331640" y="90872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Possible steps for </a:t>
            </a:r>
            <a:r>
              <a:rPr lang="en-GB" sz="1400" dirty="0" err="1" smtClean="0"/>
              <a:t>CCEx</a:t>
            </a:r>
            <a:r>
              <a:rPr lang="en-GB" sz="1400" dirty="0" smtClean="0"/>
              <a:t> input routine ...?</a:t>
            </a:r>
            <a:endParaRPr lang="en-GB" sz="1400" dirty="0"/>
          </a:p>
        </p:txBody>
      </p:sp>
      <p:sp>
        <p:nvSpPr>
          <p:cNvPr id="76" name="Rectangle 75"/>
          <p:cNvSpPr/>
          <p:nvPr/>
        </p:nvSpPr>
        <p:spPr>
          <a:xfrm>
            <a:off x="323528" y="4797152"/>
            <a:ext cx="201622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/>
          <p:cNvSpPr txBox="1"/>
          <p:nvPr/>
        </p:nvSpPr>
        <p:spPr>
          <a:xfrm>
            <a:off x="395536" y="4941168"/>
            <a:ext cx="19077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If you can’t list the benefits or are unsure about why you are doing curation – you might get ideas or guidance from the ESRM questionnaire!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78" name="Straight Connector 77"/>
          <p:cNvCxnSpPr>
            <a:stCxn id="69" idx="1"/>
            <a:endCxn id="76" idx="3"/>
          </p:cNvCxnSpPr>
          <p:nvPr/>
        </p:nvCxnSpPr>
        <p:spPr>
          <a:xfrm flipH="1">
            <a:off x="2339752" y="5697252"/>
            <a:ext cx="64807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876256" y="3645024"/>
            <a:ext cx="100811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Cost Concept Model</a:t>
            </a:r>
            <a:endParaRPr lang="en-GB" dirty="0"/>
          </a:p>
        </p:txBody>
      </p:sp>
      <p:cxnSp>
        <p:nvCxnSpPr>
          <p:cNvPr id="83" name="Elbow Connector 82"/>
          <p:cNvCxnSpPr>
            <a:stCxn id="58" idx="3"/>
            <a:endCxn id="66" idx="3"/>
          </p:cNvCxnSpPr>
          <p:nvPr/>
        </p:nvCxnSpPr>
        <p:spPr>
          <a:xfrm>
            <a:off x="8460432" y="2528900"/>
            <a:ext cx="360040" cy="3240360"/>
          </a:xfrm>
          <a:prstGeom prst="bentConnector3">
            <a:avLst>
              <a:gd name="adj1" fmla="val 1634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79" idx="0"/>
            <a:endCxn id="58" idx="2"/>
          </p:cNvCxnSpPr>
          <p:nvPr/>
        </p:nvCxnSpPr>
        <p:spPr>
          <a:xfrm flipV="1">
            <a:off x="7380312" y="3284984"/>
            <a:ext cx="2520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26564" y="138118"/>
            <a:ext cx="20908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Curation Cost Exchange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616530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CCEx</a:t>
            </a:r>
            <a:r>
              <a:rPr lang="en-GB" dirty="0" smtClean="0"/>
              <a:t> levels of engagement / ownership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012160" y="1844824"/>
            <a:ext cx="3456384" cy="2304256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788024" y="2285256"/>
            <a:ext cx="3456384" cy="2304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203848" y="2636912"/>
            <a:ext cx="3456384" cy="2304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691680" y="3068960"/>
            <a:ext cx="3456384" cy="2304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7504" y="3573016"/>
            <a:ext cx="3456384" cy="2304256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835696" y="436510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/>
              <a:t>Lurker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419872" y="39330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User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004048" y="350100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Member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516216" y="306896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Partner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596336" y="263691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/>
              <a:t>CCEx</a:t>
            </a:r>
            <a:r>
              <a:rPr lang="en-GB" dirty="0" smtClean="0"/>
              <a:t> Admin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979712" y="1268760"/>
            <a:ext cx="381642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55776" y="836712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Access to increasing levels of detail and attribution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1109062"/>
            <a:ext cx="17281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At the end of the project we could setup the access levels as below ... In the meantime we want barriers to deposit as low as possible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4139952" y="299695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Login required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112" y="2420888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Structured data submitter</a:t>
            </a:r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6660232" y="177281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data trustee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80208" y="138118"/>
            <a:ext cx="25835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Curation Cost Exchange Roles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1364771"/>
            <a:ext cx="720080" cy="45478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51520" y="6117299"/>
            <a:ext cx="720080" cy="480053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51520" y="4821155"/>
            <a:ext cx="720080" cy="4800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51520" y="3356992"/>
            <a:ext cx="720080" cy="4800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51520" y="2132856"/>
            <a:ext cx="720080" cy="4800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>
              <a:rot lat="18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187624" y="141277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Lurker</a:t>
            </a:r>
            <a:r>
              <a:rPr lang="en-GB" sz="1400" dirty="0" smtClean="0"/>
              <a:t> - Someone who just browses the top level of the </a:t>
            </a:r>
            <a:r>
              <a:rPr lang="en-GB" sz="1400" dirty="0" err="1" smtClean="0"/>
              <a:t>CCEx</a:t>
            </a:r>
            <a:r>
              <a:rPr lang="en-GB" sz="1400" dirty="0" smtClean="0"/>
              <a:t> and doesn’t interact. The only trace we will have is a page view statistic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2174086"/>
            <a:ext cx="7560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User - Someone who actively uses the </a:t>
            </a:r>
            <a:r>
              <a:rPr lang="en-GB" sz="1400" dirty="0" err="1" smtClean="0"/>
              <a:t>CCEx</a:t>
            </a:r>
            <a:r>
              <a:rPr lang="en-GB" sz="1400" dirty="0" smtClean="0"/>
              <a:t> and associated pages, downloads reports, drills down into resources, uses the forum or the comments function to join the discussion. We will get statistics and commentary about the </a:t>
            </a:r>
            <a:r>
              <a:rPr lang="en-GB" sz="1400" dirty="0" err="1" smtClean="0"/>
              <a:t>CCEx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187624" y="3356992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Member - Someone who registers to use the </a:t>
            </a:r>
            <a:r>
              <a:rPr lang="en-GB" sz="1400" dirty="0" err="1" smtClean="0"/>
              <a:t>CCEx</a:t>
            </a:r>
            <a:r>
              <a:rPr lang="en-GB" sz="1400" dirty="0" smtClean="0"/>
              <a:t> and wants to really engage with the data in the </a:t>
            </a:r>
            <a:r>
              <a:rPr lang="en-GB" sz="1400" dirty="0" err="1" smtClean="0"/>
              <a:t>CCEx</a:t>
            </a:r>
            <a:r>
              <a:rPr lang="en-GB" sz="1400" dirty="0" smtClean="0"/>
              <a:t>. This will assume that they have either detailed comments or some data of their own - possibly estimated, ordinal, chunked, unstructured and/or non-financial (e.g. </a:t>
            </a:r>
            <a:r>
              <a:rPr lang="en-GB" sz="1400" dirty="0" err="1" smtClean="0"/>
              <a:t>processual</a:t>
            </a:r>
            <a:r>
              <a:rPr lang="en-GB" sz="1400" dirty="0" smtClean="0"/>
              <a:t>, effort or ratio information) that they may be able to submit to the CCEX</a:t>
            </a:r>
            <a:endParaRPr lang="en-GB" sz="14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95536" y="4437112"/>
            <a:ext cx="81369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11960" y="1063769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All data is presented as </a:t>
            </a:r>
            <a:r>
              <a:rPr lang="en-GB" sz="1200" dirty="0" err="1" smtClean="0"/>
              <a:t>anonymised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4" y="4448145"/>
            <a:ext cx="4896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Some data is presented as attributed by agreement with depositors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187624" y="4754761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Partner - Someone who wants to fully engage with the </a:t>
            </a:r>
            <a:r>
              <a:rPr lang="en-GB" sz="1400" dirty="0" err="1" smtClean="0"/>
              <a:t>CCEx</a:t>
            </a:r>
            <a:r>
              <a:rPr lang="en-GB" sz="1400" dirty="0" smtClean="0"/>
              <a:t> and is prepared to spend time and resources supplying structured or researched data for inclusion into the exchange. They may wish to have brokered exchanges of information with other </a:t>
            </a:r>
            <a:r>
              <a:rPr lang="en-GB" sz="1400" dirty="0" err="1" smtClean="0"/>
              <a:t>CCEx</a:t>
            </a:r>
            <a:r>
              <a:rPr lang="en-GB" sz="1400" dirty="0" smtClean="0"/>
              <a:t> partner organisations and should be prepared to update their data from time to time.</a:t>
            </a:r>
            <a:endParaRPr lang="en-GB" sz="14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395536" y="5877272"/>
            <a:ext cx="81369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84168" y="5877272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All data is visible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187624" y="6146140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CCEx</a:t>
            </a:r>
            <a:r>
              <a:rPr lang="en-GB" sz="1400" dirty="0" smtClean="0"/>
              <a:t> Admin – The project group who have access to the </a:t>
            </a:r>
            <a:r>
              <a:rPr lang="en-GB" sz="1400" dirty="0" err="1" smtClean="0"/>
              <a:t>CCEx</a:t>
            </a:r>
            <a:r>
              <a:rPr lang="en-GB" sz="1400" dirty="0" smtClean="0"/>
              <a:t> back end and can identify all the sources of data and the confidentiality conditions under which it was deposited </a:t>
            </a:r>
            <a:endParaRPr lang="en-GB" sz="14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95536" y="1052736"/>
            <a:ext cx="81369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123728" y="3140968"/>
            <a:ext cx="13681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076056" y="3140968"/>
            <a:ext cx="13681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31840" y="2996952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LOGIN Required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3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19" y="1052736"/>
            <a:ext cx="7795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Curation Costs Exchange </a:t>
            </a:r>
            <a:r>
              <a:rPr lang="en-GB" dirty="0" smtClean="0"/>
              <a:t> - workflow</a:t>
            </a:r>
            <a:endParaRPr lang="en-GB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3031"/>
            <a:ext cx="9144000" cy="4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3" name="Billed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901" y="-47625"/>
            <a:ext cx="6315075" cy="690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9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3" name="Billed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803" y="0"/>
            <a:ext cx="53083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06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3" name="Billed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66675"/>
            <a:ext cx="6381750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04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no-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4682" cy="720080"/>
          </a:xfrm>
          <a:prstGeom prst="rect">
            <a:avLst/>
          </a:prstGeom>
        </p:spPr>
      </p:pic>
      <p:pic>
        <p:nvPicPr>
          <p:cNvPr id="5" name="Afbeelding 384" descr="FP7-cap-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3" y="116632"/>
            <a:ext cx="989463" cy="82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03070" y="138118"/>
            <a:ext cx="3937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Collaboration to Clarify the Costs of Curation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75" y="328612"/>
            <a:ext cx="824865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06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599</Words>
  <Application>Microsoft Office PowerPoint</Application>
  <PresentationFormat>Skærmshow (4:3)</PresentationFormat>
  <Paragraphs>93</Paragraphs>
  <Slides>14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Diastitler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Neil.Grindley</dc:creator>
  <cp:lastModifiedBy>Anders Bo Nielsen</cp:lastModifiedBy>
  <cp:revision>15</cp:revision>
  <dcterms:created xsi:type="dcterms:W3CDTF">2013-03-20T06:42:58Z</dcterms:created>
  <dcterms:modified xsi:type="dcterms:W3CDTF">2014-01-14T14:07:21Z</dcterms:modified>
</cp:coreProperties>
</file>