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notesMasterIdLst>
    <p:notesMasterId r:id="rId20"/>
  </p:notesMasterIdLst>
  <p:handoutMasterIdLst>
    <p:handoutMasterId r:id="rId21"/>
  </p:handoutMasterIdLst>
  <p:sldIdLst>
    <p:sldId id="339" r:id="rId2"/>
    <p:sldId id="352" r:id="rId3"/>
    <p:sldId id="353" r:id="rId4"/>
    <p:sldId id="341" r:id="rId5"/>
    <p:sldId id="362" r:id="rId6"/>
    <p:sldId id="347" r:id="rId7"/>
    <p:sldId id="348" r:id="rId8"/>
    <p:sldId id="346" r:id="rId9"/>
    <p:sldId id="345" r:id="rId10"/>
    <p:sldId id="354" r:id="rId11"/>
    <p:sldId id="366" r:id="rId12"/>
    <p:sldId id="365" r:id="rId13"/>
    <p:sldId id="367" r:id="rId14"/>
    <p:sldId id="369" r:id="rId15"/>
    <p:sldId id="368" r:id="rId16"/>
    <p:sldId id="355" r:id="rId17"/>
    <p:sldId id="364" r:id="rId18"/>
    <p:sldId id="356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CCFF"/>
    <a:srgbClr val="CCECFF"/>
    <a:srgbClr val="0000FF"/>
    <a:srgbClr val="009900"/>
    <a:srgbClr val="CC00CC"/>
    <a:srgbClr val="FF0000"/>
    <a:srgbClr val="FFCCFF"/>
    <a:srgbClr val="99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1" autoAdjust="0"/>
    <p:restoredTop sz="94601" autoAdjust="0"/>
  </p:normalViewPr>
  <p:slideViewPr>
    <p:cSldViewPr>
      <p:cViewPr varScale="1">
        <p:scale>
          <a:sx n="89" d="100"/>
          <a:sy n="89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640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21B39524-3529-497D-80BF-091633567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82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BCBC5818-9A53-474E-940C-F978F1891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65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2D95B46-77A3-41DC-94CE-382254F6934B}" type="slidenum">
              <a:rPr lang="en-US" altLang="en-US" smtClean="0"/>
              <a:pPr eaLnBrk="1" hangingPunct="1"/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7988462-D3A5-4175-8616-6FB354F40BEC}" type="slidenum">
              <a:rPr lang="en-US" altLang="en-US" smtClean="0"/>
              <a:pPr eaLnBrk="1" hangingPunct="1"/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5"/>
          <p:cNvGrpSpPr>
            <a:grpSpLocks/>
          </p:cNvGrpSpPr>
          <p:nvPr userDrawn="1"/>
        </p:nvGrpSpPr>
        <p:grpSpPr bwMode="auto">
          <a:xfrm rot="5400000">
            <a:off x="6111875" y="3119438"/>
            <a:ext cx="3213100" cy="2851150"/>
            <a:chOff x="1709777" y="364301"/>
            <a:chExt cx="4683889" cy="4120344"/>
          </a:xfrm>
        </p:grpSpPr>
        <p:pic>
          <p:nvPicPr>
            <p:cNvPr id="6" name="Picture 6" descr="network-structur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 userDrawn="1"/>
          </p:nvSpPr>
          <p:spPr>
            <a:xfrm>
              <a:off x="1709778" y="3355910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5557838" y="6361113"/>
            <a:ext cx="1901825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13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January 2014</a:t>
            </a:r>
            <a:endParaRPr lang="en-US" sz="1400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839913" y="6361113"/>
            <a:ext cx="353218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A. Valassi – Objectivity Migration </a:t>
            </a: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7531100" y="6361113"/>
            <a:ext cx="62865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EFC825-A425-4DC8-B5A3-FB4BC9A94712}" type="slidenum">
              <a:rPr lang="en-US" sz="140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00" y="274638"/>
            <a:ext cx="8822024" cy="8125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00" y="1288800"/>
            <a:ext cx="8822024" cy="470887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75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7531100" y="6361113"/>
            <a:ext cx="62865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484D768-C40D-40F0-B4E9-EFD044645D0C}" type="slidenum">
              <a:rPr lang="en-US" sz="140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 smtClean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839913" y="6361113"/>
            <a:ext cx="353218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A. Valassi – Objectivity Migration </a:t>
            </a: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5557838" y="6361113"/>
            <a:ext cx="1901825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13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January 2014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800" y="44238"/>
            <a:ext cx="8822024" cy="6397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02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Footer Placeholder 4"/>
          <p:cNvSpPr txBox="1">
            <a:spLocks/>
          </p:cNvSpPr>
          <p:nvPr userDrawn="1"/>
        </p:nvSpPr>
        <p:spPr>
          <a:xfrm>
            <a:off x="7531100" y="6361113"/>
            <a:ext cx="62865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857A5C5-B025-403D-9D09-F7E2C06DFE9D}" type="slidenum">
              <a:rPr lang="en-US" sz="140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 smtClean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839913" y="6361113"/>
            <a:ext cx="353218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A. Valassi – Objectivity Migration 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5557838" y="6361113"/>
            <a:ext cx="1901825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13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January 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0997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 kern="1200">
          <a:solidFill>
            <a:srgbClr val="404040"/>
          </a:solidFill>
          <a:latin typeface="News Gothic M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 kern="1200">
          <a:solidFill>
            <a:srgbClr val="404040"/>
          </a:solidFill>
          <a:latin typeface="News Gothic M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 kern="1200">
          <a:solidFill>
            <a:srgbClr val="404040"/>
          </a:solidFill>
          <a:latin typeface="News Gothic M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kern="1200">
          <a:solidFill>
            <a:srgbClr val="404040"/>
          </a:solidFill>
          <a:latin typeface="News Gothic M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 kern="1200">
          <a:solidFill>
            <a:srgbClr val="404040"/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c.stanford.edu/econf/C0303241/proc/cat_8.html" TargetMode="External"/><Relationship Id="rId7" Type="http://schemas.openxmlformats.org/officeDocument/2006/relationships/hyperlink" Target="http://indico.cern.ch/contributionDisplay.py?contribId=117&amp;sessionId=9&amp;confId=214784" TargetMode="External"/><Relationship Id="rId2" Type="http://schemas.openxmlformats.org/officeDocument/2006/relationships/hyperlink" Target="http://storageconference.org/2003/presentation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getFile.py/access?contribId=104&amp;sessionId=6&amp;resId=0&amp;materialId=paper&amp;confId=149557" TargetMode="External"/><Relationship Id="rId5" Type="http://schemas.openxmlformats.org/officeDocument/2006/relationships/hyperlink" Target="http://indico.cern.ch/conferenceDisplay.py?confId=a044825#11" TargetMode="External"/><Relationship Id="rId4" Type="http://schemas.openxmlformats.org/officeDocument/2006/relationships/hyperlink" Target="http://indico.cern.ch/contributionDisplay.py?contribId=448&amp;sessionId=24&amp;confId=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tributionDisplay.py?contribId=9&amp;confId=21478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552575" y="3352800"/>
            <a:ext cx="5964238" cy="1752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Andrea Valassi 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en-US" altLang="en-US" sz="2400" dirty="0" smtClean="0">
                <a:solidFill>
                  <a:schemeClr val="tx1"/>
                </a:solidFill>
              </a:rPr>
              <a:t>(CERN IT-SDC)</a:t>
            </a:r>
            <a:endParaRPr lang="en-US" altLang="en-US" sz="2400" dirty="0" smtClean="0"/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en-US" altLang="en-US" sz="1600" i="1" dirty="0" smtClean="0">
              <a:solidFill>
                <a:srgbClr val="00B05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en-US" altLang="en-US" sz="1800" i="1" dirty="0" smtClean="0">
                <a:solidFill>
                  <a:srgbClr val="00B050"/>
                </a:solidFill>
              </a:rPr>
              <a:t>DPHEP Full Costs of Curation Workshop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en-US" altLang="en-US" sz="1800" i="1" dirty="0" smtClean="0">
                <a:solidFill>
                  <a:srgbClr val="00B050"/>
                </a:solidFill>
              </a:rPr>
              <a:t>CERN, 13</a:t>
            </a:r>
            <a:r>
              <a:rPr lang="en-US" altLang="en-US" sz="1800" i="1" baseline="30000" dirty="0" smtClean="0">
                <a:solidFill>
                  <a:srgbClr val="00B050"/>
                </a:solidFill>
              </a:rPr>
              <a:t>th</a:t>
            </a:r>
            <a:r>
              <a:rPr lang="en-US" altLang="en-US" sz="1800" i="1" dirty="0" smtClean="0">
                <a:solidFill>
                  <a:srgbClr val="00B050"/>
                </a:solidFill>
              </a:rPr>
              <a:t> January 2014</a:t>
            </a:r>
            <a:endParaRPr lang="en-US" altLang="en-US" sz="3600" i="1" dirty="0" smtClean="0">
              <a:solidFill>
                <a:srgbClr val="00B050"/>
              </a:solidFill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1447800"/>
            <a:ext cx="8610600" cy="20574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0000"/>
                </a:solidFill>
              </a:rPr>
              <a:t>The Objectivity migration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sz="2000" dirty="0" smtClean="0">
                <a:solidFill>
                  <a:srgbClr val="FF0000"/>
                </a:solidFill>
              </a:rPr>
              <a:t>(and some more recent experience with Oracle) </a:t>
            </a:r>
            <a:br>
              <a:rPr lang="en-US" altLang="en-US" sz="2000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173038" y="1289050"/>
            <a:ext cx="8821737" cy="47085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smtClean="0"/>
              <a:t>ATLAS, CMS and LHCb conditions databases: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smtClean="0"/>
              <a:t> the CORAL and COOL software (2005-now)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73038" y="0"/>
            <a:ext cx="8821737" cy="661988"/>
          </a:xfrm>
        </p:spPr>
        <p:txBody>
          <a:bodyPr/>
          <a:lstStyle/>
          <a:p>
            <a:r>
              <a:rPr lang="en-US" altLang="en-US" dirty="0" smtClean="0"/>
              <a:t>CORAL component architecture</a:t>
            </a:r>
          </a:p>
        </p:txBody>
      </p:sp>
      <p:sp>
        <p:nvSpPr>
          <p:cNvPr id="16387" name="Vertical Scroll 70"/>
          <p:cNvSpPr>
            <a:spLocks noChangeArrowheads="1"/>
          </p:cNvSpPr>
          <p:nvPr/>
        </p:nvSpPr>
        <p:spPr bwMode="auto">
          <a:xfrm>
            <a:off x="228600" y="4495800"/>
            <a:ext cx="1752600" cy="609600"/>
          </a:xfrm>
          <a:prstGeom prst="verticalScroll">
            <a:avLst>
              <a:gd name="adj" fmla="val 12500"/>
            </a:avLst>
          </a:prstGeom>
          <a:solidFill>
            <a:srgbClr val="66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DB lookup </a:t>
            </a:r>
            <a:r>
              <a:rPr lang="en-US" altLang="en-US" sz="1000" b="1"/>
              <a:t>XML</a:t>
            </a:r>
          </a:p>
          <a:p>
            <a:pPr algn="ctr" eaLnBrk="1" hangingPunct="1"/>
            <a:r>
              <a:rPr lang="en-US" altLang="en-US" sz="1200" b="1"/>
              <a:t> </a:t>
            </a:r>
            <a:endParaRPr lang="en-US" altLang="en-US" sz="500" b="1"/>
          </a:p>
        </p:txBody>
      </p:sp>
      <p:sp>
        <p:nvSpPr>
          <p:cNvPr id="16388" name="Rectangle 14"/>
          <p:cNvSpPr>
            <a:spLocks noChangeArrowheads="1"/>
          </p:cNvSpPr>
          <p:nvPr/>
        </p:nvSpPr>
        <p:spPr bwMode="auto">
          <a:xfrm>
            <a:off x="685800" y="1295400"/>
            <a:ext cx="838200" cy="5334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400" b="1"/>
              <a:t>COOL </a:t>
            </a:r>
          </a:p>
          <a:p>
            <a:pPr algn="ctr" eaLnBrk="1" hangingPunct="1"/>
            <a:r>
              <a:rPr lang="en-GB" altLang="en-US" sz="1400" b="1"/>
              <a:t>C++ API</a:t>
            </a:r>
          </a:p>
        </p:txBody>
      </p:sp>
      <p:sp>
        <p:nvSpPr>
          <p:cNvPr id="16389" name="Rectangle 16"/>
          <p:cNvSpPr>
            <a:spLocks noChangeArrowheads="1"/>
          </p:cNvSpPr>
          <p:nvPr/>
        </p:nvSpPr>
        <p:spPr bwMode="auto">
          <a:xfrm>
            <a:off x="22098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OracleAccess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6390" name="Rectangle 17"/>
          <p:cNvSpPr>
            <a:spLocks noChangeArrowheads="1"/>
          </p:cNvSpPr>
          <p:nvPr/>
        </p:nvSpPr>
        <p:spPr bwMode="auto">
          <a:xfrm>
            <a:off x="2209800" y="2743200"/>
            <a:ext cx="11430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OCI C API</a:t>
            </a:r>
          </a:p>
        </p:txBody>
      </p:sp>
      <p:sp>
        <p:nvSpPr>
          <p:cNvPr id="16391" name="Rectangle 20"/>
          <p:cNvSpPr>
            <a:spLocks noChangeArrowheads="1"/>
          </p:cNvSpPr>
          <p:nvPr/>
        </p:nvSpPr>
        <p:spPr bwMode="auto">
          <a:xfrm>
            <a:off x="152400" y="1828800"/>
            <a:ext cx="8915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CORAL C++ API</a:t>
            </a:r>
            <a:r>
              <a:rPr lang="en-GB" altLang="en-US" sz="1400" b="1"/>
              <a:t> (technology-independent)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1981200" y="4900613"/>
            <a:ext cx="838200" cy="1119187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9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Oracle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16393" name="Rectangle 16"/>
          <p:cNvSpPr>
            <a:spLocks noChangeArrowheads="1"/>
          </p:cNvSpPr>
          <p:nvPr/>
        </p:nvSpPr>
        <p:spPr bwMode="auto">
          <a:xfrm>
            <a:off x="65532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SQLiteAccess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6394" name="Rectangle 17"/>
          <p:cNvSpPr>
            <a:spLocks noChangeArrowheads="1"/>
          </p:cNvSpPr>
          <p:nvPr/>
        </p:nvSpPr>
        <p:spPr bwMode="auto">
          <a:xfrm>
            <a:off x="6553200" y="2743200"/>
            <a:ext cx="11430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SQLite C API</a:t>
            </a:r>
          </a:p>
        </p:txBody>
      </p:sp>
      <p:sp>
        <p:nvSpPr>
          <p:cNvPr id="17" name="Up-Down Arrow 16"/>
          <p:cNvSpPr/>
          <p:nvPr/>
        </p:nvSpPr>
        <p:spPr>
          <a:xfrm>
            <a:off x="7010400" y="2995613"/>
            <a:ext cx="152400" cy="357187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8001000" y="2209800"/>
            <a:ext cx="9906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000" b="1"/>
              <a:t>MySQLAccess </a:t>
            </a:r>
          </a:p>
          <a:p>
            <a:pPr algn="ctr" eaLnBrk="1" hangingPunct="1"/>
            <a:r>
              <a:rPr lang="en-GB" altLang="en-US" sz="900" b="1" i="1"/>
              <a:t>(CORAL Plugin)</a:t>
            </a:r>
          </a:p>
        </p:txBody>
      </p:sp>
      <p:sp>
        <p:nvSpPr>
          <p:cNvPr id="16397" name="Rectangle 17"/>
          <p:cNvSpPr>
            <a:spLocks noChangeArrowheads="1"/>
          </p:cNvSpPr>
          <p:nvPr/>
        </p:nvSpPr>
        <p:spPr bwMode="auto">
          <a:xfrm>
            <a:off x="8001000" y="2590800"/>
            <a:ext cx="9906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000" b="1"/>
              <a:t>MySQL C API</a:t>
            </a:r>
          </a:p>
        </p:txBody>
      </p:sp>
      <p:sp>
        <p:nvSpPr>
          <p:cNvPr id="20" name="Flowchart: Magnetic Disk 19"/>
          <p:cNvSpPr/>
          <p:nvPr/>
        </p:nvSpPr>
        <p:spPr>
          <a:xfrm>
            <a:off x="8153400" y="3124200"/>
            <a:ext cx="762000" cy="533400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050" b="1" dirty="0">
                <a:solidFill>
                  <a:schemeClr val="tx1"/>
                </a:solidFill>
              </a:rPr>
              <a:t>MySQL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tx1"/>
                </a:solidFill>
              </a:rPr>
              <a:t>DB</a:t>
            </a:r>
          </a:p>
          <a:p>
            <a:pPr algn="ctr">
              <a:defRPr/>
            </a:pP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21" name="Up-Down Arrow 20"/>
          <p:cNvSpPr/>
          <p:nvPr/>
        </p:nvSpPr>
        <p:spPr>
          <a:xfrm>
            <a:off x="8458200" y="2819400"/>
            <a:ext cx="152400" cy="280988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Vertical Scroll 70"/>
          <p:cNvSpPr/>
          <p:nvPr/>
        </p:nvSpPr>
        <p:spPr>
          <a:xfrm>
            <a:off x="6629400" y="3352800"/>
            <a:ext cx="990600" cy="661988"/>
          </a:xfrm>
          <a:prstGeom prst="verticalScroll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SQLite DB (file)</a:t>
            </a:r>
          </a:p>
        </p:txBody>
      </p:sp>
      <p:sp>
        <p:nvSpPr>
          <p:cNvPr id="16401" name="TextBox 78"/>
          <p:cNvSpPr txBox="1">
            <a:spLocks noChangeArrowheads="1"/>
          </p:cNvSpPr>
          <p:nvPr/>
        </p:nvSpPr>
        <p:spPr bwMode="auto">
          <a:xfrm>
            <a:off x="1600200" y="3048000"/>
            <a:ext cx="762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100" b="1"/>
              <a:t>OCI </a:t>
            </a:r>
            <a:r>
              <a:rPr lang="en-US" altLang="en-US" sz="800" b="1"/>
              <a:t>(password, Kerberos)</a:t>
            </a:r>
          </a:p>
        </p:txBody>
      </p:sp>
      <p:sp>
        <p:nvSpPr>
          <p:cNvPr id="16402" name="TextBox 81"/>
          <p:cNvSpPr txBox="1">
            <a:spLocks noChangeArrowheads="1"/>
          </p:cNvSpPr>
          <p:nvPr/>
        </p:nvSpPr>
        <p:spPr bwMode="auto">
          <a:xfrm>
            <a:off x="4495800" y="5934075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OCI</a:t>
            </a:r>
          </a:p>
        </p:txBody>
      </p:sp>
      <p:sp>
        <p:nvSpPr>
          <p:cNvPr id="16403" name="Rectangle 16"/>
          <p:cNvSpPr>
            <a:spLocks noChangeArrowheads="1"/>
          </p:cNvSpPr>
          <p:nvPr/>
        </p:nvSpPr>
        <p:spPr bwMode="auto">
          <a:xfrm>
            <a:off x="36576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FrontierAccess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6404" name="Rectangle 17"/>
          <p:cNvSpPr>
            <a:spLocks noChangeArrowheads="1"/>
          </p:cNvSpPr>
          <p:nvPr/>
        </p:nvSpPr>
        <p:spPr bwMode="auto">
          <a:xfrm>
            <a:off x="3657600" y="2743200"/>
            <a:ext cx="11430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Frontier API</a:t>
            </a:r>
          </a:p>
        </p:txBody>
      </p:sp>
      <p:sp>
        <p:nvSpPr>
          <p:cNvPr id="16405" name="Rectangle 16"/>
          <p:cNvSpPr>
            <a:spLocks noChangeArrowheads="1"/>
          </p:cNvSpPr>
          <p:nvPr/>
        </p:nvSpPr>
        <p:spPr bwMode="auto">
          <a:xfrm>
            <a:off x="51054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CoralAccess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6406" name="Rectangle 17"/>
          <p:cNvSpPr>
            <a:spLocks noChangeArrowheads="1"/>
          </p:cNvSpPr>
          <p:nvPr/>
        </p:nvSpPr>
        <p:spPr bwMode="auto">
          <a:xfrm>
            <a:off x="5105400" y="2743200"/>
            <a:ext cx="11430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coral protocol</a:t>
            </a:r>
          </a:p>
        </p:txBody>
      </p:sp>
      <p:sp>
        <p:nvSpPr>
          <p:cNvPr id="29" name="Cube 28"/>
          <p:cNvSpPr/>
          <p:nvPr/>
        </p:nvSpPr>
        <p:spPr>
          <a:xfrm>
            <a:off x="3505200" y="4824413"/>
            <a:ext cx="1066800" cy="838200"/>
          </a:xfrm>
          <a:prstGeom prst="cube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Frontier Server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  <a:r>
              <a:rPr lang="en-US" sz="800" b="1" dirty="0">
                <a:solidFill>
                  <a:schemeClr val="tx1"/>
                </a:solidFill>
              </a:rPr>
              <a:t>(web server)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0" name="Cube 29"/>
          <p:cNvSpPr/>
          <p:nvPr/>
        </p:nvSpPr>
        <p:spPr>
          <a:xfrm>
            <a:off x="4953000" y="5281613"/>
            <a:ext cx="1066800" cy="838200"/>
          </a:xfrm>
          <a:prstGeom prst="cube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CORAL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server</a:t>
            </a:r>
            <a:endParaRPr lang="en-US" sz="1200" dirty="0"/>
          </a:p>
        </p:txBody>
      </p:sp>
      <p:sp>
        <p:nvSpPr>
          <p:cNvPr id="31" name="Up-Down Arrow 30"/>
          <p:cNvSpPr/>
          <p:nvPr/>
        </p:nvSpPr>
        <p:spPr>
          <a:xfrm>
            <a:off x="5181600" y="2995613"/>
            <a:ext cx="152400" cy="22860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Up-Down Arrow 31"/>
          <p:cNvSpPr>
            <a:spLocks noChangeArrowheads="1"/>
          </p:cNvSpPr>
          <p:nvPr/>
        </p:nvSpPr>
        <p:spPr bwMode="auto">
          <a:xfrm rot="-5400000">
            <a:off x="3810000" y="4824413"/>
            <a:ext cx="152400" cy="2133600"/>
          </a:xfrm>
          <a:prstGeom prst="upDownArrow">
            <a:avLst>
              <a:gd name="adj1" fmla="val 50000"/>
              <a:gd name="adj2" fmla="val 58333"/>
            </a:avLst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3" name="Up-Down Arrow 32"/>
          <p:cNvSpPr>
            <a:spLocks noChangeArrowheads="1"/>
          </p:cNvSpPr>
          <p:nvPr/>
        </p:nvSpPr>
        <p:spPr bwMode="auto">
          <a:xfrm rot="-5400000">
            <a:off x="3086100" y="4938713"/>
            <a:ext cx="152400" cy="685800"/>
          </a:xfrm>
          <a:prstGeom prst="upDownArrow">
            <a:avLst>
              <a:gd name="adj1" fmla="val 50000"/>
              <a:gd name="adj2" fmla="val 64292"/>
            </a:avLst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12" name="TextBox 79"/>
          <p:cNvSpPr txBox="1">
            <a:spLocks noChangeArrowheads="1"/>
          </p:cNvSpPr>
          <p:nvPr/>
        </p:nvSpPr>
        <p:spPr bwMode="auto">
          <a:xfrm>
            <a:off x="2895600" y="5019675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JDBC</a:t>
            </a:r>
          </a:p>
        </p:txBody>
      </p:sp>
      <p:sp>
        <p:nvSpPr>
          <p:cNvPr id="16413" name="TextBox 80"/>
          <p:cNvSpPr txBox="1">
            <a:spLocks noChangeArrowheads="1"/>
          </p:cNvSpPr>
          <p:nvPr/>
        </p:nvSpPr>
        <p:spPr bwMode="auto">
          <a:xfrm>
            <a:off x="3352800" y="3048000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sp>
        <p:nvSpPr>
          <p:cNvPr id="16414" name="TextBox 82"/>
          <p:cNvSpPr txBox="1">
            <a:spLocks noChangeArrowheads="1"/>
          </p:cNvSpPr>
          <p:nvPr/>
        </p:nvSpPr>
        <p:spPr bwMode="auto">
          <a:xfrm>
            <a:off x="4724400" y="2995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37" name="Up-Down Arrow 75"/>
          <p:cNvSpPr/>
          <p:nvPr/>
        </p:nvSpPr>
        <p:spPr>
          <a:xfrm>
            <a:off x="2286000" y="2995613"/>
            <a:ext cx="152400" cy="19050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Up-Down Arrow 75"/>
          <p:cNvSpPr/>
          <p:nvPr/>
        </p:nvSpPr>
        <p:spPr>
          <a:xfrm>
            <a:off x="3733800" y="2995613"/>
            <a:ext cx="152400" cy="18288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17" name="Cube 54"/>
          <p:cNvSpPr>
            <a:spLocks noChangeArrowheads="1"/>
          </p:cNvSpPr>
          <p:nvPr/>
        </p:nvSpPr>
        <p:spPr bwMode="auto">
          <a:xfrm>
            <a:off x="3962400" y="3605213"/>
            <a:ext cx="914400" cy="685800"/>
          </a:xfrm>
          <a:prstGeom prst="cube">
            <a:avLst>
              <a:gd name="adj" fmla="val 18750"/>
            </a:avLst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Squid</a:t>
            </a:r>
          </a:p>
          <a:p>
            <a:pPr algn="ctr" eaLnBrk="1" hangingPunct="1"/>
            <a:r>
              <a:rPr lang="en-US" altLang="en-US" sz="800" b="1"/>
              <a:t>(web cache)</a:t>
            </a:r>
          </a:p>
        </p:txBody>
      </p:sp>
      <p:sp>
        <p:nvSpPr>
          <p:cNvPr id="16418" name="Cube 54"/>
          <p:cNvSpPr>
            <a:spLocks noChangeArrowheads="1"/>
          </p:cNvSpPr>
          <p:nvPr/>
        </p:nvSpPr>
        <p:spPr bwMode="auto">
          <a:xfrm>
            <a:off x="5410200" y="3681413"/>
            <a:ext cx="914400" cy="685800"/>
          </a:xfrm>
          <a:prstGeom prst="cube">
            <a:avLst>
              <a:gd name="adj" fmla="val 1875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CORAL</a:t>
            </a:r>
          </a:p>
          <a:p>
            <a:pPr algn="ctr" eaLnBrk="1" hangingPunct="1"/>
            <a:r>
              <a:rPr lang="en-US" altLang="en-US" sz="1200" b="1"/>
              <a:t>proxy</a:t>
            </a:r>
          </a:p>
          <a:p>
            <a:pPr algn="ctr" eaLnBrk="1" hangingPunct="1"/>
            <a:r>
              <a:rPr lang="en-US" altLang="en-US" sz="800" b="1"/>
              <a:t>(cache)</a:t>
            </a:r>
          </a:p>
        </p:txBody>
      </p:sp>
      <p:sp>
        <p:nvSpPr>
          <p:cNvPr id="41" name="Up-Down Arrow 65"/>
          <p:cNvSpPr/>
          <p:nvPr/>
        </p:nvSpPr>
        <p:spPr>
          <a:xfrm>
            <a:off x="4267200" y="2995613"/>
            <a:ext cx="152400" cy="6096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Up-Down Arrow 65"/>
          <p:cNvSpPr/>
          <p:nvPr/>
        </p:nvSpPr>
        <p:spPr>
          <a:xfrm>
            <a:off x="4267200" y="4291013"/>
            <a:ext cx="152400" cy="5334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Up-Down Arrow 65"/>
          <p:cNvSpPr/>
          <p:nvPr/>
        </p:nvSpPr>
        <p:spPr>
          <a:xfrm>
            <a:off x="5791200" y="2995613"/>
            <a:ext cx="152400" cy="6858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Up-Down Arrow 65"/>
          <p:cNvSpPr/>
          <p:nvPr/>
        </p:nvSpPr>
        <p:spPr>
          <a:xfrm>
            <a:off x="5791200" y="4367213"/>
            <a:ext cx="152400" cy="9144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23" name="TextBox 82"/>
          <p:cNvSpPr txBox="1">
            <a:spLocks noChangeArrowheads="1"/>
          </p:cNvSpPr>
          <p:nvPr/>
        </p:nvSpPr>
        <p:spPr bwMode="auto">
          <a:xfrm>
            <a:off x="5334000" y="2995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16424" name="TextBox 82"/>
          <p:cNvSpPr txBox="1">
            <a:spLocks noChangeArrowheads="1"/>
          </p:cNvSpPr>
          <p:nvPr/>
        </p:nvSpPr>
        <p:spPr bwMode="auto">
          <a:xfrm>
            <a:off x="5334000" y="5053013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16425" name="TextBox 80"/>
          <p:cNvSpPr txBox="1">
            <a:spLocks noChangeArrowheads="1"/>
          </p:cNvSpPr>
          <p:nvPr/>
        </p:nvSpPr>
        <p:spPr bwMode="auto">
          <a:xfrm>
            <a:off x="3886200" y="3038475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sp>
        <p:nvSpPr>
          <p:cNvPr id="16426" name="TextBox 80"/>
          <p:cNvSpPr txBox="1">
            <a:spLocks noChangeArrowheads="1"/>
          </p:cNvSpPr>
          <p:nvPr/>
        </p:nvSpPr>
        <p:spPr bwMode="auto">
          <a:xfrm>
            <a:off x="3886200" y="4519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pic>
        <p:nvPicPr>
          <p:cNvPr id="16427" name="Picture 51" descr="lhcb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4443413"/>
            <a:ext cx="3810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28" name="Picture 52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29013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29" name="Picture 53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86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0" name="Picture 54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3352800"/>
            <a:ext cx="31908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1" name="Picture 55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0624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2" name="Picture 56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4648200"/>
            <a:ext cx="31908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3" name="Picture 57" descr="lhcb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114800"/>
            <a:ext cx="3810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4" name="Picture 58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386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5" name="Picture 59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114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36" name="Rectangle 16"/>
          <p:cNvSpPr>
            <a:spLocks noChangeArrowheads="1"/>
          </p:cNvSpPr>
          <p:nvPr/>
        </p:nvSpPr>
        <p:spPr bwMode="auto">
          <a:xfrm>
            <a:off x="304800" y="2209800"/>
            <a:ext cx="1295400" cy="762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000" b="1"/>
              <a:t>XMLLookupSvc</a:t>
            </a:r>
          </a:p>
          <a:p>
            <a:pPr algn="ctr" eaLnBrk="1" hangingPunct="1"/>
            <a:r>
              <a:rPr lang="en-GB" altLang="en-US" sz="1000" b="1"/>
              <a:t>XMLAuthSvc</a:t>
            </a:r>
          </a:p>
          <a:p>
            <a:pPr algn="ctr" eaLnBrk="1" hangingPunct="1"/>
            <a:r>
              <a:rPr lang="en-GB" altLang="en-US" sz="1000" b="1" i="1"/>
              <a:t>(CORAL Plugins)</a:t>
            </a:r>
          </a:p>
        </p:txBody>
      </p:sp>
      <p:sp>
        <p:nvSpPr>
          <p:cNvPr id="16437" name="Vertical Scroll 70"/>
          <p:cNvSpPr>
            <a:spLocks noChangeArrowheads="1"/>
          </p:cNvSpPr>
          <p:nvPr/>
        </p:nvSpPr>
        <p:spPr bwMode="auto">
          <a:xfrm>
            <a:off x="76200" y="4800600"/>
            <a:ext cx="1752600" cy="609600"/>
          </a:xfrm>
          <a:prstGeom prst="verticalScroll">
            <a:avLst>
              <a:gd name="adj" fmla="val 12500"/>
            </a:avLst>
          </a:prstGeom>
          <a:solidFill>
            <a:srgbClr val="66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Authentication </a:t>
            </a:r>
            <a:r>
              <a:rPr lang="en-US" altLang="en-US" sz="1000" b="1"/>
              <a:t>XML</a:t>
            </a:r>
            <a:r>
              <a:rPr lang="en-US" altLang="en-US" sz="1200" b="1"/>
              <a:t> (file)</a:t>
            </a:r>
            <a:endParaRPr lang="en-US" altLang="en-US" sz="500" b="1"/>
          </a:p>
        </p:txBody>
      </p:sp>
      <p:pic>
        <p:nvPicPr>
          <p:cNvPr id="16438" name="Picture 65" descr="lhcb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38800"/>
            <a:ext cx="3810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39" name="Picture 66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864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40" name="Picture 67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638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Up-Down Arrow 75"/>
          <p:cNvSpPr>
            <a:spLocks noChangeArrowheads="1"/>
          </p:cNvSpPr>
          <p:nvPr/>
        </p:nvSpPr>
        <p:spPr bwMode="auto">
          <a:xfrm>
            <a:off x="838200" y="2971800"/>
            <a:ext cx="152400" cy="1524000"/>
          </a:xfrm>
          <a:prstGeom prst="upDownArrow">
            <a:avLst>
              <a:gd name="adj1" fmla="val 50000"/>
              <a:gd name="adj2" fmla="val 191667"/>
            </a:avLst>
          </a:prstGeom>
          <a:solidFill>
            <a:srgbClr val="66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9800" y="4648200"/>
            <a:ext cx="31242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 dirty="0"/>
              <a:t>CORAL plugins interface to 5 back-ends</a:t>
            </a:r>
          </a:p>
          <a:p>
            <a:pPr marL="285750" indent="-285750">
              <a:buFontTx/>
              <a:buChar char="-"/>
              <a:defRPr/>
            </a:pPr>
            <a:r>
              <a:rPr lang="en-GB" sz="1200" b="1" dirty="0"/>
              <a:t>Oracle, SQLite, MySQL (commercial)</a:t>
            </a:r>
          </a:p>
          <a:p>
            <a:pPr marL="285750" indent="-285750">
              <a:buFontTx/>
              <a:buChar char="-"/>
              <a:defRPr/>
            </a:pPr>
            <a:r>
              <a:rPr lang="en-GB" sz="1200" b="1" dirty="0"/>
              <a:t>Frontier (maintained by FNAL)</a:t>
            </a:r>
          </a:p>
          <a:p>
            <a:pPr marL="285750" indent="-285750">
              <a:buFontTx/>
              <a:buChar char="-"/>
              <a:defRPr/>
            </a:pPr>
            <a:r>
              <a:rPr lang="en-GB" sz="1200" b="1" dirty="0"/>
              <a:t>CoralServer (maintained in CORAL)</a:t>
            </a:r>
          </a:p>
          <a:p>
            <a:pPr marL="285750" indent="-285750">
              <a:buFontTx/>
              <a:buChar char="-"/>
              <a:defRPr/>
            </a:pPr>
            <a:endParaRPr lang="en-GB" sz="1200" b="1" dirty="0"/>
          </a:p>
        </p:txBody>
      </p:sp>
      <p:pic>
        <p:nvPicPr>
          <p:cNvPr id="16443" name="Picture 66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44" name="Picture 65" descr="lhcb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3810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45" name="Text Box 69"/>
          <p:cNvSpPr txBox="1">
            <a:spLocks noChangeArrowheads="1"/>
          </p:cNvSpPr>
          <p:nvPr/>
        </p:nvSpPr>
        <p:spPr bwMode="auto">
          <a:xfrm>
            <a:off x="8080375" y="3733800"/>
            <a:ext cx="923925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71" tIns="44085" rIns="88171" bIns="44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800" b="1" i="1"/>
              <a:t>No longer used but minimally maintained</a:t>
            </a:r>
          </a:p>
        </p:txBody>
      </p:sp>
      <p:sp>
        <p:nvSpPr>
          <p:cNvPr id="16446" name="TextBox 90"/>
          <p:cNvSpPr txBox="1">
            <a:spLocks noChangeArrowheads="1"/>
          </p:cNvSpPr>
          <p:nvPr/>
        </p:nvSpPr>
        <p:spPr bwMode="auto">
          <a:xfrm>
            <a:off x="3497263" y="723900"/>
            <a:ext cx="5570537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71" tIns="44085" rIns="88171" bIns="44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rgbClr val="FF00FF"/>
                </a:solidFill>
              </a:rPr>
              <a:t>CORAL is used in ATLAS, CMS and LHCb in most of the client applications that access Oracle physics data</a:t>
            </a:r>
          </a:p>
          <a:p>
            <a:pPr algn="ctr" eaLnBrk="1" hangingPunct="1"/>
            <a:r>
              <a:rPr lang="en-US" altLang="en-US" sz="1400" b="1"/>
              <a:t>Oracle data are accessed directly on CERN DBs (or their replicas at T1 sites), or via Frontier/Squid or CoralServer</a:t>
            </a:r>
            <a:endParaRPr lang="en-US" altLang="en-US" sz="1400"/>
          </a:p>
          <a:p>
            <a:pPr algn="ctr" eaLnBrk="1" hangingPunct="1"/>
            <a:endParaRPr lang="en-US" altLang="en-US" sz="1600" b="1">
              <a:solidFill>
                <a:srgbClr val="FF00FF"/>
              </a:solidFill>
            </a:endParaRPr>
          </a:p>
        </p:txBody>
      </p:sp>
      <p:sp>
        <p:nvSpPr>
          <p:cNvPr id="16447" name="Rectangle 57"/>
          <p:cNvSpPr>
            <a:spLocks noChangeArrowheads="1"/>
          </p:cNvSpPr>
          <p:nvPr/>
        </p:nvSpPr>
        <p:spPr bwMode="auto">
          <a:xfrm>
            <a:off x="685800" y="685800"/>
            <a:ext cx="1981200" cy="6096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400" b="1"/>
              <a:t>C++ code of LHC exp.</a:t>
            </a:r>
          </a:p>
          <a:p>
            <a:pPr algn="ctr" eaLnBrk="1" hangingPunct="1"/>
            <a:r>
              <a:rPr lang="en-GB" altLang="en-US" sz="1200" b="1" i="1"/>
              <a:t>(DB-independent)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1828800" y="1295400"/>
            <a:ext cx="838200" cy="533400"/>
            <a:chOff x="2667000" y="1576387"/>
            <a:chExt cx="838200" cy="533400"/>
          </a:xfrm>
          <a:solidFill>
            <a:srgbClr val="CCECFF"/>
          </a:solidFill>
        </p:grpSpPr>
        <p:sp>
          <p:nvSpPr>
            <p:cNvPr id="95" name="Rectangle 14"/>
            <p:cNvSpPr>
              <a:spLocks noChangeArrowheads="1"/>
            </p:cNvSpPr>
            <p:nvPr/>
          </p:nvSpPr>
          <p:spPr bwMode="auto">
            <a:xfrm>
              <a:off x="2667000" y="1576387"/>
              <a:ext cx="838200" cy="5334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900" b="1" i="1" dirty="0"/>
                <a:t>use CORAL</a:t>
              </a:r>
            </a:p>
            <a:p>
              <a:pPr algn="ctr">
                <a:defRPr/>
              </a:pPr>
              <a:r>
                <a:rPr lang="en-GB" sz="900" b="1" i="1" dirty="0"/>
                <a:t>directly</a:t>
              </a:r>
            </a:p>
          </p:txBody>
        </p:sp>
        <p:cxnSp>
          <p:nvCxnSpPr>
            <p:cNvPr id="96" name="Straight Connector 21"/>
            <p:cNvCxnSpPr>
              <a:cxnSpLocks noChangeShapeType="1"/>
            </p:cNvCxnSpPr>
            <p:nvPr/>
          </p:nvCxnSpPr>
          <p:spPr bwMode="auto">
            <a:xfrm>
              <a:off x="2667000" y="1576387"/>
              <a:ext cx="838200" cy="0"/>
            </a:xfrm>
            <a:prstGeom prst="line">
              <a:avLst/>
            </a:prstGeom>
            <a:grpFill/>
            <a:ln w="9525" algn="ctr">
              <a:solidFill>
                <a:srgbClr val="CCCCFF"/>
              </a:solidFill>
              <a:round/>
              <a:headEnd/>
              <a:tailEnd/>
            </a:ln>
          </p:spPr>
        </p:cxnSp>
      </p:grpSp>
      <p:pic>
        <p:nvPicPr>
          <p:cNvPr id="16449" name="Picture 66" descr="ATLAS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50" name="Picture 59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1447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12800"/>
          </a:xfrm>
        </p:spPr>
        <p:txBody>
          <a:bodyPr/>
          <a:lstStyle/>
          <a:p>
            <a:r>
              <a:rPr lang="en-GB" altLang="en-US" dirty="0" smtClean="0"/>
              <a:t>Data preservation and abstraction layers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70963" cy="5241925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Conditions and other LHC physics data are stored in relational databases using software abstraction layers (CORAL and/or COOL)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Abstract API supporting Oracle, MySQL, SQLite, Frontier back-ends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May switch back-end without any change </a:t>
            </a: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experiment </a:t>
            </a:r>
            <a:r>
              <a:rPr lang="en-US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</a:t>
            </a:r>
            <a:endParaRPr lang="en-US" altLang="en-US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GB" altLang="en-US" sz="2000" dirty="0" smtClean="0"/>
              <a:t>Same </a:t>
            </a:r>
            <a:r>
              <a:rPr lang="en-GB" altLang="en-US" sz="2000" dirty="0"/>
              <a:t>mechanism used in HARP conditions data preservation</a:t>
            </a:r>
          </a:p>
          <a:p>
            <a:pPr lvl="2"/>
            <a:r>
              <a:rPr lang="en-GB" altLang="en-US" sz="1900" dirty="0"/>
              <a:t>Objectivity and Oracle implementations of the same </a:t>
            </a:r>
            <a:r>
              <a:rPr lang="en-GB" altLang="en-US" sz="1900" dirty="0" smtClean="0"/>
              <a:t>software API</a:t>
            </a:r>
          </a:p>
          <a:p>
            <a:pPr lvl="3"/>
            <a:endParaRPr lang="en-GB" altLang="en-US" sz="1500" dirty="0" smtClean="0"/>
          </a:p>
          <a:p>
            <a:r>
              <a:rPr lang="en-GB" altLang="en-US" sz="2400" dirty="0"/>
              <a:t>Major technology switches with CORAL have already been possible</a:t>
            </a:r>
          </a:p>
          <a:p>
            <a:pPr lvl="1"/>
            <a:r>
              <a:rPr lang="en-GB" altLang="en-US" sz="2000" dirty="0"/>
              <a:t>ATLAS: replace Oracle direct </a:t>
            </a:r>
            <a:r>
              <a:rPr lang="en-GB" altLang="en-US" sz="2000" dirty="0" smtClean="0"/>
              <a:t>read access </a:t>
            </a:r>
            <a:r>
              <a:rPr lang="en-GB" altLang="en-US" sz="2000" dirty="0"/>
              <a:t>by Frontier-mediated access</a:t>
            </a:r>
          </a:p>
          <a:p>
            <a:pPr lvl="1"/>
            <a:r>
              <a:rPr lang="en-GB" altLang="en-US" sz="2000" dirty="0"/>
              <a:t>ATLAS: replicate and distribute Oracle data sets using SQLite files</a:t>
            </a:r>
          </a:p>
          <a:p>
            <a:pPr lvl="1"/>
            <a:r>
              <a:rPr lang="en-GB" altLang="en-US" sz="2000" dirty="0"/>
              <a:t>LHCb: prototype Oracle conditions DB before choosing SQLite only</a:t>
            </a:r>
          </a:p>
          <a:p>
            <a:pPr lvl="3"/>
            <a:endParaRPr lang="en-GB" altLang="en-US" sz="1500" dirty="0" smtClean="0"/>
          </a:p>
          <a:p>
            <a:r>
              <a:rPr lang="en-GB" altLang="en-US" sz="2400" dirty="0" smtClean="0"/>
              <a:t>CORAL software decoupling could also simplify data preservation</a:t>
            </a:r>
            <a:endParaRPr lang="en-GB" altLang="en-US" sz="2400" dirty="0"/>
          </a:p>
          <a:p>
            <a:pPr lvl="1"/>
            <a:r>
              <a:rPr lang="en-GB" altLang="en-US" sz="2000" dirty="0" smtClean="0"/>
              <a:t>For instance: using SQLite, or adding support for PostgreSQL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73038" y="0"/>
            <a:ext cx="8821737" cy="661988"/>
          </a:xfrm>
        </p:spPr>
        <p:txBody>
          <a:bodyPr/>
          <a:lstStyle/>
          <a:p>
            <a:r>
              <a:rPr lang="en-US" altLang="en-US" dirty="0" smtClean="0"/>
              <a:t>Adding support for PostgreSQL?</a:t>
            </a:r>
          </a:p>
        </p:txBody>
      </p:sp>
      <p:sp>
        <p:nvSpPr>
          <p:cNvPr id="18435" name="Rectangle 14"/>
          <p:cNvSpPr>
            <a:spLocks noChangeArrowheads="1"/>
          </p:cNvSpPr>
          <p:nvPr/>
        </p:nvSpPr>
        <p:spPr bwMode="auto">
          <a:xfrm>
            <a:off x="685800" y="1295400"/>
            <a:ext cx="838200" cy="5334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400" b="1" dirty="0"/>
              <a:t>COOL </a:t>
            </a:r>
          </a:p>
          <a:p>
            <a:pPr algn="ctr" eaLnBrk="1" hangingPunct="1"/>
            <a:r>
              <a:rPr lang="en-GB" altLang="en-US" sz="1400" b="1" dirty="0"/>
              <a:t>C++ API</a:t>
            </a:r>
          </a:p>
        </p:txBody>
      </p:sp>
      <p:sp>
        <p:nvSpPr>
          <p:cNvPr id="18436" name="Rectangle 57"/>
          <p:cNvSpPr>
            <a:spLocks noChangeArrowheads="1"/>
          </p:cNvSpPr>
          <p:nvPr/>
        </p:nvSpPr>
        <p:spPr bwMode="auto">
          <a:xfrm>
            <a:off x="685800" y="685800"/>
            <a:ext cx="1981200" cy="6096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400" b="1"/>
              <a:t>C++ code of LHC exp.</a:t>
            </a:r>
          </a:p>
          <a:p>
            <a:pPr algn="ctr" eaLnBrk="1" hangingPunct="1"/>
            <a:r>
              <a:rPr lang="en-GB" altLang="en-US" sz="1200" b="1" i="1"/>
              <a:t>(DB-independent)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828800" y="1295400"/>
            <a:ext cx="838200" cy="533400"/>
            <a:chOff x="2667000" y="1576387"/>
            <a:chExt cx="838200" cy="533400"/>
          </a:xfrm>
          <a:solidFill>
            <a:srgbClr val="CCECFF"/>
          </a:solidFill>
        </p:grpSpPr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667000" y="1576387"/>
              <a:ext cx="838200" cy="5334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900" b="1" i="1" dirty="0"/>
                <a:t>use CORAL</a:t>
              </a:r>
            </a:p>
            <a:p>
              <a:pPr algn="ctr">
                <a:defRPr/>
              </a:pPr>
              <a:r>
                <a:rPr lang="en-GB" sz="900" b="1" i="1" dirty="0"/>
                <a:t>directly</a:t>
              </a:r>
            </a:p>
          </p:txBody>
        </p:sp>
        <p:cxnSp>
          <p:nvCxnSpPr>
            <p:cNvPr id="10" name="Straight Connector 21"/>
            <p:cNvCxnSpPr>
              <a:cxnSpLocks noChangeShapeType="1"/>
            </p:cNvCxnSpPr>
            <p:nvPr/>
          </p:nvCxnSpPr>
          <p:spPr bwMode="auto">
            <a:xfrm>
              <a:off x="2667000" y="1576387"/>
              <a:ext cx="838200" cy="0"/>
            </a:xfrm>
            <a:prstGeom prst="line">
              <a:avLst/>
            </a:prstGeom>
            <a:grpFill/>
            <a:ln w="9525" algn="ctr">
              <a:solidFill>
                <a:srgbClr val="CCCCFF"/>
              </a:solidFill>
              <a:round/>
              <a:headEnd/>
              <a:tailEnd/>
            </a:ln>
          </p:spPr>
        </p:cxnSp>
      </p:grpSp>
      <p:sp>
        <p:nvSpPr>
          <p:cNvPr id="18440" name="Rectangle 20"/>
          <p:cNvSpPr>
            <a:spLocks noChangeArrowheads="1"/>
          </p:cNvSpPr>
          <p:nvPr/>
        </p:nvSpPr>
        <p:spPr bwMode="auto">
          <a:xfrm>
            <a:off x="152400" y="1828800"/>
            <a:ext cx="8915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CORAL C++ API</a:t>
            </a:r>
            <a:r>
              <a:rPr lang="en-GB" altLang="en-US" sz="1400" b="1"/>
              <a:t> (technology-independent)</a:t>
            </a:r>
          </a:p>
        </p:txBody>
      </p:sp>
      <p:sp>
        <p:nvSpPr>
          <p:cNvPr id="18438" name="Rectangle 16"/>
          <p:cNvSpPr>
            <a:spLocks noChangeArrowheads="1"/>
          </p:cNvSpPr>
          <p:nvPr/>
        </p:nvSpPr>
        <p:spPr bwMode="auto">
          <a:xfrm>
            <a:off x="19050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 dirty="0"/>
              <a:t>OracleAccess </a:t>
            </a:r>
          </a:p>
          <a:p>
            <a:pPr algn="ctr" eaLnBrk="1" hangingPunct="1"/>
            <a:r>
              <a:rPr lang="en-GB" altLang="en-US" sz="1000" b="1" i="1" dirty="0"/>
              <a:t>(CORAL Plugin)</a:t>
            </a:r>
          </a:p>
        </p:txBody>
      </p:sp>
      <p:sp>
        <p:nvSpPr>
          <p:cNvPr id="18439" name="Rectangle 17"/>
          <p:cNvSpPr>
            <a:spLocks noChangeArrowheads="1"/>
          </p:cNvSpPr>
          <p:nvPr/>
        </p:nvSpPr>
        <p:spPr bwMode="auto">
          <a:xfrm>
            <a:off x="1905000" y="2743200"/>
            <a:ext cx="11430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OCI C API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1676400" y="3529013"/>
            <a:ext cx="838200" cy="1119187"/>
          </a:xfrm>
          <a:prstGeom prst="flowChartMagneticDisk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9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Oracle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18442" name="TextBox 78"/>
          <p:cNvSpPr txBox="1">
            <a:spLocks noChangeArrowheads="1"/>
          </p:cNvSpPr>
          <p:nvPr/>
        </p:nvSpPr>
        <p:spPr bwMode="auto">
          <a:xfrm>
            <a:off x="1981200" y="3048000"/>
            <a:ext cx="762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100" b="1" dirty="0"/>
              <a:t>OCI</a:t>
            </a:r>
            <a:endParaRPr lang="en-US" altLang="en-US" sz="800" b="1" dirty="0"/>
          </a:p>
        </p:txBody>
      </p:sp>
      <p:sp>
        <p:nvSpPr>
          <p:cNvPr id="18443" name="TextBox 81"/>
          <p:cNvSpPr txBox="1">
            <a:spLocks noChangeArrowheads="1"/>
          </p:cNvSpPr>
          <p:nvPr/>
        </p:nvSpPr>
        <p:spPr bwMode="auto">
          <a:xfrm>
            <a:off x="1524000" y="4724404"/>
            <a:ext cx="4857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 dirty="0"/>
              <a:t>OCI</a:t>
            </a:r>
          </a:p>
        </p:txBody>
      </p:sp>
      <p:sp>
        <p:nvSpPr>
          <p:cNvPr id="18444" name="Rectangle 16"/>
          <p:cNvSpPr>
            <a:spLocks noChangeArrowheads="1"/>
          </p:cNvSpPr>
          <p:nvPr/>
        </p:nvSpPr>
        <p:spPr bwMode="auto">
          <a:xfrm>
            <a:off x="33528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FrontierAccess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8445" name="Rectangle 17"/>
          <p:cNvSpPr>
            <a:spLocks noChangeArrowheads="1"/>
          </p:cNvSpPr>
          <p:nvPr/>
        </p:nvSpPr>
        <p:spPr bwMode="auto">
          <a:xfrm>
            <a:off x="3352800" y="2743200"/>
            <a:ext cx="11430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Frontier API</a:t>
            </a:r>
          </a:p>
        </p:txBody>
      </p:sp>
      <p:sp>
        <p:nvSpPr>
          <p:cNvPr id="18446" name="Rectangle 16"/>
          <p:cNvSpPr>
            <a:spLocks noChangeArrowheads="1"/>
          </p:cNvSpPr>
          <p:nvPr/>
        </p:nvSpPr>
        <p:spPr bwMode="auto">
          <a:xfrm>
            <a:off x="4800600" y="2209800"/>
            <a:ext cx="11430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CoralAccess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4800600" y="2743200"/>
            <a:ext cx="11430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coral protocol</a:t>
            </a:r>
          </a:p>
        </p:txBody>
      </p:sp>
      <p:sp>
        <p:nvSpPr>
          <p:cNvPr id="29" name="Cube 28"/>
          <p:cNvSpPr/>
          <p:nvPr/>
        </p:nvSpPr>
        <p:spPr>
          <a:xfrm>
            <a:off x="3200400" y="4824413"/>
            <a:ext cx="1066800" cy="838200"/>
          </a:xfrm>
          <a:prstGeom prst="cube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Frontier Server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  <a:r>
              <a:rPr lang="en-US" sz="800" b="1" dirty="0">
                <a:solidFill>
                  <a:schemeClr val="tx1"/>
                </a:solidFill>
              </a:rPr>
              <a:t>(web server)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0" name="Cube 29"/>
          <p:cNvSpPr/>
          <p:nvPr/>
        </p:nvSpPr>
        <p:spPr>
          <a:xfrm>
            <a:off x="4648200" y="5281613"/>
            <a:ext cx="1066800" cy="838200"/>
          </a:xfrm>
          <a:prstGeom prst="cube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CORAL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server</a:t>
            </a:r>
            <a:endParaRPr lang="en-US" sz="1200" dirty="0"/>
          </a:p>
        </p:txBody>
      </p:sp>
      <p:sp>
        <p:nvSpPr>
          <p:cNvPr id="31" name="Up-Down Arrow 30"/>
          <p:cNvSpPr/>
          <p:nvPr/>
        </p:nvSpPr>
        <p:spPr>
          <a:xfrm>
            <a:off x="4876800" y="2995613"/>
            <a:ext cx="152400" cy="22860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Up-Down Arrow 31"/>
          <p:cNvSpPr>
            <a:spLocks noChangeArrowheads="1"/>
          </p:cNvSpPr>
          <p:nvPr/>
        </p:nvSpPr>
        <p:spPr bwMode="auto">
          <a:xfrm rot="16200000">
            <a:off x="2800350" y="4248150"/>
            <a:ext cx="152400" cy="3543300"/>
          </a:xfrm>
          <a:prstGeom prst="upDownArrow">
            <a:avLst>
              <a:gd name="adj1" fmla="val 50000"/>
              <a:gd name="adj2" fmla="val 58333"/>
            </a:avLst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8453" name="TextBox 79"/>
          <p:cNvSpPr txBox="1">
            <a:spLocks noChangeArrowheads="1"/>
          </p:cNvSpPr>
          <p:nvPr/>
        </p:nvSpPr>
        <p:spPr bwMode="auto">
          <a:xfrm>
            <a:off x="2209800" y="4724400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 dirty="0"/>
              <a:t>JDBC</a:t>
            </a:r>
          </a:p>
        </p:txBody>
      </p:sp>
      <p:sp>
        <p:nvSpPr>
          <p:cNvPr id="18454" name="TextBox 80"/>
          <p:cNvSpPr txBox="1">
            <a:spLocks noChangeArrowheads="1"/>
          </p:cNvSpPr>
          <p:nvPr/>
        </p:nvSpPr>
        <p:spPr bwMode="auto">
          <a:xfrm>
            <a:off x="3048000" y="3048000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sp>
        <p:nvSpPr>
          <p:cNvPr id="18455" name="TextBox 82"/>
          <p:cNvSpPr txBox="1">
            <a:spLocks noChangeArrowheads="1"/>
          </p:cNvSpPr>
          <p:nvPr/>
        </p:nvSpPr>
        <p:spPr bwMode="auto">
          <a:xfrm>
            <a:off x="4419600" y="2995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37" name="Up-Down Arrow 75"/>
          <p:cNvSpPr/>
          <p:nvPr/>
        </p:nvSpPr>
        <p:spPr>
          <a:xfrm>
            <a:off x="1981200" y="2995613"/>
            <a:ext cx="152400" cy="509587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Up-Down Arrow 75"/>
          <p:cNvSpPr/>
          <p:nvPr/>
        </p:nvSpPr>
        <p:spPr>
          <a:xfrm>
            <a:off x="3429000" y="2995613"/>
            <a:ext cx="152400" cy="18288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58" name="Cube 54"/>
          <p:cNvSpPr>
            <a:spLocks noChangeArrowheads="1"/>
          </p:cNvSpPr>
          <p:nvPr/>
        </p:nvSpPr>
        <p:spPr bwMode="auto">
          <a:xfrm>
            <a:off x="3657600" y="3605213"/>
            <a:ext cx="914400" cy="685800"/>
          </a:xfrm>
          <a:prstGeom prst="cube">
            <a:avLst>
              <a:gd name="adj" fmla="val 18750"/>
            </a:avLst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Squid</a:t>
            </a:r>
          </a:p>
          <a:p>
            <a:pPr algn="ctr" eaLnBrk="1" hangingPunct="1"/>
            <a:r>
              <a:rPr lang="en-US" altLang="en-US" sz="800" b="1"/>
              <a:t>(web cache)</a:t>
            </a:r>
          </a:p>
        </p:txBody>
      </p:sp>
      <p:sp>
        <p:nvSpPr>
          <p:cNvPr id="18459" name="Cube 54"/>
          <p:cNvSpPr>
            <a:spLocks noChangeArrowheads="1"/>
          </p:cNvSpPr>
          <p:nvPr/>
        </p:nvSpPr>
        <p:spPr bwMode="auto">
          <a:xfrm>
            <a:off x="5105400" y="3681413"/>
            <a:ext cx="914400" cy="685800"/>
          </a:xfrm>
          <a:prstGeom prst="cube">
            <a:avLst>
              <a:gd name="adj" fmla="val 1875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/>
              <a:t>CORAL</a:t>
            </a:r>
          </a:p>
          <a:p>
            <a:pPr algn="ctr" eaLnBrk="1" hangingPunct="1"/>
            <a:r>
              <a:rPr lang="en-US" altLang="en-US" sz="1200" b="1"/>
              <a:t>proxy</a:t>
            </a:r>
          </a:p>
          <a:p>
            <a:pPr algn="ctr" eaLnBrk="1" hangingPunct="1"/>
            <a:r>
              <a:rPr lang="en-US" altLang="en-US" sz="800" b="1"/>
              <a:t>(cache)</a:t>
            </a:r>
          </a:p>
        </p:txBody>
      </p:sp>
      <p:sp>
        <p:nvSpPr>
          <p:cNvPr id="41" name="Up-Down Arrow 65"/>
          <p:cNvSpPr/>
          <p:nvPr/>
        </p:nvSpPr>
        <p:spPr>
          <a:xfrm>
            <a:off x="3962400" y="2995613"/>
            <a:ext cx="152400" cy="6096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Up-Down Arrow 65"/>
          <p:cNvSpPr/>
          <p:nvPr/>
        </p:nvSpPr>
        <p:spPr>
          <a:xfrm>
            <a:off x="3962400" y="4291013"/>
            <a:ext cx="152400" cy="533400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Up-Down Arrow 65"/>
          <p:cNvSpPr/>
          <p:nvPr/>
        </p:nvSpPr>
        <p:spPr>
          <a:xfrm>
            <a:off x="5486400" y="2995613"/>
            <a:ext cx="152400" cy="6858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Up-Down Arrow 65"/>
          <p:cNvSpPr/>
          <p:nvPr/>
        </p:nvSpPr>
        <p:spPr>
          <a:xfrm>
            <a:off x="5486400" y="4367213"/>
            <a:ext cx="152400" cy="914400"/>
          </a:xfrm>
          <a:prstGeom prst="upDownArrow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64" name="TextBox 82"/>
          <p:cNvSpPr txBox="1">
            <a:spLocks noChangeArrowheads="1"/>
          </p:cNvSpPr>
          <p:nvPr/>
        </p:nvSpPr>
        <p:spPr bwMode="auto">
          <a:xfrm>
            <a:off x="5029200" y="2995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18465" name="TextBox 82"/>
          <p:cNvSpPr txBox="1">
            <a:spLocks noChangeArrowheads="1"/>
          </p:cNvSpPr>
          <p:nvPr/>
        </p:nvSpPr>
        <p:spPr bwMode="auto">
          <a:xfrm>
            <a:off x="5029200" y="5053013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coral</a:t>
            </a:r>
          </a:p>
        </p:txBody>
      </p:sp>
      <p:sp>
        <p:nvSpPr>
          <p:cNvPr id="18466" name="TextBox 80"/>
          <p:cNvSpPr txBox="1">
            <a:spLocks noChangeArrowheads="1"/>
          </p:cNvSpPr>
          <p:nvPr/>
        </p:nvSpPr>
        <p:spPr bwMode="auto">
          <a:xfrm>
            <a:off x="3581400" y="3038475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sp>
        <p:nvSpPr>
          <p:cNvPr id="18467" name="TextBox 80"/>
          <p:cNvSpPr txBox="1">
            <a:spLocks noChangeArrowheads="1"/>
          </p:cNvSpPr>
          <p:nvPr/>
        </p:nvSpPr>
        <p:spPr bwMode="auto">
          <a:xfrm>
            <a:off x="3581400" y="4519613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/>
              <a:t>http</a:t>
            </a:r>
          </a:p>
        </p:txBody>
      </p:sp>
      <p:pic>
        <p:nvPicPr>
          <p:cNvPr id="18468" name="Picture 66" descr="ATLAS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9" name="Picture 66" descr="ATLAS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3190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0" name="Picture 65" descr="lhcb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3810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1" name="Picture 59" descr="CMS_logo_col_b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1447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72" name="Rectangle 16"/>
          <p:cNvSpPr>
            <a:spLocks noChangeArrowheads="1"/>
          </p:cNvSpPr>
          <p:nvPr/>
        </p:nvSpPr>
        <p:spPr bwMode="auto">
          <a:xfrm>
            <a:off x="228600" y="2209800"/>
            <a:ext cx="12192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PostgresAccess </a:t>
            </a:r>
          </a:p>
          <a:p>
            <a:pPr algn="ctr" eaLnBrk="1" hangingPunct="1"/>
            <a:r>
              <a:rPr lang="en-GB" altLang="en-US" sz="1000" b="1" i="1"/>
              <a:t>(CORAL Plugin)</a:t>
            </a:r>
          </a:p>
        </p:txBody>
      </p:sp>
      <p:sp>
        <p:nvSpPr>
          <p:cNvPr id="18473" name="Rectangle 17"/>
          <p:cNvSpPr>
            <a:spLocks noChangeArrowheads="1"/>
          </p:cNvSpPr>
          <p:nvPr/>
        </p:nvSpPr>
        <p:spPr bwMode="auto">
          <a:xfrm>
            <a:off x="228600" y="2743200"/>
            <a:ext cx="1219200" cy="228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en-US" sz="1200" b="1"/>
              <a:t>Postgres C API</a:t>
            </a:r>
          </a:p>
        </p:txBody>
      </p:sp>
      <p:sp>
        <p:nvSpPr>
          <p:cNvPr id="72" name="Flowchart: Magnetic Disk 71"/>
          <p:cNvSpPr/>
          <p:nvPr/>
        </p:nvSpPr>
        <p:spPr>
          <a:xfrm>
            <a:off x="228600" y="5053013"/>
            <a:ext cx="838200" cy="1066800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9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Postgres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77" name="Up-Down Arrow 75"/>
          <p:cNvSpPr/>
          <p:nvPr/>
        </p:nvSpPr>
        <p:spPr>
          <a:xfrm>
            <a:off x="533400" y="2995612"/>
            <a:ext cx="152400" cy="1990725"/>
          </a:xfrm>
          <a:prstGeom prst="upDownArrow">
            <a:avLst/>
          </a:prstGeom>
          <a:solidFill>
            <a:srgbClr val="CC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76" name="TextBox 78"/>
          <p:cNvSpPr txBox="1">
            <a:spLocks noChangeArrowheads="1"/>
          </p:cNvSpPr>
          <p:nvPr/>
        </p:nvSpPr>
        <p:spPr bwMode="auto">
          <a:xfrm>
            <a:off x="457200" y="3048000"/>
            <a:ext cx="914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100" b="1" dirty="0"/>
              <a:t>libpq</a:t>
            </a:r>
            <a:endParaRPr lang="en-US" altLang="en-US" sz="800" b="1" dirty="0"/>
          </a:p>
        </p:txBody>
      </p:sp>
      <p:sp>
        <p:nvSpPr>
          <p:cNvPr id="3" name="Left-Up Arrow 2"/>
          <p:cNvSpPr/>
          <p:nvPr/>
        </p:nvSpPr>
        <p:spPr>
          <a:xfrm rot="5400000">
            <a:off x="2324100" y="4533902"/>
            <a:ext cx="685799" cy="1066800"/>
          </a:xfrm>
          <a:prstGeom prst="leftUpArrow">
            <a:avLst>
              <a:gd name="adj1" fmla="val 10704"/>
              <a:gd name="adj2" fmla="val 10893"/>
              <a:gd name="adj3" fmla="val 17336"/>
            </a:avLst>
          </a:prstGeom>
          <a:solidFill>
            <a:srgbClr val="CCCC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Left-Up Arrow 48"/>
          <p:cNvSpPr/>
          <p:nvPr/>
        </p:nvSpPr>
        <p:spPr>
          <a:xfrm rot="5400000">
            <a:off x="2705101" y="3924303"/>
            <a:ext cx="1142998" cy="2743200"/>
          </a:xfrm>
          <a:prstGeom prst="leftUpArrow">
            <a:avLst>
              <a:gd name="adj1" fmla="val 6606"/>
              <a:gd name="adj2" fmla="val 6629"/>
              <a:gd name="adj3" fmla="val 8078"/>
            </a:avLst>
          </a:prstGeom>
          <a:solidFill>
            <a:srgbClr val="CCCC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79"/>
          <p:cNvSpPr txBox="1">
            <a:spLocks noChangeArrowheads="1"/>
          </p:cNvSpPr>
          <p:nvPr/>
        </p:nvSpPr>
        <p:spPr bwMode="auto">
          <a:xfrm>
            <a:off x="1066800" y="5224462"/>
            <a:ext cx="609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solidFill>
                  <a:srgbClr val="FF0000"/>
                </a:solidFill>
              </a:rPr>
              <a:t>JDBC</a:t>
            </a:r>
          </a:p>
        </p:txBody>
      </p:sp>
      <p:sp>
        <p:nvSpPr>
          <p:cNvPr id="33" name="Up-Down Arrow 32"/>
          <p:cNvSpPr>
            <a:spLocks noChangeArrowheads="1"/>
          </p:cNvSpPr>
          <p:nvPr/>
        </p:nvSpPr>
        <p:spPr bwMode="auto">
          <a:xfrm rot="16200000">
            <a:off x="2057400" y="4495800"/>
            <a:ext cx="152400" cy="2133600"/>
          </a:xfrm>
          <a:prstGeom prst="upDownArrow">
            <a:avLst>
              <a:gd name="adj1" fmla="val 50000"/>
              <a:gd name="adj2" fmla="val 64292"/>
            </a:avLst>
          </a:prstGeom>
          <a:solidFill>
            <a:srgbClr val="FFC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51" name="TextBox 78"/>
          <p:cNvSpPr txBox="1">
            <a:spLocks noChangeArrowheads="1"/>
          </p:cNvSpPr>
          <p:nvPr/>
        </p:nvSpPr>
        <p:spPr bwMode="auto">
          <a:xfrm>
            <a:off x="838200" y="5681662"/>
            <a:ext cx="914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100" b="1" dirty="0"/>
              <a:t>libpq</a:t>
            </a:r>
            <a:endParaRPr lang="en-US" altLang="en-US" sz="8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990600" y="4557713"/>
            <a:ext cx="685800" cy="62547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96000" y="2590800"/>
            <a:ext cx="31242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 smtClean="0"/>
              <a:t>Main changes:</a:t>
            </a:r>
          </a:p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</a:rPr>
              <a:t>1. Add PostgresAccess plugin </a:t>
            </a:r>
          </a:p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</a:rPr>
              <a:t>2. Deploy DB, copy O(2 TB) data</a:t>
            </a:r>
          </a:p>
          <a:p>
            <a:pPr>
              <a:defRPr/>
            </a:pPr>
            <a:endParaRPr lang="en-GB" sz="1400" b="1" dirty="0" smtClean="0"/>
          </a:p>
          <a:p>
            <a:pPr>
              <a:defRPr/>
            </a:pPr>
            <a:r>
              <a:rPr lang="en-GB" sz="1400" b="1" dirty="0" smtClean="0"/>
              <a:t>In addition:</a:t>
            </a:r>
          </a:p>
          <a:p>
            <a:pPr>
              <a:defRPr/>
            </a:pPr>
            <a:r>
              <a:rPr lang="en-GB" sz="1400" b="1" dirty="0" smtClean="0">
                <a:solidFill>
                  <a:schemeClr val="accent4"/>
                </a:solidFill>
              </a:rPr>
              <a:t>3. Support Postgres in Frontier</a:t>
            </a:r>
            <a:endParaRPr lang="en-GB" sz="1400" b="1" dirty="0">
              <a:solidFill>
                <a:schemeClr val="accent4"/>
              </a:solidFill>
            </a:endParaRPr>
          </a:p>
          <a:p>
            <a:pPr>
              <a:defRPr/>
            </a:pPr>
            <a:r>
              <a:rPr lang="en-GB" sz="1400" b="1" dirty="0" smtClean="0">
                <a:solidFill>
                  <a:schemeClr val="accent4"/>
                </a:solidFill>
              </a:rPr>
              <a:t>4. Query optimization (e.g. COOL)</a:t>
            </a:r>
          </a:p>
          <a:p>
            <a:pPr>
              <a:defRPr/>
            </a:pPr>
            <a:endParaRPr lang="en-GB" sz="1400" b="1" dirty="0"/>
          </a:p>
          <a:p>
            <a:pPr>
              <a:defRPr/>
            </a:pPr>
            <a:r>
              <a:rPr lang="en-GB" sz="1400" b="1" dirty="0" smtClean="0"/>
              <a:t>In a pure data preservation scenario, some of the steps above may be simple or unnecessary</a:t>
            </a:r>
          </a:p>
          <a:p>
            <a:pPr>
              <a:defRPr/>
            </a:pPr>
            <a:endParaRPr lang="en-GB" sz="1400" b="1" dirty="0"/>
          </a:p>
          <a:p>
            <a:pPr>
              <a:defRPr/>
            </a:pPr>
            <a:r>
              <a:rPr lang="en-GB" sz="1400" b="1" dirty="0" smtClean="0"/>
              <a:t>Most other components should need almost no change…</a:t>
            </a:r>
          </a:p>
        </p:txBody>
      </p:sp>
      <p:sp>
        <p:nvSpPr>
          <p:cNvPr id="58" name="TextBox 78"/>
          <p:cNvSpPr txBox="1">
            <a:spLocks noChangeArrowheads="1"/>
          </p:cNvSpPr>
          <p:nvPr/>
        </p:nvSpPr>
        <p:spPr bwMode="auto">
          <a:xfrm>
            <a:off x="-76200" y="2313801"/>
            <a:ext cx="381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 dirty="0" smtClean="0">
                <a:solidFill>
                  <a:srgbClr val="FF0000"/>
                </a:solidFill>
              </a:rPr>
              <a:t>1</a:t>
            </a:r>
            <a:endParaRPr lang="en-US" altLang="en-US" sz="900" b="1" dirty="0">
              <a:solidFill>
                <a:srgbClr val="FF0000"/>
              </a:solidFill>
            </a:endParaRPr>
          </a:p>
        </p:txBody>
      </p:sp>
      <p:sp>
        <p:nvSpPr>
          <p:cNvPr id="59" name="TextBox 78"/>
          <p:cNvSpPr txBox="1">
            <a:spLocks noChangeArrowheads="1"/>
          </p:cNvSpPr>
          <p:nvPr/>
        </p:nvSpPr>
        <p:spPr bwMode="auto">
          <a:xfrm>
            <a:off x="838200" y="4724400"/>
            <a:ext cx="381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 dirty="0" smtClean="0">
                <a:solidFill>
                  <a:srgbClr val="FF0000"/>
                </a:solidFill>
              </a:rPr>
              <a:t>2</a:t>
            </a:r>
            <a:endParaRPr lang="en-US" altLang="en-US" sz="900" b="1" dirty="0">
              <a:solidFill>
                <a:srgbClr val="FF0000"/>
              </a:solidFill>
            </a:endParaRPr>
          </a:p>
        </p:txBody>
      </p:sp>
      <p:sp>
        <p:nvSpPr>
          <p:cNvPr id="60" name="TextBox 78"/>
          <p:cNvSpPr txBox="1">
            <a:spLocks noChangeArrowheads="1"/>
          </p:cNvSpPr>
          <p:nvPr/>
        </p:nvSpPr>
        <p:spPr bwMode="auto">
          <a:xfrm>
            <a:off x="2819400" y="4980801"/>
            <a:ext cx="381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 dirty="0" smtClean="0">
                <a:solidFill>
                  <a:schemeClr val="accent4"/>
                </a:solidFill>
              </a:rPr>
              <a:t>3</a:t>
            </a:r>
            <a:endParaRPr lang="en-US" altLang="en-US" sz="900" b="1" dirty="0">
              <a:solidFill>
                <a:schemeClr val="accent4"/>
              </a:solidFill>
            </a:endParaRPr>
          </a:p>
        </p:txBody>
      </p:sp>
      <p:sp>
        <p:nvSpPr>
          <p:cNvPr id="61" name="TextBox 78"/>
          <p:cNvSpPr txBox="1">
            <a:spLocks noChangeArrowheads="1"/>
          </p:cNvSpPr>
          <p:nvPr/>
        </p:nvSpPr>
        <p:spPr bwMode="auto">
          <a:xfrm>
            <a:off x="1447800" y="1371600"/>
            <a:ext cx="381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200" b="1" dirty="0" smtClean="0">
                <a:solidFill>
                  <a:schemeClr val="accent4"/>
                </a:solidFill>
              </a:rPr>
              <a:t>4</a:t>
            </a:r>
            <a:endParaRPr lang="en-US" altLang="en-US" sz="9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Continuous maintenance –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8800"/>
            <a:ext cx="9144000" cy="4708875"/>
          </a:xfrm>
        </p:spPr>
        <p:txBody>
          <a:bodyPr>
            <a:noAutofit/>
          </a:bodyPr>
          <a:lstStyle/>
          <a:p>
            <a:pPr>
              <a:spcBef>
                <a:spcPts val="100"/>
              </a:spcBef>
            </a:pPr>
            <a:r>
              <a:rPr lang="en-GB" altLang="en-US" sz="2400" dirty="0" smtClean="0"/>
              <a:t>COOL and CORAL experience in these ten years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O/S evolve: SLC3 to SLC6, drop Windows, add many MacOSX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Architectures evolve: 32bit to 64bit (and eventually multicore)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Compilers evolve: gcc3.2.3 to 4.8, icc11 to 13, vc7 to vc9, clang…</a:t>
            </a:r>
          </a:p>
          <a:p>
            <a:pPr lvl="2">
              <a:spcBef>
                <a:spcPts val="100"/>
              </a:spcBef>
            </a:pPr>
            <a:r>
              <a:rPr lang="en-GB" altLang="en-US" sz="1800" dirty="0" smtClean="0"/>
              <a:t>Languages themselves evolve: c++11!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Build systems evolve: scram to CMT (and eventually cmake)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External s/w evolves: Boost 1.30 to 1.55, ROOT 4 to 6, Oracle 9i to 12c...</a:t>
            </a:r>
          </a:p>
          <a:p>
            <a:pPr lvl="2">
              <a:spcBef>
                <a:spcPts val="100"/>
              </a:spcBef>
            </a:pPr>
            <a:r>
              <a:rPr lang="en-GB" altLang="en-US" sz="1800" dirty="0" smtClean="0"/>
              <a:t>API changes, functional changes, performance changes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Need functional unit tests and experiment integration validation</a:t>
            </a:r>
          </a:p>
          <a:p>
            <a:pPr lvl="2">
              <a:spcBef>
                <a:spcPts val="100"/>
              </a:spcBef>
            </a:pPr>
            <a:r>
              <a:rPr lang="en-US" altLang="en-US" sz="1800" dirty="0" smtClean="0"/>
              <a:t>Smoother transitions if you do quality assurance all-along (e.g. Coverity)  </a:t>
            </a:r>
            <a:endParaRPr lang="en-GB" altLang="en-US" sz="1800" dirty="0" smtClean="0"/>
          </a:p>
          <a:p>
            <a:pPr lvl="3">
              <a:spcBef>
                <a:spcPts val="100"/>
              </a:spcBef>
            </a:pPr>
            <a:endParaRPr lang="en-GB" altLang="en-US" sz="1600" dirty="0" smtClean="0"/>
          </a:p>
          <a:p>
            <a:pPr>
              <a:spcBef>
                <a:spcPts val="100"/>
              </a:spcBef>
            </a:pPr>
            <a:r>
              <a:rPr lang="en-GB" altLang="en-US" sz="2400" u="sng" dirty="0" smtClean="0"/>
              <a:t>Continuous software porting has </a:t>
            </a:r>
            <a:r>
              <a:rPr lang="en-GB" altLang="en-US" sz="2400" u="sng" dirty="0"/>
              <a:t>a </a:t>
            </a:r>
            <a:r>
              <a:rPr lang="en-GB" altLang="en-US" sz="2400" u="sng" dirty="0" smtClean="0"/>
              <a:t>(continuous) cost</a:t>
            </a:r>
          </a:p>
          <a:p>
            <a:pPr lvl="1">
              <a:spcBef>
                <a:spcPts val="100"/>
              </a:spcBef>
            </a:pPr>
            <a:r>
              <a:rPr lang="en-GB" altLang="en-US" sz="2000" dirty="0" smtClean="0"/>
              <a:t>O(1) FTE for CORAL/COOL </a:t>
            </a:r>
            <a:r>
              <a:rPr lang="en-GB" altLang="en-US" sz="2000" i="1" dirty="0" smtClean="0"/>
              <a:t>alone</a:t>
            </a:r>
            <a:r>
              <a:rPr lang="en-GB" altLang="en-US" sz="2000" dirty="0" smtClean="0"/>
              <a:t> adding up IT, PH-SFT, experiments?  </a:t>
            </a:r>
          </a:p>
          <a:p>
            <a:pPr lvl="1">
              <a:spcBef>
                <a:spcPts val="100"/>
              </a:spcBef>
            </a:pPr>
            <a:r>
              <a:rPr lang="en-GB" altLang="en-US" sz="2000" i="1" dirty="0" smtClean="0"/>
              <a:t>Freezing and/or virtualization is </a:t>
            </a:r>
            <a:r>
              <a:rPr lang="en-GB" altLang="en-US" sz="2000" i="1" dirty="0"/>
              <a:t>unavoidable eventually?</a:t>
            </a:r>
          </a:p>
          <a:p>
            <a:pPr>
              <a:spcBef>
                <a:spcPts val="100"/>
              </a:spcBef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76522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12562"/>
          </a:xfrm>
        </p:spPr>
        <p:txBody>
          <a:bodyPr>
            <a:noAutofit/>
          </a:bodyPr>
          <a:lstStyle/>
          <a:p>
            <a:r>
              <a:rPr lang="en-GB" dirty="0" smtClean="0"/>
              <a:t>Continuous maintenance - 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88800"/>
            <a:ext cx="9067800" cy="47088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CORAL: CVS </a:t>
            </a:r>
            <a:r>
              <a:rPr lang="en-GB" sz="2400" dirty="0"/>
              <a:t>to SVN </a:t>
            </a:r>
            <a:r>
              <a:rPr lang="en-GB" sz="2400" dirty="0" smtClean="0"/>
              <a:t>migration – software </a:t>
            </a:r>
            <a:r>
              <a:rPr lang="en-GB" sz="2400" i="1" dirty="0" smtClean="0"/>
              <a:t>and</a:t>
            </a:r>
            <a:r>
              <a:rPr lang="en-GB" sz="2400" dirty="0" smtClean="0"/>
              <a:t>  documentation</a:t>
            </a:r>
          </a:p>
          <a:p>
            <a:pPr lvl="1"/>
            <a:r>
              <a:rPr lang="en-GB" sz="2000" dirty="0" smtClean="0"/>
              <a:t>Preserve all software tags or only the most recent versions?</a:t>
            </a:r>
          </a:p>
          <a:p>
            <a:pPr lvl="2"/>
            <a:r>
              <a:rPr lang="en-GB" sz="1800" dirty="0" smtClean="0"/>
              <a:t>Similar choices needed for conditions data (e.g. alignment versions)</a:t>
            </a:r>
          </a:p>
          <a:p>
            <a:pPr lvl="1"/>
            <a:r>
              <a:rPr lang="en-GB" sz="2000" dirty="0" smtClean="0"/>
              <a:t>Keep old packages? (e.g. POOL was moved just in case…)</a:t>
            </a:r>
          </a:p>
          <a:p>
            <a:pPr lvl="1"/>
            <a:r>
              <a:rPr lang="en-GB" sz="2000" dirty="0" smtClean="0"/>
              <a:t>Any documentation cross-links to CVS are lost for good </a:t>
            </a:r>
            <a:endParaRPr lang="en-GB" sz="2000" dirty="0"/>
          </a:p>
          <a:p>
            <a:pPr lvl="2"/>
            <a:endParaRPr lang="en-GB" sz="1800" dirty="0" smtClean="0"/>
          </a:p>
          <a:p>
            <a:r>
              <a:rPr lang="en-GB" sz="2400" dirty="0" smtClean="0"/>
              <a:t>CORAL</a:t>
            </a:r>
            <a:r>
              <a:rPr lang="en-GB" sz="2400" dirty="0"/>
              <a:t>:</a:t>
            </a:r>
            <a:r>
              <a:rPr lang="en-GB" sz="2400" dirty="0" smtClean="0"/>
              <a:t> Savannah </a:t>
            </a:r>
            <a:r>
              <a:rPr lang="en-GB" sz="2400" dirty="0"/>
              <a:t>to </a:t>
            </a:r>
            <a:r>
              <a:rPr lang="en-GB" sz="2400" dirty="0" smtClean="0"/>
              <a:t>JIRA migration – documentation</a:t>
            </a:r>
            <a:endParaRPr lang="en-GB" sz="2400" dirty="0"/>
          </a:p>
          <a:p>
            <a:pPr lvl="1"/>
            <a:r>
              <a:rPr lang="en-GB" sz="2000" dirty="0" smtClean="0"/>
              <a:t>Will try to preserve information – but </a:t>
            </a:r>
            <a:r>
              <a:rPr lang="en-GB" sz="2000" dirty="0"/>
              <a:t> </a:t>
            </a:r>
            <a:r>
              <a:rPr lang="en-GB" sz="2000" dirty="0" smtClean="0"/>
              <a:t>know some cross-links will be lost</a:t>
            </a:r>
          </a:p>
          <a:p>
            <a:pPr lvl="2"/>
            <a:endParaRPr lang="en-GB" sz="1600" dirty="0" smtClean="0"/>
          </a:p>
          <a:p>
            <a:r>
              <a:rPr lang="en-GB" sz="2400" dirty="0" smtClean="0"/>
              <a:t>Losing information in each migration is unavoidable?</a:t>
            </a:r>
          </a:p>
          <a:p>
            <a:pPr lvl="1"/>
            <a:r>
              <a:rPr lang="en-GB" sz="2000" dirty="0" smtClean="0"/>
              <a:t>Important to be aware of it and </a:t>
            </a:r>
            <a:r>
              <a:rPr lang="en-GB" sz="2000" i="1" u="sng" dirty="0" smtClean="0"/>
              <a:t>choose</a:t>
            </a:r>
            <a:r>
              <a:rPr lang="en-GB" sz="2000" dirty="0" smtClean="0"/>
              <a:t> what must be kept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468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173038" y="1289050"/>
            <a:ext cx="8821737" cy="47085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73038" y="0"/>
            <a:ext cx="8821737" cy="812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Conclusions - lessons learnt?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9067800" cy="52578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daily operation of an experiment involves “data preservation”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preserve the bits (physical media migration)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preserve the bits in a readable format (data format migration)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preserve the ability to use the bits (software migration and upgrades)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preserve the expertise about the bits (documentation and tool migration)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is good (and largely standard) practice to have validation suites for all this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veryday software hygiene (QA and documentation) makes transitions smoother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software migrations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have a cost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Objectivity: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months of computing resources and manpower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Layered approach to data storage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 helps reducing these costs</a:t>
            </a: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Continuous maintenance of software has a cost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frozen versions in virtualized environments is unavoidable?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Continuous infrastructure upgrades may result in information loss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Watch out and keep in mind data preservation…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73038" y="274638"/>
            <a:ext cx="8821737" cy="812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Selected references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idx="1"/>
          </p:nvPr>
        </p:nvSpPr>
        <p:spPr>
          <a:xfrm>
            <a:off x="152400" y="1289050"/>
            <a:ext cx="4475161" cy="47085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Objectivity migration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 Lübeck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 al,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MSST 2003, San Diego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http://storageconference.org/2003/presentations.html</a:t>
            </a:r>
            <a:endParaRPr lang="en-US" altLang="en-US" sz="10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 Nowak et al., CHEP 2003, La Jolla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http://www.slac.stanford.edu/econf/C0303241/proc/cat_8.html</a:t>
            </a:r>
            <a:endParaRPr lang="en-US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A.Valassi et al., CHEP 2004, Interlaken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http://indico.cern.ch/contributionDisplay.py?contribId=448&amp;sessionId=24&amp;confId=0</a:t>
            </a:r>
            <a:endParaRPr lang="en-US" altLang="en-US" sz="10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A.Valassi, CERN DB Developers Workshop 2005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http://indico.cern.ch/conferenceDisplay.py?confId=a044825#11</a:t>
            </a:r>
            <a:endParaRPr lang="en-US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endParaRPr lang="en-US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4516439" y="1295400"/>
            <a:ext cx="4475161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 kern="1200">
                <a:solidFill>
                  <a:srgbClr val="404040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 kern="1200">
                <a:solidFill>
                  <a:srgbClr val="404040"/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rgbClr val="404040"/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 kern="1200">
                <a:solidFill>
                  <a:srgbClr val="404040"/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rgbClr val="404040"/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CORAL and COOL</a:t>
            </a: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endParaRPr lang="en-US" alt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R. Trentadue et al., CHEP 2012, Amsterdam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http://indico.cern.ch/getFile.py/access?contribId=104&amp;sessionId=6&amp;resId=0&amp;materialId=paper&amp;confId=149557</a:t>
            </a:r>
            <a:endParaRPr lang="en-US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endParaRPr lang="en-US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A.Valassi et al.,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CHEP 2013, Amsterdam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r>
              <a:rPr lang="en-US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http://indico.cern.ch/contributionDisplay.py?contribId=117&amp;sessionId=9&amp;confId=214784</a:t>
            </a:r>
            <a:endParaRPr lang="en-US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Char char=" "/>
              <a:defRPr/>
            </a:pPr>
            <a:endParaRPr lang="en-US" alt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sz="1200" i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73038" y="274638"/>
            <a:ext cx="8821737" cy="8128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Outline – past and present experiences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89050"/>
            <a:ext cx="8991600" cy="47085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GB" b="1" u="sng" dirty="0" smtClean="0"/>
              <a:t>Objectivity to Oracle migration in pre-LHC era (2004)</a:t>
            </a:r>
          </a:p>
          <a:p>
            <a:pPr lvl="3" eaLnBrk="1" hangingPunct="1">
              <a:defRPr/>
            </a:pPr>
            <a:endParaRPr lang="en-GB" sz="1100" dirty="0" smtClean="0"/>
          </a:p>
          <a:p>
            <a:pPr lvl="1" eaLnBrk="1" hangingPunct="1">
              <a:defRPr/>
            </a:pPr>
            <a:r>
              <a:rPr lang="en-GB" dirty="0" smtClean="0"/>
              <a:t>COMPASS and HARP experiments – event and conditions data</a:t>
            </a:r>
          </a:p>
          <a:p>
            <a:pPr lvl="2" eaLnBrk="1" hangingPunct="1">
              <a:defRPr/>
            </a:pPr>
            <a:r>
              <a:rPr lang="en-GB" dirty="0" smtClean="0"/>
              <a:t>Preserving (moving) the bits and the software</a:t>
            </a:r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r>
              <a:rPr lang="en-GB" b="1" u="sng" dirty="0" smtClean="0"/>
              <a:t>Oracle conditions databases at LHC (2005-present)</a:t>
            </a:r>
          </a:p>
          <a:p>
            <a:pPr lvl="3" eaLnBrk="1" hangingPunct="1">
              <a:defRPr/>
            </a:pPr>
            <a:endParaRPr lang="en-GB" sz="1100" dirty="0" smtClean="0"/>
          </a:p>
          <a:p>
            <a:pPr lvl="1" eaLnBrk="1" hangingPunct="1">
              <a:defRPr/>
            </a:pPr>
            <a:r>
              <a:rPr lang="en-GB" dirty="0" smtClean="0"/>
              <a:t>ATLAS, CMS and LHCb experiments – CORAL and COOL software</a:t>
            </a:r>
          </a:p>
          <a:p>
            <a:pPr lvl="3" eaLnBrk="1" hangingPunct="1">
              <a:defRPr/>
            </a:pPr>
            <a:endParaRPr lang="en-GB" sz="1100" dirty="0" smtClean="0"/>
          </a:p>
          <a:p>
            <a:pPr lvl="1" eaLnBrk="1" hangingPunct="1">
              <a:defRPr/>
            </a:pPr>
            <a:r>
              <a:rPr lang="en-GB" dirty="0"/>
              <a:t>What would it take to </a:t>
            </a:r>
            <a:r>
              <a:rPr lang="en-GB" dirty="0" smtClean="0"/>
              <a:t>do data preservation using another </a:t>
            </a:r>
            <a:r>
              <a:rPr lang="en-GB" dirty="0"/>
              <a:t>database?</a:t>
            </a:r>
          </a:p>
          <a:p>
            <a:pPr lvl="2" eaLnBrk="1" hangingPunct="1">
              <a:defRPr/>
            </a:pPr>
            <a:r>
              <a:rPr lang="en-GB" dirty="0"/>
              <a:t>Preserving (</a:t>
            </a:r>
            <a:r>
              <a:rPr lang="en-GB" dirty="0" smtClean="0"/>
              <a:t>moving</a:t>
            </a:r>
            <a:r>
              <a:rPr lang="en-GB" dirty="0"/>
              <a:t>) the bits and the software</a:t>
            </a:r>
          </a:p>
          <a:p>
            <a:pPr lvl="3" eaLnBrk="1" hangingPunct="1">
              <a:defRPr/>
            </a:pPr>
            <a:endParaRPr lang="en-GB" sz="1100" dirty="0"/>
          </a:p>
          <a:p>
            <a:pPr lvl="1" eaLnBrk="1" hangingPunct="1">
              <a:defRPr/>
            </a:pPr>
            <a:r>
              <a:rPr lang="en-GB" dirty="0" smtClean="0"/>
              <a:t>Operational “continuous maintenance” experience</a:t>
            </a:r>
          </a:p>
          <a:p>
            <a:pPr lvl="2" eaLnBrk="1" hangingPunct="1">
              <a:defRPr/>
            </a:pPr>
            <a:r>
              <a:rPr lang="en-GB" dirty="0" smtClean="0"/>
              <a:t>Preserving (upgrading) the software and the tools</a:t>
            </a:r>
          </a:p>
          <a:p>
            <a:pPr lvl="3" eaLnBrk="1" hangingPunct="1">
              <a:defRPr/>
            </a:pPr>
            <a:endParaRPr lang="en-GB" sz="1100" dirty="0"/>
          </a:p>
          <a:p>
            <a:pPr eaLnBrk="1" hangingPunct="1">
              <a:defRPr/>
            </a:pPr>
            <a:r>
              <a:rPr lang="en-GB" b="1" u="sng" dirty="0" smtClean="0"/>
              <a:t>Conclusions</a:t>
            </a:r>
            <a:endParaRPr lang="en-GB" b="1" u="sng" dirty="0"/>
          </a:p>
          <a:p>
            <a:pPr lvl="2" eaLnBrk="1" hangingPunct="1"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173038" y="1289050"/>
            <a:ext cx="8821737" cy="47085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b="1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smtClean="0"/>
              <a:t>COMPASS and HARP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smtClean="0"/>
              <a:t>Objectivity to Oracle migration (2004)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4"/>
          <p:cNvSpPr>
            <a:spLocks noGrp="1"/>
          </p:cNvSpPr>
          <p:nvPr>
            <p:ph type="title"/>
          </p:nvPr>
        </p:nvSpPr>
        <p:spPr>
          <a:xfrm>
            <a:off x="173038" y="76200"/>
            <a:ext cx="8821737" cy="812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Objectivity migration – overview</a:t>
            </a:r>
            <a:endParaRPr lang="en-US" altLang="en-US" dirty="0" smtClean="0"/>
          </a:p>
        </p:txBody>
      </p:sp>
      <p:sp>
        <p:nvSpPr>
          <p:cNvPr id="5123" name="Text Placeholder 5"/>
          <p:cNvSpPr>
            <a:spLocks noGrp="1"/>
          </p:cNvSpPr>
          <p:nvPr>
            <p:ph idx="1"/>
          </p:nvPr>
        </p:nvSpPr>
        <p:spPr>
          <a:xfrm>
            <a:off x="173038" y="838200"/>
            <a:ext cx="8894762" cy="51054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 motivation: end of support for Objectivity at CERN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end of the object database days at CERN (July 2003)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use of relational databases (e.g. Oracle) to store physics data has become pervasive in the experiments since the Objectivity migration </a:t>
            </a:r>
          </a:p>
          <a:p>
            <a:pPr lvl="3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triple migration!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format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conversion from Objectivity to Oracle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Physical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media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migration from StorageTek 9940A to 9940B tapes</a:t>
            </a:r>
          </a:p>
          <a:p>
            <a:pPr lvl="3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experiments – many software packages and data sets 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COMPASS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raw event data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(300 TB)</a:t>
            </a:r>
          </a:p>
          <a:p>
            <a:pPr lvl="2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taking continued after the migration, using the new Oracle software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HARP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raw event data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(30 TB),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 collections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alt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conditions data </a:t>
            </a:r>
          </a:p>
          <a:p>
            <a:pPr lvl="2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taking stopped in 2002, no need to port event writing infrastructure</a:t>
            </a: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both cases, the migration was during the “lifetime”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the experiment</a:t>
            </a: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integration tests validating read-back from the new storage </a:t>
            </a:r>
          </a:p>
          <a:p>
            <a:pPr marL="0" indent="0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>
          <a:xfrm>
            <a:off x="173038" y="25400"/>
            <a:ext cx="8821737" cy="812800"/>
          </a:xfrm>
        </p:spPr>
        <p:txBody>
          <a:bodyPr/>
          <a:lstStyle/>
          <a:p>
            <a:pPr eaLnBrk="1" hangingPunct="1"/>
            <a:r>
              <a:rPr lang="en-US" altLang="en-US" smtClean="0"/>
              <a:t>Migration history and cost overview</a:t>
            </a:r>
          </a:p>
        </p:txBody>
      </p:sp>
      <p:sp>
        <p:nvSpPr>
          <p:cNvPr id="7171" name="Text Placeholder 5"/>
          <p:cNvSpPr>
            <a:spLocks noGrp="1"/>
          </p:cNvSpPr>
          <p:nvPr>
            <p:ph idx="1"/>
          </p:nvPr>
        </p:nvSpPr>
        <p:spPr>
          <a:xfrm>
            <a:off x="76200" y="701675"/>
            <a:ext cx="8991600" cy="5394325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COMPASS and HARP raw event data migration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Mar2002 to Apr2003: </a:t>
            </a:r>
            <a:r>
              <a:rPr lang="en-US" altLang="en-US" sz="20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~2 FTEs (spread over 5 people) for 14 months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Dec2002 to Feb2003: COMPASS 300TB, using </a:t>
            </a:r>
            <a:r>
              <a:rPr lang="en-US" altLang="en-US" sz="20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 nodes for 3 months 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(and proportional numbers of Castor </a:t>
            </a:r>
            <a:r>
              <a:rPr lang="en-US" altLang="en-US" sz="20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input/output pools and tape drives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eb2003: COMPASS software/system </a:t>
            </a:r>
            <a:r>
              <a:rPr lang="en-US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validation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before data taking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Apr2003: HARP 30 TB, using </a:t>
            </a:r>
            <a:r>
              <a:rPr lang="en-US" altLang="en-US" sz="20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 nodes for two weeks 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(more efficiently)</a:t>
            </a:r>
            <a:endParaRPr lang="en-US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HARP 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event </a:t>
            </a: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collection and conditions data migration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May2003 to Jan2004: </a:t>
            </a:r>
            <a:r>
              <a:rPr lang="en-US" altLang="en-US" sz="20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~0.6 FTE (60% of one person) for 9 months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Collections: 6 months (most complex data model in spite of low volume)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Conditions: 1 month (fastest phase, thanks to abstraction layers…) 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Jan2004: HARP software/system </a:t>
            </a:r>
            <a:r>
              <a:rPr lang="en-US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validation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data analysis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244" name="Group 9"/>
          <p:cNvGrpSpPr>
            <a:grpSpLocks/>
          </p:cNvGrpSpPr>
          <p:nvPr/>
        </p:nvGrpSpPr>
        <p:grpSpPr bwMode="auto">
          <a:xfrm>
            <a:off x="1600200" y="2819400"/>
            <a:ext cx="6096000" cy="1447800"/>
            <a:chOff x="533400" y="3290455"/>
            <a:chExt cx="7543800" cy="2272145"/>
          </a:xfrm>
        </p:grpSpPr>
        <p:pic>
          <p:nvPicPr>
            <p:cNvPr id="1024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290455"/>
              <a:ext cx="3657600" cy="227214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3290457"/>
              <a:ext cx="3657600" cy="22721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45" name="Text Box 11"/>
          <p:cNvSpPr txBox="1">
            <a:spLocks noChangeArrowheads="1"/>
          </p:cNvSpPr>
          <p:nvPr/>
        </p:nvSpPr>
        <p:spPr bwMode="auto">
          <a:xfrm>
            <a:off x="0" y="2819400"/>
            <a:ext cx="16002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COMPASS</a:t>
            </a: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3 months, 11 nodes</a:t>
            </a: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endParaRPr lang="en-GB" altLang="en-US" sz="1200" b="1" dirty="0">
              <a:solidFill>
                <a:srgbClr val="0000CC"/>
              </a:solidFill>
              <a:latin typeface="Arial Unicode MS" pitchFamily="34" charset="-128"/>
            </a:endParaRP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Integrated on nodes:</a:t>
            </a: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- 100 MB/s peak</a:t>
            </a: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- 2k events/s peak</a:t>
            </a:r>
          </a:p>
        </p:txBody>
      </p:sp>
      <p:sp>
        <p:nvSpPr>
          <p:cNvPr id="10246" name="Text Box 11"/>
          <p:cNvSpPr txBox="1">
            <a:spLocks noChangeArrowheads="1"/>
          </p:cNvSpPr>
          <p:nvPr/>
        </p:nvSpPr>
        <p:spPr bwMode="auto">
          <a:xfrm>
            <a:off x="7696200" y="2819400"/>
            <a:ext cx="15017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HARP</a:t>
            </a:r>
          </a:p>
          <a:p>
            <a:pPr eaLnBrk="1" hangingPunct="1">
              <a:lnSpc>
                <a:spcPct val="93000"/>
              </a:lnSpc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 b="1" dirty="0">
                <a:solidFill>
                  <a:srgbClr val="0000CC"/>
                </a:solidFill>
                <a:latin typeface="Arial Unicode MS" pitchFamily="34" charset="-128"/>
              </a:rPr>
              <a:t>2 weeks, 4 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73038" y="101600"/>
            <a:ext cx="8821737" cy="5842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 smtClean="0"/>
              <a:t>Raw events – old and new data model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idx="1"/>
          </p:nvPr>
        </p:nvSpPr>
        <p:spPr>
          <a:xfrm>
            <a:off x="76200" y="701675"/>
            <a:ext cx="8915400" cy="356552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COMPASS and HARP used the same model in Objectivity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Raw data for one event encapsulated as a binary large object (BLOB) 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Streamed using the “DATE” format - </a:t>
            </a:r>
            <a:r>
              <a:rPr lang="en-US" alt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independent of Objectivity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Events are in one file per run (COMPASS: 200k files in 4k CASTOR tapes)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Objectivity ‘federation’ (metadata of database files) permanently on disk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Migrate both experiments to the same ‘hybrid’ model 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Move </a:t>
            </a:r>
            <a:r>
              <a:rPr lang="en-US" altLang="en-US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raw event BLOB records to flat files in CASTOR 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BLOBs are black boxes – no need to decode and re-encode DATE format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obvious advantage in storing BLOBs in Oracle instead</a:t>
            </a:r>
            <a:endParaRPr lang="en-US" altLang="en-US" sz="18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Move </a:t>
            </a:r>
            <a:r>
              <a:rPr lang="en-US" altLang="en-US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BLOB metadata to Oracle database</a:t>
            </a: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(file offset and size)</a:t>
            </a:r>
          </a:p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Large partitioned tables (COMPASS: 6x10</a:t>
            </a:r>
            <a:r>
              <a:rPr lang="en-US" altLang="en-US" sz="18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event records)  </a:t>
            </a:r>
          </a:p>
        </p:txBody>
      </p:sp>
      <p:grpSp>
        <p:nvGrpSpPr>
          <p:cNvPr id="11268" name="Group 1"/>
          <p:cNvGrpSpPr>
            <a:grpSpLocks/>
          </p:cNvGrpSpPr>
          <p:nvPr/>
        </p:nvGrpSpPr>
        <p:grpSpPr bwMode="auto">
          <a:xfrm>
            <a:off x="1044575" y="4732338"/>
            <a:ext cx="2816225" cy="1317625"/>
            <a:chOff x="7010400" y="5387975"/>
            <a:chExt cx="2816225" cy="1317625"/>
          </a:xfrm>
        </p:grpSpPr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>
              <a:off x="7010400" y="5387975"/>
              <a:ext cx="2816225" cy="13176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7419975" y="5503863"/>
              <a:ext cx="1992313" cy="1152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400">
                  <a:latin typeface="Times New Roman" pitchFamily="18" charset="0"/>
                </a:rPr>
                <a:t>……..………………..……</a:t>
              </a:r>
              <a:r>
                <a:rPr lang="en-US" altLang="en-US" sz="1400">
                  <a:solidFill>
                    <a:srgbClr val="009900"/>
                  </a:solidFill>
                  <a:latin typeface="Times New Roman" pitchFamily="18" charset="0"/>
                </a:rPr>
                <a:t>xxxxxxxxxxxxxxxxxxxxxxxxx</a:t>
              </a:r>
              <a:r>
                <a:rPr lang="en-US" altLang="en-US" sz="1400">
                  <a:latin typeface="Times New Roman" pitchFamily="18" charset="0"/>
                </a:rPr>
                <a:t>…………..………………….……….……</a:t>
              </a:r>
              <a:r>
                <a:rPr lang="en-US" altLang="en-US" sz="1400">
                  <a:solidFill>
                    <a:srgbClr val="009900"/>
                  </a:solidFill>
                  <a:latin typeface="Times New Roman" pitchFamily="18" charset="0"/>
                </a:rPr>
                <a:t>xxxxxxxxxxxxxxxxxxxxxxxxxxx</a:t>
              </a:r>
              <a:r>
                <a:rPr lang="en-US" altLang="en-US" sz="1400">
                  <a:latin typeface="Times New Roman" pitchFamily="18" charset="0"/>
                </a:rPr>
                <a:t>..………………………….………..</a:t>
              </a:r>
            </a:p>
          </p:txBody>
        </p:sp>
      </p:grpSp>
      <p:sp>
        <p:nvSpPr>
          <p:cNvPr id="11269" name="Text Box 11"/>
          <p:cNvSpPr txBox="1">
            <a:spLocks noChangeArrowheads="1"/>
          </p:cNvSpPr>
          <p:nvPr/>
        </p:nvSpPr>
        <p:spPr bwMode="auto">
          <a:xfrm>
            <a:off x="1441450" y="4457700"/>
            <a:ext cx="24447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1125"/>
              </a:spcBef>
              <a:buClr>
                <a:srgbClr val="990033"/>
              </a:buClr>
              <a:buSzPct val="100000"/>
              <a:buFont typeface="Arial" pitchFamily="34" charset="0"/>
              <a:buNone/>
            </a:pPr>
            <a:r>
              <a:rPr lang="en-GB" altLang="en-US" sz="1200">
                <a:solidFill>
                  <a:srgbClr val="0000CC"/>
                </a:solidFill>
                <a:latin typeface="Arial Unicode MS" pitchFamily="34" charset="-128"/>
              </a:rPr>
              <a:t>/castor/xxx/Run12345.raw</a:t>
            </a:r>
          </a:p>
        </p:txBody>
      </p:sp>
      <p:graphicFrame>
        <p:nvGraphicFramePr>
          <p:cNvPr id="112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379263"/>
              </p:ext>
            </p:extLst>
          </p:nvPr>
        </p:nvGraphicFramePr>
        <p:xfrm>
          <a:off x="4876800" y="4267200"/>
          <a:ext cx="2843213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Visio" r:id="rId3" imgW="4245706" imgH="3755256" progId="Visio.Drawing.11">
                  <p:embed/>
                </p:oleObj>
              </mc:Choice>
              <mc:Fallback>
                <p:oleObj name="Visio" r:id="rId3" imgW="4245706" imgH="3755256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267200"/>
                        <a:ext cx="2843213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13"/>
          <p:cNvSpPr>
            <a:spLocks noChangeArrowheads="1"/>
          </p:cNvSpPr>
          <p:nvPr/>
        </p:nvSpPr>
        <p:spPr bwMode="auto">
          <a:xfrm>
            <a:off x="4800600" y="6019800"/>
            <a:ext cx="2971800" cy="201613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1272" name="Line 14"/>
          <p:cNvSpPr>
            <a:spLocks noChangeShapeType="1"/>
          </p:cNvSpPr>
          <p:nvPr/>
        </p:nvSpPr>
        <p:spPr bwMode="auto">
          <a:xfrm flipH="1" flipV="1">
            <a:off x="3733800" y="5638800"/>
            <a:ext cx="1066800" cy="4826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73038" y="44450"/>
            <a:ext cx="8821737" cy="639763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mtClean="0"/>
              <a:t>Raw events – migration infrastructure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5553075" cy="52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5715000" y="3581400"/>
            <a:ext cx="3352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3200">
                <a:solidFill>
                  <a:srgbClr val="404040"/>
                </a:solidFill>
                <a:latin typeface="News Gothic MT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Setup to migrate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the 30 </a:t>
            </a: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TB of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HARP </a:t>
            </a: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(4 migration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nodes) – a similar </a:t>
            </a: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setup with more nodes (11)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was used </a:t>
            </a: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to migrate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the 300 </a:t>
            </a: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TB of 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COMPASS (@100MB/s peak)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dirty="0" smtClean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A “large scale” migration by the standards of that time – today’s CASTOR “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  <a:hlinkClick r:id="rId3"/>
              </a:rPr>
              <a:t>repack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” involves much larger scales O(100PB @ 4GB/s)</a:t>
            </a:r>
            <a:endParaRPr lang="en-US" altLang="en-US" sz="160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1219200"/>
            <a:ext cx="2747962" cy="1877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6019800" y="649288"/>
            <a:ext cx="3124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3200">
                <a:solidFill>
                  <a:srgbClr val="404040"/>
                </a:solidFill>
                <a:latin typeface="News Gothic MT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  <a:latin typeface="Arial" pitchFamily="34" charset="0"/>
              </a:rPr>
              <a:t>Two jobs per migration node (one staging, one migrating)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122238"/>
            <a:ext cx="5541963" cy="639762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 smtClean="0"/>
              <a:t>HARP event collections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1066800"/>
            <a:ext cx="5257800" cy="5105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Longest phase: lowest volume,  but most complex data model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Reimplementation of event navigation references in the new Oracle schema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Reimplementation of event selection in the Oracle-based C++ software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Exploit server-side Oracle queries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Completely different technologies (object vs. relational database)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sz="2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Re-implementing the software took much longer than moving the bits</a:t>
            </a:r>
            <a:r>
              <a:rPr lang="en-US" alt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0"/>
            <a:ext cx="3695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73038" y="274638"/>
            <a:ext cx="8821737" cy="812800"/>
          </a:xfrm>
        </p:spPr>
        <p:txBody>
          <a:bodyPr/>
          <a:lstStyle/>
          <a:p>
            <a:pPr eaLnBrk="1" hangingPunct="1"/>
            <a:r>
              <a:rPr lang="en-US" altLang="en-US" smtClean="0"/>
              <a:t>HARP conditions data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idx="1"/>
          </p:nvPr>
        </p:nvSpPr>
        <p:spPr>
          <a:xfrm>
            <a:off x="76201" y="1289050"/>
            <a:ext cx="8991600" cy="470852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Stored using technology-neutral abstract API by CERN IT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 for time-varying conditions data (calibration, alignment…)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implementations already existed for Objectivity and Oracle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was the fastest phase of the migration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Abstract API decouples experiment software from storage back-end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Almost nothing to change in the HARP software to read Oracle conditions</a:t>
            </a:r>
          </a:p>
          <a:p>
            <a:pPr lvl="2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igration of the bits partly done through generic tools based on abstract API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Compare to LHC experiments using CORAL and/or COOL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 the next few slides in the second part of this talk</a:t>
            </a: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" charset="2"/>
              <a:buChar char="§"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15950</TotalTime>
  <Words>1782</Words>
  <Application>Microsoft Office PowerPoint</Application>
  <PresentationFormat>On-screen Show (4:3)</PresentationFormat>
  <Paragraphs>327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IT Groups</vt:lpstr>
      <vt:lpstr>Visio</vt:lpstr>
      <vt:lpstr>The Objectivity migration (and some more recent experience with Oracle)  </vt:lpstr>
      <vt:lpstr>Outline – past and present experiences</vt:lpstr>
      <vt:lpstr>PowerPoint Presentation</vt:lpstr>
      <vt:lpstr>Objectivity migration – overview</vt:lpstr>
      <vt:lpstr>Migration history and cost overview</vt:lpstr>
      <vt:lpstr>Raw events – old and new data model</vt:lpstr>
      <vt:lpstr>Raw events – migration infrastructure</vt:lpstr>
      <vt:lpstr>HARP event collections</vt:lpstr>
      <vt:lpstr>HARP conditions data</vt:lpstr>
      <vt:lpstr>PowerPoint Presentation</vt:lpstr>
      <vt:lpstr>CORAL component architecture</vt:lpstr>
      <vt:lpstr>Data preservation and abstraction layers</vt:lpstr>
      <vt:lpstr>Adding support for PostgreSQL?</vt:lpstr>
      <vt:lpstr>Continuous maintenance – software</vt:lpstr>
      <vt:lpstr>Continuous maintenance - infrastructure</vt:lpstr>
      <vt:lpstr>PowerPoint Presentation</vt:lpstr>
      <vt:lpstr>Conclusions - lessons learnt?</vt:lpstr>
      <vt:lpstr>Selected references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Andrea Valassi</cp:lastModifiedBy>
  <cp:revision>380</cp:revision>
  <dcterms:created xsi:type="dcterms:W3CDTF">2006-05-15T08:51:15Z</dcterms:created>
  <dcterms:modified xsi:type="dcterms:W3CDTF">2014-01-13T13:18:11Z</dcterms:modified>
</cp:coreProperties>
</file>