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1"/>
  </p:notesMasterIdLst>
  <p:handoutMasterIdLst>
    <p:handoutMasterId r:id="rId32"/>
  </p:handoutMasterIdLst>
  <p:sldIdLst>
    <p:sldId id="256" r:id="rId3"/>
    <p:sldId id="257" r:id="rId4"/>
    <p:sldId id="258" r:id="rId5"/>
    <p:sldId id="259" r:id="rId6"/>
    <p:sldId id="289" r:id="rId7"/>
    <p:sldId id="263" r:id="rId8"/>
    <p:sldId id="277" r:id="rId9"/>
    <p:sldId id="264" r:id="rId10"/>
    <p:sldId id="27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271" r:id="rId24"/>
    <p:sldId id="303" r:id="rId25"/>
    <p:sldId id="265" r:id="rId26"/>
    <p:sldId id="266" r:id="rId27"/>
    <p:sldId id="267" r:id="rId28"/>
    <p:sldId id="268" r:id="rId29"/>
    <p:sldId id="26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CA"/>
    <a:srgbClr val="FDFF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19" autoAdjust="0"/>
    <p:restoredTop sz="87895" autoAdjust="0"/>
  </p:normalViewPr>
  <p:slideViewPr>
    <p:cSldViewPr>
      <p:cViewPr varScale="1">
        <p:scale>
          <a:sx n="91" d="100"/>
          <a:sy n="91" d="100"/>
        </p:scale>
        <p:origin x="-155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" y="74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3B80C-7F7E-7F4E-8455-0FAE885BEBC2}" type="datetimeFigureOut">
              <a:rPr lang="en-US" smtClean="0"/>
              <a:t>10/01/2014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B5B12-B7D3-9E48-868A-51141F4FD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52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B35DE-95D4-4A56-9F0F-36441EAAB447}" type="datetimeFigureOut">
              <a:rPr lang="en-GB" smtClean="0"/>
              <a:pPr/>
              <a:t>10/01/2014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F9558-8C37-4604-A968-C07F2509CA6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653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F9558-8C37-4604-A968-C07F2509CA6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263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LTO discarded for lower</a:t>
            </a:r>
            <a:r>
              <a:rPr lang="en-US" baseline="0" dirty="0" smtClean="0"/>
              <a:t> reliability, lower density (and density evolution, </a:t>
            </a:r>
            <a:r>
              <a:rPr lang="en-US" baseline="0" dirty="0" err="1" smtClean="0"/>
              <a:t>cf</a:t>
            </a:r>
            <a:r>
              <a:rPr lang="en-US" baseline="0" dirty="0" smtClean="0"/>
              <a:t> LTO roadmap); enterprise price similar taking into account repacking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F9558-8C37-4604-A968-C07F2509CA6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176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Data &amp; Storage Services</a:t>
              </a: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10" name="Picture 18" descr="0804041_19_DSS.tif"/>
            <p:cNvPicPr>
              <a:picLocks noChangeAspect="1"/>
            </p:cNvPicPr>
            <p:nvPr userDrawn="1"/>
          </p:nvPicPr>
          <p:blipFill>
            <a:blip r:embed="rId4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400" dirty="0">
                  <a:solidFill>
                    <a:schemeClr val="bg1"/>
                  </a:solidFill>
                </a:rPr>
                <a:t>DSS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360BC7A5-30C0-492B-839D-5BADFEE5E276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7A0A9D43-D7CE-47EF-84FC-8C27D684B342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8FA2DAAB-506B-4832-A298-42FC1CBD5292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19155F7E-41C1-41F3-B742-D840927E0DD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BC9D0CE0-924D-4022-AB19-65EA85AD0C68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ECFC303B-A43C-4C6E-AFE1-CC0F6E51544C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887081D-351B-4ABF-8307-C568DF1F2CFD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B88A266-743D-4321-B83F-4D831F02D5C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2DC54C5-5786-4E6C-A4F6-855A69B6C901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76DFBBE4-EA69-43E5-8FBC-FE8841AE4B8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0"/>
            <a:ext cx="21907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4198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1B495F1-6ACD-40D9-8CC3-D97C86C965D9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vmlDrawing" Target="../drawings/vmlDrawing1.vml"/><Relationship Id="rId14" Type="http://schemas.openxmlformats.org/officeDocument/2006/relationships/image" Target="../media/image1.jpeg"/><Relationship Id="rId15" Type="http://schemas.openxmlformats.org/officeDocument/2006/relationships/oleObject" Target="../embeddings/oleObject1.bin"/><Relationship Id="rId16" Type="http://schemas.openxmlformats.org/officeDocument/2006/relationships/image" Target="../media/image4.png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endParaRPr lang="en-GB"/>
          </a:p>
        </p:txBody>
      </p:sp>
      <p:pic>
        <p:nvPicPr>
          <p:cNvPr id="2054" name="Picture 21" descr="CERNlogo-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chemeClr val="bg1"/>
                </a:solidFill>
              </a:rPr>
              <a:t>Internet</a:t>
            </a:r>
          </a:p>
          <a:p>
            <a:pPr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chemeClr val="bg1"/>
                </a:solidFill>
              </a:rPr>
              <a:t>Services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2058" name="Picture 10" descr="0804041_19_DSS.tif"/>
            <p:cNvPicPr>
              <a:picLocks noChangeAspect="1"/>
            </p:cNvPicPr>
            <p:nvPr userDrawn="1"/>
          </p:nvPicPr>
          <p:blipFill>
            <a:blip r:embed="rId15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400" dirty="0">
                  <a:solidFill>
                    <a:schemeClr val="bg1"/>
                  </a:solidFill>
                </a:rPr>
                <a:t>DSS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331640" y="6525344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D210922-21F2-4683-B403-F5196895815C}" type="slidenum">
              <a:rPr lang="en-GB" sz="1200" smtClean="0"/>
              <a:pPr/>
              <a:t>‹#›</a:t>
            </a:fld>
            <a:endParaRPr lang="en-GB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7" descr="banner-ITonl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A843E5D7-1ECF-4002-8008-9A740DE83210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graphicFrame>
        <p:nvGraphicFramePr>
          <p:cNvPr id="1026" name="Object 20"/>
          <p:cNvGraphicFramePr>
            <a:graphicFrameLocks noChangeAspect="1"/>
          </p:cNvGraphicFramePr>
          <p:nvPr/>
        </p:nvGraphicFramePr>
        <p:xfrm>
          <a:off x="0" y="0"/>
          <a:ext cx="1189038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7" name="Image" r:id="rId15" imgW="2006349" imgH="1434415" progId="">
                  <p:embed/>
                </p:oleObj>
              </mc:Choice>
              <mc:Fallback>
                <p:oleObj name="Image" r:id="rId15" imgW="2006349" imgH="1434415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89038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2" name="Picture 7" descr="0804041_19_DSS.tif"/>
          <p:cNvPicPr>
            <a:picLocks noChangeAspect="1"/>
          </p:cNvPicPr>
          <p:nvPr/>
        </p:nvPicPr>
        <p:blipFill>
          <a:blip r:embed="rId17" cstate="print"/>
          <a:srcRect l="26286" t="37482" r="43674" b="48775"/>
          <a:stretch>
            <a:fillRect/>
          </a:stretch>
        </p:blipFill>
        <p:spPr bwMode="auto">
          <a:xfrm>
            <a:off x="0" y="0"/>
            <a:ext cx="121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-11113"/>
            <a:ext cx="13716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>
                <a:solidFill>
                  <a:schemeClr val="bg1"/>
                </a:solidFill>
              </a:rPr>
              <a:t>Data &amp; Storage </a:t>
            </a:r>
            <a:r>
              <a:rPr lang="en-US" sz="1600" dirty="0">
                <a:solidFill>
                  <a:schemeClr val="bg1"/>
                </a:solidFill>
              </a:rPr>
              <a:t>Services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German.Cancio@cern.ch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pper.com" TargetMode="External"/><Relationship Id="rId4" Type="http://schemas.openxmlformats.org/officeDocument/2006/relationships/hyperlink" Target="http://www.snia.org" TargetMode="External"/><Relationship Id="rId5" Type="http://schemas.openxmlformats.org/officeDocument/2006/relationships/hyperlink" Target="http://www.ijdc.net" TargetMode="External"/><Relationship Id="rId6" Type="http://schemas.openxmlformats.org/officeDocument/2006/relationships/hyperlink" Target="http://www.oracle.com/us/corporate/pricing/wsca-homepage-081353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sic.or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4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getFile.py/access?contribId=12&amp;sessionId=2&amp;resId=0&amp;materialId=0&amp;confId=276820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02991"/>
            <a:ext cx="7200800" cy="1470025"/>
          </a:xfrm>
        </p:spPr>
        <p:txBody>
          <a:bodyPr/>
          <a:lstStyle/>
          <a:p>
            <a:r>
              <a:rPr lang="en-GB" dirty="0" smtClean="0"/>
              <a:t>Bit preservation cost outlook:</a:t>
            </a:r>
            <a:br>
              <a:rPr lang="en-GB" dirty="0" smtClean="0"/>
            </a:br>
            <a:r>
              <a:rPr lang="en-GB" dirty="0" smtClean="0"/>
              <a:t>Cost </a:t>
            </a:r>
            <a:r>
              <a:rPr lang="en-GB" dirty="0" smtClean="0"/>
              <a:t>for </a:t>
            </a:r>
            <a:r>
              <a:rPr lang="en-GB" dirty="0" smtClean="0"/>
              <a:t>10, </a:t>
            </a:r>
            <a:r>
              <a:rPr lang="en-GB" dirty="0" smtClean="0"/>
              <a:t>20, 30 years archive</a:t>
            </a:r>
            <a:endParaRPr lang="en-GB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688" y="4221088"/>
            <a:ext cx="6770712" cy="1752600"/>
          </a:xfrm>
        </p:spPr>
        <p:txBody>
          <a:bodyPr/>
          <a:lstStyle/>
          <a:p>
            <a:r>
              <a:rPr lang="en-US" sz="2000" b="1" dirty="0"/>
              <a:t>DPHEP Topical Workshop on "Full Costs of </a:t>
            </a:r>
            <a:r>
              <a:rPr lang="en-US" sz="2000" b="1" dirty="0" smtClean="0"/>
              <a:t>Curation” Jan 13/14 2014</a:t>
            </a:r>
            <a:endParaRPr lang="en-US" sz="2000" b="1" dirty="0"/>
          </a:p>
          <a:p>
            <a:endParaRPr lang="en-GB" sz="1400" i="1" dirty="0" smtClean="0"/>
          </a:p>
          <a:p>
            <a:r>
              <a:rPr lang="en-GB" sz="1600" i="1" dirty="0" smtClean="0"/>
              <a:t>Germán Cancio</a:t>
            </a:r>
          </a:p>
          <a:p>
            <a:r>
              <a:rPr lang="en-GB" sz="1600" i="1" dirty="0" smtClean="0"/>
              <a:t>Tapes, Archives and Backup</a:t>
            </a:r>
          </a:p>
          <a:p>
            <a:r>
              <a:rPr lang="en-GB" sz="1600" i="1" dirty="0" smtClean="0"/>
              <a:t>CERN IT-DSS</a:t>
            </a:r>
          </a:p>
          <a:p>
            <a:r>
              <a:rPr lang="en-GB" sz="1600" i="1" dirty="0" smtClean="0">
                <a:hlinkClick r:id="rId3"/>
              </a:rPr>
              <a:t>German.Cancio@cern.ch</a:t>
            </a:r>
            <a:endParaRPr lang="en-GB" sz="1600" i="1" dirty="0" smtClean="0"/>
          </a:p>
          <a:p>
            <a:endParaRPr lang="en-GB" sz="1800" i="1" dirty="0" smtClean="0"/>
          </a:p>
          <a:p>
            <a:endParaRPr lang="en-GB" sz="1800" i="1" dirty="0"/>
          </a:p>
          <a:p>
            <a:endParaRPr lang="en-GB" sz="1800" i="1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A) steady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Start with 10PB, then +50PB/year (150PB / 3y period)</a:t>
            </a:r>
            <a:endParaRPr lang="en-US" sz="2400" dirty="0"/>
          </a:p>
        </p:txBody>
      </p:sp>
      <p:pic>
        <p:nvPicPr>
          <p:cNvPr id="4" name="Picture 3" descr="a-totalda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916832"/>
            <a:ext cx="5287469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368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A) steady growth</a:t>
            </a:r>
          </a:p>
        </p:txBody>
      </p:sp>
      <p:pic>
        <p:nvPicPr>
          <p:cNvPr id="4" name="Picture 3" descr="a-totaldisk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4824"/>
            <a:ext cx="4837971" cy="4176464"/>
          </a:xfrm>
          <a:prstGeom prst="rect">
            <a:avLst/>
          </a:prstGeom>
        </p:spPr>
      </p:pic>
      <p:pic>
        <p:nvPicPr>
          <p:cNvPr id="5" name="Picture 4" descr="a-totaltap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366" y="1844823"/>
            <a:ext cx="4137370" cy="417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168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A) steady growth</a:t>
            </a:r>
          </a:p>
        </p:txBody>
      </p:sp>
      <p:pic>
        <p:nvPicPr>
          <p:cNvPr id="4" name="Picture 3" descr="a-costperiod-breakdow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18" y="764704"/>
            <a:ext cx="6397068" cy="4608512"/>
          </a:xfrm>
          <a:prstGeom prst="rect">
            <a:avLst/>
          </a:prstGeom>
        </p:spPr>
      </p:pic>
      <p:pic>
        <p:nvPicPr>
          <p:cNvPr id="5" name="Picture 4" descr="a-cost9-21-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535499"/>
            <a:ext cx="3803628" cy="33225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0232" y="2708920"/>
            <a:ext cx="2198038" cy="646331"/>
          </a:xfrm>
          <a:prstGeom prst="rect">
            <a:avLst/>
          </a:prstGeom>
          <a:solidFill>
            <a:srgbClr val="FFF6CA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Total cost: </a:t>
            </a:r>
            <a:r>
              <a:rPr lang="en-US" dirty="0" smtClean="0"/>
              <a:t>~31.6M$</a:t>
            </a:r>
          </a:p>
          <a:p>
            <a:r>
              <a:rPr lang="en-US" dirty="0" smtClean="0"/>
              <a:t>(~1M$ / year)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043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A) steady growth</a:t>
            </a:r>
          </a:p>
        </p:txBody>
      </p:sp>
      <p:pic>
        <p:nvPicPr>
          <p:cNvPr id="4" name="Picture 3" descr="a-freshvscar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196752"/>
            <a:ext cx="5730240" cy="553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229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300936" cy="838200"/>
          </a:xfrm>
        </p:spPr>
        <p:txBody>
          <a:bodyPr/>
          <a:lstStyle/>
          <a:p>
            <a:r>
              <a:rPr lang="en-US" sz="2800" dirty="0" smtClean="0"/>
              <a:t>Case B) increasing archive growth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/>
              <a:t>Start with 10PB, then +50PB/year, then +50% every 3y (or +15% / year)</a:t>
            </a:r>
            <a:endParaRPr lang="en-US" sz="1800" dirty="0"/>
          </a:p>
        </p:txBody>
      </p:sp>
      <p:pic>
        <p:nvPicPr>
          <p:cNvPr id="5" name="Picture 4" descr="b-totalda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556792"/>
            <a:ext cx="5804103" cy="502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115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868888" cy="838200"/>
          </a:xfrm>
        </p:spPr>
        <p:txBody>
          <a:bodyPr/>
          <a:lstStyle/>
          <a:p>
            <a:r>
              <a:rPr lang="en-US" sz="2800" dirty="0"/>
              <a:t>Case B) increasing archive growth</a:t>
            </a:r>
          </a:p>
        </p:txBody>
      </p:sp>
      <p:pic>
        <p:nvPicPr>
          <p:cNvPr id="3" name="Picture 2" descr="b-totaldisk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4827139" cy="4167113"/>
          </a:xfrm>
          <a:prstGeom prst="rect">
            <a:avLst/>
          </a:prstGeom>
        </p:spPr>
      </p:pic>
      <p:pic>
        <p:nvPicPr>
          <p:cNvPr id="6" name="Picture 5" descr="b-totaltap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179" y="1700808"/>
            <a:ext cx="4324919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542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-costperiod-breakdow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8077200" cy="4712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07904" y="5661248"/>
            <a:ext cx="2198038" cy="646331"/>
          </a:xfrm>
          <a:prstGeom prst="rect">
            <a:avLst/>
          </a:prstGeom>
          <a:solidFill>
            <a:srgbClr val="FFF6CA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Total cost: </a:t>
            </a:r>
            <a:r>
              <a:rPr lang="en-US" dirty="0" smtClean="0"/>
              <a:t>~59.9M$</a:t>
            </a:r>
          </a:p>
          <a:p>
            <a:r>
              <a:rPr lang="en-US" dirty="0" smtClean="0"/>
              <a:t>(~2M$ / year)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868888" cy="838200"/>
          </a:xfrm>
        </p:spPr>
        <p:txBody>
          <a:bodyPr/>
          <a:lstStyle/>
          <a:p>
            <a:r>
              <a:rPr lang="en-US" sz="2800" dirty="0"/>
              <a:t>Case B) increasing archive growth</a:t>
            </a:r>
          </a:p>
        </p:txBody>
      </p:sp>
      <p:pic>
        <p:nvPicPr>
          <p:cNvPr id="11" name="Picture 10" descr="b-cost9-21-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122311"/>
            <a:ext cx="3131840" cy="273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113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-freshvscar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24744"/>
            <a:ext cx="5730240" cy="5535168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868888" cy="838200"/>
          </a:xfrm>
        </p:spPr>
        <p:txBody>
          <a:bodyPr/>
          <a:lstStyle/>
          <a:p>
            <a:r>
              <a:rPr lang="en-US" sz="2800" dirty="0"/>
              <a:t>Case B) increasing archive growth</a:t>
            </a:r>
          </a:p>
        </p:txBody>
      </p:sp>
    </p:spTree>
    <p:extLst>
      <p:ext uri="{BB962C8B-B14F-4D97-AF65-F5344CB8AC3E}">
        <p14:creationId xmlns:p14="http://schemas.microsoft.com/office/powerpoint/2010/main" val="3345223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300936" cy="838200"/>
          </a:xfrm>
        </p:spPr>
        <p:txBody>
          <a:bodyPr/>
          <a:lstStyle/>
          <a:p>
            <a:r>
              <a:rPr lang="en-US" sz="2800" dirty="0" smtClean="0"/>
              <a:t>Case C) stable large archive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Start with 100PB, do not add any data</a:t>
            </a:r>
            <a:endParaRPr lang="en-US" sz="2000" dirty="0"/>
          </a:p>
        </p:txBody>
      </p:sp>
      <p:pic>
        <p:nvPicPr>
          <p:cNvPr id="4" name="Picture 3" descr="c-totaldat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72815"/>
            <a:ext cx="5760640" cy="499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614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300936" cy="838200"/>
          </a:xfrm>
        </p:spPr>
        <p:txBody>
          <a:bodyPr/>
          <a:lstStyle/>
          <a:p>
            <a:r>
              <a:rPr lang="en-US" sz="2800" dirty="0" smtClean="0"/>
              <a:t>Case C) stable large archive</a:t>
            </a:r>
            <a:endParaRPr lang="en-US" sz="2800" dirty="0"/>
          </a:p>
        </p:txBody>
      </p:sp>
      <p:pic>
        <p:nvPicPr>
          <p:cNvPr id="5" name="Picture 4" descr="c-totaldisk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7564"/>
            <a:ext cx="4716016" cy="4541520"/>
          </a:xfrm>
          <a:prstGeom prst="rect">
            <a:avLst/>
          </a:prstGeom>
        </p:spPr>
      </p:pic>
      <p:pic>
        <p:nvPicPr>
          <p:cNvPr id="8" name="Picture 7" descr="c-totaltap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254" y="1484784"/>
            <a:ext cx="4546152" cy="458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151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What is the approximate cost of a data archive over </a:t>
            </a:r>
            <a:r>
              <a:rPr lang="en-US" sz="2400" dirty="0" smtClean="0"/>
              <a:t>10, 20 and 30 years</a:t>
            </a:r>
            <a:r>
              <a:rPr lang="en-US" sz="2400" dirty="0" smtClean="0"/>
              <a:t>?</a:t>
            </a:r>
          </a:p>
          <a:p>
            <a:endParaRPr lang="en-US" sz="2400" dirty="0" smtClean="0"/>
          </a:p>
          <a:p>
            <a:r>
              <a:rPr lang="en-US" sz="2400" dirty="0" smtClean="0"/>
              <a:t>Generic archive (not necessarily at CERN)</a:t>
            </a:r>
          </a:p>
          <a:p>
            <a:r>
              <a:rPr lang="en-US" sz="2400" dirty="0" smtClean="0"/>
              <a:t>Start from scratch in terms of HW/media, with some initial data to be </a:t>
            </a:r>
            <a:r>
              <a:rPr lang="en-US" sz="2400" dirty="0" smtClean="0"/>
              <a:t>added</a:t>
            </a:r>
            <a:endParaRPr lang="en-US" sz="2400" dirty="0" smtClean="0"/>
          </a:p>
          <a:p>
            <a:pPr marL="342900" lvl="1" indent="-342900">
              <a:buClr>
                <a:srgbClr val="3861AA"/>
              </a:buClr>
              <a:buFontTx/>
              <a:buChar char="•"/>
            </a:pPr>
            <a:r>
              <a:rPr lang="en-US" dirty="0"/>
              <a:t>Consider hardware, media, </a:t>
            </a:r>
            <a:r>
              <a:rPr lang="en-US" dirty="0" smtClean="0"/>
              <a:t>maintenance and electrical power costs</a:t>
            </a:r>
            <a:endParaRPr lang="en-US" dirty="0"/>
          </a:p>
          <a:p>
            <a:endParaRPr lang="en-US" sz="2400" dirty="0" smtClean="0"/>
          </a:p>
          <a:p>
            <a:r>
              <a:rPr lang="en-US" sz="2400" dirty="0" smtClean="0"/>
              <a:t>3 base scenarios</a:t>
            </a:r>
          </a:p>
          <a:p>
            <a:pPr marL="457200" lvl="1" indent="0">
              <a:buNone/>
            </a:pPr>
            <a:r>
              <a:rPr lang="en-US" sz="2000" dirty="0" smtClean="0"/>
              <a:t>a) </a:t>
            </a:r>
            <a:r>
              <a:rPr lang="en-US" sz="2000" dirty="0" smtClean="0"/>
              <a:t>10 PB initially, growing </a:t>
            </a:r>
            <a:r>
              <a:rPr lang="en-US" sz="2000" dirty="0" smtClean="0"/>
              <a:t>@ 50PB / </a:t>
            </a:r>
            <a:r>
              <a:rPr lang="en-US" sz="2000" dirty="0" smtClean="0"/>
              <a:t>year</a:t>
            </a:r>
            <a:endParaRPr lang="en-US" sz="2000" dirty="0" smtClean="0"/>
          </a:p>
          <a:p>
            <a:pPr marL="457200" lvl="1" indent="0">
              <a:buNone/>
            </a:pPr>
            <a:r>
              <a:rPr lang="en-US" sz="2000" dirty="0" smtClean="0"/>
              <a:t>b) </a:t>
            </a:r>
            <a:r>
              <a:rPr lang="en-US" sz="2000" dirty="0" smtClean="0"/>
              <a:t>10 PB initially, growing @ 50PB +</a:t>
            </a:r>
            <a:r>
              <a:rPr lang="en-US" sz="2000" dirty="0" smtClean="0"/>
              <a:t>15% / year</a:t>
            </a:r>
          </a:p>
          <a:p>
            <a:pPr marL="457200" lvl="1" indent="0">
              <a:buNone/>
            </a:pPr>
            <a:r>
              <a:rPr lang="en-US" sz="2000" dirty="0" smtClean="0"/>
              <a:t>c) </a:t>
            </a:r>
            <a:r>
              <a:rPr lang="en-US" sz="2000" dirty="0" smtClean="0"/>
              <a:t>100 PB initially, </a:t>
            </a:r>
            <a:r>
              <a:rPr lang="en-US" sz="2000" dirty="0" smtClean="0"/>
              <a:t>no further </a:t>
            </a:r>
            <a:r>
              <a:rPr lang="en-US" sz="2000" dirty="0" smtClean="0"/>
              <a:t>data (</a:t>
            </a:r>
            <a:r>
              <a:rPr lang="en-US" sz="2000" dirty="0" smtClean="0"/>
              <a:t>“stable large archive preservation”)</a:t>
            </a: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88526714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-cost9-21-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584" y="3977680"/>
            <a:ext cx="3297416" cy="2880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44208" y="3212976"/>
            <a:ext cx="2198038" cy="646331"/>
          </a:xfrm>
          <a:prstGeom prst="rect">
            <a:avLst/>
          </a:prstGeom>
          <a:solidFill>
            <a:srgbClr val="FFF6CA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Total cost: </a:t>
            </a:r>
            <a:r>
              <a:rPr lang="en-US" dirty="0" smtClean="0"/>
              <a:t>~12.3M$</a:t>
            </a:r>
          </a:p>
          <a:p>
            <a:r>
              <a:rPr lang="en-US" dirty="0" smtClean="0"/>
              <a:t>(400K$ / year)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300936" cy="838200"/>
          </a:xfrm>
        </p:spPr>
        <p:txBody>
          <a:bodyPr/>
          <a:lstStyle/>
          <a:p>
            <a:r>
              <a:rPr lang="en-US" sz="2800" dirty="0" smtClean="0"/>
              <a:t>Case C) stable large archive</a:t>
            </a:r>
            <a:endParaRPr lang="en-US" sz="2800" dirty="0"/>
          </a:p>
        </p:txBody>
      </p:sp>
      <p:pic>
        <p:nvPicPr>
          <p:cNvPr id="4" name="Picture 3" descr="b-costperiod-breakdow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36712"/>
            <a:ext cx="5192009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71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300936" cy="838200"/>
          </a:xfrm>
        </p:spPr>
        <p:txBody>
          <a:bodyPr/>
          <a:lstStyle/>
          <a:p>
            <a:r>
              <a:rPr lang="en-US" sz="2800" dirty="0" smtClean="0"/>
              <a:t>Case C) stable large archive</a:t>
            </a:r>
            <a:endParaRPr lang="en-US" sz="2800" dirty="0"/>
          </a:p>
        </p:txBody>
      </p:sp>
      <p:pic>
        <p:nvPicPr>
          <p:cNvPr id="4" name="Picture 3" descr="c-freshvscar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292781"/>
            <a:ext cx="5730240" cy="553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37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INSIC Tape Roadmap, 2012 </a:t>
            </a:r>
            <a:r>
              <a:rPr lang="en-US" sz="2000" dirty="0">
                <a:hlinkClick r:id="rId2"/>
              </a:rPr>
              <a:t>www.insic.org</a:t>
            </a:r>
            <a:endParaRPr lang="en-US" sz="2000" dirty="0"/>
          </a:p>
          <a:p>
            <a:r>
              <a:rPr lang="en-US" sz="2000" dirty="0" smtClean="0"/>
              <a:t>“A TCO analysis for Tape and Disk”, The Clipper Group, 2013 </a:t>
            </a:r>
            <a:r>
              <a:rPr lang="en-US" sz="2000" dirty="0" smtClean="0">
                <a:hlinkClick r:id="rId3"/>
              </a:rPr>
              <a:t>www.clipper.com</a:t>
            </a:r>
            <a:endParaRPr lang="en-US" sz="2000" dirty="0" smtClean="0"/>
          </a:p>
          <a:p>
            <a:r>
              <a:rPr lang="en-US" sz="2000" dirty="0" smtClean="0"/>
              <a:t>“Enterprise Tape for Archival Storage?”, The Clipper Group, 2013 </a:t>
            </a:r>
            <a:r>
              <a:rPr lang="en-US" sz="2000" dirty="0" smtClean="0">
                <a:hlinkClick r:id="rId3"/>
              </a:rPr>
              <a:t>www.clipper.com</a:t>
            </a:r>
            <a:endParaRPr lang="en-US" sz="2000" dirty="0" smtClean="0"/>
          </a:p>
          <a:p>
            <a:r>
              <a:rPr lang="en-US" sz="2000" dirty="0" smtClean="0"/>
              <a:t>“100 Year Archive Requirements Survey”, 2007 </a:t>
            </a:r>
            <a:r>
              <a:rPr lang="en-US" sz="2000" dirty="0" smtClean="0">
                <a:hlinkClick r:id="rId4"/>
              </a:rPr>
              <a:t>www.snia.org</a:t>
            </a:r>
            <a:endParaRPr lang="en-US" sz="2000" dirty="0" smtClean="0"/>
          </a:p>
          <a:p>
            <a:r>
              <a:rPr lang="en-US" sz="2000" dirty="0" smtClean="0"/>
              <a:t>“Bit Preservation: A Solved Problem?”, D. Rosenthal, </a:t>
            </a:r>
            <a:r>
              <a:rPr lang="en-US" sz="2000" dirty="0"/>
              <a:t>Stanford University, 2010  </a:t>
            </a:r>
            <a:r>
              <a:rPr lang="en-US" sz="2000" dirty="0">
                <a:hlinkClick r:id="rId5"/>
              </a:rPr>
              <a:t>http://</a:t>
            </a:r>
            <a:r>
              <a:rPr lang="en-US" sz="2000" dirty="0" smtClean="0">
                <a:hlinkClick r:id="rId5"/>
              </a:rPr>
              <a:t>www.ijdc.net</a:t>
            </a:r>
            <a:endParaRPr lang="en-US" sz="2000" dirty="0" smtClean="0"/>
          </a:p>
          <a:p>
            <a:r>
              <a:rPr lang="en-US" sz="2000" dirty="0" smtClean="0"/>
              <a:t>Oracle - Western States Contracting Alliance </a:t>
            </a:r>
            <a:r>
              <a:rPr lang="en-US" sz="2000" dirty="0"/>
              <a:t>price list </a:t>
            </a:r>
            <a:r>
              <a:rPr lang="en-US" sz="2000" dirty="0">
                <a:hlinkClick r:id="rId6"/>
              </a:rPr>
              <a:t>http://www.oracle.com/us/corporate/pricing/wsca-homepage-081353.</a:t>
            </a:r>
            <a:r>
              <a:rPr lang="en-US" sz="2000" dirty="0" smtClean="0">
                <a:hlinkClick r:id="rId6"/>
              </a:rPr>
              <a:t>html</a:t>
            </a:r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37744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pic>
        <p:nvPicPr>
          <p:cNvPr id="5" name="Picture 4" descr="74032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052736"/>
            <a:ext cx="3541140" cy="2857057"/>
          </a:xfrm>
          <a:prstGeom prst="rect">
            <a:avLst/>
          </a:prstGeom>
        </p:spPr>
      </p:pic>
      <p:pic>
        <p:nvPicPr>
          <p:cNvPr id="8" name="Picture 7" descr="9707031_0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916832"/>
            <a:ext cx="3654809" cy="3190943"/>
          </a:xfrm>
          <a:prstGeom prst="rect">
            <a:avLst/>
          </a:prstGeom>
        </p:spPr>
      </p:pic>
      <p:pic>
        <p:nvPicPr>
          <p:cNvPr id="11" name="Picture 10" descr="0809016_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356992"/>
            <a:ext cx="3596519" cy="339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930229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872" y="2924944"/>
            <a:ext cx="3560440" cy="92204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Reserve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344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735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22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044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61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 / limitations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980728"/>
            <a:ext cx="7543800" cy="4953000"/>
          </a:xfrm>
        </p:spPr>
        <p:txBody>
          <a:bodyPr/>
          <a:lstStyle/>
          <a:p>
            <a:r>
              <a:rPr lang="en-US" sz="1800" dirty="0" smtClean="0"/>
              <a:t>Archive is tape based with a disk cache front-end</a:t>
            </a:r>
          </a:p>
          <a:p>
            <a:pPr lvl="1"/>
            <a:r>
              <a:rPr lang="en-US" sz="1600" dirty="0" smtClean="0"/>
              <a:t>Single copy of data on tape</a:t>
            </a:r>
          </a:p>
          <a:p>
            <a:r>
              <a:rPr lang="en-US" sz="1800" dirty="0"/>
              <a:t>Archived data is not </a:t>
            </a:r>
            <a:r>
              <a:rPr lang="en-US" sz="1800" dirty="0" smtClean="0"/>
              <a:t>compressible / deduplicable, </a:t>
            </a:r>
            <a:r>
              <a:rPr lang="en-US" sz="1800" dirty="0"/>
              <a:t>tapes working at 100% </a:t>
            </a:r>
            <a:r>
              <a:rPr lang="en-US" sz="1800" dirty="0" smtClean="0"/>
              <a:t>capacity</a:t>
            </a:r>
            <a:endParaRPr lang="en-US" sz="1800" dirty="0"/>
          </a:p>
          <a:p>
            <a:r>
              <a:rPr lang="en-US" sz="1800" dirty="0" smtClean="0"/>
              <a:t>Access patterns: </a:t>
            </a:r>
          </a:p>
          <a:p>
            <a:pPr lvl="1"/>
            <a:r>
              <a:rPr lang="en-US" sz="1600" dirty="0" smtClean="0"/>
              <a:t>write w/o high deletion </a:t>
            </a:r>
          </a:p>
          <a:p>
            <a:pPr lvl="1"/>
            <a:r>
              <a:rPr lang="en-US" sz="1600" dirty="0" smtClean="0"/>
              <a:t>read of ~30% of archive/year, high latency for non-cached data</a:t>
            </a:r>
            <a:endParaRPr lang="en-US" sz="1800" dirty="0" smtClean="0"/>
          </a:p>
          <a:p>
            <a:r>
              <a:rPr lang="en-US" sz="1800" dirty="0" smtClean="0"/>
              <a:t>Model </a:t>
            </a:r>
            <a:r>
              <a:rPr lang="en-US" sz="1800" dirty="0"/>
              <a:t>based on </a:t>
            </a:r>
            <a:r>
              <a:rPr lang="en-US" sz="1800" dirty="0" smtClean="0"/>
              <a:t>3 </a:t>
            </a:r>
            <a:r>
              <a:rPr lang="en-US" sz="1800" dirty="0"/>
              <a:t>year </a:t>
            </a:r>
            <a:r>
              <a:rPr lang="en-US" sz="1800" dirty="0" smtClean="0"/>
              <a:t>cycles </a:t>
            </a:r>
            <a:r>
              <a:rPr lang="en-US" sz="1800" dirty="0" smtClean="0"/>
              <a:t>(10 cycles = 30 </a:t>
            </a:r>
            <a:r>
              <a:rPr lang="en-US" sz="1800" dirty="0" smtClean="0"/>
              <a:t>years)</a:t>
            </a:r>
            <a:endParaRPr lang="en-US" sz="1800" dirty="0"/>
          </a:p>
          <a:p>
            <a:pPr lvl="1"/>
            <a:r>
              <a:rPr lang="en-US" sz="1600" dirty="0" smtClean="0"/>
              <a:t>Corresponding to HW generations and warranty lifetime</a:t>
            </a:r>
          </a:p>
          <a:p>
            <a:pPr lvl="1"/>
            <a:r>
              <a:rPr lang="en-US" sz="1600" dirty="0" smtClean="0"/>
              <a:t>After </a:t>
            </a:r>
            <a:r>
              <a:rPr lang="en-US" sz="1600" dirty="0"/>
              <a:t>each cycle, all disk cache servers and tape drives are replaced by new generation </a:t>
            </a:r>
            <a:r>
              <a:rPr lang="en-US" sz="1600" dirty="0" smtClean="0"/>
              <a:t>equipment</a:t>
            </a:r>
            <a:endParaRPr lang="en-US" sz="1800" dirty="0"/>
          </a:p>
          <a:p>
            <a:r>
              <a:rPr lang="en-US" sz="1800" dirty="0" smtClean="0"/>
              <a:t>Tape media is kept for 2 cycles</a:t>
            </a:r>
          </a:p>
          <a:p>
            <a:pPr lvl="1"/>
            <a:r>
              <a:rPr lang="en-US" sz="1600" dirty="0" smtClean="0"/>
              <a:t>Enterprise-class equipment (IBM or Oracle, LTO discarded)</a:t>
            </a:r>
          </a:p>
          <a:p>
            <a:pPr lvl="1"/>
            <a:r>
              <a:rPr lang="en-US" sz="1600" dirty="0" smtClean="0"/>
              <a:t>All media repacked to higher density on second cycle</a:t>
            </a:r>
          </a:p>
          <a:p>
            <a:r>
              <a:rPr lang="en-US" sz="1800" dirty="0" smtClean="0"/>
              <a:t>Disk cache capacity for 10% of the archive</a:t>
            </a:r>
          </a:p>
          <a:p>
            <a:pPr lvl="1"/>
            <a:r>
              <a:rPr lang="en-US" sz="1600" dirty="0" smtClean="0"/>
              <a:t>No replication (JBOD or RAID0)</a:t>
            </a:r>
            <a:endParaRPr lang="en-US" sz="1800" dirty="0" smtClean="0"/>
          </a:p>
          <a:p>
            <a:pPr lvl="1"/>
            <a:r>
              <a:rPr lang="en-US" sz="1600" dirty="0" smtClean="0"/>
              <a:t>Disk cache used for data influx, reading, repacking</a:t>
            </a:r>
          </a:p>
          <a:p>
            <a:r>
              <a:rPr lang="en-US" sz="1800" dirty="0"/>
              <a:t>Duty cycle of 30% for both disk and tape servers</a:t>
            </a:r>
          </a:p>
          <a:p>
            <a:pPr lvl="1"/>
            <a:r>
              <a:rPr lang="en-US" sz="1600" dirty="0"/>
              <a:t>Relevant for power consumption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699925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 / limitations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Technology </a:t>
            </a:r>
            <a:r>
              <a:rPr lang="en-US" sz="2000" dirty="0"/>
              <a:t>evolution forecast risky for </a:t>
            </a:r>
            <a:r>
              <a:rPr lang="en-US" sz="2000" dirty="0" smtClean="0"/>
              <a:t>30 </a:t>
            </a:r>
            <a:r>
              <a:rPr lang="en-US" sz="2000" dirty="0" smtClean="0"/>
              <a:t>years</a:t>
            </a:r>
          </a:p>
          <a:p>
            <a:pPr lvl="1"/>
            <a:r>
              <a:rPr lang="en-US" sz="1800" dirty="0" smtClean="0"/>
              <a:t>Model assumes no architecture paradigm shift (tape/disk)</a:t>
            </a:r>
          </a:p>
          <a:p>
            <a:pPr lvl="1"/>
            <a:r>
              <a:rPr lang="en-US" sz="1800" dirty="0" smtClean="0"/>
              <a:t>Forecasts may hold true for 5 years, but longer-term extrapolation is risky</a:t>
            </a:r>
          </a:p>
          <a:p>
            <a:pPr lvl="1"/>
            <a:r>
              <a:rPr lang="en-US" sz="1800" dirty="0" smtClean="0"/>
              <a:t>Will cloud storage affect storage capacity/pricing evolution</a:t>
            </a:r>
            <a:r>
              <a:rPr lang="en-US" sz="1800" dirty="0" smtClean="0"/>
              <a:t>?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1800" dirty="0" smtClean="0"/>
              <a:t>But, assuming similar storage capacity growth rates as over the last 30 years, archive cost becomes almost insignificant after 20 years</a:t>
            </a:r>
          </a:p>
          <a:p>
            <a:endParaRPr lang="en-US" sz="1800" dirty="0" smtClean="0"/>
          </a:p>
          <a:p>
            <a:r>
              <a:rPr lang="en-US" sz="1800" dirty="0" smtClean="0"/>
              <a:t>Example: TODAY, CERN</a:t>
            </a:r>
            <a:r>
              <a:rPr lang="en-US" sz="1800" dirty="0" smtClean="0"/>
              <a:t>’s </a:t>
            </a:r>
            <a:r>
              <a:rPr lang="en-US" sz="1800" dirty="0" smtClean="0"/>
              <a:t>100PB archive requires 11.7K new-generation tapes (@ 8.5TB each)</a:t>
            </a:r>
          </a:p>
          <a:p>
            <a:endParaRPr lang="en-US" sz="1800" dirty="0" smtClean="0"/>
          </a:p>
          <a:p>
            <a:r>
              <a:rPr lang="en-US" sz="1800" dirty="0" smtClean="0"/>
              <a:t>With </a:t>
            </a:r>
            <a:r>
              <a:rPr lang="en-US" sz="1800" dirty="0"/>
              <a:t>11.7K tapes, what were we able to store in the past?</a:t>
            </a:r>
          </a:p>
          <a:p>
            <a:pPr lvl="1"/>
            <a:r>
              <a:rPr lang="en-US" sz="1400" dirty="0"/>
              <a:t>10 years ago (2004): tape @ 200GB -&gt; 2.4 </a:t>
            </a:r>
            <a:r>
              <a:rPr lang="en-US" sz="1400" dirty="0" smtClean="0"/>
              <a:t>PB    -&gt; 277 of today</a:t>
            </a:r>
            <a:r>
              <a:rPr lang="en-US" sz="1400" dirty="0" smtClean="0"/>
              <a:t>’s tapes</a:t>
            </a:r>
            <a:endParaRPr lang="en-US" sz="1400" dirty="0"/>
          </a:p>
          <a:p>
            <a:pPr lvl="1"/>
            <a:r>
              <a:rPr lang="en-US" sz="1400" dirty="0"/>
              <a:t>20 years ago (1994): tape @ 20 GB -&gt; 235 </a:t>
            </a:r>
            <a:r>
              <a:rPr lang="en-US" sz="1400" dirty="0" smtClean="0"/>
              <a:t>TB    -&gt; 28    </a:t>
            </a:r>
            <a:r>
              <a:rPr lang="en-US" sz="1400" dirty="0" smtClean="0"/>
              <a:t>“     “           “</a:t>
            </a:r>
            <a:endParaRPr lang="en-US" sz="1400" dirty="0"/>
          </a:p>
          <a:p>
            <a:pPr lvl="1"/>
            <a:r>
              <a:rPr lang="en-US" sz="1400" dirty="0"/>
              <a:t>30 years ago (1984): tape @ 200MB -&gt; 2.35 </a:t>
            </a:r>
            <a:r>
              <a:rPr lang="en-US" sz="1400" dirty="0" smtClean="0"/>
              <a:t>TB  -&gt; less than one of today</a:t>
            </a:r>
            <a:r>
              <a:rPr lang="en-US" sz="1400" dirty="0" smtClean="0"/>
              <a:t>’s</a:t>
            </a:r>
            <a:r>
              <a:rPr lang="en-US" sz="1400" dirty="0" smtClean="0"/>
              <a:t> tapes!!!</a:t>
            </a:r>
            <a:endParaRPr lang="en-US" sz="1800" dirty="0" smtClean="0"/>
          </a:p>
          <a:p>
            <a:pPr marL="457200" lvl="1" indent="0">
              <a:buNone/>
            </a:pPr>
            <a:endParaRPr lang="en-US" sz="1400" dirty="0" smtClean="0"/>
          </a:p>
          <a:p>
            <a:pPr marL="457200" lvl="1" indent="0">
              <a:buNone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83516113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Pricing mostly based on USD prices for a public US contracting alliance</a:t>
            </a:r>
          </a:p>
          <a:p>
            <a:pPr lvl="1"/>
            <a:r>
              <a:rPr lang="en-US" sz="1800" dirty="0"/>
              <a:t>Including educational discount</a:t>
            </a:r>
          </a:p>
          <a:p>
            <a:r>
              <a:rPr lang="en-US" sz="2000" dirty="0"/>
              <a:t>Manpower costs not included</a:t>
            </a:r>
          </a:p>
          <a:p>
            <a:pPr lvl="1"/>
            <a:r>
              <a:rPr lang="en-US" sz="1600" dirty="0"/>
              <a:t>Estimations: 1FTE (engineer) + 0.5FTE (technician) for disk; 2 FTE (engineer) + 0.5 FTE (technician) for tape</a:t>
            </a:r>
            <a:endParaRPr lang="en-US" sz="1800" dirty="0"/>
          </a:p>
          <a:p>
            <a:r>
              <a:rPr lang="en-US" sz="2000" dirty="0"/>
              <a:t>Software development / licensing costs not included</a:t>
            </a:r>
          </a:p>
          <a:p>
            <a:r>
              <a:rPr lang="en-US" sz="2000" dirty="0"/>
              <a:t>General DC operations / floor space cost not included</a:t>
            </a:r>
          </a:p>
          <a:p>
            <a:r>
              <a:rPr lang="en-US" sz="2000" dirty="0"/>
              <a:t>No assumptions on HW/media resale</a:t>
            </a:r>
            <a:endParaRPr lang="en-US" sz="1800" dirty="0"/>
          </a:p>
          <a:p>
            <a:pPr lvl="1"/>
            <a:r>
              <a:rPr lang="en-US" sz="1800" dirty="0"/>
              <a:t>Outdated / redundant HW/media is just decommissioned</a:t>
            </a:r>
          </a:p>
          <a:p>
            <a:r>
              <a:rPr lang="en-US" sz="2000" dirty="0"/>
              <a:t>No inflation / interest rates; payments done upfront</a:t>
            </a: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 / limitations </a:t>
            </a:r>
            <a:r>
              <a:rPr lang="en-US" dirty="0" smtClean="0"/>
              <a:t>(3)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01199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SIC-2012-2022-evolutio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293" y="1988840"/>
            <a:ext cx="6238075" cy="50625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908720"/>
            <a:ext cx="7543800" cy="4953000"/>
          </a:xfrm>
        </p:spPr>
        <p:txBody>
          <a:bodyPr/>
          <a:lstStyle/>
          <a:p>
            <a:r>
              <a:rPr lang="en-US" sz="2400" dirty="0" smtClean="0"/>
              <a:t>Assuming</a:t>
            </a:r>
          </a:p>
          <a:p>
            <a:pPr lvl="1"/>
            <a:r>
              <a:rPr lang="en-US" sz="2000" dirty="0" smtClean="0"/>
              <a:t>+20% yearly disk capacity per constant $</a:t>
            </a:r>
          </a:p>
          <a:p>
            <a:pPr lvl="1"/>
            <a:r>
              <a:rPr lang="en-US" sz="2000" dirty="0" smtClean="0"/>
              <a:t>+30% yearly tape capacity per constant $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677024" y="4048358"/>
            <a:ext cx="1678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(Note: log scale)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94092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</a:t>
            </a:r>
            <a:r>
              <a:rPr lang="en-US" dirty="0" smtClean="0"/>
              <a:t>evolution(2)</a:t>
            </a:r>
            <a:endParaRPr lang="en-US" dirty="0"/>
          </a:p>
        </p:txBody>
      </p:sp>
      <p:pic>
        <p:nvPicPr>
          <p:cNvPr id="3" name="Picture 2" descr="capacity-media-ta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420888"/>
            <a:ext cx="4318402" cy="4077072"/>
          </a:xfrm>
          <a:prstGeom prst="rect">
            <a:avLst/>
          </a:prstGeom>
        </p:spPr>
      </p:pic>
      <p:pic>
        <p:nvPicPr>
          <p:cNvPr id="6" name="Picture 5" descr="capacity-dis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20888"/>
            <a:ext cx="4484175" cy="4068404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403648" y="908720"/>
            <a:ext cx="7543800" cy="4953000"/>
          </a:xfrm>
        </p:spPr>
        <p:txBody>
          <a:bodyPr/>
          <a:lstStyle/>
          <a:p>
            <a:r>
              <a:rPr lang="en-US" sz="2400" dirty="0" smtClean="0"/>
              <a:t>Assuming</a:t>
            </a:r>
          </a:p>
          <a:p>
            <a:pPr lvl="1"/>
            <a:r>
              <a:rPr lang="en-US" sz="2000" dirty="0" smtClean="0"/>
              <a:t>+20% yearly disk capacity per constant $</a:t>
            </a:r>
          </a:p>
          <a:p>
            <a:pPr lvl="1"/>
            <a:r>
              <a:rPr lang="en-US" sz="2000" dirty="0" smtClean="0"/>
              <a:t>+30% yearly tape capacity per constant $</a:t>
            </a:r>
            <a:endParaRPr lang="en-US" sz="2000" dirty="0"/>
          </a:p>
        </p:txBody>
      </p:sp>
      <p:grpSp>
        <p:nvGrpSpPr>
          <p:cNvPr id="12" name="Group 11"/>
          <p:cNvGrpSpPr/>
          <p:nvPr/>
        </p:nvGrpSpPr>
        <p:grpSpPr>
          <a:xfrm rot="5400000">
            <a:off x="255869" y="4720795"/>
            <a:ext cx="1308250" cy="308837"/>
            <a:chOff x="6931450" y="1916832"/>
            <a:chExt cx="1817014" cy="353943"/>
          </a:xfrm>
        </p:grpSpPr>
        <p:sp>
          <p:nvSpPr>
            <p:cNvPr id="11" name="Pentagon 10"/>
            <p:cNvSpPr/>
            <p:nvPr/>
          </p:nvSpPr>
          <p:spPr bwMode="auto">
            <a:xfrm>
              <a:off x="6948264" y="1916832"/>
              <a:ext cx="1800200" cy="330099"/>
            </a:xfrm>
            <a:prstGeom prst="homePlate">
              <a:avLst/>
            </a:prstGeom>
            <a:solidFill>
              <a:srgbClr val="FFF25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 smtClean="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0800000">
              <a:off x="6931450" y="1932221"/>
              <a:ext cx="15714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2014: 4TB</a:t>
              </a:r>
              <a:endParaRPr lang="en-US" sz="16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5400000">
            <a:off x="1300748" y="4677403"/>
            <a:ext cx="1365306" cy="338554"/>
            <a:chOff x="6852204" y="1907496"/>
            <a:chExt cx="1896260" cy="388000"/>
          </a:xfrm>
        </p:grpSpPr>
        <p:sp>
          <p:nvSpPr>
            <p:cNvPr id="14" name="Pentagon 13"/>
            <p:cNvSpPr/>
            <p:nvPr/>
          </p:nvSpPr>
          <p:spPr bwMode="auto">
            <a:xfrm>
              <a:off x="6948264" y="1916832"/>
              <a:ext cx="1800200" cy="330099"/>
            </a:xfrm>
            <a:prstGeom prst="homePlate">
              <a:avLst/>
            </a:prstGeom>
            <a:solidFill>
              <a:srgbClr val="FFF25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 smtClean="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0800000">
              <a:off x="6852204" y="1907496"/>
              <a:ext cx="1729936" cy="388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2024: 20TB</a:t>
              </a:r>
              <a:endParaRPr lang="en-US" sz="16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5400000">
            <a:off x="2460608" y="3884208"/>
            <a:ext cx="1698134" cy="355671"/>
            <a:chOff x="6652179" y="1916832"/>
            <a:chExt cx="2096285" cy="407616"/>
          </a:xfrm>
        </p:grpSpPr>
        <p:sp>
          <p:nvSpPr>
            <p:cNvPr id="17" name="Pentagon 16"/>
            <p:cNvSpPr/>
            <p:nvPr/>
          </p:nvSpPr>
          <p:spPr bwMode="auto">
            <a:xfrm>
              <a:off x="6948264" y="1916832"/>
              <a:ext cx="1800200" cy="330099"/>
            </a:xfrm>
            <a:prstGeom prst="homePlate">
              <a:avLst/>
            </a:prstGeom>
            <a:solidFill>
              <a:srgbClr val="FFF25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 smtClean="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0800000">
              <a:off x="6652179" y="1936447"/>
              <a:ext cx="2009202" cy="3880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2034: 106TB</a:t>
              </a:r>
              <a:endParaRPr lang="en-US" sz="1600" dirty="0"/>
            </a:p>
          </p:txBody>
        </p:sp>
      </p:grpSp>
      <p:grpSp>
        <p:nvGrpSpPr>
          <p:cNvPr id="19" name="Group 18"/>
          <p:cNvGrpSpPr/>
          <p:nvPr/>
        </p:nvGrpSpPr>
        <p:grpSpPr>
          <a:xfrm rot="5400000">
            <a:off x="3412900" y="2128103"/>
            <a:ext cx="1698134" cy="355671"/>
            <a:chOff x="6652179" y="1916832"/>
            <a:chExt cx="2096285" cy="407616"/>
          </a:xfrm>
        </p:grpSpPr>
        <p:sp>
          <p:nvSpPr>
            <p:cNvPr id="20" name="Pentagon 19"/>
            <p:cNvSpPr/>
            <p:nvPr/>
          </p:nvSpPr>
          <p:spPr bwMode="auto">
            <a:xfrm>
              <a:off x="6948264" y="1916832"/>
              <a:ext cx="1800200" cy="330099"/>
            </a:xfrm>
            <a:prstGeom prst="homePlate">
              <a:avLst/>
            </a:prstGeom>
            <a:solidFill>
              <a:srgbClr val="FFF25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 smtClean="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0800000">
              <a:off x="6652179" y="1936447"/>
              <a:ext cx="2009202" cy="3880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2044: 550TB</a:t>
              </a:r>
              <a:endParaRPr lang="en-US" sz="1600" dirty="0"/>
            </a:p>
          </p:txBody>
        </p:sp>
      </p:grpSp>
      <p:grpSp>
        <p:nvGrpSpPr>
          <p:cNvPr id="22" name="Group 21"/>
          <p:cNvGrpSpPr/>
          <p:nvPr/>
        </p:nvGrpSpPr>
        <p:grpSpPr>
          <a:xfrm rot="5400000">
            <a:off x="4857666" y="4921961"/>
            <a:ext cx="1308250" cy="338554"/>
            <a:chOff x="6931450" y="1907498"/>
            <a:chExt cx="1817014" cy="388000"/>
          </a:xfrm>
        </p:grpSpPr>
        <p:sp>
          <p:nvSpPr>
            <p:cNvPr id="23" name="Pentagon 22"/>
            <p:cNvSpPr/>
            <p:nvPr/>
          </p:nvSpPr>
          <p:spPr bwMode="auto">
            <a:xfrm>
              <a:off x="6948264" y="1916832"/>
              <a:ext cx="1800200" cy="330099"/>
            </a:xfrm>
            <a:prstGeom prst="homePlate">
              <a:avLst/>
            </a:prstGeom>
            <a:solidFill>
              <a:srgbClr val="FFF25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 smtClean="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 rot="10800000">
              <a:off x="6931450" y="1907498"/>
              <a:ext cx="1571444" cy="388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2014: 8TB</a:t>
              </a:r>
              <a:endParaRPr lang="en-US" sz="1600" dirty="0"/>
            </a:p>
          </p:txBody>
        </p:sp>
      </p:grpSp>
      <p:grpSp>
        <p:nvGrpSpPr>
          <p:cNvPr id="25" name="Group 24"/>
          <p:cNvGrpSpPr/>
          <p:nvPr/>
        </p:nvGrpSpPr>
        <p:grpSpPr>
          <a:xfrm rot="5400000">
            <a:off x="5930834" y="4893426"/>
            <a:ext cx="1365306" cy="338554"/>
            <a:chOff x="6852204" y="1907496"/>
            <a:chExt cx="1896260" cy="388000"/>
          </a:xfrm>
        </p:grpSpPr>
        <p:sp>
          <p:nvSpPr>
            <p:cNvPr id="26" name="Pentagon 25"/>
            <p:cNvSpPr/>
            <p:nvPr/>
          </p:nvSpPr>
          <p:spPr bwMode="auto">
            <a:xfrm>
              <a:off x="6948264" y="1916832"/>
              <a:ext cx="1800200" cy="330099"/>
            </a:xfrm>
            <a:prstGeom prst="homePlate">
              <a:avLst/>
            </a:prstGeom>
            <a:solidFill>
              <a:srgbClr val="FFF25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 smtClean="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0800000">
              <a:off x="6852204" y="1907496"/>
              <a:ext cx="1729936" cy="388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2024: 85TB</a:t>
              </a:r>
              <a:endParaRPr lang="en-US" sz="1600" dirty="0"/>
            </a:p>
          </p:txBody>
        </p:sp>
      </p:grpSp>
      <p:grpSp>
        <p:nvGrpSpPr>
          <p:cNvPr id="28" name="Group 27"/>
          <p:cNvGrpSpPr/>
          <p:nvPr/>
        </p:nvGrpSpPr>
        <p:grpSpPr>
          <a:xfrm rot="5400000">
            <a:off x="6853096" y="4460272"/>
            <a:ext cx="1698134" cy="355671"/>
            <a:chOff x="6652179" y="1916832"/>
            <a:chExt cx="2096285" cy="407616"/>
          </a:xfrm>
        </p:grpSpPr>
        <p:sp>
          <p:nvSpPr>
            <p:cNvPr id="29" name="Pentagon 28"/>
            <p:cNvSpPr/>
            <p:nvPr/>
          </p:nvSpPr>
          <p:spPr bwMode="auto">
            <a:xfrm>
              <a:off x="6948264" y="1916832"/>
              <a:ext cx="1800200" cy="330099"/>
            </a:xfrm>
            <a:prstGeom prst="homePlate">
              <a:avLst/>
            </a:prstGeom>
            <a:solidFill>
              <a:srgbClr val="FFF25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 smtClean="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 rot="10800000">
              <a:off x="6652179" y="1936447"/>
              <a:ext cx="2009202" cy="3880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2034: 900TB</a:t>
              </a:r>
              <a:endParaRPr lang="en-US" sz="1600" dirty="0"/>
            </a:p>
          </p:txBody>
        </p:sp>
      </p:grpSp>
      <p:grpSp>
        <p:nvGrpSpPr>
          <p:cNvPr id="31" name="Group 30"/>
          <p:cNvGrpSpPr/>
          <p:nvPr/>
        </p:nvGrpSpPr>
        <p:grpSpPr>
          <a:xfrm rot="5400000">
            <a:off x="7786967" y="2372041"/>
            <a:ext cx="1698134" cy="355671"/>
            <a:chOff x="6652179" y="1916832"/>
            <a:chExt cx="2096285" cy="407616"/>
          </a:xfrm>
        </p:grpSpPr>
        <p:sp>
          <p:nvSpPr>
            <p:cNvPr id="32" name="Pentagon 31"/>
            <p:cNvSpPr/>
            <p:nvPr/>
          </p:nvSpPr>
          <p:spPr bwMode="auto">
            <a:xfrm>
              <a:off x="6948264" y="1916832"/>
              <a:ext cx="1800200" cy="330099"/>
            </a:xfrm>
            <a:prstGeom prst="homePlate">
              <a:avLst/>
            </a:prstGeom>
            <a:solidFill>
              <a:srgbClr val="FFF25A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200" dirty="0" smtClean="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10800000">
              <a:off x="6652179" y="1936447"/>
              <a:ext cx="2009202" cy="3880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2044: 9.5PB(!)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04876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xmlns:p14="http://schemas.microsoft.com/office/powerpoint/2010/main" spd="slow">
        <p:dissolv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XLS spreadsheet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Available </a:t>
            </a:r>
            <a:r>
              <a:rPr lang="en-US" dirty="0" smtClean="0"/>
              <a:t>on </a:t>
            </a:r>
            <a:r>
              <a:rPr lang="en-US" dirty="0" err="1" smtClean="0"/>
              <a:t>Indico</a:t>
            </a:r>
            <a:r>
              <a:rPr lang="en-US" dirty="0" smtClean="0"/>
              <a:t> page (</a:t>
            </a:r>
            <a:r>
              <a:rPr lang="en-US" dirty="0" smtClean="0">
                <a:hlinkClick r:id="rId2"/>
              </a:rPr>
              <a:t>link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1 </a:t>
            </a:r>
            <a:r>
              <a:rPr lang="en-US" dirty="0" smtClean="0"/>
              <a:t>tab for global parameters</a:t>
            </a:r>
          </a:p>
          <a:p>
            <a:r>
              <a:rPr lang="en-US" dirty="0" smtClean="0"/>
              <a:t>1 tab for each scenario</a:t>
            </a:r>
          </a:p>
          <a:p>
            <a:pPr lvl="1"/>
            <a:r>
              <a:rPr lang="en-US" dirty="0" smtClean="0"/>
              <a:t>Including graphs </a:t>
            </a:r>
            <a:r>
              <a:rPr lang="en-US" dirty="0" smtClean="0"/>
              <a:t>(scrolling down)</a:t>
            </a:r>
            <a:endParaRPr lang="en-US" dirty="0" smtClean="0"/>
          </a:p>
          <a:p>
            <a:r>
              <a:rPr lang="en-US" dirty="0" smtClean="0"/>
              <a:t>Green fields == input </a:t>
            </a:r>
            <a:r>
              <a:rPr lang="en-US" dirty="0" smtClean="0"/>
              <a:t>data</a:t>
            </a:r>
          </a:p>
          <a:p>
            <a:endParaRPr lang="en-US" dirty="0"/>
          </a:p>
          <a:p>
            <a:r>
              <a:rPr lang="en-US" dirty="0" smtClean="0"/>
              <a:t>Please try it out and feed back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42057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parameters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834136"/>
              </p:ext>
            </p:extLst>
          </p:nvPr>
        </p:nvGraphicFramePr>
        <p:xfrm>
          <a:off x="1403649" y="980728"/>
          <a:ext cx="7416822" cy="523348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tblPr>
              <a:tblGrid>
                <a:gridCol w="1982714"/>
                <a:gridCol w="587471"/>
                <a:gridCol w="4846637"/>
              </a:tblGrid>
              <a:tr h="26220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cartridge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capacity growth % per year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30%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 according to INSIC</a:t>
                      </a: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35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cartridge capacity growth factor (3 years)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2.20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76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disk capacity growth % per year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20%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20%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approx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according to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 IT CTO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35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disk capacity growth factor (3 years)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1.73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0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slots per tape library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12000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12K - average btw Oracle, IBM, Spectralogic</a:t>
                      </a: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96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cartridge / tape drive ratio (archiving access + repack + verification overhead)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 at CERN</a:t>
                      </a: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619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Overhead factor for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decommissioning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libraries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 don't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decommission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libraries immediately after removing cartridges, but keep a certain overhead</a:t>
                      </a: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35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497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Disk cache total capacity (% of data at end period)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10% sufficient for archiving + repacking functionality</a:t>
                      </a: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35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58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consumption(W) tape library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550.00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Oracle SL8500 excluding drives,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cf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http://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www.oracle.com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/us/products/servers-storage/sun-power-calculators/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calc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/sl8500--power-calculator-161830.html</a:t>
                      </a: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consumption(W) tape drive at 30% load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52.20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Oracle T10000D</a:t>
                      </a: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35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consumption(W) disk server at 30% load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380.00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estimate</a:t>
                      </a: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cost per kWh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$0.14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(cf Wikipedia - Germany prices)</a:t>
                      </a: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35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cost per W / 3 years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$3.68</a:t>
                      </a:r>
                    </a:p>
                  </a:txBody>
                  <a:tcPr marL="5455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30916" marR="5455" marT="54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6764063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009-12-15-DS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25A"/>
        </a:solidFill>
        <a:ln w="9525">
          <a:solidFill>
            <a:schemeClr val="tx1"/>
          </a:solidFill>
          <a:round/>
          <a:headEnd/>
          <a:tailEnd/>
        </a:ln>
      </a:spPr>
      <a:bodyPr/>
      <a:lstStyle>
        <a:defPPr eaLnBrk="0" fontAlgn="base" hangingPunct="0">
          <a:spcBef>
            <a:spcPct val="0"/>
          </a:spcBef>
          <a:spcAft>
            <a:spcPct val="0"/>
          </a:spcAft>
          <a:defRPr sz="1200" dirty="0" smtClean="0">
            <a:solidFill>
              <a:prstClr val="black"/>
            </a:solidFill>
            <a:latin typeface="Arial" charset="0"/>
            <a:ea typeface="ＭＳ Ｐゴシック" charset="-128"/>
            <a:cs typeface="ＭＳ Ｐゴシック"/>
          </a:defRPr>
        </a:defPPr>
      </a:lst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2009-12-15-DSS-template</Template>
  <TotalTime>18038</TotalTime>
  <Words>1183</Words>
  <Application>Microsoft Macintosh PowerPoint</Application>
  <PresentationFormat>On-screen Show (4:3)</PresentationFormat>
  <Paragraphs>161</Paragraphs>
  <Slides>28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2009-12-15-DSS-template</vt:lpstr>
      <vt:lpstr>Custom Design</vt:lpstr>
      <vt:lpstr>Image</vt:lpstr>
      <vt:lpstr>Bit preservation cost outlook: Cost for 10, 20, 30 years archive</vt:lpstr>
      <vt:lpstr>Overview</vt:lpstr>
      <vt:lpstr>Assumptions / limitations (1)</vt:lpstr>
      <vt:lpstr>Assumptions / limitations (2)</vt:lpstr>
      <vt:lpstr>Assumptions / limitations (3)</vt:lpstr>
      <vt:lpstr>Technology evolution</vt:lpstr>
      <vt:lpstr>Technology evolution(2)</vt:lpstr>
      <vt:lpstr>XLS spreadsheet</vt:lpstr>
      <vt:lpstr>Global parameters</vt:lpstr>
      <vt:lpstr>Case A) steady growth</vt:lpstr>
      <vt:lpstr>Case A) steady growth</vt:lpstr>
      <vt:lpstr>Case A) steady growth</vt:lpstr>
      <vt:lpstr>Case A) steady growth</vt:lpstr>
      <vt:lpstr>Case B) increasing archive growth</vt:lpstr>
      <vt:lpstr>Case B) increasing archive growth</vt:lpstr>
      <vt:lpstr>Case B) increasing archive growth</vt:lpstr>
      <vt:lpstr>Case B) increasing archive growth</vt:lpstr>
      <vt:lpstr>Case C) stable large archive</vt:lpstr>
      <vt:lpstr>Case C) stable large archive</vt:lpstr>
      <vt:lpstr>Case C) stable large archive</vt:lpstr>
      <vt:lpstr>Case C) stable large archive</vt:lpstr>
      <vt:lpstr>References</vt:lpstr>
      <vt:lpstr>Discussion</vt:lpstr>
      <vt:lpstr> 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and Storage Services</dc:title>
  <dc:creator>Alberto Pace</dc:creator>
  <cp:lastModifiedBy>German Cancio</cp:lastModifiedBy>
  <cp:revision>1256</cp:revision>
  <cp:lastPrinted>2013-11-07T08:07:27Z</cp:lastPrinted>
  <dcterms:created xsi:type="dcterms:W3CDTF">2009-12-11T09:11:44Z</dcterms:created>
  <dcterms:modified xsi:type="dcterms:W3CDTF">2014-01-13T14:48:52Z</dcterms:modified>
</cp:coreProperties>
</file>