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94" r:id="rId3"/>
    <p:sldId id="292" r:id="rId4"/>
    <p:sldId id="297" r:id="rId5"/>
    <p:sldId id="295" r:id="rId6"/>
    <p:sldId id="296" r:id="rId7"/>
    <p:sldId id="293" r:id="rId8"/>
    <p:sldId id="29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66" autoAdjust="0"/>
    <p:restoredTop sz="94660"/>
  </p:normalViewPr>
  <p:slideViewPr>
    <p:cSldViewPr>
      <p:cViewPr>
        <p:scale>
          <a:sx n="75" d="100"/>
          <a:sy n="75" d="100"/>
        </p:scale>
        <p:origin x="-210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89206-0FE0-4A78-BC24-E489DA8FF191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51428-9B7A-43FB-97DB-C2043EDCA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225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92102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89206-0FE0-4A78-BC24-E489DA8FF191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51428-9B7A-43FB-97DB-C2043EDCA25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71600" y="908721"/>
            <a:ext cx="7772400" cy="1675104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smtClean="0"/>
              <a:t>HTS coil test at </a:t>
            </a:r>
            <a:r>
              <a:rPr lang="en-US" sz="3600" smtClean="0"/>
              <a:t>CNRS</a:t>
            </a:r>
            <a:endParaRPr lang="en-US" sz="3600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2915816" y="4509120"/>
            <a:ext cx="3528392" cy="194421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US" sz="2000" dirty="0" smtClean="0"/>
              <a:t>Gerard Willering</a:t>
            </a:r>
          </a:p>
          <a:p>
            <a:pPr marL="36576" indent="0" algn="ctr">
              <a:buNone/>
            </a:pPr>
            <a:r>
              <a:rPr lang="en-US" sz="2000" dirty="0" smtClean="0"/>
              <a:t>Jeroen van Nugteren</a:t>
            </a:r>
          </a:p>
          <a:p>
            <a:pPr marL="36576" indent="0" algn="ctr">
              <a:buNone/>
            </a:pPr>
            <a:r>
              <a:rPr lang="en-US" sz="2000" dirty="0" smtClean="0"/>
              <a:t>Glyn Kirby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719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434" y="3077125"/>
            <a:ext cx="2261977" cy="208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1" y="316352"/>
            <a:ext cx="1905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17941" y="580038"/>
            <a:ext cx="4685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Reminder of EuCARD program WP-7 task 4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912423" y="1061401"/>
            <a:ext cx="771106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600" i="1" smtClean="0">
                <a:latin typeface="Arial" charset="0"/>
              </a:rPr>
              <a:t> Subtasks:</a:t>
            </a:r>
          </a:p>
          <a:p>
            <a:pPr>
              <a:defRPr/>
            </a:pPr>
            <a:r>
              <a:rPr lang="en-GB" smtClean="0">
                <a:latin typeface="Arial" charset="0"/>
              </a:rPr>
              <a:t>- Specification</a:t>
            </a:r>
            <a:r>
              <a:rPr lang="en-GB">
                <a:latin typeface="Arial" charset="0"/>
              </a:rPr>
              <a:t>, characterization and quench modelling</a:t>
            </a:r>
          </a:p>
          <a:p>
            <a:pPr>
              <a:defRPr/>
            </a:pPr>
            <a:r>
              <a:rPr lang="en-GB" smtClean="0">
                <a:latin typeface="Arial" charset="0"/>
              </a:rPr>
              <a:t>- Design</a:t>
            </a:r>
            <a:r>
              <a:rPr lang="en-GB">
                <a:latin typeface="Arial" charset="0"/>
              </a:rPr>
              <a:t>, construction and test of solenoid insert coils</a:t>
            </a:r>
          </a:p>
          <a:p>
            <a:pPr>
              <a:defRPr/>
            </a:pPr>
            <a:r>
              <a:rPr lang="en-GB" smtClean="0">
                <a:latin typeface="Arial" charset="0"/>
              </a:rPr>
              <a:t>- Design</a:t>
            </a:r>
            <a:r>
              <a:rPr lang="en-GB">
                <a:latin typeface="Arial" charset="0"/>
              </a:rPr>
              <a:t>, construction and test of dipole insert coils</a:t>
            </a:r>
            <a:endParaRPr lang="en-GB" dirty="0"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3688516"/>
            <a:ext cx="4464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Multiple solenoid pancake coils have been made, focusing on quench propagation and Quench Energy limits.</a:t>
            </a:r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245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5" y="3897941"/>
            <a:ext cx="3677674" cy="2284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85" y="2173778"/>
            <a:ext cx="4995491" cy="147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17032"/>
            <a:ext cx="3172950" cy="2338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3214" y="418016"/>
            <a:ext cx="2706924" cy="1127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427689"/>
            <a:ext cx="32403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Conductor</a:t>
            </a:r>
          </a:p>
          <a:p>
            <a:r>
              <a:rPr lang="en-US" smtClean="0"/>
              <a:t>- 2 SuperPower YBCO tapes sandwiched and soldered. </a:t>
            </a:r>
          </a:p>
          <a:p>
            <a:r>
              <a:rPr lang="en-US" smtClean="0"/>
              <a:t>- CuBe</a:t>
            </a:r>
            <a:r>
              <a:rPr lang="en-US" baseline="-25000" smtClean="0"/>
              <a:t>2</a:t>
            </a:r>
            <a:r>
              <a:rPr lang="en-US" smtClean="0"/>
              <a:t> layer wound around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436096" y="2060848"/>
            <a:ext cx="32403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Coil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10 windings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1 heater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6 V-taps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Nominal current 1400 A at 10 degree field.</a:t>
            </a:r>
          </a:p>
          <a:p>
            <a:pPr marL="285750" indent="-285750">
              <a:buFontTx/>
              <a:buChar char="-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80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001" y="751156"/>
            <a:ext cx="2349408" cy="2871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" y="751156"/>
            <a:ext cx="2686683" cy="2871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080" y="258454"/>
            <a:ext cx="5406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10 T test station at CNRS, Grenoble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481211" y="790766"/>
            <a:ext cx="34198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Test station</a:t>
            </a:r>
          </a:p>
          <a:p>
            <a:r>
              <a:rPr lang="en-GB" smtClean="0">
                <a:solidFill>
                  <a:srgbClr val="FF0000"/>
                </a:solidFill>
              </a:rPr>
              <a:t>- 376 </a:t>
            </a:r>
            <a:r>
              <a:rPr lang="en-GB">
                <a:solidFill>
                  <a:srgbClr val="FF0000"/>
                </a:solidFill>
              </a:rPr>
              <a:t>mm room </a:t>
            </a:r>
            <a:r>
              <a:rPr lang="en-GB">
                <a:solidFill>
                  <a:srgbClr val="FF0000"/>
                </a:solidFill>
              </a:rPr>
              <a:t>temperature </a:t>
            </a:r>
            <a:r>
              <a:rPr lang="en-GB" smtClean="0">
                <a:solidFill>
                  <a:srgbClr val="FF0000"/>
                </a:solidFill>
              </a:rPr>
              <a:t>bore</a:t>
            </a:r>
            <a:endParaRPr lang="en-GB">
              <a:solidFill>
                <a:srgbClr val="FF0000"/>
              </a:solidFill>
            </a:endParaRPr>
          </a:p>
          <a:p>
            <a:r>
              <a:rPr lang="en-GB" smtClean="0">
                <a:solidFill>
                  <a:srgbClr val="FF0000"/>
                </a:solidFill>
              </a:rPr>
              <a:t>- </a:t>
            </a:r>
            <a:r>
              <a:rPr lang="en-GB">
                <a:solidFill>
                  <a:srgbClr val="FF0000"/>
                </a:solidFill>
              </a:rPr>
              <a:t>Magnetic field: 0 to 10 T</a:t>
            </a:r>
          </a:p>
          <a:p>
            <a:r>
              <a:rPr lang="en-GB" smtClean="0">
                <a:solidFill>
                  <a:srgbClr val="FF0000"/>
                </a:solidFill>
              </a:rPr>
              <a:t>- </a:t>
            </a:r>
            <a:r>
              <a:rPr lang="en-GB">
                <a:solidFill>
                  <a:srgbClr val="FF0000"/>
                </a:solidFill>
              </a:rPr>
              <a:t>Current: 0 to 3 kA / 5 V</a:t>
            </a:r>
          </a:p>
          <a:p>
            <a:r>
              <a:rPr lang="en-US" smtClean="0">
                <a:solidFill>
                  <a:srgbClr val="FF0000"/>
                </a:solidFill>
              </a:rPr>
              <a:t>- </a:t>
            </a:r>
            <a:r>
              <a:rPr lang="en-US">
                <a:solidFill>
                  <a:srgbClr val="FF0000"/>
                </a:solidFill>
              </a:rPr>
              <a:t>Operating Temperature: 4.2 K</a:t>
            </a:r>
          </a:p>
          <a:p>
            <a:r>
              <a:rPr lang="en-US" smtClean="0">
                <a:solidFill>
                  <a:srgbClr val="FF0000"/>
                </a:solidFill>
              </a:rPr>
              <a:t>- </a:t>
            </a:r>
            <a:r>
              <a:rPr lang="en-US">
                <a:solidFill>
                  <a:srgbClr val="FF0000"/>
                </a:solidFill>
              </a:rPr>
              <a:t>Cool down # 2 hours</a:t>
            </a:r>
          </a:p>
          <a:p>
            <a:r>
              <a:rPr lang="en-US" smtClean="0">
                <a:solidFill>
                  <a:srgbClr val="FF0000"/>
                </a:solidFill>
              </a:rPr>
              <a:t>- </a:t>
            </a:r>
            <a:r>
              <a:rPr lang="en-US">
                <a:solidFill>
                  <a:srgbClr val="FF0000"/>
                </a:solidFill>
              </a:rPr>
              <a:t>HTS current leads (2*6* 4 </a:t>
            </a:r>
            <a:r>
              <a:rPr lang="en-US">
                <a:solidFill>
                  <a:srgbClr val="FF0000"/>
                </a:solidFill>
              </a:rPr>
              <a:t>mm </a:t>
            </a:r>
            <a:r>
              <a:rPr lang="en-US" smtClean="0">
                <a:solidFill>
                  <a:srgbClr val="FF0000"/>
                </a:solidFill>
              </a:rPr>
              <a:t>YBCO </a:t>
            </a:r>
            <a:r>
              <a:rPr lang="en-US">
                <a:solidFill>
                  <a:srgbClr val="FF0000"/>
                </a:solidFill>
              </a:rPr>
              <a:t>tape with brass shunt)</a:t>
            </a:r>
          </a:p>
          <a:p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245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557" y="764704"/>
            <a:ext cx="288032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35" y="0"/>
            <a:ext cx="2927965" cy="6427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064" y="4005064"/>
            <a:ext cx="2592288" cy="191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347864" y="205435"/>
            <a:ext cx="5406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Sample insert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247818" y="4437111"/>
            <a:ext cx="289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- 3 kA rating</a:t>
            </a:r>
          </a:p>
          <a:p>
            <a:endParaRPr lang="en-US" smtClean="0"/>
          </a:p>
          <a:p>
            <a:r>
              <a:rPr lang="en-US" smtClean="0"/>
              <a:t>- Sample can be fixed at any angle.</a:t>
            </a:r>
            <a:endParaRPr lang="en-US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05"/>
          <a:stretch/>
        </p:blipFill>
        <p:spPr bwMode="auto">
          <a:xfrm>
            <a:off x="6660232" y="893221"/>
            <a:ext cx="2016224" cy="2031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4245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76672"/>
            <a:ext cx="849694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Measurement goals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Check normal operation at 1400 A with different orientations (0, 5, 10 and 20 °)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Determine MQE for each angle</a:t>
            </a:r>
          </a:p>
          <a:p>
            <a:pPr marL="285750" indent="-285750">
              <a:buFontTx/>
              <a:buChar char="-"/>
            </a:pPr>
            <a:endParaRPr lang="en-US"/>
          </a:p>
          <a:p>
            <a:r>
              <a:rPr lang="en-US" smtClean="0"/>
              <a:t>Achievements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1400 A reached for all angles (far below I</a:t>
            </a:r>
            <a:r>
              <a:rPr lang="en-US" baseline="-25000" smtClean="0"/>
              <a:t>c</a:t>
            </a:r>
            <a:r>
              <a:rPr lang="en-US" smtClean="0"/>
              <a:t>, so no surprise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Quench energy: Pulses given at all angles to determine the quench energy</a:t>
            </a:r>
          </a:p>
          <a:p>
            <a:pPr marL="285750" indent="-285750">
              <a:buFontTx/>
              <a:buChar char="-"/>
            </a:pPr>
            <a:endParaRPr lang="en-US"/>
          </a:p>
          <a:p>
            <a:r>
              <a:rPr lang="en-US" smtClean="0"/>
              <a:t>Degradation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During winding a conductor damage was already seen: Around one voltage tap the two tapes in the cables were delaminated and the tapes had a sharp angle.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During all the ramps at above about 400 A a resistive slope started in this area.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At the 5</a:t>
            </a:r>
            <a:r>
              <a:rPr lang="en-US" baseline="30000" smtClean="0"/>
              <a:t>th</a:t>
            </a:r>
            <a:r>
              <a:rPr lang="en-US" smtClean="0"/>
              <a:t> day of test, a quench was observed at 1400 A in this location and in later ramps the cable degraded strongly with quenches at 1300 and 700 A and the testing was stopped.</a:t>
            </a:r>
          </a:p>
          <a:p>
            <a:endParaRPr lang="en-US"/>
          </a:p>
          <a:p>
            <a:r>
              <a:rPr lang="en-US" smtClean="0"/>
              <a:t>Degradation cause: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Imperfections in winding? 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Delamination due to soldering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245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385376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Discussion and conclusions</a:t>
            </a:r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154" y="414720"/>
            <a:ext cx="2532063" cy="199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980728"/>
            <a:ext cx="511256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mtClean="0"/>
              <a:t>Successful coil test at nominal current</a:t>
            </a:r>
          </a:p>
          <a:p>
            <a:endParaRPr lang="en-US"/>
          </a:p>
          <a:p>
            <a:r>
              <a:rPr lang="en-US" smtClean="0"/>
              <a:t>However,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No I</a:t>
            </a:r>
            <a:r>
              <a:rPr lang="en-US" baseline="-25000" smtClean="0"/>
              <a:t>c</a:t>
            </a:r>
            <a:r>
              <a:rPr lang="en-US" smtClean="0"/>
              <a:t> runs, partially due to conductor damage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Heat pulse data (with angular dependence) is very difficult to characterize, due to relatively long pulse, uncertainty about thermal conductivity parameters. Still quite some work to do on modeling.</a:t>
            </a:r>
          </a:p>
          <a:p>
            <a:endParaRPr lang="en-US"/>
          </a:p>
          <a:p>
            <a:r>
              <a:rPr lang="en-US" smtClean="0"/>
              <a:t>Future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Improved winding necessary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C</a:t>
            </a:r>
            <a:r>
              <a:rPr lang="en-US" smtClean="0"/>
              <a:t>oil test up to I</a:t>
            </a:r>
            <a:r>
              <a:rPr lang="en-US" baseline="-25000" smtClean="0"/>
              <a:t>c </a:t>
            </a:r>
            <a:r>
              <a:rPr lang="en-US" smtClean="0"/>
              <a:t>would help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Quench protection to be improved</a:t>
            </a:r>
          </a:p>
          <a:p>
            <a:pPr marL="285750" indent="-285750">
              <a:buFontTx/>
              <a:buChar char="-"/>
            </a:pPr>
            <a:endParaRPr lang="en-US"/>
          </a:p>
          <a:p>
            <a:r>
              <a:rPr lang="en-US" smtClean="0"/>
              <a:t>Modeling by Jeroen shows current distributions in background field, see his presentation. </a:t>
            </a:r>
          </a:p>
          <a:p>
            <a:r>
              <a:rPr lang="en-US" smtClean="0"/>
              <a:t>Experimental verification is needed.</a:t>
            </a:r>
          </a:p>
        </p:txBody>
      </p:sp>
    </p:spTree>
    <p:extLst>
      <p:ext uri="{BB962C8B-B14F-4D97-AF65-F5344CB8AC3E}">
        <p14:creationId xmlns:p14="http://schemas.microsoft.com/office/powerpoint/2010/main" val="2143485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4245911"/>
      </p:ext>
    </p:extLst>
  </p:cSld>
  <p:clrMapOvr>
    <a:masterClrMapping/>
  </p:clrMapOvr>
</p:sld>
</file>

<file path=ppt/theme/theme1.xml><?xml version="1.0" encoding="utf-8"?>
<a:theme xmlns:a="http://schemas.openxmlformats.org/drawingml/2006/main" name="CERNPré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2013-06-18 - CSCM type test - Diode performance - MPE-TM - Willering </Template>
  <TotalTime>2175</TotalTime>
  <Words>412</Words>
  <Application>Microsoft Office PowerPoint</Application>
  <PresentationFormat>On-screen Show (4:3)</PresentationFormat>
  <Paragraphs>60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CERNPrésentation1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Gerard Willering</dc:creator>
  <cp:lastModifiedBy>Gerard Willering</cp:lastModifiedBy>
  <cp:revision>42</cp:revision>
  <dcterms:created xsi:type="dcterms:W3CDTF">2013-09-09T07:24:03Z</dcterms:created>
  <dcterms:modified xsi:type="dcterms:W3CDTF">2013-10-03T14:59:40Z</dcterms:modified>
</cp:coreProperties>
</file>