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2" autoAdjust="0"/>
    <p:restoredTop sz="94665" autoAdjust="0"/>
  </p:normalViewPr>
  <p:slideViewPr>
    <p:cSldViewPr snapToGrid="0" snapToObjects="1">
      <p:cViewPr>
        <p:scale>
          <a:sx n="100" d="100"/>
          <a:sy n="100" d="100"/>
        </p:scale>
        <p:origin x="-80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EA6B67-EE7C-EA42-A9A1-A8924EB59AC2}" type="datetimeFigureOut">
              <a:rPr lang="en-US" smtClean="0"/>
              <a:t>11/14/13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6502B-C373-AA40-A0BC-F21A9C919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8485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D3ADFB-E8B9-D24A-BECD-D8141A1F9121}" type="datetimeFigureOut">
              <a:rPr lang="en-US" smtClean="0"/>
              <a:t>11/14/13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8828A6-DF99-714B-82C2-812887A0F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9727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nt want th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61BA-B7A5-5C46-AF46-1C3F0F08C892}" type="slidenum">
              <a:rPr lang="en-US" smtClean="0"/>
              <a:t>‹#›</a:t>
            </a:fld>
            <a:endParaRPr lang="en-US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10943" y="343295"/>
            <a:ext cx="8120639" cy="1569215"/>
            <a:chOff x="566161" y="370901"/>
            <a:chExt cx="8120639" cy="1569215"/>
          </a:xfrm>
        </p:grpSpPr>
        <p:pic>
          <p:nvPicPr>
            <p:cNvPr id="7" name="Picture 6" descr="ippog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370901"/>
              <a:ext cx="1638300" cy="12827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566161" y="1570784"/>
              <a:ext cx="3639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sz="1400" b="1" dirty="0" smtClean="0"/>
                <a:t>International Particle Physics</a:t>
              </a:r>
              <a:r>
                <a:rPr lang="en-US" sz="1400" b="1" baseline="0" dirty="0" smtClean="0"/>
                <a:t> Outreach Group</a:t>
              </a:r>
              <a:endParaRPr lang="en-US" sz="1400" b="1" dirty="0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>
              <a:off x="685800" y="1940116"/>
              <a:ext cx="8001000" cy="0"/>
            </a:xfrm>
            <a:prstGeom prst="line">
              <a:avLst/>
            </a:prstGeom>
            <a:ln w="38100">
              <a:solidFill>
                <a:srgbClr val="66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idx="1" hasCustomPrompt="1"/>
          </p:nvPr>
        </p:nvSpPr>
        <p:spPr>
          <a:xfrm>
            <a:off x="510943" y="2193731"/>
            <a:ext cx="8229600" cy="391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484720" y="274638"/>
            <a:ext cx="6202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541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475C1D3-0196-AF4B-92FF-C367DCD9FD03}" type="datetime1">
              <a:rPr lang="en-US" smtClean="0"/>
              <a:t>11/14/13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M. Bugge, F. Ould-Saada et al.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539B6-6C48-A04D-89A6-8125CC883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3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2484720" y="274638"/>
            <a:ext cx="6202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943" y="2193731"/>
            <a:ext cx="8229600" cy="391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510943" y="343295"/>
            <a:ext cx="8120639" cy="1569215"/>
            <a:chOff x="566161" y="370901"/>
            <a:chExt cx="8120639" cy="1569215"/>
          </a:xfrm>
        </p:grpSpPr>
        <p:pic>
          <p:nvPicPr>
            <p:cNvPr id="8" name="Picture 7" descr="ippog.png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370901"/>
              <a:ext cx="1638300" cy="12827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>
              <a:off x="566161" y="1570784"/>
              <a:ext cx="3639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sz="1400" b="1" dirty="0" smtClean="0"/>
                <a:t>International Particle Physics</a:t>
              </a:r>
              <a:r>
                <a:rPr lang="en-US" sz="1400" b="1" baseline="0" dirty="0" smtClean="0"/>
                <a:t> Outreach Group</a:t>
              </a:r>
              <a:endParaRPr lang="en-US" sz="1400" b="1" dirty="0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>
              <a:off x="685800" y="1940116"/>
              <a:ext cx="8001000" cy="0"/>
            </a:xfrm>
            <a:prstGeom prst="line">
              <a:avLst/>
            </a:prstGeom>
            <a:ln w="38100">
              <a:solidFill>
                <a:srgbClr val="66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00372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03200" y="2193730"/>
            <a:ext cx="8750300" cy="4549970"/>
          </a:xfrm>
        </p:spPr>
        <p:txBody>
          <a:bodyPr>
            <a:normAutofit fontScale="55000" lnSpcReduction="20000"/>
          </a:bodyPr>
          <a:lstStyle/>
          <a:p>
            <a:pPr marL="457200" indent="-457200">
              <a:buFont typeface="Wingdings" charset="2"/>
              <a:buChar char="q"/>
            </a:pPr>
            <a:r>
              <a:rPr lang="en-US" dirty="0" smtClean="0"/>
              <a:t>Z</a:t>
            </a:r>
            <a:r>
              <a:rPr lang="en-US" dirty="0"/>
              <a:t>-path website moving to Oslo. </a:t>
            </a:r>
            <a:endParaRPr lang="en-US" dirty="0" smtClean="0"/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/>
              <a:t>Help </a:t>
            </a:r>
            <a:r>
              <a:rPr lang="en-US" dirty="0"/>
              <a:t>from </a:t>
            </a:r>
            <a:r>
              <a:rPr lang="en-US" dirty="0" err="1"/>
              <a:t>Magnar</a:t>
            </a:r>
            <a:r>
              <a:rPr lang="en-US" dirty="0"/>
              <a:t> </a:t>
            </a:r>
            <a:r>
              <a:rPr lang="en-US" dirty="0" err="1"/>
              <a:t>Bugge</a:t>
            </a:r>
            <a:r>
              <a:rPr lang="en-US" dirty="0"/>
              <a:t> and Dresden team (Julia </a:t>
            </a:r>
            <a:r>
              <a:rPr lang="en-US" dirty="0" err="1"/>
              <a:t>Woithe</a:t>
            </a:r>
            <a:r>
              <a:rPr lang="en-US" dirty="0"/>
              <a:t>, </a:t>
            </a:r>
            <a:r>
              <a:rPr lang="en-US" dirty="0" err="1"/>
              <a:t>Konrad</a:t>
            </a:r>
            <a:r>
              <a:rPr lang="en-US" dirty="0"/>
              <a:t> </a:t>
            </a:r>
            <a:r>
              <a:rPr lang="en-US" dirty="0" err="1"/>
              <a:t>Jende</a:t>
            </a:r>
            <a:r>
              <a:rPr lang="en-US" dirty="0"/>
              <a:t>, Tim Herrmann, Florian </a:t>
            </a:r>
            <a:r>
              <a:rPr lang="en-US" dirty="0" err="1"/>
              <a:t>Brunzlaff</a:t>
            </a:r>
            <a:r>
              <a:rPr lang="en-US" dirty="0"/>
              <a:t>, </a:t>
            </a:r>
            <a:r>
              <a:rPr lang="en-US" dirty="0" err="1"/>
              <a:t>Uta</a:t>
            </a:r>
            <a:r>
              <a:rPr lang="en-US" dirty="0" smtClean="0"/>
              <a:t>)</a:t>
            </a:r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This </a:t>
            </a:r>
            <a:r>
              <a:rPr lang="en-US" dirty="0"/>
              <a:t>should make updates somewhat easier to </a:t>
            </a:r>
            <a:r>
              <a:rPr lang="en-US" dirty="0" smtClean="0"/>
              <a:t>make</a:t>
            </a:r>
            <a:endParaRPr lang="en-US" dirty="0"/>
          </a:p>
          <a:p>
            <a:pPr marL="457200" indent="-457200">
              <a:buFont typeface="Wingdings" charset="2"/>
              <a:buChar char="q"/>
            </a:pPr>
            <a:r>
              <a:rPr lang="en-US" dirty="0" smtClean="0"/>
              <a:t>Conference </a:t>
            </a:r>
            <a:r>
              <a:rPr lang="en-US" dirty="0"/>
              <a:t>proceedings - ATLAS </a:t>
            </a:r>
            <a:r>
              <a:rPr lang="en-US" dirty="0" err="1"/>
              <a:t>Masterclasses</a:t>
            </a:r>
            <a:r>
              <a:rPr lang="en-US" dirty="0"/>
              <a:t> – W- and Z path physics and </a:t>
            </a:r>
            <a:r>
              <a:rPr lang="en-US" dirty="0" smtClean="0"/>
              <a:t>presentation of </a:t>
            </a:r>
            <a:r>
              <a:rPr lang="en-US" dirty="0"/>
              <a:t>the Z path measurement, M. </a:t>
            </a:r>
            <a:r>
              <a:rPr lang="en-US" dirty="0" err="1"/>
              <a:t>Bugge</a:t>
            </a:r>
            <a:r>
              <a:rPr lang="en-US" dirty="0"/>
              <a:t> et al. </a:t>
            </a:r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soon </a:t>
            </a:r>
            <a:r>
              <a:rPr lang="en-US" dirty="0" smtClean="0"/>
              <a:t>available</a:t>
            </a:r>
            <a:endParaRPr lang="en-US" dirty="0"/>
          </a:p>
          <a:p>
            <a:pPr marL="457200" indent="-457200">
              <a:buFont typeface="Wingdings" charset="2"/>
              <a:buChar char="q"/>
            </a:pPr>
            <a:r>
              <a:rPr lang="en-US" dirty="0" smtClean="0"/>
              <a:t>MC </a:t>
            </a:r>
            <a:r>
              <a:rPr lang="en-US" dirty="0"/>
              <a:t>2014 Z-path improvements </a:t>
            </a:r>
            <a:r>
              <a:rPr lang="en-US" dirty="0" err="1"/>
              <a:t>wrt</a:t>
            </a:r>
            <a:r>
              <a:rPr lang="en-US" dirty="0"/>
              <a:t> </a:t>
            </a:r>
            <a:r>
              <a:rPr lang="en-US" dirty="0" smtClean="0"/>
              <a:t>2013</a:t>
            </a:r>
            <a:endParaRPr lang="en-US" dirty="0"/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/>
              <a:t>Updates </a:t>
            </a:r>
            <a:r>
              <a:rPr lang="en-US" dirty="0"/>
              <a:t>/ improvements ongoing on description of </a:t>
            </a:r>
            <a:r>
              <a:rPr lang="en-US" dirty="0" smtClean="0"/>
              <a:t>measurements</a:t>
            </a:r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Web </a:t>
            </a:r>
            <a:r>
              <a:rPr lang="en-US" dirty="0"/>
              <a:t>site </a:t>
            </a:r>
            <a:r>
              <a:rPr lang="en-US" dirty="0" smtClean="0"/>
              <a:t>implementation</a:t>
            </a:r>
            <a:endParaRPr lang="en-US" dirty="0"/>
          </a:p>
          <a:p>
            <a:pPr marL="457200" indent="-457200">
              <a:buFont typeface="Wingdings" charset="2"/>
              <a:buChar char="q"/>
            </a:pPr>
            <a:r>
              <a:rPr lang="en-US" dirty="0" smtClean="0"/>
              <a:t>Concerns </a:t>
            </a:r>
            <a:r>
              <a:rPr lang="en-US" dirty="0"/>
              <a:t>about "difficult di-photons" at "4-leptons" being sorted out. </a:t>
            </a:r>
            <a:endParaRPr lang="en-US" dirty="0" smtClean="0"/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/>
              <a:t>Wish </a:t>
            </a:r>
            <a:r>
              <a:rPr lang="en-US" dirty="0"/>
              <a:t>to have 1/</a:t>
            </a:r>
            <a:r>
              <a:rPr lang="en-US" dirty="0" err="1"/>
              <a:t>fb</a:t>
            </a:r>
            <a:r>
              <a:rPr lang="en-US" dirty="0"/>
              <a:t> more for Higgs </a:t>
            </a:r>
            <a:r>
              <a:rPr lang="en-US" dirty="0" smtClean="0"/>
              <a:t>measurements</a:t>
            </a:r>
          </a:p>
          <a:p>
            <a:pPr marL="1600200" lvl="2" indent="-457200">
              <a:buFont typeface="Wingdings" charset="2"/>
              <a:buChar char="q"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to </a:t>
            </a:r>
            <a:r>
              <a:rPr lang="en-US" dirty="0"/>
              <a:t>be decided very soon. If yes, run selection with somewhat harder cuts </a:t>
            </a:r>
            <a:endParaRPr lang="en-US" dirty="0" smtClean="0"/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/>
              <a:t>Simpler </a:t>
            </a:r>
            <a:r>
              <a:rPr lang="en-US" dirty="0"/>
              <a:t>(harder photon cuts) OR 2-step measurement (simple + more challenging</a:t>
            </a:r>
            <a:r>
              <a:rPr lang="en-US" dirty="0" smtClean="0"/>
              <a:t>)</a:t>
            </a:r>
          </a:p>
          <a:p>
            <a:pPr marL="1600200" lvl="2" indent="-457200">
              <a:buFont typeface="Wingdings" charset="2"/>
              <a:buChar char="q"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 </a:t>
            </a:r>
            <a:r>
              <a:rPr lang="en-US" dirty="0"/>
              <a:t>to be </a:t>
            </a:r>
            <a:r>
              <a:rPr lang="en-US" dirty="0" smtClean="0"/>
              <a:t>decided here or soon</a:t>
            </a:r>
            <a:endParaRPr lang="en-US" dirty="0"/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/>
              <a:t>4</a:t>
            </a:r>
            <a:r>
              <a:rPr lang="en-US" dirty="0"/>
              <a:t>-</a:t>
            </a:r>
            <a:r>
              <a:rPr lang="en-US" dirty="0" smtClean="0"/>
              <a:t>leptons</a:t>
            </a:r>
            <a:endParaRPr lang="en-US" dirty="0"/>
          </a:p>
          <a:p>
            <a:pPr marL="1600200" lvl="2" indent="-457200">
              <a:buFont typeface="Wingdings" charset="2"/>
              <a:buChar char="q"/>
            </a:pPr>
            <a:r>
              <a:rPr lang="en-US" dirty="0" smtClean="0"/>
              <a:t>separate </a:t>
            </a:r>
            <a:r>
              <a:rPr lang="en-US" dirty="0"/>
              <a:t>plots for 4mu, 4e, 2mu2e (</a:t>
            </a:r>
            <a:r>
              <a:rPr lang="en-US" dirty="0" err="1"/>
              <a:t>Hypathia</a:t>
            </a:r>
            <a:r>
              <a:rPr lang="en-US" dirty="0"/>
              <a:t> implementation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MC2014 – Z-Path Updates</a:t>
            </a:r>
            <a:br>
              <a:rPr lang="de-CH" dirty="0" smtClean="0">
                <a:solidFill>
                  <a:srgbClr val="3366FF"/>
                </a:solidFill>
              </a:rPr>
            </a:br>
            <a:r>
              <a:rPr lang="de-CH" sz="1200" dirty="0" smtClean="0">
                <a:solidFill>
                  <a:srgbClr val="3366FF"/>
                </a:solidFill>
              </a:rPr>
              <a:t>M. Bugge, F. Ould-Saada et al.</a:t>
            </a:r>
            <a:endParaRPr lang="de-CH" sz="1200" dirty="0">
              <a:solidFill>
                <a:srgbClr val="3366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61BA-B7A5-5C46-AF46-1C3F0F08C8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56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17500" y="2006600"/>
            <a:ext cx="8636000" cy="4749800"/>
          </a:xfrm>
        </p:spPr>
        <p:txBody>
          <a:bodyPr>
            <a:normAutofit fontScale="55000" lnSpcReduction="20000"/>
          </a:bodyPr>
          <a:lstStyle/>
          <a:p>
            <a:pPr marL="457200" indent="-457200">
              <a:buFont typeface="Wingdings" charset="2"/>
              <a:buChar char="q"/>
            </a:pPr>
            <a:r>
              <a:rPr lang="en-US" dirty="0" smtClean="0"/>
              <a:t>Web</a:t>
            </a:r>
            <a:r>
              <a:rPr lang="en-US" dirty="0"/>
              <a:t>-based </a:t>
            </a:r>
            <a:r>
              <a:rPr lang="en-US" dirty="0" err="1"/>
              <a:t>Hypathia</a:t>
            </a:r>
            <a:r>
              <a:rPr lang="en-US" dirty="0"/>
              <a:t>? </a:t>
            </a:r>
          </a:p>
          <a:p>
            <a:pPr marL="457200" indent="-457200">
              <a:buFont typeface="Wingdings" charset="2"/>
              <a:buChar char="q"/>
            </a:pPr>
            <a:r>
              <a:rPr lang="en-US" dirty="0" smtClean="0"/>
              <a:t>Looping </a:t>
            </a:r>
            <a:r>
              <a:rPr lang="en-US" dirty="0"/>
              <a:t>over full </a:t>
            </a:r>
            <a:r>
              <a:rPr lang="en-US" dirty="0" smtClean="0"/>
              <a:t>statistics</a:t>
            </a:r>
            <a:endParaRPr lang="en-US" dirty="0"/>
          </a:p>
          <a:p>
            <a:pPr marL="1200150" lvl="1" indent="-457200">
              <a:buFont typeface="Wingdings" charset="2"/>
              <a:buChar char="q"/>
            </a:pPr>
            <a:r>
              <a:rPr lang="en-US" dirty="0" err="1" smtClean="0"/>
              <a:t>Magnar</a:t>
            </a:r>
            <a:r>
              <a:rPr lang="en-US" dirty="0" smtClean="0"/>
              <a:t> </a:t>
            </a:r>
            <a:r>
              <a:rPr lang="en-US" dirty="0"/>
              <a:t>wrote an automatic analysis code running on XML files I</a:t>
            </a:r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/>
              <a:t>implemented </a:t>
            </a:r>
            <a:r>
              <a:rPr lang="en-US" dirty="0"/>
              <a:t>basic object selections and basic </a:t>
            </a:r>
            <a:r>
              <a:rPr lang="en-US" dirty="0" err="1"/>
              <a:t>dilepton</a:t>
            </a:r>
            <a:r>
              <a:rPr lang="en-US" dirty="0"/>
              <a:t> and </a:t>
            </a:r>
            <a:r>
              <a:rPr lang="en-US" dirty="0" err="1"/>
              <a:t>diphoton</a:t>
            </a:r>
            <a:r>
              <a:rPr lang="en-US" dirty="0"/>
              <a:t> analyses. </a:t>
            </a:r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/>
              <a:t>also </a:t>
            </a:r>
            <a:r>
              <a:rPr lang="en-US" dirty="0"/>
              <a:t>implemented both a very basic four lepton analysis, and a "full" analysis with cuts on </a:t>
            </a:r>
            <a:r>
              <a:rPr lang="en-US" dirty="0" err="1"/>
              <a:t>deltaR</a:t>
            </a:r>
            <a:r>
              <a:rPr lang="en-US" dirty="0"/>
              <a:t> between leptons and cuts on the </a:t>
            </a:r>
            <a:r>
              <a:rPr lang="en-US" dirty="0" err="1"/>
              <a:t>subleading</a:t>
            </a:r>
            <a:r>
              <a:rPr lang="en-US" dirty="0"/>
              <a:t> and leading pair masses, pretty much as defined in the official analysis (when implementing our selection for </a:t>
            </a:r>
            <a:r>
              <a:rPr lang="en-US" dirty="0" err="1"/>
              <a:t>MasterClass</a:t>
            </a:r>
            <a:r>
              <a:rPr lang="en-US" dirty="0"/>
              <a:t>)</a:t>
            </a:r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/>
              <a:t>results </a:t>
            </a:r>
            <a:r>
              <a:rPr lang="en-US" dirty="0"/>
              <a:t>can be seen in </a:t>
            </a:r>
            <a:r>
              <a:rPr lang="en-US" dirty="0" err="1"/>
              <a:t>OPloT</a:t>
            </a:r>
            <a:r>
              <a:rPr lang="en-US" dirty="0"/>
              <a:t> under 2012-01-01, Test-Trondheim, Group 13A and 13B. The difference between the two groups is the selection used for the four lepton analysis, where 13B has the full analysis with leading and </a:t>
            </a:r>
            <a:r>
              <a:rPr lang="en-US" dirty="0" err="1"/>
              <a:t>subleading</a:t>
            </a:r>
            <a:r>
              <a:rPr lang="en-US" dirty="0"/>
              <a:t> mass cuts. </a:t>
            </a:r>
            <a:endParaRPr lang="en-US" dirty="0" smtClean="0"/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/>
              <a:t>code </a:t>
            </a:r>
            <a:r>
              <a:rPr lang="en-US" dirty="0"/>
              <a:t>runs over the 13000 events used for </a:t>
            </a:r>
            <a:r>
              <a:rPr lang="en-US" dirty="0" err="1"/>
              <a:t>MasterClass</a:t>
            </a:r>
            <a:r>
              <a:rPr lang="en-US" dirty="0"/>
              <a:t> last year "out of the box". </a:t>
            </a:r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/>
              <a:t>takes </a:t>
            </a:r>
            <a:r>
              <a:rPr lang="en-US" dirty="0"/>
              <a:t>about 5 minutes, since python is a bit slow (we can think about how to speed things up if necessary). </a:t>
            </a:r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/>
              <a:t>currently</a:t>
            </a:r>
            <a:r>
              <a:rPr lang="en-US" dirty="0"/>
              <a:t>, the output is just an invariant mass file for </a:t>
            </a:r>
            <a:r>
              <a:rPr lang="en-US" dirty="0" err="1"/>
              <a:t>OPloT</a:t>
            </a:r>
            <a:endParaRPr lang="en-US" dirty="0"/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/>
              <a:t>can </a:t>
            </a:r>
            <a:r>
              <a:rPr lang="en-US" dirty="0"/>
              <a:t>also easily add ROOT functionality for displaying plots "on the fly". </a:t>
            </a:r>
            <a:endParaRPr lang="en-US" dirty="0" smtClean="0"/>
          </a:p>
          <a:p>
            <a:pPr marL="457200" indent="-457200">
              <a:buFont typeface="Wingdings" charset="2"/>
              <a:buChar char="q"/>
            </a:pPr>
            <a:r>
              <a:rPr lang="en-US" dirty="0" smtClean="0"/>
              <a:t>To do – looping </a:t>
            </a:r>
            <a:endParaRPr lang="en-US" dirty="0"/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work </a:t>
            </a:r>
            <a:r>
              <a:rPr lang="en-US" dirty="0"/>
              <a:t>on interfacing the tool to "</a:t>
            </a:r>
            <a:r>
              <a:rPr lang="en-US" dirty="0" err="1"/>
              <a:t>Hypathia+OPloT</a:t>
            </a:r>
            <a:r>
              <a:rPr lang="en-US" dirty="0"/>
              <a:t>" including possibilities for setting cuts</a:t>
            </a:r>
          </a:p>
          <a:p>
            <a:pPr marL="1200150" lvl="1" indent="-457200">
              <a:buFont typeface="Wingdings" charset="2"/>
              <a:buChar char="q"/>
            </a:pPr>
            <a:r>
              <a:rPr lang="en-US" dirty="0" smtClean="0">
                <a:sym typeface="Wingdings"/>
              </a:rPr>
              <a:t> </a:t>
            </a:r>
            <a:r>
              <a:rPr lang="da-DK" dirty="0" smtClean="0"/>
              <a:t>for </a:t>
            </a:r>
            <a:r>
              <a:rPr lang="da-DK" dirty="0"/>
              <a:t>2014</a:t>
            </a:r>
            <a:r>
              <a:rPr lang="da-DK" dirty="0" smtClean="0"/>
              <a:t>?</a:t>
            </a:r>
          </a:p>
          <a:p>
            <a:pPr marL="1200150" lvl="1" indent="-457200">
              <a:buFont typeface="Wingdings" charset="2"/>
              <a:buChar char="q"/>
            </a:pPr>
            <a:r>
              <a:rPr lang="da-DK" dirty="0" smtClean="0">
                <a:sym typeface="Wingdings"/>
              </a:rPr>
              <a:t> </a:t>
            </a:r>
            <a:r>
              <a:rPr lang="da-DK" dirty="0" smtClean="0"/>
              <a:t>in </a:t>
            </a:r>
            <a:r>
              <a:rPr lang="da-DK" dirty="0" err="1"/>
              <a:t>any</a:t>
            </a:r>
            <a:r>
              <a:rPr lang="da-DK" dirty="0"/>
              <a:t> case for an </a:t>
            </a:r>
            <a:r>
              <a:rPr lang="da-DK" dirty="0" err="1"/>
              <a:t>advanced</a:t>
            </a:r>
            <a:r>
              <a:rPr lang="da-DK" dirty="0"/>
              <a:t> version for </a:t>
            </a:r>
            <a:r>
              <a:rPr lang="da-DK" dirty="0" err="1"/>
              <a:t>university</a:t>
            </a:r>
            <a:r>
              <a:rPr lang="da-DK" dirty="0"/>
              <a:t> students (short or longer term </a:t>
            </a:r>
            <a:r>
              <a:rPr lang="da-DK" dirty="0" err="1"/>
              <a:t>projects</a:t>
            </a:r>
            <a:r>
              <a:rPr lang="da-DK" dirty="0"/>
              <a:t>)</a:t>
            </a:r>
          </a:p>
          <a:p>
            <a:pPr marL="457200" indent="-457200">
              <a:buFont typeface="Wingdings" charset="2"/>
              <a:buChar char="q"/>
            </a:pPr>
            <a:endParaRPr lang="da-DK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MC2014 – Z-</a:t>
            </a:r>
            <a:r>
              <a:rPr lang="de-CH" dirty="0">
                <a:solidFill>
                  <a:srgbClr val="3366FF"/>
                </a:solidFill>
              </a:rPr>
              <a:t>Path Updates</a:t>
            </a:r>
            <a:br>
              <a:rPr lang="de-CH" dirty="0">
                <a:solidFill>
                  <a:srgbClr val="3366FF"/>
                </a:solidFill>
              </a:rPr>
            </a:br>
            <a:r>
              <a:rPr lang="de-CH" sz="1200" dirty="0">
                <a:solidFill>
                  <a:srgbClr val="3366FF"/>
                </a:solidFill>
              </a:rPr>
              <a:t>M. Bugge, F. Ould-Saada et al.</a:t>
            </a:r>
            <a:endParaRPr lang="de-CH" dirty="0">
              <a:solidFill>
                <a:srgbClr val="3366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CD61BA-B7A5-5C46-AF46-1C3F0F08C8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410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>
                <a:solidFill>
                  <a:srgbClr val="3366FF"/>
                </a:solidFill>
              </a:rPr>
              <a:t>MC2014 – Z-Path Updates</a:t>
            </a:r>
            <a:br>
              <a:rPr lang="de-CH" dirty="0">
                <a:solidFill>
                  <a:srgbClr val="3366FF"/>
                </a:solidFill>
              </a:rPr>
            </a:br>
            <a:r>
              <a:rPr lang="de-CH" sz="1200" dirty="0">
                <a:solidFill>
                  <a:srgbClr val="3366FF"/>
                </a:solidFill>
              </a:rPr>
              <a:t>M. Bugge, F. Ould-Saada et al.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2FF85-8A67-394B-B14B-2220C296187F}" type="datetime1">
              <a:rPr lang="en-US" smtClean="0"/>
              <a:t>11/14/13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539B6-6C48-A04D-89A6-8125CC883996}" type="slidenum">
              <a:rPr lang="en-US" smtClean="0"/>
              <a:t>3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943100" y="1713902"/>
            <a:ext cx="7073900" cy="2701473"/>
            <a:chOff x="2961132" y="2643033"/>
            <a:chExt cx="6052202" cy="231129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61132" y="2643033"/>
              <a:ext cx="6052202" cy="2311294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511453" y="4005414"/>
              <a:ext cx="3852140" cy="289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b-NO" sz="1600" dirty="0">
                  <a:solidFill>
                    <a:srgbClr val="0000FF"/>
                  </a:solidFill>
                </a:rPr>
                <a:t> J/</a:t>
              </a:r>
              <a:r>
                <a:rPr lang="nb-NO" sz="1600" dirty="0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y   </a:t>
              </a:r>
              <a:r>
                <a:rPr lang="nb-NO" sz="1600" dirty="0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        U</a:t>
              </a:r>
              <a:r>
                <a:rPr lang="nb-NO" sz="1600" dirty="0" smtClean="0">
                  <a:solidFill>
                    <a:srgbClr val="0000FF"/>
                  </a:solidFill>
                </a:rPr>
                <a:t>                      Z                                  </a:t>
              </a:r>
              <a:r>
                <a:rPr lang="nb-NO" sz="1600" dirty="0" smtClean="0">
                  <a:solidFill>
                    <a:srgbClr val="FF0000"/>
                  </a:solidFill>
                </a:rPr>
                <a:t>Z</a:t>
              </a:r>
              <a:r>
                <a:rPr lang="nb-NO" sz="1600" dirty="0">
                  <a:solidFill>
                    <a:srgbClr val="FF0000"/>
                  </a:solidFill>
                </a:rPr>
                <a:t>’</a:t>
              </a:r>
            </a:p>
          </p:txBody>
        </p:sp>
      </p:grpSp>
      <p:pic>
        <p:nvPicPr>
          <p:cNvPr id="13" name="Picture 12" descr="oplot-2l2p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7499"/>
            <a:ext cx="4584700" cy="2289851"/>
          </a:xfrm>
          <a:prstGeom prst="rect">
            <a:avLst/>
          </a:prstGeom>
        </p:spPr>
      </p:pic>
      <p:pic>
        <p:nvPicPr>
          <p:cNvPr id="14" name="Picture 13" descr="oplot-m4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470" y="4447498"/>
            <a:ext cx="4599700" cy="228985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52400" y="2105942"/>
            <a:ext cx="16382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charset="2"/>
              <a:buChar char="q"/>
            </a:pPr>
            <a:r>
              <a:rPr lang="en-US" dirty="0" smtClean="0"/>
              <a:t>Full statistics – 13000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96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nel master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449</Words>
  <Application>Microsoft Macintosh PowerPoint</Application>
  <PresentationFormat>On-screen Show (4:3)</PresentationFormat>
  <Paragraphs>38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Panel master</vt:lpstr>
      <vt:lpstr>MC2014 – Z-Path Updates M. Bugge, F. Ould-Saada et al.</vt:lpstr>
      <vt:lpstr>MC2014 – Z-Path Updates M. Bugge, F. Ould-Saada et al.</vt:lpstr>
      <vt:lpstr>MC2014 – Z-Path Updates M. Bugge, F. Ould-Saada et al.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Marge Bardeen</dc:creator>
  <cp:lastModifiedBy>Farid Ould-Saada</cp:lastModifiedBy>
  <cp:revision>23</cp:revision>
  <dcterms:created xsi:type="dcterms:W3CDTF">2013-11-08T15:53:57Z</dcterms:created>
  <dcterms:modified xsi:type="dcterms:W3CDTF">2013-11-14T08:40:35Z</dcterms:modified>
</cp:coreProperties>
</file>