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318" r:id="rId2"/>
    <p:sldId id="319" r:id="rId3"/>
    <p:sldId id="320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CCFF66"/>
    <a:srgbClr val="FFFF66"/>
    <a:srgbClr val="8000FF"/>
    <a:srgbClr val="6666FF"/>
    <a:srgbClr val="CC6666"/>
    <a:srgbClr val="FF6633"/>
    <a:srgbClr val="529477"/>
    <a:srgbClr val="00529E"/>
    <a:srgbClr val="549B7C"/>
    <a:srgbClr val="FDFF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021" autoAdjust="0"/>
  </p:normalViewPr>
  <p:slideViewPr>
    <p:cSldViewPr>
      <p:cViewPr varScale="1">
        <p:scale>
          <a:sx n="111" d="100"/>
          <a:sy n="111" d="100"/>
        </p:scale>
        <p:origin x="-128" y="-8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A74CA14-E9E8-44BA-9819-7CFDF966518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73228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2BA5DA4-6A94-4701-98CE-F2D162CDE92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0672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BA5DA4-6A94-4701-98CE-F2D162CDE922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15076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4.jpe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3" descr="banner2"/>
          <p:cNvPicPr>
            <a:picLocks noChangeAspect="1" noChangeArrowheads="1"/>
          </p:cNvPicPr>
          <p:nvPr userDrawn="1"/>
        </p:nvPicPr>
        <p:blipFill rotWithShape="1">
          <a:blip r:embed="rId2" cstate="print"/>
          <a:srcRect r="76190"/>
          <a:stretch/>
        </p:blipFill>
        <p:spPr bwMode="auto">
          <a:xfrm>
            <a:off x="0" y="6172200"/>
            <a:ext cx="9144000" cy="69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3" descr="banner2"/>
          <p:cNvPicPr>
            <a:picLocks noChangeAspect="1" noChangeArrowheads="1"/>
          </p:cNvPicPr>
          <p:nvPr userDrawn="1"/>
        </p:nvPicPr>
        <p:blipFill rotWithShape="1">
          <a:blip r:embed="rId2" cstate="print"/>
          <a:srcRect r="76190"/>
          <a:stretch/>
        </p:blipFill>
        <p:spPr bwMode="auto">
          <a:xfrm>
            <a:off x="0" y="0"/>
            <a:ext cx="914400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8"/>
          <p:cNvSpPr txBox="1">
            <a:spLocks noChangeArrowheads="1"/>
          </p:cNvSpPr>
          <p:nvPr userDrawn="1"/>
        </p:nvSpPr>
        <p:spPr bwMode="auto">
          <a:xfrm>
            <a:off x="0" y="6180892"/>
            <a:ext cx="137160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Tahoma" pitchFamily="34" charset="0"/>
              </a:rPr>
              <a:t>CERN </a:t>
            </a:r>
            <a:r>
              <a:rPr lang="en-US" sz="900" dirty="0" smtClean="0">
                <a:solidFill>
                  <a:schemeClr val="bg1"/>
                </a:solidFill>
                <a:latin typeface="Tahoma" pitchFamily="34" charset="0"/>
              </a:rPr>
              <a:t>– IT</a:t>
            </a:r>
            <a:r>
              <a:rPr lang="en-US" sz="900" baseline="0" dirty="0" smtClean="0">
                <a:solidFill>
                  <a:schemeClr val="bg1"/>
                </a:solidFill>
                <a:latin typeface="Tahoma" pitchFamily="34" charset="0"/>
              </a:rPr>
              <a:t> </a:t>
            </a:r>
            <a:r>
              <a:rPr lang="en-US" sz="900" dirty="0" smtClean="0">
                <a:solidFill>
                  <a:schemeClr val="bg1"/>
                </a:solidFill>
                <a:latin typeface="Tahoma" pitchFamily="34" charset="0"/>
              </a:rPr>
              <a:t>Department</a:t>
            </a:r>
            <a:endParaRPr lang="en-US" sz="900" dirty="0">
              <a:solidFill>
                <a:schemeClr val="bg1"/>
              </a:solidFill>
              <a:latin typeface="Tahoma" pitchFamily="34" charset="0"/>
            </a:endParaRPr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solidFill>
                  <a:srgbClr val="FFFFFF"/>
                </a:solidFill>
                <a:latin typeface="Tahoma" pitchFamily="34" charset="0"/>
              </a:rPr>
              <a:t>www.cern.ch/i</a:t>
            </a:r>
            <a:r>
              <a:rPr lang="en-US" sz="1000" b="1" dirty="0">
                <a:solidFill>
                  <a:srgbClr val="FFFFFF"/>
                </a:solidFill>
                <a:latin typeface="Tahoma" pitchFamily="34" charset="0"/>
              </a:rPr>
              <a:t>t</a:t>
            </a:r>
          </a:p>
        </p:txBody>
      </p:sp>
      <p:pic>
        <p:nvPicPr>
          <p:cNvPr id="5" name="Picture 9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40750" y="6248400"/>
            <a:ext cx="5270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0" descr="banner1"/>
          <p:cNvPicPr>
            <a:picLocks noChangeAspect="1" noChangeArrowheads="1"/>
          </p:cNvPicPr>
          <p:nvPr userDrawn="1"/>
        </p:nvPicPr>
        <p:blipFill rotWithShape="1">
          <a:blip r:embed="rId4" cstate="print"/>
          <a:srcRect l="73797"/>
          <a:stretch/>
        </p:blipFill>
        <p:spPr bwMode="auto">
          <a:xfrm>
            <a:off x="7047494" y="0"/>
            <a:ext cx="2096505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752600"/>
            <a:ext cx="8077200" cy="1470025"/>
          </a:xfrm>
        </p:spPr>
        <p:txBody>
          <a:bodyPr/>
          <a:lstStyle>
            <a:lvl1pPr algn="ctr">
              <a:defRPr sz="3600" b="1">
                <a:solidFill>
                  <a:srgbClr val="00529E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3505200"/>
            <a:ext cx="7924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00529E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1" name="Title 1"/>
          <p:cNvSpPr txBox="1">
            <a:spLocks/>
          </p:cNvSpPr>
          <p:nvPr userDrawn="1"/>
        </p:nvSpPr>
        <p:spPr bwMode="auto">
          <a:xfrm>
            <a:off x="152400" y="76200"/>
            <a:ext cx="6705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US" sz="2800" dirty="0" smtClean="0"/>
              <a:t>Collaboration</a:t>
            </a:r>
            <a:r>
              <a:rPr lang="en-US" sz="2800" baseline="0" dirty="0" smtClean="0"/>
              <a:t> and Information Services</a:t>
            </a:r>
            <a:endParaRPr lang="en-US" sz="2800" dirty="0"/>
          </a:p>
        </p:txBody>
      </p:sp>
      <p:pic>
        <p:nvPicPr>
          <p:cNvPr id="3" name="Picture 2" descr="Indico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6324600"/>
            <a:ext cx="1062486" cy="432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9" name="Picture 8" descr="Invenio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259" y="6324600"/>
            <a:ext cx="1107341" cy="432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3" name="TextBox 12"/>
          <p:cNvSpPr txBox="1"/>
          <p:nvPr userDrawn="1"/>
        </p:nvSpPr>
        <p:spPr>
          <a:xfrm>
            <a:off x="4724400" y="6324600"/>
            <a:ext cx="1524000" cy="432000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r>
              <a:rPr lang="en-US" sz="2400" b="1" dirty="0" smtClean="0">
                <a:solidFill>
                  <a:srgbClr val="A0FEA0"/>
                </a:solidFill>
                <a:latin typeface="Calibri"/>
                <a:cs typeface="Calibri"/>
              </a:rPr>
              <a:t>WEB</a:t>
            </a:r>
            <a:r>
              <a:rPr lang="en-US" sz="2400" b="1" dirty="0" smtClean="0">
                <a:solidFill>
                  <a:srgbClr val="008000"/>
                </a:solidFill>
                <a:latin typeface="Calibri"/>
                <a:cs typeface="Calibri"/>
              </a:rPr>
              <a:t>CAST</a:t>
            </a:r>
            <a:endParaRPr lang="en-US" sz="2400" b="1" dirty="0">
              <a:solidFill>
                <a:srgbClr val="008000"/>
              </a:solidFill>
              <a:latin typeface="Calibri"/>
              <a:cs typeface="Calibri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6553200" y="6324600"/>
            <a:ext cx="1600200" cy="432000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r>
              <a:rPr lang="en-US" sz="2400" b="1" dirty="0" err="1" smtClean="0">
                <a:solidFill>
                  <a:srgbClr val="FF6600"/>
                </a:solidFill>
                <a:latin typeface="Calibri"/>
                <a:cs typeface="Calibri"/>
              </a:rPr>
              <a:t>Video</a:t>
            </a:r>
            <a:r>
              <a:rPr lang="en-US" sz="2400" b="1" dirty="0" err="1" smtClean="0">
                <a:solidFill>
                  <a:srgbClr val="FF0000"/>
                </a:solidFill>
                <a:latin typeface="Calibri"/>
                <a:cs typeface="Calibri"/>
              </a:rPr>
              <a:t>Conf</a:t>
            </a:r>
            <a:endParaRPr lang="en-US" sz="2400" b="1" dirty="0">
              <a:solidFill>
                <a:srgbClr val="FF0000"/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29450" y="76200"/>
            <a:ext cx="1885950" cy="5943600"/>
          </a:xfr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76200"/>
            <a:ext cx="5505450" cy="5943600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5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3" descr="banner2"/>
          <p:cNvPicPr>
            <a:picLocks noChangeAspect="1" noChangeArrowheads="1"/>
          </p:cNvPicPr>
          <p:nvPr userDrawn="1"/>
        </p:nvPicPr>
        <p:blipFill rotWithShape="1">
          <a:blip r:embed="rId13" cstate="print"/>
          <a:srcRect r="76190"/>
          <a:stretch/>
        </p:blipFill>
        <p:spPr bwMode="auto">
          <a:xfrm>
            <a:off x="0" y="0"/>
            <a:ext cx="914400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76200"/>
            <a:ext cx="6705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29" name="Picture 9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534400" y="6248400"/>
            <a:ext cx="5270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 userDrawn="1"/>
        </p:nvSpPr>
        <p:spPr>
          <a:xfrm>
            <a:off x="3429000" y="6477000"/>
            <a:ext cx="45720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400" b="1" i="1" baseline="0" dirty="0" smtClean="0">
                <a:solidFill>
                  <a:srgbClr val="00529E"/>
                </a:solidFill>
              </a:rPr>
              <a:t>IPPOG Steering Committee Meeting </a:t>
            </a:r>
            <a:r>
              <a:rPr lang="en-US" sz="1400" b="1" i="1" dirty="0" smtClean="0">
                <a:solidFill>
                  <a:srgbClr val="00529E"/>
                </a:solidFill>
              </a:rPr>
              <a:t>[Nov 2013] </a:t>
            </a:r>
            <a:r>
              <a:rPr lang="en-US" sz="1400" b="1" i="1" dirty="0">
                <a:solidFill>
                  <a:srgbClr val="00529E"/>
                </a:solidFill>
              </a:rPr>
              <a:t>- </a:t>
            </a:r>
            <a:fld id="{7411D7AD-6CB2-446F-A775-E890509EE7FF}" type="slidenum">
              <a:rPr lang="en-US" sz="1400" b="1" i="1">
                <a:solidFill>
                  <a:srgbClr val="00529E"/>
                </a:solidFill>
              </a:rPr>
              <a:pPr algn="r">
                <a:defRPr/>
              </a:pPr>
              <a:t>‹#›</a:t>
            </a:fld>
            <a:endParaRPr lang="en-US" sz="1400" b="1" i="1" dirty="0">
              <a:solidFill>
                <a:srgbClr val="00529E"/>
              </a:solidFill>
            </a:endParaRPr>
          </a:p>
        </p:txBody>
      </p:sp>
      <p:sp>
        <p:nvSpPr>
          <p:cNvPr id="2" name="Oval 1"/>
          <p:cNvSpPr/>
          <p:nvPr userDrawn="1"/>
        </p:nvSpPr>
        <p:spPr>
          <a:xfrm>
            <a:off x="7239000" y="76200"/>
            <a:ext cx="762000" cy="762000"/>
          </a:xfrm>
          <a:prstGeom prst="ellipse">
            <a:avLst/>
          </a:prstGeom>
          <a:solidFill>
            <a:srgbClr val="549B7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rmAutofit fontScale="92500" lnSpcReduction="20000"/>
          </a:bodyPr>
          <a:lstStyle/>
          <a:p>
            <a:pPr algn="ctr"/>
            <a:r>
              <a:rPr lang="en-US" sz="4400" b="1" dirty="0" smtClean="0">
                <a:latin typeface="Calibri"/>
                <a:cs typeface="Calibri"/>
              </a:rPr>
              <a:t>IT</a:t>
            </a:r>
            <a:endParaRPr lang="en-US" sz="4400" b="1" dirty="0">
              <a:latin typeface="Calibri"/>
              <a:cs typeface="Calibri"/>
            </a:endParaRPr>
          </a:p>
        </p:txBody>
      </p:sp>
      <p:pic>
        <p:nvPicPr>
          <p:cNvPr id="12" name="Picture 22" descr="lato4"/>
          <p:cNvPicPr>
            <a:picLocks noChangeAspect="1" noChangeArrowheads="1"/>
          </p:cNvPicPr>
          <p:nvPr userDrawn="1"/>
        </p:nvPicPr>
        <p:blipFill rotWithShape="1">
          <a:blip r:embed="rId15" cstate="print"/>
          <a:srcRect t="86257" r="16225" b="3193"/>
          <a:stretch/>
        </p:blipFill>
        <p:spPr bwMode="auto">
          <a:xfrm>
            <a:off x="8077200" y="152400"/>
            <a:ext cx="996112" cy="635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 userDrawn="1"/>
        </p:nvSpPr>
        <p:spPr>
          <a:xfrm>
            <a:off x="8028032" y="76200"/>
            <a:ext cx="10397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CIS</a:t>
            </a:r>
            <a:endParaRPr lang="en-US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529E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529E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information-technology.web.cern.ch/news/service-news/vidyo-release-222-production" TargetMode="External"/><Relationship Id="rId4" Type="http://schemas.openxmlformats.org/officeDocument/2006/relationships/hyperlink" Target="http://information-technology.web.cern.ch/services/fe/developments/recording-vidyo-meeting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information-technology.web.cern.ch/services/fe/howto/users-join-vidyo-meeting-phone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Vidyo</a:t>
            </a:r>
            <a:r>
              <a:rPr lang="en-US" dirty="0" smtClean="0"/>
              <a:t> Service Developments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686800" cy="6096000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 smtClean="0"/>
              <a:t>Vidyo</a:t>
            </a:r>
            <a:r>
              <a:rPr lang="en-US" dirty="0" smtClean="0"/>
              <a:t> Unified Client (integrated chat support)</a:t>
            </a:r>
          </a:p>
          <a:p>
            <a:pPr lvl="1"/>
            <a:r>
              <a:rPr lang="en-US" dirty="0" smtClean="0"/>
              <a:t>Last beta build received on 8 Nov. 2013</a:t>
            </a:r>
          </a:p>
          <a:p>
            <a:pPr lvl="2"/>
            <a:r>
              <a:rPr lang="en-US" dirty="0" smtClean="0"/>
              <a:t>Several delays during the last months</a:t>
            </a:r>
          </a:p>
          <a:p>
            <a:pPr lvl="3"/>
            <a:r>
              <a:rPr lang="en-US" dirty="0" smtClean="0"/>
              <a:t>Last one: audio issues on the new OSX Mavericks</a:t>
            </a:r>
          </a:p>
          <a:p>
            <a:pPr lvl="2"/>
            <a:r>
              <a:rPr lang="en-US" dirty="0" smtClean="0"/>
              <a:t>GA date pushed to end of November</a:t>
            </a:r>
          </a:p>
          <a:p>
            <a:pPr lvl="3"/>
            <a:r>
              <a:rPr lang="en-US" dirty="0" smtClean="0"/>
              <a:t>Users interested are able to use it in beta (betas are published as we receive them):</a:t>
            </a:r>
          </a:p>
          <a:p>
            <a:pPr lvl="4"/>
            <a:r>
              <a:rPr lang="en-US" dirty="0">
                <a:hlinkClick r:id="rId3"/>
              </a:rPr>
              <a:t>http://information-technology.web.cern.ch/news/service-news/vidyo-release-222-</a:t>
            </a:r>
            <a:r>
              <a:rPr lang="en-US" dirty="0" smtClean="0">
                <a:hlinkClick r:id="rId3"/>
              </a:rPr>
              <a:t>production</a:t>
            </a: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Other Unified features (on upcoming 3.0.x releases):</a:t>
            </a:r>
          </a:p>
          <a:p>
            <a:pPr lvl="1"/>
            <a:r>
              <a:rPr lang="en-US" dirty="0" smtClean="0"/>
              <a:t>Moderation controls on the client directly</a:t>
            </a:r>
          </a:p>
          <a:p>
            <a:pPr lvl="1"/>
            <a:r>
              <a:rPr lang="en-US" dirty="0" smtClean="0"/>
              <a:t>Up to 16 videos displayed at the same time (instead of 8)</a:t>
            </a:r>
          </a:p>
          <a:p>
            <a:pPr lvl="1"/>
            <a:r>
              <a:rPr lang="en-US" dirty="0"/>
              <a:t>Visual indication of who is speaking and who is </a:t>
            </a:r>
            <a:r>
              <a:rPr lang="en-US" dirty="0" smtClean="0"/>
              <a:t>sharing</a:t>
            </a:r>
            <a:endParaRPr lang="en-US" dirty="0" smtClean="0"/>
          </a:p>
          <a:p>
            <a:pPr lvl="1"/>
            <a:r>
              <a:rPr lang="en-US" dirty="0" smtClean="0"/>
              <a:t>New browser plugin</a:t>
            </a:r>
          </a:p>
          <a:p>
            <a:pPr lvl="2"/>
            <a:r>
              <a:rPr lang="en-US" dirty="0" smtClean="0"/>
              <a:t>Interesting specially for people that can’t instal</a:t>
            </a:r>
            <a:r>
              <a:rPr lang="en-US" dirty="0" smtClean="0"/>
              <a:t>l the native client for security reasons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Recording </a:t>
            </a:r>
            <a:r>
              <a:rPr lang="en-US" dirty="0" smtClean="0"/>
              <a:t>of </a:t>
            </a:r>
            <a:r>
              <a:rPr lang="en-US" dirty="0" err="1" smtClean="0"/>
              <a:t>Vidyo</a:t>
            </a:r>
            <a:r>
              <a:rPr lang="en-US" dirty="0" smtClean="0"/>
              <a:t> Meetings</a:t>
            </a:r>
          </a:p>
          <a:p>
            <a:pPr lvl="1"/>
            <a:r>
              <a:rPr lang="en-US" dirty="0" smtClean="0"/>
              <a:t>Service presented to the user community</a:t>
            </a:r>
          </a:p>
          <a:p>
            <a:pPr lvl="2"/>
            <a:r>
              <a:rPr lang="en-US" dirty="0">
                <a:hlinkClick r:id="rId4"/>
              </a:rPr>
              <a:t>http://information-technology.web.cern.ch/services/fe/developments/recording-vidyo-</a:t>
            </a:r>
            <a:r>
              <a:rPr lang="en-US" dirty="0" smtClean="0">
                <a:hlinkClick r:id="rId4"/>
              </a:rPr>
              <a:t>meeting</a:t>
            </a:r>
            <a:endParaRPr lang="en-US" dirty="0" smtClean="0"/>
          </a:p>
          <a:p>
            <a:pPr lvl="2"/>
            <a:r>
              <a:rPr lang="en-US" dirty="0" smtClean="0">
                <a:sym typeface="Wingdings"/>
              </a:rPr>
              <a:t>Currently finishing </a:t>
            </a:r>
            <a:r>
              <a:rPr lang="en-US" dirty="0" smtClean="0">
                <a:sym typeface="Wingdings"/>
              </a:rPr>
              <a:t>user </a:t>
            </a:r>
            <a:r>
              <a:rPr lang="en-US" dirty="0" smtClean="0">
                <a:sym typeface="Wingdings"/>
              </a:rPr>
              <a:t>documentation guides. </a:t>
            </a:r>
          </a:p>
          <a:p>
            <a:pPr lvl="2"/>
            <a:r>
              <a:rPr lang="en-US" dirty="0" smtClean="0">
                <a:sym typeface="Wingdings"/>
              </a:rPr>
              <a:t>Targeting </a:t>
            </a:r>
            <a:r>
              <a:rPr lang="en-US" dirty="0" smtClean="0">
                <a:sym typeface="Wingdings"/>
              </a:rPr>
              <a:t>next week to open the service to the community</a:t>
            </a:r>
          </a:p>
          <a:p>
            <a:pPr lvl="3"/>
            <a:r>
              <a:rPr lang="en-US" dirty="0" smtClean="0">
                <a:sym typeface="Wingdings"/>
              </a:rPr>
              <a:t>Some recordings are already being done </a:t>
            </a:r>
            <a:endParaRPr lang="en-US" dirty="0" smtClean="0">
              <a:sym typeface="Wingdings"/>
            </a:endParaRPr>
          </a:p>
          <a:p>
            <a:pPr lvl="4"/>
            <a:r>
              <a:rPr lang="en-US" dirty="0" smtClean="0">
                <a:sym typeface="Wingdings"/>
              </a:rPr>
              <a:t>upon</a:t>
            </a:r>
            <a:r>
              <a:rPr lang="en-US" dirty="0" smtClean="0">
                <a:sym typeface="Wingdings"/>
              </a:rPr>
              <a:t> user </a:t>
            </a:r>
            <a:r>
              <a:rPr lang="en-US" dirty="0" smtClean="0">
                <a:sym typeface="Wingdings"/>
              </a:rPr>
              <a:t>request </a:t>
            </a:r>
            <a:r>
              <a:rPr lang="en-US" dirty="0" smtClean="0">
                <a:sym typeface="Wingdings"/>
              </a:rPr>
              <a:t>at </a:t>
            </a:r>
            <a:r>
              <a:rPr lang="en-US" dirty="0" err="1" smtClean="0">
                <a:sym typeface="Wingdings"/>
              </a:rPr>
              <a:t>vidyo</a:t>
            </a:r>
            <a:r>
              <a:rPr lang="en-US" dirty="0" err="1" smtClean="0">
                <a:sym typeface="Wingdings"/>
              </a:rPr>
              <a:t>-support@</a:t>
            </a:r>
            <a:r>
              <a:rPr lang="en-US" dirty="0" err="1" smtClean="0">
                <a:sym typeface="Wingdings"/>
              </a:rPr>
              <a:t>cern.ch</a:t>
            </a:r>
            <a:endParaRPr lang="en-US" dirty="0" smtClean="0"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9890878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Vidyo</a:t>
            </a:r>
            <a:r>
              <a:rPr lang="en-US" dirty="0" smtClean="0"/>
              <a:t> Service Developments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Audio Skype bridge:</a:t>
            </a:r>
          </a:p>
          <a:p>
            <a:pPr lvl="1"/>
            <a:r>
              <a:rPr lang="en-US" dirty="0"/>
              <a:t>Skype access pilot tested with a 3</a:t>
            </a:r>
            <a:r>
              <a:rPr lang="en-US" baseline="30000" dirty="0"/>
              <a:t>rd</a:t>
            </a:r>
            <a:r>
              <a:rPr lang="en-US" dirty="0"/>
              <a:t> party software license</a:t>
            </a:r>
          </a:p>
          <a:p>
            <a:pPr lvl="2"/>
            <a:r>
              <a:rPr lang="en-US" dirty="0"/>
              <a:t>Working. Not a lot of interest from the Community (3-4 simultaneous calls mainly ATLAS)</a:t>
            </a:r>
          </a:p>
          <a:p>
            <a:pPr lvl="2"/>
            <a:r>
              <a:rPr lang="en-US" dirty="0"/>
              <a:t>Better Alternatives (due to Microsoft Skype strategy):</a:t>
            </a:r>
          </a:p>
          <a:p>
            <a:pPr lvl="3"/>
            <a:r>
              <a:rPr lang="en-US" dirty="0"/>
              <a:t>Investigated </a:t>
            </a:r>
            <a:r>
              <a:rPr lang="en-US" dirty="0" err="1"/>
              <a:t>Lync</a:t>
            </a:r>
            <a:r>
              <a:rPr lang="en-US" dirty="0"/>
              <a:t> server to establish the integration</a:t>
            </a:r>
          </a:p>
          <a:p>
            <a:pPr lvl="4"/>
            <a:r>
              <a:rPr lang="en-US" dirty="0"/>
              <a:t>Not currently possible with </a:t>
            </a:r>
            <a:r>
              <a:rPr lang="en-US" dirty="0" err="1"/>
              <a:t>curernt</a:t>
            </a:r>
            <a:r>
              <a:rPr lang="en-US" dirty="0"/>
              <a:t> version of the </a:t>
            </a:r>
            <a:r>
              <a:rPr lang="en-US" dirty="0" err="1"/>
              <a:t>Lync</a:t>
            </a:r>
            <a:r>
              <a:rPr lang="en-US" dirty="0"/>
              <a:t> server</a:t>
            </a:r>
          </a:p>
          <a:p>
            <a:pPr lvl="2"/>
            <a:r>
              <a:rPr lang="en-US" dirty="0"/>
              <a:t>Investigating possibilities using the Skype Manager service (using SIP profiles)</a:t>
            </a:r>
          </a:p>
          <a:p>
            <a:r>
              <a:rPr lang="en-US" dirty="0"/>
              <a:t>Phone bridges</a:t>
            </a:r>
          </a:p>
          <a:p>
            <a:pPr lvl="1"/>
            <a:r>
              <a:rPr lang="en-US" u="sng" dirty="0">
                <a:hlinkClick r:id="rId2"/>
              </a:rPr>
              <a:t>http://information-technology.web.cern.ch/services/fe/howto/users-join-vidyo-meeting-phone</a:t>
            </a:r>
            <a:endParaRPr lang="en-US" u="sng" dirty="0"/>
          </a:p>
          <a:p>
            <a:pPr lvl="1"/>
            <a:r>
              <a:rPr lang="en-US" dirty="0"/>
              <a:t>New Number available in IHEP (China), </a:t>
            </a:r>
            <a:r>
              <a:rPr lang="en-US" dirty="0" err="1"/>
              <a:t>Esnet</a:t>
            </a:r>
            <a:r>
              <a:rPr lang="en-US" dirty="0"/>
              <a:t> (US) and (coming) BNL</a:t>
            </a:r>
          </a:p>
          <a:p>
            <a:pPr lvl="1"/>
            <a:r>
              <a:rPr lang="en-US" dirty="0"/>
              <a:t>Still waiting for </a:t>
            </a:r>
            <a:r>
              <a:rPr lang="en-US" dirty="0" err="1"/>
              <a:t>Renater</a:t>
            </a:r>
            <a:r>
              <a:rPr lang="en-US" dirty="0"/>
              <a:t>/IN2P3: got their agreement but no more news since July 2013</a:t>
            </a:r>
          </a:p>
          <a:p>
            <a:pPr lvl="1"/>
            <a:r>
              <a:rPr lang="en-US" u="sng" dirty="0"/>
              <a:t>I</a:t>
            </a:r>
            <a:r>
              <a:rPr lang="en-US" dirty="0"/>
              <a:t>nterested institutes can contact the CERN </a:t>
            </a:r>
            <a:r>
              <a:rPr lang="en-US" dirty="0" err="1"/>
              <a:t>Vidyo</a:t>
            </a:r>
            <a:r>
              <a:rPr lang="en-US" dirty="0"/>
              <a:t> Team</a:t>
            </a:r>
          </a:p>
          <a:p>
            <a:pPr lvl="2"/>
            <a:r>
              <a:rPr lang="en-US" dirty="0"/>
              <a:t>Requires PABX phone line capacity and H323/SIP configured over an Internet connection to CERN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1794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Extras IT-CIS is offering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CDS already stores plots and now event </a:t>
            </a:r>
            <a:r>
              <a:rPr lang="en-US" dirty="0" smtClean="0"/>
              <a:t>displays</a:t>
            </a:r>
          </a:p>
          <a:p>
            <a:pPr lvl="1"/>
            <a:r>
              <a:rPr lang="en-US" dirty="0" smtClean="0"/>
              <a:t>raw </a:t>
            </a:r>
            <a:r>
              <a:rPr lang="en-US" dirty="0"/>
              <a:t>format restricted, derived formats for outreach public</a:t>
            </a:r>
          </a:p>
          <a:p>
            <a:r>
              <a:rPr lang="en-US" dirty="0" err="1" smtClean="0"/>
              <a:t>Invenio</a:t>
            </a:r>
            <a:r>
              <a:rPr lang="en-US" dirty="0" smtClean="0"/>
              <a:t> </a:t>
            </a:r>
            <a:r>
              <a:rPr lang="en-US" dirty="0"/>
              <a:t>extended as an archival </a:t>
            </a:r>
            <a:r>
              <a:rPr lang="en-US" dirty="0" smtClean="0"/>
              <a:t>platform</a:t>
            </a:r>
          </a:p>
          <a:p>
            <a:pPr lvl="1"/>
            <a:r>
              <a:rPr lang="en-US" dirty="0" smtClean="0"/>
              <a:t>OAIS</a:t>
            </a:r>
            <a:r>
              <a:rPr lang="en-US" dirty="0"/>
              <a:t>-inspired long-term preservation </a:t>
            </a:r>
            <a:r>
              <a:rPr lang="en-US" dirty="0" smtClean="0"/>
              <a:t>practices</a:t>
            </a:r>
          </a:p>
          <a:p>
            <a:pPr lvl="1"/>
            <a:r>
              <a:rPr lang="en-US" dirty="0" smtClean="0"/>
              <a:t>persistent </a:t>
            </a:r>
            <a:r>
              <a:rPr lang="en-US" dirty="0"/>
              <a:t>IDs, DOI </a:t>
            </a:r>
            <a:r>
              <a:rPr lang="en-US" dirty="0" smtClean="0"/>
              <a:t>minting</a:t>
            </a:r>
          </a:p>
          <a:p>
            <a:pPr lvl="1"/>
            <a:r>
              <a:rPr lang="en-US" dirty="0" smtClean="0"/>
              <a:t>ingestion </a:t>
            </a:r>
            <a:r>
              <a:rPr lang="en-US" dirty="0"/>
              <a:t>store, archival store, audit </a:t>
            </a:r>
            <a:r>
              <a:rPr lang="en-US" dirty="0" smtClean="0"/>
              <a:t>store</a:t>
            </a:r>
          </a:p>
          <a:p>
            <a:pPr lvl="1"/>
            <a:r>
              <a:rPr lang="en-US" dirty="0" smtClean="0"/>
              <a:t>semi</a:t>
            </a:r>
            <a:r>
              <a:rPr lang="en-US" dirty="0"/>
              <a:t>-automated format migrations</a:t>
            </a:r>
          </a:p>
          <a:p>
            <a:r>
              <a:rPr lang="en-US" dirty="0"/>
              <a:t>- CMS data analysis pilot exercise under way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4123258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21965</TotalTime>
  <Words>424</Words>
  <Application>Microsoft Macintosh PowerPoint</Application>
  <PresentationFormat>On-screen Show (4:3)</PresentationFormat>
  <Paragraphs>47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Vidyo Service Developments</vt:lpstr>
      <vt:lpstr>Vidyo Service Developments</vt:lpstr>
      <vt:lpstr>Extras IT-CIS is offering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CDS Report for SIPB</dc:title>
  <dc:creator>tjs</dc:creator>
  <cp:lastModifiedBy>Joao Fernandes</cp:lastModifiedBy>
  <cp:revision>849</cp:revision>
  <cp:lastPrinted>2012-12-05T09:35:04Z</cp:lastPrinted>
  <dcterms:created xsi:type="dcterms:W3CDTF">2006-05-15T08:51:15Z</dcterms:created>
  <dcterms:modified xsi:type="dcterms:W3CDTF">2013-11-13T14:45:30Z</dcterms:modified>
</cp:coreProperties>
</file>