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76" r:id="rId2"/>
    <p:sldId id="278" r:id="rId3"/>
    <p:sldId id="279" r:id="rId4"/>
    <p:sldId id="277" r:id="rId5"/>
    <p:sldId id="274" r:id="rId6"/>
    <p:sldId id="272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5" r:id="rId21"/>
    <p:sldId id="280" r:id="rId22"/>
    <p:sldId id="281" r:id="rId23"/>
    <p:sldId id="282" r:id="rId24"/>
    <p:sldId id="286" r:id="rId25"/>
    <p:sldId id="283" r:id="rId26"/>
    <p:sldId id="284" r:id="rId27"/>
    <p:sldId id="288" r:id="rId28"/>
    <p:sldId id="285" r:id="rId29"/>
    <p:sldId id="28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0BE62-D36C-49D8-AD98-018C3E90FFDF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699B7-1D87-44BC-A00F-49036AFBE0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808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17AAA-161D-4A23-95C4-1179445E27C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87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17AAA-161D-4A23-95C4-1179445E27C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87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that if pile-up or PACMAN bunches present</a:t>
            </a:r>
            <a:r>
              <a:rPr lang="en-US" baseline="0" dirty="0" smtClean="0"/>
              <a:t> problems, </a:t>
            </a:r>
            <a:r>
              <a:rPr lang="en-US" baseline="0" dirty="0" err="1" smtClean="0"/>
              <a:t>Microbatches</a:t>
            </a:r>
            <a:r>
              <a:rPr lang="en-US" baseline="0" dirty="0" smtClean="0"/>
              <a:t> is another </a:t>
            </a:r>
            <a:r>
              <a:rPr lang="en-US" baseline="0" dirty="0" err="1" smtClean="0"/>
              <a:t>fall-back</a:t>
            </a:r>
            <a:r>
              <a:rPr lang="en-US" baseline="0" dirty="0" smtClean="0"/>
              <a:t> scenario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17AAA-161D-4A23-95C4-1179445E27C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49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17AAA-161D-4A23-95C4-1179445E27C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87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24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39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5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79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73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49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04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13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3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466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30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F1264-7CD1-453B-B5F2-E22A9E76FD35}" type="datetimeFigureOut">
              <a:rPr lang="en-GB" smtClean="0"/>
              <a:t>21/10/2013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A551C-AAEF-4C5D-BEDD-C8DAD92D21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86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908720"/>
            <a:ext cx="9144000" cy="1296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0610" y="931391"/>
            <a:ext cx="89858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bg1">
                    <a:lumMod val="95000"/>
                  </a:schemeClr>
                </a:solidFill>
              </a:rPr>
              <a:t>New alternative filling schemes </a:t>
            </a:r>
          </a:p>
          <a:p>
            <a:r>
              <a:rPr lang="en-GB" sz="3600" b="1" dirty="0" smtClean="0">
                <a:solidFill>
                  <a:schemeClr val="bg1">
                    <a:lumMod val="95000"/>
                  </a:schemeClr>
                </a:solidFill>
              </a:rPr>
              <a:t>for the HL-LHC</a:t>
            </a:r>
          </a:p>
          <a:p>
            <a:pPr algn="ctr"/>
            <a:endParaRPr lang="en-GB" sz="3600" b="1" dirty="0" smtClean="0"/>
          </a:p>
          <a:p>
            <a:pPr algn="ctr"/>
            <a:endParaRPr lang="en-GB" b="1" dirty="0" smtClean="0"/>
          </a:p>
          <a:p>
            <a:pPr algn="ctr"/>
            <a:endParaRPr lang="en-GB" sz="1200" dirty="0" smtClean="0"/>
          </a:p>
          <a:p>
            <a:pPr algn="ctr"/>
            <a:r>
              <a:rPr lang="en-GB" sz="2200" dirty="0" smtClean="0"/>
              <a:t>O. </a:t>
            </a:r>
            <a:r>
              <a:rPr lang="en-GB" sz="2200" dirty="0" err="1" smtClean="0"/>
              <a:t>Domínguez</a:t>
            </a:r>
            <a:r>
              <a:rPr lang="en-GB" sz="2200" dirty="0"/>
              <a:t> </a:t>
            </a:r>
            <a:r>
              <a:rPr lang="en-GB" sz="2200" dirty="0" smtClean="0"/>
              <a:t>and R. Tom</a:t>
            </a:r>
            <a:r>
              <a:rPr lang="es-ES" sz="2200" dirty="0" err="1" smtClean="0"/>
              <a:t>ás</a:t>
            </a:r>
            <a:r>
              <a:rPr lang="en-GB" sz="2200" dirty="0" smtClean="0"/>
              <a:t> </a:t>
            </a: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544192"/>
            <a:ext cx="1100748" cy="1098916"/>
          </a:xfrm>
          <a:prstGeom prst="roundRect">
            <a:avLst>
              <a:gd name="adj" fmla="val 25222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extrusionH="196850" prstMaterial="matte">
            <a:bevelT w="234950" h="101600"/>
            <a:contourClr>
              <a:schemeClr val="tx2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123728" y="6505599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dirty="0" smtClean="0"/>
              <a:t>e-</a:t>
            </a:r>
            <a:r>
              <a:rPr lang="es-ES_tradnl" sz="1400" dirty="0" err="1" smtClean="0"/>
              <a:t>cloud</a:t>
            </a:r>
            <a:r>
              <a:rPr lang="es-ES_tradnl" sz="1400" dirty="0" smtClean="0"/>
              <a:t> meeting, 21 October 2013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4797152"/>
            <a:ext cx="79208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ES" b="1" dirty="0" err="1" smtClean="0">
                <a:solidFill>
                  <a:schemeClr val="accent1"/>
                </a:solidFill>
              </a:rPr>
              <a:t>Acknowledgements</a:t>
            </a:r>
            <a:endParaRPr lang="es-ES" b="1" dirty="0" smtClean="0">
              <a:solidFill>
                <a:schemeClr val="accent1"/>
              </a:solidFill>
            </a:endParaRPr>
          </a:p>
          <a:p>
            <a:r>
              <a:rPr lang="es-ES" dirty="0" smtClean="0"/>
              <a:t>H. </a:t>
            </a:r>
            <a:r>
              <a:rPr lang="es-ES" dirty="0" err="1" smtClean="0"/>
              <a:t>Damerau</a:t>
            </a:r>
            <a:r>
              <a:rPr lang="es-ES" dirty="0" smtClean="0"/>
              <a:t>, S. Fartoukh, G. Iadarola, G. Rumolo and F. Zimmermann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09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44208" y="0"/>
            <a:ext cx="2288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Reduced </a:t>
            </a:r>
            <a:r>
              <a:rPr lang="en-US" sz="2000" b="1" i="1" dirty="0" err="1" smtClean="0">
                <a:solidFill>
                  <a:schemeClr val="accent1"/>
                </a:solidFill>
              </a:rPr>
              <a:t>s</a:t>
            </a:r>
            <a:r>
              <a:rPr lang="en-US" sz="2000" b="1" i="1" baseline="-25000" dirty="0" err="1" smtClean="0">
                <a:solidFill>
                  <a:schemeClr val="accent1"/>
                </a:solidFill>
              </a:rPr>
              <a:t>b</a:t>
            </a:r>
            <a:endParaRPr lang="en-GB" sz="2000" b="1" i="1" baseline="-25000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548680"/>
            <a:ext cx="842493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Reducing bunch spacing </a:t>
            </a:r>
            <a:r>
              <a:rPr lang="en-US" dirty="0" smtClean="0">
                <a:sym typeface="Wingdings" pitchFamily="2" charset="2"/>
              </a:rPr>
              <a:t> Straightforward way to reduce pile-up in the detectors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Bunch </a:t>
            </a:r>
            <a:r>
              <a:rPr lang="en-US" dirty="0" err="1" smtClean="0">
                <a:sym typeface="Wingdings" pitchFamily="2" charset="2"/>
              </a:rPr>
              <a:t>spacings</a:t>
            </a:r>
            <a:r>
              <a:rPr lang="en-US" dirty="0" smtClean="0">
                <a:sym typeface="Wingdings" pitchFamily="2" charset="2"/>
              </a:rPr>
              <a:t> explored: 12.5 ns, 5 ns, 2.5 ns and 1.25 ns </a:t>
            </a:r>
            <a:endParaRPr lang="en-GB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976229"/>
              </p:ext>
            </p:extLst>
          </p:nvPr>
        </p:nvGraphicFramePr>
        <p:xfrm>
          <a:off x="739674" y="1772816"/>
          <a:ext cx="6264696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864096"/>
                <a:gridCol w="936104"/>
                <a:gridCol w="864096"/>
                <a:gridCol w="936104"/>
                <a:gridCol w="864096"/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 ns*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12.5 ns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 ns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 ns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1.25</a:t>
                      </a:r>
                      <a:r>
                        <a:rPr lang="en-US" sz="1200" baseline="0" dirty="0" smtClean="0"/>
                        <a:t> ns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# Bunches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2808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5616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14040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28080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56160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p/bunch [10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2.2 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1.1</a:t>
                      </a:r>
                      <a:r>
                        <a:rPr lang="en-US" sz="1200" baseline="0" dirty="0" smtClean="0"/>
                        <a:t> 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0.25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0.125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Minimum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*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[cm]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2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m]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200" b="0" baseline="-25000" dirty="0" err="1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200" b="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m]</a:t>
                      </a:r>
                      <a:endParaRPr lang="en-GB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11.8/7.5**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11.8/7.5**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11.8/7.5**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11.8/7.5**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7.5/7.5**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err="1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200" b="0" baseline="-25000" dirty="0" err="1" smtClean="0">
                          <a:solidFill>
                            <a:schemeClr val="tx1"/>
                          </a:solidFill>
                        </a:rPr>
                        <a:t>peak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(Virtual) [10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2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b="0" baseline="0" dirty="0" err="1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200" b="0" baseline="-25000" dirty="0" err="1" smtClean="0">
                          <a:solidFill>
                            <a:schemeClr val="tx1"/>
                          </a:solidFill>
                        </a:rPr>
                        <a:t>level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[10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2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10.0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&gt; </a:t>
                      </a:r>
                      <a:r>
                        <a:rPr lang="en-US" sz="1200" dirty="0" err="1" smtClean="0"/>
                        <a:t>L</a:t>
                      </a:r>
                      <a:r>
                        <a:rPr lang="en-US" sz="1200" baseline="-25000" dirty="0" err="1" smtClean="0"/>
                        <a:t>peak</a:t>
                      </a:r>
                      <a:endParaRPr lang="en-GB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&gt; </a:t>
                      </a:r>
                      <a:r>
                        <a:rPr lang="en-US" sz="1200" dirty="0" err="1" smtClean="0"/>
                        <a:t>L</a:t>
                      </a:r>
                      <a:r>
                        <a:rPr lang="en-US" sz="1200" baseline="-25000" dirty="0" err="1" smtClean="0"/>
                        <a:t>peak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&gt; </a:t>
                      </a:r>
                      <a:r>
                        <a:rPr lang="en-US" sz="1200" dirty="0" err="1" smtClean="0"/>
                        <a:t>L</a:t>
                      </a:r>
                      <a:r>
                        <a:rPr lang="en-US" sz="1200" baseline="-25000" dirty="0" err="1" smtClean="0"/>
                        <a:t>peak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Events / crossing***</a:t>
                      </a:r>
                      <a:endParaRPr lang="en-GB" sz="12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135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200" b="0" baseline="-25000" dirty="0" err="1" smtClean="0">
                          <a:solidFill>
                            <a:schemeClr val="tx1"/>
                          </a:solidFill>
                        </a:rPr>
                        <a:t>leveling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[h] @ </a:t>
                      </a:r>
                      <a:r>
                        <a:rPr lang="en-US" sz="1200" b="0" baseline="0" dirty="0" err="1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200" b="0" baseline="-25000" dirty="0" err="1" smtClean="0">
                          <a:solidFill>
                            <a:schemeClr val="tx1"/>
                          </a:solidFill>
                        </a:rPr>
                        <a:t>level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8.5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200" b="0" baseline="-25000" dirty="0" err="1" smtClean="0">
                          <a:solidFill>
                            <a:schemeClr val="tx1"/>
                          </a:solidFill>
                        </a:rPr>
                        <a:t>opt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10.2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5.9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14.6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25.9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Availability****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59%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56%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74%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109%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161%</a:t>
                      </a:r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020272" y="5229200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*    US2 parameters</a:t>
            </a:r>
          </a:p>
          <a:p>
            <a:r>
              <a:rPr lang="en-US" sz="1200" dirty="0" smtClean="0"/>
              <a:t>  **   injection/top energy</a:t>
            </a:r>
          </a:p>
          <a:p>
            <a:r>
              <a:rPr lang="en-US" sz="1200" dirty="0" smtClean="0"/>
              <a:t> ***  </a:t>
            </a:r>
            <a:r>
              <a:rPr lang="en-US" sz="1200" dirty="0" err="1" smtClean="0">
                <a:latin typeface="Symbol" pitchFamily="18" charset="2"/>
              </a:rPr>
              <a:t>s</a:t>
            </a:r>
            <a:r>
              <a:rPr lang="en-US" sz="1200" baseline="-25000" dirty="0" err="1" smtClean="0"/>
              <a:t>inel</a:t>
            </a:r>
            <a:r>
              <a:rPr lang="en-US" sz="1200" dirty="0" smtClean="0"/>
              <a:t> = 85 </a:t>
            </a:r>
            <a:r>
              <a:rPr lang="en-US" sz="1200" dirty="0" err="1" smtClean="0"/>
              <a:t>mb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**** Needed to achieve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 250 fb</a:t>
            </a:r>
            <a:r>
              <a:rPr lang="en-US" sz="1200" baseline="30000" dirty="0" smtClean="0"/>
              <a:t>-1</a:t>
            </a:r>
            <a:r>
              <a:rPr lang="en-US" sz="1200" dirty="0" smtClean="0"/>
              <a:t> in 150 days  </a:t>
            </a:r>
            <a:endParaRPr lang="en-GB" sz="1200" dirty="0" smtClean="0"/>
          </a:p>
        </p:txBody>
      </p:sp>
      <p:grpSp>
        <p:nvGrpSpPr>
          <p:cNvPr id="26" name="Group 25"/>
          <p:cNvGrpSpPr/>
          <p:nvPr/>
        </p:nvGrpSpPr>
        <p:grpSpPr>
          <a:xfrm>
            <a:off x="2979440" y="1220607"/>
            <a:ext cx="3896816" cy="552209"/>
            <a:chOff x="2979440" y="1220607"/>
            <a:chExt cx="3896816" cy="552209"/>
          </a:xfrm>
        </p:grpSpPr>
        <p:sp>
          <p:nvSpPr>
            <p:cNvPr id="14" name="TextBox 13"/>
            <p:cNvSpPr txBox="1"/>
            <p:nvPr/>
          </p:nvSpPr>
          <p:spPr>
            <a:xfrm>
              <a:off x="2979440" y="1403484"/>
              <a:ext cx="3896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Not possible for experiments (a priori)</a:t>
              </a:r>
              <a:endParaRPr lang="en-GB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4477734" y="1227346"/>
              <a:ext cx="165873" cy="2695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 flipV="1">
              <a:off x="4112172" y="1223479"/>
              <a:ext cx="531435" cy="27344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4643607" y="1220607"/>
              <a:ext cx="725824" cy="27631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6364249" y="5932929"/>
            <a:ext cx="367991" cy="216024"/>
            <a:chOff x="7588385" y="1988840"/>
            <a:chExt cx="367991" cy="216024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7588385" y="1988840"/>
              <a:ext cx="367991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7604720" y="1988840"/>
              <a:ext cx="351656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436096" y="5932929"/>
            <a:ext cx="367991" cy="216024"/>
            <a:chOff x="7588385" y="1988840"/>
            <a:chExt cx="367991" cy="216024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7588385" y="1988840"/>
              <a:ext cx="367991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7604720" y="1988840"/>
              <a:ext cx="351656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4573367" y="1844824"/>
            <a:ext cx="367991" cy="216024"/>
            <a:chOff x="7588385" y="1988840"/>
            <a:chExt cx="367991" cy="216024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7588385" y="1988840"/>
              <a:ext cx="367991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7604720" y="1988840"/>
              <a:ext cx="351656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6335730" y="1866386"/>
            <a:ext cx="367991" cy="216024"/>
            <a:chOff x="7588385" y="1988840"/>
            <a:chExt cx="367991" cy="216024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7588385" y="1988840"/>
              <a:ext cx="367991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7604720" y="1988840"/>
              <a:ext cx="351656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5452431" y="1866386"/>
            <a:ext cx="367991" cy="216024"/>
            <a:chOff x="7588385" y="1988840"/>
            <a:chExt cx="367991" cy="216024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7588385" y="1988840"/>
              <a:ext cx="367991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7604720" y="1988840"/>
              <a:ext cx="351656" cy="21602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7084329" y="230441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aseline="-25000" dirty="0" err="1" smtClean="0"/>
              <a:t>b</a:t>
            </a:r>
            <a:r>
              <a:rPr lang="en-US" dirty="0" smtClean="0"/>
              <a:t> ≈ const.</a:t>
            </a:r>
            <a:endParaRPr lang="en-GB" dirty="0"/>
          </a:p>
        </p:txBody>
      </p:sp>
      <p:sp>
        <p:nvSpPr>
          <p:cNvPr id="5" name="Right Brace 4"/>
          <p:cNvSpPr/>
          <p:nvPr/>
        </p:nvSpPr>
        <p:spPr>
          <a:xfrm>
            <a:off x="7020272" y="2164660"/>
            <a:ext cx="72008" cy="72008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6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5124" y="3794264"/>
            <a:ext cx="84494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Lowest threshold </a:t>
            </a:r>
            <a:r>
              <a:rPr lang="en-US" dirty="0" smtClean="0">
                <a:sym typeface="Wingdings" pitchFamily="2" charset="2"/>
              </a:rPr>
              <a:t> 12.5 ns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Peak activity  5ns. Similar for 2.5 – 12.5 ns. </a:t>
            </a:r>
            <a:r>
              <a:rPr lang="en-US" dirty="0" err="1" smtClean="0">
                <a:sym typeface="Wingdings" pitchFamily="2" charset="2"/>
              </a:rPr>
              <a:t>Behaviour</a:t>
            </a:r>
            <a:r>
              <a:rPr lang="en-US" dirty="0" smtClean="0">
                <a:sym typeface="Wingdings" pitchFamily="2" charset="2"/>
              </a:rPr>
              <a:t> changes slightly with energy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1.25 ns marks the backward </a:t>
            </a:r>
            <a:r>
              <a:rPr lang="en-US" dirty="0" err="1" smtClean="0">
                <a:sym typeface="Wingdings" pitchFamily="2" charset="2"/>
              </a:rPr>
              <a:t>tendence</a:t>
            </a:r>
            <a:r>
              <a:rPr lang="en-US" dirty="0" smtClean="0">
                <a:sym typeface="Wingdings" pitchFamily="2" charset="2"/>
              </a:rPr>
              <a:t> for e-cloud activity for further reduced bunch </a:t>
            </a:r>
            <a:r>
              <a:rPr lang="en-US" dirty="0" err="1" smtClean="0">
                <a:sym typeface="Wingdings" pitchFamily="2" charset="2"/>
              </a:rPr>
              <a:t>spacings</a:t>
            </a:r>
            <a:endParaRPr lang="en-US" dirty="0" smtClean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All these schemes must be discarded for operation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1680" y="476672"/>
            <a:ext cx="1872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Injection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0152" y="490810"/>
            <a:ext cx="200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Top energy (7 </a:t>
            </a:r>
            <a:r>
              <a:rPr lang="en-GB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TeV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210" y="712845"/>
            <a:ext cx="4242507" cy="296975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80" y="729530"/>
            <a:ext cx="4221696" cy="295518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44208" y="0"/>
            <a:ext cx="2288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Reduced </a:t>
            </a:r>
            <a:r>
              <a:rPr lang="en-US" sz="2000" b="1" i="1" dirty="0" err="1" smtClean="0">
                <a:solidFill>
                  <a:schemeClr val="accent1"/>
                </a:solidFill>
              </a:rPr>
              <a:t>s</a:t>
            </a:r>
            <a:r>
              <a:rPr lang="en-US" sz="2000" b="1" i="1" baseline="-25000" dirty="0" err="1" smtClean="0">
                <a:solidFill>
                  <a:schemeClr val="accent1"/>
                </a:solidFill>
              </a:rPr>
              <a:t>b</a:t>
            </a:r>
            <a:endParaRPr lang="en-GB" sz="2000" b="1" i="1" baseline="-25000" dirty="0">
              <a:solidFill>
                <a:schemeClr val="accent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700241" y="1509648"/>
            <a:ext cx="0" cy="168641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708387" y="1509648"/>
            <a:ext cx="0" cy="168641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875112" y="1373189"/>
            <a:ext cx="0" cy="1830428"/>
          </a:xfrm>
          <a:prstGeom prst="line">
            <a:avLst/>
          </a:prstGeom>
          <a:ln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716376" y="1157165"/>
            <a:ext cx="0" cy="2038895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610145" y="1157165"/>
            <a:ext cx="0" cy="2038895"/>
          </a:xfrm>
          <a:prstGeom prst="line">
            <a:avLst/>
          </a:prstGeom>
          <a:ln>
            <a:solidFill>
              <a:srgbClr val="55EC0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707777" y="1157165"/>
            <a:ext cx="0" cy="2038895"/>
          </a:xfrm>
          <a:prstGeom prst="line">
            <a:avLst/>
          </a:prstGeom>
          <a:ln>
            <a:solidFill>
              <a:srgbClr val="55EC0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012160" y="1156548"/>
            <a:ext cx="0" cy="2038895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844291" y="1373189"/>
            <a:ext cx="0" cy="1830428"/>
          </a:xfrm>
          <a:prstGeom prst="line">
            <a:avLst/>
          </a:prstGeom>
          <a:ln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443225" y="1373189"/>
            <a:ext cx="0" cy="1822871"/>
          </a:xfrm>
          <a:prstGeom prst="line">
            <a:avLst/>
          </a:prstGeom>
          <a:ln>
            <a:solidFill>
              <a:srgbClr val="00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6436257" y="1373189"/>
            <a:ext cx="0" cy="1822871"/>
          </a:xfrm>
          <a:prstGeom prst="line">
            <a:avLst/>
          </a:prstGeom>
          <a:ln>
            <a:solidFill>
              <a:srgbClr val="00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89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728850" y="54868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Scrubbing with reduced bunch spacing?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96752"/>
            <a:ext cx="6115029" cy="42805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44208" y="0"/>
            <a:ext cx="2288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Reduced </a:t>
            </a:r>
            <a:r>
              <a:rPr lang="en-US" sz="2000" b="1" i="1" dirty="0" err="1" smtClean="0">
                <a:solidFill>
                  <a:schemeClr val="accent1"/>
                </a:solidFill>
              </a:rPr>
              <a:t>s</a:t>
            </a:r>
            <a:r>
              <a:rPr lang="en-US" sz="2000" b="1" i="1" baseline="-25000" dirty="0" err="1" smtClean="0">
                <a:solidFill>
                  <a:schemeClr val="accent1"/>
                </a:solidFill>
              </a:rPr>
              <a:t>b</a:t>
            </a:r>
            <a:endParaRPr lang="en-GB" sz="2000" b="1" i="1" baseline="-25000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89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90731" y="0"/>
            <a:ext cx="2257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“Doublets”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544" y="809642"/>
            <a:ext cx="8387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800 MHz RF cavity could split a bunch into two “</a:t>
            </a:r>
            <a:r>
              <a:rPr lang="en-US" dirty="0" err="1" smtClean="0"/>
              <a:t>bunchlets</a:t>
            </a:r>
            <a:r>
              <a:rPr lang="en-US" dirty="0" smtClean="0"/>
              <a:t>” separated by 1.25 ns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27034" y="2419341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400 MHz + 440 MHz RF cavities could split a nominal bunch into two “</a:t>
            </a:r>
            <a:r>
              <a:rPr lang="en-US" dirty="0" err="1" smtClean="0"/>
              <a:t>bunchlets</a:t>
            </a:r>
            <a:r>
              <a:rPr lang="en-US" dirty="0" smtClean="0"/>
              <a:t>” separated by 2.5 ns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Only possible at top energy thanks to a lower phase space filling factor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11560" y="994308"/>
            <a:ext cx="784887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5766" y="1193268"/>
            <a:ext cx="49783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 interesting:</a:t>
            </a:r>
          </a:p>
          <a:p>
            <a:r>
              <a:rPr lang="en-US" dirty="0"/>
              <a:t>	</a:t>
            </a:r>
            <a:r>
              <a:rPr lang="en-US" dirty="0" smtClean="0"/>
              <a:t>- Additional LRBBI</a:t>
            </a:r>
          </a:p>
          <a:p>
            <a:r>
              <a:rPr lang="en-US" dirty="0"/>
              <a:t>	</a:t>
            </a:r>
            <a:r>
              <a:rPr lang="en-US" dirty="0" smtClean="0"/>
              <a:t>- Incompatibility with crab cavities</a:t>
            </a:r>
          </a:p>
          <a:p>
            <a:r>
              <a:rPr lang="en-US" dirty="0"/>
              <a:t>	</a:t>
            </a:r>
            <a:r>
              <a:rPr lang="en-US" dirty="0" smtClean="0"/>
              <a:t>- More difficult for detectors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728020" y="503339"/>
            <a:ext cx="4011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(Idea and RF simulations by S. Fartoukh)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51520" y="5085184"/>
            <a:ext cx="39244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RF cycle used for the splitting and recombination </a:t>
            </a:r>
            <a:r>
              <a:rPr lang="en-US" sz="1400" dirty="0" smtClean="0"/>
              <a:t>processes. </a:t>
            </a:r>
            <a:r>
              <a:rPr lang="en-US" sz="1400" dirty="0"/>
              <a:t>One second appears to be </a:t>
            </a:r>
            <a:r>
              <a:rPr lang="en-US" sz="1400" dirty="0" smtClean="0"/>
              <a:t>a time sufficient </a:t>
            </a:r>
            <a:r>
              <a:rPr lang="en-US" sz="1400" dirty="0"/>
              <a:t>for carrying out the two processes adiabatically.</a:t>
            </a:r>
            <a:endParaRPr lang="en-GB" sz="1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4659134" y="3561101"/>
            <a:ext cx="4484866" cy="3276231"/>
            <a:chOff x="4659134" y="3561101"/>
            <a:chExt cx="4484866" cy="327623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9134" y="3561101"/>
              <a:ext cx="4484866" cy="3276231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7020272" y="3652975"/>
              <a:ext cx="171184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Courtesy S. Fartoukh</a:t>
              </a:r>
              <a:endParaRPr lang="en-GB" sz="1400" dirty="0"/>
            </a:p>
          </p:txBody>
        </p:sp>
      </p:grpSp>
      <p:cxnSp>
        <p:nvCxnSpPr>
          <p:cNvPr id="19" name="Straight Arrow Connector 18"/>
          <p:cNvCxnSpPr>
            <a:stCxn id="18" idx="3"/>
          </p:cNvCxnSpPr>
          <p:nvPr/>
        </p:nvCxnSpPr>
        <p:spPr>
          <a:xfrm flipV="1">
            <a:off x="4175956" y="5478978"/>
            <a:ext cx="684076" cy="832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87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490731" y="0"/>
            <a:ext cx="2257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“Doublets”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8" y="404664"/>
            <a:ext cx="2520280" cy="277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995" y="3397234"/>
            <a:ext cx="2630584" cy="28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285" y="427335"/>
            <a:ext cx="2511056" cy="27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747" y="416441"/>
            <a:ext cx="2501081" cy="277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19" y="3398360"/>
            <a:ext cx="2572086" cy="284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796" y="3399498"/>
            <a:ext cx="2683648" cy="2843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6490731" y="6273029"/>
            <a:ext cx="17240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Courtesy S. Fartoukh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7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490731" y="0"/>
            <a:ext cx="2257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“Doublets”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437" y="2068049"/>
            <a:ext cx="6264696" cy="43852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6497" y="587390"/>
            <a:ext cx="784887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One advantage of this kind of beams is the possibility of recombination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With 25 ns, the optimum run time is shorter than the recombination time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 terms of luminosity performance, it is identical to pure 12.5-ns bunch spacing (</a:t>
            </a:r>
            <a:r>
              <a:rPr lang="en-US" b="1" dirty="0" smtClean="0">
                <a:solidFill>
                  <a:srgbClr val="00B050"/>
                </a:solidFill>
              </a:rPr>
              <a:t>56%</a:t>
            </a:r>
            <a:r>
              <a:rPr lang="en-US" dirty="0" smtClean="0"/>
              <a:t> machine availability needed)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95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490731" y="0"/>
            <a:ext cx="2257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“Doublets”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57" y="4869160"/>
            <a:ext cx="896029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Similar </a:t>
            </a:r>
            <a:r>
              <a:rPr lang="en-US" dirty="0" err="1" smtClean="0"/>
              <a:t>behaviour</a:t>
            </a:r>
            <a:r>
              <a:rPr lang="en-US" dirty="0" smtClean="0"/>
              <a:t> as observed with regular bunch </a:t>
            </a:r>
            <a:r>
              <a:rPr lang="en-US" dirty="0" err="1" smtClean="0"/>
              <a:t>spacings</a:t>
            </a:r>
            <a:r>
              <a:rPr lang="en-US" dirty="0" smtClean="0"/>
              <a:t> (backward </a:t>
            </a:r>
            <a:r>
              <a:rPr lang="en-US" dirty="0" err="1" smtClean="0"/>
              <a:t>tendence</a:t>
            </a:r>
            <a:r>
              <a:rPr lang="en-US" dirty="0" smtClean="0"/>
              <a:t> for 1.25 ns)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Longer bunch length explored (10 cm, as nowadays in the LHC) </a:t>
            </a:r>
            <a:r>
              <a:rPr lang="en-US" dirty="0" smtClean="0">
                <a:sym typeface="Wingdings" pitchFamily="2" charset="2"/>
              </a:rPr>
              <a:t> Negligible reduction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25-ns “Doublets” can be also discarded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924" y="692696"/>
            <a:ext cx="5796136" cy="405729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20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490731" y="0"/>
            <a:ext cx="2257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“Doublets”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7704" y="47667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And what if instead of 25 ns we use 50-ns bunch spacing?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4293096"/>
            <a:ext cx="8136904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Luminosity performance similar to pure 25 ns with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=1.75∙10</a:t>
            </a:r>
            <a:r>
              <a:rPr lang="en-US" baseline="30000" dirty="0" smtClean="0"/>
              <a:t>11</a:t>
            </a:r>
            <a:r>
              <a:rPr lang="en-US" dirty="0" smtClean="0"/>
              <a:t> ppb (~</a:t>
            </a:r>
            <a:r>
              <a:rPr lang="en-US" b="1" dirty="0" smtClean="0">
                <a:solidFill>
                  <a:srgbClr val="00B050"/>
                </a:solidFill>
              </a:rPr>
              <a:t>70%</a:t>
            </a:r>
            <a:r>
              <a:rPr lang="en-US" dirty="0" smtClean="0"/>
              <a:t> machine availability), although still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recomb</a:t>
            </a:r>
            <a:r>
              <a:rPr lang="en-US" baseline="-25000" dirty="0" smtClean="0"/>
              <a:t>.</a:t>
            </a:r>
            <a:r>
              <a:rPr lang="en-US" dirty="0" smtClean="0"/>
              <a:t> &gt;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opt</a:t>
            </a:r>
            <a:endParaRPr lang="en-US" baseline="-25000" dirty="0" smtClean="0"/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e</a:t>
            </a:r>
            <a:r>
              <a:rPr lang="en-US" baseline="30000" dirty="0" smtClean="0"/>
              <a:t>- </a:t>
            </a:r>
            <a:r>
              <a:rPr lang="en-US" dirty="0" smtClean="0"/>
              <a:t>cloud activity much worse than pure 50 ns but considerably better than the base line 25 ns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In case of long fills (for whatever reason), recombination could still be used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50-ns “Doublets” could be another </a:t>
            </a:r>
            <a:r>
              <a:rPr lang="en-US" b="1" dirty="0" smtClean="0">
                <a:solidFill>
                  <a:srgbClr val="FF0000"/>
                </a:solidFill>
              </a:rPr>
              <a:t>backup option for operation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934" y="816659"/>
            <a:ext cx="4966338" cy="347643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93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084168" y="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12-bunch gaps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6821" y="548680"/>
            <a:ext cx="830164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e</a:t>
            </a:r>
            <a:r>
              <a:rPr lang="en-US" baseline="30000" dirty="0" smtClean="0"/>
              <a:t>- </a:t>
            </a:r>
            <a:r>
              <a:rPr lang="en-US" dirty="0" smtClean="0"/>
              <a:t>cloud maps have been used to minimize the electron cloud with 12-bunch gaps in several filling schemes (pure 25 ns, 25-ns doublets and pure 15 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structure of the batch minimizing the </a:t>
            </a:r>
            <a:r>
              <a:rPr lang="en-US" dirty="0"/>
              <a:t>e</a:t>
            </a:r>
            <a:r>
              <a:rPr lang="en-US" baseline="30000" dirty="0"/>
              <a:t>- </a:t>
            </a:r>
            <a:r>
              <a:rPr lang="en-US" dirty="0" smtClean="0"/>
              <a:t>cloud activity is always the same: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machine availability in the threes cases is reasonable: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00808"/>
            <a:ext cx="3528392" cy="2246778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174794"/>
              </p:ext>
            </p:extLst>
          </p:nvPr>
        </p:nvGraphicFramePr>
        <p:xfrm>
          <a:off x="2051720" y="4377835"/>
          <a:ext cx="475253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4"/>
                <a:gridCol w="23042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Scheme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Machine</a:t>
                      </a:r>
                      <a:r>
                        <a:rPr lang="en-US" sz="1500" baseline="0" dirty="0" smtClean="0"/>
                        <a:t> availability* (%)</a:t>
                      </a:r>
                      <a:endParaRPr lang="en-GB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Baseline (25 ns)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59</a:t>
                      </a:r>
                      <a:endParaRPr lang="en-GB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12-bunch gaps (25</a:t>
                      </a:r>
                      <a:r>
                        <a:rPr lang="en-US" sz="1500" baseline="0" dirty="0" smtClean="0"/>
                        <a:t> ns)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71</a:t>
                      </a:r>
                      <a:endParaRPr lang="en-GB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12-doublet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dirty="0" smtClean="0"/>
                        <a:t>gaps </a:t>
                      </a:r>
                      <a:r>
                        <a:rPr lang="en-US" sz="1500" baseline="0" dirty="0" smtClean="0"/>
                        <a:t>(25 / 2.5 ns)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68</a:t>
                      </a:r>
                      <a:endParaRPr lang="en-GB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12-bunch gaps</a:t>
                      </a:r>
                      <a:r>
                        <a:rPr lang="en-US" sz="1500" baseline="0" dirty="0" smtClean="0"/>
                        <a:t> (15 ns)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65</a:t>
                      </a:r>
                      <a:endParaRPr lang="en-GB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6876256" y="5878433"/>
            <a:ext cx="19052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* Needed </a:t>
            </a:r>
            <a:r>
              <a:rPr lang="en-US" sz="1100" dirty="0"/>
              <a:t>to </a:t>
            </a:r>
            <a:r>
              <a:rPr lang="en-US" sz="1100" dirty="0" smtClean="0"/>
              <a:t>achiev</a:t>
            </a:r>
            <a:r>
              <a:rPr lang="en-US" sz="1100" dirty="0"/>
              <a:t>e</a:t>
            </a:r>
            <a:r>
              <a:rPr lang="en-US" sz="1100" dirty="0" smtClean="0"/>
              <a:t> </a:t>
            </a:r>
            <a:r>
              <a:rPr lang="en-US" sz="1100" dirty="0"/>
              <a:t>250 </a:t>
            </a:r>
            <a:r>
              <a:rPr lang="en-US" sz="1100" dirty="0" smtClean="0"/>
              <a:t>fb</a:t>
            </a:r>
            <a:r>
              <a:rPr lang="en-US" sz="1100" baseline="30000" dirty="0" smtClean="0"/>
              <a:t>-1</a:t>
            </a:r>
          </a:p>
          <a:p>
            <a:r>
              <a:rPr lang="en-US" sz="1100" baseline="30000" dirty="0" smtClean="0"/>
              <a:t>      </a:t>
            </a:r>
            <a:r>
              <a:rPr lang="en-US" sz="1100" dirty="0" smtClean="0"/>
              <a:t>in </a:t>
            </a:r>
            <a:r>
              <a:rPr lang="en-US" sz="1100" dirty="0"/>
              <a:t>150 days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084168" y="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12-bunch gaps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076462"/>
            <a:ext cx="4775009" cy="33425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5128" y="476672"/>
            <a:ext cx="85053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the heat load for the scheme with pure 25 ns is lower than the baseline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e</a:t>
            </a:r>
            <a:r>
              <a:rPr lang="en-US" baseline="30000" dirty="0" smtClean="0"/>
              <a:t>-</a:t>
            </a:r>
            <a:r>
              <a:rPr lang="en-US" dirty="0" smtClean="0"/>
              <a:t> cloud activity is comparable to the </a:t>
            </a:r>
            <a:r>
              <a:rPr lang="en-US" dirty="0"/>
              <a:t>50-ns doublets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extra hardware would be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Slow conditioning could allow filling the gaps over time, thereby increasing luminosity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option could be already used after LS1 if </a:t>
            </a:r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cloud </a:t>
            </a:r>
            <a:r>
              <a:rPr lang="en-US" dirty="0" smtClean="0"/>
              <a:t>hinders operation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50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95536" y="1748423"/>
            <a:ext cx="83529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 I</a:t>
            </a:r>
            <a:r>
              <a:rPr lang="en-US" sz="2400" dirty="0" smtClean="0"/>
              <a:t> – Quick revision of the “old” alternative filling schemes</a:t>
            </a:r>
          </a:p>
          <a:p>
            <a:pPr>
              <a:spcAft>
                <a:spcPts val="900"/>
              </a:spcAft>
            </a:pPr>
            <a:endParaRPr lang="en-US" sz="2400" dirty="0"/>
          </a:p>
          <a:p>
            <a:pPr>
              <a:spcAft>
                <a:spcPts val="900"/>
              </a:spcAft>
            </a:pPr>
            <a:r>
              <a:rPr lang="en-US" sz="2400" dirty="0" smtClean="0"/>
              <a:t> </a:t>
            </a:r>
          </a:p>
          <a:p>
            <a:pPr>
              <a:spcAft>
                <a:spcPts val="900"/>
              </a:spcAft>
            </a:pP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Aft>
                <a:spcPts val="900"/>
              </a:spcAft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 II </a:t>
            </a:r>
            <a:r>
              <a:rPr lang="en-US" sz="2400" dirty="0" smtClean="0"/>
              <a:t>– New exotic proposals 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556132" y="-2738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Outline</a:t>
            </a:r>
            <a:endParaRPr lang="en-GB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69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89330"/>
            <a:ext cx="5517232" cy="56479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3364" y="40466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Summary of the alternative filling schemes</a:t>
            </a:r>
            <a:endParaRPr lang="en-GB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59950" y="980728"/>
            <a:ext cx="373652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700" dirty="0" err="1">
                <a:latin typeface="Symbol" panose="05050102010706020507" pitchFamily="18" charset="2"/>
              </a:rPr>
              <a:t>d</a:t>
            </a:r>
            <a:r>
              <a:rPr lang="en-US" sz="1700" baseline="-25000" dirty="0" err="1" smtClean="0"/>
              <a:t>max</a:t>
            </a:r>
            <a:r>
              <a:rPr lang="en-US" sz="1700" baseline="-25000" dirty="0" smtClean="0"/>
              <a:t>, 2012</a:t>
            </a:r>
            <a:r>
              <a:rPr lang="en-US" sz="1700" dirty="0" smtClean="0"/>
              <a:t> ≈ 1.45 (arcs)</a:t>
            </a:r>
            <a:endParaRPr lang="en-GB" sz="17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dirty="0" smtClean="0"/>
              <a:t>Levelling at </a:t>
            </a:r>
            <a:r>
              <a:rPr lang="en-GB" sz="1700" dirty="0"/>
              <a:t>135 </a:t>
            </a:r>
            <a:r>
              <a:rPr lang="en-GB" sz="1700" dirty="0" smtClean="0"/>
              <a:t>events per Xing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700" dirty="0" smtClean="0"/>
              <a:t>Turn-around time = 5 h</a:t>
            </a:r>
            <a:endParaRPr lang="en-GB" sz="17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dirty="0" err="1" smtClean="0"/>
              <a:t>Microbatches</a:t>
            </a:r>
            <a:r>
              <a:rPr lang="en-GB" sz="1700" dirty="0"/>
              <a:t>:</a:t>
            </a:r>
            <a:r>
              <a:rPr lang="en-GB" sz="1700" dirty="0" smtClean="0"/>
              <a:t> </a:t>
            </a:r>
            <a:r>
              <a:rPr lang="en-GB" sz="1700" dirty="0"/>
              <a:t>24 </a:t>
            </a:r>
            <a:r>
              <a:rPr lang="en-GB" sz="1700" dirty="0" smtClean="0"/>
              <a:t>bunches/batch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Doublets: generated with</a:t>
            </a:r>
          </a:p>
          <a:p>
            <a:pPr>
              <a:spcAft>
                <a:spcPts val="1200"/>
              </a:spcAft>
            </a:pPr>
            <a:r>
              <a:rPr lang="en-GB" sz="1700" dirty="0"/>
              <a:t>      LHC RF </a:t>
            </a:r>
            <a:r>
              <a:rPr lang="en-GB" sz="1700" dirty="0" smtClean="0"/>
              <a:t>gymnastics</a:t>
            </a:r>
            <a:endParaRPr lang="en-GB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12-bunch gaps</a:t>
            </a:r>
            <a:r>
              <a:rPr lang="en-GB" sz="1700" dirty="0"/>
              <a:t>: missing </a:t>
            </a:r>
            <a:r>
              <a:rPr lang="en-GB" sz="1700" dirty="0" smtClean="0"/>
              <a:t>injection</a:t>
            </a:r>
            <a:endParaRPr lang="en-GB" sz="1700" dirty="0"/>
          </a:p>
          <a:p>
            <a:pPr>
              <a:spcAft>
                <a:spcPts val="1200"/>
              </a:spcAft>
            </a:pPr>
            <a:r>
              <a:rPr lang="en-GB" sz="1700" dirty="0"/>
              <a:t> </a:t>
            </a:r>
            <a:r>
              <a:rPr lang="en-GB" sz="1700" dirty="0" smtClean="0"/>
              <a:t>     from </a:t>
            </a:r>
            <a:r>
              <a:rPr lang="en-GB" sz="1700" dirty="0"/>
              <a:t>PSB to </a:t>
            </a:r>
            <a:r>
              <a:rPr lang="en-GB" sz="1700" dirty="0" smtClean="0"/>
              <a:t>PS</a:t>
            </a:r>
            <a:endParaRPr lang="en-GB" sz="1700" dirty="0"/>
          </a:p>
        </p:txBody>
      </p:sp>
      <p:sp>
        <p:nvSpPr>
          <p:cNvPr id="20" name="TextBox 19"/>
          <p:cNvSpPr txBox="1"/>
          <p:nvPr/>
        </p:nvSpPr>
        <p:spPr>
          <a:xfrm>
            <a:off x="5451998" y="3933056"/>
            <a:ext cx="358449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</a:rPr>
              <a:t>Suggested fallback scenario:</a:t>
            </a:r>
            <a:endParaRPr lang="en-GB" dirty="0">
              <a:solidFill>
                <a:srgbClr val="00B0F0"/>
              </a:solidFill>
            </a:endParaRP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rgbClr val="00B0F0"/>
                </a:solidFill>
              </a:rPr>
              <a:t>      25 ns with 12-bunch </a:t>
            </a:r>
            <a:r>
              <a:rPr lang="en-GB" dirty="0" smtClean="0">
                <a:solidFill>
                  <a:srgbClr val="00B0F0"/>
                </a:solidFill>
              </a:rPr>
              <a:t>gaps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No extra hardware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Better e-cloud than baseline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Slow conditioning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</a:rPr>
              <a:t>Possible for LHC after LS1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51721" y="5155451"/>
            <a:ext cx="1090742" cy="2177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115616" y="2004742"/>
            <a:ext cx="1456062" cy="2177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7596336" y="-3533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HL-LHC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5494" y="3228878"/>
            <a:ext cx="4469839" cy="1512168"/>
          </a:xfrm>
          <a:prstGeom prst="rect">
            <a:avLst/>
          </a:prstGeom>
          <a:solidFill>
            <a:schemeClr val="accent4">
              <a:lumMod val="7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15494" y="2613059"/>
            <a:ext cx="4469839" cy="640121"/>
          </a:xfrm>
          <a:prstGeom prst="rect">
            <a:avLst/>
          </a:prstGeom>
          <a:solidFill>
            <a:schemeClr val="accent4">
              <a:lumMod val="7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323689" y="2420888"/>
            <a:ext cx="1312046" cy="2177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50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95536" y="1748423"/>
            <a:ext cx="83529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</a:rPr>
              <a:t>PART I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 – Quick revision of the “old” alternative filling schemes</a:t>
            </a:r>
          </a:p>
          <a:p>
            <a:pPr>
              <a:spcAft>
                <a:spcPts val="900"/>
              </a:spcAft>
            </a:pPr>
            <a:endParaRPr lang="en-US" sz="2400" dirty="0"/>
          </a:p>
          <a:p>
            <a:pPr>
              <a:spcAft>
                <a:spcPts val="900"/>
              </a:spcAft>
            </a:pPr>
            <a:r>
              <a:rPr lang="en-US" sz="2400" dirty="0" smtClean="0"/>
              <a:t> </a:t>
            </a:r>
          </a:p>
          <a:p>
            <a:pPr>
              <a:spcAft>
                <a:spcPts val="900"/>
              </a:spcAft>
            </a:pP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Aft>
                <a:spcPts val="900"/>
              </a:spcAft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 II </a:t>
            </a:r>
            <a:r>
              <a:rPr lang="en-US" sz="2400" dirty="0" smtClean="0"/>
              <a:t>– New exotic proposals 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556132" y="-2738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Outline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4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60232" y="0"/>
            <a:ext cx="2113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“8b + 4e”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17607" y="2306132"/>
            <a:ext cx="1341646" cy="864096"/>
            <a:chOff x="395536" y="764704"/>
            <a:chExt cx="1341646" cy="864096"/>
          </a:xfrm>
        </p:grpSpPr>
        <p:sp>
          <p:nvSpPr>
            <p:cNvPr id="5" name="Rectangle 4"/>
            <p:cNvSpPr/>
            <p:nvPr/>
          </p:nvSpPr>
          <p:spPr>
            <a:xfrm>
              <a:off x="395536" y="764704"/>
              <a:ext cx="206407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1929" y="764704"/>
              <a:ext cx="206407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49959" y="764704"/>
              <a:ext cx="206407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8611" y="764704"/>
              <a:ext cx="206407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305134" y="764704"/>
              <a:ext cx="206407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530775" y="764704"/>
              <a:ext cx="206407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23654" y="1874084"/>
            <a:ext cx="16086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 smtClean="0">
                <a:solidFill>
                  <a:srgbClr val="C00000"/>
                </a:solidFill>
              </a:rPr>
              <a:t>1 LHC </a:t>
            </a:r>
            <a:r>
              <a:rPr lang="es-ES" sz="2200" dirty="0" err="1" smtClean="0">
                <a:solidFill>
                  <a:srgbClr val="C00000"/>
                </a:solidFill>
              </a:rPr>
              <a:t>batch</a:t>
            </a:r>
            <a:endParaRPr lang="en-GB" sz="2200" dirty="0">
              <a:solidFill>
                <a:srgbClr val="C00000"/>
              </a:solidFill>
            </a:endParaRPr>
          </a:p>
        </p:txBody>
      </p:sp>
      <p:sp>
        <p:nvSpPr>
          <p:cNvPr id="21" name="Right Brace 20"/>
          <p:cNvSpPr/>
          <p:nvPr/>
        </p:nvSpPr>
        <p:spPr>
          <a:xfrm rot="5400000">
            <a:off x="1083978" y="2509905"/>
            <a:ext cx="213465" cy="15341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79512" y="3383695"/>
            <a:ext cx="2398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6 PBS-</a:t>
            </a:r>
            <a:r>
              <a:rPr lang="es-ES" dirty="0" err="1" smtClean="0"/>
              <a:t>to</a:t>
            </a:r>
            <a:r>
              <a:rPr lang="es-ES" dirty="0" smtClean="0"/>
              <a:t>-PS </a:t>
            </a:r>
            <a:r>
              <a:rPr lang="es-ES" dirty="0" err="1" smtClean="0"/>
              <a:t>injections</a:t>
            </a:r>
            <a:endParaRPr lang="en-GB" dirty="0"/>
          </a:p>
        </p:txBody>
      </p:sp>
      <p:sp>
        <p:nvSpPr>
          <p:cNvPr id="23" name="Oval 22"/>
          <p:cNvSpPr/>
          <p:nvPr/>
        </p:nvSpPr>
        <p:spPr>
          <a:xfrm>
            <a:off x="1597037" y="2234124"/>
            <a:ext cx="334719" cy="104283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>
            <a:stCxn id="23" idx="6"/>
          </p:cNvCxnSpPr>
          <p:nvPr/>
        </p:nvCxnSpPr>
        <p:spPr>
          <a:xfrm flipV="1">
            <a:off x="1931756" y="1370028"/>
            <a:ext cx="840044" cy="1385515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952227" y="2738180"/>
            <a:ext cx="891581" cy="1414412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699792" y="105273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Split in 12 </a:t>
            </a:r>
            <a:r>
              <a:rPr lang="es-ES" dirty="0" err="1" smtClean="0"/>
              <a:t>bunches</a:t>
            </a:r>
            <a:r>
              <a:rPr lang="es-ES" dirty="0" smtClean="0"/>
              <a:t> (2-2-3)</a:t>
            </a:r>
          </a:p>
          <a:p>
            <a:pPr algn="ctr"/>
            <a:r>
              <a:rPr lang="es-ES" dirty="0" smtClean="0"/>
              <a:t>72 </a:t>
            </a:r>
            <a:r>
              <a:rPr lang="es-ES" dirty="0" err="1" smtClean="0"/>
              <a:t>bunches</a:t>
            </a:r>
            <a:r>
              <a:rPr lang="es-ES" dirty="0" smtClean="0"/>
              <a:t>/</a:t>
            </a:r>
            <a:r>
              <a:rPr lang="es-ES" dirty="0" err="1" smtClean="0"/>
              <a:t>batch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2823005" y="3953024"/>
            <a:ext cx="2577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Split in 8 </a:t>
            </a:r>
            <a:r>
              <a:rPr lang="es-ES" dirty="0" err="1" smtClean="0"/>
              <a:t>bunches</a:t>
            </a:r>
            <a:r>
              <a:rPr lang="es-ES" dirty="0" smtClean="0"/>
              <a:t> (2-2-2)</a:t>
            </a:r>
            <a:endParaRPr lang="en-GB" dirty="0"/>
          </a:p>
          <a:p>
            <a:pPr algn="ctr"/>
            <a:r>
              <a:rPr lang="es-ES" dirty="0" smtClean="0"/>
              <a:t>48 </a:t>
            </a:r>
            <a:r>
              <a:rPr lang="es-ES" dirty="0" err="1" smtClean="0"/>
              <a:t>bunches</a:t>
            </a:r>
            <a:r>
              <a:rPr lang="es-ES" dirty="0" smtClean="0"/>
              <a:t>/</a:t>
            </a:r>
            <a:r>
              <a:rPr lang="es-ES" dirty="0" err="1" smtClean="0"/>
              <a:t>batch</a:t>
            </a:r>
            <a:endParaRPr lang="en-GB" dirty="0" smtClean="0"/>
          </a:p>
        </p:txBody>
      </p:sp>
      <p:grpSp>
        <p:nvGrpSpPr>
          <p:cNvPr id="62" name="Group 61"/>
          <p:cNvGrpSpPr/>
          <p:nvPr/>
        </p:nvGrpSpPr>
        <p:grpSpPr>
          <a:xfrm>
            <a:off x="5404900" y="812859"/>
            <a:ext cx="3286186" cy="900671"/>
            <a:chOff x="5404900" y="1095484"/>
            <a:chExt cx="3286186" cy="900671"/>
          </a:xfrm>
        </p:grpSpPr>
        <p:sp>
          <p:nvSpPr>
            <p:cNvPr id="32" name="Rectangle 31"/>
            <p:cNvSpPr/>
            <p:nvPr/>
          </p:nvSpPr>
          <p:spPr>
            <a:xfrm>
              <a:off x="5404900" y="1098224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692933" y="1095484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980965" y="1095484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268997" y="1102799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571658" y="1112854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859691" y="1110114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147723" y="1110114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435755" y="1117429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723786" y="1127484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011819" y="1124744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299851" y="1124744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587883" y="1132059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400663" y="3674284"/>
            <a:ext cx="3286186" cy="900671"/>
            <a:chOff x="5400663" y="3789040"/>
            <a:chExt cx="3286186" cy="900671"/>
          </a:xfrm>
        </p:grpSpPr>
        <p:sp>
          <p:nvSpPr>
            <p:cNvPr id="44" name="Rectangle 43"/>
            <p:cNvSpPr/>
            <p:nvPr/>
          </p:nvSpPr>
          <p:spPr>
            <a:xfrm>
              <a:off x="5400663" y="3791780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688696" y="3789040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976728" y="3789040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264760" y="3796355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567421" y="3806410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855454" y="3803670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143486" y="3803670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431518" y="3810985"/>
              <a:ext cx="10320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719549" y="3821040"/>
              <a:ext cx="103203" cy="8640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007582" y="3818300"/>
              <a:ext cx="103203" cy="8640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295614" y="3818300"/>
              <a:ext cx="103203" cy="8640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583646" y="3825615"/>
              <a:ext cx="103203" cy="8640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5559309" y="1850231"/>
            <a:ext cx="524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C00000"/>
                </a:solidFill>
              </a:rPr>
              <a:t>N</a:t>
            </a:r>
            <a:r>
              <a:rPr lang="es-ES" baseline="-25000" dirty="0" smtClean="0">
                <a:solidFill>
                  <a:srgbClr val="C00000"/>
                </a:solidFill>
              </a:rPr>
              <a:t>b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cxnSp>
        <p:nvCxnSpPr>
          <p:cNvPr id="58" name="Straight Arrow Connector 57"/>
          <p:cNvCxnSpPr>
            <a:stCxn id="32" idx="2"/>
          </p:cNvCxnSpPr>
          <p:nvPr/>
        </p:nvCxnSpPr>
        <p:spPr>
          <a:xfrm>
            <a:off x="5456502" y="1679695"/>
            <a:ext cx="195618" cy="24196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587427" y="3181739"/>
            <a:ext cx="930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C00000"/>
                </a:solidFill>
              </a:rPr>
              <a:t>1.5 x N</a:t>
            </a:r>
            <a:r>
              <a:rPr lang="es-ES" baseline="-25000" dirty="0" smtClean="0">
                <a:solidFill>
                  <a:srgbClr val="C00000"/>
                </a:solidFill>
              </a:rPr>
              <a:t>b</a:t>
            </a:r>
            <a:endParaRPr lang="en-GB" baseline="-25000" dirty="0">
              <a:solidFill>
                <a:srgbClr val="C00000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5446100" y="3452969"/>
            <a:ext cx="231051" cy="21302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323528" y="4892967"/>
            <a:ext cx="8590897" cy="1200329"/>
            <a:chOff x="323528" y="4892967"/>
            <a:chExt cx="8590897" cy="1200329"/>
          </a:xfrm>
        </p:grpSpPr>
        <p:sp>
          <p:nvSpPr>
            <p:cNvPr id="64" name="TextBox 63"/>
            <p:cNvSpPr txBox="1"/>
            <p:nvPr/>
          </p:nvSpPr>
          <p:spPr>
            <a:xfrm>
              <a:off x="323528" y="4892967"/>
              <a:ext cx="859089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400" dirty="0" smtClean="0"/>
                <a:t> Similar </a:t>
              </a:r>
              <a:r>
                <a:rPr lang="es-ES" sz="2400" dirty="0" err="1" smtClean="0"/>
                <a:t>or</a:t>
              </a:r>
              <a:r>
                <a:rPr lang="es-ES" sz="2400" dirty="0" smtClean="0"/>
                <a:t> </a:t>
              </a:r>
              <a:r>
                <a:rPr lang="es-ES" sz="2400" dirty="0" err="1" smtClean="0"/>
                <a:t>better</a:t>
              </a:r>
              <a:r>
                <a:rPr lang="es-ES" sz="2400" dirty="0" smtClean="0"/>
                <a:t> </a:t>
              </a:r>
              <a:r>
                <a:rPr lang="es-ES" sz="2400" dirty="0" err="1" smtClean="0"/>
                <a:t>luminosity</a:t>
              </a:r>
              <a:r>
                <a:rPr lang="es-ES" sz="2400" dirty="0" smtClean="0"/>
                <a:t> performance </a:t>
              </a:r>
              <a:r>
                <a:rPr lang="es-ES" sz="2400" dirty="0" err="1" smtClean="0"/>
                <a:t>than</a:t>
              </a:r>
              <a:r>
                <a:rPr lang="es-ES" sz="2400" dirty="0" smtClean="0"/>
                <a:t> standard</a:t>
              </a:r>
            </a:p>
            <a:p>
              <a:endParaRPr lang="en-GB" sz="2400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400" b="1" dirty="0" smtClean="0"/>
                <a:t> </a:t>
              </a:r>
              <a:r>
                <a:rPr lang="es-ES" sz="2400" b="1" dirty="0" smtClean="0">
                  <a:solidFill>
                    <a:srgbClr val="00B050"/>
                  </a:solidFill>
                </a:rPr>
                <a:t>No extra hardware </a:t>
              </a:r>
              <a:r>
                <a:rPr lang="es-ES" sz="2400" b="1" dirty="0" err="1" smtClean="0">
                  <a:solidFill>
                    <a:srgbClr val="00B050"/>
                  </a:solidFill>
                </a:rPr>
                <a:t>is</a:t>
              </a:r>
              <a:r>
                <a:rPr lang="es-ES" sz="2400" b="1" dirty="0" smtClean="0">
                  <a:solidFill>
                    <a:srgbClr val="00B050"/>
                  </a:solidFill>
                </a:rPr>
                <a:t> </a:t>
              </a:r>
              <a:r>
                <a:rPr lang="es-ES" sz="2400" b="1" dirty="0" err="1" smtClean="0">
                  <a:solidFill>
                    <a:srgbClr val="00B050"/>
                  </a:solidFill>
                </a:rPr>
                <a:t>needed</a:t>
              </a:r>
              <a:r>
                <a:rPr lang="es-ES" sz="2400" dirty="0" smtClean="0"/>
                <a:t>           </a:t>
              </a:r>
              <a:r>
                <a:rPr lang="es-ES" sz="2400" dirty="0" err="1" smtClean="0"/>
                <a:t>Could</a:t>
              </a:r>
              <a:r>
                <a:rPr lang="es-ES" sz="2400" dirty="0" smtClean="0"/>
                <a:t> </a:t>
              </a:r>
              <a:r>
                <a:rPr lang="es-ES" sz="2400" dirty="0" err="1" smtClean="0"/>
                <a:t>also</a:t>
              </a:r>
              <a:r>
                <a:rPr lang="es-ES" sz="2400" dirty="0" smtClean="0"/>
                <a:t> be </a:t>
              </a:r>
              <a:r>
                <a:rPr lang="es-ES" sz="2400" dirty="0" err="1" smtClean="0"/>
                <a:t>used</a:t>
              </a:r>
              <a:r>
                <a:rPr lang="es-ES" sz="2400" dirty="0" smtClean="0"/>
                <a:t> </a:t>
              </a:r>
              <a:r>
                <a:rPr lang="es-ES" sz="2400" dirty="0" err="1" smtClean="0"/>
                <a:t>after</a:t>
              </a:r>
              <a:r>
                <a:rPr lang="es-ES" sz="2400" dirty="0" smtClean="0"/>
                <a:t> LS1!</a:t>
              </a:r>
            </a:p>
          </p:txBody>
        </p:sp>
        <p:sp>
          <p:nvSpPr>
            <p:cNvPr id="65" name="Right Arrow 64"/>
            <p:cNvSpPr/>
            <p:nvPr/>
          </p:nvSpPr>
          <p:spPr>
            <a:xfrm>
              <a:off x="4572000" y="5733256"/>
              <a:ext cx="465838" cy="2880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/>
      <p:bldP spid="31" grpId="0"/>
      <p:bldP spid="56" grpId="0"/>
      <p:bldP spid="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60232" y="0"/>
            <a:ext cx="2113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“8b + 4e”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" y="1038334"/>
            <a:ext cx="6192688" cy="43348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92689" y="1196752"/>
            <a:ext cx="269979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Example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US1 </a:t>
            </a:r>
            <a:r>
              <a:rPr lang="es-ES" dirty="0" err="1" smtClean="0"/>
              <a:t>scenario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N</a:t>
            </a:r>
            <a:r>
              <a:rPr lang="es-ES" baseline="-25000" dirty="0" smtClean="0"/>
              <a:t>b </a:t>
            </a:r>
            <a:r>
              <a:rPr lang="es-ES" dirty="0" smtClean="0"/>
              <a:t>= </a:t>
            </a:r>
            <a:r>
              <a:rPr lang="es-ES" dirty="0" smtClean="0">
                <a:solidFill>
                  <a:srgbClr val="FF0000"/>
                </a:solidFill>
              </a:rPr>
              <a:t>1.9</a:t>
            </a:r>
            <a:r>
              <a:rPr lang="es-ES" dirty="0" smtClean="0"/>
              <a:t>(</a:t>
            </a:r>
            <a:r>
              <a:rPr lang="es-ES" dirty="0" smtClean="0">
                <a:solidFill>
                  <a:srgbClr val="0000FF"/>
                </a:solidFill>
              </a:rPr>
              <a:t>2.85</a:t>
            </a:r>
            <a:r>
              <a:rPr lang="es-ES" dirty="0" smtClean="0"/>
              <a:t>)∙10</a:t>
            </a:r>
            <a:r>
              <a:rPr lang="es-ES" baseline="30000" dirty="0" smtClean="0"/>
              <a:t>11</a:t>
            </a:r>
            <a:r>
              <a:rPr lang="es-ES" dirty="0" smtClean="0"/>
              <a:t> </a:t>
            </a:r>
            <a:r>
              <a:rPr lang="es-ES" dirty="0" err="1" smtClean="0"/>
              <a:t>ppb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>
                <a:latin typeface="Symbol" panose="05050102010706020507" pitchFamily="18" charset="2"/>
              </a:rPr>
              <a:t>e</a:t>
            </a:r>
            <a:r>
              <a:rPr lang="es-ES" baseline="-25000" dirty="0" err="1" smtClean="0"/>
              <a:t>x,y</a:t>
            </a:r>
            <a:r>
              <a:rPr lang="es-ES" dirty="0" smtClean="0"/>
              <a:t> = 2.62 </a:t>
            </a:r>
            <a:r>
              <a:rPr lang="es-ES" dirty="0" smtClean="0">
                <a:latin typeface="Symbol" panose="05050102010706020507" pitchFamily="18" charset="2"/>
              </a:rPr>
              <a:t>m</a:t>
            </a:r>
            <a:r>
              <a:rPr lang="es-ES" dirty="0" smtClean="0"/>
              <a:t>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>
                <a:latin typeface="Symbol" panose="05050102010706020507" pitchFamily="18" charset="2"/>
              </a:rPr>
              <a:t>d</a:t>
            </a:r>
            <a:r>
              <a:rPr lang="es-ES" baseline="-25000" dirty="0" err="1" smtClean="0"/>
              <a:t>max</a:t>
            </a:r>
            <a:r>
              <a:rPr lang="es-ES" dirty="0" smtClean="0"/>
              <a:t> = 1.55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R = 0.7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>
                <a:latin typeface="Symbol" panose="05050102010706020507" pitchFamily="18" charset="2"/>
              </a:rPr>
              <a:t>e</a:t>
            </a:r>
            <a:r>
              <a:rPr lang="es-ES" baseline="-25000" dirty="0" err="1" smtClean="0"/>
              <a:t>max</a:t>
            </a:r>
            <a:r>
              <a:rPr lang="es-ES" dirty="0" smtClean="0"/>
              <a:t> = 332 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7 </a:t>
            </a:r>
            <a:r>
              <a:rPr lang="es-ES" dirty="0" err="1" smtClean="0"/>
              <a:t>TeV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63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3" y="1044784"/>
            <a:ext cx="6183474" cy="4328432"/>
          </a:xfrm>
          <a:prstGeom prst="rect">
            <a:avLst/>
          </a:prstGeom>
        </p:spPr>
      </p:pic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60232" y="0"/>
            <a:ext cx="2113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“8b + 4e”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92689" y="1196752"/>
            <a:ext cx="269979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Example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US1 </a:t>
            </a:r>
            <a:r>
              <a:rPr lang="es-ES" dirty="0" err="1" smtClean="0"/>
              <a:t>scenario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N</a:t>
            </a:r>
            <a:r>
              <a:rPr lang="es-ES" baseline="-25000" dirty="0" smtClean="0"/>
              <a:t>b </a:t>
            </a:r>
            <a:r>
              <a:rPr lang="es-ES" dirty="0" smtClean="0"/>
              <a:t>= </a:t>
            </a:r>
            <a:r>
              <a:rPr lang="es-ES" dirty="0" smtClean="0">
                <a:solidFill>
                  <a:srgbClr val="FF0000"/>
                </a:solidFill>
              </a:rPr>
              <a:t>1.9</a:t>
            </a:r>
            <a:r>
              <a:rPr lang="es-ES" dirty="0" smtClean="0"/>
              <a:t>(</a:t>
            </a:r>
            <a:r>
              <a:rPr lang="es-ES" dirty="0" smtClean="0">
                <a:solidFill>
                  <a:srgbClr val="0000FF"/>
                </a:solidFill>
              </a:rPr>
              <a:t>2.85</a:t>
            </a:r>
            <a:r>
              <a:rPr lang="es-ES" dirty="0" smtClean="0"/>
              <a:t>)∙10</a:t>
            </a:r>
            <a:r>
              <a:rPr lang="es-ES" baseline="30000" dirty="0" smtClean="0"/>
              <a:t>11</a:t>
            </a:r>
            <a:r>
              <a:rPr lang="es-ES" dirty="0" smtClean="0"/>
              <a:t> </a:t>
            </a:r>
            <a:r>
              <a:rPr lang="es-ES" dirty="0" err="1" smtClean="0"/>
              <a:t>ppb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>
                <a:latin typeface="Symbol" panose="05050102010706020507" pitchFamily="18" charset="2"/>
              </a:rPr>
              <a:t>e</a:t>
            </a:r>
            <a:r>
              <a:rPr lang="es-ES" baseline="-25000" dirty="0" err="1" smtClean="0"/>
              <a:t>x,y</a:t>
            </a:r>
            <a:r>
              <a:rPr lang="es-ES" dirty="0" smtClean="0"/>
              <a:t> = 2.62 </a:t>
            </a:r>
            <a:r>
              <a:rPr lang="es-ES" dirty="0" smtClean="0">
                <a:latin typeface="Symbol" panose="05050102010706020507" pitchFamily="18" charset="2"/>
              </a:rPr>
              <a:t>m</a:t>
            </a:r>
            <a:r>
              <a:rPr lang="es-ES" dirty="0" smtClean="0"/>
              <a:t>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>
                <a:latin typeface="Symbol" panose="05050102010706020507" pitchFamily="18" charset="2"/>
              </a:rPr>
              <a:t>d</a:t>
            </a:r>
            <a:r>
              <a:rPr lang="es-ES" baseline="-25000" dirty="0" err="1" smtClean="0"/>
              <a:t>max</a:t>
            </a:r>
            <a:r>
              <a:rPr lang="es-ES" dirty="0" smtClean="0"/>
              <a:t> = 1.55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R = 0.7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>
                <a:latin typeface="Symbol" panose="05050102010706020507" pitchFamily="18" charset="2"/>
              </a:rPr>
              <a:t>e</a:t>
            </a:r>
            <a:r>
              <a:rPr lang="es-ES" baseline="-25000" dirty="0" err="1" smtClean="0"/>
              <a:t>max</a:t>
            </a:r>
            <a:r>
              <a:rPr lang="es-ES" dirty="0" smtClean="0"/>
              <a:t> = 332 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7 </a:t>
            </a:r>
            <a:r>
              <a:rPr lang="es-ES" dirty="0" err="1" smtClean="0"/>
              <a:t>TeV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67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60232" y="0"/>
            <a:ext cx="2113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“8b + 4e”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875" y="692696"/>
            <a:ext cx="4629085" cy="32403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152206"/>
            <a:ext cx="4777737" cy="33444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48235" y="428517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accent1"/>
                </a:solidFill>
              </a:rPr>
              <a:t>LHC post LS1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862" y="2855459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accent1"/>
                </a:solidFill>
              </a:rPr>
              <a:t>HL-LHC US1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99317" y="830318"/>
            <a:ext cx="3121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dipoles</a:t>
            </a:r>
            <a:r>
              <a:rPr lang="es-ES" dirty="0" smtClean="0"/>
              <a:t> </a:t>
            </a:r>
            <a:r>
              <a:rPr lang="es-ES" dirty="0" err="1" smtClean="0"/>
              <a:t>considered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latin typeface="Symbol" panose="05050102010706020507" pitchFamily="18" charset="2"/>
              </a:rPr>
              <a:t>b</a:t>
            </a:r>
            <a:r>
              <a:rPr lang="es-ES" baseline="30000" dirty="0" smtClean="0"/>
              <a:t>*</a:t>
            </a:r>
            <a:r>
              <a:rPr lang="es-ES" dirty="0" smtClean="0"/>
              <a:t> </a:t>
            </a:r>
            <a:r>
              <a:rPr lang="es-ES" dirty="0" err="1" smtClean="0"/>
              <a:t>levelling</a:t>
            </a:r>
            <a:r>
              <a:rPr lang="es-ES" dirty="0" smtClean="0"/>
              <a:t> </a:t>
            </a:r>
            <a:r>
              <a:rPr lang="es-ES" dirty="0" err="1" smtClean="0"/>
              <a:t>assumed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performance </a:t>
            </a:r>
            <a:r>
              <a:rPr lang="es-ES" dirty="0" err="1" smtClean="0"/>
              <a:t>analysis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53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067817" y="0"/>
            <a:ext cx="2761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200 MHz (US2)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936297"/>
            <a:ext cx="8424936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rgbClr val="00B0F0"/>
                </a:solidFill>
              </a:rPr>
              <a:t>200 MHz superconducting</a:t>
            </a:r>
            <a:r>
              <a:rPr lang="en-US" sz="2200" dirty="0" smtClean="0"/>
              <a:t> cavities with </a:t>
            </a:r>
            <a:r>
              <a:rPr lang="en-US" sz="2200" dirty="0" err="1" smtClean="0">
                <a:latin typeface="Symbol" panose="05050102010706020507" pitchFamily="18" charset="2"/>
              </a:rPr>
              <a:t>s</a:t>
            </a:r>
            <a:r>
              <a:rPr lang="en-US" sz="2200" baseline="-25000" dirty="0" err="1" smtClean="0"/>
              <a:t>z</a:t>
            </a:r>
            <a:r>
              <a:rPr lang="en-US" sz="2200" dirty="0" smtClean="0"/>
              <a:t> </a:t>
            </a:r>
            <a:r>
              <a:rPr lang="en-US" sz="2200" dirty="0"/>
              <a:t>leveling </a:t>
            </a:r>
            <a:r>
              <a:rPr lang="en-US" sz="2200" dirty="0" smtClean="0"/>
              <a:t>and a cheap triplet give </a:t>
            </a:r>
            <a:r>
              <a:rPr lang="en-US" sz="2200" dirty="0"/>
              <a:t>11% lower performance </a:t>
            </a:r>
            <a:r>
              <a:rPr lang="en-US" sz="2200" dirty="0" smtClean="0"/>
              <a:t>than baseline US2 scenario (with new triplet and crab cavities) but offer:</a:t>
            </a:r>
            <a:endParaRPr lang="en-US" sz="2200" dirty="0"/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lower risk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lower e-cloud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lower cost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20% lower pile-up density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shorter fill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lower beam-beam </a:t>
            </a:r>
            <a:r>
              <a:rPr lang="en-US" sz="2200" dirty="0" err="1" smtClean="0">
                <a:solidFill>
                  <a:srgbClr val="00B050"/>
                </a:solidFill>
              </a:rPr>
              <a:t>tuneshift</a:t>
            </a:r>
            <a:endParaRPr lang="en-US" sz="22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 And if we add this cavities to the US2 scenario (most expensive  option) we increase a 6% the performance</a:t>
            </a:r>
            <a:endParaRPr lang="en-US" sz="2200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53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67817" y="0"/>
            <a:ext cx="2761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200 MHz (US2)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65" y="476672"/>
            <a:ext cx="5760640" cy="403244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127499"/>
              </p:ext>
            </p:extLst>
          </p:nvPr>
        </p:nvGraphicFramePr>
        <p:xfrm>
          <a:off x="1300542" y="4509120"/>
          <a:ext cx="604167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283"/>
                <a:gridCol w="1512168"/>
                <a:gridCol w="1008112"/>
                <a:gridCol w="1008112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N</a:t>
                      </a:r>
                      <a:r>
                        <a:rPr lang="es-ES" baseline="-25000" dirty="0" smtClean="0"/>
                        <a:t>b</a:t>
                      </a:r>
                      <a:r>
                        <a:rPr lang="es-ES" baseline="0" dirty="0" smtClean="0"/>
                        <a:t> (∙10</a:t>
                      </a:r>
                      <a:r>
                        <a:rPr lang="es-ES" baseline="30000" dirty="0" smtClean="0"/>
                        <a:t>11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ppb</a:t>
                      </a:r>
                      <a:r>
                        <a:rPr lang="es-ES" baseline="0" dirty="0" smtClean="0"/>
                        <a:t>)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s-ES" baseline="-25000" dirty="0" err="1" smtClean="0"/>
                        <a:t>z</a:t>
                      </a:r>
                      <a:r>
                        <a:rPr lang="es-ES" baseline="-25000" dirty="0" smtClean="0"/>
                        <a:t> </a:t>
                      </a:r>
                      <a:r>
                        <a:rPr lang="es-ES" baseline="0" dirty="0" smtClean="0"/>
                        <a:t>(cm)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s-ES" baseline="-25000" dirty="0" err="1" smtClean="0"/>
                        <a:t>x,y</a:t>
                      </a:r>
                      <a:r>
                        <a:rPr lang="es-ES" baseline="0" dirty="0" smtClean="0"/>
                        <a:t> (</a:t>
                      </a:r>
                      <a:r>
                        <a:rPr lang="es-ES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s-ES" baseline="0" dirty="0" smtClean="0"/>
                        <a:t>m)</a:t>
                      </a:r>
                      <a:endParaRPr lang="en-GB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US2 (</a:t>
                      </a:r>
                      <a:r>
                        <a:rPr lang="es-ES" dirty="0" err="1" smtClean="0"/>
                        <a:t>baseline</a:t>
                      </a:r>
                      <a:r>
                        <a:rPr lang="es-E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7.55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US2 (200</a:t>
                      </a:r>
                      <a:r>
                        <a:rPr lang="es-ES" baseline="0" dirty="0" smtClean="0"/>
                        <a:t> MHz</a:t>
                      </a:r>
                      <a:r>
                        <a:rPr lang="es-ES" dirty="0" smtClean="0"/>
                        <a:t>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2.56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15</a:t>
                      </a:r>
                      <a:r>
                        <a:rPr lang="es-ES" baseline="0" dirty="0" smtClean="0"/>
                        <a:t> (lev.)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US2 (200</a:t>
                      </a:r>
                      <a:r>
                        <a:rPr lang="es-ES" baseline="0" dirty="0" smtClean="0"/>
                        <a:t> MHz+”8b+4e”</a:t>
                      </a:r>
                      <a:r>
                        <a:rPr lang="es-E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3.3</a:t>
                      </a:r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15</a:t>
                      </a:r>
                      <a:r>
                        <a:rPr lang="es-ES" baseline="0" dirty="0" smtClean="0"/>
                        <a:t> (lev.)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3.0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380312" y="555256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*</a:t>
            </a:r>
            <a:r>
              <a:rPr lang="es-ES" dirty="0" smtClean="0"/>
              <a:t> N</a:t>
            </a:r>
            <a:r>
              <a:rPr lang="es-ES" baseline="-25000" dirty="0" smtClean="0"/>
              <a:t>b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be 3.75∙10</a:t>
            </a:r>
            <a:r>
              <a:rPr lang="es-ES" baseline="30000" dirty="0" smtClean="0"/>
              <a:t>11</a:t>
            </a:r>
            <a:r>
              <a:rPr lang="es-ES" dirty="0" smtClean="0"/>
              <a:t> </a:t>
            </a:r>
            <a:r>
              <a:rPr lang="es-ES" dirty="0" err="1" smtClean="0"/>
              <a:t>ppb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842659" y="1220559"/>
            <a:ext cx="3121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dipoles</a:t>
            </a:r>
            <a:r>
              <a:rPr lang="es-ES" dirty="0" smtClean="0"/>
              <a:t> </a:t>
            </a:r>
            <a:r>
              <a:rPr lang="es-ES" dirty="0" err="1" smtClean="0"/>
              <a:t>considered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latin typeface="Symbol" panose="05050102010706020507" pitchFamily="18" charset="2"/>
              </a:rPr>
              <a:t>b</a:t>
            </a:r>
            <a:r>
              <a:rPr lang="es-ES" baseline="30000" dirty="0" smtClean="0"/>
              <a:t>*</a:t>
            </a:r>
            <a:r>
              <a:rPr lang="es-ES" dirty="0" smtClean="0"/>
              <a:t> </a:t>
            </a:r>
            <a:r>
              <a:rPr lang="es-ES" dirty="0" err="1" smtClean="0"/>
              <a:t>levelling</a:t>
            </a:r>
            <a:r>
              <a:rPr lang="es-ES" dirty="0" smtClean="0"/>
              <a:t> </a:t>
            </a:r>
            <a:r>
              <a:rPr lang="es-ES" dirty="0" err="1" smtClean="0"/>
              <a:t>assumed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performance </a:t>
            </a:r>
            <a:r>
              <a:rPr lang="es-ES" dirty="0" err="1" smtClean="0"/>
              <a:t>analysis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56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236296" y="0"/>
            <a:ext cx="1521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Conclusions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476672"/>
            <a:ext cx="8506078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dirty="0" smtClean="0"/>
              <a:t>New </a:t>
            </a:r>
            <a:r>
              <a:rPr lang="es-ES" sz="2400" dirty="0" err="1" smtClean="0"/>
              <a:t>alternative</a:t>
            </a:r>
            <a:r>
              <a:rPr lang="es-ES" sz="2400" dirty="0" smtClean="0"/>
              <a:t> </a:t>
            </a:r>
            <a:r>
              <a:rPr lang="es-ES" sz="2400" dirty="0" err="1" smtClean="0"/>
              <a:t>scenarios</a:t>
            </a:r>
            <a:r>
              <a:rPr lang="es-ES" sz="2400" dirty="0" smtClean="0"/>
              <a:t> are </a:t>
            </a:r>
            <a:r>
              <a:rPr lang="es-ES" sz="2400" dirty="0" err="1" smtClean="0"/>
              <a:t>being</a:t>
            </a:r>
            <a:r>
              <a:rPr lang="es-ES" sz="2400" dirty="0" smtClean="0"/>
              <a:t> </a:t>
            </a:r>
            <a:r>
              <a:rPr lang="es-ES" sz="2400" dirty="0" err="1" smtClean="0"/>
              <a:t>considered</a:t>
            </a:r>
            <a:r>
              <a:rPr lang="es-ES" sz="2400" dirty="0" smtClean="0"/>
              <a:t> </a:t>
            </a:r>
            <a:r>
              <a:rPr lang="es-ES" sz="2400" dirty="0" err="1" smtClean="0"/>
              <a:t>for</a:t>
            </a:r>
            <a:r>
              <a:rPr lang="es-ES" sz="2400" dirty="0" smtClean="0"/>
              <a:t> HL-LHC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s-ES" sz="2400" b="1" dirty="0" smtClean="0">
                <a:solidFill>
                  <a:srgbClr val="00B0F0"/>
                </a:solidFill>
              </a:rPr>
              <a:t>“8b+4e”</a:t>
            </a:r>
            <a:r>
              <a:rPr lang="es-ES" sz="2400" dirty="0" smtClean="0"/>
              <a:t>:</a:t>
            </a:r>
          </a:p>
          <a:p>
            <a:pPr marL="1371600" lvl="2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400" dirty="0" smtClean="0"/>
              <a:t>No extra hardware </a:t>
            </a:r>
            <a:r>
              <a:rPr lang="es-ES" sz="2400" dirty="0" err="1" smtClean="0"/>
              <a:t>is</a:t>
            </a:r>
            <a:r>
              <a:rPr lang="es-ES" sz="2400" dirty="0" smtClean="0"/>
              <a:t> </a:t>
            </a:r>
            <a:r>
              <a:rPr lang="es-ES" sz="2400" dirty="0" err="1" smtClean="0"/>
              <a:t>needed</a:t>
            </a:r>
            <a:endParaRPr lang="es-ES" sz="2400" dirty="0" smtClean="0"/>
          </a:p>
          <a:p>
            <a:pPr marL="1371600" lvl="2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400" dirty="0" smtClean="0"/>
              <a:t>Similar (</a:t>
            </a:r>
            <a:r>
              <a:rPr lang="es-ES" sz="2400" dirty="0" err="1" smtClean="0"/>
              <a:t>or</a:t>
            </a:r>
            <a:r>
              <a:rPr lang="es-ES" sz="2400" dirty="0" smtClean="0"/>
              <a:t> </a:t>
            </a:r>
            <a:r>
              <a:rPr lang="es-ES" sz="2400" dirty="0" err="1" smtClean="0"/>
              <a:t>slightly</a:t>
            </a:r>
            <a:r>
              <a:rPr lang="es-ES" sz="2400" dirty="0" smtClean="0"/>
              <a:t> </a:t>
            </a:r>
            <a:r>
              <a:rPr lang="es-ES" sz="2400" dirty="0" err="1" smtClean="0"/>
              <a:t>better</a:t>
            </a:r>
            <a:r>
              <a:rPr lang="es-ES" sz="2400" dirty="0" smtClean="0"/>
              <a:t>) performance</a:t>
            </a:r>
          </a:p>
          <a:p>
            <a:pPr marL="1371600" lvl="2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400" dirty="0" err="1" smtClean="0"/>
              <a:t>Much</a:t>
            </a:r>
            <a:r>
              <a:rPr lang="es-ES" sz="2400" dirty="0" smtClean="0"/>
              <a:t> </a:t>
            </a:r>
            <a:r>
              <a:rPr lang="es-ES" sz="2400" dirty="0" err="1" smtClean="0"/>
              <a:t>lower</a:t>
            </a:r>
            <a:r>
              <a:rPr lang="es-ES" sz="2400" dirty="0" smtClean="0"/>
              <a:t> e-</a:t>
            </a:r>
            <a:r>
              <a:rPr lang="es-ES" sz="2400" dirty="0" err="1" smtClean="0"/>
              <a:t>cloud</a:t>
            </a:r>
            <a:r>
              <a:rPr lang="es-ES" sz="2400" dirty="0" smtClean="0"/>
              <a:t> </a:t>
            </a:r>
            <a:r>
              <a:rPr lang="es-ES" sz="2400" dirty="0" err="1" smtClean="0"/>
              <a:t>activity</a:t>
            </a:r>
            <a:endParaRPr lang="es-ES" sz="2400" dirty="0" smtClean="0"/>
          </a:p>
          <a:p>
            <a:pPr marL="1371600" lvl="2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2400" dirty="0" smtClean="0"/>
              <a:t>Can be </a:t>
            </a:r>
            <a:r>
              <a:rPr lang="es-ES" sz="2400" dirty="0" err="1" smtClean="0"/>
              <a:t>used</a:t>
            </a:r>
            <a:r>
              <a:rPr lang="es-ES" sz="2400" dirty="0" smtClean="0"/>
              <a:t> </a:t>
            </a:r>
            <a:r>
              <a:rPr lang="es-ES" sz="2400" dirty="0" err="1" smtClean="0"/>
              <a:t>after</a:t>
            </a:r>
            <a:r>
              <a:rPr lang="es-ES" sz="2400" dirty="0" smtClean="0"/>
              <a:t> LS1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s-ES" sz="2400" b="1" dirty="0" smtClean="0">
                <a:solidFill>
                  <a:srgbClr val="00B0F0"/>
                </a:solidFill>
              </a:rPr>
              <a:t>200 MHz </a:t>
            </a:r>
            <a:r>
              <a:rPr lang="es-ES" sz="2400" dirty="0" err="1" smtClean="0"/>
              <a:t>for</a:t>
            </a:r>
            <a:r>
              <a:rPr lang="es-ES" sz="2400" dirty="0" smtClean="0"/>
              <a:t> a US2 </a:t>
            </a:r>
            <a:r>
              <a:rPr lang="es-ES" sz="2400" dirty="0" err="1" smtClean="0"/>
              <a:t>scenario</a:t>
            </a:r>
            <a:r>
              <a:rPr lang="es-ES" sz="2400" dirty="0" smtClean="0"/>
              <a:t>:</a:t>
            </a:r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400" dirty="0" err="1" smtClean="0"/>
              <a:t>Cheaper</a:t>
            </a:r>
            <a:endParaRPr lang="es-ES" sz="2400" dirty="0" smtClean="0"/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400" dirty="0" err="1" smtClean="0"/>
              <a:t>Lower</a:t>
            </a:r>
            <a:r>
              <a:rPr lang="es-ES" sz="2400" dirty="0" smtClean="0"/>
              <a:t> </a:t>
            </a:r>
            <a:r>
              <a:rPr lang="es-ES" sz="2400" dirty="0" err="1" smtClean="0"/>
              <a:t>risk</a:t>
            </a:r>
            <a:r>
              <a:rPr lang="es-ES" sz="2400" dirty="0" smtClean="0"/>
              <a:t> (</a:t>
            </a:r>
            <a:r>
              <a:rPr lang="es-ES" sz="2400" dirty="0" err="1" smtClean="0"/>
              <a:t>shorter</a:t>
            </a:r>
            <a:r>
              <a:rPr lang="es-ES" sz="2400" dirty="0" smtClean="0"/>
              <a:t> </a:t>
            </a:r>
            <a:r>
              <a:rPr lang="es-ES" sz="2400" dirty="0" err="1" smtClean="0"/>
              <a:t>fill</a:t>
            </a:r>
            <a:r>
              <a:rPr lang="es-ES" sz="2400" dirty="0" smtClean="0"/>
              <a:t>, </a:t>
            </a:r>
            <a:r>
              <a:rPr lang="es-ES" sz="2400" dirty="0" err="1" smtClean="0"/>
              <a:t>weaker</a:t>
            </a:r>
            <a:r>
              <a:rPr lang="es-ES" sz="2400" dirty="0" smtClean="0"/>
              <a:t> </a:t>
            </a:r>
            <a:r>
              <a:rPr lang="es-ES" sz="2400" dirty="0" err="1" smtClean="0"/>
              <a:t>beam-beam</a:t>
            </a:r>
            <a:r>
              <a:rPr lang="es-ES" sz="2400" dirty="0" smtClean="0"/>
              <a:t> </a:t>
            </a:r>
            <a:r>
              <a:rPr lang="es-ES" sz="2400" dirty="0" err="1" smtClean="0"/>
              <a:t>effects</a:t>
            </a:r>
            <a:r>
              <a:rPr lang="es-ES" sz="2400" dirty="0" smtClean="0"/>
              <a:t>)</a:t>
            </a:r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400" dirty="0" err="1"/>
              <a:t>L</a:t>
            </a:r>
            <a:r>
              <a:rPr lang="es-ES" sz="2400" dirty="0" err="1" smtClean="0"/>
              <a:t>ower</a:t>
            </a:r>
            <a:r>
              <a:rPr lang="es-ES" sz="2400" dirty="0" smtClean="0"/>
              <a:t> e-</a:t>
            </a:r>
            <a:r>
              <a:rPr lang="es-ES" sz="2400" dirty="0" err="1" smtClean="0"/>
              <a:t>cloud</a:t>
            </a:r>
            <a:r>
              <a:rPr lang="es-ES" sz="2400" dirty="0" smtClean="0"/>
              <a:t> </a:t>
            </a:r>
            <a:r>
              <a:rPr lang="es-ES" sz="2400" dirty="0" err="1" smtClean="0"/>
              <a:t>activity</a:t>
            </a:r>
            <a:endParaRPr lang="es-ES" sz="2400" dirty="0" smtClean="0"/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400" dirty="0" smtClean="0"/>
              <a:t>200+400 MHz (2.5 </a:t>
            </a:r>
            <a:r>
              <a:rPr lang="es-ES" sz="2400" dirty="0" err="1" smtClean="0"/>
              <a:t>ns</a:t>
            </a:r>
            <a:r>
              <a:rPr lang="es-ES" sz="2400" dirty="0" smtClean="0"/>
              <a:t>) </a:t>
            </a:r>
            <a:r>
              <a:rPr lang="es-ES" sz="2400" dirty="0" err="1" smtClean="0"/>
              <a:t>doublets</a:t>
            </a:r>
            <a:r>
              <a:rPr lang="es-ES" sz="2400" dirty="0" smtClean="0"/>
              <a:t>? </a:t>
            </a:r>
            <a:r>
              <a:rPr lang="es-ES" sz="2400" dirty="0" err="1" smtClean="0"/>
              <a:t>Too</a:t>
            </a:r>
            <a:r>
              <a:rPr lang="es-ES" sz="2400" dirty="0" smtClean="0"/>
              <a:t> </a:t>
            </a:r>
            <a:r>
              <a:rPr lang="es-ES" sz="2400" dirty="0" err="1" smtClean="0"/>
              <a:t>large</a:t>
            </a:r>
            <a:r>
              <a:rPr lang="es-ES" sz="2400" dirty="0" smtClean="0"/>
              <a:t> e-</a:t>
            </a:r>
            <a:r>
              <a:rPr lang="es-ES" sz="2400" dirty="0" err="1" smtClean="0"/>
              <a:t>cloud</a:t>
            </a:r>
            <a:endParaRPr lang="es-ES" sz="2400" dirty="0" smtClean="0"/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400" dirty="0"/>
              <a:t>200+400 MHz (2.5 </a:t>
            </a:r>
            <a:r>
              <a:rPr lang="es-ES" sz="2400" dirty="0" err="1"/>
              <a:t>ns</a:t>
            </a:r>
            <a:r>
              <a:rPr lang="es-ES" sz="2400" dirty="0"/>
              <a:t>) </a:t>
            </a:r>
            <a:r>
              <a:rPr lang="es-ES" sz="2400" dirty="0" smtClean="0"/>
              <a:t>doublets+”8b+4e”? </a:t>
            </a:r>
            <a:r>
              <a:rPr lang="es-ES" sz="2400" dirty="0" err="1" smtClean="0"/>
              <a:t>Under</a:t>
            </a:r>
            <a:r>
              <a:rPr lang="es-ES" sz="2400" dirty="0" smtClean="0"/>
              <a:t> </a:t>
            </a:r>
            <a:r>
              <a:rPr lang="es-ES" sz="2400" dirty="0" err="1" smtClean="0"/>
              <a:t>study</a:t>
            </a:r>
            <a:endParaRPr lang="es-E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53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563196"/>
            <a:ext cx="4907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THANKS FOR </a:t>
            </a:r>
          </a:p>
          <a:p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YOUR ATTENTION</a:t>
            </a:r>
            <a:endParaRPr lang="en-GB" sz="4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653136"/>
            <a:ext cx="1921162" cy="1917964"/>
          </a:xfrm>
          <a:prstGeom prst="roundRect">
            <a:avLst>
              <a:gd name="adj" fmla="val 25222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extrusionH="196850" prstMaterial="matte">
            <a:bevelT w="234950" h="101600"/>
            <a:contourClr>
              <a:schemeClr val="tx2"/>
            </a:contourClr>
          </a:sp3d>
        </p:spPr>
      </p:pic>
    </p:spTree>
    <p:extLst>
      <p:ext uri="{BB962C8B-B14F-4D97-AF65-F5344CB8AC3E}">
        <p14:creationId xmlns:p14="http://schemas.microsoft.com/office/powerpoint/2010/main" val="49636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95536" y="1748423"/>
            <a:ext cx="83529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 I</a:t>
            </a:r>
            <a:r>
              <a:rPr lang="en-US" sz="2400" dirty="0" smtClean="0"/>
              <a:t> – Quick revision of the “old” alternative filling schemes</a:t>
            </a:r>
          </a:p>
          <a:p>
            <a:pPr>
              <a:spcAft>
                <a:spcPts val="900"/>
              </a:spcAft>
            </a:pPr>
            <a:endParaRPr lang="en-US" sz="2400" dirty="0"/>
          </a:p>
          <a:p>
            <a:pPr>
              <a:spcAft>
                <a:spcPts val="900"/>
              </a:spcAft>
            </a:pPr>
            <a:r>
              <a:rPr lang="en-US" sz="2400" dirty="0" smtClean="0"/>
              <a:t> </a:t>
            </a:r>
          </a:p>
          <a:p>
            <a:pPr>
              <a:spcAft>
                <a:spcPts val="900"/>
              </a:spcAft>
            </a:pP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Aft>
                <a:spcPts val="900"/>
              </a:spcAft>
            </a:pPr>
            <a:r>
              <a:rPr lang="en-US" sz="2400" b="1" dirty="0" smtClean="0">
                <a:solidFill>
                  <a:schemeClr val="bg1">
                    <a:lumMod val="85000"/>
                  </a:schemeClr>
                </a:solidFill>
              </a:rPr>
              <a:t>PART II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– New exotic proposals 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556132" y="-2738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Outline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94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596336" y="-3533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HL-LHC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3919" y="696753"/>
            <a:ext cx="868257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200" dirty="0" smtClean="0"/>
              <a:t>Integrated luminosity goal ≈ 250 fb</a:t>
            </a:r>
            <a:r>
              <a:rPr lang="en-US" sz="2200" baseline="30000" dirty="0" smtClean="0"/>
              <a:t>-1</a:t>
            </a:r>
            <a:r>
              <a:rPr lang="en-US" sz="2200" dirty="0" smtClean="0"/>
              <a:t>/year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/>
              <a:t>Potential showstoppers: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C00000"/>
                </a:solidFill>
              </a:rPr>
              <a:t>LRBB interactions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C00000"/>
                </a:solidFill>
              </a:rPr>
              <a:t>Excessive </a:t>
            </a:r>
            <a:r>
              <a:rPr lang="en-US" sz="2200" dirty="0" smtClean="0">
                <a:solidFill>
                  <a:srgbClr val="C00000"/>
                </a:solidFill>
              </a:rPr>
              <a:t>event pile-up </a:t>
            </a:r>
            <a:r>
              <a:rPr lang="en-US" sz="2200" dirty="0">
                <a:solidFill>
                  <a:srgbClr val="C00000"/>
                </a:solidFill>
              </a:rPr>
              <a:t>in the detectors</a:t>
            </a:r>
            <a:endParaRPr lang="en-GB" sz="2200" dirty="0">
              <a:solidFill>
                <a:srgbClr val="C00000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rgbClr val="C00000"/>
                </a:solidFill>
              </a:rPr>
              <a:t>e-cloud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/>
              <a:t>Different filling schemes have been suggested to minimize them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 smtClean="0"/>
              <a:t>Main figures of merit considered to characterize the different scenarios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038264" y="4004252"/>
            <a:ext cx="2813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Luminosity performance</a:t>
            </a:r>
            <a:endParaRPr lang="en-GB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48308" y="4005064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e-cloud activity</a:t>
            </a:r>
            <a:endParaRPr lang="en-GB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6958394"/>
              </p:ext>
            </p:extLst>
          </p:nvPr>
        </p:nvGraphicFramePr>
        <p:xfrm>
          <a:off x="1398750" y="4580316"/>
          <a:ext cx="2021122" cy="1127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4" imgW="1320480" imgH="736560" progId="Equation.3">
                  <p:embed/>
                </p:oleObj>
              </mc:Choice>
              <mc:Fallback>
                <p:oleObj name="Equation" r:id="rId4" imgW="1320480" imgH="736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98750" y="4580316"/>
                        <a:ext cx="2021122" cy="11271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105999" y="5785519"/>
            <a:ext cx="2889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(150 days/year dedicated to physics)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220072" y="4748371"/>
            <a:ext cx="2772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2000" dirty="0" smtClean="0"/>
              <a:t>Heat load in the arcs</a:t>
            </a:r>
          </a:p>
          <a:p>
            <a:pPr algn="ctr">
              <a:spcAft>
                <a:spcPts val="1200"/>
              </a:spcAft>
            </a:pPr>
            <a:r>
              <a:rPr lang="en-US" sz="2000" dirty="0" err="1" smtClean="0">
                <a:latin typeface="Symbol" panose="05050102010706020507" pitchFamily="18" charset="2"/>
              </a:rPr>
              <a:t>d</a:t>
            </a:r>
            <a:r>
              <a:rPr lang="en-US" sz="2000" baseline="-25000" dirty="0" err="1" smtClean="0"/>
              <a:t>max,threshold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00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740352" y="0"/>
            <a:ext cx="99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1" y="1556792"/>
            <a:ext cx="3672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Standard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scheme (2808 bunches):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61725"/>
            <a:ext cx="8161870" cy="199932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233862"/>
            <a:ext cx="78743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N.B: Schemes with less bunches (≈2540b) are being under consideration. Nevertheless, the comparison for the different scenarios with this scheme should be valid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51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89737" y="404664"/>
            <a:ext cx="38710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suggested filling schemes</a:t>
            </a:r>
            <a:endParaRPr lang="en-GB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070828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Microbatches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sz="1600" dirty="0" smtClean="0"/>
              <a:t>(</a:t>
            </a:r>
            <a:r>
              <a:rPr lang="en-US" sz="1600" i="1" dirty="0" err="1"/>
              <a:t>s</a:t>
            </a:r>
            <a:r>
              <a:rPr lang="en-US" sz="1600" i="1" baseline="-25000" dirty="0" err="1"/>
              <a:t>b</a:t>
            </a:r>
            <a:r>
              <a:rPr lang="en-US" sz="1600" dirty="0"/>
              <a:t>= 25ns</a:t>
            </a:r>
            <a:r>
              <a:rPr lang="en-US" sz="1600" dirty="0" smtClean="0"/>
              <a:t>)</a:t>
            </a:r>
            <a:endParaRPr lang="en-GB" dirty="0"/>
          </a:p>
        </p:txBody>
      </p:sp>
      <p:grpSp>
        <p:nvGrpSpPr>
          <p:cNvPr id="58" name="Group 57"/>
          <p:cNvGrpSpPr/>
          <p:nvPr/>
        </p:nvGrpSpPr>
        <p:grpSpPr>
          <a:xfrm>
            <a:off x="2123728" y="732451"/>
            <a:ext cx="2414584" cy="1142867"/>
            <a:chOff x="1942756" y="732451"/>
            <a:chExt cx="2414584" cy="1142867"/>
          </a:xfrm>
        </p:grpSpPr>
        <p:grpSp>
          <p:nvGrpSpPr>
            <p:cNvPr id="57" name="Group 56"/>
            <p:cNvGrpSpPr/>
            <p:nvPr/>
          </p:nvGrpSpPr>
          <p:grpSpPr>
            <a:xfrm>
              <a:off x="1942756" y="732451"/>
              <a:ext cx="2414584" cy="1142867"/>
              <a:chOff x="1942756" y="732451"/>
              <a:chExt cx="2414584" cy="1142867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195736" y="1078497"/>
                <a:ext cx="875630" cy="361663"/>
                <a:chOff x="1187624" y="1915209"/>
                <a:chExt cx="875630" cy="361663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1187624" y="1916832"/>
                  <a:ext cx="54006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1316171" y="1916832"/>
                  <a:ext cx="54006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1459754" y="1916832"/>
                  <a:ext cx="54006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1612056" y="1916832"/>
                  <a:ext cx="54006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1740170" y="1916832"/>
                  <a:ext cx="54006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1880701" y="1915209"/>
                  <a:ext cx="54006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009248" y="1915209"/>
                  <a:ext cx="54006" cy="36004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>
                <a:off x="1942756" y="910461"/>
                <a:ext cx="45143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(</a:t>
                </a:r>
                <a:endParaRPr lang="en-GB" sz="36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040445" y="910461"/>
                <a:ext cx="45143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)</a:t>
                </a:r>
                <a:endParaRPr lang="en-GB" sz="3600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257600" y="1080120"/>
                <a:ext cx="8823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× 10</a:t>
                </a:r>
                <a:endParaRPr lang="en-GB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283806" y="732451"/>
                <a:ext cx="10735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C00000"/>
                    </a:solidFill>
                  </a:rPr>
                  <a:t>24 bunches</a:t>
                </a:r>
                <a:endParaRPr lang="en-GB" sz="14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2394191" y="1567541"/>
                <a:ext cx="15856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C00000"/>
                    </a:solidFill>
                  </a:rPr>
                  <a:t>24 empty bunches</a:t>
                </a:r>
                <a:endParaRPr lang="en-GB" sz="1400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48" name="Straight Arrow Connector 47"/>
            <p:cNvCxnSpPr>
              <a:stCxn id="40" idx="0"/>
            </p:cNvCxnSpPr>
            <p:nvPr/>
          </p:nvCxnSpPr>
          <p:spPr>
            <a:xfrm flipV="1">
              <a:off x="3044363" y="910461"/>
              <a:ext cx="303501" cy="168036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2283646" y="1457403"/>
              <a:ext cx="254128" cy="161809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ight Arrow 53"/>
          <p:cNvSpPr/>
          <p:nvPr/>
        </p:nvSpPr>
        <p:spPr>
          <a:xfrm>
            <a:off x="4067944" y="1124744"/>
            <a:ext cx="617411" cy="281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4685355" y="1078779"/>
            <a:ext cx="4135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Minimizes the effect of LRBB interactions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251519" y="1988840"/>
            <a:ext cx="212518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Reduced </a:t>
            </a:r>
            <a:r>
              <a:rPr lang="en-US" i="1" dirty="0" err="1" smtClean="0"/>
              <a:t>s</a:t>
            </a:r>
            <a:r>
              <a:rPr lang="en-US" i="1" baseline="-25000" dirty="0" err="1" smtClean="0"/>
              <a:t>b</a:t>
            </a:r>
            <a:r>
              <a:rPr lang="en-US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(with </a:t>
            </a:r>
            <a:r>
              <a:rPr lang="en-US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 smtClean="0"/>
              <a:t> ≈ const.)</a:t>
            </a:r>
            <a:endParaRPr lang="en-GB" sz="1600" i="1" baseline="-25000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2555776" y="1988840"/>
            <a:ext cx="6139830" cy="902403"/>
            <a:chOff x="2317554" y="2132788"/>
            <a:chExt cx="6286894" cy="1012158"/>
          </a:xfrm>
        </p:grpSpPr>
        <p:sp>
          <p:nvSpPr>
            <p:cNvPr id="59" name="Oval 58"/>
            <p:cNvSpPr/>
            <p:nvPr/>
          </p:nvSpPr>
          <p:spPr>
            <a:xfrm>
              <a:off x="2317554" y="2132855"/>
              <a:ext cx="385289" cy="179149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5095206" y="2132856"/>
              <a:ext cx="412898" cy="179148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8191550" y="2132788"/>
              <a:ext cx="412898" cy="179215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3491880" y="2492829"/>
              <a:ext cx="340890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4716016" y="2492762"/>
              <a:ext cx="340890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5815286" y="2492896"/>
              <a:ext cx="340890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>
              <a:off x="7039422" y="2492896"/>
              <a:ext cx="340890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/>
            <p:cNvSpPr/>
            <p:nvPr/>
          </p:nvSpPr>
          <p:spPr>
            <a:xfrm>
              <a:off x="8239705" y="2492829"/>
              <a:ext cx="340890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/>
            <p:cNvSpPr/>
            <p:nvPr/>
          </p:nvSpPr>
          <p:spPr>
            <a:xfrm>
              <a:off x="2339752" y="2484878"/>
              <a:ext cx="340890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al 68"/>
            <p:cNvSpPr/>
            <p:nvPr/>
          </p:nvSpPr>
          <p:spPr>
            <a:xfrm>
              <a:off x="2387458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/>
            <p:cNvSpPr/>
            <p:nvPr/>
          </p:nvSpPr>
          <p:spPr>
            <a:xfrm>
              <a:off x="2430715" y="3068959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/>
            <p:cNvSpPr/>
            <p:nvPr/>
          </p:nvSpPr>
          <p:spPr>
            <a:xfrm>
              <a:off x="3539586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/>
            <p:cNvSpPr/>
            <p:nvPr/>
          </p:nvSpPr>
          <p:spPr>
            <a:xfrm>
              <a:off x="4768020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5891997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/>
            <p:cNvSpPr/>
            <p:nvPr/>
          </p:nvSpPr>
          <p:spPr>
            <a:xfrm>
              <a:off x="7092280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/>
            <p:cNvSpPr/>
            <p:nvPr/>
          </p:nvSpPr>
          <p:spPr>
            <a:xfrm>
              <a:off x="8288461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2951469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/>
            <p:cNvSpPr/>
            <p:nvPr/>
          </p:nvSpPr>
          <p:spPr>
            <a:xfrm>
              <a:off x="4103597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5332031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>
              <a:off x="6456008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/>
            <p:cNvSpPr/>
            <p:nvPr/>
          </p:nvSpPr>
          <p:spPr>
            <a:xfrm>
              <a:off x="7680144" y="2780928"/>
              <a:ext cx="243979" cy="144016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>
              <a:off x="3003125" y="3068960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/>
            <p:cNvSpPr/>
            <p:nvPr/>
          </p:nvSpPr>
          <p:spPr>
            <a:xfrm>
              <a:off x="3595692" y="3068960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/>
            <p:cNvSpPr/>
            <p:nvPr/>
          </p:nvSpPr>
          <p:spPr>
            <a:xfrm>
              <a:off x="4160151" y="3068961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4825934" y="3068960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/>
            <p:cNvSpPr/>
            <p:nvPr/>
          </p:nvSpPr>
          <p:spPr>
            <a:xfrm>
              <a:off x="5398344" y="3068961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/>
            <p:cNvSpPr/>
            <p:nvPr/>
          </p:nvSpPr>
          <p:spPr>
            <a:xfrm>
              <a:off x="5951156" y="3068961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>
              <a:off x="6515615" y="3068962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>
              <a:off x="7174242" y="3068960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/>
            <p:cNvSpPr/>
            <p:nvPr/>
          </p:nvSpPr>
          <p:spPr>
            <a:xfrm>
              <a:off x="7742956" y="3068960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>
              <a:off x="8347619" y="3068961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2731444" y="3068960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>
              <a:off x="3303854" y="3068961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>
              <a:off x="3880519" y="3068961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4476782" y="3068962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>
              <a:off x="5126663" y="3068961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5699073" y="3068962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/>
            <p:cNvSpPr/>
            <p:nvPr/>
          </p:nvSpPr>
          <p:spPr>
            <a:xfrm>
              <a:off x="6251885" y="3068962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Oval 103"/>
            <p:cNvSpPr/>
            <p:nvPr/>
          </p:nvSpPr>
          <p:spPr>
            <a:xfrm>
              <a:off x="6832246" y="3068963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>
              <a:off x="7490873" y="3068961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05"/>
            <p:cNvSpPr/>
            <p:nvPr/>
          </p:nvSpPr>
          <p:spPr>
            <a:xfrm>
              <a:off x="8059587" y="3068961"/>
              <a:ext cx="160968" cy="7598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1867500" y="1908432"/>
            <a:ext cx="908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503F3"/>
                </a:solidFill>
              </a:rPr>
              <a:t>12.5 ns</a:t>
            </a:r>
            <a:endParaRPr lang="en-GB" sz="1400" dirty="0">
              <a:solidFill>
                <a:srgbClr val="2503F3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080472" y="2208972"/>
            <a:ext cx="546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5 ns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958225" y="2473151"/>
            <a:ext cx="669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503F3"/>
                </a:solidFill>
              </a:rPr>
              <a:t>2.5 ns</a:t>
            </a:r>
            <a:endParaRPr lang="en-GB" sz="1400" dirty="0">
              <a:solidFill>
                <a:srgbClr val="2503F3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895340" y="2689175"/>
            <a:ext cx="908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1.25 ns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51520" y="3236197"/>
            <a:ext cx="22130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Bunch “Doublets”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(</a:t>
            </a:r>
            <a:r>
              <a:rPr lang="en-US" sz="1600" dirty="0" err="1" smtClean="0"/>
              <a:t>s</a:t>
            </a:r>
            <a:r>
              <a:rPr lang="en-US" sz="1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dirty="0" smtClean="0"/>
              <a:t> = 25 and 50 ns)</a:t>
            </a:r>
            <a:endParaRPr lang="en-GB" sz="1600" i="1" baseline="-25000" dirty="0"/>
          </a:p>
        </p:txBody>
      </p:sp>
      <p:grpSp>
        <p:nvGrpSpPr>
          <p:cNvPr id="133" name="Group 132"/>
          <p:cNvGrpSpPr/>
          <p:nvPr/>
        </p:nvGrpSpPr>
        <p:grpSpPr>
          <a:xfrm>
            <a:off x="2483768" y="3171425"/>
            <a:ext cx="6208590" cy="824341"/>
            <a:chOff x="2483768" y="2964699"/>
            <a:chExt cx="6208590" cy="824341"/>
          </a:xfrm>
        </p:grpSpPr>
        <p:sp>
          <p:nvSpPr>
            <p:cNvPr id="113" name="Oval 112"/>
            <p:cNvSpPr/>
            <p:nvPr/>
          </p:nvSpPr>
          <p:spPr>
            <a:xfrm>
              <a:off x="2483768" y="3429000"/>
              <a:ext cx="376276" cy="159723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Oval 113"/>
            <p:cNvSpPr/>
            <p:nvPr/>
          </p:nvSpPr>
          <p:spPr>
            <a:xfrm>
              <a:off x="3009895" y="3429001"/>
              <a:ext cx="403239" cy="159722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Oval 114"/>
            <p:cNvSpPr/>
            <p:nvPr/>
          </p:nvSpPr>
          <p:spPr>
            <a:xfrm>
              <a:off x="7747090" y="3429000"/>
              <a:ext cx="376276" cy="159723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Oval 115"/>
            <p:cNvSpPr/>
            <p:nvPr/>
          </p:nvSpPr>
          <p:spPr>
            <a:xfrm>
              <a:off x="8289119" y="3429001"/>
              <a:ext cx="403239" cy="159722"/>
            </a:xfrm>
            <a:prstGeom prst="ellipse">
              <a:avLst/>
            </a:prstGeom>
            <a:solidFill>
              <a:srgbClr val="2503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8" name="Straight Connector 117"/>
            <p:cNvCxnSpPr/>
            <p:nvPr/>
          </p:nvCxnSpPr>
          <p:spPr>
            <a:xfrm>
              <a:off x="2671906" y="3212976"/>
              <a:ext cx="3935" cy="360040"/>
            </a:xfrm>
            <a:prstGeom prst="line">
              <a:avLst/>
            </a:prstGeom>
            <a:ln>
              <a:solidFill>
                <a:srgbClr val="2503F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3198332" y="3212976"/>
              <a:ext cx="5516" cy="360040"/>
            </a:xfrm>
            <a:prstGeom prst="line">
              <a:avLst/>
            </a:prstGeom>
            <a:ln>
              <a:solidFill>
                <a:srgbClr val="2503F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2931718" y="3501008"/>
              <a:ext cx="3935" cy="288032"/>
            </a:xfrm>
            <a:prstGeom prst="line">
              <a:avLst/>
            </a:prstGeom>
            <a:ln>
              <a:solidFill>
                <a:srgbClr val="2503F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8204469" y="3497610"/>
              <a:ext cx="3935" cy="288032"/>
            </a:xfrm>
            <a:prstGeom prst="line">
              <a:avLst/>
            </a:prstGeom>
            <a:ln>
              <a:solidFill>
                <a:srgbClr val="2503F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>
              <a:off x="2678991" y="3284984"/>
              <a:ext cx="508670" cy="0"/>
            </a:xfrm>
            <a:prstGeom prst="straightConnector1">
              <a:avLst/>
            </a:prstGeom>
            <a:ln>
              <a:solidFill>
                <a:srgbClr val="2503F3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>
              <a:off x="2983210" y="3717032"/>
              <a:ext cx="5174828" cy="4178"/>
            </a:xfrm>
            <a:prstGeom prst="straightConnector1">
              <a:avLst/>
            </a:prstGeom>
            <a:ln>
              <a:solidFill>
                <a:srgbClr val="2503F3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2483768" y="2964699"/>
              <a:ext cx="13692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2503F3"/>
                  </a:solidFill>
                </a:rPr>
                <a:t>1.25 or 2.5 ns</a:t>
              </a:r>
              <a:endParaRPr lang="en-GB" sz="1400" dirty="0">
                <a:solidFill>
                  <a:srgbClr val="2503F3"/>
                </a:solidFill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4858925" y="3429000"/>
              <a:ext cx="13692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2503F3"/>
                  </a:solidFill>
                </a:rPr>
                <a:t>25 or 50 ns</a:t>
              </a:r>
              <a:endParaRPr lang="en-GB" sz="1400" dirty="0">
                <a:solidFill>
                  <a:srgbClr val="2503F3"/>
                </a:solidFill>
              </a:endParaRPr>
            </a:p>
          </p:txBody>
        </p:sp>
      </p:grpSp>
      <p:sp>
        <p:nvSpPr>
          <p:cNvPr id="134" name="Left Brace 133"/>
          <p:cNvSpPr/>
          <p:nvPr/>
        </p:nvSpPr>
        <p:spPr>
          <a:xfrm>
            <a:off x="179512" y="1988901"/>
            <a:ext cx="216024" cy="200346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TextBox 134"/>
          <p:cNvSpPr txBox="1"/>
          <p:nvPr/>
        </p:nvSpPr>
        <p:spPr>
          <a:xfrm>
            <a:off x="1588458" y="4077072"/>
            <a:ext cx="4063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Reduce the event pile-up in the detectors</a:t>
            </a:r>
            <a:endParaRPr lang="en-GB" dirty="0"/>
          </a:p>
        </p:txBody>
      </p:sp>
      <p:cxnSp>
        <p:nvCxnSpPr>
          <p:cNvPr id="137" name="Elbow Connector 136"/>
          <p:cNvCxnSpPr/>
          <p:nvPr/>
        </p:nvCxnSpPr>
        <p:spPr>
          <a:xfrm rot="10800000" flipH="1" flipV="1">
            <a:off x="275374" y="2990635"/>
            <a:ext cx="1344298" cy="1271102"/>
          </a:xfrm>
          <a:prstGeom prst="bentConnector3">
            <a:avLst>
              <a:gd name="adj1" fmla="val -11682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251520" y="4654877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12-bunch gaps</a:t>
            </a:r>
          </a:p>
          <a:p>
            <a:r>
              <a:rPr lang="en-US" dirty="0" smtClean="0"/>
              <a:t>         </a:t>
            </a:r>
            <a:r>
              <a:rPr lang="en-US" sz="1600" dirty="0" smtClean="0"/>
              <a:t>(</a:t>
            </a:r>
            <a:r>
              <a:rPr lang="en-US" sz="1600" i="1" dirty="0" err="1" smtClean="0"/>
              <a:t>s</a:t>
            </a:r>
            <a:r>
              <a:rPr lang="en-US" sz="1600" i="1" baseline="-25000" dirty="0" err="1" smtClean="0"/>
              <a:t>b</a:t>
            </a:r>
            <a:r>
              <a:rPr lang="en-US" sz="1600" dirty="0" smtClean="0"/>
              <a:t>= 25ns)</a:t>
            </a:r>
            <a:endParaRPr lang="en-GB" dirty="0"/>
          </a:p>
        </p:txBody>
      </p:sp>
      <p:pic>
        <p:nvPicPr>
          <p:cNvPr id="149" name="Picture 1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758" y="4446404"/>
            <a:ext cx="5633300" cy="1379927"/>
          </a:xfrm>
          <a:prstGeom prst="rect">
            <a:avLst/>
          </a:prstGeom>
        </p:spPr>
      </p:pic>
      <p:grpSp>
        <p:nvGrpSpPr>
          <p:cNvPr id="150" name="Group 149"/>
          <p:cNvGrpSpPr/>
          <p:nvPr/>
        </p:nvGrpSpPr>
        <p:grpSpPr>
          <a:xfrm>
            <a:off x="2665827" y="5652158"/>
            <a:ext cx="692686" cy="451551"/>
            <a:chOff x="704645" y="3084862"/>
            <a:chExt cx="923427" cy="632170"/>
          </a:xfrm>
        </p:grpSpPr>
        <p:sp>
          <p:nvSpPr>
            <p:cNvPr id="151" name="Rectangle 150"/>
            <p:cNvSpPr/>
            <p:nvPr/>
          </p:nvSpPr>
          <p:spPr>
            <a:xfrm>
              <a:off x="704645" y="3088124"/>
              <a:ext cx="146792" cy="628908"/>
            </a:xfrm>
            <a:prstGeom prst="rect">
              <a:avLst/>
            </a:prstGeom>
            <a:solidFill>
              <a:schemeClr val="accent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857045" y="3088124"/>
              <a:ext cx="146792" cy="628908"/>
            </a:xfrm>
            <a:prstGeom prst="rect">
              <a:avLst/>
            </a:prstGeom>
            <a:solidFill>
              <a:schemeClr val="accent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1009445" y="3084862"/>
              <a:ext cx="146792" cy="628908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1161845" y="3084862"/>
              <a:ext cx="146792" cy="628908"/>
            </a:xfrm>
            <a:prstGeom prst="rect">
              <a:avLst/>
            </a:prstGeom>
            <a:solidFill>
              <a:schemeClr val="accent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1322196" y="3084862"/>
              <a:ext cx="146792" cy="628908"/>
            </a:xfrm>
            <a:prstGeom prst="rect">
              <a:avLst/>
            </a:prstGeom>
            <a:solidFill>
              <a:schemeClr val="accent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1481280" y="3084862"/>
              <a:ext cx="146792" cy="628908"/>
            </a:xfrm>
            <a:prstGeom prst="rect">
              <a:avLst/>
            </a:prstGeom>
            <a:solidFill>
              <a:schemeClr val="accent1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1619672" y="6000964"/>
            <a:ext cx="1046158" cy="305152"/>
            <a:chOff x="917723" y="2548107"/>
            <a:chExt cx="730318" cy="427211"/>
          </a:xfrm>
        </p:grpSpPr>
        <p:sp>
          <p:nvSpPr>
            <p:cNvPr id="158" name="TextBox 157"/>
            <p:cNvSpPr txBox="1"/>
            <p:nvPr/>
          </p:nvSpPr>
          <p:spPr>
            <a:xfrm>
              <a:off x="917723" y="2587521"/>
              <a:ext cx="625413" cy="387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12 bunches</a:t>
              </a:r>
              <a:endParaRPr lang="en-GB" sz="1200" baseline="-25000" dirty="0">
                <a:solidFill>
                  <a:srgbClr val="C00000"/>
                </a:solidFill>
              </a:endParaRPr>
            </a:p>
          </p:txBody>
        </p:sp>
        <p:cxnSp>
          <p:nvCxnSpPr>
            <p:cNvPr id="159" name="Straight Arrow Connector 158"/>
            <p:cNvCxnSpPr/>
            <p:nvPr/>
          </p:nvCxnSpPr>
          <p:spPr>
            <a:xfrm flipH="1">
              <a:off x="1442503" y="2548107"/>
              <a:ext cx="205538" cy="78656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/>
          <p:cNvGrpSpPr/>
          <p:nvPr/>
        </p:nvGrpSpPr>
        <p:grpSpPr>
          <a:xfrm>
            <a:off x="2929254" y="5733256"/>
            <a:ext cx="2025996" cy="648072"/>
            <a:chOff x="153" y="2979907"/>
            <a:chExt cx="1414338" cy="907299"/>
          </a:xfrm>
        </p:grpSpPr>
        <p:sp>
          <p:nvSpPr>
            <p:cNvPr id="161" name="TextBox 160"/>
            <p:cNvSpPr txBox="1"/>
            <p:nvPr/>
          </p:nvSpPr>
          <p:spPr>
            <a:xfrm>
              <a:off x="392920" y="3046978"/>
              <a:ext cx="1021571" cy="8402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rgbClr val="C00000"/>
                  </a:solidFill>
                </a:rPr>
                <a:t>12 empty bunches</a:t>
              </a:r>
              <a:endParaRPr lang="en-GB" sz="1100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en-US" sz="1100" dirty="0" smtClean="0">
                  <a:solidFill>
                    <a:srgbClr val="C00000"/>
                  </a:solidFill>
                </a:rPr>
                <a:t>(1 missing injection from PSB to PS)</a:t>
              </a:r>
            </a:p>
          </p:txBody>
        </p:sp>
        <p:cxnSp>
          <p:nvCxnSpPr>
            <p:cNvPr id="162" name="Straight Arrow Connector 161"/>
            <p:cNvCxnSpPr/>
            <p:nvPr/>
          </p:nvCxnSpPr>
          <p:spPr>
            <a:xfrm>
              <a:off x="153" y="2979907"/>
              <a:ext cx="489574" cy="228653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5" name="Straight Arrow Connector 164"/>
          <p:cNvCxnSpPr/>
          <p:nvPr/>
        </p:nvCxnSpPr>
        <p:spPr>
          <a:xfrm flipH="1">
            <a:off x="3009895" y="5307843"/>
            <a:ext cx="23164" cy="281397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ight Arrow 166"/>
          <p:cNvSpPr/>
          <p:nvPr/>
        </p:nvSpPr>
        <p:spPr>
          <a:xfrm>
            <a:off x="5000803" y="5942545"/>
            <a:ext cx="617411" cy="281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TextBox 167"/>
          <p:cNvSpPr txBox="1"/>
          <p:nvPr/>
        </p:nvSpPr>
        <p:spPr>
          <a:xfrm>
            <a:off x="5618215" y="5896580"/>
            <a:ext cx="2504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Reduces e-cloud activity</a:t>
            </a:r>
            <a:endParaRPr lang="en-GB" dirty="0"/>
          </a:p>
        </p:txBody>
      </p:sp>
      <p:sp>
        <p:nvSpPr>
          <p:cNvPr id="117" name="TextBox 116"/>
          <p:cNvSpPr txBox="1"/>
          <p:nvPr/>
        </p:nvSpPr>
        <p:spPr>
          <a:xfrm>
            <a:off x="7596336" y="-3533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HL-LHC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1855" y="4123239"/>
            <a:ext cx="29884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(Schemes suggested by S. Fartoukh)</a:t>
            </a:r>
            <a:endParaRPr lang="en-GB" sz="1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197523" y="0"/>
            <a:ext cx="2550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</a:t>
            </a:r>
            <a:r>
              <a:rPr lang="en-US" sz="2000" b="1" dirty="0" err="1" smtClean="0">
                <a:solidFill>
                  <a:schemeClr val="accent1"/>
                </a:solidFill>
              </a:rPr>
              <a:t>Microbatches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990020"/>
            <a:ext cx="8496944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PACMAN bunches: First and last bunches from a train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They experience less LRBBI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This can affect dynamic </a:t>
            </a:r>
            <a:r>
              <a:rPr lang="en-US" dirty="0" err="1" smtClean="0"/>
              <a:t>behaviour</a:t>
            </a:r>
            <a:r>
              <a:rPr lang="en-US" dirty="0" smtClean="0"/>
              <a:t> and beam life time </a:t>
            </a:r>
            <a:r>
              <a:rPr lang="en-US" dirty="0" smtClean="0">
                <a:sym typeface="Wingdings" pitchFamily="2" charset="2"/>
              </a:rPr>
              <a:t> Direct impact of Luminosity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The effect will scale up for the HL-LHC due to: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a longer inner triplet, i.e. </a:t>
            </a:r>
            <a:r>
              <a:rPr lang="en-US" b="1" dirty="0" smtClean="0">
                <a:sym typeface="Wingdings" pitchFamily="2" charset="2"/>
              </a:rPr>
              <a:t>more LR encounters</a:t>
            </a:r>
            <a:r>
              <a:rPr lang="en-US" dirty="0" smtClean="0">
                <a:sym typeface="Wingdings" pitchFamily="2" charset="2"/>
              </a:rPr>
              <a:t>: </a:t>
            </a:r>
          </a:p>
          <a:p>
            <a:pPr lvl="1"/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typically 20-23 instead of 15 for 25 ns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a </a:t>
            </a:r>
            <a:r>
              <a:rPr lang="en-US" b="1" dirty="0" smtClean="0">
                <a:sym typeface="Wingdings" pitchFamily="2" charset="2"/>
              </a:rPr>
              <a:t>higher bunch charge (stronger kicks)</a:t>
            </a:r>
            <a:r>
              <a:rPr lang="en-US" dirty="0" smtClean="0">
                <a:sym typeface="Wingdings" pitchFamily="2" charset="2"/>
              </a:rPr>
              <a:t>: </a:t>
            </a:r>
          </a:p>
          <a:p>
            <a:pPr lvl="1">
              <a:spcAft>
                <a:spcPts val="1200"/>
              </a:spcAft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typically 2.5∙10</a:t>
            </a:r>
            <a:r>
              <a:rPr lang="en-US" baseline="30000" dirty="0" smtClean="0">
                <a:sym typeface="Wingdings" pitchFamily="2" charset="2"/>
              </a:rPr>
              <a:t>11</a:t>
            </a:r>
            <a:r>
              <a:rPr lang="en-US" dirty="0" smtClean="0">
                <a:sym typeface="Wingdings" pitchFamily="2" charset="2"/>
              </a:rPr>
              <a:t> ppb instead of 1.15 for 25 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Removing properly the central bunches and separating</a:t>
            </a:r>
          </a:p>
          <a:p>
            <a:pPr>
              <a:spcAft>
                <a:spcPts val="1200"/>
              </a:spcAft>
            </a:pPr>
            <a:r>
              <a:rPr lang="en-US" dirty="0"/>
              <a:t> </a:t>
            </a:r>
            <a:r>
              <a:rPr lang="en-US" dirty="0" smtClean="0"/>
              <a:t>         the trains sufficiently would cancel this effect</a:t>
            </a:r>
            <a:r>
              <a:rPr lang="en-US" b="1" dirty="0" smtClean="0"/>
              <a:t>       </a:t>
            </a:r>
            <a:endParaRPr lang="en-US" b="1" baseline="-25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If so all the bunches will see strictly the same number of LRBBIs, of course not at the same location, but the integrated kick would be very similar for all bunches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Assuming </a:t>
            </a:r>
            <a:r>
              <a:rPr lang="en-US" b="1" dirty="0" smtClean="0"/>
              <a:t>23 LRBBI for the longer HL-LHC triplet </a:t>
            </a:r>
            <a:r>
              <a:rPr lang="en-US" dirty="0" smtClean="0"/>
              <a:t>(most pessimistic case with 100 T/m </a:t>
            </a:r>
            <a:r>
              <a:rPr lang="en-US" dirty="0" err="1" smtClean="0"/>
              <a:t>NbTi</a:t>
            </a:r>
            <a:r>
              <a:rPr lang="en-US" dirty="0" smtClean="0"/>
              <a:t>),  one gets the most symmetric (25 ns) micro-batch filling scheme:</a:t>
            </a:r>
          </a:p>
          <a:p>
            <a:pPr algn="ctr">
              <a:spcAft>
                <a:spcPts val="600"/>
              </a:spcAft>
            </a:pPr>
            <a:r>
              <a:rPr lang="en-US" dirty="0" smtClean="0"/>
              <a:t>           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10 x ( 7 x (24b+24e) + 12e ) +84e </a:t>
            </a:r>
          </a:p>
          <a:p>
            <a:pPr algn="ctr"/>
            <a:r>
              <a:rPr lang="en-US" dirty="0" smtClean="0"/>
              <a:t>(corresponding to 10 LHC injections and 1680 bunches)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83568" y="548680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(Idea by S. Fartoukh, presented at the 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HL-LIU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Brainstorming, 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30.03.2012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909632"/>
            <a:ext cx="3096344" cy="21674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2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111446"/>
              </p:ext>
            </p:extLst>
          </p:nvPr>
        </p:nvGraphicFramePr>
        <p:xfrm>
          <a:off x="415197" y="692696"/>
          <a:ext cx="6663591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5119"/>
                <a:gridCol w="1224136"/>
                <a:gridCol w="1224136"/>
                <a:gridCol w="1800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 ns*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 ns*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Microbatch</a:t>
                      </a:r>
                      <a:r>
                        <a:rPr lang="en-US" sz="1600" dirty="0" smtClean="0"/>
                        <a:t> (25 ns)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# Bunches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2808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1404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1680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p/bunch [10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2.2  (1.12 A)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3.5 (0.89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A)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2.2 (0.67 A)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Minimum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*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[cm]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600" b="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m]</a:t>
                      </a: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11.8/7.5**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11.8/7.5**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11.8/7.5**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</a:rPr>
                        <a:t>peak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(Virtual) [10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6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14.5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</a:rPr>
                        <a:t>level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[10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GB" sz="16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Events / crossing***</a:t>
                      </a:r>
                      <a:endParaRPr lang="en-GB" sz="16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135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135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135 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</a:rPr>
                        <a:t>leveling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[h] @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</a:rPr>
                        <a:t>level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8.5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17.1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8.5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</a:rPr>
                        <a:t>opt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[h]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10.2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18.1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10.0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Availability****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59%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99%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99%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64288" y="4138594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*    US2 parameters</a:t>
            </a:r>
          </a:p>
          <a:p>
            <a:r>
              <a:rPr lang="en-US" sz="1200" dirty="0" smtClean="0"/>
              <a:t>  **   injection/top energy</a:t>
            </a:r>
          </a:p>
          <a:p>
            <a:r>
              <a:rPr lang="en-US" sz="1200" dirty="0" smtClean="0"/>
              <a:t> ***  </a:t>
            </a:r>
            <a:r>
              <a:rPr lang="en-US" sz="1200" dirty="0" err="1" smtClean="0">
                <a:latin typeface="Symbol" pitchFamily="18" charset="2"/>
              </a:rPr>
              <a:t>s</a:t>
            </a:r>
            <a:r>
              <a:rPr lang="en-US" sz="1200" baseline="-25000" dirty="0" err="1" smtClean="0"/>
              <a:t>inel</a:t>
            </a:r>
            <a:r>
              <a:rPr lang="en-US" sz="1200" dirty="0" smtClean="0"/>
              <a:t> = 85 </a:t>
            </a:r>
            <a:r>
              <a:rPr lang="en-US" sz="1200" dirty="0" err="1" smtClean="0"/>
              <a:t>mb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**** Needed to achieve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 250 fb</a:t>
            </a:r>
            <a:r>
              <a:rPr lang="en-US" sz="1200" baseline="30000" dirty="0" smtClean="0"/>
              <a:t>-1</a:t>
            </a:r>
            <a:r>
              <a:rPr lang="en-US" sz="1200" dirty="0" smtClean="0"/>
              <a:t> in 150 days  </a:t>
            </a:r>
            <a:endParaRPr lang="en-GB" sz="12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00112" y="5434738"/>
            <a:ext cx="672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reduction in the number of bunches (40%) requires the machine availability to increase up to 99%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197523" y="0"/>
            <a:ext cx="2550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</a:t>
            </a:r>
            <a:r>
              <a:rPr lang="en-US" sz="2000" b="1" dirty="0" err="1" smtClean="0">
                <a:solidFill>
                  <a:schemeClr val="accent1"/>
                </a:solidFill>
              </a:rPr>
              <a:t>Microbatches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4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379733"/>
            <a:ext cx="8604448" cy="3658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902" y="6237311"/>
            <a:ext cx="854571" cy="667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018485" y="6403550"/>
            <a:ext cx="2963014" cy="56496"/>
            <a:chOff x="3059832" y="6373771"/>
            <a:chExt cx="2963014" cy="5649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059832" y="6396840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798710" y="6396442"/>
              <a:ext cx="12241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507549" y="6373771"/>
              <a:ext cx="72008" cy="56496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1892" y="4221088"/>
            <a:ext cx="82965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There is a clear reduction of the e-cloud activity with respect to the 25-ns scheme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Nevertheless still far away from 50 ns (well outside the plots)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If the 25-ns filling scheme can’t be implemented due to e-cloud issues, this scheme could be another </a:t>
            </a:r>
            <a:r>
              <a:rPr lang="en-US" b="1" dirty="0" smtClean="0">
                <a:solidFill>
                  <a:srgbClr val="FF0000"/>
                </a:solidFill>
              </a:rPr>
              <a:t>fallback option</a:t>
            </a:r>
            <a:r>
              <a:rPr lang="en-US" dirty="0" smtClean="0"/>
              <a:t> since it offers a very similar performance to the </a:t>
            </a:r>
          </a:p>
          <a:p>
            <a:r>
              <a:rPr lang="en-US" dirty="0"/>
              <a:t> </a:t>
            </a:r>
            <a:r>
              <a:rPr lang="en-US" dirty="0" smtClean="0"/>
              <a:t>    50-ns scheme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7" y="764704"/>
            <a:ext cx="4392488" cy="30747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4392489" cy="307474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691680" y="476672"/>
            <a:ext cx="1872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Injection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97523" y="0"/>
            <a:ext cx="2550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HL-LHC: </a:t>
            </a:r>
            <a:r>
              <a:rPr lang="en-US" sz="2000" b="1" dirty="0" err="1" smtClean="0">
                <a:solidFill>
                  <a:schemeClr val="accent1"/>
                </a:solidFill>
              </a:rPr>
              <a:t>Microbatches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0152" y="490810"/>
            <a:ext cx="200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Top energy (7 </a:t>
            </a:r>
            <a:r>
              <a:rPr lang="en-GB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TeV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3156536" y="1668555"/>
            <a:ext cx="0" cy="1671298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828550" y="1628800"/>
            <a:ext cx="0" cy="1743306"/>
          </a:xfrm>
          <a:prstGeom prst="line">
            <a:avLst/>
          </a:prstGeom>
          <a:ln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162324" y="2348880"/>
            <a:ext cx="92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sz="1100" i="1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sz="1100" i="1" baseline="-25000" dirty="0" smtClean="0">
                <a:solidFill>
                  <a:srgbClr val="0000FF"/>
                </a:solidFill>
              </a:rPr>
              <a:t>, </a:t>
            </a:r>
            <a:r>
              <a:rPr lang="en-US" sz="1100" i="1" baseline="-25000" dirty="0" err="1" smtClean="0">
                <a:solidFill>
                  <a:srgbClr val="0000FF"/>
                </a:solidFill>
              </a:rPr>
              <a:t>thres</a:t>
            </a:r>
            <a:r>
              <a:rPr lang="en-US" sz="1100" i="1" baseline="-25000" dirty="0" smtClean="0">
                <a:solidFill>
                  <a:srgbClr val="0000FF"/>
                </a:solidFill>
              </a:rPr>
              <a:t>. MB</a:t>
            </a:r>
            <a:endParaRPr lang="en-GB" i="1" baseline="-25000" dirty="0">
              <a:solidFill>
                <a:srgbClr val="0000FF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5844291" y="1612898"/>
            <a:ext cx="0" cy="174330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53459" y="2203984"/>
            <a:ext cx="92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sz="1100" i="1" baseline="-25000" dirty="0" err="1" smtClean="0">
                <a:solidFill>
                  <a:srgbClr val="0000FF"/>
                </a:solidFill>
              </a:rPr>
              <a:t>max</a:t>
            </a:r>
            <a:r>
              <a:rPr lang="en-US" sz="1100" i="1" baseline="-25000" dirty="0" smtClean="0">
                <a:solidFill>
                  <a:srgbClr val="0000FF"/>
                </a:solidFill>
              </a:rPr>
              <a:t>, </a:t>
            </a:r>
            <a:r>
              <a:rPr lang="en-US" sz="1100" i="1" baseline="-25000" dirty="0" err="1" smtClean="0">
                <a:solidFill>
                  <a:srgbClr val="0000FF"/>
                </a:solidFill>
              </a:rPr>
              <a:t>thres</a:t>
            </a:r>
            <a:r>
              <a:rPr lang="en-US" sz="1100" i="1" baseline="-25000" dirty="0" smtClean="0">
                <a:solidFill>
                  <a:srgbClr val="0000FF"/>
                </a:solidFill>
              </a:rPr>
              <a:t>. MB</a:t>
            </a:r>
            <a:endParaRPr lang="en-GB" i="1" baseline="-25000" dirty="0">
              <a:solidFill>
                <a:srgbClr val="0000FF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363444" y="1556792"/>
            <a:ext cx="920990" cy="1798175"/>
            <a:chOff x="1363444" y="1556792"/>
            <a:chExt cx="920990" cy="179817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2229565" y="1668555"/>
              <a:ext cx="0" cy="168641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363444" y="1556792"/>
              <a:ext cx="9209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rgbClr val="FF0000"/>
                  </a:solidFill>
                  <a:latin typeface="Symbol" pitchFamily="18" charset="2"/>
                </a:rPr>
                <a:t>d</a:t>
              </a:r>
              <a:r>
                <a:rPr lang="en-US" sz="1100" i="1" baseline="-25000" dirty="0" err="1" smtClean="0">
                  <a:solidFill>
                    <a:srgbClr val="FF0000"/>
                  </a:solidFill>
                </a:rPr>
                <a:t>max</a:t>
              </a:r>
              <a:r>
                <a:rPr lang="en-US" sz="1100" i="1" baseline="-25000" dirty="0" smtClean="0">
                  <a:solidFill>
                    <a:srgbClr val="FF0000"/>
                  </a:solidFill>
                </a:rPr>
                <a:t>, </a:t>
              </a:r>
              <a:r>
                <a:rPr lang="en-US" sz="1100" i="1" baseline="-25000" dirty="0" err="1" smtClean="0">
                  <a:solidFill>
                    <a:srgbClr val="FF0000"/>
                  </a:solidFill>
                </a:rPr>
                <a:t>thres</a:t>
              </a:r>
              <a:r>
                <a:rPr lang="en-US" sz="1100" i="1" baseline="-25000" dirty="0" smtClean="0">
                  <a:solidFill>
                    <a:srgbClr val="FF0000"/>
                  </a:solidFill>
                </a:rPr>
                <a:t>. 25ns</a:t>
              </a:r>
              <a:endParaRPr lang="en-GB" i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796136" y="2852936"/>
            <a:ext cx="92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sz="1100" i="1" baseline="-25000" dirty="0" err="1" smtClean="0">
                <a:solidFill>
                  <a:srgbClr val="FF0000"/>
                </a:solidFill>
              </a:rPr>
              <a:t>max</a:t>
            </a:r>
            <a:r>
              <a:rPr lang="en-US" sz="1100" i="1" baseline="-25000" dirty="0" smtClean="0">
                <a:solidFill>
                  <a:srgbClr val="FF0000"/>
                </a:solidFill>
              </a:rPr>
              <a:t>, </a:t>
            </a:r>
            <a:r>
              <a:rPr lang="en-US" sz="1100" i="1" baseline="-25000" dirty="0" err="1" smtClean="0">
                <a:solidFill>
                  <a:srgbClr val="FF0000"/>
                </a:solidFill>
              </a:rPr>
              <a:t>thres</a:t>
            </a:r>
            <a:r>
              <a:rPr lang="en-US" sz="1100" i="1" baseline="-25000" dirty="0" smtClean="0">
                <a:solidFill>
                  <a:srgbClr val="FF0000"/>
                </a:solidFill>
              </a:rPr>
              <a:t>. 25ns</a:t>
            </a:r>
            <a:endParaRPr lang="en-GB" i="1" baseline="-250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67744" y="6496622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O. Domínguez – e-cloud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metting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– 21 October 2013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2207</Words>
  <Application>Microsoft Office PowerPoint</Application>
  <PresentationFormat>On-screen Show (4:3)</PresentationFormat>
  <Paragraphs>443</Paragraphs>
  <Slides>29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Octavio Dominguez Sanchez De La Blanca</dc:creator>
  <cp:lastModifiedBy>Octavio Dominguez Sanchez De La Blanca</cp:lastModifiedBy>
  <cp:revision>19</cp:revision>
  <dcterms:created xsi:type="dcterms:W3CDTF">2013-10-19T11:28:29Z</dcterms:created>
  <dcterms:modified xsi:type="dcterms:W3CDTF">2013-10-21T09:46:18Z</dcterms:modified>
</cp:coreProperties>
</file>