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  <p:sldMasterId id="2147483986" r:id="rId2"/>
    <p:sldMasterId id="2147483998" r:id="rId3"/>
  </p:sldMasterIdLst>
  <p:notesMasterIdLst>
    <p:notesMasterId r:id="rId47"/>
  </p:notesMasterIdLst>
  <p:sldIdLst>
    <p:sldId id="291" r:id="rId4"/>
    <p:sldId id="354" r:id="rId5"/>
    <p:sldId id="431" r:id="rId6"/>
    <p:sldId id="316" r:id="rId7"/>
    <p:sldId id="419" r:id="rId8"/>
    <p:sldId id="417" r:id="rId9"/>
    <p:sldId id="421" r:id="rId10"/>
    <p:sldId id="430" r:id="rId11"/>
    <p:sldId id="432" r:id="rId12"/>
    <p:sldId id="327" r:id="rId13"/>
    <p:sldId id="424" r:id="rId14"/>
    <p:sldId id="425" r:id="rId15"/>
    <p:sldId id="416" r:id="rId16"/>
    <p:sldId id="427" r:id="rId17"/>
    <p:sldId id="429" r:id="rId18"/>
    <p:sldId id="294" r:id="rId19"/>
    <p:sldId id="426" r:id="rId20"/>
    <p:sldId id="433" r:id="rId21"/>
    <p:sldId id="408" r:id="rId22"/>
    <p:sldId id="434" r:id="rId23"/>
    <p:sldId id="418" r:id="rId24"/>
    <p:sldId id="420" r:id="rId25"/>
    <p:sldId id="409" r:id="rId26"/>
    <p:sldId id="399" r:id="rId27"/>
    <p:sldId id="358" r:id="rId28"/>
    <p:sldId id="360" r:id="rId29"/>
    <p:sldId id="357" r:id="rId30"/>
    <p:sldId id="359" r:id="rId31"/>
    <p:sldId id="403" r:id="rId32"/>
    <p:sldId id="356" r:id="rId33"/>
    <p:sldId id="402" r:id="rId34"/>
    <p:sldId id="381" r:id="rId35"/>
    <p:sldId id="385" r:id="rId36"/>
    <p:sldId id="386" r:id="rId37"/>
    <p:sldId id="387" r:id="rId38"/>
    <p:sldId id="391" r:id="rId39"/>
    <p:sldId id="401" r:id="rId40"/>
    <p:sldId id="406" r:id="rId41"/>
    <p:sldId id="393" r:id="rId42"/>
    <p:sldId id="404" r:id="rId43"/>
    <p:sldId id="396" r:id="rId44"/>
    <p:sldId id="296" r:id="rId45"/>
    <p:sldId id="397" r:id="rId4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Bruschi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395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595" autoAdjust="0"/>
  </p:normalViewPr>
  <p:slideViewPr>
    <p:cSldViewPr>
      <p:cViewPr>
        <p:scale>
          <a:sx n="68" d="100"/>
          <a:sy n="68" d="100"/>
        </p:scale>
        <p:origin x="-8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Relationship Id="rId2" Type="http://schemas.openxmlformats.org/officeDocument/2006/relationships/image" Target="../media/image4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BDF50-D4C3-4293-9CD8-D5316CF0D566}" type="datetimeFigureOut">
              <a:rPr lang="en-GB" smtClean="0"/>
              <a:t>14/10/13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7DA77-B67E-4D7C-833F-3E7307C14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4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36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8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91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97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409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97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67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72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4F576A-A559-4BB4-BB75-7D1439CF916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67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39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6943-508A-4E9B-8DD4-97F7BCC3FA10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67F3-F7C4-4A24-B75D-B650419D98E0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AAB7-03FC-46CD-908D-07F98EBD144D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17406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61607"/>
            <a:ext cx="1219200" cy="1963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3791464" y="6661606"/>
            <a:ext cx="1514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 Unicode MS"/>
              </a:rPr>
              <a:t>ATLAS Forward Detectors</a:t>
            </a:r>
            <a:endParaRPr lang="en-US" sz="800" dirty="0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35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DFC3E9DF-C73E-44AD-B42F-78838B5D0F65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84905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E049B607-54E0-4296-BAB8-DA7098815F55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316034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8BFB67BC-C19F-4B73-AD5D-AAFB3AD8EB5D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20081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A1D50A4C-8CA0-4C21-B0D1-2A256F17057E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17868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784A98E6-2A51-4FE1-80EE-B2346C0B3210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589318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017E589F-B0EA-409F-9088-D609C9D7BD15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9595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63170DCE-BF56-4CAC-82C0-2CD431455946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77877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01E713D7-CC1C-4C8F-BC8E-2019161C49F2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50255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4FA710F0-25B5-4F41-907C-4B586D42474C}" type="slidenum">
              <a:rPr lang="en-US">
                <a:solidFill>
                  <a:srgbClr val="000000"/>
                </a:solidFill>
                <a:latin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67989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87127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2175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53882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9729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5366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8798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39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9929-EE44-47EC-B39F-FFAF7F699DFA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31198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2512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2401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6908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7A0A-24EE-43E0-8499-4B071A668B4F}" type="datetime1">
              <a:rPr lang="en-GB" smtClean="0"/>
              <a:t>14/10/13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DC9-5101-40FB-BFD3-254E55118767}" type="datetime1">
              <a:rPr lang="en-GB" smtClean="0"/>
              <a:t>14/10/13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871-ECD4-428F-8248-CC86B85D2E67}" type="datetime1">
              <a:rPr lang="en-GB" smtClean="0"/>
              <a:t>14/10/13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1E8-A2A2-4688-ADF1-D84D894CDA2C}" type="datetime1">
              <a:rPr lang="en-GB" smtClean="0"/>
              <a:t>14/10/13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D15E-FE7E-4E11-BB43-BC129C6D9215}" type="datetime1">
              <a:rPr lang="en-GB" smtClean="0"/>
              <a:t>14/10/13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F46-8D8F-4CF1-AE0B-C522E92A6FE4}" type="datetime1">
              <a:rPr lang="en-GB" smtClean="0"/>
              <a:t>14/10/13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it-IT" smtClean="0"/>
              <a:t>M. Bruschi, INFN Bologna (Italy)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154909D-496F-470B-AD40-D36C7FC00BCF}" type="datetime1">
              <a:rPr lang="en-GB" smtClean="0"/>
              <a:t>14/10/13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2682"/>
            <a:ext cx="369093" cy="55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\\cern.ch\dfs\Users\b\bruschi\Desktop\afp_logo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968" y="341685"/>
            <a:ext cx="2312232" cy="77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 Unicode MS"/>
              </a:rPr>
              <a:t>Luminosity and Forward Physics WG – </a:t>
            </a:r>
            <a:fld id="{2560AA80-2919-48DC-B92D-2852884FABA8}" type="slidenum">
              <a:rPr lang="en-US">
                <a:solidFill>
                  <a:srgbClr val="000000"/>
                </a:solidFill>
                <a:latin typeface="Arial Unicode M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  <p:extLst>
      <p:ext uri="{BB962C8B-B14F-4D97-AF65-F5344CB8AC3E}">
        <p14:creationId xmlns:p14="http://schemas.microsoft.com/office/powerpoint/2010/main" val="308157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9E9D-4BCF-4CF9-AF8F-9D77235B07C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14/10/13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F6E29-3537-41AF-BAE6-8150430D436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228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auth/Atlas/AFPDocument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Relationship Id="rId3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oleObject" Target="../embeddings/oleObject2.bin"/><Relationship Id="rId7" Type="http://schemas.openxmlformats.org/officeDocument/2006/relationships/image" Target="../media/image47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4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hyperlink" Target="https://indico.cern.ch/conferenceDisplay.py?confId=245511" TargetMode="External"/><Relationship Id="rId5" Type="http://schemas.openxmlformats.org/officeDocument/2006/relationships/package" Target="../embeddings/Microsoft_Excel_Sheet1.xlsx"/><Relationship Id="rId6" Type="http://schemas.openxmlformats.org/officeDocument/2006/relationships/image" Target="../media/image51.emf"/><Relationship Id="rId7" Type="http://schemas.openxmlformats.org/officeDocument/2006/relationships/image" Target="../media/image5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30047"/>
            <a:ext cx="7543800" cy="2593975"/>
          </a:xfrm>
        </p:spPr>
        <p:txBody>
          <a:bodyPr/>
          <a:lstStyle/>
          <a:p>
            <a:r>
              <a:rPr lang="en-US" dirty="0"/>
              <a:t>AFP Project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Brief </a:t>
            </a:r>
            <a:r>
              <a:rPr lang="en-US" dirty="0"/>
              <a:t>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492896"/>
            <a:ext cx="3456384" cy="4392488"/>
          </a:xfrm>
        </p:spPr>
        <p:txBody>
          <a:bodyPr>
            <a:normAutofit/>
          </a:bodyPr>
          <a:lstStyle/>
          <a:p>
            <a:r>
              <a:rPr lang="en-US" dirty="0" smtClean="0"/>
              <a:t>Progress Report status</a:t>
            </a:r>
          </a:p>
          <a:p>
            <a:r>
              <a:rPr lang="en-US" dirty="0" smtClean="0"/>
              <a:t>Forward physics</a:t>
            </a:r>
            <a:endParaRPr lang="en-US" dirty="0"/>
          </a:p>
          <a:p>
            <a:r>
              <a:rPr lang="en-US" dirty="0" smtClean="0"/>
              <a:t>Detector</a:t>
            </a:r>
          </a:p>
          <a:p>
            <a:r>
              <a:rPr lang="en-US" dirty="0" smtClean="0"/>
              <a:t>Physics program</a:t>
            </a:r>
          </a:p>
          <a:p>
            <a:r>
              <a:rPr lang="en-US" dirty="0" smtClean="0"/>
              <a:t>Why AFP is necessary in addition to ALFA</a:t>
            </a:r>
          </a:p>
          <a:p>
            <a:r>
              <a:rPr lang="en-US" dirty="0" smtClean="0"/>
              <a:t>Summary of running conditions</a:t>
            </a:r>
          </a:p>
          <a:p>
            <a:r>
              <a:rPr lang="en-US" dirty="0" smtClean="0"/>
              <a:t>Background</a:t>
            </a:r>
            <a:endParaRPr lang="en-US" dirty="0"/>
          </a:p>
          <a:p>
            <a:r>
              <a:rPr lang="en-US" dirty="0" smtClean="0"/>
              <a:t>AFP Physics Review</a:t>
            </a:r>
          </a:p>
          <a:p>
            <a:r>
              <a:rPr lang="en-US" dirty="0" smtClean="0"/>
              <a:t>AFP Technical Review</a:t>
            </a:r>
          </a:p>
          <a:p>
            <a:r>
              <a:rPr lang="en-US" dirty="0" smtClean="0"/>
              <a:t>The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6943-508A-4E9B-8DD4-97F7BCC3FA10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3169408"/>
            <a:ext cx="4824536" cy="2898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4106" y="22035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18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region </a:t>
            </a:r>
            <a:br>
              <a:rPr lang="en-US" dirty="0" smtClean="0"/>
            </a:br>
            <a:r>
              <a:rPr lang="en-US" dirty="0" smtClean="0"/>
              <a:t>full simulation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6993" b="6993"/>
          <a:stretch>
            <a:fillRect/>
          </a:stretch>
        </p:blipFill>
        <p:spPr>
          <a:xfrm>
            <a:off x="107504" y="2348880"/>
            <a:ext cx="4800533" cy="3024336"/>
          </a:xfrm>
          <a:ln>
            <a:solidFill>
              <a:schemeClr val="tx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996952"/>
            <a:ext cx="3445272" cy="19891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008" y="5517232"/>
            <a:ext cx="4860032" cy="120032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Recently ADDED: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Roman Pot (RP) simulation for AFP (also timing in RP)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Reconstruction for tracking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04048" y="6011996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09857" y="1196752"/>
            <a:ext cx="2890535" cy="14773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Decisive  improvements for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etector studies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Physics analysis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Beam background studies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048" y="5013176"/>
            <a:ext cx="3024336" cy="923330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Full Integration  </a:t>
            </a:r>
            <a:r>
              <a:rPr lang="en-US" dirty="0"/>
              <a:t>in </a:t>
            </a:r>
            <a:r>
              <a:rPr lang="en-US" dirty="0" smtClean="0"/>
              <a:t>ATHENA:</a:t>
            </a:r>
          </a:p>
          <a:p>
            <a:r>
              <a:rPr lang="en-US" dirty="0" smtClean="0"/>
              <a:t>a few details missing (dump D3PD)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b="6678"/>
          <a:stretch/>
        </p:blipFill>
        <p:spPr>
          <a:xfrm>
            <a:off x="3779912" y="5255169"/>
            <a:ext cx="698128" cy="55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0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MC simulation ready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68760"/>
            <a:ext cx="7549830" cy="55892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6096" y="6381328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81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studies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4" b="-1622"/>
          <a:stretch/>
        </p:blipFill>
        <p:spPr>
          <a:xfrm>
            <a:off x="457200" y="1231458"/>
            <a:ext cx="7620000" cy="56265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92080" y="6237312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856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5626968" cy="1143000"/>
          </a:xfrm>
        </p:spPr>
        <p:txBody>
          <a:bodyPr/>
          <a:lstStyle/>
          <a:p>
            <a:r>
              <a:rPr lang="en-US" dirty="0" smtClean="0"/>
              <a:t>AFP Physics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052736"/>
            <a:ext cx="4762872" cy="4800600"/>
          </a:xfrm>
        </p:spPr>
        <p:txBody>
          <a:bodyPr/>
          <a:lstStyle/>
          <a:p>
            <a:r>
              <a:rPr lang="en-US" dirty="0" smtClean="0"/>
              <a:t>The AFP physics review process started on August 28</a:t>
            </a:r>
            <a:r>
              <a:rPr lang="en-US" baseline="30000" dirty="0" smtClean="0"/>
              <a:t>th</a:t>
            </a:r>
            <a:r>
              <a:rPr lang="en-US" dirty="0" smtClean="0"/>
              <a:t>  with the submission of the prepared material to the ATLAS reviewers</a:t>
            </a:r>
          </a:p>
          <a:p>
            <a:r>
              <a:rPr lang="en-US" dirty="0" smtClean="0"/>
              <a:t>The progress  done by AFP in the simulation and background was acknowledged</a:t>
            </a:r>
          </a:p>
          <a:p>
            <a:pPr marL="11430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692696"/>
            <a:ext cx="3168352" cy="286232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ATLAS Reviewer committee</a:t>
            </a:r>
          </a:p>
          <a:p>
            <a:r>
              <a:rPr lang="en-US" dirty="0" smtClean="0"/>
              <a:t>    Paul </a:t>
            </a:r>
            <a:r>
              <a:rPr lang="en-US" dirty="0"/>
              <a:t>Newman (chair)</a:t>
            </a:r>
          </a:p>
          <a:p>
            <a:r>
              <a:rPr lang="en-US" dirty="0"/>
              <a:t>    </a:t>
            </a:r>
            <a:r>
              <a:rPr lang="en-US" dirty="0" err="1"/>
              <a:t>Halina</a:t>
            </a:r>
            <a:r>
              <a:rPr lang="en-US" dirty="0"/>
              <a:t> </a:t>
            </a:r>
            <a:r>
              <a:rPr lang="en-US" dirty="0" err="1"/>
              <a:t>Abramowicz</a:t>
            </a:r>
            <a:endParaRPr lang="en-US" dirty="0"/>
          </a:p>
          <a:p>
            <a:r>
              <a:rPr lang="en-US" dirty="0"/>
              <a:t>    Richard </a:t>
            </a:r>
            <a:r>
              <a:rPr lang="en-US" dirty="0" err="1"/>
              <a:t>Hawkings</a:t>
            </a:r>
            <a:endParaRPr lang="en-US" dirty="0"/>
          </a:p>
          <a:p>
            <a:r>
              <a:rPr lang="en-US" dirty="0"/>
              <a:t>    Mika </a:t>
            </a:r>
            <a:r>
              <a:rPr lang="en-US" dirty="0" err="1"/>
              <a:t>Huhtinen</a:t>
            </a:r>
            <a:endParaRPr lang="en-US" dirty="0"/>
          </a:p>
          <a:p>
            <a:r>
              <a:rPr lang="en-US" dirty="0"/>
              <a:t>    Koji </a:t>
            </a:r>
            <a:r>
              <a:rPr lang="en-US" dirty="0" err="1"/>
              <a:t>Terashi</a:t>
            </a:r>
            <a:endParaRPr lang="en-US" dirty="0"/>
          </a:p>
          <a:p>
            <a:r>
              <a:rPr lang="en-US" dirty="0"/>
              <a:t>    plus ex officio</a:t>
            </a:r>
          </a:p>
          <a:p>
            <a:r>
              <a:rPr lang="en-US" dirty="0"/>
              <a:t>    </a:t>
            </a:r>
            <a:r>
              <a:rPr lang="en-US" dirty="0" smtClean="0"/>
              <a:t>Phil </a:t>
            </a:r>
            <a:r>
              <a:rPr lang="en-US" dirty="0" err="1"/>
              <a:t>Allport</a:t>
            </a:r>
            <a:r>
              <a:rPr lang="en-US" dirty="0"/>
              <a:t> (upgrade </a:t>
            </a:r>
            <a:r>
              <a:rPr lang="en-US" dirty="0" err="1" smtClean="0"/>
              <a:t>coord</a:t>
            </a:r>
            <a:r>
              <a:rPr lang="en-US" dirty="0" smtClean="0"/>
              <a:t>.)</a:t>
            </a:r>
            <a:endParaRPr lang="en-US" dirty="0"/>
          </a:p>
          <a:p>
            <a:r>
              <a:rPr lang="en-US" dirty="0"/>
              <a:t>    </a:t>
            </a:r>
            <a:r>
              <a:rPr lang="en-US" dirty="0" err="1" smtClean="0"/>
              <a:t>Beniamino</a:t>
            </a:r>
            <a:r>
              <a:rPr lang="en-US" dirty="0" smtClean="0"/>
              <a:t> </a:t>
            </a:r>
            <a:r>
              <a:rPr lang="en-US" dirty="0"/>
              <a:t>Di </a:t>
            </a:r>
            <a:r>
              <a:rPr lang="en-US" dirty="0" err="1"/>
              <a:t>Girolamo</a:t>
            </a:r>
            <a:r>
              <a:rPr lang="en-US" dirty="0"/>
              <a:t> </a:t>
            </a:r>
            <a:r>
              <a:rPr lang="en-US" dirty="0" smtClean="0"/>
              <a:t>(TC)</a:t>
            </a:r>
          </a:p>
          <a:p>
            <a:r>
              <a:rPr lang="en-US" dirty="0" smtClean="0"/>
              <a:t>    Bill Murray (physics </a:t>
            </a:r>
            <a:r>
              <a:rPr lang="en-US" dirty="0" err="1" smtClean="0"/>
              <a:t>coord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5536" y="3501008"/>
            <a:ext cx="7920880" cy="33843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Final Physics Review after middle October when full simulation of </a:t>
            </a:r>
            <a:r>
              <a:rPr lang="en-US" dirty="0" err="1" smtClean="0"/>
              <a:t>DPE+jets</a:t>
            </a:r>
            <a:r>
              <a:rPr lang="en-US" dirty="0" smtClean="0"/>
              <a:t> analysis is expected to be also available and background normalization will be more settled</a:t>
            </a:r>
          </a:p>
          <a:p>
            <a:r>
              <a:rPr lang="en-US" dirty="0" smtClean="0"/>
              <a:t>Interaction with reviewers mostly on the CDS page of the AFP progress report (everybody is welcome to participate)</a:t>
            </a:r>
          </a:p>
          <a:p>
            <a:r>
              <a:rPr lang="en-US" dirty="0" smtClean="0"/>
              <a:t>First set of reviewers’ questions in CDS were already answered last week : </a:t>
            </a:r>
            <a:r>
              <a:rPr lang="en-US" u="sng" dirty="0" smtClean="0">
                <a:solidFill>
                  <a:srgbClr val="0000FF"/>
                </a:solidFill>
              </a:rPr>
              <a:t>http</a:t>
            </a:r>
            <a:r>
              <a:rPr lang="en-US" u="sng" dirty="0">
                <a:solidFill>
                  <a:srgbClr val="0000FF"/>
                </a:solidFill>
              </a:rPr>
              <a:t>://</a:t>
            </a:r>
            <a:r>
              <a:rPr lang="en-US" u="sng" dirty="0" err="1">
                <a:solidFill>
                  <a:srgbClr val="0000FF"/>
                </a:solidFill>
              </a:rPr>
              <a:t>cds.cern.ch</a:t>
            </a:r>
            <a:r>
              <a:rPr lang="en-US" u="sng" dirty="0">
                <a:solidFill>
                  <a:srgbClr val="0000FF"/>
                </a:solidFill>
              </a:rPr>
              <a:t>/record/</a:t>
            </a:r>
            <a:r>
              <a:rPr lang="en-US" u="sng" dirty="0" smtClean="0">
                <a:solidFill>
                  <a:srgbClr val="0000FF"/>
                </a:solidFill>
              </a:rPr>
              <a:t>1595300</a:t>
            </a:r>
            <a:endParaRPr lang="en-US" dirty="0" smtClean="0"/>
          </a:p>
          <a:p>
            <a:r>
              <a:rPr lang="en-US" dirty="0"/>
              <a:t>All the </a:t>
            </a:r>
            <a:r>
              <a:rPr lang="en-US" dirty="0" smtClean="0"/>
              <a:t>documents </a:t>
            </a:r>
            <a:r>
              <a:rPr lang="en-US" dirty="0"/>
              <a:t>prepared for the physics review can be found in the AFP </a:t>
            </a:r>
            <a:r>
              <a:rPr lang="en-US" dirty="0" err="1"/>
              <a:t>twiki</a:t>
            </a:r>
            <a:r>
              <a:rPr lang="en-US" dirty="0"/>
              <a:t> </a:t>
            </a:r>
            <a:r>
              <a:rPr lang="en-US" dirty="0" smtClean="0"/>
              <a:t>page: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			</a:t>
            </a:r>
            <a:r>
              <a:rPr lang="en-US" u="sng" dirty="0" smtClean="0">
                <a:solidFill>
                  <a:srgbClr val="0000FF"/>
                </a:solidFill>
                <a:hlinkClick r:id="rId2"/>
              </a:rPr>
              <a:t>https</a:t>
            </a:r>
            <a:r>
              <a:rPr lang="en-US" u="sng" dirty="0">
                <a:solidFill>
                  <a:srgbClr val="0000FF"/>
                </a:solidFill>
                <a:hlinkClick r:id="rId2"/>
              </a:rPr>
              <a:t>://twiki.cern.ch/twiki/bin/viewauth/Atlas/AFPDocuments</a:t>
            </a:r>
            <a:endParaRPr lang="en-US" u="sng" dirty="0">
              <a:solidFill>
                <a:srgbClr val="0000FF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pPr marL="114300" indent="0">
              <a:buFont typeface="Arial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07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Technical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talk is mostly centered in giving details about the physics review</a:t>
            </a:r>
            <a:endParaRPr lang="en-US" dirty="0"/>
          </a:p>
          <a:p>
            <a:r>
              <a:rPr lang="en-US" dirty="0" smtClean="0"/>
              <a:t>However,  the activity around the detector is also advancing</a:t>
            </a:r>
          </a:p>
          <a:p>
            <a:pPr lvl="1"/>
            <a:r>
              <a:rPr lang="en-US" dirty="0" smtClean="0"/>
              <a:t>Beam Interface (HBP, RP well advanced)</a:t>
            </a:r>
          </a:p>
          <a:p>
            <a:pPr lvl="1"/>
            <a:r>
              <a:rPr lang="en-US" dirty="0" smtClean="0"/>
              <a:t>Timing detector (integration in RP, irradiation of the electronics)</a:t>
            </a:r>
          </a:p>
          <a:p>
            <a:pPr lvl="1"/>
            <a:r>
              <a:rPr lang="en-US" dirty="0" smtClean="0"/>
              <a:t>Tracking detector (Test beam results on non uniformly irradiated sensors, demonstrator available)</a:t>
            </a:r>
          </a:p>
          <a:p>
            <a:pPr lvl="1"/>
            <a:r>
              <a:rPr lang="en-US" dirty="0" smtClean="0"/>
              <a:t>Test beam (Organization of Test beam this year, and </a:t>
            </a:r>
            <a:r>
              <a:rPr lang="en-US" dirty="0" err="1" smtClean="0"/>
              <a:t>Tracking+Timing</a:t>
            </a:r>
            <a:r>
              <a:rPr lang="en-US" dirty="0" smtClean="0"/>
              <a:t> next spring)</a:t>
            </a:r>
          </a:p>
          <a:p>
            <a:r>
              <a:rPr lang="en-US" dirty="0" smtClean="0"/>
              <a:t>All this can be found in the Progress </a:t>
            </a:r>
            <a:r>
              <a:rPr lang="en-US" dirty="0"/>
              <a:t>R</a:t>
            </a:r>
            <a:r>
              <a:rPr lang="en-US" dirty="0" smtClean="0"/>
              <a:t>eport</a:t>
            </a:r>
          </a:p>
          <a:p>
            <a:r>
              <a:rPr lang="en-US" dirty="0" smtClean="0"/>
              <a:t>TC has all the material available and interaction has started, probably mini-reviews of different parts in the next weeks</a:t>
            </a:r>
          </a:p>
          <a:p>
            <a:r>
              <a:rPr lang="en-US" dirty="0"/>
              <a:t>T</a:t>
            </a:r>
            <a:r>
              <a:rPr lang="en-US" dirty="0" smtClean="0"/>
              <a:t>his review also should be finished before the end of November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M. Bruschi, INFN Bologna (</a:t>
            </a:r>
            <a:r>
              <a:rPr lang="it-IT" dirty="0" err="1" smtClean="0"/>
              <a:t>Italy</a:t>
            </a:r>
            <a:r>
              <a:rPr lang="it-IT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86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7620000" cy="1143000"/>
          </a:xfrm>
        </p:spPr>
        <p:txBody>
          <a:bodyPr/>
          <a:lstStyle/>
          <a:p>
            <a:r>
              <a:rPr lang="en-US" dirty="0" smtClean="0"/>
              <a:t>The AFP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7620000" cy="230425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Canada: Alberta, Toronto</a:t>
            </a:r>
            <a:endParaRPr lang="en-US" dirty="0"/>
          </a:p>
          <a:p>
            <a:r>
              <a:rPr lang="en-US" dirty="0" smtClean="0"/>
              <a:t>Czech: Olomouc, Prague AS, Prague CTU</a:t>
            </a:r>
          </a:p>
          <a:p>
            <a:r>
              <a:rPr lang="en-US" dirty="0" smtClean="0"/>
              <a:t>France: </a:t>
            </a:r>
            <a:r>
              <a:rPr lang="en-US" dirty="0" err="1" smtClean="0"/>
              <a:t>Saclay</a:t>
            </a:r>
            <a:endParaRPr lang="en-US" dirty="0" smtClean="0"/>
          </a:p>
          <a:p>
            <a:r>
              <a:rPr lang="en-US" dirty="0" smtClean="0"/>
              <a:t>Italy: Bologna, </a:t>
            </a:r>
            <a:r>
              <a:rPr lang="en-US" dirty="0" err="1" smtClean="0"/>
              <a:t>Genova</a:t>
            </a:r>
            <a:r>
              <a:rPr lang="en-US" dirty="0" smtClean="0"/>
              <a:t>, Milano, Roma2, Trento</a:t>
            </a:r>
          </a:p>
          <a:p>
            <a:r>
              <a:rPr lang="en-US" dirty="0" smtClean="0"/>
              <a:t>Norway: Bergen, Oslo</a:t>
            </a:r>
          </a:p>
          <a:p>
            <a:r>
              <a:rPr lang="en-US" dirty="0" smtClean="0"/>
              <a:t>Poland: Cracow AGH UST, Cracow AFJ PAN</a:t>
            </a:r>
          </a:p>
          <a:p>
            <a:r>
              <a:rPr lang="en-US" dirty="0" smtClean="0"/>
              <a:t>Portugal: Lisbon</a:t>
            </a:r>
          </a:p>
          <a:p>
            <a:r>
              <a:rPr lang="en-US" dirty="0" smtClean="0"/>
              <a:t>Spain: Barcelona</a:t>
            </a:r>
          </a:p>
          <a:p>
            <a:r>
              <a:rPr lang="en-US" dirty="0" smtClean="0"/>
              <a:t>Switzerland: Bern, Geneva</a:t>
            </a:r>
          </a:p>
          <a:p>
            <a:r>
              <a:rPr lang="en-US" dirty="0" smtClean="0"/>
              <a:t>USA: Arlington (Texas), New Mexico, Oklahoma, Stony Brook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67944" y="1844824"/>
            <a:ext cx="42498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9.6 for details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362216"/>
            <a:ext cx="6840760" cy="193899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Presently: 20 people involved </a:t>
            </a:r>
            <a:r>
              <a:rPr lang="en-US" sz="2400" dirty="0" smtClean="0"/>
              <a:t>at &gt;50% </a:t>
            </a:r>
            <a:endParaRPr lang="en-US" sz="2400" dirty="0"/>
          </a:p>
          <a:p>
            <a:r>
              <a:rPr lang="en-US" sz="2400" dirty="0" smtClean="0"/>
              <a:t>Future potential:23 Institutes, 80 people (30 FTE) !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AFP MUST pass Physics and Technical reviews</a:t>
            </a:r>
          </a:p>
          <a:p>
            <a:r>
              <a:rPr lang="en-US" sz="2400" dirty="0"/>
              <a:t>   before the end-2013 if we want to realize it</a:t>
            </a:r>
          </a:p>
          <a:p>
            <a:endParaRPr lang="en-US" sz="24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9512" y="5157192"/>
            <a:ext cx="7620000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Institutional/National commitments for AFP </a:t>
            </a:r>
            <a:r>
              <a:rPr lang="en-US" dirty="0" smtClean="0"/>
              <a:t>are </a:t>
            </a:r>
            <a:r>
              <a:rPr lang="en-US" dirty="0"/>
              <a:t>time-critical</a:t>
            </a:r>
          </a:p>
          <a:p>
            <a:pPr lvl="1"/>
            <a:r>
              <a:rPr lang="en-US" dirty="0" smtClean="0"/>
              <a:t>Timing </a:t>
            </a:r>
            <a:r>
              <a:rPr lang="en-US" dirty="0"/>
              <a:t>(USA): only R&amp;D funds available now</a:t>
            </a:r>
          </a:p>
          <a:p>
            <a:pPr lvl="1"/>
            <a:r>
              <a:rPr lang="en-US" dirty="0" smtClean="0"/>
              <a:t>Tracking</a:t>
            </a:r>
            <a:r>
              <a:rPr lang="en-US" dirty="0"/>
              <a:t>: needs institutional commitments for manpower</a:t>
            </a:r>
          </a:p>
          <a:p>
            <a:pPr lvl="1"/>
            <a:r>
              <a:rPr lang="en-US" dirty="0" smtClean="0"/>
              <a:t>Both require </a:t>
            </a:r>
            <a:r>
              <a:rPr lang="en-US" dirty="0"/>
              <a:t>a strong message of support from </a:t>
            </a:r>
            <a:r>
              <a:rPr lang="en-US" dirty="0" smtClean="0"/>
              <a:t>ATLAS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093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1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257800"/>
          </a:xfrm>
        </p:spPr>
        <p:txBody>
          <a:bodyPr>
            <a:normAutofit fontScale="85000" lnSpcReduction="10000"/>
          </a:bodyPr>
          <a:lstStyle/>
          <a:p>
            <a:pPr indent="-342900">
              <a:lnSpc>
                <a:spcPts val="2086"/>
              </a:lnSpc>
              <a:spcBef>
                <a:spcPts val="0"/>
              </a:spcBef>
              <a:buClrTx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AFP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Program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covers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all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luminosity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scenarios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and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adds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to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the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existing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forward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physics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significantly</a:t>
            </a:r>
            <a:endParaRPr lang="en-US" altLang="zh-CN" sz="20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97180" lvl="1" indent="0">
              <a:lnSpc>
                <a:spcPts val="2358"/>
              </a:lnSpc>
              <a:spcBef>
                <a:spcPts val="0"/>
              </a:spcBef>
              <a:buClr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Calibri"/>
                <a:cs typeface="Calibri"/>
              </a:rPr>
              <a:t>-</a:t>
            </a:r>
            <a:r>
              <a:rPr lang="en-US" altLang="zh-CN" sz="1800" dirty="0">
                <a:solidFill>
                  <a:srgbClr val="2F2B20"/>
                </a:solidFill>
                <a:latin typeface="Calibri"/>
                <a:cs typeface="Calibri"/>
              </a:rPr>
              <a:t>  </a:t>
            </a:r>
            <a:r>
              <a:rPr lang="en-US" altLang="zh-CN" sz="1800" dirty="0">
                <a:solidFill>
                  <a:srgbClr val="000080"/>
                </a:solidFill>
                <a:latin typeface="Calibri"/>
                <a:cs typeface="Calibri"/>
              </a:rPr>
              <a:t>Especially</a:t>
            </a:r>
            <a:r>
              <a:rPr lang="en-US" altLang="zh-CN" sz="18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1800" dirty="0">
                <a:solidFill>
                  <a:srgbClr val="000080"/>
                </a:solidFill>
                <a:latin typeface="Calibri"/>
                <a:cs typeface="Calibri"/>
              </a:rPr>
              <a:t>for</a:t>
            </a:r>
            <a:r>
              <a:rPr lang="en-US" altLang="zh-CN" sz="18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1800" dirty="0" smtClean="0">
                <a:solidFill>
                  <a:srgbClr val="000080"/>
                </a:solidFill>
                <a:latin typeface="Calibri"/>
                <a:cs typeface="Calibri"/>
              </a:rPr>
              <a:t>nominal running conditions</a:t>
            </a:r>
            <a:endParaRPr lang="en-US" altLang="zh-CN" sz="1800" dirty="0">
              <a:solidFill>
                <a:srgbClr val="00008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indent="-342900">
              <a:lnSpc>
                <a:spcPts val="2449"/>
              </a:lnSpc>
              <a:spcBef>
                <a:spcPts val="0"/>
              </a:spcBef>
              <a:buClrTx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From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bread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and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butter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QCD,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Calibri"/>
                <a:cs typeface="Calibri"/>
              </a:rPr>
              <a:t>Pomeron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structure,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to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more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fancy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topics,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BFKL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and exclusive</a:t>
            </a:r>
            <a:r>
              <a:rPr lang="en-US" altLang="zh-CN" sz="2000" dirty="0" smtClean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production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of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vector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bosons,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search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for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highly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interacting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particles (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monopoles)</a:t>
            </a: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indent="-342900">
              <a:lnSpc>
                <a:spcPts val="2812"/>
              </a:lnSpc>
              <a:spcBef>
                <a:spcPts val="0"/>
              </a:spcBef>
              <a:buClrTx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Feasibility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studies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done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at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different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schemes,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driven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by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pile-up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contamination</a:t>
            </a: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indent="-342900">
              <a:lnSpc>
                <a:spcPts val="2812"/>
              </a:lnSpc>
              <a:spcBef>
                <a:spcPts val="0"/>
              </a:spcBef>
              <a:buClrTx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With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the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handled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document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we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think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we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have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provided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enough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motivation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for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the physics</a:t>
            </a:r>
            <a:r>
              <a:rPr lang="en-US" altLang="zh-CN" sz="2000" dirty="0" smtClean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case</a:t>
            </a: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marL="0" indent="0">
              <a:lnSpc>
                <a:spcPts val="907"/>
              </a:lnSpc>
              <a:spcBef>
                <a:spcPts val="0"/>
              </a:spcBef>
              <a:buClrTx/>
              <a:buNone/>
            </a:pPr>
            <a:endParaRPr lang="en-US" altLang="zh-CN" sz="2000" dirty="0">
              <a:solidFill>
                <a:srgbClr val="2F2B20"/>
              </a:solidFill>
              <a:latin typeface="Calibri"/>
              <a:cs typeface="Calibri"/>
            </a:endParaRPr>
          </a:p>
          <a:p>
            <a:pPr indent="-342900">
              <a:lnSpc>
                <a:spcPts val="2177"/>
              </a:lnSpc>
              <a:spcBef>
                <a:spcPts val="0"/>
              </a:spcBef>
              <a:buClrTx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Supporting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documentation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link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to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notes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and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papers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presented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here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&amp;</a:t>
            </a:r>
            <a:r>
              <a:rPr lang="en-US" altLang="zh-CN" sz="2000" dirty="0">
                <a:solidFill>
                  <a:srgbClr val="2F2B20"/>
                </a:solidFill>
                <a:latin typeface="Calibri"/>
                <a:cs typeface="Calibri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Calibri"/>
              </a:rPr>
              <a:t>more</a:t>
            </a:r>
          </a:p>
          <a:p>
            <a:pPr marL="0" indent="0">
              <a:lnSpc>
                <a:spcPts val="2358"/>
              </a:lnSpc>
              <a:spcBef>
                <a:spcPts val="0"/>
              </a:spcBef>
              <a:buClrTx/>
              <a:buNone/>
            </a:pPr>
            <a:r>
              <a:rPr lang="en-US" altLang="zh-CN" sz="2000" dirty="0" smtClean="0">
                <a:solidFill>
                  <a:srgbClr val="000000"/>
                </a:solidFill>
                <a:latin typeface="Calibri"/>
                <a:cs typeface="Calibri"/>
              </a:rPr>
              <a:t>	-</a:t>
            </a:r>
            <a:r>
              <a:rPr lang="en-US" altLang="zh-CN" sz="2000" dirty="0" smtClean="0">
                <a:solidFill>
                  <a:srgbClr val="2F2B20"/>
                </a:solidFill>
                <a:latin typeface="Calibri"/>
                <a:cs typeface="Calibri"/>
              </a:rPr>
              <a:t>  </a:t>
            </a:r>
            <a:r>
              <a:rPr lang="en-US" altLang="zh-CN" sz="2000" dirty="0">
                <a:solidFill>
                  <a:srgbClr val="000080"/>
                </a:solidFill>
                <a:latin typeface="Calibri"/>
                <a:cs typeface="Calibri"/>
              </a:rPr>
              <a:t>https://</a:t>
            </a:r>
            <a:r>
              <a:rPr lang="en-US" altLang="zh-CN" sz="2000" dirty="0" err="1">
                <a:solidFill>
                  <a:srgbClr val="000080"/>
                </a:solidFill>
                <a:latin typeface="Calibri"/>
                <a:cs typeface="Calibri"/>
              </a:rPr>
              <a:t>twiki.cern.ch</a:t>
            </a:r>
            <a:r>
              <a:rPr lang="en-US" altLang="zh-CN" sz="2000" dirty="0">
                <a:solidFill>
                  <a:srgbClr val="000080"/>
                </a:solidFill>
                <a:latin typeface="Calibri"/>
                <a:cs typeface="Calibri"/>
              </a:rPr>
              <a:t>/</a:t>
            </a:r>
            <a:r>
              <a:rPr lang="en-US" altLang="zh-CN" sz="2000" dirty="0" err="1">
                <a:solidFill>
                  <a:srgbClr val="000080"/>
                </a:solidFill>
                <a:latin typeface="Calibri"/>
                <a:cs typeface="Calibri"/>
              </a:rPr>
              <a:t>twiki</a:t>
            </a:r>
            <a:r>
              <a:rPr lang="en-US" altLang="zh-CN" sz="2000" dirty="0">
                <a:solidFill>
                  <a:srgbClr val="000080"/>
                </a:solidFill>
                <a:latin typeface="Calibri"/>
                <a:cs typeface="Calibri"/>
              </a:rPr>
              <a:t>/bin/</a:t>
            </a:r>
            <a:r>
              <a:rPr lang="en-US" altLang="zh-CN" sz="2000" dirty="0" err="1">
                <a:solidFill>
                  <a:srgbClr val="000080"/>
                </a:solidFill>
                <a:latin typeface="Calibri"/>
                <a:cs typeface="Calibri"/>
              </a:rPr>
              <a:t>viewauth</a:t>
            </a:r>
            <a:r>
              <a:rPr lang="en-US" altLang="zh-CN" sz="2000" dirty="0">
                <a:solidFill>
                  <a:srgbClr val="000080"/>
                </a:solidFill>
                <a:latin typeface="Calibri"/>
                <a:cs typeface="Calibri"/>
              </a:rPr>
              <a:t>/Atlas/</a:t>
            </a:r>
            <a:r>
              <a:rPr lang="en-US" altLang="zh-CN" sz="2000" dirty="0" err="1">
                <a:solidFill>
                  <a:srgbClr val="000080"/>
                </a:solidFill>
                <a:latin typeface="Calibri"/>
                <a:cs typeface="Calibri"/>
              </a:rPr>
              <a:t>AFPDocuments</a:t>
            </a:r>
            <a:endParaRPr lang="en-US" altLang="zh-CN" sz="2000" dirty="0">
              <a:solidFill>
                <a:srgbClr val="000080"/>
              </a:solidFill>
              <a:latin typeface="Calibri"/>
              <a:cs typeface="Calibri"/>
            </a:endParaRPr>
          </a:p>
          <a:p>
            <a:pPr marL="114300" indent="0">
              <a:buNone/>
            </a:pP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3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18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79512" y="3573016"/>
            <a:ext cx="80648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9512" y="5805264"/>
            <a:ext cx="80648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8397880" cy="486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13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0545" cy="6860305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67890" y="634836"/>
            <a:ext cx="8514553" cy="33270"/>
          </a:xfrm>
          <a:custGeom>
            <a:avLst/>
            <a:gdLst>
              <a:gd name="connsiteX0" fmla="*/ 9164 w 9389660"/>
              <a:gd name="connsiteY0" fmla="*/ 9164 h 36659"/>
              <a:gd name="connsiteX1" fmla="*/ 9380495 w 9389660"/>
              <a:gd name="connsiteY1" fmla="*/ 9164 h 366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389660" h="36659">
                <a:moveTo>
                  <a:pt x="9164" y="9164"/>
                </a:moveTo>
                <a:lnTo>
                  <a:pt x="9380495" y="9164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647" y="6120333"/>
            <a:ext cx="748564" cy="737667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2736" y="1751960"/>
            <a:ext cx="2936675" cy="280083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16200000">
            <a:off x="-146585" y="6408030"/>
            <a:ext cx="615628" cy="208377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270"/>
              </a:lnSpc>
            </a:pPr>
            <a:r>
              <a:rPr lang="en-US" altLang="zh-CN" sz="1200" dirty="0">
                <a:solidFill>
                  <a:srgbClr val="006B6B"/>
                </a:solidFill>
                <a:latin typeface="Times New Roman" pitchFamily="18" charset="0"/>
                <a:cs typeface="Times New Roman" pitchFamily="18" charset="0"/>
              </a:rPr>
              <a:t>PRAGUE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8706378" y="6431536"/>
            <a:ext cx="205184" cy="26704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723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927083" y="6535271"/>
            <a:ext cx="1141338" cy="24513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</a:pP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Oldrich</a:t>
            </a:r>
            <a:r>
              <a:rPr lang="en-US" altLang="zh-CN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Kepka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99426" y="69156"/>
            <a:ext cx="2872581" cy="58016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173"/>
              </a:lnSpc>
            </a:pP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AFP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ALFA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30327" y="1152605"/>
            <a:ext cx="115416" cy="4715724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816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542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179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403073" y="1094975"/>
            <a:ext cx="7155805" cy="5062912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AFP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replacement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ALFA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(ALFA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total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cross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justified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itself)?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No!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least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until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AFP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equipped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vertical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pots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silicon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detectors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trigger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(timing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detector)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177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High-beta*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parallel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LHC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optic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it's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advantages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vertical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detectors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Acceptance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ξ,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limited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Below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ξ&lt;10-3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resolution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bad,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tagging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TOTEM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clearly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prefers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high-beta*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optics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low-mu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optics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initial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low-mu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runs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449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advantage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AFP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running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nominal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collision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optics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(nominal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beta*)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Requesting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low-mu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special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runs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nominal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collision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optics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easier,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radiation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hardness</a:t>
            </a:r>
          </a:p>
          <a:p>
            <a:pPr>
              <a:lnSpc>
                <a:spcPts val="2721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Nevertheless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ALFA+AFP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together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diffractive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426117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Progress Report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39752" y="116632"/>
            <a:ext cx="3486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</a:rPr>
              <a:t>http://</a:t>
            </a:r>
            <a:r>
              <a:rPr lang="en-US" u="sng" dirty="0" err="1">
                <a:solidFill>
                  <a:srgbClr val="0000FF"/>
                </a:solidFill>
              </a:rPr>
              <a:t>cds.cern.ch</a:t>
            </a:r>
            <a:r>
              <a:rPr lang="en-US" u="sng" dirty="0">
                <a:solidFill>
                  <a:srgbClr val="0000FF"/>
                </a:solidFill>
              </a:rPr>
              <a:t>/record/1595300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628799"/>
            <a:ext cx="2808312" cy="38497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047"/>
          <a:stretch/>
        </p:blipFill>
        <p:spPr>
          <a:xfrm>
            <a:off x="2987824" y="1628800"/>
            <a:ext cx="2674930" cy="38884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1628800"/>
            <a:ext cx="2613422" cy="388843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83568" y="5949280"/>
            <a:ext cx="691276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Updated version posted on CDS on September 28th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9784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3497" b="3497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5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0545" cy="6860305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67890" y="634836"/>
            <a:ext cx="8514553" cy="33270"/>
          </a:xfrm>
          <a:custGeom>
            <a:avLst/>
            <a:gdLst>
              <a:gd name="connsiteX0" fmla="*/ 9164 w 9389660"/>
              <a:gd name="connsiteY0" fmla="*/ 9164 h 36659"/>
              <a:gd name="connsiteX1" fmla="*/ 9380495 w 9389660"/>
              <a:gd name="connsiteY1" fmla="*/ 9164 h 366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389660" h="36659">
                <a:moveTo>
                  <a:pt x="9164" y="9164"/>
                </a:moveTo>
                <a:lnTo>
                  <a:pt x="9380495" y="9164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25147" y="2026280"/>
            <a:ext cx="1586955" cy="314661"/>
          </a:xfrm>
          <a:custGeom>
            <a:avLst/>
            <a:gdLst>
              <a:gd name="connsiteX0" fmla="*/ 875030 w 1750059"/>
              <a:gd name="connsiteY0" fmla="*/ 346710 h 346710"/>
              <a:gd name="connsiteX1" fmla="*/ 0 w 1750059"/>
              <a:gd name="connsiteY1" fmla="*/ 346710 h 346710"/>
              <a:gd name="connsiteX2" fmla="*/ 0 w 1750059"/>
              <a:gd name="connsiteY2" fmla="*/ 0 h 346710"/>
              <a:gd name="connsiteX3" fmla="*/ 1750059 w 1750059"/>
              <a:gd name="connsiteY3" fmla="*/ 0 h 346710"/>
              <a:gd name="connsiteX4" fmla="*/ 1750059 w 1750059"/>
              <a:gd name="connsiteY4" fmla="*/ 346710 h 346710"/>
              <a:gd name="connsiteX5" fmla="*/ 875030 w 1750059"/>
              <a:gd name="connsiteY5" fmla="*/ 346710 h 3467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750059" h="346710">
                <a:moveTo>
                  <a:pt x="875030" y="346710"/>
                </a:moveTo>
                <a:lnTo>
                  <a:pt x="0" y="346710"/>
                </a:lnTo>
                <a:lnTo>
                  <a:pt x="0" y="0"/>
                </a:lnTo>
                <a:lnTo>
                  <a:pt x="1750059" y="0"/>
                </a:lnTo>
                <a:lnTo>
                  <a:pt x="1750059" y="346710"/>
                </a:lnTo>
                <a:lnTo>
                  <a:pt x="875030" y="346710"/>
                </a:lnTo>
              </a:path>
            </a:pathLst>
          </a:custGeom>
          <a:solidFill>
            <a:srgbClr val="FFB51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176594" y="2003228"/>
            <a:ext cx="1695210" cy="314661"/>
          </a:xfrm>
          <a:custGeom>
            <a:avLst/>
            <a:gdLst>
              <a:gd name="connsiteX0" fmla="*/ 934720 w 1869440"/>
              <a:gd name="connsiteY0" fmla="*/ 346710 h 346710"/>
              <a:gd name="connsiteX1" fmla="*/ 0 w 1869440"/>
              <a:gd name="connsiteY1" fmla="*/ 346710 h 346710"/>
              <a:gd name="connsiteX2" fmla="*/ 0 w 1869440"/>
              <a:gd name="connsiteY2" fmla="*/ 0 h 346710"/>
              <a:gd name="connsiteX3" fmla="*/ 1869440 w 1869440"/>
              <a:gd name="connsiteY3" fmla="*/ 0 h 346710"/>
              <a:gd name="connsiteX4" fmla="*/ 1869440 w 1869440"/>
              <a:gd name="connsiteY4" fmla="*/ 346710 h 346710"/>
              <a:gd name="connsiteX5" fmla="*/ 934720 w 1869440"/>
              <a:gd name="connsiteY5" fmla="*/ 346710 h 3467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69440" h="346710">
                <a:moveTo>
                  <a:pt x="934720" y="346710"/>
                </a:moveTo>
                <a:lnTo>
                  <a:pt x="0" y="346710"/>
                </a:lnTo>
                <a:lnTo>
                  <a:pt x="0" y="0"/>
                </a:lnTo>
                <a:lnTo>
                  <a:pt x="1869440" y="0"/>
                </a:lnTo>
                <a:lnTo>
                  <a:pt x="1869440" y="346710"/>
                </a:lnTo>
                <a:lnTo>
                  <a:pt x="934720" y="346710"/>
                </a:lnTo>
              </a:path>
            </a:pathLst>
          </a:custGeom>
          <a:solidFill>
            <a:srgbClr val="FF420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035337" y="2005533"/>
            <a:ext cx="1824193" cy="313508"/>
          </a:xfrm>
          <a:custGeom>
            <a:avLst/>
            <a:gdLst>
              <a:gd name="connsiteX0" fmla="*/ 1005840 w 2011679"/>
              <a:gd name="connsiteY0" fmla="*/ 345439 h 345439"/>
              <a:gd name="connsiteX1" fmla="*/ 0 w 2011679"/>
              <a:gd name="connsiteY1" fmla="*/ 345439 h 345439"/>
              <a:gd name="connsiteX2" fmla="*/ 0 w 2011679"/>
              <a:gd name="connsiteY2" fmla="*/ 0 h 345439"/>
              <a:gd name="connsiteX3" fmla="*/ 2011679 w 2011679"/>
              <a:gd name="connsiteY3" fmla="*/ 0 h 345439"/>
              <a:gd name="connsiteX4" fmla="*/ 2011679 w 2011679"/>
              <a:gd name="connsiteY4" fmla="*/ 345439 h 345439"/>
              <a:gd name="connsiteX5" fmla="*/ 1005840 w 2011679"/>
              <a:gd name="connsiteY5" fmla="*/ 345439 h 3454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011679" h="345439">
                <a:moveTo>
                  <a:pt x="1005840" y="345439"/>
                </a:moveTo>
                <a:lnTo>
                  <a:pt x="0" y="345439"/>
                </a:lnTo>
                <a:lnTo>
                  <a:pt x="0" y="0"/>
                </a:lnTo>
                <a:lnTo>
                  <a:pt x="2011679" y="0"/>
                </a:lnTo>
                <a:lnTo>
                  <a:pt x="2011679" y="345439"/>
                </a:lnTo>
                <a:lnTo>
                  <a:pt x="1005840" y="345439"/>
                </a:lnTo>
              </a:path>
            </a:pathLst>
          </a:custGeom>
          <a:solidFill>
            <a:srgbClr val="B847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071432" y="1992854"/>
            <a:ext cx="1824193" cy="314661"/>
          </a:xfrm>
          <a:custGeom>
            <a:avLst/>
            <a:gdLst>
              <a:gd name="connsiteX0" fmla="*/ 1005840 w 2011680"/>
              <a:gd name="connsiteY0" fmla="*/ 346710 h 346710"/>
              <a:gd name="connsiteX1" fmla="*/ 0 w 2011680"/>
              <a:gd name="connsiteY1" fmla="*/ 346710 h 346710"/>
              <a:gd name="connsiteX2" fmla="*/ 0 w 2011680"/>
              <a:gd name="connsiteY2" fmla="*/ 0 h 346710"/>
              <a:gd name="connsiteX3" fmla="*/ 2011679 w 2011680"/>
              <a:gd name="connsiteY3" fmla="*/ 0 h 346710"/>
              <a:gd name="connsiteX4" fmla="*/ 2011679 w 2011680"/>
              <a:gd name="connsiteY4" fmla="*/ 346710 h 346710"/>
              <a:gd name="connsiteX5" fmla="*/ 1005840 w 2011680"/>
              <a:gd name="connsiteY5" fmla="*/ 346710 h 3467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011680" h="346710">
                <a:moveTo>
                  <a:pt x="1005840" y="346710"/>
                </a:moveTo>
                <a:lnTo>
                  <a:pt x="0" y="346710"/>
                </a:lnTo>
                <a:lnTo>
                  <a:pt x="0" y="0"/>
                </a:lnTo>
                <a:lnTo>
                  <a:pt x="2011679" y="0"/>
                </a:lnTo>
                <a:lnTo>
                  <a:pt x="2011679" y="346710"/>
                </a:lnTo>
                <a:lnTo>
                  <a:pt x="1005840" y="346710"/>
                </a:lnTo>
              </a:path>
            </a:pathLst>
          </a:custGeom>
          <a:solidFill>
            <a:srgbClr val="B847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00" y="1014292"/>
            <a:ext cx="4836877" cy="806824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647" y="6120333"/>
            <a:ext cx="748564" cy="737667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4579" y="979714"/>
            <a:ext cx="1715940" cy="1002766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16200000">
            <a:off x="-146585" y="6408030"/>
            <a:ext cx="615628" cy="208377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270"/>
              </a:lnSpc>
            </a:pPr>
            <a:r>
              <a:rPr lang="en-US" altLang="zh-CN" sz="1200" dirty="0">
                <a:solidFill>
                  <a:srgbClr val="006B6B"/>
                </a:solidFill>
                <a:latin typeface="Times New Roman" pitchFamily="18" charset="0"/>
                <a:cs typeface="Times New Roman" pitchFamily="18" charset="0"/>
              </a:rPr>
              <a:t>PRAGUE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8810025" y="6431536"/>
            <a:ext cx="102592" cy="26704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723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927083" y="6535271"/>
            <a:ext cx="1141338" cy="24513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</a:pP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Oldrich</a:t>
            </a:r>
            <a:r>
              <a:rPr lang="en-US" altLang="zh-CN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Kepka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99426" y="69156"/>
            <a:ext cx="7760613" cy="58016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173"/>
              </a:lnSpc>
            </a:pPr>
            <a:r>
              <a:rPr lang="en-US" altLang="zh-CN" sz="36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Soft Diffraction - Inclusive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230327" y="3077455"/>
            <a:ext cx="115416" cy="2940044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816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270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270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403073" y="3008299"/>
            <a:ext cx="7091685" cy="3037207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Traditional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rapidity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separate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contributions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inelastic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production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Horizontal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detectors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AFP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little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acceptance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elastics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optics</a:t>
            </a:r>
          </a:p>
          <a:p>
            <a:pPr>
              <a:lnSpc>
                <a:spcPts val="2721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ATLAS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limited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|η|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4.9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coverage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Mx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sqrt(sξ)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diffractive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Δη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log(ξ)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Indirect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measurement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via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seen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precise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due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invisible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limited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region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ξ</a:t>
            </a:r>
          </a:p>
          <a:p>
            <a:pPr>
              <a:lnSpc>
                <a:spcPts val="2721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measurement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177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Proton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tagging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detail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98851" y="2074689"/>
            <a:ext cx="1272384" cy="27677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Non-diffractive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2257209" y="2051637"/>
            <a:ext cx="1443404" cy="27677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Single-diffractive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4111345" y="2051637"/>
            <a:ext cx="1523053" cy="27677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Double-diffractive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149743" y="2040111"/>
            <a:ext cx="1505921" cy="27677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diffractive</a:t>
            </a:r>
          </a:p>
        </p:txBody>
      </p:sp>
    </p:spTree>
    <p:extLst>
      <p:ext uri="{BB962C8B-B14F-4D97-AF65-F5344CB8AC3E}">
        <p14:creationId xmlns:p14="http://schemas.microsoft.com/office/powerpoint/2010/main" val="2553638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0545" cy="6860305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67890" y="634836"/>
            <a:ext cx="8514553" cy="33270"/>
          </a:xfrm>
          <a:custGeom>
            <a:avLst/>
            <a:gdLst>
              <a:gd name="connsiteX0" fmla="*/ 9164 w 9389660"/>
              <a:gd name="connsiteY0" fmla="*/ 9164 h 36659"/>
              <a:gd name="connsiteX1" fmla="*/ 9380495 w 9389660"/>
              <a:gd name="connsiteY1" fmla="*/ 9164 h 366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389660" h="36659">
                <a:moveTo>
                  <a:pt x="9164" y="9164"/>
                </a:moveTo>
                <a:lnTo>
                  <a:pt x="9380495" y="9164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167381" y="2141540"/>
            <a:ext cx="1695210" cy="314661"/>
          </a:xfrm>
          <a:custGeom>
            <a:avLst/>
            <a:gdLst>
              <a:gd name="connsiteX0" fmla="*/ 934719 w 1869440"/>
              <a:gd name="connsiteY0" fmla="*/ 346710 h 346710"/>
              <a:gd name="connsiteX1" fmla="*/ 0 w 1869440"/>
              <a:gd name="connsiteY1" fmla="*/ 346710 h 346710"/>
              <a:gd name="connsiteX2" fmla="*/ 0 w 1869440"/>
              <a:gd name="connsiteY2" fmla="*/ 0 h 346710"/>
              <a:gd name="connsiteX3" fmla="*/ 1869440 w 1869440"/>
              <a:gd name="connsiteY3" fmla="*/ 0 h 346710"/>
              <a:gd name="connsiteX4" fmla="*/ 1869440 w 1869440"/>
              <a:gd name="connsiteY4" fmla="*/ 346710 h 346710"/>
              <a:gd name="connsiteX5" fmla="*/ 934719 w 1869440"/>
              <a:gd name="connsiteY5" fmla="*/ 346710 h 3467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69440" h="346710">
                <a:moveTo>
                  <a:pt x="934719" y="346710"/>
                </a:moveTo>
                <a:lnTo>
                  <a:pt x="0" y="346710"/>
                </a:lnTo>
                <a:lnTo>
                  <a:pt x="0" y="0"/>
                </a:lnTo>
                <a:lnTo>
                  <a:pt x="1869440" y="0"/>
                </a:lnTo>
                <a:lnTo>
                  <a:pt x="1869440" y="346710"/>
                </a:lnTo>
                <a:lnTo>
                  <a:pt x="934719" y="346710"/>
                </a:lnTo>
              </a:path>
            </a:pathLst>
          </a:custGeom>
          <a:solidFill>
            <a:srgbClr val="FF420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585820" y="2132320"/>
            <a:ext cx="1824193" cy="313508"/>
          </a:xfrm>
          <a:custGeom>
            <a:avLst/>
            <a:gdLst>
              <a:gd name="connsiteX0" fmla="*/ 1005839 w 2011679"/>
              <a:gd name="connsiteY0" fmla="*/ 345439 h 345439"/>
              <a:gd name="connsiteX1" fmla="*/ 0 w 2011679"/>
              <a:gd name="connsiteY1" fmla="*/ 345439 h 345439"/>
              <a:gd name="connsiteX2" fmla="*/ 0 w 2011679"/>
              <a:gd name="connsiteY2" fmla="*/ 0 h 345439"/>
              <a:gd name="connsiteX3" fmla="*/ 2011679 w 2011679"/>
              <a:gd name="connsiteY3" fmla="*/ 0 h 345439"/>
              <a:gd name="connsiteX4" fmla="*/ 2011679 w 2011679"/>
              <a:gd name="connsiteY4" fmla="*/ 345439 h 345439"/>
              <a:gd name="connsiteX5" fmla="*/ 1005839 w 2011679"/>
              <a:gd name="connsiteY5" fmla="*/ 345439 h 3454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011679" h="345439">
                <a:moveTo>
                  <a:pt x="1005839" y="345439"/>
                </a:moveTo>
                <a:lnTo>
                  <a:pt x="0" y="345439"/>
                </a:lnTo>
                <a:lnTo>
                  <a:pt x="0" y="0"/>
                </a:lnTo>
                <a:lnTo>
                  <a:pt x="2011679" y="0"/>
                </a:lnTo>
                <a:lnTo>
                  <a:pt x="2011679" y="345439"/>
                </a:lnTo>
                <a:lnTo>
                  <a:pt x="1005839" y="345439"/>
                </a:lnTo>
              </a:path>
            </a:pathLst>
          </a:custGeom>
          <a:solidFill>
            <a:srgbClr val="B847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647" y="6120333"/>
            <a:ext cx="748564" cy="737667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4176" y="680037"/>
            <a:ext cx="1646841" cy="142923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1098" y="668511"/>
            <a:ext cx="1623809" cy="142923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16200000">
            <a:off x="-146585" y="6408030"/>
            <a:ext cx="615628" cy="208377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270"/>
              </a:lnSpc>
            </a:pPr>
            <a:r>
              <a:rPr lang="en-US" altLang="zh-CN" sz="1200" dirty="0">
                <a:solidFill>
                  <a:srgbClr val="006B6B"/>
                </a:solidFill>
                <a:latin typeface="Times New Roman" pitchFamily="18" charset="0"/>
                <a:cs typeface="Times New Roman" pitchFamily="18" charset="0"/>
              </a:rPr>
              <a:t>PRAGUE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8706378" y="6431536"/>
            <a:ext cx="205184" cy="26704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723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927083" y="6535271"/>
            <a:ext cx="1141338" cy="24513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</a:pP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Oldrich</a:t>
            </a:r>
            <a:r>
              <a:rPr lang="en-US" altLang="zh-CN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Kepka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99426" y="69156"/>
            <a:ext cx="2978279" cy="58016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173"/>
              </a:lnSpc>
            </a:pP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Hard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diffraction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230327" y="3077455"/>
            <a:ext cx="115416" cy="296911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816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270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542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403073" y="3008299"/>
            <a:ext cx="6683720" cy="2730947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diffractive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pX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Dijets,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meson,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γ+jet,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vector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boson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production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177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Pomeron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exchange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(Central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Diffraction)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Smaller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compensated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possibility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remove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combinatorial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fast-timing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177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restricted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pile-up: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0.1</a:t>
            </a:r>
          </a:p>
          <a:p>
            <a:pPr marL="285750" indent="-285750">
              <a:lnSpc>
                <a:spcPts val="2358"/>
              </a:lnSpc>
              <a:buFontTx/>
              <a:buChar char="-"/>
              <a:tabLst>
                <a:tab pos="161282" algn="l"/>
              </a:tabLst>
            </a:pPr>
            <a:r>
              <a:rPr lang="en-US" altLang="zh-CN" sz="16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due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pile-up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negligible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mu=</a:t>
            </a:r>
            <a:r>
              <a:rPr lang="en-US" altLang="zh-CN" sz="16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0.01</a:t>
            </a:r>
            <a:endParaRPr lang="en-US" altLang="zh-CN" sz="16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2245693" y="2189950"/>
            <a:ext cx="1443404" cy="27677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Single-diffractive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4664131" y="2178424"/>
            <a:ext cx="1505921" cy="27677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diffractive</a:t>
            </a:r>
          </a:p>
        </p:txBody>
      </p:sp>
    </p:spTree>
    <p:extLst>
      <p:ext uri="{BB962C8B-B14F-4D97-AF65-F5344CB8AC3E}">
        <p14:creationId xmlns:p14="http://schemas.microsoft.com/office/powerpoint/2010/main" val="124121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0545" cy="6860305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67890" y="634836"/>
            <a:ext cx="8514553" cy="33270"/>
          </a:xfrm>
          <a:custGeom>
            <a:avLst/>
            <a:gdLst>
              <a:gd name="connsiteX0" fmla="*/ 9164 w 9389660"/>
              <a:gd name="connsiteY0" fmla="*/ 9164 h 36659"/>
              <a:gd name="connsiteX1" fmla="*/ 9380495 w 9389660"/>
              <a:gd name="connsiteY1" fmla="*/ 9164 h 366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389660" h="36659">
                <a:moveTo>
                  <a:pt x="9164" y="9164"/>
                </a:moveTo>
                <a:lnTo>
                  <a:pt x="9380495" y="9164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647" y="6120333"/>
            <a:ext cx="748564" cy="737667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16200000">
            <a:off x="-146585" y="6408030"/>
            <a:ext cx="615628" cy="208377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270"/>
              </a:lnSpc>
            </a:pPr>
            <a:r>
              <a:rPr lang="en-US" altLang="zh-CN" sz="1200" dirty="0">
                <a:solidFill>
                  <a:srgbClr val="006B6B"/>
                </a:solidFill>
                <a:latin typeface="Times New Roman" pitchFamily="18" charset="0"/>
                <a:cs typeface="Times New Roman" pitchFamily="18" charset="0"/>
              </a:rPr>
              <a:t>PRAGUE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706378" y="6431536"/>
            <a:ext cx="205184" cy="26704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723"/>
              </a:lnSpc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37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927083" y="6535271"/>
            <a:ext cx="1141338" cy="24513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</a:pP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Oldrich</a:t>
            </a:r>
            <a:r>
              <a:rPr lang="en-US" altLang="zh-CN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00" dirty="0">
                <a:solidFill>
                  <a:srgbClr val="2323DC"/>
                </a:solidFill>
                <a:latin typeface="Times New Roman" pitchFamily="18" charset="0"/>
                <a:cs typeface="Times New Roman" pitchFamily="18" charset="0"/>
              </a:rPr>
              <a:t>Kepka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99425" y="69156"/>
            <a:ext cx="3629299" cy="58016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173"/>
              </a:lnSpc>
            </a:pP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Running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conditions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30327" y="1175657"/>
            <a:ext cx="115416" cy="5167492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816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179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270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98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98"/>
              </a:lnSpc>
            </a:pPr>
            <a:r>
              <a:rPr lang="en-US" altLang="zh-CN" sz="900" dirty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●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403073" y="1094975"/>
            <a:ext cx="7207101" cy="5258842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luminosity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µ=&lt;0.1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(1/pb)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Performance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detector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soft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diffraction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measurements.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449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luminosity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µ=3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detectors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perform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luminosity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pileup.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812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3a.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pileup,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condition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µ=0.1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(10/pb)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µ=1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(100/pb)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jets,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W,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(µ=0.1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preferred),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DPE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jets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DPE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JGJ</a:t>
            </a:r>
          </a:p>
          <a:p>
            <a:pPr>
              <a:lnSpc>
                <a:spcPts val="2358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Triggering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rates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impact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mainly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jets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µ=</a:t>
            </a:r>
            <a:r>
              <a:rPr lang="en-US" altLang="zh-CN" sz="16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0.1</a:t>
            </a:r>
            <a:endParaRPr lang="en-US" altLang="zh-CN" sz="16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812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3b.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deal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pileup,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µ=3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higher),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statistics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additionally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DPE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gamma+jet</a:t>
            </a:r>
          </a:p>
          <a:p>
            <a:pPr>
              <a:lnSpc>
                <a:spcPts val="2086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measurement.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177"/>
              </a:lnSpc>
              <a:tabLst>
                <a:tab pos="161282" algn="l"/>
              </a:tabLst>
            </a:pP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Calculated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2800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bunches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ns</a:t>
            </a:r>
          </a:p>
        </p:txBody>
      </p:sp>
    </p:spTree>
    <p:extLst>
      <p:ext uri="{BB962C8B-B14F-4D97-AF65-F5344CB8AC3E}">
        <p14:creationId xmlns:p14="http://schemas.microsoft.com/office/powerpoint/2010/main" val="1112548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Needed run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1) Low luminosities (1-few days)</a:t>
            </a:r>
          </a:p>
          <a:p>
            <a:pPr lvl="1"/>
            <a:r>
              <a:rPr lang="en-US" dirty="0" smtClean="0"/>
              <a:t>&lt;1 pb</a:t>
            </a:r>
            <a:r>
              <a:rPr lang="en-US" baseline="30000" dirty="0"/>
              <a:t>-1</a:t>
            </a:r>
            <a:r>
              <a:rPr lang="en-US" dirty="0" smtClean="0"/>
              <a:t>– 10 </a:t>
            </a:r>
            <a:r>
              <a:rPr lang="en-US" dirty="0"/>
              <a:t>pb</a:t>
            </a:r>
            <a:r>
              <a:rPr lang="en-US" baseline="30000" dirty="0"/>
              <a:t>-1</a:t>
            </a:r>
            <a:r>
              <a:rPr lang="en-US" dirty="0" smtClean="0"/>
              <a:t> ,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&lt;0.5 </a:t>
            </a:r>
          </a:p>
          <a:p>
            <a:pPr lvl="1"/>
            <a:r>
              <a:rPr lang="en-US" dirty="0" smtClean="0"/>
              <a:t>Soft diffraction, </a:t>
            </a:r>
            <a:r>
              <a:rPr lang="en-US" dirty="0" err="1" smtClean="0"/>
              <a:t>pA</a:t>
            </a:r>
            <a:r>
              <a:rPr lang="en-US" dirty="0" smtClean="0"/>
              <a:t> runs, SD (</a:t>
            </a:r>
            <a:r>
              <a:rPr lang="en-US" dirty="0" err="1" smtClean="0"/>
              <a:t>dijets</a:t>
            </a:r>
            <a:r>
              <a:rPr lang="en-US" dirty="0" smtClean="0"/>
              <a:t>/W/..) – particle production, etc.</a:t>
            </a:r>
          </a:p>
          <a:p>
            <a:pPr lvl="1"/>
            <a:endParaRPr lang="en-US" dirty="0"/>
          </a:p>
          <a:p>
            <a:r>
              <a:rPr lang="en-US" dirty="0" smtClean="0"/>
              <a:t>2) Medium luminosities (1-3 weeks)</a:t>
            </a:r>
          </a:p>
          <a:p>
            <a:pPr lvl="1"/>
            <a:r>
              <a:rPr lang="en-US" dirty="0" smtClean="0"/>
              <a:t>Hundreds of pb</a:t>
            </a:r>
            <a:r>
              <a:rPr lang="en-US" baseline="30000" dirty="0" smtClean="0"/>
              <a:t>-1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=0.5</a:t>
            </a:r>
          </a:p>
          <a:p>
            <a:pPr lvl="1"/>
            <a:r>
              <a:rPr lang="en-US" dirty="0" smtClean="0"/>
              <a:t>Hard diffraction DPE, </a:t>
            </a:r>
            <a:r>
              <a:rPr lang="en-US" dirty="0" err="1"/>
              <a:t>P</a:t>
            </a:r>
            <a:r>
              <a:rPr lang="en-US" dirty="0" err="1" smtClean="0"/>
              <a:t>omeron</a:t>
            </a:r>
            <a:r>
              <a:rPr lang="en-US" dirty="0" smtClean="0"/>
              <a:t> structure –double tag-timing needed</a:t>
            </a:r>
          </a:p>
          <a:p>
            <a:pPr lvl="1"/>
            <a:endParaRPr lang="en-US" dirty="0"/>
          </a:p>
          <a:p>
            <a:r>
              <a:rPr lang="en-US" dirty="0" smtClean="0"/>
              <a:t>3) High luminosity (3 years)</a:t>
            </a:r>
          </a:p>
          <a:p>
            <a:pPr marL="708660" lvl="2">
              <a:buClr>
                <a:schemeClr val="accent1"/>
              </a:buClr>
            </a:pPr>
            <a:r>
              <a:rPr lang="en-US" dirty="0"/>
              <a:t>Hundreds of </a:t>
            </a:r>
            <a:r>
              <a:rPr lang="en-US" dirty="0" smtClean="0"/>
              <a:t>fb</a:t>
            </a:r>
            <a:r>
              <a:rPr lang="en-US" baseline="30000" dirty="0"/>
              <a:t>-1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=50-100</a:t>
            </a:r>
          </a:p>
          <a:p>
            <a:pPr marL="708660" lvl="2">
              <a:buClr>
                <a:schemeClr val="accent1"/>
              </a:buClr>
            </a:pPr>
            <a:r>
              <a:rPr lang="en-US" dirty="0" smtClean="0"/>
              <a:t>Exclusive production, Anomalous quartic coupling 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err="1" smtClean="0"/>
              <a:t>WW</a:t>
            </a:r>
            <a:r>
              <a:rPr lang="en-US" dirty="0" smtClean="0"/>
              <a:t>, </a:t>
            </a:r>
            <a:r>
              <a:rPr lang="en-US" dirty="0"/>
              <a:t>detailed study of electroweak symmetry </a:t>
            </a:r>
            <a:r>
              <a:rPr lang="en-US" dirty="0" smtClean="0"/>
              <a:t>breaking, Exclusive DPE jets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71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track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7761617" cy="49411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76056" y="6309320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882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P_quart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23" y="1268760"/>
            <a:ext cx="7984685" cy="5256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Fast </a:t>
            </a:r>
            <a:r>
              <a:rPr lang="en-US" dirty="0" err="1" smtClean="0"/>
              <a:t>ToF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6056" y="6444044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71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Hamburg 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 descr="HB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095215" cy="49685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50913"/>
          <a:stretch/>
        </p:blipFill>
        <p:spPr>
          <a:xfrm>
            <a:off x="107504" y="2979399"/>
            <a:ext cx="4909005" cy="5216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7584" y="3492296"/>
            <a:ext cx="29523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loss surface density over the HBP with an 11° pocket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6309320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4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RP &amp; STATION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12943" y="6444044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2</a:t>
            </a:r>
            <a:endParaRPr lang="en-US" dirty="0"/>
          </a:p>
        </p:txBody>
      </p:sp>
      <p:pic>
        <p:nvPicPr>
          <p:cNvPr id="10" name="Picture 9" descr="AFP_R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196752"/>
            <a:ext cx="7704857" cy="47250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984" y="6021288"/>
            <a:ext cx="5161088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Simulations (+test beam) show that ~20/(10) </a:t>
            </a:r>
            <a:r>
              <a:rPr lang="en-US" dirty="0" err="1" smtClean="0"/>
              <a:t>ps</a:t>
            </a:r>
            <a:r>
              <a:rPr lang="en-US" dirty="0" smtClean="0"/>
              <a:t> res.</a:t>
            </a:r>
          </a:p>
          <a:p>
            <a:r>
              <a:rPr lang="en-US" dirty="0" smtClean="0"/>
              <a:t>can be achieved in a shared/(dedicated) 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7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AFP Beam Tests: Schedule , </a:t>
            </a:r>
            <a:br>
              <a:rPr lang="en-US" sz="3600" dirty="0" smtClean="0"/>
            </a:br>
            <a:r>
              <a:rPr lang="en-US" sz="3600" dirty="0" smtClean="0"/>
              <a:t>Plans &amp; Manpower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pPr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12" y="3284984"/>
            <a:ext cx="2861929" cy="21419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5445224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 results from AFP/3D June 2013 DESY Test beam</a:t>
            </a:r>
          </a:p>
          <a:p>
            <a:r>
              <a:rPr lang="en-US" dirty="0" smtClean="0"/>
              <a:t>for a CNM device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6488668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9.5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03908"/>
            <a:ext cx="2505889" cy="21250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2276872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16um </a:t>
            </a:r>
            <a:r>
              <a:rPr lang="en-US" sz="1400" dirty="0" smtClean="0"/>
              <a:t>resolution</a:t>
            </a:r>
          </a:p>
          <a:p>
            <a:r>
              <a:rPr lang="en-US" sz="1400" dirty="0" smtClean="0"/>
              <a:t>(including contribution from telescope)</a:t>
            </a:r>
            <a:endParaRPr lang="es-ES_tradnl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3501008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98.3% </a:t>
            </a:r>
            <a:r>
              <a:rPr lang="en-US" sz="1400" dirty="0" smtClean="0"/>
              <a:t>hit reconstruction efficiency</a:t>
            </a:r>
            <a:endParaRPr lang="es-ES_tradnl" sz="1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339752" y="1268760"/>
            <a:ext cx="6408712" cy="4752528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>Tracking</a:t>
            </a:r>
          </a:p>
          <a:p>
            <a:pPr lvl="1"/>
            <a:r>
              <a:rPr lang="en-US" sz="1400" dirty="0" smtClean="0"/>
              <a:t>June 2013 at DESY (4GeV electrons) - DONE</a:t>
            </a:r>
          </a:p>
          <a:p>
            <a:pPr lvl="2"/>
            <a:r>
              <a:rPr lang="en-US" sz="1400" dirty="0" smtClean="0"/>
              <a:t>Tested four AFP (slim-edged) un-irradiated prototypes</a:t>
            </a:r>
          </a:p>
          <a:p>
            <a:pPr lvl="2"/>
            <a:r>
              <a:rPr lang="en-US" sz="1400" dirty="0" smtClean="0"/>
              <a:t>Obtained good efficiency (97-98% after removing noisy pixels)</a:t>
            </a:r>
          </a:p>
          <a:p>
            <a:pPr lvl="1"/>
            <a:r>
              <a:rPr lang="en-US" sz="1400" dirty="0" smtClean="0"/>
              <a:t>July 2013 at DESY - DONE</a:t>
            </a:r>
          </a:p>
          <a:p>
            <a:pPr lvl="2"/>
            <a:r>
              <a:rPr lang="en-US" sz="1400" dirty="0" smtClean="0"/>
              <a:t>Tested non-uniformly irradiated device (not slim-edged)</a:t>
            </a:r>
          </a:p>
          <a:p>
            <a:pPr lvl="2"/>
            <a:r>
              <a:rPr lang="en-US" sz="1400" dirty="0" smtClean="0"/>
              <a:t>Analysis in progress, consistent with previous results (arxiv.org/abs/1302.5292)</a:t>
            </a:r>
          </a:p>
          <a:p>
            <a:pPr lvl="1"/>
            <a:r>
              <a:rPr lang="en-US" sz="1400" dirty="0" smtClean="0"/>
              <a:t>Plan: January 2014 at DESY</a:t>
            </a:r>
          </a:p>
          <a:p>
            <a:pPr lvl="2"/>
            <a:r>
              <a:rPr lang="en-US" sz="1400" dirty="0" smtClean="0"/>
              <a:t>Objective: Measure irradiated slim-edge samples</a:t>
            </a:r>
          </a:p>
          <a:p>
            <a:pPr lvl="1"/>
            <a:r>
              <a:rPr lang="en-US" sz="1400" dirty="0" smtClean="0"/>
              <a:t>Manpower: IFAE, UW, Prague, CERN, Bologna</a:t>
            </a:r>
          </a:p>
          <a:p>
            <a:r>
              <a:rPr lang="en-US" sz="1400" b="1" dirty="0" smtClean="0"/>
              <a:t>Timing</a:t>
            </a:r>
          </a:p>
          <a:p>
            <a:pPr lvl="1"/>
            <a:r>
              <a:rPr lang="en-US" sz="1400" dirty="0" smtClean="0"/>
              <a:t>January 2014 at FNAL (120 </a:t>
            </a:r>
            <a:r>
              <a:rPr lang="en-US" sz="1400" dirty="0" err="1" smtClean="0"/>
              <a:t>GeV</a:t>
            </a:r>
            <a:r>
              <a:rPr lang="en-US" sz="1400" dirty="0" smtClean="0"/>
              <a:t> protons)</a:t>
            </a:r>
          </a:p>
          <a:p>
            <a:pPr lvl="2"/>
            <a:r>
              <a:rPr lang="en-US" sz="1400" dirty="0"/>
              <a:t>focused on optimizing RP timing  </a:t>
            </a:r>
            <a:r>
              <a:rPr lang="en-US" sz="1400" dirty="0" smtClean="0"/>
              <a:t>detector</a:t>
            </a:r>
          </a:p>
          <a:p>
            <a:pPr lvl="1"/>
            <a:r>
              <a:rPr lang="en-US" sz="1600" dirty="0" smtClean="0"/>
              <a:t>Manpower: Stony Brook, UTA</a:t>
            </a:r>
          </a:p>
          <a:p>
            <a:r>
              <a:rPr lang="en-US" sz="1400" b="1" dirty="0" smtClean="0"/>
              <a:t>Full system test</a:t>
            </a:r>
          </a:p>
          <a:p>
            <a:pPr lvl="1"/>
            <a:r>
              <a:rPr lang="en-US" sz="1400" dirty="0" smtClean="0"/>
              <a:t>Spring 2014 at SLAC (~10GeV electrons)</a:t>
            </a:r>
          </a:p>
          <a:p>
            <a:pPr lvl="1"/>
            <a:r>
              <a:rPr lang="en-US" sz="1400" dirty="0" smtClean="0"/>
              <a:t>Tracking + timing system integration tests</a:t>
            </a:r>
          </a:p>
          <a:p>
            <a:pPr lvl="1"/>
            <a:r>
              <a:rPr lang="en-US" sz="1400" dirty="0" smtClean="0"/>
              <a:t>Objective: system integration, triggering and mechanical setup, alignment</a:t>
            </a:r>
          </a:p>
          <a:p>
            <a:pPr lvl="1"/>
            <a:r>
              <a:rPr lang="en-US" sz="1400" dirty="0" smtClean="0"/>
              <a:t>Manpower: Prague, SLAC, UTA, Stony Brook, IFAE, Bologna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345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5390868" cy="1066130"/>
          </a:xfr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/>
          <a:lstStyle/>
          <a:p>
            <a:r>
              <a:rPr lang="en-US" sz="2800" dirty="0" smtClean="0">
                <a:solidFill>
                  <a:srgbClr val="7030A0"/>
                </a:solidFill>
              </a:rPr>
              <a:t>Forward Physics: any process where 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at least one particle goes forward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460431" cy="5514123"/>
          </a:xfrm>
        </p:spPr>
        <p:txBody>
          <a:bodyPr>
            <a:normAutofit fontScale="92500" lnSpcReduction="10000"/>
          </a:bodyPr>
          <a:lstStyle/>
          <a:p>
            <a:pPr indent="-342900"/>
            <a:r>
              <a:rPr lang="en-US" sz="2000" dirty="0" smtClean="0"/>
              <a:t>At proton colliders, the protons typically interact </a:t>
            </a:r>
            <a:r>
              <a:rPr lang="en-US" sz="2000" dirty="0" err="1" smtClean="0"/>
              <a:t>inelastically</a:t>
            </a:r>
            <a:r>
              <a:rPr lang="en-US" sz="2000" dirty="0" smtClean="0"/>
              <a:t>, i.e. the collisions are between </a:t>
            </a:r>
            <a:r>
              <a:rPr lang="en-US" sz="2000" dirty="0" err="1" smtClean="0"/>
              <a:t>partons</a:t>
            </a:r>
            <a:r>
              <a:rPr lang="en-US" sz="2000" dirty="0" smtClean="0"/>
              <a:t> from protons</a:t>
            </a:r>
          </a:p>
          <a:p>
            <a:pPr marL="339725" lvl="1" indent="-284163"/>
            <a:r>
              <a:rPr lang="en-US" sz="1800" dirty="0" smtClean="0"/>
              <a:t>While most of particles produced in these collisions are detected in the central detector, most of energy escapes undetected. </a:t>
            </a:r>
          </a:p>
          <a:p>
            <a:pPr marL="0" lvl="2" indent="0">
              <a:buClr>
                <a:schemeClr val="accent1"/>
              </a:buClr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 marL="0" lvl="2" indent="0">
              <a:buClr>
                <a:schemeClr val="accent1"/>
              </a:buClr>
              <a:buNone/>
            </a:pPr>
            <a:r>
              <a:rPr lang="en-US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fraction of Forward Physics: one or both protons stay intact: measure them with AFP and provide </a:t>
            </a:r>
            <a:r>
              <a:rPr lang="el-GR" sz="17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ξ</a:t>
            </a:r>
            <a:r>
              <a:rPr lang="en-US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17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(these make up around 20% of total </a:t>
            </a:r>
            <a:r>
              <a:rPr lang="en-US" sz="1700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r>
              <a:rPr lang="en-US" sz="17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x-section)</a:t>
            </a:r>
            <a:endParaRPr lang="en-US" sz="17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Single-tag:</a:t>
            </a:r>
            <a:r>
              <a:rPr lang="en-US" sz="2000" b="1" dirty="0" smtClean="0">
                <a:solidFill>
                  <a:srgbClr val="FF0000"/>
                </a:solidFill>
              </a:rPr>
              <a:t> Single Diffraction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US" sz="1700" dirty="0" smtClean="0">
                <a:solidFill>
                  <a:srgbClr val="002060"/>
                </a:solidFill>
              </a:rPr>
              <a:t>Jets, W, Z</a:t>
            </a:r>
            <a:r>
              <a:rPr lang="en-US" sz="1700" dirty="0" smtClean="0"/>
              <a:t>: Soft survival prob. </a:t>
            </a:r>
            <a:r>
              <a:rPr lang="en-US" altLang="en-US" sz="1700" dirty="0">
                <a:latin typeface="Arial" charset="0"/>
              </a:rPr>
              <a:t>S</a:t>
            </a:r>
            <a:r>
              <a:rPr lang="en-US" altLang="en-US" sz="1700" b="1" baseline="30000" dirty="0">
                <a:latin typeface="Arial" charset="0"/>
              </a:rPr>
              <a:t>2</a:t>
            </a:r>
            <a:endParaRPr lang="en-US" sz="17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Double-tag:</a:t>
            </a:r>
            <a:r>
              <a:rPr lang="en-US" sz="2000" b="1" dirty="0" smtClean="0">
                <a:solidFill>
                  <a:srgbClr val="FF0000"/>
                </a:solidFill>
              </a:rPr>
              <a:t> Double-</a:t>
            </a:r>
            <a:r>
              <a:rPr lang="en-US" sz="2000" b="1" dirty="0" err="1" smtClean="0">
                <a:solidFill>
                  <a:srgbClr val="FF0000"/>
                </a:solidFill>
              </a:rPr>
              <a:t>Pomeron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Exchange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US" sz="1700" dirty="0" smtClean="0">
                <a:solidFill>
                  <a:srgbClr val="002060"/>
                </a:solidFill>
              </a:rPr>
              <a:t>Dijet</a:t>
            </a:r>
            <a:r>
              <a:rPr lang="en-US" sz="1700" dirty="0" smtClean="0"/>
              <a:t>: constrain gluon content of IP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l-GR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en-US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800" dirty="0" smtClean="0">
                <a:cs typeface="Times New Roman" panose="02020603050405020304" pitchFamily="18" charset="0"/>
              </a:rPr>
              <a:t>constrain quark content of IP</a:t>
            </a:r>
            <a:endParaRPr lang="en-US" sz="1700" dirty="0" smtClean="0"/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US" sz="1700" dirty="0" smtClean="0">
                <a:solidFill>
                  <a:srgbClr val="002060"/>
                </a:solidFill>
              </a:rPr>
              <a:t>Jet-gap-jet</a:t>
            </a:r>
            <a:r>
              <a:rPr lang="en-US" sz="1700" dirty="0" smtClean="0"/>
              <a:t>: test BFKL IP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Double-Photon Exchange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l-GR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γγ→</a:t>
            </a:r>
            <a:r>
              <a:rPr lang="en-US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WW/ZZ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700" dirty="0" smtClean="0"/>
              <a:t>Anomalous quartic couplings </a:t>
            </a:r>
            <a:r>
              <a:rPr lang="en-US" sz="1700" dirty="0" smtClean="0">
                <a:latin typeface="Arial"/>
                <a:cs typeface="Arial"/>
              </a:rPr>
              <a:t>→ sensitivity ~x100 </a:t>
            </a:r>
            <a:r>
              <a:rPr lang="en-US" sz="1500" dirty="0" err="1" smtClean="0">
                <a:latin typeface="Arial"/>
                <a:cs typeface="Arial"/>
              </a:rPr>
              <a:t>wrt</a:t>
            </a:r>
            <a:r>
              <a:rPr lang="en-US" sz="1500" dirty="0" smtClean="0">
                <a:latin typeface="Arial"/>
                <a:cs typeface="Arial"/>
              </a:rPr>
              <a:t> only central det.</a:t>
            </a: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l-GR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γγ→</a:t>
            </a:r>
            <a:r>
              <a:rPr lang="en-US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µµ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700" dirty="0" smtClean="0">
                <a:cs typeface="Arial" charset="0"/>
              </a:rPr>
              <a:t>calibration/alignment of AFP</a:t>
            </a:r>
            <a:endParaRPr lang="en-US" sz="17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Central Exclusive Production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err="1" smtClean="0">
                <a:solidFill>
                  <a:srgbClr val="002060"/>
                </a:solidFill>
              </a:rPr>
              <a:t>Dijets</a:t>
            </a:r>
            <a:r>
              <a:rPr lang="en-US" sz="1600" dirty="0" smtClean="0">
                <a:solidFill>
                  <a:srgbClr val="002060"/>
                </a:solidFill>
              </a:rPr>
              <a:t>, </a:t>
            </a:r>
            <a:r>
              <a:rPr lang="en-US" sz="1600" dirty="0" err="1" smtClean="0">
                <a:solidFill>
                  <a:srgbClr val="002060"/>
                </a:solidFill>
              </a:rPr>
              <a:t>Trijets</a:t>
            </a:r>
            <a:r>
              <a:rPr lang="en-US" sz="1600" dirty="0" smtClean="0"/>
              <a:t>: constrain predictions to CEP of Higgs </a:t>
            </a:r>
            <a:r>
              <a:rPr lang="en-US" sz="1500" dirty="0" smtClean="0"/>
              <a:t>(</a:t>
            </a:r>
            <a:r>
              <a:rPr lang="en-US" altLang="en-US" sz="1500" dirty="0">
                <a:latin typeface="Arial" charset="0"/>
              </a:rPr>
              <a:t>S</a:t>
            </a:r>
            <a:r>
              <a:rPr lang="en-US" altLang="en-US" sz="1500" b="1" baseline="30000" dirty="0">
                <a:latin typeface="Arial" charset="0"/>
              </a:rPr>
              <a:t>2</a:t>
            </a:r>
            <a:r>
              <a:rPr lang="en-US" altLang="en-US" sz="1500" b="1" dirty="0">
                <a:latin typeface="Arial" charset="0"/>
              </a:rPr>
              <a:t>, </a:t>
            </a:r>
            <a:r>
              <a:rPr lang="en-US" altLang="en-US" sz="1500" dirty="0" err="1">
                <a:latin typeface="Arial" charset="0"/>
              </a:rPr>
              <a:t>Sudakov</a:t>
            </a:r>
            <a:r>
              <a:rPr lang="en-US" altLang="en-US" sz="1500" b="1" dirty="0">
                <a:latin typeface="Arial" charset="0"/>
              </a:rPr>
              <a:t> </a:t>
            </a:r>
            <a:r>
              <a:rPr lang="en-US" altLang="en-US" sz="1500" dirty="0" err="1">
                <a:latin typeface="Arial" charset="0"/>
              </a:rPr>
              <a:t>suppr</a:t>
            </a:r>
            <a:r>
              <a:rPr lang="en-US" altLang="en-US" sz="1500" dirty="0">
                <a:latin typeface="Arial" charset="0"/>
              </a:rPr>
              <a:t>., </a:t>
            </a:r>
            <a:r>
              <a:rPr lang="en-US" altLang="en-US" sz="1500" dirty="0" err="1">
                <a:latin typeface="Arial" charset="0"/>
              </a:rPr>
              <a:t>unintegr</a:t>
            </a:r>
            <a:r>
              <a:rPr lang="en-US" altLang="en-US" sz="1500" dirty="0">
                <a:latin typeface="Arial" charset="0"/>
              </a:rPr>
              <a:t>. </a:t>
            </a:r>
            <a:r>
              <a:rPr lang="en-US" altLang="en-US" sz="1500" dirty="0" err="1">
                <a:latin typeface="Arial" charset="0"/>
              </a:rPr>
              <a:t>f</a:t>
            </a:r>
            <a:r>
              <a:rPr lang="en-US" altLang="en-US" sz="1500" b="1" baseline="-25000" dirty="0" err="1" smtClean="0">
                <a:latin typeface="Arial" charset="0"/>
              </a:rPr>
              <a:t>g</a:t>
            </a:r>
            <a:r>
              <a:rPr lang="en-US" altLang="en-US" sz="1500" dirty="0">
                <a:latin typeface="Arial" charset="0"/>
              </a:rPr>
              <a:t>)</a:t>
            </a:r>
            <a:endParaRPr lang="en-US" sz="15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 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809504" y="4295892"/>
            <a:ext cx="2663729" cy="1046833"/>
            <a:chOff x="5652987" y="5537771"/>
            <a:chExt cx="3026965" cy="1308541"/>
          </a:xfrm>
        </p:grpSpPr>
        <p:pic>
          <p:nvPicPr>
            <p:cNvPr id="8194" name="Picture 2" descr="C:\Documents and Settings\Michael Rijssenbeek\My Documents\Conferences\ANIMMA2013\Physics\ppInclusiveDiffraction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987" y="5537771"/>
              <a:ext cx="2961718" cy="1308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657655" y="5630238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83810" y="5617758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47380" y="6378539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63263" y="6378539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4599" y="5976861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692892" y="3365773"/>
            <a:ext cx="1377239" cy="754927"/>
            <a:chOff x="4474446" y="4026576"/>
            <a:chExt cx="1377239" cy="754927"/>
          </a:xfrm>
        </p:grpSpPr>
        <p:cxnSp>
          <p:nvCxnSpPr>
            <p:cNvPr id="42" name="Straight Connector 41"/>
            <p:cNvCxnSpPr/>
            <p:nvPr/>
          </p:nvCxnSpPr>
          <p:spPr bwMode="auto">
            <a:xfrm>
              <a:off x="4522397" y="4144506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V="1">
              <a:off x="4883394" y="4072586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V="1">
              <a:off x="4522396" y="4625679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883393" y="4625679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866268" y="4216425"/>
              <a:ext cx="0" cy="40925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05654" y="4216425"/>
              <a:ext cx="0" cy="40925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" name="TextBox 47"/>
            <p:cNvSpPr txBox="1"/>
            <p:nvPr/>
          </p:nvSpPr>
          <p:spPr>
            <a:xfrm>
              <a:off x="4474446" y="4238075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cxnSp>
          <p:nvCxnSpPr>
            <p:cNvPr id="49" name="Straight Connector 48"/>
            <p:cNvCxnSpPr/>
            <p:nvPr/>
          </p:nvCxnSpPr>
          <p:spPr bwMode="auto">
            <a:xfrm flipV="1">
              <a:off x="4883394" y="4180465"/>
              <a:ext cx="596534" cy="4452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4883393" y="4238075"/>
              <a:ext cx="537307" cy="6965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>
              <a:off x="5452228" y="4026576"/>
              <a:ext cx="3994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p</a:t>
              </a:r>
              <a:r>
                <a:rPr lang="en-US" sz="1400" dirty="0" smtClean="0"/>
                <a:t>*</a:t>
              </a:r>
              <a:endParaRPr lang="en-US" dirty="0"/>
            </a:p>
          </p:txBody>
        </p:sp>
      </p:grpSp>
      <p:grpSp>
        <p:nvGrpSpPr>
          <p:cNvPr id="8196" name="Group 8195"/>
          <p:cNvGrpSpPr/>
          <p:nvPr/>
        </p:nvGrpSpPr>
        <p:grpSpPr>
          <a:xfrm>
            <a:off x="7424477" y="5912665"/>
            <a:ext cx="1035955" cy="887587"/>
            <a:chOff x="2906250" y="5847642"/>
            <a:chExt cx="1035955" cy="887587"/>
          </a:xfrm>
        </p:grpSpPr>
        <p:cxnSp>
          <p:nvCxnSpPr>
            <p:cNvPr id="34" name="Straight Connector 33"/>
            <p:cNvCxnSpPr/>
            <p:nvPr/>
          </p:nvCxnSpPr>
          <p:spPr bwMode="auto">
            <a:xfrm>
              <a:off x="2954203" y="5919562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315200" y="5847642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954202" y="6579405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3315199" y="6579405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3298074" y="5991481"/>
              <a:ext cx="0" cy="58792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337460" y="5991481"/>
              <a:ext cx="0" cy="58792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Box 39"/>
            <p:cNvSpPr txBox="1"/>
            <p:nvPr/>
          </p:nvSpPr>
          <p:spPr>
            <a:xfrm>
              <a:off x="2906250" y="5956552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06251" y="6282804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cxnSp>
          <p:nvCxnSpPr>
            <p:cNvPr id="60" name="Straight Connector 59"/>
            <p:cNvCxnSpPr/>
            <p:nvPr/>
          </p:nvCxnSpPr>
          <p:spPr bwMode="auto">
            <a:xfrm flipV="1">
              <a:off x="3297580" y="6128701"/>
              <a:ext cx="602573" cy="14384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3297580" y="6276696"/>
              <a:ext cx="644625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297580" y="6276697"/>
              <a:ext cx="602573" cy="13036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195" name="Oval 8194"/>
            <p:cNvSpPr/>
            <p:nvPr/>
          </p:nvSpPr>
          <p:spPr bwMode="auto">
            <a:xfrm>
              <a:off x="3265714" y="6226109"/>
              <a:ext cx="101954" cy="9448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206" name="Group 8205"/>
          <p:cNvGrpSpPr/>
          <p:nvPr/>
        </p:nvGrpSpPr>
        <p:grpSpPr>
          <a:xfrm>
            <a:off x="7472429" y="4974121"/>
            <a:ext cx="988003" cy="887587"/>
            <a:chOff x="3486443" y="5763420"/>
            <a:chExt cx="988003" cy="887587"/>
          </a:xfrm>
        </p:grpSpPr>
        <p:cxnSp>
          <p:nvCxnSpPr>
            <p:cNvPr id="70" name="Straight Connector 69"/>
            <p:cNvCxnSpPr/>
            <p:nvPr/>
          </p:nvCxnSpPr>
          <p:spPr bwMode="auto">
            <a:xfrm>
              <a:off x="3486444" y="5835340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flipV="1">
              <a:off x="3847441" y="5763420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3486443" y="6495183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3847440" y="6495183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Straight Connector 77"/>
            <p:cNvCxnSpPr/>
            <p:nvPr/>
          </p:nvCxnSpPr>
          <p:spPr bwMode="auto">
            <a:xfrm flipV="1">
              <a:off x="3829821" y="6044479"/>
              <a:ext cx="602573" cy="14384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829821" y="6192474"/>
              <a:ext cx="644625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3829821" y="6192475"/>
              <a:ext cx="602573" cy="13036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204" name="Group 8203"/>
            <p:cNvGrpSpPr/>
            <p:nvPr/>
          </p:nvGrpSpPr>
          <p:grpSpPr>
            <a:xfrm rot="19053410">
              <a:off x="3794731" y="5928369"/>
              <a:ext cx="105418" cy="111060"/>
              <a:chOff x="4131109" y="5586828"/>
              <a:chExt cx="129874" cy="148086"/>
            </a:xfrm>
          </p:grpSpPr>
          <p:cxnSp>
            <p:nvCxnSpPr>
              <p:cNvPr id="8199" name="Curved Connector 8198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Curved Connector 85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" name="Group 90"/>
            <p:cNvGrpSpPr/>
            <p:nvPr/>
          </p:nvGrpSpPr>
          <p:grpSpPr>
            <a:xfrm rot="19053410">
              <a:off x="3792600" y="6077664"/>
              <a:ext cx="105418" cy="111060"/>
              <a:chOff x="4131109" y="5586828"/>
              <a:chExt cx="129874" cy="148086"/>
            </a:xfrm>
          </p:grpSpPr>
          <p:cxnSp>
            <p:nvCxnSpPr>
              <p:cNvPr id="92" name="Curved Connector 91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Curved Connector 92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4" name="Group 93"/>
            <p:cNvGrpSpPr/>
            <p:nvPr/>
          </p:nvGrpSpPr>
          <p:grpSpPr>
            <a:xfrm rot="19053410">
              <a:off x="3798990" y="6212996"/>
              <a:ext cx="105418" cy="111060"/>
              <a:chOff x="4131109" y="5586828"/>
              <a:chExt cx="129874" cy="148086"/>
            </a:xfrm>
          </p:grpSpPr>
          <p:cxnSp>
            <p:nvCxnSpPr>
              <p:cNvPr id="95" name="Curved Connector 94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Curved Connector 95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7" name="Group 96"/>
            <p:cNvGrpSpPr/>
            <p:nvPr/>
          </p:nvGrpSpPr>
          <p:grpSpPr>
            <a:xfrm rot="19053410">
              <a:off x="3796861" y="6363103"/>
              <a:ext cx="105418" cy="111060"/>
              <a:chOff x="4131109" y="5586828"/>
              <a:chExt cx="129874" cy="148086"/>
            </a:xfrm>
          </p:grpSpPr>
          <p:cxnSp>
            <p:nvCxnSpPr>
              <p:cNvPr id="98" name="Curved Connector 97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Curved Connector 98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1" name="Oval 80"/>
            <p:cNvSpPr/>
            <p:nvPr/>
          </p:nvSpPr>
          <p:spPr bwMode="auto">
            <a:xfrm>
              <a:off x="3797955" y="6141887"/>
              <a:ext cx="101954" cy="9448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05" name="TextBox 8204"/>
            <p:cNvSpPr txBox="1"/>
            <p:nvPr/>
          </p:nvSpPr>
          <p:spPr>
            <a:xfrm>
              <a:off x="3632111" y="5856373"/>
              <a:ext cx="2344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i="1" dirty="0" smtClean="0"/>
                <a:t>γ</a:t>
              </a:r>
              <a:endParaRPr lang="en-US" sz="1400" i="1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632111" y="6172219"/>
              <a:ext cx="2344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i="1" dirty="0" smtClean="0"/>
                <a:t>γ</a:t>
              </a:r>
              <a:endParaRPr lang="en-US" sz="1400" i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71247" y="3429000"/>
            <a:ext cx="310226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spc="-300" dirty="0" smtClean="0"/>
              <a:t>I</a:t>
            </a:r>
            <a:r>
              <a:rPr lang="en-US" sz="1600" dirty="0" smtClean="0"/>
              <a:t>P</a:t>
            </a:r>
            <a:r>
              <a:rPr lang="en-US" sz="1600" dirty="0" smtClean="0">
                <a:latin typeface="+mj-lt"/>
              </a:rPr>
              <a:t>:= ‘Pomeron’, a </a:t>
            </a:r>
            <a:r>
              <a:rPr lang="en-US" sz="1600" b="1" dirty="0" smtClean="0">
                <a:latin typeface="+mj-lt"/>
              </a:rPr>
              <a:t>color-less</a:t>
            </a:r>
            <a:r>
              <a:rPr lang="en-US" sz="1600" dirty="0" smtClean="0">
                <a:latin typeface="+mj-lt"/>
              </a:rPr>
              <a:t> object with </a:t>
            </a:r>
            <a:r>
              <a:rPr lang="en-US" sz="1600" i="1" dirty="0" smtClean="0">
                <a:cs typeface="Times New Roman" pitchFamily="18" charset="0"/>
              </a:rPr>
              <a:t>Q</a:t>
            </a:r>
            <a:r>
              <a:rPr lang="en-US" sz="1600" dirty="0" smtClean="0">
                <a:latin typeface="+mj-lt"/>
              </a:rPr>
              <a:t>-numbers of the vacuum</a:t>
            </a:r>
            <a:endParaRPr lang="en-US" sz="1600" dirty="0"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52084" y="5981134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6</a:t>
            </a:r>
            <a:endParaRPr lang="en-US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06045" y="2420888"/>
            <a:ext cx="8292078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Interested in Forward Physics? </a:t>
            </a:r>
            <a:r>
              <a:rPr lang="en-US" dirty="0" smtClean="0">
                <a:latin typeface="Arial Black" panose="020B0A04020102020204" pitchFamily="34" charset="0"/>
                <a:cs typeface="Arial"/>
              </a:rPr>
              <a:t>→ </a:t>
            </a:r>
            <a:r>
              <a:rPr lang="en-US" dirty="0">
                <a:latin typeface="Arial Black" panose="020B0A04020102020204" pitchFamily="34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nstrument the forward region</a:t>
            </a:r>
            <a:endParaRPr lang="en-US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9071" y="3227117"/>
            <a:ext cx="2917337" cy="369332"/>
          </a:xfrm>
          <a:prstGeom prst="rect">
            <a:avLst/>
          </a:prstGeom>
          <a:solidFill>
            <a:srgbClr val="00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Primary goals of AFP:</a:t>
            </a:r>
            <a:endParaRPr lang="en-US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20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P_staged approach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" b="1108"/>
          <a:stretch/>
        </p:blipFill>
        <p:spPr>
          <a:xfrm>
            <a:off x="107504" y="1151552"/>
            <a:ext cx="8190093" cy="5562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staged approach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23928" y="6156012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14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Detailed tables available on the Progress Report about</a:t>
            </a:r>
          </a:p>
          <a:p>
            <a:pPr lvl="1"/>
            <a:r>
              <a:rPr lang="en-US" dirty="0" smtClean="0"/>
              <a:t>Manpower</a:t>
            </a:r>
          </a:p>
          <a:p>
            <a:pPr lvl="1"/>
            <a:r>
              <a:rPr lang="en-US" dirty="0" smtClean="0"/>
              <a:t>Time schedule</a:t>
            </a:r>
          </a:p>
          <a:p>
            <a:pPr lvl="1"/>
            <a:r>
              <a:rPr lang="en-US" dirty="0" smtClean="0"/>
              <a:t>Costs</a:t>
            </a:r>
            <a:endParaRPr lang="en-US" dirty="0"/>
          </a:p>
          <a:p>
            <a:r>
              <a:rPr lang="en-US" dirty="0" smtClean="0"/>
              <a:t>Some fine tuning expected for the technical review</a:t>
            </a:r>
          </a:p>
          <a:p>
            <a:r>
              <a:rPr lang="en-US" dirty="0" smtClean="0"/>
              <a:t>Funding scheme critical (for the US collaboration, but not only)</a:t>
            </a:r>
          </a:p>
          <a:p>
            <a:r>
              <a:rPr lang="en-US" dirty="0" smtClean="0"/>
              <a:t>CRITICAL PATH: Any delay in reaching the ok for TDR can kill the project</a:t>
            </a:r>
          </a:p>
          <a:p>
            <a:r>
              <a:rPr lang="en-US" dirty="0" smtClean="0"/>
              <a:t>Since we are convinced on the quality of the understanding of the detector and of the physics potential we look forward  for a quick physics and technical review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23928" y="6093296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8832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Forward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320" y="5618041"/>
            <a:ext cx="8794679" cy="104988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The 40 m long central ATLAS detector detects/identifies/measures most interaction products, except those going down the beam pipe!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  <a:sym typeface="Wingdings" pitchFamily="2" charset="2"/>
              </a:rPr>
              <a:t>                                 ATLAS Forward Detectors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32</a:t>
            </a:fld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pic>
        <p:nvPicPr>
          <p:cNvPr id="1026" name="Picture 2" descr="C:\Documents and Settings\Michael Rijssenbeek\My Documents\Conferences\ANIMMA2013\ATLAS-FDlay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10" y="1127877"/>
            <a:ext cx="8108951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Michael Rijssenbeek\My Documents\Conferences\ANIMMA2013\ATLASdetector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7825"/>
            <a:ext cx="3022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5322012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4037743" y="4438438"/>
            <a:ext cx="2568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333CC"/>
                </a:solidFill>
                <a:latin typeface="Arial Unicode MS"/>
              </a:rPr>
              <a:t>ZDC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3333CC"/>
                </a:solidFill>
                <a:latin typeface="Arial Unicode MS"/>
              </a:rPr>
              <a:t>140m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3333CC"/>
                </a:solidFill>
                <a:latin typeface="Arial Unicode MS"/>
              </a:rPr>
              <a:t>Proton / Ion remnants: </a:t>
            </a:r>
            <a:r>
              <a:rPr lang="el-GR" sz="1600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16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1600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600" baseline="30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6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7210744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575463" y="4438438"/>
            <a:ext cx="12842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latin typeface="Arial Unicode MS"/>
              </a:rPr>
              <a:t>AFP</a:t>
            </a:r>
            <a:br>
              <a:rPr lang="en-US" sz="2400" dirty="0" smtClean="0">
                <a:solidFill>
                  <a:srgbClr val="FF0000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FF0000"/>
                </a:solidFill>
                <a:latin typeface="Arial Unicode MS"/>
              </a:rPr>
              <a:t>206m-214m</a:t>
            </a:r>
            <a:br>
              <a:rPr lang="en-US" sz="1400" dirty="0" smtClean="0">
                <a:solidFill>
                  <a:srgbClr val="FF0000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FF0000"/>
                </a:solidFill>
                <a:latin typeface="Arial Unicode MS"/>
              </a:rPr>
              <a:t>Diffractive</a:t>
            </a:r>
            <a:br>
              <a:rPr lang="en-US" sz="1400" dirty="0" smtClean="0">
                <a:solidFill>
                  <a:srgbClr val="FF0000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FF0000"/>
                </a:solidFill>
                <a:latin typeface="Arial Unicode MS"/>
              </a:rPr>
              <a:t>protons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7465885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1570229" y="2998348"/>
            <a:ext cx="0" cy="144009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36306" y="4458985"/>
            <a:ext cx="202229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333CC"/>
                </a:solidFill>
                <a:latin typeface="Arial Unicode MS"/>
              </a:rPr>
              <a:t>LUCID</a:t>
            </a:r>
            <a:br>
              <a:rPr lang="en-US" sz="2400" dirty="0" smtClean="0">
                <a:solidFill>
                  <a:srgbClr val="3333CC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3333CC"/>
                </a:solidFill>
                <a:latin typeface="Arial Unicode MS"/>
              </a:rPr>
              <a:t>~17m</a:t>
            </a:r>
            <a:br>
              <a:rPr lang="en-US" sz="1400" dirty="0" smtClean="0">
                <a:solidFill>
                  <a:srgbClr val="3333CC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3333CC"/>
                </a:solidFill>
                <a:latin typeface="Arial Unicode MS"/>
              </a:rPr>
              <a:t>Particles at </a:t>
            </a:r>
            <a:r>
              <a:rPr lang="en-US" sz="14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l-GR" sz="1400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sz="14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|~5</a:t>
            </a:r>
            <a:endParaRPr lang="en-US" sz="24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775711" y="2998348"/>
            <a:ext cx="11974" cy="144009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Oval 10"/>
          <p:cNvSpPr/>
          <p:nvPr/>
        </p:nvSpPr>
        <p:spPr bwMode="auto">
          <a:xfrm>
            <a:off x="400692" y="1376739"/>
            <a:ext cx="375018" cy="12118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258601" y="1497925"/>
            <a:ext cx="375018" cy="12118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cxnSp>
        <p:nvCxnSpPr>
          <p:cNvPr id="21" name="Straight Arrow Connector 20"/>
          <p:cNvCxnSpPr>
            <a:stCxn id="20" idx="4"/>
          </p:cNvCxnSpPr>
          <p:nvPr/>
        </p:nvCxnSpPr>
        <p:spPr bwMode="auto">
          <a:xfrm flipH="1">
            <a:off x="1570229" y="1619111"/>
            <a:ext cx="875881" cy="1379237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1" idx="4"/>
          </p:cNvCxnSpPr>
          <p:nvPr/>
        </p:nvCxnSpPr>
        <p:spPr bwMode="auto">
          <a:xfrm>
            <a:off x="588201" y="1497925"/>
            <a:ext cx="199484" cy="1500423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8085757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746715" y="4438438"/>
            <a:ext cx="1127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333CC"/>
                </a:solidFill>
                <a:latin typeface="Arial Unicode MS"/>
              </a:rPr>
              <a:t>ALFA</a:t>
            </a:r>
            <a:br>
              <a:rPr lang="en-US" sz="2400" dirty="0" smtClean="0">
                <a:solidFill>
                  <a:srgbClr val="3333CC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3333CC"/>
                </a:solidFill>
                <a:latin typeface="Arial Unicode MS"/>
              </a:rPr>
              <a:t>237m-241m</a:t>
            </a:r>
            <a:br>
              <a:rPr lang="en-US" sz="1400" dirty="0" smtClean="0">
                <a:solidFill>
                  <a:srgbClr val="3333CC"/>
                </a:solidFill>
                <a:latin typeface="Arial Unicode MS"/>
              </a:rPr>
            </a:br>
            <a:r>
              <a:rPr lang="en-US" sz="1400" dirty="0" smtClean="0">
                <a:solidFill>
                  <a:srgbClr val="3333CC"/>
                </a:solidFill>
                <a:latin typeface="Arial Unicode MS"/>
              </a:rPr>
              <a:t>Elastic protons</a:t>
            </a:r>
            <a:endParaRPr lang="en-US" sz="2000" dirty="0">
              <a:solidFill>
                <a:srgbClr val="3333CC"/>
              </a:solidFill>
              <a:latin typeface="Arial Unicode MS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8248432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4855711" y="2950222"/>
            <a:ext cx="123438" cy="1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4564082" y="3039550"/>
            <a:ext cx="152400" cy="1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59528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Simulations: Impedance and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TOTEM simulations (</a:t>
            </a:r>
            <a:r>
              <a:rPr lang="en-US" sz="1800" dirty="0" err="1" smtClean="0"/>
              <a:t>N.Minafra</a:t>
            </a:r>
            <a:r>
              <a:rPr lang="en-US" sz="1800" dirty="0" smtClean="0"/>
              <a:t>, </a:t>
            </a:r>
            <a:r>
              <a:rPr lang="en-US" sz="1800" dirty="0" err="1" smtClean="0"/>
              <a:t>B.Salvant</a:t>
            </a:r>
            <a:r>
              <a:rPr lang="en-US" sz="1800" dirty="0" smtClean="0"/>
              <a:t>, et al.)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20100" y="6661150"/>
            <a:ext cx="723900" cy="196850"/>
          </a:xfrm>
        </p:spPr>
        <p:txBody>
          <a:bodyPr/>
          <a:lstStyle/>
          <a:p>
            <a:fld id="{74FD097E-2FF5-4E30-AD47-D6B51F97F908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33</a:t>
            </a:fld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pic>
        <p:nvPicPr>
          <p:cNvPr id="2050" name="Picture 2" descr="C:\Documents and Settings\Michael Rijssenbeek\My Documents\Atlas\AFP\FastTiming\RomanPots\TOTEM-RP_ZlongVsDistan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63" y="1335032"/>
            <a:ext cx="4308503" cy="323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Michael Rijssenbeek\My Documents\Atlas\AFP\FastTiming\RomanPots\TOTEM-RP_PlossVsDistan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30" y="1335032"/>
            <a:ext cx="3920049" cy="323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484319"/>
              </p:ext>
            </p:extLst>
          </p:nvPr>
        </p:nvGraphicFramePr>
        <p:xfrm>
          <a:off x="235282" y="4565883"/>
          <a:ext cx="8686797" cy="182879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240971"/>
                <a:gridCol w="1181663"/>
                <a:gridCol w="1300279"/>
                <a:gridCol w="1240971"/>
                <a:gridCol w="1088618"/>
                <a:gridCol w="1541124"/>
                <a:gridCol w="1093171"/>
              </a:tblGrid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Distance to beam</a:t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(mm)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 smtClean="0">
                        <a:latin typeface="+mj-lt"/>
                      </a:endParaRPr>
                    </a:p>
                    <a:p>
                      <a:endParaRPr lang="en-US" b="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(m</a:t>
                      </a:r>
                      <a:r>
                        <a:rPr lang="el-GR" b="0" dirty="0" smtClean="0">
                          <a:latin typeface="+mj-lt"/>
                        </a:rPr>
                        <a:t>Ω</a:t>
                      </a:r>
                      <a:r>
                        <a:rPr lang="en-US" b="0" dirty="0" smtClean="0">
                          <a:latin typeface="+mj-lt"/>
                        </a:rPr>
                        <a:t>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latin typeface="+mj-lt"/>
                        </a:rPr>
                        <a:t>cfr</a:t>
                      </a:r>
                      <a:r>
                        <a:rPr lang="en-US" b="0" dirty="0" smtClean="0">
                          <a:latin typeface="+mj-lt"/>
                        </a:rPr>
                        <a:t>. LHC: 90 m</a:t>
                      </a:r>
                      <a:r>
                        <a:rPr lang="el-GR" b="0" dirty="0" smtClean="0">
                          <a:latin typeface="+mj-lt"/>
                        </a:rPr>
                        <a:t>Ω</a:t>
                      </a:r>
                      <a:r>
                        <a:rPr lang="en-US" b="0" dirty="0" smtClean="0">
                          <a:latin typeface="+mj-lt"/>
                        </a:rPr>
                        <a:t/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(%)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 smtClean="0">
                        <a:latin typeface="+mj-lt"/>
                      </a:endParaRPr>
                    </a:p>
                    <a:p>
                      <a:endParaRPr lang="en-US" b="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(k</a:t>
                      </a:r>
                      <a:r>
                        <a:rPr lang="el-GR" b="0" dirty="0" smtClean="0">
                          <a:latin typeface="+mj-lt"/>
                        </a:rPr>
                        <a:t>Ω</a:t>
                      </a:r>
                      <a:r>
                        <a:rPr lang="en-US" b="0" dirty="0" smtClean="0">
                          <a:latin typeface="+mj-lt"/>
                        </a:rPr>
                        <a:t>/m</a:t>
                      </a:r>
                      <a:r>
                        <a:rPr lang="el-GR" b="0" dirty="0" smtClean="0">
                          <a:latin typeface="+mj-lt"/>
                        </a:rPr>
                        <a:t>)</a:t>
                      </a:r>
                      <a:endParaRPr lang="el-GR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latin typeface="+mj-lt"/>
                        </a:rPr>
                        <a:t>cfr</a:t>
                      </a:r>
                      <a:r>
                        <a:rPr lang="en-US" b="0" dirty="0" smtClean="0">
                          <a:latin typeface="+mj-lt"/>
                        </a:rPr>
                        <a:t>. LHC: </a:t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25 MΩ/m</a:t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(%)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Power Loss</a:t>
                      </a:r>
                      <a:r>
                        <a:rPr lang="en-US" b="0" baseline="0" dirty="0" smtClean="0">
                          <a:latin typeface="+mj-lt"/>
                        </a:rPr>
                        <a:t> </a:t>
                      </a:r>
                      <a:br>
                        <a:rPr lang="en-US" b="0" baseline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(W)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Cylindrical RP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5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40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1.1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0.73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0.18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1.2 %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0.81 %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0.20 %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60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0.2 %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13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11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4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977850"/>
              </p:ext>
            </p:extLst>
          </p:nvPr>
        </p:nvGraphicFramePr>
        <p:xfrm>
          <a:off x="3004799" y="4570646"/>
          <a:ext cx="690563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4" name="Equation" r:id="rId6" imgW="330120" imgH="253800" progId="Equation.DSMT4">
                  <p:embed/>
                </p:oleObj>
              </mc:Choice>
              <mc:Fallback>
                <p:oleObj name="Equation" r:id="rId6" imgW="3301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799" y="4570646"/>
                        <a:ext cx="690563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835388"/>
              </p:ext>
            </p:extLst>
          </p:nvPr>
        </p:nvGraphicFramePr>
        <p:xfrm>
          <a:off x="5363824" y="4565883"/>
          <a:ext cx="71596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5" name="Equation" r:id="rId8" imgW="342720" imgH="241200" progId="Equation.3">
                  <p:embed/>
                </p:oleObj>
              </mc:Choice>
              <mc:Fallback>
                <p:oleObj name="Equation" r:id="rId8" imgW="342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3824" y="4565883"/>
                        <a:ext cx="715963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25491" y="6379114"/>
            <a:ext cx="2996588" cy="307777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Arial Unicode MS"/>
              </a:rPr>
              <a:t>TOTEM Upgrade TDR – June 2013</a:t>
            </a:r>
            <a:endParaRPr lang="en-US" sz="1400" dirty="0">
              <a:solidFill>
                <a:srgbClr val="FF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90332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Pot and Window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 pot with Be window and floor?</a:t>
            </a:r>
          </a:p>
          <a:p>
            <a:pPr lvl="1"/>
            <a:r>
              <a:rPr lang="en-US" dirty="0" smtClean="0"/>
              <a:t>Started discussion with BNL RP physicist &amp; engineer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spcBef>
                <a:spcPts val="1800"/>
              </a:spcBef>
            </a:pPr>
            <a:r>
              <a:rPr lang="en-US" dirty="0" smtClean="0"/>
              <a:t>Discussing with </a:t>
            </a:r>
            <a:r>
              <a:rPr lang="en-US" dirty="0" err="1" smtClean="0"/>
              <a:t>Materion</a:t>
            </a:r>
            <a:r>
              <a:rPr lang="en-US" dirty="0" smtClean="0"/>
              <a:t> Corp. re Beryllium &amp; Composites</a:t>
            </a:r>
          </a:p>
          <a:p>
            <a:pPr lvl="2"/>
            <a:r>
              <a:rPr lang="en-US" dirty="0" smtClean="0"/>
              <a:t>Be window with 2 mm SS pot (incl. conflat): ~18 k$ </a:t>
            </a:r>
          </a:p>
          <a:p>
            <a:pPr lvl="2"/>
            <a:r>
              <a:rPr lang="en-US" dirty="0" err="1" smtClean="0"/>
              <a:t>Materion</a:t>
            </a:r>
            <a:r>
              <a:rPr lang="en-US" dirty="0" smtClean="0"/>
              <a:t> makes Be beam pipes for LHC experiments </a:t>
            </a:r>
            <a:br>
              <a:rPr lang="en-US" dirty="0" smtClean="0"/>
            </a:br>
            <a:r>
              <a:rPr lang="en-US" dirty="0" smtClean="0"/>
              <a:t>and Be supports, X-ray windows</a:t>
            </a:r>
          </a:p>
          <a:p>
            <a:pPr lvl="3"/>
            <a:r>
              <a:rPr lang="en-US" dirty="0" smtClean="0"/>
              <a:t>see e.g. </a:t>
            </a:r>
            <a:r>
              <a:rPr lang="en-US" sz="1400" dirty="0" smtClean="0">
                <a:solidFill>
                  <a:schemeClr val="tx1"/>
                </a:solidFill>
                <a:hlinkClick r:id="rId4"/>
              </a:rPr>
              <a:t>https://indico.cern.ch/conferenceDisplay.py?confId=245511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20100" y="6661150"/>
            <a:ext cx="723900" cy="196850"/>
          </a:xfrm>
        </p:spPr>
        <p:txBody>
          <a:bodyPr/>
          <a:lstStyle/>
          <a:p>
            <a:fld id="{74FD097E-2FF5-4E30-AD47-D6B51F97F908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34</a:t>
            </a:fld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080" y="2532194"/>
            <a:ext cx="4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</a:rPr>
              <a:t>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080" y="2858729"/>
            <a:ext cx="4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</a:rPr>
              <a:t>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728" y="3710450"/>
            <a:ext cx="4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</a:rPr>
              <a:t>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070628"/>
              </p:ext>
            </p:extLst>
          </p:nvPr>
        </p:nvGraphicFramePr>
        <p:xfrm>
          <a:off x="860425" y="1871663"/>
          <a:ext cx="7253288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2" name="Worksheet" r:id="rId5" imgW="4581754" imgH="1762354" progId="Excel.Sheet.12">
                  <p:embed/>
                </p:oleObj>
              </mc:Choice>
              <mc:Fallback>
                <p:oleObj name="Worksheet" r:id="rId5" imgW="4581754" imgH="176235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0425" y="1871663"/>
                        <a:ext cx="7253288" cy="2789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3" descr="C:\Documents and Settings\Michael Rijssenbeek\My Documents\Atlas\AFP\FastTiming\RomanPots\RPDrawings\Pot3.pn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4" t="19448" r="24768" b="20148"/>
          <a:stretch/>
        </p:blipFill>
        <p:spPr bwMode="auto">
          <a:xfrm>
            <a:off x="6947477" y="4573300"/>
            <a:ext cx="2052685" cy="205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Brace 6"/>
          <p:cNvSpPr/>
          <p:nvPr/>
        </p:nvSpPr>
        <p:spPr bwMode="auto">
          <a:xfrm rot="5400000">
            <a:off x="7404133" y="6229673"/>
            <a:ext cx="184293" cy="521413"/>
          </a:xfrm>
          <a:prstGeom prst="rightBrace">
            <a:avLst>
              <a:gd name="adj1" fmla="val 1900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8894" y="6536291"/>
            <a:ext cx="894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Arial Unicode MS"/>
              </a:rPr>
              <a:t>Be </a:t>
            </a:r>
            <a:endParaRPr lang="en-US" sz="1600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28902" y="5489348"/>
            <a:ext cx="791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Arial Unicode MS"/>
              </a:rPr>
              <a:t>Al/SS</a:t>
            </a:r>
            <a:endParaRPr lang="en-US" sz="1600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9" name="Arc 8"/>
          <p:cNvSpPr/>
          <p:nvPr/>
        </p:nvSpPr>
        <p:spPr bwMode="auto">
          <a:xfrm rot="21336053">
            <a:off x="7464576" y="5052737"/>
            <a:ext cx="492286" cy="1212023"/>
          </a:xfrm>
          <a:prstGeom prst="arc">
            <a:avLst>
              <a:gd name="adj1" fmla="val 16200000"/>
              <a:gd name="adj2" fmla="val 5230201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79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 Tracker in Hamburg 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35</a:t>
            </a:fld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69023" y="1025771"/>
            <a:ext cx="7858125" cy="5619751"/>
            <a:chOff x="369023" y="1025771"/>
            <a:chExt cx="7858125" cy="5619751"/>
          </a:xfrm>
        </p:grpSpPr>
        <p:pic>
          <p:nvPicPr>
            <p:cNvPr id="6" name="Picture 4" descr="C:\Documents and Settings\Michael Rijssenbeek\My Documents\Conferences\ANIMMA2013\AFP\AFP_HBPwithTrackerPackag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23" y="1025771"/>
              <a:ext cx="7858125" cy="5619751"/>
            </a:xfrm>
            <a:prstGeom prst="rect">
              <a:avLst/>
            </a:prstGeom>
            <a:solidFill>
              <a:srgbClr val="FFFFCC"/>
            </a:solidFill>
          </p:spPr>
        </p:pic>
        <p:grpSp>
          <p:nvGrpSpPr>
            <p:cNvPr id="9" name="Group 8"/>
            <p:cNvGrpSpPr/>
            <p:nvPr/>
          </p:nvGrpSpPr>
          <p:grpSpPr>
            <a:xfrm>
              <a:off x="1691560" y="3095802"/>
              <a:ext cx="918076" cy="184666"/>
              <a:chOff x="7045944" y="3536251"/>
              <a:chExt cx="918076" cy="18466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7045944" y="3536251"/>
                <a:ext cx="680636" cy="18466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45720" tIns="0" rIns="45720" bIns="0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 smtClean="0">
                    <a:solidFill>
                      <a:srgbClr val="000000"/>
                    </a:solidFill>
                    <a:latin typeface="Arial Unicode MS"/>
                  </a:rPr>
                  <a:t>thin floor</a:t>
                </a:r>
                <a:endParaRPr lang="en-US" sz="1200" dirty="0">
                  <a:solidFill>
                    <a:srgbClr val="000000"/>
                  </a:solidFill>
                  <a:latin typeface="Arial Unicode MS"/>
                </a:endParaRPr>
              </a:p>
            </p:txBody>
          </p:sp>
          <p:cxnSp>
            <p:nvCxnSpPr>
              <p:cNvPr id="12" name="Straight Arrow Connector 11"/>
              <p:cNvCxnSpPr>
                <a:stCxn id="10" idx="3"/>
              </p:cNvCxnSpPr>
              <p:nvPr/>
            </p:nvCxnSpPr>
            <p:spPr bwMode="auto">
              <a:xfrm>
                <a:off x="7726580" y="3628584"/>
                <a:ext cx="237440" cy="0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8" name="Group 17"/>
            <p:cNvGrpSpPr/>
            <p:nvPr/>
          </p:nvGrpSpPr>
          <p:grpSpPr>
            <a:xfrm>
              <a:off x="3195265" y="3037438"/>
              <a:ext cx="835609" cy="184666"/>
              <a:chOff x="6969141" y="3536251"/>
              <a:chExt cx="835609" cy="184666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175411" y="3536251"/>
                <a:ext cx="629339" cy="18466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45720" tIns="0" rIns="45720" bIns="0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 smtClean="0">
                    <a:solidFill>
                      <a:srgbClr val="000000"/>
                    </a:solidFill>
                    <a:latin typeface="Arial Unicode MS"/>
                  </a:rPr>
                  <a:t>sensors</a:t>
                </a:r>
                <a:endParaRPr lang="en-US" sz="1200" dirty="0">
                  <a:solidFill>
                    <a:srgbClr val="000000"/>
                  </a:solidFill>
                  <a:latin typeface="Arial Unicode MS"/>
                </a:endParaRPr>
              </a:p>
            </p:txBody>
          </p:sp>
          <p:cxnSp>
            <p:nvCxnSpPr>
              <p:cNvPr id="20" name="Straight Arrow Connector 19"/>
              <p:cNvCxnSpPr>
                <a:stCxn id="19" idx="1"/>
              </p:cNvCxnSpPr>
              <p:nvPr/>
            </p:nvCxnSpPr>
            <p:spPr bwMode="auto">
              <a:xfrm flipH="1">
                <a:off x="6969141" y="3628584"/>
                <a:ext cx="206270" cy="0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" name="Group 23"/>
            <p:cNvGrpSpPr/>
            <p:nvPr/>
          </p:nvGrpSpPr>
          <p:grpSpPr>
            <a:xfrm>
              <a:off x="5193653" y="3924729"/>
              <a:ext cx="884216" cy="631034"/>
              <a:chOff x="7047974" y="3274549"/>
              <a:chExt cx="884216" cy="631034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7047974" y="3536251"/>
                <a:ext cx="884216" cy="369332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45720" tIns="0" rIns="45720" bIns="0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 smtClean="0">
                    <a:solidFill>
                      <a:srgbClr val="000000"/>
                    </a:solidFill>
                    <a:latin typeface="Arial Unicode MS"/>
                  </a:rPr>
                  <a:t>evaporative</a:t>
                </a:r>
                <a:br>
                  <a:rPr lang="en-US" sz="1200" dirty="0" smtClean="0">
                    <a:solidFill>
                      <a:srgbClr val="000000"/>
                    </a:solidFill>
                    <a:latin typeface="Arial Unicode MS"/>
                  </a:rPr>
                </a:br>
                <a:r>
                  <a:rPr lang="en-US" sz="1200" dirty="0" smtClean="0">
                    <a:solidFill>
                      <a:srgbClr val="000000"/>
                    </a:solidFill>
                    <a:latin typeface="Arial Unicode MS"/>
                  </a:rPr>
                  <a:t>cooling ?</a:t>
                </a:r>
                <a:endParaRPr lang="en-US" sz="1200" dirty="0">
                  <a:solidFill>
                    <a:srgbClr val="000000"/>
                  </a:solidFill>
                  <a:latin typeface="Arial Unicode MS"/>
                </a:endParaRPr>
              </a:p>
            </p:txBody>
          </p:sp>
          <p:cxnSp>
            <p:nvCxnSpPr>
              <p:cNvPr id="26" name="Straight Arrow Connector 25"/>
              <p:cNvCxnSpPr>
                <a:stCxn id="25" idx="0"/>
              </p:cNvCxnSpPr>
              <p:nvPr/>
            </p:nvCxnSpPr>
            <p:spPr bwMode="auto">
              <a:xfrm flipH="1" flipV="1">
                <a:off x="7047974" y="3274549"/>
                <a:ext cx="442108" cy="261702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9" name="Group 28"/>
            <p:cNvGrpSpPr/>
            <p:nvPr/>
          </p:nvGrpSpPr>
          <p:grpSpPr>
            <a:xfrm>
              <a:off x="5129490" y="1585222"/>
              <a:ext cx="1012541" cy="839345"/>
              <a:chOff x="6924458" y="3536251"/>
              <a:chExt cx="1012541" cy="83934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7043165" y="3536251"/>
                <a:ext cx="893834" cy="18466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txBody>
              <a:bodyPr wrap="none" lIns="45720" tIns="0" rIns="45720" bIns="0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 smtClean="0">
                    <a:solidFill>
                      <a:srgbClr val="000000"/>
                    </a:solidFill>
                    <a:latin typeface="Arial Unicode MS"/>
                  </a:rPr>
                  <a:t>readout flex</a:t>
                </a:r>
                <a:endParaRPr lang="en-US" sz="1200" dirty="0">
                  <a:solidFill>
                    <a:srgbClr val="000000"/>
                  </a:solidFill>
                  <a:latin typeface="Arial Unicode MS"/>
                </a:endParaRPr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 bwMode="auto">
              <a:xfrm flipH="1">
                <a:off x="6924458" y="3720917"/>
                <a:ext cx="565624" cy="654679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1" name="Group 20"/>
          <p:cNvGrpSpPr/>
          <p:nvPr/>
        </p:nvGrpSpPr>
        <p:grpSpPr>
          <a:xfrm>
            <a:off x="1024932" y="3051255"/>
            <a:ext cx="1576381" cy="1892534"/>
            <a:chOff x="3599572" y="3990053"/>
            <a:chExt cx="780378" cy="1102863"/>
          </a:xfrm>
        </p:grpSpPr>
        <p:cxnSp>
          <p:nvCxnSpPr>
            <p:cNvPr id="22" name="Straight Arrow Connector 21"/>
            <p:cNvCxnSpPr/>
            <p:nvPr/>
          </p:nvCxnSpPr>
          <p:spPr bwMode="auto">
            <a:xfrm flipV="1">
              <a:off x="3599572" y="4357674"/>
              <a:ext cx="520252" cy="735242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3859698" y="3990053"/>
              <a:ext cx="520252" cy="735242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" name="TextBox 26"/>
          <p:cNvSpPr txBox="1"/>
          <p:nvPr/>
        </p:nvSpPr>
        <p:spPr>
          <a:xfrm>
            <a:off x="683374" y="4333040"/>
            <a:ext cx="7757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Arial Unicode MS"/>
              </a:rPr>
              <a:t>       7 TeV </a:t>
            </a:r>
            <a:br>
              <a:rPr lang="en-US" sz="1000" dirty="0" smtClean="0">
                <a:solidFill>
                  <a:srgbClr val="000000"/>
                </a:solidFill>
                <a:latin typeface="Arial Unicode MS"/>
              </a:rPr>
            </a:br>
            <a:r>
              <a:rPr lang="en-US" sz="1000" dirty="0" smtClean="0">
                <a:solidFill>
                  <a:srgbClr val="000000"/>
                </a:solidFill>
                <a:latin typeface="Arial Unicode MS"/>
              </a:rPr>
              <a:t>   proton   beam</a:t>
            </a:r>
            <a:endParaRPr lang="en-US" sz="1000" dirty="0">
              <a:solidFill>
                <a:srgbClr val="000000"/>
              </a:solidFill>
              <a:latin typeface="Arial Unicode MS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83686" y="3111543"/>
            <a:ext cx="1131903" cy="1832246"/>
            <a:chOff x="3599572" y="3990053"/>
            <a:chExt cx="780378" cy="1102863"/>
          </a:xfrm>
        </p:grpSpPr>
        <p:cxnSp>
          <p:nvCxnSpPr>
            <p:cNvPr id="32" name="Straight Arrow Connector 31"/>
            <p:cNvCxnSpPr/>
            <p:nvPr/>
          </p:nvCxnSpPr>
          <p:spPr bwMode="auto">
            <a:xfrm flipV="1">
              <a:off x="3599572" y="4357674"/>
              <a:ext cx="520252" cy="735242"/>
            </a:xfrm>
            <a:prstGeom prst="straightConnector1">
              <a:avLst/>
            </a:prstGeom>
            <a:solidFill>
              <a:srgbClr val="FFFFCC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3859698" y="3990053"/>
              <a:ext cx="520252" cy="735242"/>
            </a:xfrm>
            <a:prstGeom prst="straightConnector1">
              <a:avLst/>
            </a:prstGeom>
            <a:solidFill>
              <a:srgbClr val="FFFFCC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4" name="TextBox 33"/>
          <p:cNvSpPr txBox="1"/>
          <p:nvPr/>
        </p:nvSpPr>
        <p:spPr>
          <a:xfrm>
            <a:off x="1745182" y="4333040"/>
            <a:ext cx="902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C00000"/>
                </a:solidFill>
                <a:latin typeface="Arial Unicode MS"/>
              </a:rPr>
              <a:t>      6.5 TeV</a:t>
            </a:r>
            <a:br>
              <a:rPr lang="en-US" sz="1000" dirty="0" smtClean="0">
                <a:solidFill>
                  <a:srgbClr val="C00000"/>
                </a:solidFill>
                <a:latin typeface="Arial Unicode MS"/>
              </a:rPr>
            </a:br>
            <a:r>
              <a:rPr lang="en-US" sz="1000" dirty="0" smtClean="0">
                <a:solidFill>
                  <a:srgbClr val="C00000"/>
                </a:solidFill>
                <a:latin typeface="Arial Unicode MS"/>
              </a:rPr>
              <a:t>   diffractive proton </a:t>
            </a:r>
            <a:endParaRPr lang="en-US" sz="1000" dirty="0">
              <a:solidFill>
                <a:srgbClr val="C00000"/>
              </a:solidFill>
              <a:latin typeface="Arial Unicode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5114" y="4601928"/>
            <a:ext cx="3448885" cy="2140423"/>
          </a:xfrm>
        </p:spPr>
        <p:txBody>
          <a:bodyPr/>
          <a:lstStyle/>
          <a:p>
            <a:pPr marL="287338" indent="-287338"/>
            <a:r>
              <a:rPr lang="en-US" dirty="0" smtClean="0"/>
              <a:t>IBL Pixel sensors with FE-I4 readout</a:t>
            </a:r>
          </a:p>
          <a:p>
            <a:pPr marL="287338" indent="-287338"/>
            <a:r>
              <a:rPr lang="en-US" dirty="0" smtClean="0"/>
              <a:t>dead region ~100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63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 Layout Phase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AFP1 Baseline: 5 trains of 4-6 channels/side: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466725" lvl="1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if the CFD is sufficiently radiation-hard, it can be located at </a:t>
            </a:r>
            <a:r>
              <a:rPr lang="en-US" dirty="0">
                <a:solidFill>
                  <a:srgbClr val="FF0000"/>
                </a:solidFill>
              </a:rPr>
              <a:t>214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</a:p>
          <a:p>
            <a:pPr marL="466725" lvl="1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if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HPTDC </a:t>
            </a:r>
            <a:r>
              <a:rPr lang="en-US" dirty="0">
                <a:solidFill>
                  <a:srgbClr val="FF0000"/>
                </a:solidFill>
              </a:rPr>
              <a:t>is sufficiently </a:t>
            </a:r>
            <a:r>
              <a:rPr lang="en-US" dirty="0" smtClean="0">
                <a:solidFill>
                  <a:srgbClr val="FF0000"/>
                </a:solidFill>
              </a:rPr>
              <a:t>radiation-tolerant, </a:t>
            </a:r>
            <a:r>
              <a:rPr lang="en-US" dirty="0">
                <a:solidFill>
                  <a:srgbClr val="FF0000"/>
                </a:solidFill>
              </a:rPr>
              <a:t>it can be located at 214 m</a:t>
            </a:r>
          </a:p>
          <a:p>
            <a:pPr marL="981075" lvl="3" indent="-285750"/>
            <a:r>
              <a:rPr lang="en-US" dirty="0" smtClean="0">
                <a:solidFill>
                  <a:schemeClr val="accent2"/>
                </a:solidFill>
              </a:rPr>
              <a:t>active irradiation tests Sep, Dec 2013</a:t>
            </a:r>
          </a:p>
          <a:p>
            <a:pPr marL="346075" lvl="1" indent="-222250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fld id="{74FD097E-2FF5-4E30-AD47-D6B51F97F908}" type="slidenum">
              <a:rPr lang="en-US" sz="800" smtClean="0">
                <a:solidFill>
                  <a:srgbClr val="000000"/>
                </a:solidFill>
                <a:latin typeface="Arial Unicode MS"/>
              </a:rPr>
              <a:pPr/>
              <a:t>36</a:t>
            </a:fld>
            <a:endParaRPr lang="en-US" sz="800" dirty="0">
              <a:solidFill>
                <a:srgbClr val="000000"/>
              </a:solidFill>
              <a:latin typeface="Arial Unicode MS"/>
            </a:endParaRPr>
          </a:p>
        </p:txBody>
      </p:sp>
      <p:grpSp>
        <p:nvGrpSpPr>
          <p:cNvPr id="185" name="Group 184"/>
          <p:cNvGrpSpPr/>
          <p:nvPr/>
        </p:nvGrpSpPr>
        <p:grpSpPr>
          <a:xfrm>
            <a:off x="136472" y="1390712"/>
            <a:ext cx="8670299" cy="4051540"/>
            <a:chOff x="136472" y="1651960"/>
            <a:chExt cx="8670299" cy="4051540"/>
          </a:xfrm>
        </p:grpSpPr>
        <p:sp>
          <p:nvSpPr>
            <p:cNvPr id="186" name="TextBox 185"/>
            <p:cNvSpPr txBox="1"/>
            <p:nvPr/>
          </p:nvSpPr>
          <p:spPr>
            <a:xfrm>
              <a:off x="182880" y="1918625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Quartic</a:t>
              </a:r>
            </a:p>
          </p:txBody>
        </p:sp>
        <p:sp>
          <p:nvSpPr>
            <p:cNvPr id="187" name="Rectangle 186"/>
            <p:cNvSpPr/>
            <p:nvPr/>
          </p:nvSpPr>
          <p:spPr bwMode="auto">
            <a:xfrm>
              <a:off x="2080150" y="2298033"/>
              <a:ext cx="119723" cy="3035808"/>
            </a:xfrm>
            <a:prstGeom prst="rect">
              <a:avLst/>
            </a:prstGeom>
            <a:solidFill>
              <a:srgbClr val="808080">
                <a:lumMod val="40000"/>
                <a:lumOff val="60000"/>
              </a:srgbClr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1609659" y="1651960"/>
              <a:ext cx="10607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000000"/>
                  </a:solidFill>
                  <a:latin typeface="Arial Unicode MS"/>
                </a:rPr>
                <a:t>Feed</a:t>
              </a:r>
              <a:br>
                <a:rPr lang="en-US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kern="0" dirty="0" smtClean="0">
                  <a:solidFill>
                    <a:srgbClr val="000000"/>
                  </a:solidFill>
                  <a:latin typeface="Arial Unicode MS"/>
                </a:rPr>
                <a:t>through</a:t>
              </a:r>
            </a:p>
          </p:txBody>
        </p:sp>
        <p:sp>
          <p:nvSpPr>
            <p:cNvPr id="189" name="Rectangle 188"/>
            <p:cNvSpPr/>
            <p:nvPr/>
          </p:nvSpPr>
          <p:spPr bwMode="auto">
            <a:xfrm>
              <a:off x="1983396" y="4944156"/>
              <a:ext cx="320892" cy="2926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 bwMode="auto">
            <a:xfrm flipH="1">
              <a:off x="914400" y="5090460"/>
              <a:ext cx="6802591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1" name="TextBox 190"/>
            <p:cNvSpPr txBox="1"/>
            <p:nvPr/>
          </p:nvSpPr>
          <p:spPr>
            <a:xfrm>
              <a:off x="2349660" y="5096327"/>
              <a:ext cx="1893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(32 </a:t>
              </a:r>
              <a:r>
                <a:rPr lang="en-US" sz="1400" kern="0" dirty="0" err="1" smtClean="0">
                  <a:solidFill>
                    <a:srgbClr val="000000"/>
                  </a:solidFill>
                  <a:latin typeface="Arial Unicode MS"/>
                </a:rPr>
                <a:t>ch</a:t>
              </a: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 REDEL-HV)</a:t>
              </a:r>
            </a:p>
          </p:txBody>
        </p:sp>
        <p:sp>
          <p:nvSpPr>
            <p:cNvPr id="192" name="Rectangle 191"/>
            <p:cNvSpPr/>
            <p:nvPr/>
          </p:nvSpPr>
          <p:spPr bwMode="auto">
            <a:xfrm>
              <a:off x="1983396" y="2843658"/>
              <a:ext cx="320892" cy="2926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3" name="Rectangle 192"/>
            <p:cNvSpPr/>
            <p:nvPr/>
          </p:nvSpPr>
          <p:spPr bwMode="auto">
            <a:xfrm>
              <a:off x="1975350" y="4438330"/>
              <a:ext cx="320892" cy="43891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002706" y="5090460"/>
              <a:ext cx="8778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8× HV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886115" y="2702153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latin typeface="Arial Unicode MS"/>
                </a:rPr>
                <a:t>64× Signal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850920" y="4285493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latin typeface="Arial Unicode MS"/>
                </a:rPr>
                <a:t>8× Temp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850920" y="4521070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latin typeface="Arial Unicode MS"/>
                </a:rPr>
                <a:t>2× Pressure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2159448" y="2705768"/>
              <a:ext cx="835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latin typeface="Arial Unicode MS"/>
                </a:rPr>
                <a:t>(SMA)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242402" y="4231207"/>
              <a:ext cx="726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(</a:t>
              </a:r>
              <a:r>
                <a:rPr lang="en-US" sz="1400" kern="0" dirty="0" err="1" smtClean="0">
                  <a:solidFill>
                    <a:srgbClr val="000000"/>
                  </a:solidFill>
                  <a:latin typeface="Arial Unicode MS"/>
                </a:rPr>
                <a:t>uD</a:t>
              </a: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)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706624" y="1662592"/>
              <a:ext cx="1353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AFP2</a:t>
              </a:r>
              <a:br>
                <a:rPr lang="en-US" kern="0" dirty="0" smtClean="0">
                  <a:solidFill>
                    <a:srgbClr val="C00000"/>
                  </a:solidFill>
                  <a:latin typeface="Arial Unicode MS"/>
                </a:rPr>
              </a:b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crate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3984973" y="3000736"/>
              <a:ext cx="12453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Signals</a:t>
              </a: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2854637" y="2278895"/>
              <a:ext cx="1089235" cy="2665261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2927789" y="2778161"/>
              <a:ext cx="284562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err="1" smtClean="0">
                  <a:solidFill>
                    <a:srgbClr val="000000"/>
                  </a:solidFill>
                  <a:latin typeface="Arial Unicode MS"/>
                </a:rPr>
                <a:t>Att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cxnSp>
          <p:nvCxnSpPr>
            <p:cNvPr id="210" name="Straight Connector 209"/>
            <p:cNvCxnSpPr>
              <a:endCxn id="260" idx="3"/>
            </p:cNvCxnSpPr>
            <p:nvPr/>
          </p:nvCxnSpPr>
          <p:spPr bwMode="auto">
            <a:xfrm flipH="1">
              <a:off x="3565776" y="4661825"/>
              <a:ext cx="4151215" cy="0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1" name="TextBox 210"/>
            <p:cNvSpPr txBox="1"/>
            <p:nvPr/>
          </p:nvSpPr>
          <p:spPr>
            <a:xfrm>
              <a:off x="3984972" y="4369217"/>
              <a:ext cx="694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DCS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984973" y="2494216"/>
              <a:ext cx="10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Trigger </a:t>
              </a: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5320198" y="2735521"/>
              <a:ext cx="1958426" cy="201168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5639169" y="1662592"/>
              <a:ext cx="10892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RR13 ?</a:t>
              </a:r>
              <a:br>
                <a:rPr lang="en-US" kern="0" dirty="0" smtClean="0">
                  <a:solidFill>
                    <a:srgbClr val="C00000"/>
                  </a:solidFill>
                  <a:latin typeface="Arial Unicode MS"/>
                </a:rPr>
              </a:b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crate</a:t>
              </a: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7717536" y="2278895"/>
              <a:ext cx="1089235" cy="303580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7717536" y="1664720"/>
              <a:ext cx="10892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USA15</a:t>
              </a:r>
              <a:br>
                <a:rPr lang="en-US" kern="0" dirty="0" smtClean="0">
                  <a:solidFill>
                    <a:srgbClr val="C00000"/>
                  </a:solidFill>
                  <a:latin typeface="Arial Unicode MS"/>
                </a:rPr>
              </a:b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crates</a:t>
              </a:r>
            </a:p>
          </p:txBody>
        </p:sp>
        <p:cxnSp>
          <p:nvCxnSpPr>
            <p:cNvPr id="217" name="Straight Connector 216"/>
            <p:cNvCxnSpPr>
              <a:stCxn id="209" idx="2"/>
            </p:cNvCxnSpPr>
            <p:nvPr/>
          </p:nvCxnSpPr>
          <p:spPr bwMode="auto">
            <a:xfrm>
              <a:off x="3070070" y="3217073"/>
              <a:ext cx="0" cy="1225296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18" name="Straight Connector 217"/>
            <p:cNvCxnSpPr>
              <a:stCxn id="209" idx="3"/>
              <a:endCxn id="249" idx="3"/>
            </p:cNvCxnSpPr>
            <p:nvPr/>
          </p:nvCxnSpPr>
          <p:spPr bwMode="auto">
            <a:xfrm>
              <a:off x="3212351" y="2997617"/>
              <a:ext cx="227502" cy="6025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9" name="Isosceles Triangle 218"/>
            <p:cNvSpPr/>
            <p:nvPr/>
          </p:nvSpPr>
          <p:spPr bwMode="auto">
            <a:xfrm rot="5400000">
              <a:off x="3459363" y="2302673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20" name="Straight Connector 219"/>
            <p:cNvCxnSpPr>
              <a:endCxn id="219" idx="3"/>
            </p:cNvCxnSpPr>
            <p:nvPr/>
          </p:nvCxnSpPr>
          <p:spPr bwMode="auto">
            <a:xfrm>
              <a:off x="3280346" y="2540417"/>
              <a:ext cx="160729" cy="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/>
            <p:cNvCxnSpPr/>
            <p:nvPr/>
          </p:nvCxnSpPr>
          <p:spPr bwMode="auto">
            <a:xfrm flipH="1" flipV="1">
              <a:off x="3940583" y="2372706"/>
              <a:ext cx="3776954" cy="4163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2" name="Elbow Connector 221"/>
            <p:cNvCxnSpPr>
              <a:stCxn id="219" idx="5"/>
            </p:cNvCxnSpPr>
            <p:nvPr/>
          </p:nvCxnSpPr>
          <p:spPr bwMode="auto">
            <a:xfrm rot="16200000" flipH="1">
              <a:off x="3725968" y="2602995"/>
              <a:ext cx="170754" cy="265053"/>
            </a:xfrm>
            <a:prstGeom prst="bentConnector2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3" name="Elbow Connector 222"/>
            <p:cNvCxnSpPr>
              <a:stCxn id="219" idx="1"/>
            </p:cNvCxnSpPr>
            <p:nvPr/>
          </p:nvCxnSpPr>
          <p:spPr bwMode="auto">
            <a:xfrm rot="5400000" flipH="1" flipV="1">
              <a:off x="3798789" y="2255855"/>
              <a:ext cx="54864" cy="294805"/>
            </a:xfrm>
            <a:prstGeom prst="bentConnector4">
              <a:avLst>
                <a:gd name="adj1" fmla="val 105718"/>
                <a:gd name="adj2" fmla="val 71017"/>
              </a:avLst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 flipV="1">
              <a:off x="3280346" y="2540417"/>
              <a:ext cx="0" cy="468329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5" name="Straight Connector 224"/>
            <p:cNvCxnSpPr/>
            <p:nvPr/>
          </p:nvCxnSpPr>
          <p:spPr bwMode="auto">
            <a:xfrm flipH="1">
              <a:off x="914400" y="4538984"/>
              <a:ext cx="2117533" cy="13115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6" name="Straight Connector 225"/>
            <p:cNvCxnSpPr/>
            <p:nvPr/>
          </p:nvCxnSpPr>
          <p:spPr bwMode="auto">
            <a:xfrm flipH="1" flipV="1">
              <a:off x="914400" y="4775183"/>
              <a:ext cx="2117533" cy="41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7" name="TextBox 226"/>
            <p:cNvSpPr txBox="1"/>
            <p:nvPr/>
          </p:nvSpPr>
          <p:spPr>
            <a:xfrm>
              <a:off x="3876783" y="2064929"/>
              <a:ext cx="18290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Trigger  (LMR600)</a:t>
              </a: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5376672" y="2660905"/>
              <a:ext cx="1193389" cy="621791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cxnSp>
          <p:nvCxnSpPr>
            <p:cNvPr id="229" name="Straight Connector 228"/>
            <p:cNvCxnSpPr>
              <a:stCxn id="209" idx="1"/>
            </p:cNvCxnSpPr>
            <p:nvPr/>
          </p:nvCxnSpPr>
          <p:spPr bwMode="auto">
            <a:xfrm flipH="1">
              <a:off x="586925" y="2997617"/>
              <a:ext cx="2340864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Straight Connector 229"/>
            <p:cNvCxnSpPr/>
            <p:nvPr/>
          </p:nvCxnSpPr>
          <p:spPr bwMode="auto">
            <a:xfrm flipH="1">
              <a:off x="3940584" y="2811618"/>
              <a:ext cx="2032782" cy="9281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/>
            <p:cNvCxnSpPr/>
            <p:nvPr/>
          </p:nvCxnSpPr>
          <p:spPr bwMode="auto">
            <a:xfrm flipH="1" flipV="1">
              <a:off x="3811345" y="3003642"/>
              <a:ext cx="1640060" cy="544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/>
            <p:cNvCxnSpPr>
              <a:stCxn id="228" idx="3"/>
              <a:endCxn id="233" idx="1"/>
            </p:cNvCxnSpPr>
            <p:nvPr/>
          </p:nvCxnSpPr>
          <p:spPr bwMode="auto">
            <a:xfrm flipV="1">
              <a:off x="6570061" y="2970213"/>
              <a:ext cx="91108" cy="1588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3" name="Rectangle 232"/>
            <p:cNvSpPr/>
            <p:nvPr/>
          </p:nvSpPr>
          <p:spPr bwMode="auto">
            <a:xfrm>
              <a:off x="6661169" y="2657730"/>
              <a:ext cx="533843" cy="624966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C00000"/>
                  </a:solidFill>
                  <a:latin typeface="Arial Unicode MS"/>
                </a:rPr>
                <a:t>TDC</a:t>
              </a: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/>
              </a:r>
              <a:b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400" kern="0" dirty="0" err="1" smtClean="0">
                  <a:solidFill>
                    <a:srgbClr val="000000"/>
                  </a:solidFill>
                  <a:latin typeface="Arial Unicode MS"/>
                </a:rPr>
                <a:t>ToT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6662524" y="3385109"/>
              <a:ext cx="533843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err="1" smtClean="0">
                  <a:solidFill>
                    <a:srgbClr val="000000"/>
                  </a:solidFill>
                  <a:latin typeface="Arial Unicode MS"/>
                </a:rPr>
                <a:t>Opto</a:t>
              </a: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/>
              </a:r>
              <a:b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Board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cxnSp>
          <p:nvCxnSpPr>
            <p:cNvPr id="235" name="Straight Connector 234"/>
            <p:cNvCxnSpPr>
              <a:endCxn id="234" idx="3"/>
            </p:cNvCxnSpPr>
            <p:nvPr/>
          </p:nvCxnSpPr>
          <p:spPr bwMode="auto">
            <a:xfrm flipH="1">
              <a:off x="7196367" y="3626510"/>
              <a:ext cx="521169" cy="1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Straight Connector 235"/>
            <p:cNvCxnSpPr>
              <a:stCxn id="234" idx="0"/>
              <a:endCxn id="233" idx="2"/>
            </p:cNvCxnSpPr>
            <p:nvPr/>
          </p:nvCxnSpPr>
          <p:spPr bwMode="auto">
            <a:xfrm flipH="1" flipV="1">
              <a:off x="6928091" y="3282696"/>
              <a:ext cx="1355" cy="102413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Straight Connector 236"/>
            <p:cNvCxnSpPr>
              <a:endCxn id="239" idx="3"/>
            </p:cNvCxnSpPr>
            <p:nvPr/>
          </p:nvCxnSpPr>
          <p:spPr bwMode="auto">
            <a:xfrm flipH="1">
              <a:off x="6926186" y="4222913"/>
              <a:ext cx="816165" cy="0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8" name="TextBox 237"/>
            <p:cNvSpPr txBox="1"/>
            <p:nvPr/>
          </p:nvSpPr>
          <p:spPr>
            <a:xfrm>
              <a:off x="7111054" y="3943744"/>
              <a:ext cx="74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DCS</a:t>
              </a: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6392343" y="4003457"/>
              <a:ext cx="533843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DCS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 bwMode="auto">
            <a:xfrm>
              <a:off x="6462737" y="3250530"/>
              <a:ext cx="0" cy="752927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41" name="Straight Connector 240"/>
            <p:cNvCxnSpPr/>
            <p:nvPr/>
          </p:nvCxnSpPr>
          <p:spPr bwMode="auto">
            <a:xfrm>
              <a:off x="6791921" y="3249034"/>
              <a:ext cx="0" cy="742574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42" name="Straight Connector 241"/>
            <p:cNvCxnSpPr/>
            <p:nvPr/>
          </p:nvCxnSpPr>
          <p:spPr bwMode="auto">
            <a:xfrm>
              <a:off x="6709267" y="3829721"/>
              <a:ext cx="0" cy="161887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243" name="Rectangle 242"/>
            <p:cNvSpPr/>
            <p:nvPr/>
          </p:nvSpPr>
          <p:spPr bwMode="auto">
            <a:xfrm>
              <a:off x="7729651" y="3385591"/>
              <a:ext cx="97677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BOC-ROD</a:t>
              </a:r>
              <a:b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or RCE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44" name="Rectangle 243"/>
            <p:cNvSpPr/>
            <p:nvPr/>
          </p:nvSpPr>
          <p:spPr bwMode="auto">
            <a:xfrm>
              <a:off x="7728310" y="2313646"/>
              <a:ext cx="61101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CTF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45" name="Rectangle 244"/>
            <p:cNvSpPr/>
            <p:nvPr/>
          </p:nvSpPr>
          <p:spPr bwMode="auto">
            <a:xfrm>
              <a:off x="7728310" y="4136483"/>
              <a:ext cx="611018" cy="600200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DCS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46" name="Rectangle 245"/>
            <p:cNvSpPr/>
            <p:nvPr/>
          </p:nvSpPr>
          <p:spPr bwMode="auto">
            <a:xfrm>
              <a:off x="7733263" y="4794486"/>
              <a:ext cx="61101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iseg </a:t>
              </a:r>
              <a:b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HV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47" name="Rectangle 246"/>
            <p:cNvSpPr/>
            <p:nvPr/>
          </p:nvSpPr>
          <p:spPr bwMode="auto">
            <a:xfrm>
              <a:off x="3298854" y="3846581"/>
              <a:ext cx="616487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LV</a:t>
              </a:r>
              <a: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  <a:t/>
              </a:r>
              <a:b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  <a:t>+6V 5A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948173" y="3031514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latin typeface="Arial Unicode MS"/>
                </a:rPr>
                <a:t>(50 </a:t>
              </a:r>
              <a:r>
                <a:rPr lang="el-GR" sz="1200" kern="0" dirty="0" smtClean="0">
                  <a:solidFill>
                    <a:srgbClr val="000000"/>
                  </a:solidFill>
                  <a:latin typeface="Arial Unicode MS"/>
                </a:rPr>
                <a:t>Ω</a:t>
              </a:r>
              <a:r>
                <a:rPr lang="en-US" sz="1200" kern="0" dirty="0" smtClean="0">
                  <a:solidFill>
                    <a:srgbClr val="000000"/>
                  </a:solidFill>
                  <a:latin typeface="Arial Unicode MS"/>
                </a:rPr>
                <a:t>)</a:t>
              </a:r>
            </a:p>
          </p:txBody>
        </p:sp>
        <p:sp>
          <p:nvSpPr>
            <p:cNvPr id="249" name="Isosceles Triangle 248"/>
            <p:cNvSpPr/>
            <p:nvPr/>
          </p:nvSpPr>
          <p:spPr bwMode="auto">
            <a:xfrm rot="5400000">
              <a:off x="3458141" y="2765898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50" name="Straight Connector 249"/>
            <p:cNvCxnSpPr/>
            <p:nvPr/>
          </p:nvCxnSpPr>
          <p:spPr bwMode="auto">
            <a:xfrm>
              <a:off x="5779008" y="3031074"/>
              <a:ext cx="392163" cy="44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1" name="Rectangle 250"/>
            <p:cNvSpPr/>
            <p:nvPr/>
          </p:nvSpPr>
          <p:spPr bwMode="auto">
            <a:xfrm>
              <a:off x="5973366" y="2705769"/>
              <a:ext cx="533843" cy="529328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0" tIns="0" rIns="0" bIns="0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1400"/>
                </a:lnSpc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C00000"/>
                  </a:solidFill>
                  <a:latin typeface="Arial Unicode MS"/>
                </a:rPr>
                <a:t>CFD</a:t>
              </a: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/>
              </a:r>
              <a:b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400" kern="0" dirty="0" err="1" smtClean="0">
                  <a:solidFill>
                    <a:srgbClr val="000000"/>
                  </a:solidFill>
                  <a:latin typeface="Arial Unicode MS"/>
                </a:rPr>
                <a:t>ToT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52" name="Isosceles Triangle 251"/>
            <p:cNvSpPr/>
            <p:nvPr/>
          </p:nvSpPr>
          <p:spPr bwMode="auto">
            <a:xfrm rot="5400000">
              <a:off x="5450048" y="2793330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 bwMode="auto">
            <a:xfrm flipV="1">
              <a:off x="5525200" y="2872641"/>
              <a:ext cx="227938" cy="376393"/>
            </a:xfrm>
            <a:prstGeom prst="straightConnector1">
              <a:avLst/>
            </a:prstGeom>
            <a:solidFill>
              <a:srgbClr val="BBE0E3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5883263" y="2687855"/>
              <a:ext cx="3885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  <a:t>LE</a:t>
              </a: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7111727" y="3352209"/>
              <a:ext cx="74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Data</a:t>
              </a: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5363173" y="3846581"/>
              <a:ext cx="616487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LV</a:t>
              </a:r>
              <a: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  <a:t/>
              </a:r>
              <a:b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lang="en-US" sz="1000" kern="0" dirty="0" smtClean="0">
                  <a:solidFill>
                    <a:srgbClr val="000000"/>
                  </a:solidFill>
                  <a:latin typeface="Arial Unicode MS"/>
                </a:rPr>
                <a:t>+6V 20A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5961888" y="4155857"/>
              <a:ext cx="430455" cy="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58" name="Straight Connector 257"/>
            <p:cNvCxnSpPr/>
            <p:nvPr/>
          </p:nvCxnSpPr>
          <p:spPr bwMode="auto">
            <a:xfrm>
              <a:off x="3399254" y="4251521"/>
              <a:ext cx="0" cy="190848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59" name="Straight Connector 118"/>
            <p:cNvCxnSpPr/>
            <p:nvPr/>
          </p:nvCxnSpPr>
          <p:spPr bwMode="auto">
            <a:xfrm rot="10800000" flipV="1">
              <a:off x="3363121" y="2642703"/>
              <a:ext cx="77955" cy="2103033"/>
            </a:xfrm>
            <a:prstGeom prst="bentConnector2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260" name="Rectangle 259"/>
            <p:cNvSpPr/>
            <p:nvPr/>
          </p:nvSpPr>
          <p:spPr bwMode="auto">
            <a:xfrm>
              <a:off x="3031933" y="4442369"/>
              <a:ext cx="533843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 Unicode MS"/>
                </a:rPr>
                <a:t>DCS</a:t>
              </a:r>
              <a:endParaRPr lang="en-US" kern="0" dirty="0" smtClean="0">
                <a:solidFill>
                  <a:srgbClr val="000000"/>
                </a:solidFill>
                <a:latin typeface="Arial Unicode MS"/>
              </a:endParaRPr>
            </a:p>
          </p:txBody>
        </p:sp>
        <p:sp>
          <p:nvSpPr>
            <p:cNvPr id="261" name="Oval 260"/>
            <p:cNvSpPr/>
            <p:nvPr/>
          </p:nvSpPr>
          <p:spPr bwMode="auto">
            <a:xfrm>
              <a:off x="5230368" y="2474966"/>
              <a:ext cx="1478899" cy="1011881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402336" y="2278895"/>
              <a:ext cx="512064" cy="3054946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kern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392504" y="2841318"/>
              <a:ext cx="512064" cy="324648"/>
            </a:xfrm>
            <a:prstGeom prst="rect">
              <a:avLst/>
            </a:prstGeom>
            <a:solidFill>
              <a:srgbClr val="FFE2C5"/>
            </a:solidFill>
            <a:ln w="28575">
              <a:solidFill>
                <a:srgbClr val="C00000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C00000"/>
                  </a:solidFill>
                  <a:latin typeface="Arial Unicode MS"/>
                </a:rPr>
                <a:t>PA-a</a:t>
              </a: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816353" y="2453513"/>
              <a:ext cx="512063" cy="32464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200" kern="0" dirty="0" smtClean="0">
                  <a:solidFill>
                    <a:srgbClr val="C00000"/>
                  </a:solidFill>
                  <a:latin typeface="Arial Unicode MS"/>
                </a:rPr>
                <a:t>PA-b</a:t>
              </a:r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136472" y="5314703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214 m</a:t>
              </a: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2871216" y="5333841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214 m</a:t>
              </a: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5779008" y="5333841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240 m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7750089" y="5334168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kern="0" dirty="0" smtClean="0">
                  <a:solidFill>
                    <a:srgbClr val="C00000"/>
                  </a:solidFill>
                  <a:latin typeface="Arial Unicode MS"/>
                </a:rPr>
                <a:t>0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3524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ToF</a:t>
            </a:r>
            <a:r>
              <a:rPr lang="en-US" sz="3200" dirty="0" smtClean="0"/>
              <a:t> Resolution: Test beam 2012 FNAL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30 mm long Quartz </a:t>
            </a:r>
            <a:r>
              <a:rPr lang="en-US" sz="2000" dirty="0"/>
              <a:t>bar </a:t>
            </a:r>
            <a:r>
              <a:rPr lang="en-US" sz="2000" dirty="0" smtClean="0"/>
              <a:t>// beam read </a:t>
            </a:r>
            <a:br>
              <a:rPr lang="en-US" sz="2000" dirty="0" smtClean="0"/>
            </a:br>
            <a:r>
              <a:rPr lang="en-US" sz="2000" dirty="0" smtClean="0"/>
              <a:t>by</a:t>
            </a:r>
            <a:r>
              <a:rPr lang="en-US" sz="2000" dirty="0"/>
              <a:t> </a:t>
            </a:r>
            <a:r>
              <a:rPr lang="en-US" sz="2000" dirty="0" err="1" smtClean="0"/>
              <a:t>SiPM</a:t>
            </a:r>
            <a:r>
              <a:rPr lang="en-US" sz="2000" dirty="0" smtClean="0"/>
              <a:t>: 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Arial Unicode MS"/>
                <a:ea typeface="Arial Unicode MS"/>
                <a:cs typeface="Arial Unicode MS"/>
              </a:rPr>
              <a:t>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US" sz="2000" dirty="0" smtClean="0"/>
              <a:t> ps for a </a:t>
            </a:r>
            <a:r>
              <a:rPr lang="en-US" sz="2000" dirty="0" err="1" smtClean="0"/>
              <a:t>SiPM</a:t>
            </a:r>
            <a:r>
              <a:rPr lang="en-US" sz="2000" dirty="0" smtClean="0"/>
              <a:t> (CFD only!)</a:t>
            </a:r>
          </a:p>
          <a:p>
            <a:pPr marL="287338" lvl="1" indent="-231775"/>
            <a:r>
              <a:rPr lang="en-US" sz="1800" dirty="0" smtClean="0"/>
              <a:t>excellent resolution!  </a:t>
            </a:r>
            <a:r>
              <a:rPr lang="en-US" sz="1800" dirty="0" smtClean="0">
                <a:sym typeface="Wingdings" pitchFamily="2" charset="2"/>
              </a:rPr>
              <a:t></a:t>
            </a:r>
            <a:endParaRPr lang="en-US" sz="1800" dirty="0" smtClean="0"/>
          </a:p>
          <a:p>
            <a:pPr marL="287338" lvl="1" indent="-231775"/>
            <a:r>
              <a:rPr lang="en-US" sz="1800" dirty="0" smtClean="0"/>
              <a:t>not very radiation hard  </a:t>
            </a:r>
            <a:r>
              <a:rPr lang="en-US" sz="1800" dirty="0" smtClean="0">
                <a:sym typeface="Wingdings" pitchFamily="2" charset="2"/>
              </a:rPr>
              <a:t></a:t>
            </a:r>
            <a:endParaRPr lang="en-US" sz="18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2 mm wide × 6 mm deep (in beam </a:t>
            </a:r>
            <a:br>
              <a:rPr lang="en-US" sz="2000" dirty="0" smtClean="0"/>
            </a:br>
            <a:r>
              <a:rPr lang="en-US" sz="2000" dirty="0" smtClean="0"/>
              <a:t>direction) Quartz bar positioned </a:t>
            </a:r>
            <a:br>
              <a:rPr lang="en-US" sz="2000" dirty="0" smtClean="0"/>
            </a:br>
            <a:r>
              <a:rPr lang="en-US" sz="2000" dirty="0" smtClean="0"/>
              <a:t>at 48° with beam (Cherenkov angle),</a:t>
            </a:r>
            <a:br>
              <a:rPr lang="en-US" sz="2000" dirty="0" smtClean="0"/>
            </a:br>
            <a:r>
              <a:rPr lang="en-US" sz="2000" dirty="0" smtClean="0"/>
              <a:t>read by 10 </a:t>
            </a:r>
            <a:r>
              <a:rPr lang="el-GR" sz="2000" dirty="0" smtClean="0"/>
              <a:t>μ</a:t>
            </a:r>
            <a:r>
              <a:rPr lang="en-US" sz="2000" dirty="0" smtClean="0"/>
              <a:t>m pore MCP-MAPMT</a:t>
            </a:r>
          </a:p>
          <a:p>
            <a:pPr marL="284163" lvl="1"/>
            <a:r>
              <a:rPr lang="en-US" sz="1800" dirty="0" smtClean="0"/>
              <a:t>single bar: </a:t>
            </a:r>
            <a:r>
              <a:rPr lang="el-GR" sz="1800" i="1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8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Arial Unicode MS"/>
                <a:ea typeface="Arial Unicode MS"/>
                <a:cs typeface="Arial Unicode MS"/>
              </a:rPr>
              <a:t>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20</a:t>
            </a:r>
            <a:r>
              <a:rPr lang="en-US" sz="1800" dirty="0" smtClean="0"/>
              <a:t> ps (CFD only!)</a:t>
            </a:r>
          </a:p>
          <a:p>
            <a:pPr marL="569913" lvl="2"/>
            <a:r>
              <a:rPr lang="en-US" sz="1600" dirty="0" smtClean="0"/>
              <a:t>4 bars </a:t>
            </a:r>
            <a:r>
              <a:rPr lang="en-US" sz="1600" dirty="0"/>
              <a:t>at 48</a:t>
            </a:r>
            <a:r>
              <a:rPr lang="en-US" sz="1600" dirty="0" smtClean="0"/>
              <a:t>° (~32 mm): expect </a:t>
            </a:r>
            <a:r>
              <a:rPr lang="en-US" sz="1600" dirty="0" smtClean="0">
                <a:sym typeface="Wingdings" pitchFamily="2" charset="2"/>
              </a:rPr>
              <a:t>~10 ps </a:t>
            </a:r>
          </a:p>
          <a:p>
            <a:pPr marL="284163" lvl="1"/>
            <a:r>
              <a:rPr lang="en-US" sz="1800" dirty="0" smtClean="0">
                <a:sym typeface="Wingdings" pitchFamily="2" charset="2"/>
              </a:rPr>
              <a:t>single bar with 17 ps HPTDC</a:t>
            </a:r>
            <a:r>
              <a:rPr lang="en-US" sz="1800" dirty="0" smtClean="0"/>
              <a:t>: </a:t>
            </a:r>
            <a:r>
              <a:rPr lang="el-GR" sz="1800" i="1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8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ea typeface="Arial Unicode MS"/>
                <a:cs typeface="Arial Unicode MS"/>
              </a:rPr>
              <a:t>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en-US" sz="1800" dirty="0" smtClean="0"/>
              <a:t> </a:t>
            </a:r>
            <a:r>
              <a:rPr lang="en-US" sz="1800" dirty="0"/>
              <a:t>ps</a:t>
            </a:r>
            <a:endParaRPr lang="en-US" sz="1800" dirty="0" smtClean="0">
              <a:sym typeface="Wingdings" pitchFamily="2" charset="2"/>
            </a:endParaRPr>
          </a:p>
          <a:p>
            <a:pPr marL="569913" lvl="2"/>
            <a:r>
              <a:rPr lang="en-US" sz="1600" dirty="0" smtClean="0">
                <a:sym typeface="Wingdings" pitchFamily="2" charset="2"/>
              </a:rPr>
              <a:t>6 bar train measurement (Test Beam): ~11 ps </a:t>
            </a:r>
            <a:endParaRPr lang="en-US" sz="1600" dirty="0" smtClean="0"/>
          </a:p>
          <a:p>
            <a:pPr marL="284163" lvl="1"/>
            <a:r>
              <a:rPr lang="en-US" sz="1800" dirty="0" smtClean="0"/>
              <a:t>rad hard tube </a:t>
            </a:r>
            <a:r>
              <a:rPr lang="en-US" sz="1600" dirty="0" smtClean="0"/>
              <a:t>(no degradation seen yet up to 5 C)</a:t>
            </a:r>
            <a:endParaRPr lang="en-US" sz="1800" dirty="0" smtClean="0"/>
          </a:p>
          <a:p>
            <a:pPr marL="0" indent="0">
              <a:buNone/>
            </a:pPr>
            <a:r>
              <a:rPr lang="en-US" sz="2200" dirty="0" smtClean="0"/>
              <a:t>Multiple measurements </a:t>
            </a:r>
            <a:r>
              <a:rPr lang="en-US" sz="2200" dirty="0" smtClean="0">
                <a:sym typeface="Wingdings" pitchFamily="2" charset="2"/>
              </a:rPr>
              <a:t> </a:t>
            </a:r>
          </a:p>
          <a:p>
            <a:pPr marL="65088" lvl="1" indent="0">
              <a:buNone/>
            </a:pPr>
            <a:r>
              <a:rPr lang="en-US" sz="1800" dirty="0" smtClean="0">
                <a:sym typeface="Wingdings" pitchFamily="2" charset="2"/>
              </a:rPr>
              <a:t>Modular system: ‘tunable’ resolution, size, </a:t>
            </a:r>
            <a:br>
              <a:rPr lang="en-US" sz="1800" dirty="0" smtClean="0">
                <a:sym typeface="Wingdings" pitchFamily="2" charset="2"/>
              </a:rPr>
            </a:br>
            <a:r>
              <a:rPr lang="en-US" sz="1800" dirty="0" smtClean="0">
                <a:sym typeface="Wingdings" pitchFamily="2" charset="2"/>
              </a:rPr>
              <a:t>and interaction length …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 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Content Placeholder 6" descr="S1CFD-S3CF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76126" y="1024981"/>
            <a:ext cx="3667874" cy="285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8239873" y="2281484"/>
            <a:ext cx="920765" cy="22063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5990" y="1310204"/>
            <a:ext cx="1551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SiPM</a:t>
            </a:r>
            <a:r>
              <a:rPr lang="en-US" sz="1600" baseline="-25000" dirty="0" smtClean="0">
                <a:latin typeface="+mj-lt"/>
              </a:rPr>
              <a:t>1</a:t>
            </a:r>
            <a:r>
              <a:rPr lang="en-US" sz="1600" dirty="0" smtClean="0">
                <a:latin typeface="+mj-lt"/>
              </a:rPr>
              <a:t> – SiPM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pic>
        <p:nvPicPr>
          <p:cNvPr id="9" name="Picture 8" descr="S3CFD-Q3CF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74027" y="3898256"/>
            <a:ext cx="3621034" cy="281393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8223235" y="5133262"/>
            <a:ext cx="920765" cy="22063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5990" y="4174982"/>
            <a:ext cx="146407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SiPM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 – Qbar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cxnSp>
        <p:nvCxnSpPr>
          <p:cNvPr id="13" name="Elbow Connector 12"/>
          <p:cNvCxnSpPr/>
          <p:nvPr/>
        </p:nvCxnSpPr>
        <p:spPr bwMode="auto">
          <a:xfrm>
            <a:off x="5322013" y="1648758"/>
            <a:ext cx="2901222" cy="801390"/>
          </a:xfrm>
          <a:prstGeom prst="bentConnector3">
            <a:avLst>
              <a:gd name="adj1" fmla="val 6088"/>
            </a:avLst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Elbow Connector 14"/>
          <p:cNvCxnSpPr/>
          <p:nvPr/>
        </p:nvCxnSpPr>
        <p:spPr bwMode="auto">
          <a:xfrm>
            <a:off x="4109663" y="4253501"/>
            <a:ext cx="4113572" cy="1051723"/>
          </a:xfrm>
          <a:prstGeom prst="bentConnector3">
            <a:avLst>
              <a:gd name="adj1" fmla="val 33016"/>
            </a:avLst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2269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b="1" u="sng" dirty="0" smtClean="0"/>
              <a:t>Some Highlights of Timing R&amp;D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114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Using test beam  and laser tests we have demonstrated a prototype timing system for a Hamburg </a:t>
            </a:r>
            <a:r>
              <a:rPr lang="en-US" sz="2800" b="1" dirty="0" err="1" smtClean="0">
                <a:solidFill>
                  <a:srgbClr val="FF0000"/>
                </a:solidFill>
              </a:rPr>
              <a:t>Beampipe</a:t>
            </a:r>
            <a:r>
              <a:rPr lang="en-US" sz="2800" b="1" dirty="0" smtClean="0">
                <a:solidFill>
                  <a:srgbClr val="FF0000"/>
                </a:solidFill>
              </a:rPr>
              <a:t> capable of 11 </a:t>
            </a:r>
            <a:r>
              <a:rPr lang="en-US" sz="2800" b="1" dirty="0" err="1" smtClean="0">
                <a:solidFill>
                  <a:srgbClr val="FF0000"/>
                </a:solidFill>
              </a:rPr>
              <a:t>ps</a:t>
            </a:r>
            <a:r>
              <a:rPr lang="en-US" sz="2800" b="1" dirty="0" smtClean="0">
                <a:solidFill>
                  <a:srgbClr val="FF0000"/>
                </a:solidFill>
              </a:rPr>
              <a:t> resolution including electronics</a:t>
            </a:r>
          </a:p>
          <a:p>
            <a:r>
              <a:rPr lang="en-US" sz="2800" b="1" dirty="0" smtClean="0"/>
              <a:t>Developed with background group new simulation  and visualization techniques  that allow us  to conclude that </a:t>
            </a:r>
            <a:r>
              <a:rPr lang="en-US" sz="2800" b="1" dirty="0" smtClean="0">
                <a:solidFill>
                  <a:srgbClr val="0000FF"/>
                </a:solidFill>
              </a:rPr>
              <a:t>we can achieve &lt;10 </a:t>
            </a:r>
            <a:r>
              <a:rPr lang="en-US" sz="2800" b="1" dirty="0" err="1" smtClean="0">
                <a:solidFill>
                  <a:srgbClr val="0000FF"/>
                </a:solidFill>
              </a:rPr>
              <a:t>ps</a:t>
            </a:r>
            <a:r>
              <a:rPr lang="en-US" sz="2800" b="1" dirty="0" smtClean="0">
                <a:solidFill>
                  <a:srgbClr val="0000FF"/>
                </a:solidFill>
              </a:rPr>
              <a:t> in a dedicated Roman pot, and &lt;20 </a:t>
            </a:r>
            <a:r>
              <a:rPr lang="en-US" sz="2800" b="1" dirty="0" err="1" smtClean="0">
                <a:solidFill>
                  <a:srgbClr val="0000FF"/>
                </a:solidFill>
              </a:rPr>
              <a:t>ps</a:t>
            </a:r>
            <a:r>
              <a:rPr lang="en-US" sz="2800" b="1" dirty="0" smtClean="0">
                <a:solidFill>
                  <a:srgbClr val="0000FF"/>
                </a:solidFill>
              </a:rPr>
              <a:t> in a shared Roman pot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We have developed with </a:t>
            </a:r>
            <a:r>
              <a:rPr lang="en-US" sz="2800" b="1" dirty="0" err="1" smtClean="0">
                <a:solidFill>
                  <a:srgbClr val="FF0000"/>
                </a:solidFill>
              </a:rPr>
              <a:t>Arradiance+Photonis</a:t>
            </a:r>
            <a:r>
              <a:rPr lang="en-US" sz="2800" b="1" dirty="0" smtClean="0">
                <a:solidFill>
                  <a:srgbClr val="FF0000"/>
                </a:solidFill>
              </a:rPr>
              <a:t> a special phototube capable of  sustained proton rates in the  5-10 MHz /pixel range, with a lifetime estimated to &gt;100 fb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b="1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endParaRPr lang="en-US" sz="2800" b="1" dirty="0" smtClean="0"/>
          </a:p>
          <a:p>
            <a:pPr>
              <a:buFontTx/>
              <a:buNone/>
            </a:pPr>
            <a:endParaRPr lang="en-US" sz="2800" b="1" dirty="0" smtClean="0"/>
          </a:p>
          <a:p>
            <a:endParaRPr lang="en-US" sz="2800" b="1" dirty="0" smtClean="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46815B-0546-4F18-BC11-797B63743DF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172200"/>
            <a:ext cx="905606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Calibri"/>
              </a:rPr>
              <a:t>Plan to have a 20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ps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detector suitable for sharing a Roman pot in 2014</a:t>
            </a:r>
          </a:p>
          <a:p>
            <a:r>
              <a:rPr lang="en-US" b="1" dirty="0" smtClean="0">
                <a:solidFill>
                  <a:prstClr val="black"/>
                </a:solidFill>
                <a:latin typeface="Calibri"/>
              </a:rPr>
              <a:t>With funding and a dedicated RP, no known obstacles to a 10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ps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 high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lum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ToF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 system  in 2015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5960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Ultimate Timing System </a:t>
            </a:r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reached and extrapolated timing resolutions:</a:t>
            </a:r>
          </a:p>
          <a:p>
            <a:pPr marL="290513" lvl="1">
              <a:spcBef>
                <a:spcPts val="600"/>
              </a:spcBef>
            </a:pPr>
            <a:r>
              <a:rPr lang="en-US" dirty="0"/>
              <a:t>Currently at 11-12 ps (Fall 2012 Test beam) with </a:t>
            </a:r>
            <a:r>
              <a:rPr lang="en-US" dirty="0" smtClean="0"/>
              <a:t>6 </a:t>
            </a:r>
            <a:r>
              <a:rPr lang="en-US" dirty="0"/>
              <a:t>bars; </a:t>
            </a:r>
            <a:endParaRPr lang="en-US" dirty="0" smtClean="0"/>
          </a:p>
          <a:p>
            <a:pPr marL="290513" lvl="1">
              <a:spcBef>
                <a:spcPts val="600"/>
              </a:spcBef>
            </a:pPr>
            <a:r>
              <a:rPr lang="en-US" dirty="0" smtClean="0"/>
              <a:t>ultimate </a:t>
            </a:r>
            <a:r>
              <a:rPr lang="en-US" dirty="0"/>
              <a:t>performance of this system is probably about </a:t>
            </a:r>
            <a:r>
              <a:rPr lang="en-US" sz="2800" dirty="0">
                <a:solidFill>
                  <a:srgbClr val="FF0000"/>
                </a:solidFill>
              </a:rPr>
              <a:t>8 ps</a:t>
            </a:r>
            <a:endParaRPr lang="en-US" dirty="0"/>
          </a:p>
          <a:p>
            <a:pPr marL="290513" lvl="2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7AAD6D-D900-4B8D-ABA5-E8CACA9365D7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39</a:t>
            </a:fld>
            <a:endParaRPr lang="en-US" dirty="0" smtClean="0">
              <a:solidFill>
                <a:srgbClr val="000000"/>
              </a:solidFill>
              <a:latin typeface="Arial Unicode M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677213"/>
              </p:ext>
            </p:extLst>
          </p:nvPr>
        </p:nvGraphicFramePr>
        <p:xfrm>
          <a:off x="1101903" y="2791138"/>
          <a:ext cx="7467599" cy="3312456"/>
        </p:xfrm>
        <a:graphic>
          <a:graphicData uri="http://schemas.openxmlformats.org/drawingml/2006/table">
            <a:tbl>
              <a:tblPr/>
              <a:tblGrid>
                <a:gridCol w="2865061"/>
                <a:gridCol w="1359250"/>
                <a:gridCol w="1562341"/>
                <a:gridCol w="1680947"/>
              </a:tblGrid>
              <a:tr h="8870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b="1" dirty="0">
                          <a:latin typeface="Calibri"/>
                          <a:ea typeface="Calibri"/>
                          <a:cs typeface="Times New Roman"/>
                        </a:rPr>
                        <a:t>Component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400" b="1" i="1" dirty="0" smtClean="0">
                          <a:latin typeface="Times New Roman" pitchFamily="18" charset="0"/>
                          <a:ea typeface="Arial Unicode MS"/>
                          <a:cs typeface="Times New Roman" pitchFamily="18" charset="0"/>
                          <a:sym typeface="Symbol"/>
                        </a:rPr>
                        <a:t>σ</a:t>
                      </a:r>
                      <a:r>
                        <a:rPr lang="en-GB" sz="2400" b="1" i="1" baseline="-25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t </a:t>
                      </a:r>
                      <a:r>
                        <a:rPr lang="en-GB" sz="2400" b="1" dirty="0" smtClean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(ps)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Current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400" b="1" i="1" dirty="0" smtClean="0">
                          <a:latin typeface="Times New Roman" pitchFamily="18" charset="0"/>
                          <a:ea typeface="Arial Unicode MS"/>
                          <a:cs typeface="Times New Roman" pitchFamily="18" charset="0"/>
                          <a:sym typeface="Symbol"/>
                        </a:rPr>
                        <a:t>σ</a:t>
                      </a:r>
                      <a:r>
                        <a:rPr lang="en-GB" sz="2400" b="1" i="1" baseline="-25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t </a:t>
                      </a:r>
                      <a:r>
                        <a:rPr lang="en-GB" sz="2400" b="1" dirty="0" smtClean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(ps)</a:t>
                      </a:r>
                      <a:endParaRPr lang="en-US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Projected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latin typeface="Calibri"/>
                          <a:ea typeface="Calibri"/>
                          <a:cs typeface="Times New Roman"/>
                        </a:rPr>
                        <a:t>Action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Radiator/MCP-PMT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(~10</a:t>
                      </a:r>
                      <a:r>
                        <a:rPr lang="en-GB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pe’s</a:t>
                      </a:r>
                      <a:r>
                        <a:rPr lang="en-GB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with 10 µ pores)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Calibri"/>
                          <a:ea typeface="Calibri"/>
                          <a:cs typeface="Times New Roman"/>
                        </a:rPr>
                        <a:t>Optimize</a:t>
                      </a:r>
                      <a:r>
                        <a:rPr lang="en-GB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radiator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CFD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Calibri"/>
                          <a:ea typeface="Calibri"/>
                          <a:cs typeface="Times New Roman"/>
                        </a:rPr>
                        <a:t>HPTDC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9?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Calibri"/>
                          <a:ea typeface="Calibri"/>
                          <a:cs typeface="Times New Roman"/>
                        </a:rPr>
                        <a:t>New</a:t>
                      </a:r>
                      <a:r>
                        <a:rPr lang="en-GB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HPTDC chip?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Reference </a:t>
                      </a: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Clock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Total/bar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Total/ </a:t>
                      </a: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detector (6 </a:t>
                      </a:r>
                      <a:r>
                        <a:rPr lang="en-GB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ch</a:t>
                      </a:r>
                      <a:r>
                        <a:rPr lang="en-GB" sz="1800" b="1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97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0696" y="1161814"/>
            <a:ext cx="5640325" cy="2555218"/>
            <a:chOff x="150696" y="1161814"/>
            <a:chExt cx="5640325" cy="2555218"/>
          </a:xfrm>
        </p:grpSpPr>
        <p:pic>
          <p:nvPicPr>
            <p:cNvPr id="7" name="Picture 6" descr="Untitled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74" t="8858" r="10975" b="45887"/>
            <a:stretch/>
          </p:blipFill>
          <p:spPr>
            <a:xfrm>
              <a:off x="150696" y="1161814"/>
              <a:ext cx="5640325" cy="255521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203848" y="2708920"/>
              <a:ext cx="709950" cy="5847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204 m</a:t>
              </a:r>
            </a:p>
            <a:p>
              <a:r>
                <a:rPr lang="en-US" sz="1600" b="1" dirty="0" smtClean="0">
                  <a:solidFill>
                    <a:srgbClr val="0000FF"/>
                  </a:solidFill>
                </a:rPr>
                <a:t>3D Si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19672" y="2844224"/>
              <a:ext cx="709950" cy="5847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214 m</a:t>
              </a:r>
            </a:p>
            <a:p>
              <a:r>
                <a:rPr lang="en-US" sz="1600" b="1" dirty="0" smtClean="0">
                  <a:solidFill>
                    <a:srgbClr val="0000FF"/>
                  </a:solidFill>
                </a:rPr>
                <a:t>3D Si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1901" y="3060248"/>
              <a:ext cx="761747" cy="58477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214 m</a:t>
              </a:r>
            </a:p>
            <a:p>
              <a:r>
                <a:rPr lang="en-US" sz="1600" b="1" dirty="0" smtClean="0">
                  <a:solidFill>
                    <a:srgbClr val="0000FF"/>
                  </a:solidFill>
                </a:rPr>
                <a:t>Timing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AFP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3573016"/>
            <a:ext cx="4392488" cy="3024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Purpose:Tag</a:t>
            </a:r>
            <a:r>
              <a:rPr lang="en-US" dirty="0" smtClean="0"/>
              <a:t> and measure diffractive protons at 210 m (two arms)</a:t>
            </a:r>
            <a:endParaRPr lang="en-US" dirty="0"/>
          </a:p>
          <a:p>
            <a:r>
              <a:rPr lang="en-US" dirty="0" smtClean="0"/>
              <a:t>Precision MASS SPECTROMETER. In case of both p are tagged M=√(</a:t>
            </a:r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i="1" baseline="-25000" dirty="0" smtClean="0"/>
              <a:t>1</a:t>
            </a:r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s) </a:t>
            </a:r>
          </a:p>
          <a:p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Radiation hard “edgeless” 3D Silicon detectors with ~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angular resolution for proton tracks reconstruction</a:t>
            </a:r>
          </a:p>
          <a:p>
            <a:pPr lvl="1"/>
            <a:r>
              <a:rPr lang="en-US" dirty="0" smtClean="0"/>
              <a:t>High performing timing detectors </a:t>
            </a:r>
          </a:p>
          <a:p>
            <a:pPr marL="411480" lvl="1" indent="0">
              <a:buNone/>
            </a:pPr>
            <a:r>
              <a:rPr lang="en-US" dirty="0" smtClean="0"/>
              <a:t>(~ 10ps resolution, for proton pile-up background rejection </a:t>
            </a:r>
            <a:r>
              <a:rPr lang="en-US" b="1" dirty="0" smtClean="0"/>
              <a:t>at high mu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1" y="4581128"/>
            <a:ext cx="2887239" cy="22768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5687" r="2538" b="3816"/>
          <a:stretch/>
        </p:blipFill>
        <p:spPr>
          <a:xfrm>
            <a:off x="5076056" y="2669038"/>
            <a:ext cx="2994091" cy="21281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92080" y="1196752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61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Michael Rijssenbeek\My Documents\Atlas\AFP\FastTiming\RomanPots\RPDrawings\Pot+ToF_Parallel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1" t="23742" r="24585" b="28539"/>
          <a:stretch/>
        </p:blipFill>
        <p:spPr bwMode="auto">
          <a:xfrm rot="16200000" flipV="1">
            <a:off x="4078150" y="1253530"/>
            <a:ext cx="2975429" cy="29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Tracking + Quartic </a:t>
            </a:r>
            <a:r>
              <a:rPr lang="en-US" sz="3200" dirty="0" err="1" smtClean="0"/>
              <a:t>ToF</a:t>
            </a:r>
            <a:r>
              <a:rPr lang="en-US" sz="3200" dirty="0" smtClean="0"/>
              <a:t> Detector in RP?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4400"/>
            <a:ext cx="8839200" cy="5629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Sketch only: to be designed …</a:t>
            </a:r>
          </a:p>
          <a:p>
            <a:pPr marL="338138" lvl="1"/>
            <a:r>
              <a:rPr lang="en-US" dirty="0" smtClean="0">
                <a:solidFill>
                  <a:srgbClr val="C00000"/>
                </a:solidFill>
              </a:rPr>
              <a:t>If only 4 </a:t>
            </a:r>
            <a:r>
              <a:rPr lang="en-US" dirty="0" err="1" smtClean="0">
                <a:solidFill>
                  <a:srgbClr val="C00000"/>
                </a:solidFill>
              </a:rPr>
              <a:t>LQbars</a:t>
            </a:r>
            <a:r>
              <a:rPr lang="en-US" dirty="0" smtClean="0">
                <a:solidFill>
                  <a:srgbClr val="C00000"/>
                </a:solidFill>
              </a:rPr>
              <a:t> in </a:t>
            </a: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 smtClean="0">
                <a:solidFill>
                  <a:srgbClr val="C00000"/>
                </a:solidFill>
              </a:rPr>
              <a:t>-direction:</a:t>
            </a:r>
          </a:p>
          <a:p>
            <a:pPr marL="573088" lvl="2"/>
            <a:r>
              <a:rPr lang="en-US" dirty="0" smtClean="0"/>
              <a:t>material reduced by ½</a:t>
            </a:r>
          </a:p>
          <a:p>
            <a:pPr marL="573088" lvl="2"/>
            <a:r>
              <a:rPr lang="en-US" i="1" dirty="0" err="1" smtClean="0"/>
              <a:t>σ</a:t>
            </a:r>
            <a:r>
              <a:rPr lang="en-US" i="1" baseline="-25000" dirty="0" err="1" smtClean="0"/>
              <a:t>t</a:t>
            </a:r>
            <a:r>
              <a:rPr lang="en-US" dirty="0" smtClean="0"/>
              <a:t> increased by √2 </a:t>
            </a:r>
          </a:p>
          <a:p>
            <a:pPr marL="573088" lvl="2"/>
            <a:r>
              <a:rPr lang="en-US" dirty="0" smtClean="0"/>
              <a:t>room for tracking planes?</a:t>
            </a:r>
          </a:p>
          <a:p>
            <a:pPr marL="231775" lvl="1"/>
            <a:r>
              <a:rPr lang="en-US" dirty="0" smtClean="0">
                <a:solidFill>
                  <a:srgbClr val="C00000"/>
                </a:solidFill>
              </a:rPr>
              <a:t>Make-up</a:t>
            </a:r>
            <a:r>
              <a:rPr lang="en-US" dirty="0" smtClean="0"/>
              <a:t> the reduction in </a:t>
            </a:r>
            <a:br>
              <a:rPr lang="en-US" dirty="0" smtClean="0"/>
            </a:br>
            <a:r>
              <a:rPr lang="en-US" i="1" dirty="0" err="1" smtClean="0"/>
              <a:t>σ</a:t>
            </a:r>
            <a:r>
              <a:rPr lang="en-US" i="1" baseline="-25000" dirty="0" err="1" smtClean="0"/>
              <a:t>t</a:t>
            </a:r>
            <a:r>
              <a:rPr lang="en-US" dirty="0" smtClean="0"/>
              <a:t>  by improved MCP-PMT</a:t>
            </a:r>
            <a:br>
              <a:rPr lang="en-US" dirty="0" smtClean="0"/>
            </a:br>
            <a:r>
              <a:rPr lang="en-US" dirty="0" smtClean="0"/>
              <a:t>(pore-size) and electronics</a:t>
            </a:r>
          </a:p>
          <a:p>
            <a:pPr marL="231775" lvl="1"/>
            <a:endParaRPr lang="en-US" dirty="0"/>
          </a:p>
          <a:p>
            <a:pPr marL="231775" lvl="1"/>
            <a:endParaRPr lang="en-US" dirty="0" smtClean="0"/>
          </a:p>
          <a:p>
            <a:pPr marL="231775" lvl="1"/>
            <a:r>
              <a:rPr lang="en-US" dirty="0" smtClean="0"/>
              <a:t>Not doubt, diamond </a:t>
            </a:r>
            <a:r>
              <a:rPr lang="en-US" dirty="0" err="1" smtClean="0"/>
              <a:t>ToF</a:t>
            </a:r>
            <a:r>
              <a:rPr lang="en-US" dirty="0" smtClean="0"/>
              <a:t> could be fitted together with tracking, but </a:t>
            </a:r>
            <a:r>
              <a:rPr lang="en-US" i="1" dirty="0" err="1"/>
              <a:t>σ</a:t>
            </a:r>
            <a:r>
              <a:rPr lang="en-US" i="1" baseline="-25000" dirty="0" err="1"/>
              <a:t>t</a:t>
            </a:r>
            <a:r>
              <a:rPr lang="en-US" dirty="0"/>
              <a:t> </a:t>
            </a:r>
            <a:r>
              <a:rPr lang="en-US" dirty="0" smtClean="0"/>
              <a:t> for diamonds is not yet competitive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28 Aug 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fld id="{74FD097E-2FF5-4E30-AD47-D6B51F97F908}" type="slidenum">
              <a:rPr lang="en-US" smtClean="0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8540" y="3325818"/>
            <a:ext cx="1301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side view (along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+x</a:t>
            </a:r>
            <a:r>
              <a:rPr lang="en-US" sz="1400" dirty="0" smtClean="0">
                <a:latin typeface="+mj-lt"/>
              </a:rPr>
              <a:t>)</a:t>
            </a:r>
            <a:endParaRPr lang="en-US" sz="1400" dirty="0">
              <a:latin typeface="+mj-lt"/>
            </a:endParaRP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7105585" y="1160653"/>
            <a:ext cx="1505013" cy="841081"/>
          </a:xfrm>
          <a:prstGeom prst="wedgeRoundRectCallout">
            <a:avLst>
              <a:gd name="adj1" fmla="val -71343"/>
              <a:gd name="adj2" fmla="val 130710"/>
              <a:gd name="adj3" fmla="val 16667"/>
            </a:avLst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Contour of PMT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latin typeface="+mj-lt"/>
              </a:rPr>
              <a:t>(Center of uppermost pad to PMT housing edges is 13 mm)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Arc 10"/>
          <p:cNvSpPr/>
          <p:nvPr/>
        </p:nvSpPr>
        <p:spPr bwMode="auto">
          <a:xfrm>
            <a:off x="5512745" y="2284682"/>
            <a:ext cx="914400" cy="914400"/>
          </a:xfrm>
          <a:prstGeom prst="arc">
            <a:avLst>
              <a:gd name="adj1" fmla="val 18783246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80338" y="1976904"/>
            <a:ext cx="838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 smtClean="0">
                <a:latin typeface="Times New Roman"/>
                <a:cs typeface="Times New Roman"/>
              </a:rPr>
              <a:t>θ</a:t>
            </a:r>
            <a:r>
              <a:rPr lang="en-US" sz="1400" i="1" baseline="-25000" dirty="0" smtClean="0">
                <a:latin typeface="Times New Roman"/>
                <a:cs typeface="Times New Roman"/>
              </a:rPr>
              <a:t>Č</a:t>
            </a:r>
            <a:r>
              <a:rPr lang="en-US" sz="1400" i="1" dirty="0">
                <a:latin typeface="Times New Roman"/>
                <a:cs typeface="Times New Roman"/>
              </a:rPr>
              <a:t> =</a:t>
            </a:r>
            <a:r>
              <a:rPr lang="en-US" sz="1400" dirty="0" smtClean="0">
                <a:latin typeface="Times New Roman"/>
                <a:cs typeface="Times New Roman"/>
              </a:rPr>
              <a:t>48°</a:t>
            </a:r>
            <a:endParaRPr lang="en-US" sz="1400" baseline="-25000" dirty="0"/>
          </a:p>
        </p:txBody>
      </p:sp>
      <p:sp>
        <p:nvSpPr>
          <p:cNvPr id="33" name="Rounded Rectangular Callout 32"/>
          <p:cNvSpPr/>
          <p:nvPr/>
        </p:nvSpPr>
        <p:spPr bwMode="auto">
          <a:xfrm>
            <a:off x="7220649" y="2821312"/>
            <a:ext cx="1274884" cy="704874"/>
          </a:xfrm>
          <a:prstGeom prst="wedgeRoundRectCallout">
            <a:avLst>
              <a:gd name="adj1" fmla="val -74105"/>
              <a:gd name="adj2" fmla="val 17273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dirty="0">
                <a:latin typeface="+mj-lt"/>
              </a:rPr>
              <a:t>Cylinder </a:t>
            </a:r>
            <a:r>
              <a:rPr lang="en-US" sz="1400" dirty="0" smtClean="0">
                <a:latin typeface="+mj-lt"/>
              </a:rPr>
              <a:t>Contour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</a:b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(142 mm ID)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9" name="Right Arrow 48"/>
          <p:cNvSpPr/>
          <p:nvPr/>
        </p:nvSpPr>
        <p:spPr bwMode="auto">
          <a:xfrm>
            <a:off x="3903295" y="2672901"/>
            <a:ext cx="2154086" cy="148411"/>
          </a:xfrm>
          <a:prstGeom prst="rightArrow">
            <a:avLst/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413564" y="1925029"/>
            <a:ext cx="381720" cy="1633705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18288" tIns="18288" rIns="18288" bIns="1828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65x15 mm</a:t>
            </a:r>
            <a:r>
              <a:rPr kumimoji="0" lang="en-US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2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6107213" y="1925028"/>
            <a:ext cx="626930" cy="1633705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18288" tIns="18288" rIns="18288" bIns="1828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65x25 mm</a:t>
            </a:r>
            <a:r>
              <a:rPr kumimoji="0" lang="en-US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2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4785010" y="2327651"/>
            <a:ext cx="66202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785010" y="2327651"/>
            <a:ext cx="942935" cy="104896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5727945" y="3038372"/>
            <a:ext cx="357506" cy="33824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5447032" y="2327651"/>
            <a:ext cx="638419" cy="7107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5070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POT Modifications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7338" indent="-287338"/>
            <a:r>
              <a:rPr lang="en-US" sz="2000" dirty="0" smtClean="0"/>
              <a:t>AFP needs changes </a:t>
            </a:r>
            <a:r>
              <a:rPr lang="en-US" sz="2000" dirty="0"/>
              <a:t>in the </a:t>
            </a:r>
            <a:r>
              <a:rPr lang="en-US" sz="2000" dirty="0" smtClean="0"/>
              <a:t>POT design: </a:t>
            </a:r>
          </a:p>
          <a:p>
            <a:pPr marL="514350" lvl="1" indent="-227013"/>
            <a:r>
              <a:rPr lang="en-US" sz="1600" dirty="0" smtClean="0">
                <a:solidFill>
                  <a:srgbClr val="C00000"/>
                </a:solidFill>
              </a:rPr>
              <a:t>the </a:t>
            </a:r>
            <a:r>
              <a:rPr lang="en-US" sz="1600" dirty="0">
                <a:solidFill>
                  <a:srgbClr val="C00000"/>
                </a:solidFill>
              </a:rPr>
              <a:t>TOTEM design has a </a:t>
            </a:r>
            <a:r>
              <a:rPr lang="en-US" sz="1600" b="1" dirty="0">
                <a:solidFill>
                  <a:srgbClr val="C00000"/>
                </a:solidFill>
              </a:rPr>
              <a:t>different thin window size</a:t>
            </a:r>
            <a:r>
              <a:rPr lang="en-US" sz="1600" dirty="0">
                <a:solidFill>
                  <a:srgbClr val="C00000"/>
                </a:solidFill>
              </a:rPr>
              <a:t>,</a:t>
            </a:r>
            <a:r>
              <a:rPr lang="en-US" sz="1600" dirty="0"/>
              <a:t> not optimally matched to our </a:t>
            </a:r>
            <a:r>
              <a:rPr lang="en-US" sz="1600" dirty="0" smtClean="0"/>
              <a:t>acceptance</a:t>
            </a:r>
          </a:p>
          <a:p>
            <a:pPr marL="514350" lvl="1" indent="-227013"/>
            <a:r>
              <a:rPr lang="en-US" sz="1600" dirty="0" smtClean="0">
                <a:solidFill>
                  <a:srgbClr val="C00000"/>
                </a:solidFill>
              </a:rPr>
              <a:t>the </a:t>
            </a:r>
            <a:r>
              <a:rPr lang="en-US" sz="1600" dirty="0">
                <a:solidFill>
                  <a:srgbClr val="C00000"/>
                </a:solidFill>
              </a:rPr>
              <a:t>TOTEM floor is a </a:t>
            </a:r>
            <a:r>
              <a:rPr lang="en-US" sz="1600" b="1" dirty="0">
                <a:solidFill>
                  <a:srgbClr val="C00000"/>
                </a:solidFill>
              </a:rPr>
              <a:t>groove</a:t>
            </a:r>
            <a:r>
              <a:rPr lang="en-US" sz="1600" dirty="0"/>
              <a:t> in the pot </a:t>
            </a:r>
            <a:r>
              <a:rPr lang="en-US" sz="1600" dirty="0" smtClean="0"/>
              <a:t>bottom: </a:t>
            </a:r>
          </a:p>
          <a:p>
            <a:pPr marL="739775" lvl="2" indent="-227013"/>
            <a:r>
              <a:rPr lang="en-US" sz="1400" dirty="0" smtClean="0"/>
              <a:t>requires </a:t>
            </a:r>
            <a:r>
              <a:rPr lang="en-US" sz="1400" dirty="0"/>
              <a:t>a bump-out of the tracking sensor, </a:t>
            </a:r>
            <a:endParaRPr lang="en-US" sz="1400" dirty="0" smtClean="0"/>
          </a:p>
          <a:p>
            <a:pPr marL="739775" lvl="2" indent="-227013"/>
            <a:r>
              <a:rPr lang="en-US" sz="1400" dirty="0" smtClean="0"/>
              <a:t>making </a:t>
            </a:r>
            <a:r>
              <a:rPr lang="en-US" sz="1400" dirty="0"/>
              <a:t>it </a:t>
            </a:r>
            <a:r>
              <a:rPr lang="en-US" sz="1400" dirty="0" smtClean="0"/>
              <a:t>difficult </a:t>
            </a:r>
            <a:r>
              <a:rPr lang="en-US" sz="1400" dirty="0"/>
              <a:t>to insert a Quartic detector close to the beam </a:t>
            </a:r>
            <a:r>
              <a:rPr lang="en-US" sz="1400" dirty="0" smtClean="0"/>
              <a:t>…</a:t>
            </a:r>
          </a:p>
          <a:p>
            <a:pPr marL="739775" lvl="2" indent="-227013"/>
            <a:endParaRPr lang="en-US" sz="1400" dirty="0"/>
          </a:p>
          <a:p>
            <a:pPr marL="284163" indent="-284163"/>
            <a:r>
              <a:rPr lang="en-US" sz="2000" dirty="0" smtClean="0">
                <a:solidFill>
                  <a:srgbClr val="C00000"/>
                </a:solidFill>
              </a:rPr>
              <a:t>We have more time than TOTEM </a:t>
            </a:r>
            <a:r>
              <a:rPr lang="en-US" sz="2000" dirty="0" smtClean="0">
                <a:solidFill>
                  <a:srgbClr val="C00000"/>
                </a:solidFill>
                <a:sym typeface="Wingdings" pitchFamily="2" charset="2"/>
              </a:rPr>
              <a:t> use to investigate improvements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514350" lvl="1" indent="-227013"/>
            <a:r>
              <a:rPr lang="en-US" sz="1600" dirty="0" smtClean="0"/>
              <a:t>We should </a:t>
            </a:r>
            <a:r>
              <a:rPr lang="en-US" sz="1600" dirty="0"/>
              <a:t>make the </a:t>
            </a:r>
            <a:r>
              <a:rPr lang="en-US" sz="1600" dirty="0" smtClean="0"/>
              <a:t>AFP pot </a:t>
            </a:r>
            <a:r>
              <a:rPr lang="en-US" sz="1600" dirty="0"/>
              <a:t>a bit larger (to ~144 mm) by reducing the 2.5 mm gap between the bellows and the pot itself to ~1 mm. </a:t>
            </a:r>
            <a:endParaRPr lang="en-US" sz="1600" dirty="0" smtClean="0"/>
          </a:p>
          <a:p>
            <a:pPr marL="739775" lvl="2" indent="-227013"/>
            <a:r>
              <a:rPr lang="en-US" sz="1400" dirty="0" smtClean="0"/>
              <a:t>Making </a:t>
            </a:r>
            <a:r>
              <a:rPr lang="en-US" sz="1400" dirty="0"/>
              <a:t>it even larger than that requires a different ‘Tee’ </a:t>
            </a:r>
            <a:r>
              <a:rPr lang="en-US" sz="1400" dirty="0" smtClean="0"/>
              <a:t>design and RF </a:t>
            </a:r>
            <a:r>
              <a:rPr lang="en-US" sz="1400" dirty="0"/>
              <a:t>calculations will have to be repeated to validate a larger cylinder. Unless absolutely necessary, I would prefer to keep the pot to 144 mm ID.</a:t>
            </a:r>
          </a:p>
          <a:p>
            <a:pPr marL="514350" lvl="1" indent="-227013"/>
            <a:r>
              <a:rPr lang="en-US" sz="1600" dirty="0"/>
              <a:t>We should </a:t>
            </a:r>
            <a:r>
              <a:rPr lang="en-US" sz="1600" dirty="0" smtClean="0"/>
              <a:t>investigate alternative </a:t>
            </a:r>
            <a:r>
              <a:rPr lang="en-US" sz="1600" dirty="0"/>
              <a:t>pot and window materials, coatings, etc. </a:t>
            </a:r>
            <a:endParaRPr lang="en-US" sz="1600" dirty="0" smtClean="0"/>
          </a:p>
          <a:p>
            <a:pPr marL="739775" lvl="2" indent="-227013"/>
            <a:r>
              <a:rPr lang="en-US" sz="1400" dirty="0" smtClean="0"/>
              <a:t>e.g., </a:t>
            </a:r>
            <a:r>
              <a:rPr lang="en-US" sz="1400" dirty="0"/>
              <a:t>a </a:t>
            </a:r>
            <a:r>
              <a:rPr lang="en-US" sz="1400" dirty="0" smtClean="0"/>
              <a:t>Be </a:t>
            </a:r>
            <a:r>
              <a:rPr lang="en-US" sz="1400" dirty="0"/>
              <a:t>window of </a:t>
            </a:r>
            <a:r>
              <a:rPr lang="en-US" sz="1400" dirty="0" smtClean="0"/>
              <a:t>200-400 </a:t>
            </a:r>
            <a:r>
              <a:rPr lang="el-GR" sz="1400" dirty="0" smtClean="0"/>
              <a:t>μ</a:t>
            </a:r>
            <a:r>
              <a:rPr lang="en-US" sz="1400" dirty="0" smtClean="0"/>
              <a:t>m </a:t>
            </a:r>
            <a:r>
              <a:rPr lang="en-US" sz="1400" dirty="0"/>
              <a:t>thickness welded to an </a:t>
            </a:r>
            <a:r>
              <a:rPr lang="en-US" sz="1400" dirty="0" smtClean="0"/>
              <a:t>Al </a:t>
            </a:r>
            <a:r>
              <a:rPr lang="en-US" sz="1400" dirty="0"/>
              <a:t>pot </a:t>
            </a:r>
            <a:r>
              <a:rPr lang="en-US" sz="1400" dirty="0" smtClean="0"/>
              <a:t>(</a:t>
            </a:r>
            <a:r>
              <a:rPr lang="en-US" sz="1400" dirty="0" err="1" smtClean="0"/>
              <a:t>cfr</a:t>
            </a:r>
            <a:r>
              <a:rPr lang="en-US" sz="1400" dirty="0" smtClean="0"/>
              <a:t>. </a:t>
            </a:r>
            <a:r>
              <a:rPr lang="en-US" sz="1400" dirty="0"/>
              <a:t>Daniela) would be a huge improvement over the current TOTEM pot in terms of conductivity, radiation length (MS</a:t>
            </a:r>
            <a:r>
              <a:rPr lang="en-US" sz="1400" dirty="0" smtClean="0"/>
              <a:t>), </a:t>
            </a:r>
            <a:r>
              <a:rPr lang="en-US" sz="1400" dirty="0"/>
              <a:t>and interaction length</a:t>
            </a:r>
            <a:r>
              <a:rPr lang="en-US" sz="1400" dirty="0" smtClean="0"/>
              <a:t>.</a:t>
            </a:r>
          </a:p>
          <a:p>
            <a:pPr marL="739775" lvl="2" indent="-227013"/>
            <a:endParaRPr lang="en-US" sz="1400" dirty="0"/>
          </a:p>
          <a:p>
            <a:pPr marL="288925" indent="-288925"/>
            <a:r>
              <a:rPr lang="en-US" sz="2000" dirty="0" smtClean="0"/>
              <a:t>Need our </a:t>
            </a:r>
            <a:r>
              <a:rPr lang="en-US" sz="2000" dirty="0"/>
              <a:t>own feedthrough plate with the services as we require them, adapting the plate as designed for TOTEM to AFP needs. </a:t>
            </a:r>
            <a:endParaRPr lang="en-US" sz="2000" dirty="0" smtClean="0"/>
          </a:p>
          <a:p>
            <a:pPr marL="742950" lvl="2" indent="-227013"/>
            <a:r>
              <a:rPr lang="en-US" sz="1400" dirty="0" smtClean="0"/>
              <a:t>Possibly the </a:t>
            </a:r>
            <a:r>
              <a:rPr lang="en-US" sz="1400" dirty="0"/>
              <a:t>plate for the ‘</a:t>
            </a:r>
            <a:r>
              <a:rPr lang="en-US" sz="1400" dirty="0" smtClean="0"/>
              <a:t>timing’ </a:t>
            </a:r>
            <a:r>
              <a:rPr lang="en-US" sz="1400" dirty="0"/>
              <a:t>will be different from the plate for the </a:t>
            </a:r>
            <a:r>
              <a:rPr lang="en-US" sz="1400" dirty="0" smtClean="0"/>
              <a:t>‘tracking’</a:t>
            </a:r>
          </a:p>
          <a:p>
            <a:pPr marL="742950" lvl="2" indent="-227013"/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 Unicode MS"/>
              </a:rPr>
              <a:t>28 Aug 13</a:t>
            </a:r>
            <a:endParaRPr lang="en-US" dirty="0">
              <a:solidFill>
                <a:srgbClr val="000000"/>
              </a:solidFill>
              <a:latin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fld id="{74FD097E-2FF5-4E30-AD47-D6B51F97F908}" type="slidenum">
              <a:rPr lang="en-US" smtClean="0">
                <a:solidFill>
                  <a:srgbClr val="000000"/>
                </a:solidFill>
                <a:latin typeface="Arial Unicode MS"/>
              </a:rPr>
              <a:pPr/>
              <a:t>41</a:t>
            </a:fld>
            <a:endParaRPr lang="en-US" sz="800" dirty="0">
              <a:solidFill>
                <a:srgbClr val="00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1019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420m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Very useful information from the WG4</a:t>
            </a:r>
          </a:p>
          <a:p>
            <a:endParaRPr lang="en-US" dirty="0"/>
          </a:p>
          <a:p>
            <a:r>
              <a:rPr lang="en-US" dirty="0" smtClean="0"/>
              <a:t>Potential for new discovery:  presently not foreseen </a:t>
            </a:r>
          </a:p>
          <a:p>
            <a:r>
              <a:rPr lang="en-US" dirty="0" smtClean="0"/>
              <a:t>Several </a:t>
            </a:r>
            <a:r>
              <a:rPr lang="en-US" dirty="0"/>
              <a:t>processes studied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MSSM </a:t>
            </a:r>
            <a:r>
              <a:rPr lang="en-US" dirty="0"/>
              <a:t>exclusive Higgs production (7 recently proposed benchmark </a:t>
            </a:r>
            <a:r>
              <a:rPr lang="en-US" dirty="0" smtClean="0"/>
              <a:t>scenarios</a:t>
            </a:r>
            <a:r>
              <a:rPr lang="en-US" dirty="0"/>
              <a:t> tried out)</a:t>
            </a:r>
            <a:r>
              <a:rPr lang="en-US" dirty="0" smtClean="0"/>
              <a:t>: the </a:t>
            </a:r>
            <a:r>
              <a:rPr lang="en-US" dirty="0"/>
              <a:t>only viable is </a:t>
            </a:r>
            <a:r>
              <a:rPr lang="en-US" dirty="0" err="1"/>
              <a:t>LowMH</a:t>
            </a:r>
            <a:r>
              <a:rPr lang="en-US" dirty="0"/>
              <a:t> scenario which needs ~1000 fb-1 </a:t>
            </a:r>
            <a:r>
              <a:rPr lang="en-US" dirty="0" smtClean="0"/>
              <a:t>and only </a:t>
            </a:r>
            <a:r>
              <a:rPr lang="en-US" dirty="0"/>
              <a:t>420+420 configuration</a:t>
            </a:r>
          </a:p>
          <a:p>
            <a:pPr lvl="1"/>
            <a:r>
              <a:rPr lang="en-US" dirty="0" smtClean="0"/>
              <a:t>Exclusive </a:t>
            </a:r>
            <a:r>
              <a:rPr lang="en-US" dirty="0" err="1"/>
              <a:t>chargino</a:t>
            </a:r>
            <a:r>
              <a:rPr lang="en-US" dirty="0"/>
              <a:t> </a:t>
            </a:r>
            <a:r>
              <a:rPr lang="en-US" dirty="0" smtClean="0"/>
              <a:t>production: low </a:t>
            </a:r>
            <a:r>
              <a:rPr lang="en-US" dirty="0"/>
              <a:t>S/B, Pile-up issue</a:t>
            </a:r>
          </a:p>
          <a:p>
            <a:pPr lvl="1"/>
            <a:r>
              <a:rPr lang="en-US" dirty="0" smtClean="0"/>
              <a:t>NMSSM </a:t>
            </a:r>
            <a:r>
              <a:rPr lang="en-US" dirty="0"/>
              <a:t>Charged </a:t>
            </a:r>
            <a:r>
              <a:rPr lang="en-US" dirty="0" smtClean="0"/>
              <a:t>Higgs: rather </a:t>
            </a:r>
            <a:r>
              <a:rPr lang="en-US" dirty="0"/>
              <a:t>low x-</a:t>
            </a:r>
            <a:r>
              <a:rPr lang="en-US" dirty="0" smtClean="0"/>
              <a:t>section</a:t>
            </a:r>
            <a:endParaRPr lang="en-US" dirty="0"/>
          </a:p>
          <a:p>
            <a:r>
              <a:rPr lang="en-US" dirty="0"/>
              <a:t>Experimental challenges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420 </a:t>
            </a:r>
            <a:r>
              <a:rPr lang="en-US" dirty="0"/>
              <a:t>can hardly be put into L1 trigger</a:t>
            </a:r>
          </a:p>
          <a:p>
            <a:pPr lvl="1"/>
            <a:r>
              <a:rPr lang="en-US" dirty="0" smtClean="0"/>
              <a:t>420 </a:t>
            </a:r>
            <a:r>
              <a:rPr lang="en-US" dirty="0"/>
              <a:t>can only be put after LS2 -&gt; very high pile-up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 smtClean="0"/>
              <a:t>Potential for improving 210m physics program: VERY HIGH</a:t>
            </a:r>
          </a:p>
          <a:p>
            <a:pPr lvl="1"/>
            <a:r>
              <a:rPr lang="en-US" dirty="0" smtClean="0"/>
              <a:t>Acceptance is extended to low mass region</a:t>
            </a:r>
          </a:p>
          <a:p>
            <a:pPr lvl="1"/>
            <a:r>
              <a:rPr lang="en-US" dirty="0" smtClean="0"/>
              <a:t>A better understanding of background for high mass search is provided</a:t>
            </a:r>
          </a:p>
          <a:p>
            <a:pPr marL="114300" indent="0">
              <a:buNone/>
            </a:pPr>
            <a:endParaRPr lang="en-US" dirty="0"/>
          </a:p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CONCLUSION: The AFP collaboration will reconsider 420m installation after year 2016, depending on the following: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experience gained after one year of running the 210m stations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experience gained from TOTEM/CMS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strength of the collaboration</a:t>
            </a:r>
            <a:endParaRPr lang="en-US" dirty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34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652" r="652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99792" y="6300028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</a:t>
            </a:r>
            <a:r>
              <a:rPr lang="en-US" dirty="0" err="1" smtClean="0"/>
              <a:t>Chwastowski</a:t>
            </a:r>
            <a:r>
              <a:rPr lang="en-US" dirty="0" smtClean="0"/>
              <a:t>, R. </a:t>
            </a:r>
            <a:r>
              <a:rPr lang="en-US" dirty="0" err="1" smtClean="0"/>
              <a:t>Staszewski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5805264"/>
            <a:ext cx="3075481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75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2669"/>
          <a:stretch/>
        </p:blipFill>
        <p:spPr>
          <a:xfrm>
            <a:off x="4427984" y="3933056"/>
            <a:ext cx="3861501" cy="29477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44669"/>
            <a:ext cx="3887975" cy="28603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diffraction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" y="1292696"/>
            <a:ext cx="4906888" cy="530465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Measure         as a function of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i="1" dirty="0" smtClean="0">
                <a:latin typeface="Symbol" charset="2"/>
                <a:cs typeface="Symbol" charset="2"/>
              </a:rPr>
              <a:t>x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and </a:t>
            </a:r>
            <a:r>
              <a:rPr lang="en-US" i="1" dirty="0" smtClean="0">
                <a:cs typeface="Symbol" charset="2"/>
              </a:rPr>
              <a:t>t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 smtClean="0"/>
              <a:t>to test triple-</a:t>
            </a:r>
            <a:r>
              <a:rPr lang="en-US" dirty="0" err="1"/>
              <a:t>P</a:t>
            </a:r>
            <a:r>
              <a:rPr lang="en-US" dirty="0" err="1" smtClean="0"/>
              <a:t>omeron</a:t>
            </a:r>
            <a:r>
              <a:rPr lang="en-US" dirty="0" smtClean="0"/>
              <a:t> approach in 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 err="1" smtClean="0"/>
              <a:t>Regge</a:t>
            </a:r>
            <a:r>
              <a:rPr lang="en-US" dirty="0" smtClean="0"/>
              <a:t> Theory. </a:t>
            </a:r>
            <a:r>
              <a:rPr lang="en-US" dirty="0" smtClean="0">
                <a:solidFill>
                  <a:srgbClr val="FF0000"/>
                </a:solidFill>
              </a:rPr>
              <a:t>Theoretical models differ factor of ~2</a:t>
            </a:r>
          </a:p>
          <a:p>
            <a:pPr marL="411480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High mass soft diffraction</a:t>
            </a:r>
          </a:p>
          <a:p>
            <a:pPr lvl="1"/>
            <a:r>
              <a:rPr lang="en-US" dirty="0" smtClean="0"/>
              <a:t>charged particle distribution constrains particle production as a function of </a:t>
            </a:r>
            <a:r>
              <a:rPr lang="en-US" i="1" dirty="0" smtClean="0">
                <a:latin typeface="Symbol" charset="2"/>
                <a:cs typeface="Symbol" charset="2"/>
              </a:rPr>
              <a:t>x</a:t>
            </a:r>
          </a:p>
          <a:p>
            <a:pPr lvl="1"/>
            <a:r>
              <a:rPr lang="en-US" dirty="0" smtClean="0">
                <a:cs typeface="Symbol" charset="2"/>
              </a:rPr>
              <a:t>Since </a:t>
            </a:r>
            <a:r>
              <a:rPr lang="en-US" dirty="0" err="1" smtClean="0">
                <a:cs typeface="Symbol" charset="2"/>
              </a:rPr>
              <a:t>Pomerons</a:t>
            </a:r>
            <a:r>
              <a:rPr lang="en-US" dirty="0" smtClean="0">
                <a:cs typeface="Symbol" charset="2"/>
              </a:rPr>
              <a:t> are gluons dominated, production of strange particles in soft diffraction can lead to a better understanding of strangeness formation in </a:t>
            </a:r>
            <a:r>
              <a:rPr lang="en-US" dirty="0" err="1" smtClean="0">
                <a:cs typeface="Symbol" charset="2"/>
              </a:rPr>
              <a:t>hadronic</a:t>
            </a:r>
            <a:r>
              <a:rPr lang="en-US" dirty="0" smtClean="0">
                <a:cs typeface="Symbol" charset="2"/>
              </a:rPr>
              <a:t> processes</a:t>
            </a:r>
          </a:p>
          <a:p>
            <a:pPr lvl="1"/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Nearly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all the analyses performed by </a:t>
            </a:r>
            <a:r>
              <a:rPr lang="en-US" dirty="0" err="1" smtClean="0">
                <a:solidFill>
                  <a:srgbClr val="FF0000"/>
                </a:solidFill>
                <a:cs typeface="Symbol" charset="2"/>
              </a:rPr>
              <a:t>sQCD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 group of SM, </a:t>
            </a:r>
            <a:r>
              <a:rPr lang="en-US" dirty="0" smtClean="0">
                <a:solidFill>
                  <a:srgbClr val="FF0000"/>
                </a:solidFill>
              </a:rPr>
              <a:t>and that are mainly sensitive to non-diffractive events, could be repeated with one or two proton tags</a:t>
            </a:r>
            <a:r>
              <a:rPr lang="en-US" dirty="0" smtClean="0"/>
              <a:t>.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All these measurements are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useful to tune MC generators</a:t>
            </a:r>
          </a:p>
          <a:p>
            <a:pPr lvl="1"/>
            <a:endParaRPr lang="en-US" dirty="0">
              <a:cs typeface="Symbol" charset="2"/>
            </a:endParaRPr>
          </a:p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588601"/>
              </p:ext>
            </p:extLst>
          </p:nvPr>
        </p:nvGraphicFramePr>
        <p:xfrm>
          <a:off x="1259632" y="1177280"/>
          <a:ext cx="3683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Equation" r:id="rId5" imgW="368300" imgH="431800" progId="Equation.DSMT4">
                  <p:embed/>
                </p:oleObj>
              </mc:Choice>
              <mc:Fallback>
                <p:oleObj name="Equation" r:id="rId5" imgW="368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9632" y="1177280"/>
                        <a:ext cx="3683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9512" y="6381328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6.3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5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Diffraction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Proton tagging at ATLAS will allow the study </a:t>
            </a:r>
            <a:r>
              <a:rPr lang="en-US" dirty="0" smtClean="0"/>
              <a:t>of hard </a:t>
            </a:r>
            <a:r>
              <a:rPr lang="en-US" dirty="0"/>
              <a:t>diffraction, expanding and extending the </a:t>
            </a:r>
            <a:r>
              <a:rPr lang="en-US" dirty="0" smtClean="0"/>
              <a:t>investigations carried </a:t>
            </a:r>
            <a:r>
              <a:rPr lang="en-US" dirty="0"/>
              <a:t>out at CERN by </a:t>
            </a:r>
            <a:r>
              <a:rPr lang="en-US" dirty="0" smtClean="0"/>
              <a:t>UA8, </a:t>
            </a:r>
            <a:r>
              <a:rPr lang="en-US" dirty="0"/>
              <a:t>at HERA by H1 and ZEUS and at </a:t>
            </a:r>
            <a:r>
              <a:rPr lang="en-US" dirty="0" err="1"/>
              <a:t>Fermilab</a:t>
            </a:r>
            <a:r>
              <a:rPr lang="en-US" dirty="0"/>
              <a:t> by </a:t>
            </a:r>
            <a:r>
              <a:rPr lang="en-US" dirty="0" smtClean="0"/>
              <a:t>CDF and D0,  </a:t>
            </a:r>
            <a:r>
              <a:rPr lang="en-US" dirty="0"/>
              <a:t>and recently also by </a:t>
            </a:r>
            <a:r>
              <a:rPr lang="en-US" dirty="0" smtClean="0"/>
              <a:t>CMS</a:t>
            </a:r>
          </a:p>
          <a:p>
            <a:r>
              <a:rPr lang="en-US" dirty="0"/>
              <a:t>From HERA and </a:t>
            </a:r>
            <a:r>
              <a:rPr lang="en-US" dirty="0" err="1"/>
              <a:t>Tevatron</a:t>
            </a:r>
            <a:r>
              <a:rPr lang="en-US" dirty="0"/>
              <a:t> measurements, a </a:t>
            </a:r>
            <a:r>
              <a:rPr lang="en-US" dirty="0" smtClean="0"/>
              <a:t>consistent picture </a:t>
            </a:r>
            <a:r>
              <a:rPr lang="en-US" dirty="0"/>
              <a:t>emerged of </a:t>
            </a:r>
            <a:r>
              <a:rPr lang="en-US" dirty="0" err="1"/>
              <a:t>P</a:t>
            </a:r>
            <a:r>
              <a:rPr lang="en-US" dirty="0" err="1" smtClean="0"/>
              <a:t>omeron</a:t>
            </a:r>
            <a:r>
              <a:rPr lang="en-US" dirty="0" smtClean="0"/>
              <a:t> </a:t>
            </a:r>
            <a:r>
              <a:rPr lang="en-US" dirty="0"/>
              <a:t>having a structure and </a:t>
            </a:r>
            <a:r>
              <a:rPr lang="en-US" dirty="0" err="1"/>
              <a:t>dPDF</a:t>
            </a:r>
            <a:r>
              <a:rPr lang="en-US" dirty="0"/>
              <a:t> governed by DGLAP evolution.</a:t>
            </a:r>
          </a:p>
          <a:p>
            <a:r>
              <a:rPr lang="en-US" dirty="0"/>
              <a:t>There are however alternative theoretical developments where diffraction is a byproduct of a </a:t>
            </a:r>
            <a:r>
              <a:rPr lang="en-US" dirty="0" smtClean="0"/>
              <a:t>color rearrangement </a:t>
            </a:r>
            <a:r>
              <a:rPr lang="en-US" dirty="0"/>
              <a:t>in the final state </a:t>
            </a:r>
            <a:r>
              <a:rPr lang="en-US" dirty="0" smtClean="0"/>
              <a:t>– Soft </a:t>
            </a:r>
            <a:r>
              <a:rPr lang="en-US" dirty="0" err="1" smtClean="0"/>
              <a:t>Colour</a:t>
            </a:r>
            <a:r>
              <a:rPr lang="en-US" dirty="0" smtClean="0"/>
              <a:t> Interaction (SCI)</a:t>
            </a:r>
          </a:p>
          <a:p>
            <a:r>
              <a:rPr lang="en-US" dirty="0" smtClean="0"/>
              <a:t>At </a:t>
            </a:r>
            <a:r>
              <a:rPr lang="en-US" dirty="0" smtClean="0">
                <a:solidFill>
                  <a:srgbClr val="FF0000"/>
                </a:solidFill>
              </a:rPr>
              <a:t>LHC </a:t>
            </a:r>
            <a:r>
              <a:rPr lang="en-US" dirty="0">
                <a:solidFill>
                  <a:srgbClr val="FF0000"/>
                </a:solidFill>
              </a:rPr>
              <a:t>it will be </a:t>
            </a:r>
            <a:r>
              <a:rPr lang="en-US" dirty="0" smtClean="0">
                <a:solidFill>
                  <a:srgbClr val="FF0000"/>
                </a:solidFill>
              </a:rPr>
              <a:t>possible to </a:t>
            </a:r>
            <a:r>
              <a:rPr lang="en-US" dirty="0">
                <a:solidFill>
                  <a:srgbClr val="FF0000"/>
                </a:solidFill>
              </a:rPr>
              <a:t>test the </a:t>
            </a:r>
            <a:r>
              <a:rPr lang="en-US" dirty="0" err="1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rgbClr val="FF0000"/>
                </a:solidFill>
              </a:rPr>
              <a:t>omeron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model and search for deviations signaling other production </a:t>
            </a:r>
            <a:r>
              <a:rPr lang="en-US" dirty="0" smtClean="0">
                <a:solidFill>
                  <a:srgbClr val="FF0000"/>
                </a:solidFill>
              </a:rPr>
              <a:t>mechanisms.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9512" y="6381328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6.4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01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268760"/>
            <a:ext cx="3499622" cy="27773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4118110"/>
            <a:ext cx="3567983" cy="25512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Diffraction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9512" y="6381328"/>
            <a:ext cx="3250747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AFP Progress report : Section 6.4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5496" y="1364704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•</a:t>
            </a:r>
            <a:r>
              <a:rPr lang="en-US" sz="1100" dirty="0" smtClean="0"/>
              <a:t>       </a:t>
            </a:r>
            <a:r>
              <a:rPr lang="en-US" sz="2400" dirty="0" smtClean="0"/>
              <a:t>Exclusive processes</a:t>
            </a:r>
          </a:p>
          <a:p>
            <a:pPr marL="114300" indent="0">
              <a:buFont typeface="Arial" pitchFamily="34" charset="0"/>
              <a:buNone/>
            </a:pPr>
            <a:r>
              <a:rPr lang="el-GR" sz="2400" dirty="0" smtClean="0"/>
              <a:t>•</a:t>
            </a:r>
            <a:r>
              <a:rPr lang="el-GR" sz="1100" dirty="0" smtClean="0"/>
              <a:t>       </a:t>
            </a:r>
            <a:r>
              <a:rPr lang="el-GR" sz="2400" dirty="0" smtClean="0"/>
              <a:t>QED: γγ exchange</a:t>
            </a:r>
          </a:p>
          <a:p>
            <a:pPr marL="411480" lvl="1" indent="0">
              <a:buFont typeface="Arial" pitchFamily="34" charset="0"/>
              <a:buNone/>
            </a:pPr>
            <a:r>
              <a:rPr lang="en-US" dirty="0" smtClean="0"/>
              <a:t>•</a:t>
            </a:r>
            <a:r>
              <a:rPr lang="en-US" sz="1050" dirty="0" smtClean="0"/>
              <a:t>       </a:t>
            </a:r>
            <a:r>
              <a:rPr lang="en-US" dirty="0" smtClean="0"/>
              <a:t>Anomalous couplings: </a:t>
            </a:r>
            <a:r>
              <a:rPr lang="en-US" dirty="0" smtClean="0">
                <a:solidFill>
                  <a:srgbClr val="FF0000"/>
                </a:solidFill>
              </a:rPr>
              <a:t>Test of EW symmetry  breaking</a:t>
            </a:r>
            <a:r>
              <a:rPr lang="en-US" dirty="0" smtClean="0"/>
              <a:t>  (</a:t>
            </a:r>
            <a:r>
              <a:rPr lang="en-US" dirty="0" err="1" smtClean="0"/>
              <a:t>γγWW</a:t>
            </a:r>
            <a:r>
              <a:rPr lang="en-US" dirty="0" smtClean="0"/>
              <a:t>, </a:t>
            </a:r>
            <a:r>
              <a:rPr lang="en-US" dirty="0" err="1" smtClean="0"/>
              <a:t>γγZZ</a:t>
            </a:r>
            <a:r>
              <a:rPr lang="en-US" dirty="0" smtClean="0"/>
              <a:t>, </a:t>
            </a:r>
            <a:r>
              <a:rPr lang="en-US" dirty="0" err="1" smtClean="0"/>
              <a:t>γγγγ</a:t>
            </a:r>
            <a:r>
              <a:rPr lang="en-US" dirty="0" smtClean="0"/>
              <a:t>)</a:t>
            </a:r>
          </a:p>
          <a:p>
            <a:pPr marL="411480" lvl="1" indent="0">
              <a:buFont typeface="Arial" pitchFamily="34" charset="0"/>
              <a:buNone/>
            </a:pPr>
            <a:r>
              <a:rPr lang="en-US" dirty="0" smtClean="0"/>
              <a:t>•</a:t>
            </a:r>
            <a:r>
              <a:rPr lang="en-US" sz="1050" dirty="0" smtClean="0"/>
              <a:t>      </a:t>
            </a:r>
            <a:r>
              <a:rPr lang="en-US" sz="1200" dirty="0" smtClean="0"/>
              <a:t> </a:t>
            </a:r>
            <a:r>
              <a:rPr lang="en-US" sz="2300" dirty="0" smtClean="0">
                <a:solidFill>
                  <a:srgbClr val="FF0000"/>
                </a:solidFill>
              </a:rPr>
              <a:t>Search for Monopoles</a:t>
            </a:r>
            <a:endParaRPr lang="en-US" dirty="0" smtClean="0">
              <a:solidFill>
                <a:srgbClr val="FF0000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•</a:t>
            </a:r>
            <a:r>
              <a:rPr lang="en-US" sz="1100" dirty="0" smtClean="0"/>
              <a:t>       </a:t>
            </a:r>
            <a:r>
              <a:rPr lang="en-US" sz="2400" dirty="0" smtClean="0"/>
              <a:t>QCD: DPE</a:t>
            </a:r>
          </a:p>
          <a:p>
            <a:pPr marL="411480" lvl="1" indent="0">
              <a:buFont typeface="Arial" pitchFamily="34" charset="0"/>
              <a:buNone/>
            </a:pPr>
            <a:r>
              <a:rPr lang="en-US" dirty="0" smtClean="0"/>
              <a:t>•</a:t>
            </a:r>
            <a:r>
              <a:rPr lang="en-US" sz="1050" dirty="0" smtClean="0"/>
              <a:t>       </a:t>
            </a:r>
            <a:r>
              <a:rPr lang="en-US" dirty="0" smtClean="0"/>
              <a:t>Exclusive Jet production</a:t>
            </a:r>
            <a:r>
              <a:rPr lang="en-US" dirty="0" smtClean="0">
                <a:solidFill>
                  <a:srgbClr val="FF0000"/>
                </a:solidFill>
              </a:rPr>
              <a:t>: constrain </a:t>
            </a:r>
            <a:endParaRPr lang="en-US" dirty="0">
              <a:solidFill>
                <a:srgbClr val="FF0000"/>
              </a:solidFill>
            </a:endParaRPr>
          </a:p>
          <a:p>
            <a:pPr marL="41148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diffractive Higgs production</a:t>
            </a:r>
          </a:p>
          <a:p>
            <a:pPr marL="411480" lvl="1" indent="0">
              <a:buFont typeface="Arial" pitchFamily="34" charset="0"/>
              <a:buNone/>
            </a:pPr>
            <a:r>
              <a:rPr lang="en-US" dirty="0" smtClean="0"/>
              <a:t>•</a:t>
            </a:r>
            <a:r>
              <a:rPr lang="en-US" sz="1050" dirty="0" smtClean="0"/>
              <a:t>      </a:t>
            </a:r>
            <a:r>
              <a:rPr lang="en-US" sz="105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Jet-gap-Jet to test BFKL dynamics</a:t>
            </a:r>
          </a:p>
          <a:p>
            <a:pPr marL="411480" lvl="1" indent="0">
              <a:buFont typeface="Arial" pitchFamily="34" charset="0"/>
              <a:buNone/>
            </a:pPr>
            <a:r>
              <a:rPr lang="en-US" dirty="0" smtClean="0"/>
              <a:t>•</a:t>
            </a:r>
            <a:r>
              <a:rPr lang="en-US" sz="1050" dirty="0" smtClean="0"/>
              <a:t>       </a:t>
            </a:r>
            <a:r>
              <a:rPr lang="en-US" dirty="0" err="1" smtClean="0"/>
              <a:t>γ+jet</a:t>
            </a:r>
            <a:r>
              <a:rPr lang="en-US" dirty="0" smtClean="0"/>
              <a:t> production. Measurement of ratio of </a:t>
            </a:r>
            <a:r>
              <a:rPr lang="en-US" dirty="0" err="1" smtClean="0"/>
              <a:t>γ</a:t>
            </a:r>
            <a:r>
              <a:rPr lang="en-US" b="1" dirty="0" err="1" smtClean="0"/>
              <a:t>+</a:t>
            </a:r>
            <a:r>
              <a:rPr lang="en-US" dirty="0" err="1" smtClean="0"/>
              <a:t>jet</a:t>
            </a:r>
            <a:r>
              <a:rPr lang="en-US" dirty="0" smtClean="0"/>
              <a:t>  over </a:t>
            </a:r>
            <a:r>
              <a:rPr lang="en-US" dirty="0" err="1" smtClean="0"/>
              <a:t>dijet</a:t>
            </a:r>
            <a:r>
              <a:rPr lang="en-US" dirty="0" smtClean="0"/>
              <a:t> cross sections will allow direct study of  the quark content of the </a:t>
            </a:r>
            <a:r>
              <a:rPr lang="en-US" dirty="0" err="1" smtClean="0"/>
              <a:t>Pomeron</a:t>
            </a:r>
            <a:endParaRPr lang="en-US" dirty="0" smtClean="0"/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•</a:t>
            </a:r>
            <a:r>
              <a:rPr lang="en-US" sz="1100" dirty="0" smtClean="0"/>
              <a:t>       </a:t>
            </a:r>
            <a:r>
              <a:rPr lang="en-US" sz="2400" dirty="0" smtClean="0"/>
              <a:t>SD W production (to be finalized)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•</a:t>
            </a:r>
            <a:r>
              <a:rPr lang="en-US" sz="1100" dirty="0" smtClean="0"/>
              <a:t>       </a:t>
            </a:r>
            <a:r>
              <a:rPr lang="en-US" sz="2400" dirty="0" smtClean="0"/>
              <a:t>W charge asymmetry in single diffractive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production is sensitive to the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structure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of the </a:t>
            </a:r>
            <a:r>
              <a:rPr lang="en-US" sz="2400" dirty="0" err="1" smtClean="0"/>
              <a:t>Pomeron</a:t>
            </a:r>
            <a:r>
              <a:rPr lang="en-US" sz="2400" dirty="0" smtClean="0"/>
              <a:t>, in particular to u</a:t>
            </a:r>
            <a:r>
              <a:rPr lang="en-US" sz="2400" b="1" dirty="0" smtClean="0"/>
              <a:t>/</a:t>
            </a:r>
            <a:r>
              <a:rPr lang="en-US" sz="2400" dirty="0" smtClean="0"/>
              <a:t>d ratio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/>
              <a:t>•</a:t>
            </a:r>
            <a:r>
              <a:rPr lang="en-US" sz="1100" dirty="0" smtClean="0"/>
              <a:t>     </a:t>
            </a:r>
            <a:r>
              <a:rPr lang="en-US" sz="1100" dirty="0" smtClean="0">
                <a:solidFill>
                  <a:srgbClr val="FF0000"/>
                </a:solidFill>
              </a:rPr>
              <a:t>  </a:t>
            </a:r>
            <a:r>
              <a:rPr lang="en-US" sz="2400" dirty="0" smtClean="0">
                <a:solidFill>
                  <a:srgbClr val="FF0000"/>
                </a:solidFill>
              </a:rPr>
              <a:t>HERA measurements cannot distinguish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between different quark </a:t>
            </a:r>
            <a:r>
              <a:rPr lang="en-US" sz="2400" dirty="0" err="1" smtClean="0">
                <a:solidFill>
                  <a:srgbClr val="FF0000"/>
                </a:solidFill>
              </a:rPr>
              <a:t>flavours</a:t>
            </a:r>
            <a:r>
              <a:rPr lang="en-US" sz="2400" dirty="0" smtClean="0">
                <a:solidFill>
                  <a:srgbClr val="FF0000"/>
                </a:solidFill>
              </a:rPr>
              <a:t>, but AFP can!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0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Why can’t it be done with ALFA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/>
          <a:srcRect l="6680" b="6871"/>
          <a:stretch/>
        </p:blipFill>
        <p:spPr bwMode="auto">
          <a:xfrm>
            <a:off x="539552" y="3284984"/>
            <a:ext cx="7454537" cy="3600401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92382" y="6165304"/>
            <a:ext cx="1921051" cy="137231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63334" y="6460121"/>
            <a:ext cx="1067250" cy="137231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508104" y="3501008"/>
            <a:ext cx="0" cy="28818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03883" y="3717032"/>
            <a:ext cx="647094" cy="35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136904" cy="259228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ts val="2086"/>
              </a:lnSpc>
            </a:pPr>
            <a:r>
              <a:rPr lang="en-US" altLang="zh-CN" dirty="0">
                <a:latin typeface="Calibri"/>
                <a:cs typeface="Calibri"/>
              </a:rPr>
              <a:t>Some diffractive program can, but the acceptance </a:t>
            </a:r>
            <a:r>
              <a:rPr lang="en-US" altLang="zh-CN" dirty="0">
                <a:solidFill>
                  <a:srgbClr val="FF0000"/>
                </a:solidFill>
                <a:latin typeface="Calibri"/>
                <a:cs typeface="Calibri"/>
              </a:rPr>
              <a:t>is not ideal at nominal LHC optics</a:t>
            </a:r>
          </a:p>
          <a:p>
            <a:pPr marL="411480" lvl="1" indent="0">
              <a:lnSpc>
                <a:spcPts val="2358"/>
              </a:lnSpc>
              <a:buNone/>
            </a:pPr>
            <a:r>
              <a:rPr lang="en-US" altLang="zh-CN" dirty="0">
                <a:solidFill>
                  <a:srgbClr val="FF0000"/>
                </a:solidFill>
                <a:latin typeface="Calibri"/>
                <a:cs typeface="Calibri"/>
              </a:rPr>
              <a:t>-   horizontal detectors missing !</a:t>
            </a:r>
          </a:p>
          <a:p>
            <a:pPr>
              <a:lnSpc>
                <a:spcPts val="2721"/>
              </a:lnSpc>
            </a:pP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Trigger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complications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ALFA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can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only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trigger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on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separated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bunches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(&gt;600ns)</a:t>
            </a:r>
          </a:p>
          <a:p>
            <a:pPr marL="411480" lvl="1" indent="0">
              <a:lnSpc>
                <a:spcPts val="2358"/>
              </a:lnSpc>
              <a:buNone/>
            </a:pP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-</a:t>
            </a:r>
            <a:r>
              <a:rPr lang="en-US" altLang="zh-CN" dirty="0">
                <a:latin typeface="Calibri"/>
                <a:cs typeface="Calibri"/>
              </a:rPr>
              <a:t>  </a:t>
            </a:r>
            <a:r>
              <a:rPr lang="en-US" altLang="zh-CN" dirty="0" smtClean="0">
                <a:solidFill>
                  <a:srgbClr val="FF0000"/>
                </a:solidFill>
                <a:latin typeface="Calibri"/>
                <a:cs typeface="Calibri"/>
              </a:rPr>
              <a:t>Dead time </a:t>
            </a:r>
            <a:r>
              <a:rPr lang="en-US" altLang="zh-CN" dirty="0">
                <a:solidFill>
                  <a:srgbClr val="FF0000"/>
                </a:solidFill>
                <a:latin typeface="Calibri"/>
                <a:cs typeface="Calibri"/>
              </a:rPr>
              <a:t>probably improved after shutdown to 100-200ns</a:t>
            </a:r>
          </a:p>
          <a:p>
            <a:pPr>
              <a:lnSpc>
                <a:spcPts val="2721"/>
              </a:lnSpc>
            </a:pPr>
            <a:r>
              <a:rPr lang="en-US" altLang="zh-CN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~0.1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really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the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limit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of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Calibri"/>
                <a:cs typeface="Calibri"/>
              </a:rPr>
              <a:t>Pomeron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model,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we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would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like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to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measure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below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that</a:t>
            </a:r>
          </a:p>
          <a:p>
            <a:pPr>
              <a:lnSpc>
                <a:spcPts val="2721"/>
              </a:lnSpc>
            </a:pP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AFP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acceptance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also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larger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then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of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CDF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acceptance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0.035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0.09</a:t>
            </a:r>
          </a:p>
          <a:p>
            <a:pPr>
              <a:lnSpc>
                <a:spcPts val="2721"/>
              </a:lnSpc>
            </a:pP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Both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detectors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at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~15</a:t>
            </a:r>
            <a:r>
              <a:rPr lang="en-US" altLang="zh-CN" dirty="0">
                <a:latin typeface="Calibri"/>
                <a:cs typeface="Calibri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/>
                <a:cs typeface="Calibri"/>
              </a:rPr>
              <a:t>sigma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277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2834" b="18329"/>
          <a:stretch/>
        </p:blipFill>
        <p:spPr>
          <a:xfrm>
            <a:off x="159793" y="1556792"/>
            <a:ext cx="8228631" cy="4464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running conditions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E95A-03D7-42E3-871B-E6BA8C722F43}" type="datetime1">
              <a:rPr lang="en-GB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Bruschi, INFN Bologna (Italy)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79512" y="3573016"/>
            <a:ext cx="82089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9512" y="5153228"/>
            <a:ext cx="8208912" cy="753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3528" y="6095037"/>
            <a:ext cx="7956376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All these studies have been reported in the progress report or in separate notes addressed by the </a:t>
            </a:r>
            <a:r>
              <a:rPr lang="en-US" dirty="0" smtClean="0"/>
              <a:t>progress </a:t>
            </a:r>
            <a:r>
              <a:rPr lang="en-US" dirty="0"/>
              <a:t>report </a:t>
            </a:r>
            <a:r>
              <a:rPr lang="en-US" dirty="0" smtClean="0"/>
              <a:t>itself  (see slide 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257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23686</TotalTime>
  <Words>3396</Words>
  <Application>Microsoft Macintosh PowerPoint</Application>
  <PresentationFormat>On-screen Show (4:3)</PresentationFormat>
  <Paragraphs>822</Paragraphs>
  <Slides>43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Adjacency</vt:lpstr>
      <vt:lpstr>Default Design</vt:lpstr>
      <vt:lpstr>Office Theme</vt:lpstr>
      <vt:lpstr>Equation</vt:lpstr>
      <vt:lpstr>Worksheet</vt:lpstr>
      <vt:lpstr>AFP Project  Brief Update</vt:lpstr>
      <vt:lpstr>AFP Progress Report</vt:lpstr>
      <vt:lpstr>Forward Physics: any process where  at least one particle goes forward</vt:lpstr>
      <vt:lpstr>The AFP detectors</vt:lpstr>
      <vt:lpstr>Soft diffraction program</vt:lpstr>
      <vt:lpstr>Hard Diffraction program</vt:lpstr>
      <vt:lpstr>Hard Diffraction program</vt:lpstr>
      <vt:lpstr>Why can’t it be done with ALFA</vt:lpstr>
      <vt:lpstr>Summary of running conditions </vt:lpstr>
      <vt:lpstr>Forward region  full simulation</vt:lpstr>
      <vt:lpstr>Full MC simulation ready</vt:lpstr>
      <vt:lpstr>Background studies</vt:lpstr>
      <vt:lpstr>AFP Physics Review</vt:lpstr>
      <vt:lpstr>AFP Technical Review</vt:lpstr>
      <vt:lpstr>The AFP collaboration</vt:lpstr>
      <vt:lpstr>Backup</vt:lpstr>
      <vt:lpstr>Conclusions</vt:lpstr>
      <vt:lpstr>Summary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Needed run conditions</vt:lpstr>
      <vt:lpstr>Tracking Detectors</vt:lpstr>
      <vt:lpstr>AFP Fast ToF</vt:lpstr>
      <vt:lpstr>Hamburg Beam Pipe</vt:lpstr>
      <vt:lpstr>AFP RP &amp; STATION</vt:lpstr>
      <vt:lpstr>AFP Beam Tests: Schedule ,  Plans &amp; Manpower</vt:lpstr>
      <vt:lpstr>AFP staged approach</vt:lpstr>
      <vt:lpstr>Resources</vt:lpstr>
      <vt:lpstr>ATLAS Forward detectors</vt:lpstr>
      <vt:lpstr>Simulations: Impedance and Heating</vt:lpstr>
      <vt:lpstr>Pot and Window Materials</vt:lpstr>
      <vt:lpstr>Si Tracker in Hamburg Beam Pipe</vt:lpstr>
      <vt:lpstr>Electronics Layout Phase 0</vt:lpstr>
      <vt:lpstr>ToF Resolution: Test beam 2012 FNAL</vt:lpstr>
      <vt:lpstr>Some Highlights of Timing R&amp;D </vt:lpstr>
      <vt:lpstr>Ultimate Timing System Resolution</vt:lpstr>
      <vt:lpstr>Tracking + Quartic ToF Detector in RP?</vt:lpstr>
      <vt:lpstr>AFP POT Modifications </vt:lpstr>
      <vt:lpstr>420m</vt:lpstr>
      <vt:lpstr>Alignment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Bruschi</dc:creator>
  <cp:lastModifiedBy>Marco Bruschi</cp:lastModifiedBy>
  <cp:revision>339</cp:revision>
  <cp:lastPrinted>2013-09-30T09:29:35Z</cp:lastPrinted>
  <dcterms:created xsi:type="dcterms:W3CDTF">2013-04-24T09:42:31Z</dcterms:created>
  <dcterms:modified xsi:type="dcterms:W3CDTF">2013-10-14T17:46:08Z</dcterms:modified>
</cp:coreProperties>
</file>