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67" r:id="rId2"/>
  </p:sldMasterIdLst>
  <p:notesMasterIdLst>
    <p:notesMasterId r:id="rId17"/>
  </p:notesMasterIdLst>
  <p:handoutMasterIdLst>
    <p:handoutMasterId r:id="rId18"/>
  </p:handoutMasterIdLst>
  <p:sldIdLst>
    <p:sldId id="256" r:id="rId3"/>
    <p:sldId id="303" r:id="rId4"/>
    <p:sldId id="312" r:id="rId5"/>
    <p:sldId id="310" r:id="rId6"/>
    <p:sldId id="309" r:id="rId7"/>
    <p:sldId id="322" r:id="rId8"/>
    <p:sldId id="313" r:id="rId9"/>
    <p:sldId id="318" r:id="rId10"/>
    <p:sldId id="319" r:id="rId11"/>
    <p:sldId id="316" r:id="rId12"/>
    <p:sldId id="323" r:id="rId13"/>
    <p:sldId id="321" r:id="rId14"/>
    <p:sldId id="315" r:id="rId15"/>
    <p:sldId id="295" r:id="rId16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079" autoAdjust="0"/>
    <p:restoredTop sz="89749" autoAdjust="0"/>
  </p:normalViewPr>
  <p:slideViewPr>
    <p:cSldViewPr>
      <p:cViewPr>
        <p:scale>
          <a:sx n="60" d="100"/>
          <a:sy n="60" d="100"/>
        </p:scale>
        <p:origin x="-3084" y="-13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27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0FC026-7E4B-476A-962B-916FD2BC1357}" type="datetimeFigureOut">
              <a:rPr lang="en-GB" smtClean="0"/>
              <a:t>10/10/2013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8E9A52-1829-4A7E-96D1-85C07A5D16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50754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5C3177-BD43-48A8-B0C3-A11F595D2371}" type="datetimeFigureOut">
              <a:rPr lang="en-GB" smtClean="0"/>
              <a:t>10/10/2013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FB8CEE-2B14-4DAD-96DE-C5FD4983AF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92904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1143000" y="0"/>
            <a:ext cx="8001000" cy="849313"/>
            <a:chOff x="1143000" y="0"/>
            <a:chExt cx="8001000" cy="849313"/>
          </a:xfrm>
        </p:grpSpPr>
        <p:pic>
          <p:nvPicPr>
            <p:cNvPr id="5" name="Picture 20" descr="banner-ITonly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3000" y="0"/>
              <a:ext cx="8001000" cy="849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itle 1"/>
            <p:cNvSpPr txBox="1">
              <a:spLocks/>
            </p:cNvSpPr>
            <p:nvPr userDrawn="1"/>
          </p:nvSpPr>
          <p:spPr bwMode="auto">
            <a:xfrm>
              <a:off x="1295400" y="0"/>
              <a:ext cx="5562600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>
                <a:defRPr/>
              </a:pPr>
              <a:r>
                <a:rPr lang="en-US" sz="2800" kern="0" dirty="0">
                  <a:solidFill>
                    <a:schemeClr val="bg1"/>
                  </a:solidFill>
                  <a:latin typeface="+mj-lt"/>
                  <a:ea typeface="+mj-ea"/>
                  <a:cs typeface="+mj-cs"/>
                </a:rPr>
                <a:t>Platform &amp; Engineering Services</a:t>
              </a:r>
            </a:p>
          </p:txBody>
        </p:sp>
      </p:grpSp>
      <p:pic>
        <p:nvPicPr>
          <p:cNvPr id="7" name="Picture 14" descr="pes-imag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0" descr="CERNlogo-rg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23"/>
          <p:cNvSpPr txBox="1">
            <a:spLocks noChangeArrowheads="1"/>
          </p:cNvSpPr>
          <p:nvPr/>
        </p:nvSpPr>
        <p:spPr bwMode="auto">
          <a:xfrm>
            <a:off x="0" y="6111875"/>
            <a:ext cx="12954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 dirty="0">
                <a:latin typeface="Tahoma" pitchFamily="34" charset="0"/>
                <a:ea typeface="+mn-ea"/>
              </a:rPr>
              <a:t>CERN IT Department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  <a:ea typeface="+mn-ea"/>
              </a:rPr>
              <a:t>CH-1211 Geneva 23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  <a:ea typeface="+mn-ea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latin typeface="Tahoma" pitchFamily="34" charset="0"/>
                <a:ea typeface="+mn-ea"/>
              </a:rPr>
              <a:t>www.cern.ch/i</a:t>
            </a:r>
            <a:r>
              <a:rPr lang="en-US" sz="1000" b="1" dirty="0">
                <a:latin typeface="Tahoma" pitchFamily="34" charset="0"/>
                <a:ea typeface="+mn-ea"/>
              </a:rPr>
              <a:t>t</a:t>
            </a:r>
          </a:p>
        </p:txBody>
      </p:sp>
      <p:sp>
        <p:nvSpPr>
          <p:cNvPr id="10" name="TextBox 9"/>
          <p:cNvSpPr txBox="1"/>
          <p:nvPr/>
        </p:nvSpPr>
        <p:spPr bwMode="auto">
          <a:xfrm>
            <a:off x="-76200" y="68263"/>
            <a:ext cx="1371600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>
                <a:solidFill>
                  <a:srgbClr val="3861AA"/>
                </a:solidFill>
              </a:rPr>
              <a:t>PES</a:t>
            </a:r>
            <a:endParaRPr lang="en-US" sz="3600">
              <a:solidFill>
                <a:srgbClr val="3861AA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GB" smtClean="0"/>
              <a:t>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6825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3861AA"/>
                </a:solidFill>
              </a:rPr>
              <a:t> </a:t>
            </a:r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9805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3861AA"/>
                </a:solidFill>
              </a:rPr>
              <a:t> </a:t>
            </a:r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04930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3861AA"/>
                </a:solidFill>
              </a:rPr>
              <a:t> </a:t>
            </a:r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100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057400" y="1752600"/>
            <a:ext cx="65532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en-US" sz="3600" b="1">
                <a:solidFill>
                  <a:srgbClr val="3861AA"/>
                </a:solidFill>
              </a:rPr>
              <a:t>Click to edit Master title style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GB" smtClean="0"/>
              <a:t>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8266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845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5713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5086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9360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3861AA"/>
                </a:solidFill>
              </a:rPr>
              <a:t> </a:t>
            </a:r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5852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3861AA"/>
                </a:solidFill>
              </a:rPr>
              <a:t> </a:t>
            </a:r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879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3861AA"/>
                </a:solidFill>
              </a:rPr>
              <a:t> </a:t>
            </a:r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166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0" descr="banner-ITonly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9" descr="pes-image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5000" y="63246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 smtClean="0">
                <a:solidFill>
                  <a:srgbClr val="00529E"/>
                </a:solidFill>
              </a:defRPr>
            </a:lvl1pPr>
          </a:lstStyle>
          <a:p>
            <a:r>
              <a:rPr lang="en-GB" smtClean="0"/>
              <a:t> </a:t>
            </a:r>
            <a:endParaRPr lang="en-GB"/>
          </a:p>
        </p:txBody>
      </p:sp>
      <p:pic>
        <p:nvPicPr>
          <p:cNvPr id="1031" name="Picture 21" descr="CERNlogo-rgb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6" name="Text Box 22"/>
          <p:cNvSpPr txBox="1">
            <a:spLocks noChangeArrowheads="1"/>
          </p:cNvSpPr>
          <p:nvPr/>
        </p:nvSpPr>
        <p:spPr bwMode="auto">
          <a:xfrm>
            <a:off x="0" y="6111875"/>
            <a:ext cx="12954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 dirty="0">
                <a:latin typeface="Tahoma" pitchFamily="34" charset="0"/>
                <a:ea typeface="+mn-ea"/>
              </a:rPr>
              <a:t>CERN IT Department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  <a:ea typeface="+mn-ea"/>
              </a:rPr>
              <a:t>CH-1211 Geneva 23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  <a:ea typeface="+mn-ea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latin typeface="Tahoma" pitchFamily="34" charset="0"/>
                <a:ea typeface="+mn-ea"/>
              </a:rPr>
              <a:t>www.cern.ch/i</a:t>
            </a:r>
            <a:r>
              <a:rPr lang="en-US" sz="1000" b="1" dirty="0">
                <a:latin typeface="Tahoma" pitchFamily="34" charset="0"/>
                <a:ea typeface="+mn-ea"/>
              </a:rPr>
              <a:t>t</a:t>
            </a:r>
          </a:p>
        </p:txBody>
      </p:sp>
      <p:sp>
        <p:nvSpPr>
          <p:cNvPr id="12" name="TextBox 11"/>
          <p:cNvSpPr txBox="1"/>
          <p:nvPr/>
        </p:nvSpPr>
        <p:spPr bwMode="auto">
          <a:xfrm>
            <a:off x="-76200" y="68263"/>
            <a:ext cx="1371600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>
                <a:solidFill>
                  <a:srgbClr val="3861AA"/>
                </a:solidFill>
              </a:rPr>
              <a:t>PES</a:t>
            </a:r>
            <a:endParaRPr lang="en-US" sz="3600">
              <a:solidFill>
                <a:srgbClr val="3861AA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ＭＳ Ｐゴシック" pitchFamily="-112" charset="-128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pitchFamily="-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pitchFamily="-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pitchFamily="-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pitchFamily="-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ＭＳ Ｐゴシック" pitchFamily="-112" charset="-128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4F9E"/>
        </a:buClr>
        <a:buFont typeface="Arial" charset="0"/>
        <a:buChar char="–"/>
        <a:defRPr sz="2400">
          <a:solidFill>
            <a:schemeClr val="tx1"/>
          </a:solidFill>
          <a:latin typeface="+mn-lt"/>
          <a:ea typeface="ＭＳ Ｐゴシック" pitchFamily="-112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3E282B"/>
        </a:buClr>
        <a:buChar char="•"/>
        <a:defRPr sz="2000">
          <a:solidFill>
            <a:schemeClr val="tx1"/>
          </a:solidFill>
          <a:latin typeface="+mn-lt"/>
          <a:ea typeface="ＭＳ Ｐゴシック" pitchFamily="-112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pitchFamily="-112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pitchFamily="-112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 descr="banner-ITonly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9" descr="pes-image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6058"/>
          <a:stretch>
            <a:fillRect/>
          </a:stretch>
        </p:blipFill>
        <p:spPr bwMode="auto">
          <a:xfrm>
            <a:off x="0" y="0"/>
            <a:ext cx="12192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0" y="-3175"/>
            <a:ext cx="1371600" cy="830263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1600">
                <a:solidFill>
                  <a:srgbClr val="3861AA"/>
                </a:solidFill>
              </a:rPr>
              <a:t>Platform &amp; Engineering Services</a:t>
            </a:r>
            <a:endParaRPr lang="en-US" sz="1200">
              <a:solidFill>
                <a:srgbClr val="3861AA"/>
              </a:solidFill>
            </a:endParaRPr>
          </a:p>
        </p:txBody>
      </p:sp>
      <p:sp>
        <p:nvSpPr>
          <p:cNvPr id="205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7630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4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4600" y="65532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 smtClean="0">
                <a:solidFill>
                  <a:srgbClr val="00529E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3861AA"/>
                </a:solidFill>
              </a:rPr>
              <a:t> </a:t>
            </a:r>
            <a:endParaRPr lang="en-US">
              <a:solidFill>
                <a:srgbClr val="3861AA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ＭＳ Ｐゴシック" pitchFamily="-112" charset="-128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pitchFamily="-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pitchFamily="-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pitchFamily="-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pitchFamily="-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ＭＳ Ｐゴシック" pitchFamily="-112" charset="-128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3861AA"/>
        </a:buClr>
        <a:buFont typeface="Arial" charset="0"/>
        <a:buChar char="–"/>
        <a:defRPr sz="2400">
          <a:solidFill>
            <a:schemeClr val="tx1"/>
          </a:solidFill>
          <a:latin typeface="+mn-lt"/>
          <a:ea typeface="ＭＳ Ｐゴシック" pitchFamily="-112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pitchFamily="-112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2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vitor.gouveia@cern.ch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cern.service-now.com/service-portal/report-ticket.do?name=request&amp;fe=dns-load-balancing&amp;s=dns" TargetMode="Externa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lbweb.web.cern.ch/" TargetMode="Externa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auth/AgileInfrastructure/DNSlbdAlias" TargetMode="Externa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91680" y="1752600"/>
            <a:ext cx="6918920" cy="1470025"/>
          </a:xfrm>
        </p:spPr>
        <p:txBody>
          <a:bodyPr/>
          <a:lstStyle/>
          <a:p>
            <a:r>
              <a:rPr lang="en-GB" sz="3200" dirty="0"/>
              <a:t>Creating Load-Balanced Services on top of Cloud Infrastructure and Puppet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V</a:t>
            </a:r>
            <a:r>
              <a:rPr lang="pt-PT" dirty="0" err="1"/>
              <a:t>ítor</a:t>
            </a:r>
            <a:r>
              <a:rPr lang="pt-PT" dirty="0"/>
              <a:t> Gouveia,</a:t>
            </a:r>
          </a:p>
          <a:p>
            <a:r>
              <a:rPr lang="pt-PT" dirty="0">
                <a:hlinkClick r:id="rId2"/>
              </a:rPr>
              <a:t>vitor.gouveia@cern.ch</a:t>
            </a:r>
            <a:endParaRPr lang="pt-PT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IT-PES-PS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8497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Load Balancing Migration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066800"/>
            <a:ext cx="7543800" cy="5602560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In principle you cannot mix Puppet and </a:t>
            </a:r>
            <a:r>
              <a:rPr lang="en-GB" dirty="0" err="1" smtClean="0"/>
              <a:t>Quattor</a:t>
            </a:r>
            <a:r>
              <a:rPr lang="en-GB" dirty="0" smtClean="0"/>
              <a:t> machines on an alias.</a:t>
            </a:r>
          </a:p>
          <a:p>
            <a:pPr lvl="1"/>
            <a:r>
              <a:rPr lang="en-GB" dirty="0" smtClean="0"/>
              <a:t>Because we generate the </a:t>
            </a:r>
            <a:r>
              <a:rPr lang="en-GB" dirty="0" err="1" smtClean="0"/>
              <a:t>config</a:t>
            </a:r>
            <a:r>
              <a:rPr lang="en-GB" dirty="0" smtClean="0"/>
              <a:t> files very differently in the two </a:t>
            </a:r>
            <a:r>
              <a:rPr lang="en-GB" dirty="0" err="1" smtClean="0"/>
              <a:t>environements</a:t>
            </a:r>
            <a:r>
              <a:rPr lang="en-GB" dirty="0" smtClean="0"/>
              <a:t>:</a:t>
            </a:r>
          </a:p>
          <a:p>
            <a:pPr lvl="2"/>
            <a:r>
              <a:rPr lang="en-GB" dirty="0" smtClean="0"/>
              <a:t>Using </a:t>
            </a:r>
            <a:r>
              <a:rPr lang="en-GB" dirty="0" err="1" smtClean="0"/>
              <a:t>CDBsql</a:t>
            </a:r>
            <a:r>
              <a:rPr lang="en-GB" dirty="0" smtClean="0"/>
              <a:t> in </a:t>
            </a:r>
            <a:r>
              <a:rPr lang="en-GB" dirty="0" err="1" smtClean="0"/>
              <a:t>Quattor</a:t>
            </a:r>
            <a:endParaRPr lang="en-GB" dirty="0" smtClean="0"/>
          </a:p>
          <a:p>
            <a:pPr lvl="2"/>
            <a:r>
              <a:rPr lang="en-GB" dirty="0" smtClean="0"/>
              <a:t>Using </a:t>
            </a:r>
            <a:r>
              <a:rPr lang="en-GB" dirty="0" err="1" smtClean="0"/>
              <a:t>PuppetDB</a:t>
            </a:r>
            <a:r>
              <a:rPr lang="en-GB" dirty="0" smtClean="0"/>
              <a:t> in Puppet</a:t>
            </a:r>
          </a:p>
          <a:p>
            <a:pPr lvl="2"/>
            <a:endParaRPr lang="en-GB" dirty="0" smtClean="0"/>
          </a:p>
          <a:p>
            <a:r>
              <a:rPr lang="en-GB" dirty="0" smtClean="0"/>
              <a:t>However, as a migration aid, we have implemented the possibility of adding “hardcoded” </a:t>
            </a:r>
            <a:r>
              <a:rPr lang="en-GB" dirty="0" err="1" smtClean="0"/>
              <a:t>Quattor</a:t>
            </a:r>
            <a:r>
              <a:rPr lang="en-GB" dirty="0" smtClean="0"/>
              <a:t> alias members to an alias managed by the Puppet </a:t>
            </a:r>
            <a:r>
              <a:rPr lang="en-GB" dirty="0" err="1" smtClean="0"/>
              <a:t>lbd</a:t>
            </a:r>
            <a:r>
              <a:rPr lang="en-GB" dirty="0" smtClean="0"/>
              <a:t>. </a:t>
            </a:r>
          </a:p>
          <a:p>
            <a:pPr lvl="1"/>
            <a:r>
              <a:rPr lang="en-GB" dirty="0" smtClean="0"/>
              <a:t>Using static data in </a:t>
            </a:r>
            <a:r>
              <a:rPr lang="en-GB" dirty="0" err="1" smtClean="0"/>
              <a:t>hiera</a:t>
            </a:r>
            <a:r>
              <a:rPr lang="en-GB" dirty="0" smtClean="0"/>
              <a:t> for the LBD service.</a:t>
            </a:r>
          </a:p>
          <a:p>
            <a:pPr lvl="1"/>
            <a:r>
              <a:rPr lang="en-GB" dirty="0" smtClean="0"/>
              <a:t>You have to request the </a:t>
            </a:r>
            <a:r>
              <a:rPr lang="en-GB" dirty="0" err="1" smtClean="0"/>
              <a:t>Quattor</a:t>
            </a:r>
            <a:r>
              <a:rPr lang="en-GB" dirty="0"/>
              <a:t> aliases to be </a:t>
            </a:r>
            <a:r>
              <a:rPr lang="en-GB" dirty="0" smtClean="0"/>
              <a:t>added</a:t>
            </a:r>
          </a:p>
          <a:p>
            <a:pPr lvl="2"/>
            <a:r>
              <a:rPr lang="en-GB" dirty="0" smtClean="0"/>
              <a:t>to it-puppet-</a:t>
            </a:r>
            <a:r>
              <a:rPr lang="en-GB" dirty="0" err="1" smtClean="0"/>
              <a:t>hostgroup</a:t>
            </a:r>
            <a:r>
              <a:rPr lang="en-GB" dirty="0" smtClean="0"/>
              <a:t>-</a:t>
            </a:r>
            <a:r>
              <a:rPr lang="en-GB" dirty="0" err="1" smtClean="0"/>
              <a:t>ailbd</a:t>
            </a:r>
            <a:r>
              <a:rPr lang="en-GB" dirty="0" smtClean="0"/>
              <a:t>/data/</a:t>
            </a:r>
            <a:r>
              <a:rPr lang="en-GB" dirty="0" err="1" smtClean="0"/>
              <a:t>hostgroup</a:t>
            </a:r>
            <a:r>
              <a:rPr lang="en-GB" dirty="0" smtClean="0"/>
              <a:t>/</a:t>
            </a:r>
            <a:r>
              <a:rPr lang="en-GB" dirty="0" err="1" smtClean="0"/>
              <a:t>ailbd.yaml</a:t>
            </a:r>
            <a:endParaRPr lang="en-GB" dirty="0" smtClean="0"/>
          </a:p>
          <a:p>
            <a:pPr lvl="2"/>
            <a:r>
              <a:rPr lang="en-GB" dirty="0" smtClean="0"/>
              <a:t>For any change, send a request to </a:t>
            </a:r>
            <a:r>
              <a:rPr lang="en-GB" dirty="0" smtClean="0">
                <a:hlinkClick r:id="rId2"/>
              </a:rPr>
              <a:t>DNS Load </a:t>
            </a:r>
            <a:r>
              <a:rPr lang="en-GB" dirty="0" err="1" smtClean="0">
                <a:hlinkClick r:id="rId2"/>
              </a:rPr>
              <a:t>Balancig</a:t>
            </a:r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401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Moving alias from </a:t>
            </a:r>
            <a:r>
              <a:rPr lang="en-GB" sz="2400" dirty="0" err="1" smtClean="0"/>
              <a:t>Quattor</a:t>
            </a:r>
            <a:r>
              <a:rPr lang="en-GB" sz="2400" dirty="0" smtClean="0"/>
              <a:t> to Puppet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066800"/>
            <a:ext cx="7543800" cy="5386536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This </a:t>
            </a:r>
            <a:r>
              <a:rPr lang="en-GB" smtClean="0"/>
              <a:t>requires 3 </a:t>
            </a:r>
            <a:r>
              <a:rPr lang="en-GB" dirty="0" smtClean="0"/>
              <a:t>steps: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 smtClean="0"/>
              <a:t>Ask the same alias to be created in the Puppet environment</a:t>
            </a:r>
          </a:p>
          <a:p>
            <a:pPr marL="1314450" lvl="2" indent="-457200"/>
            <a:r>
              <a:rPr lang="en-GB" dirty="0" smtClean="0"/>
              <a:t>General Request to DNS Load Balancing in the service-portal</a:t>
            </a:r>
          </a:p>
          <a:p>
            <a:pPr marL="1314450" lvl="2" indent="-457200"/>
            <a:r>
              <a:rPr lang="en-GB" dirty="0" smtClean="0"/>
              <a:t>Don’t forget to specify a list of </a:t>
            </a:r>
            <a:r>
              <a:rPr lang="en-GB" dirty="0" err="1" smtClean="0"/>
              <a:t>Quattor</a:t>
            </a:r>
            <a:r>
              <a:rPr lang="en-GB" dirty="0"/>
              <a:t> </a:t>
            </a:r>
            <a:r>
              <a:rPr lang="en-GB" dirty="0" smtClean="0"/>
              <a:t>machines you want to keep in the alias, if you want to mix both Puppet and </a:t>
            </a:r>
            <a:r>
              <a:rPr lang="en-GB" dirty="0" err="1" smtClean="0"/>
              <a:t>Quattor</a:t>
            </a:r>
            <a:r>
              <a:rPr lang="en-GB" dirty="0" smtClean="0"/>
              <a:t> machines</a:t>
            </a:r>
          </a:p>
          <a:p>
            <a:pPr marL="1314450" lvl="2" indent="-457200"/>
            <a:r>
              <a:rPr lang="en-GB" dirty="0" smtClean="0"/>
              <a:t>When this is done, the DNS alias is still managed by the </a:t>
            </a:r>
            <a:r>
              <a:rPr lang="en-GB" dirty="0" err="1" smtClean="0"/>
              <a:t>Quattor</a:t>
            </a:r>
            <a:r>
              <a:rPr lang="en-GB" dirty="0" smtClean="0"/>
              <a:t> LBD and includes only </a:t>
            </a:r>
            <a:r>
              <a:rPr lang="en-GB" dirty="0" err="1" smtClean="0"/>
              <a:t>Quattor</a:t>
            </a:r>
            <a:r>
              <a:rPr lang="en-GB" dirty="0" smtClean="0"/>
              <a:t> machines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 smtClean="0"/>
              <a:t>Ask </a:t>
            </a:r>
            <a:r>
              <a:rPr lang="en-GB" dirty="0" err="1" smtClean="0"/>
              <a:t>netops</a:t>
            </a:r>
            <a:r>
              <a:rPr lang="en-GB" dirty="0" smtClean="0"/>
              <a:t> to change the Key for the DNS alias to the Puppet one</a:t>
            </a:r>
          </a:p>
          <a:p>
            <a:pPr marL="1314450" lvl="2" indent="-457200"/>
            <a:r>
              <a:rPr lang="en-GB" dirty="0" smtClean="0"/>
              <a:t>I.e. ticket to Network Operations asking to change the key for DNS alias </a:t>
            </a:r>
            <a:r>
              <a:rPr lang="en-GB" dirty="0" err="1" smtClean="0"/>
              <a:t>xxxx</a:t>
            </a:r>
            <a:r>
              <a:rPr lang="en-GB" dirty="0" smtClean="0"/>
              <a:t> from IT/FIO to IT/PES</a:t>
            </a:r>
          </a:p>
          <a:p>
            <a:pPr marL="1314450" lvl="2" indent="-457200"/>
            <a:r>
              <a:rPr lang="en-GB" dirty="0" smtClean="0"/>
              <a:t>When this is done, </a:t>
            </a:r>
            <a:r>
              <a:rPr lang="en-GB" dirty="0"/>
              <a:t>the DNS alias </a:t>
            </a:r>
            <a:r>
              <a:rPr lang="en-GB" dirty="0" smtClean="0"/>
              <a:t>becomes </a:t>
            </a:r>
            <a:r>
              <a:rPr lang="en-GB" dirty="0"/>
              <a:t>managed by the </a:t>
            </a:r>
            <a:r>
              <a:rPr lang="en-GB" dirty="0" smtClean="0"/>
              <a:t>Puppet </a:t>
            </a:r>
            <a:r>
              <a:rPr lang="en-GB" dirty="0"/>
              <a:t>LBD and includes </a:t>
            </a:r>
            <a:r>
              <a:rPr lang="en-GB" dirty="0" smtClean="0"/>
              <a:t>Puppet (and static) </a:t>
            </a:r>
            <a:r>
              <a:rPr lang="en-GB" dirty="0" err="1" smtClean="0"/>
              <a:t>Quattor</a:t>
            </a:r>
            <a:r>
              <a:rPr lang="en-GB" dirty="0" smtClean="0"/>
              <a:t> machines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 smtClean="0"/>
              <a:t>Ask that the alias is removed from </a:t>
            </a:r>
            <a:r>
              <a:rPr lang="en-GB" dirty="0" err="1" smtClean="0"/>
              <a:t>Quattor</a:t>
            </a:r>
            <a:endParaRPr lang="en-GB" dirty="0" smtClean="0"/>
          </a:p>
          <a:p>
            <a:pPr marL="1314450" lvl="2" indent="-457200"/>
            <a:r>
              <a:rPr lang="en-GB" dirty="0"/>
              <a:t>General Request to DNS Load Balancing in the </a:t>
            </a:r>
            <a:r>
              <a:rPr lang="en-GB" dirty="0" smtClean="0"/>
              <a:t>service-portal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2083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2"/>
            <a:r>
              <a:rPr lang="en-GB" dirty="0" err="1" smtClean="0"/>
              <a:t>LBaaS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2" indent="-342900">
              <a:buClr>
                <a:srgbClr val="3861AA"/>
              </a:buClr>
            </a:pPr>
            <a:r>
              <a:rPr lang="en-GB" dirty="0" smtClean="0"/>
              <a:t>Load </a:t>
            </a:r>
            <a:r>
              <a:rPr lang="en-GB" dirty="0" err="1" smtClean="0"/>
              <a:t>Balancig</a:t>
            </a:r>
            <a:r>
              <a:rPr lang="en-GB" dirty="0" smtClean="0"/>
              <a:t> as-a-service</a:t>
            </a:r>
          </a:p>
          <a:p>
            <a:pPr marL="800100" lvl="3" indent="-342900">
              <a:buClr>
                <a:srgbClr val="3861AA"/>
              </a:buClr>
            </a:pPr>
            <a:r>
              <a:rPr lang="en-GB" dirty="0" smtClean="0"/>
              <a:t>We </a:t>
            </a:r>
            <a:r>
              <a:rPr lang="en-GB" dirty="0"/>
              <a:t>are working to automate all this and integrate with </a:t>
            </a:r>
            <a:r>
              <a:rPr lang="en-GB" dirty="0" err="1"/>
              <a:t>Openstack</a:t>
            </a:r>
            <a:r>
              <a:rPr lang="en-GB" dirty="0"/>
              <a:t> (</a:t>
            </a:r>
            <a:r>
              <a:rPr lang="en-GB" dirty="0" err="1"/>
              <a:t>LBaaS</a:t>
            </a:r>
            <a:r>
              <a:rPr lang="en-GB" dirty="0" smtClean="0"/>
              <a:t>).</a:t>
            </a:r>
          </a:p>
          <a:p>
            <a:pPr marL="800100" lvl="3" indent="-342900">
              <a:buClr>
                <a:srgbClr val="3861AA"/>
              </a:buClr>
            </a:pPr>
            <a:r>
              <a:rPr lang="en-GB" dirty="0" smtClean="0"/>
              <a:t>No need for tickets anymore, no specific web interface, much easier to create/manage DNS aliases</a:t>
            </a:r>
          </a:p>
          <a:p>
            <a:pPr marL="342900" lvl="2" indent="-342900">
              <a:buClr>
                <a:srgbClr val="3861AA"/>
              </a:buClr>
            </a:pPr>
            <a:r>
              <a:rPr lang="en-GB" dirty="0" smtClean="0"/>
              <a:t>Initially, only DNSLB</a:t>
            </a:r>
          </a:p>
          <a:p>
            <a:pPr marL="342900" lvl="2" indent="-342900">
              <a:buClr>
                <a:srgbClr val="3861AA"/>
              </a:buClr>
            </a:pPr>
            <a:r>
              <a:rPr lang="en-GB" dirty="0" smtClean="0"/>
              <a:t>With </a:t>
            </a:r>
            <a:r>
              <a:rPr lang="en-GB" dirty="0" err="1" smtClean="0"/>
              <a:t>LBaaS</a:t>
            </a:r>
            <a:r>
              <a:rPr lang="en-GB" dirty="0" smtClean="0"/>
              <a:t> we are also considering/evaluating other technologies to complement DNSLB:</a:t>
            </a:r>
          </a:p>
          <a:p>
            <a:pPr marL="800100" lvl="3" indent="-342900">
              <a:buClr>
                <a:srgbClr val="3861AA"/>
              </a:buClr>
            </a:pPr>
            <a:r>
              <a:rPr lang="en-GB" dirty="0" err="1" smtClean="0"/>
              <a:t>HAProxy</a:t>
            </a:r>
            <a:r>
              <a:rPr lang="en-GB" dirty="0" smtClean="0"/>
              <a:t> for services that require session affinity/</a:t>
            </a:r>
            <a:r>
              <a:rPr lang="en-GB" dirty="0" err="1" smtClean="0"/>
              <a:t>stickyness</a:t>
            </a:r>
            <a:endParaRPr lang="en-GB" dirty="0" smtClean="0"/>
          </a:p>
          <a:p>
            <a:pPr marL="800100" lvl="3" indent="-342900">
              <a:buClr>
                <a:srgbClr val="3861AA"/>
              </a:buClr>
            </a:pPr>
            <a:r>
              <a:rPr lang="en-GB" dirty="0" err="1" smtClean="0"/>
              <a:t>HAProxy</a:t>
            </a:r>
            <a:r>
              <a:rPr lang="en-GB" dirty="0" smtClean="0"/>
              <a:t> is much more expensive, so is not intended to replace DNSLB</a:t>
            </a:r>
          </a:p>
          <a:p>
            <a:pPr marL="342900" lvl="2" indent="-342900">
              <a:buClr>
                <a:srgbClr val="3861AA"/>
              </a:buClr>
            </a:pPr>
            <a:r>
              <a:rPr lang="en-GB" dirty="0" smtClean="0"/>
              <a:t>But options limited by the absence of support for floating IP on the CERN network.</a:t>
            </a:r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204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Foreman parameters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/>
              <a:t>w</a:t>
            </a:r>
            <a:r>
              <a:rPr lang="en-GB" dirty="0" err="1" smtClean="0"/>
              <a:t>ritefirewall</a:t>
            </a:r>
            <a:r>
              <a:rPr lang="en-GB" dirty="0" smtClean="0"/>
              <a:t> (true by </a:t>
            </a:r>
            <a:r>
              <a:rPr lang="en-GB" dirty="0" err="1" smtClean="0"/>
              <a:t>defaul</a:t>
            </a:r>
            <a:r>
              <a:rPr lang="en-GB" dirty="0" smtClean="0"/>
              <a:t>)</a:t>
            </a:r>
          </a:p>
          <a:p>
            <a:pPr lvl="1"/>
            <a:r>
              <a:rPr lang="en-GB" dirty="0"/>
              <a:t>f</a:t>
            </a:r>
            <a:r>
              <a:rPr lang="en-GB" dirty="0" smtClean="0"/>
              <a:t>irewall rules are managed by puppet</a:t>
            </a:r>
          </a:p>
          <a:p>
            <a:endParaRPr lang="en-GB" dirty="0" smtClean="0"/>
          </a:p>
          <a:p>
            <a:r>
              <a:rPr lang="en-GB" dirty="0" smtClean="0"/>
              <a:t>alarmed (false by default)</a:t>
            </a:r>
          </a:p>
          <a:p>
            <a:pPr lvl="1"/>
            <a:r>
              <a:rPr lang="en-GB" dirty="0"/>
              <a:t>s</a:t>
            </a:r>
            <a:r>
              <a:rPr lang="en-GB" dirty="0" smtClean="0"/>
              <a:t>et to true to enable interactions with the Lemon Alarm System</a:t>
            </a:r>
          </a:p>
          <a:p>
            <a:pPr lvl="1"/>
            <a:r>
              <a:rPr lang="en-GB" dirty="0"/>
              <a:t>e</a:t>
            </a:r>
            <a:r>
              <a:rPr lang="en-GB" dirty="0" smtClean="0"/>
              <a:t>nable </a:t>
            </a:r>
            <a:r>
              <a:rPr lang="en-GB" dirty="0" err="1" smtClean="0"/>
              <a:t>sysadmins</a:t>
            </a:r>
            <a:r>
              <a:rPr lang="en-GB" dirty="0" smtClean="0"/>
              <a:t> access</a:t>
            </a:r>
          </a:p>
          <a:p>
            <a:pPr lvl="1"/>
            <a:endParaRPr lang="en-GB" dirty="0" smtClean="0"/>
          </a:p>
          <a:p>
            <a:r>
              <a:rPr lang="en-GB" dirty="0"/>
              <a:t>All the other parameters should be configured through </a:t>
            </a:r>
            <a:r>
              <a:rPr lang="en-GB" dirty="0" err="1"/>
              <a:t>hiera</a:t>
            </a:r>
            <a:r>
              <a:rPr lang="en-GB" dirty="0"/>
              <a:t> 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2637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???????????????????????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1937" y="2471737"/>
            <a:ext cx="2143125" cy="2143125"/>
          </a:xfrm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91874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err="1" smtClean="0"/>
              <a:t>OpenStack</a:t>
            </a:r>
            <a:r>
              <a:rPr lang="en-GB" dirty="0" smtClean="0"/>
              <a:t> </a:t>
            </a:r>
            <a:r>
              <a:rPr lang="en-GB" dirty="0"/>
              <a:t>I</a:t>
            </a:r>
            <a:r>
              <a:rPr lang="en-GB" dirty="0" smtClean="0"/>
              <a:t>mages</a:t>
            </a:r>
          </a:p>
          <a:p>
            <a:r>
              <a:rPr lang="en-GB" dirty="0" smtClean="0"/>
              <a:t>Availability Zones</a:t>
            </a:r>
          </a:p>
          <a:p>
            <a:r>
              <a:rPr lang="en-GB" dirty="0" smtClean="0"/>
              <a:t>Load Balancing</a:t>
            </a:r>
          </a:p>
          <a:p>
            <a:r>
              <a:rPr lang="en-GB" dirty="0"/>
              <a:t>Foreman parameters</a:t>
            </a: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 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710390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OpenStack</a:t>
            </a:r>
            <a:r>
              <a:rPr lang="en-GB" dirty="0" smtClean="0"/>
              <a:t> Images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066800"/>
            <a:ext cx="7543800" cy="5602560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There are new images available…</a:t>
            </a:r>
          </a:p>
          <a:p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The images that should be used with puppet and </a:t>
            </a:r>
            <a:r>
              <a:rPr lang="en-GB" b="1" dirty="0" err="1" smtClean="0"/>
              <a:t>ai-bs-vm</a:t>
            </a:r>
            <a:r>
              <a:rPr lang="en-GB" b="1" dirty="0" smtClean="0"/>
              <a:t> </a:t>
            </a:r>
            <a:r>
              <a:rPr lang="en-GB" dirty="0" smtClean="0"/>
              <a:t>should </a:t>
            </a:r>
            <a:r>
              <a:rPr lang="en-GB" b="1" dirty="0" smtClean="0"/>
              <a:t>not</a:t>
            </a:r>
            <a:r>
              <a:rPr lang="en-GB" dirty="0" smtClean="0"/>
              <a:t> contain the “CERN” word on their name: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SLC6 </a:t>
            </a:r>
            <a:r>
              <a:rPr lang="en-GB" dirty="0"/>
              <a:t>Server </a:t>
            </a:r>
            <a:r>
              <a:rPr lang="en-GB" dirty="0" smtClean="0"/>
              <a:t>- x86_64</a:t>
            </a:r>
          </a:p>
          <a:p>
            <a:pPr lvl="1"/>
            <a:r>
              <a:rPr lang="en-GB" dirty="0" smtClean="0"/>
              <a:t>SLC6 CERN Server </a:t>
            </a:r>
            <a:r>
              <a:rPr lang="en-GB" dirty="0"/>
              <a:t>- </a:t>
            </a:r>
            <a:r>
              <a:rPr lang="en-GB" dirty="0" smtClean="0"/>
              <a:t>x86_64</a:t>
            </a:r>
          </a:p>
          <a:p>
            <a:pPr lvl="1"/>
            <a:r>
              <a:rPr lang="en-GB" dirty="0" smtClean="0"/>
              <a:t>SLC6 </a:t>
            </a:r>
            <a:r>
              <a:rPr lang="en-GB" dirty="0"/>
              <a:t>Server - </a:t>
            </a:r>
            <a:r>
              <a:rPr lang="en-GB" dirty="0" smtClean="0"/>
              <a:t>i386</a:t>
            </a:r>
          </a:p>
          <a:p>
            <a:pPr lvl="1"/>
            <a:r>
              <a:rPr lang="en-GB" dirty="0"/>
              <a:t>SLC6 </a:t>
            </a:r>
            <a:r>
              <a:rPr lang="en-GB" dirty="0" smtClean="0"/>
              <a:t>CERN Server </a:t>
            </a:r>
            <a:r>
              <a:rPr lang="en-GB" dirty="0"/>
              <a:t>- </a:t>
            </a:r>
            <a:r>
              <a:rPr lang="en-GB" dirty="0" smtClean="0"/>
              <a:t>i386</a:t>
            </a:r>
          </a:p>
          <a:p>
            <a:pPr lvl="1"/>
            <a:r>
              <a:rPr lang="en-GB" dirty="0" smtClean="0"/>
              <a:t>SLC5 Server - …</a:t>
            </a:r>
            <a:endParaRPr lang="en-GB" dirty="0"/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All images have a timestamp associated with them</a:t>
            </a:r>
          </a:p>
          <a:p>
            <a:pPr lvl="2"/>
            <a:r>
              <a:rPr lang="en-GB" dirty="0" smtClean="0"/>
              <a:t>E.g</a:t>
            </a:r>
            <a:r>
              <a:rPr lang="en-GB" dirty="0"/>
              <a:t>. </a:t>
            </a:r>
            <a:r>
              <a:rPr lang="en-GB" dirty="0" smtClean="0"/>
              <a:t>[</a:t>
            </a:r>
            <a:r>
              <a:rPr lang="en-GB" dirty="0"/>
              <a:t>130920</a:t>
            </a:r>
            <a:r>
              <a:rPr lang="en-GB" dirty="0" smtClean="0"/>
              <a:t>]  - 20/09/2013</a:t>
            </a:r>
            <a:endParaRPr lang="en-GB" dirty="0"/>
          </a:p>
          <a:p>
            <a:pPr lvl="2"/>
            <a:r>
              <a:rPr lang="en-GB" dirty="0" smtClean="0"/>
              <a:t>use the latest one (unless you use </a:t>
            </a:r>
            <a:r>
              <a:rPr lang="en-GB" dirty="0" err="1" smtClean="0"/>
              <a:t>osrepos_date</a:t>
            </a:r>
            <a:r>
              <a:rPr lang="en-GB" dirty="0" smtClean="0"/>
              <a:t> and want to avoid </a:t>
            </a:r>
            <a:r>
              <a:rPr lang="en-GB" dirty="0" err="1" smtClean="0"/>
              <a:t>dowgrades</a:t>
            </a:r>
            <a:r>
              <a:rPr lang="en-GB" dirty="0" smtClean="0"/>
              <a:t>… improvements under discussion)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 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3501008"/>
            <a:ext cx="360040" cy="3600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4221088"/>
            <a:ext cx="360040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486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Availability Zones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</a:t>
            </a:r>
            <a:r>
              <a:rPr lang="en-GB" dirty="0" err="1" smtClean="0"/>
              <a:t>ai-bs-vm</a:t>
            </a:r>
            <a:r>
              <a:rPr lang="en-GB" dirty="0" smtClean="0"/>
              <a:t> environment variable to specify availability zones: </a:t>
            </a:r>
            <a:r>
              <a:rPr lang="en-GB" b="1" dirty="0" smtClean="0"/>
              <a:t>AIBS_VMAVAILZONE_NAME 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Ex: </a:t>
            </a:r>
          </a:p>
          <a:p>
            <a:pPr marL="457200" lvl="1" indent="0">
              <a:buNone/>
            </a:pPr>
            <a:r>
              <a:rPr lang="en-GB" dirty="0" smtClean="0"/>
              <a:t>AIBS_VMAVAILZONE_NAME=“</a:t>
            </a:r>
            <a:r>
              <a:rPr lang="en-GB" dirty="0" err="1" smtClean="0"/>
              <a:t>cern</a:t>
            </a:r>
            <a:r>
              <a:rPr lang="en-GB" dirty="0" smtClean="0"/>
              <a:t>-</a:t>
            </a:r>
            <a:r>
              <a:rPr lang="en-GB" dirty="0" err="1" smtClean="0"/>
              <a:t>geneva</a:t>
            </a:r>
            <a:r>
              <a:rPr lang="en-GB" dirty="0" smtClean="0"/>
              <a:t>-b” AIBS_VMIMAGE_NAME</a:t>
            </a:r>
            <a:r>
              <a:rPr lang="en-GB" dirty="0"/>
              <a:t>="SLC6 Server - </a:t>
            </a:r>
            <a:r>
              <a:rPr lang="en-GB" dirty="0" smtClean="0"/>
              <a:t>x86_64“ AIBS_HOSTGROUP_NAME</a:t>
            </a:r>
            <a:r>
              <a:rPr lang="en-GB" dirty="0"/>
              <a:t>="foo/spare" </a:t>
            </a:r>
            <a:r>
              <a:rPr lang="en-GB" dirty="0" err="1"/>
              <a:t>ai-bs-vm</a:t>
            </a:r>
            <a:r>
              <a:rPr lang="en-GB" dirty="0"/>
              <a:t> </a:t>
            </a:r>
            <a:r>
              <a:rPr lang="en-GB" dirty="0" err="1"/>
              <a:t>higgsbox</a:t>
            </a:r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8665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Availability Zones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066800"/>
            <a:ext cx="7543800" cy="5530552"/>
          </a:xfrm>
        </p:spPr>
        <p:txBody>
          <a:bodyPr/>
          <a:lstStyle/>
          <a:p>
            <a:r>
              <a:rPr lang="en-GB" dirty="0"/>
              <a:t>A</a:t>
            </a:r>
            <a:r>
              <a:rPr lang="en-GB" dirty="0" smtClean="0"/>
              <a:t>n user can specify a particular “location” in which a host should be booted.</a:t>
            </a:r>
          </a:p>
          <a:p>
            <a:pPr lvl="1"/>
            <a:r>
              <a:rPr lang="en-GB" dirty="0" smtClean="0"/>
              <a:t>group together servers in terms </a:t>
            </a:r>
            <a:r>
              <a:rPr lang="en-GB" dirty="0" err="1" smtClean="0"/>
              <a:t>osf</a:t>
            </a:r>
            <a:r>
              <a:rPr lang="en-GB" dirty="0" smtClean="0"/>
              <a:t> availability, other features could be external network connectivity or redundant power</a:t>
            </a:r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The new CC Wigner: Batch starts using it, availability for other services </a:t>
            </a:r>
            <a:r>
              <a:rPr lang="en-GB" dirty="0"/>
              <a:t>to be </a:t>
            </a:r>
            <a:r>
              <a:rPr lang="en-GB" dirty="0" smtClean="0"/>
              <a:t>announced.</a:t>
            </a:r>
          </a:p>
          <a:p>
            <a:pPr lvl="1"/>
            <a:endParaRPr lang="en-GB" dirty="0" smtClean="0"/>
          </a:p>
          <a:p>
            <a:pPr marL="457200" lvl="1" indent="0" algn="ctr">
              <a:buNone/>
            </a:pPr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403648" y="3429000"/>
            <a:ext cx="3024336" cy="23762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>
                <a:solidFill>
                  <a:schemeClr val="tx1"/>
                </a:solidFill>
              </a:rPr>
              <a:t>$ nova availability-zone-list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+--------------------+-----------+</a:t>
            </a:r>
            <a:endParaRPr lang="en-GB" dirty="0">
              <a:solidFill>
                <a:schemeClr val="tx1"/>
              </a:solidFill>
            </a:endParaRPr>
          </a:p>
          <a:p>
            <a:r>
              <a:rPr lang="en-GB" dirty="0">
                <a:solidFill>
                  <a:schemeClr val="tx1"/>
                </a:solidFill>
              </a:rPr>
              <a:t>| Name     </a:t>
            </a:r>
            <a:r>
              <a:rPr lang="en-GB" dirty="0" smtClean="0">
                <a:solidFill>
                  <a:schemeClr val="tx1"/>
                </a:solidFill>
              </a:rPr>
              <a:t>          </a:t>
            </a:r>
            <a:r>
              <a:rPr lang="en-GB" dirty="0">
                <a:solidFill>
                  <a:schemeClr val="tx1"/>
                </a:solidFill>
              </a:rPr>
              <a:t>| Status    |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+------------ -------+------------+</a:t>
            </a:r>
            <a:endParaRPr lang="en-GB" dirty="0">
              <a:solidFill>
                <a:schemeClr val="tx1"/>
              </a:solidFill>
            </a:endParaRPr>
          </a:p>
          <a:p>
            <a:r>
              <a:rPr lang="en-GB" dirty="0">
                <a:solidFill>
                  <a:schemeClr val="tx1"/>
                </a:solidFill>
              </a:rPr>
              <a:t>| </a:t>
            </a:r>
            <a:r>
              <a:rPr lang="en-GB" dirty="0" err="1">
                <a:solidFill>
                  <a:schemeClr val="tx1"/>
                </a:solidFill>
              </a:rPr>
              <a:t>cern</a:t>
            </a:r>
            <a:r>
              <a:rPr lang="en-GB" dirty="0">
                <a:solidFill>
                  <a:schemeClr val="tx1"/>
                </a:solidFill>
              </a:rPr>
              <a:t>-</a:t>
            </a:r>
            <a:r>
              <a:rPr lang="en-GB" dirty="0" err="1">
                <a:solidFill>
                  <a:schemeClr val="tx1"/>
                </a:solidFill>
              </a:rPr>
              <a:t>geneva</a:t>
            </a:r>
            <a:r>
              <a:rPr lang="en-GB" dirty="0">
                <a:solidFill>
                  <a:schemeClr val="tx1"/>
                </a:solidFill>
              </a:rPr>
              <a:t>-a | available |</a:t>
            </a:r>
          </a:p>
          <a:p>
            <a:r>
              <a:rPr lang="en-GB" dirty="0">
                <a:solidFill>
                  <a:schemeClr val="tx1"/>
                </a:solidFill>
              </a:rPr>
              <a:t>| </a:t>
            </a:r>
            <a:r>
              <a:rPr lang="en-GB" dirty="0" err="1">
                <a:solidFill>
                  <a:schemeClr val="tx1"/>
                </a:solidFill>
              </a:rPr>
              <a:t>cern</a:t>
            </a:r>
            <a:r>
              <a:rPr lang="en-GB" dirty="0">
                <a:solidFill>
                  <a:schemeClr val="tx1"/>
                </a:solidFill>
              </a:rPr>
              <a:t>-</a:t>
            </a:r>
            <a:r>
              <a:rPr lang="en-GB" dirty="0" err="1">
                <a:solidFill>
                  <a:schemeClr val="tx1"/>
                </a:solidFill>
              </a:rPr>
              <a:t>geneva</a:t>
            </a:r>
            <a:r>
              <a:rPr lang="en-GB" dirty="0">
                <a:solidFill>
                  <a:schemeClr val="tx1"/>
                </a:solidFill>
              </a:rPr>
              <a:t>-b | available |</a:t>
            </a:r>
          </a:p>
          <a:p>
            <a:r>
              <a:rPr lang="en-GB" dirty="0">
                <a:solidFill>
                  <a:schemeClr val="tx1"/>
                </a:solidFill>
              </a:rPr>
              <a:t>| </a:t>
            </a:r>
            <a:r>
              <a:rPr lang="en-GB" dirty="0" err="1">
                <a:solidFill>
                  <a:schemeClr val="tx1"/>
                </a:solidFill>
              </a:rPr>
              <a:t>cern</a:t>
            </a:r>
            <a:r>
              <a:rPr lang="en-GB" dirty="0">
                <a:solidFill>
                  <a:schemeClr val="tx1"/>
                </a:solidFill>
              </a:rPr>
              <a:t>-</a:t>
            </a:r>
            <a:r>
              <a:rPr lang="en-GB" dirty="0" err="1">
                <a:solidFill>
                  <a:schemeClr val="tx1"/>
                </a:solidFill>
              </a:rPr>
              <a:t>geneva</a:t>
            </a:r>
            <a:r>
              <a:rPr lang="en-GB" dirty="0">
                <a:solidFill>
                  <a:schemeClr val="tx1"/>
                </a:solidFill>
              </a:rPr>
              <a:t>-c | available |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+-------------------+-------------+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60032" y="3429000"/>
            <a:ext cx="35283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Each of these zones have different local network switch and power inputs. A failure in one hardware component of the </a:t>
            </a:r>
            <a:r>
              <a:rPr lang="en-GB" dirty="0" err="1" smtClean="0"/>
              <a:t>cern</a:t>
            </a:r>
            <a:r>
              <a:rPr lang="en-GB" dirty="0" smtClean="0"/>
              <a:t>-</a:t>
            </a:r>
            <a:r>
              <a:rPr lang="en-GB" dirty="0" err="1" smtClean="0"/>
              <a:t>geneva</a:t>
            </a:r>
            <a:r>
              <a:rPr lang="en-GB" dirty="0" smtClean="0"/>
              <a:t>-a should not affect VMs running in </a:t>
            </a:r>
            <a:r>
              <a:rPr lang="en-GB" dirty="0" err="1" smtClean="0"/>
              <a:t>cern</a:t>
            </a:r>
            <a:r>
              <a:rPr lang="en-GB" dirty="0" smtClean="0"/>
              <a:t>-</a:t>
            </a:r>
            <a:r>
              <a:rPr lang="en-GB" dirty="0" err="1" smtClean="0"/>
              <a:t>geneva</a:t>
            </a:r>
            <a:r>
              <a:rPr lang="en-GB" dirty="0" smtClean="0"/>
              <a:t>-b.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15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Load Balancing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066800"/>
            <a:ext cx="7543800" cy="5602560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To share the load among several VMs behind the same service is usual to use a load balancing Service. </a:t>
            </a:r>
          </a:p>
          <a:p>
            <a:r>
              <a:rPr lang="en-GB" dirty="0" smtClean="0"/>
              <a:t>The DNS Load Balancer (</a:t>
            </a:r>
            <a:r>
              <a:rPr lang="en-GB" dirty="0" err="1" smtClean="0"/>
              <a:t>lbd</a:t>
            </a:r>
            <a:r>
              <a:rPr lang="en-GB" dirty="0" smtClean="0"/>
              <a:t>) is the recommended one.</a:t>
            </a:r>
          </a:p>
          <a:p>
            <a:r>
              <a:rPr lang="en-GB" dirty="0" smtClean="0"/>
              <a:t>There are two instances</a:t>
            </a:r>
          </a:p>
          <a:p>
            <a:pPr lvl="1"/>
            <a:r>
              <a:rPr lang="en-GB" dirty="0" smtClean="0"/>
              <a:t>One for </a:t>
            </a:r>
            <a:r>
              <a:rPr lang="en-GB" dirty="0" err="1" smtClean="0"/>
              <a:t>Quattor</a:t>
            </a:r>
            <a:r>
              <a:rPr lang="en-GB" dirty="0" smtClean="0"/>
              <a:t> managed machines</a:t>
            </a:r>
          </a:p>
          <a:p>
            <a:pPr lvl="1"/>
            <a:r>
              <a:rPr lang="en-GB" dirty="0" smtClean="0"/>
              <a:t>One for Puppet managed machines</a:t>
            </a:r>
          </a:p>
          <a:p>
            <a:r>
              <a:rPr lang="en-GB" dirty="0" smtClean="0"/>
              <a:t>If you want to create a new load balancer for your service:</a:t>
            </a:r>
          </a:p>
          <a:p>
            <a:pPr lvl="1"/>
            <a:r>
              <a:rPr lang="en-GB" dirty="0" smtClean="0"/>
              <a:t>Do a DNS Load balancer aliases request using the web form in </a:t>
            </a:r>
            <a:r>
              <a:rPr lang="en-GB" dirty="0">
                <a:hlinkClick r:id="rId2"/>
              </a:rPr>
              <a:t>https://lbweb.web.cern.ch</a:t>
            </a:r>
            <a:r>
              <a:rPr lang="en-GB" dirty="0" smtClean="0">
                <a:hlinkClick r:id="rId2"/>
              </a:rPr>
              <a:t>/</a:t>
            </a:r>
            <a:endParaRPr lang="en-GB" dirty="0" smtClean="0"/>
          </a:p>
          <a:p>
            <a:pPr lvl="2"/>
            <a:r>
              <a:rPr lang="en-GB" dirty="0"/>
              <a:t>The form opens a ticket to CS group </a:t>
            </a:r>
            <a:r>
              <a:rPr lang="en-GB" dirty="0" smtClean="0"/>
              <a:t>that creates the DNS zone and passes the case to PES group to define the alias in the servers.</a:t>
            </a:r>
          </a:p>
          <a:p>
            <a:pPr lvl="2"/>
            <a:r>
              <a:rPr lang="en-GB" dirty="0" smtClean="0"/>
              <a:t>We are working to automate all this and integrate with </a:t>
            </a:r>
            <a:r>
              <a:rPr lang="en-GB" dirty="0" err="1" smtClean="0"/>
              <a:t>Openstack</a:t>
            </a:r>
            <a:r>
              <a:rPr lang="en-GB" dirty="0"/>
              <a:t> </a:t>
            </a:r>
            <a:r>
              <a:rPr lang="en-GB" dirty="0" smtClean="0"/>
              <a:t>(</a:t>
            </a:r>
            <a:r>
              <a:rPr lang="en-GB" dirty="0" err="1" smtClean="0"/>
              <a:t>LBaaS</a:t>
            </a:r>
            <a:r>
              <a:rPr lang="en-GB" dirty="0" smtClean="0"/>
              <a:t>).</a:t>
            </a:r>
          </a:p>
          <a:p>
            <a:pPr lvl="1"/>
            <a:r>
              <a:rPr lang="en-GB" dirty="0" smtClean="0"/>
              <a:t>Keys</a:t>
            </a:r>
            <a:r>
              <a:rPr lang="en-GB" dirty="0"/>
              <a:t>: </a:t>
            </a:r>
            <a:r>
              <a:rPr lang="en-GB" dirty="0" smtClean="0"/>
              <a:t>defines which of the Puppet LB server or the </a:t>
            </a:r>
            <a:r>
              <a:rPr lang="en-GB" dirty="0" err="1" smtClean="0"/>
              <a:t>Quattor</a:t>
            </a:r>
            <a:r>
              <a:rPr lang="en-GB" dirty="0" smtClean="0"/>
              <a:t> </a:t>
            </a:r>
            <a:r>
              <a:rPr lang="en-GB" dirty="0"/>
              <a:t>LB server </a:t>
            </a:r>
            <a:r>
              <a:rPr lang="en-GB" dirty="0" smtClean="0"/>
              <a:t>will be able to update the </a:t>
            </a:r>
            <a:r>
              <a:rPr lang="en-GB" dirty="0"/>
              <a:t>DNS </a:t>
            </a:r>
            <a:r>
              <a:rPr lang="en-GB" dirty="0" smtClean="0"/>
              <a:t>alias: </a:t>
            </a:r>
            <a:endParaRPr lang="en-GB" dirty="0"/>
          </a:p>
          <a:p>
            <a:pPr lvl="2"/>
            <a:r>
              <a:rPr lang="en-GB" dirty="0"/>
              <a:t>IT/PES (Puppet managed machine) </a:t>
            </a:r>
          </a:p>
          <a:p>
            <a:pPr lvl="2"/>
            <a:r>
              <a:rPr lang="en-GB" dirty="0"/>
              <a:t>IT/FIO </a:t>
            </a:r>
            <a:r>
              <a:rPr lang="en-GB" dirty="0" smtClean="0"/>
              <a:t> (</a:t>
            </a:r>
            <a:r>
              <a:rPr lang="en-GB" dirty="0" err="1"/>
              <a:t>Quattor</a:t>
            </a:r>
            <a:r>
              <a:rPr lang="en-GB" dirty="0"/>
              <a:t> managed machine) </a:t>
            </a:r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4906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Load </a:t>
            </a:r>
            <a:r>
              <a:rPr lang="en-GB" dirty="0" smtClean="0"/>
              <a:t>Balancing and Puppet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066800"/>
            <a:ext cx="7543800" cy="5530552"/>
          </a:xfrm>
        </p:spPr>
        <p:txBody>
          <a:bodyPr>
            <a:normAutofit/>
          </a:bodyPr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 </a:t>
            </a:r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1331640" y="1052736"/>
            <a:ext cx="7632848" cy="46085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>
                <a:solidFill>
                  <a:schemeClr val="tx1"/>
                </a:solidFill>
              </a:rPr>
              <a:t>class </a:t>
            </a:r>
            <a:r>
              <a:rPr lang="en-GB" dirty="0" err="1">
                <a:solidFill>
                  <a:schemeClr val="tx1"/>
                </a:solidFill>
              </a:rPr>
              <a:t>xxxx</a:t>
            </a:r>
            <a:r>
              <a:rPr lang="en-GB" dirty="0">
                <a:solidFill>
                  <a:schemeClr val="tx1"/>
                </a:solidFill>
              </a:rPr>
              <a:t>::</a:t>
            </a:r>
            <a:r>
              <a:rPr lang="en-GB" dirty="0" err="1">
                <a:solidFill>
                  <a:schemeClr val="tx1"/>
                </a:solidFill>
              </a:rPr>
              <a:t>loadbalancing</a:t>
            </a:r>
            <a:r>
              <a:rPr lang="en-GB" dirty="0">
                <a:solidFill>
                  <a:schemeClr val="tx1"/>
                </a:solidFill>
              </a:rPr>
              <a:t> { </a:t>
            </a:r>
            <a:endParaRPr lang="en-GB" dirty="0" smtClean="0">
              <a:solidFill>
                <a:schemeClr val="tx1"/>
              </a:solidFill>
            </a:endParaRPr>
          </a:p>
          <a:p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smtClean="0">
                <a:solidFill>
                  <a:schemeClr val="tx1"/>
                </a:solidFill>
              </a:rPr>
              <a:t> class </a:t>
            </a:r>
            <a:r>
              <a:rPr lang="en-GB" dirty="0">
                <a:solidFill>
                  <a:schemeClr val="tx1"/>
                </a:solidFill>
              </a:rPr>
              <a:t>{'</a:t>
            </a:r>
            <a:r>
              <a:rPr lang="en-GB" dirty="0" err="1">
                <a:solidFill>
                  <a:schemeClr val="tx1"/>
                </a:solidFill>
              </a:rPr>
              <a:t>lbclient</a:t>
            </a:r>
            <a:r>
              <a:rPr lang="en-GB" dirty="0">
                <a:solidFill>
                  <a:schemeClr val="tx1"/>
                </a:solidFill>
              </a:rPr>
              <a:t>': } </a:t>
            </a:r>
            <a:endParaRPr lang="en-GB" dirty="0" smtClean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  </a:t>
            </a:r>
            <a:r>
              <a:rPr lang="en-GB" dirty="0" err="1" smtClean="0">
                <a:solidFill>
                  <a:schemeClr val="tx1"/>
                </a:solidFill>
              </a:rPr>
              <a:t>lbclient</a:t>
            </a:r>
            <a:r>
              <a:rPr lang="en-GB" dirty="0">
                <a:solidFill>
                  <a:schemeClr val="tx1"/>
                </a:solidFill>
              </a:rPr>
              <a:t>::</a:t>
            </a:r>
            <a:r>
              <a:rPr lang="en-GB" dirty="0" err="1" smtClean="0">
                <a:solidFill>
                  <a:schemeClr val="tx1"/>
                </a:solidFill>
              </a:rPr>
              <a:t>config</a:t>
            </a:r>
            <a:r>
              <a:rPr lang="en-GB" dirty="0" smtClean="0">
                <a:solidFill>
                  <a:schemeClr val="tx1"/>
                </a:solidFill>
              </a:rPr>
              <a:t> { '</a:t>
            </a:r>
            <a:r>
              <a:rPr lang="en-GB" dirty="0" err="1" smtClean="0">
                <a:solidFill>
                  <a:schemeClr val="tx1"/>
                </a:solidFill>
              </a:rPr>
              <a:t>xxxx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config</a:t>
            </a:r>
            <a:r>
              <a:rPr lang="en-GB" dirty="0">
                <a:solidFill>
                  <a:schemeClr val="tx1"/>
                </a:solidFill>
              </a:rPr>
              <a:t>': </a:t>
            </a:r>
            <a:endParaRPr lang="en-GB" dirty="0" smtClean="0">
              <a:solidFill>
                <a:schemeClr val="tx1"/>
              </a:solidFill>
            </a:endParaRPr>
          </a:p>
          <a:p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smtClean="0">
                <a:solidFill>
                  <a:schemeClr val="tx1"/>
                </a:solidFill>
              </a:rPr>
              <a:t>   </a:t>
            </a:r>
            <a:r>
              <a:rPr lang="en-GB" dirty="0" err="1" smtClean="0">
                <a:solidFill>
                  <a:schemeClr val="tx1"/>
                </a:solidFill>
              </a:rPr>
              <a:t>nologin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>
                <a:solidFill>
                  <a:schemeClr val="tx1"/>
                </a:solidFill>
              </a:rPr>
              <a:t>=&gt; 'on', </a:t>
            </a:r>
            <a:r>
              <a:rPr lang="en-GB" dirty="0" smtClean="0">
                <a:solidFill>
                  <a:schemeClr val="tx1"/>
                </a:solidFill>
              </a:rPr>
              <a:t>   </a:t>
            </a:r>
          </a:p>
          <a:p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smtClean="0">
                <a:solidFill>
                  <a:schemeClr val="tx1"/>
                </a:solidFill>
              </a:rPr>
              <a:t>   </a:t>
            </a:r>
            <a:r>
              <a:rPr lang="en-GB" dirty="0" err="1" smtClean="0">
                <a:solidFill>
                  <a:schemeClr val="tx1"/>
                </a:solidFill>
              </a:rPr>
              <a:t>tmpfull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>
                <a:solidFill>
                  <a:schemeClr val="tx1"/>
                </a:solidFill>
              </a:rPr>
              <a:t>=&gt; 'on', </a:t>
            </a:r>
            <a:endParaRPr lang="en-GB" dirty="0" smtClean="0">
              <a:solidFill>
                <a:schemeClr val="tx1"/>
              </a:solidFill>
            </a:endParaRPr>
          </a:p>
          <a:p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smtClean="0">
                <a:solidFill>
                  <a:schemeClr val="tx1"/>
                </a:solidFill>
              </a:rPr>
              <a:t>   </a:t>
            </a:r>
            <a:r>
              <a:rPr lang="en-GB" dirty="0" err="1" smtClean="0">
                <a:solidFill>
                  <a:schemeClr val="tx1"/>
                </a:solidFill>
              </a:rPr>
              <a:t>sshdaemon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>
                <a:solidFill>
                  <a:schemeClr val="tx1"/>
                </a:solidFill>
              </a:rPr>
              <a:t>=&gt; 'on', </a:t>
            </a:r>
            <a:endParaRPr lang="en-GB" dirty="0" smtClean="0">
              <a:solidFill>
                <a:schemeClr val="tx1"/>
              </a:solidFill>
            </a:endParaRPr>
          </a:p>
          <a:p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smtClean="0">
                <a:solidFill>
                  <a:schemeClr val="tx1"/>
                </a:solidFill>
              </a:rPr>
              <a:t>   </a:t>
            </a:r>
            <a:r>
              <a:rPr lang="en-GB" dirty="0" err="1" smtClean="0">
                <a:solidFill>
                  <a:schemeClr val="tx1"/>
                </a:solidFill>
              </a:rPr>
              <a:t>xsessions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>
                <a:solidFill>
                  <a:schemeClr val="tx1"/>
                </a:solidFill>
              </a:rPr>
              <a:t>=&gt; 'on', </a:t>
            </a:r>
            <a:endParaRPr lang="en-GB" dirty="0" smtClean="0">
              <a:solidFill>
                <a:schemeClr val="tx1"/>
              </a:solidFill>
            </a:endParaRPr>
          </a:p>
          <a:p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smtClean="0">
                <a:solidFill>
                  <a:schemeClr val="tx1"/>
                </a:solidFill>
              </a:rPr>
              <a:t>   </a:t>
            </a:r>
            <a:r>
              <a:rPr lang="en-GB" dirty="0" err="1" smtClean="0">
                <a:solidFill>
                  <a:schemeClr val="tx1"/>
                </a:solidFill>
              </a:rPr>
              <a:t>afs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>
                <a:solidFill>
                  <a:schemeClr val="tx1"/>
                </a:solidFill>
              </a:rPr>
              <a:t>=&gt; 'off' </a:t>
            </a:r>
            <a:endParaRPr lang="en-GB" dirty="0" smtClean="0">
              <a:solidFill>
                <a:schemeClr val="tx1"/>
              </a:solidFill>
            </a:endParaRPr>
          </a:p>
          <a:p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smtClean="0">
                <a:solidFill>
                  <a:schemeClr val="tx1"/>
                </a:solidFill>
              </a:rPr>
              <a:t> } </a:t>
            </a:r>
          </a:p>
          <a:p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smtClean="0">
                <a:solidFill>
                  <a:schemeClr val="tx1"/>
                </a:solidFill>
              </a:rPr>
              <a:t> # </a:t>
            </a:r>
            <a:r>
              <a:rPr lang="en-GB" dirty="0">
                <a:solidFill>
                  <a:schemeClr val="tx1"/>
                </a:solidFill>
              </a:rPr>
              <a:t>LB Alias to which I belong </a:t>
            </a:r>
            <a:endParaRPr lang="en-GB" dirty="0" smtClean="0">
              <a:solidFill>
                <a:schemeClr val="tx1"/>
              </a:solidFill>
            </a:endParaRPr>
          </a:p>
          <a:p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 smtClean="0">
                <a:solidFill>
                  <a:schemeClr val="tx1"/>
                </a:solidFill>
              </a:rPr>
              <a:t>lbd</a:t>
            </a:r>
            <a:r>
              <a:rPr lang="en-GB" dirty="0">
                <a:solidFill>
                  <a:schemeClr val="tx1"/>
                </a:solidFill>
              </a:rPr>
              <a:t>::client</a:t>
            </a:r>
            <a:r>
              <a:rPr lang="en-GB" dirty="0" smtClean="0">
                <a:solidFill>
                  <a:schemeClr val="tx1"/>
                </a:solidFill>
              </a:rPr>
              <a:t>{ '</a:t>
            </a:r>
            <a:r>
              <a:rPr lang="en-GB" dirty="0" err="1" smtClean="0">
                <a:solidFill>
                  <a:schemeClr val="tx1"/>
                </a:solidFill>
              </a:rPr>
              <a:t>xxxx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>
                <a:solidFill>
                  <a:schemeClr val="tx1"/>
                </a:solidFill>
              </a:rPr>
              <a:t>LB alias': </a:t>
            </a:r>
            <a:endParaRPr lang="en-GB" dirty="0" smtClean="0">
              <a:solidFill>
                <a:schemeClr val="tx1"/>
              </a:solidFill>
            </a:endParaRPr>
          </a:p>
          <a:p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smtClean="0">
                <a:solidFill>
                  <a:schemeClr val="tx1"/>
                </a:solidFill>
              </a:rPr>
              <a:t>    </a:t>
            </a:r>
            <a:r>
              <a:rPr lang="en-GB" dirty="0" err="1" smtClean="0">
                <a:solidFill>
                  <a:schemeClr val="tx1"/>
                </a:solidFill>
              </a:rPr>
              <a:t>lbalias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>
                <a:solidFill>
                  <a:schemeClr val="tx1"/>
                </a:solidFill>
              </a:rPr>
              <a:t>=&gt; 'xxxx.cern.ch', </a:t>
            </a:r>
            <a:endParaRPr lang="en-GB" dirty="0" smtClean="0">
              <a:solidFill>
                <a:schemeClr val="tx1"/>
              </a:solidFill>
            </a:endParaRPr>
          </a:p>
          <a:p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smtClean="0">
                <a:solidFill>
                  <a:schemeClr val="tx1"/>
                </a:solidFill>
              </a:rPr>
              <a:t> }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} 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5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Load Balancing and Puppet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066800"/>
            <a:ext cx="7543800" cy="5386536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The elements are set ‘</a:t>
            </a:r>
            <a:r>
              <a:rPr lang="en-GB" b="1" dirty="0" smtClean="0"/>
              <a:t>on</a:t>
            </a:r>
            <a:r>
              <a:rPr lang="en-GB" dirty="0" smtClean="0"/>
              <a:t>’ will be used for health monitoring of the load balanced alias.</a:t>
            </a:r>
          </a:p>
          <a:p>
            <a:pPr lvl="1"/>
            <a:r>
              <a:rPr lang="en-GB" dirty="0" smtClean="0"/>
              <a:t>Ex: </a:t>
            </a:r>
          </a:p>
          <a:p>
            <a:pPr lvl="2"/>
            <a:r>
              <a:rPr lang="en-GB" dirty="0" err="1"/>
              <a:t>nologin</a:t>
            </a:r>
            <a:r>
              <a:rPr lang="en-GB" dirty="0"/>
              <a:t> =&gt; ‘on’ </a:t>
            </a:r>
          </a:p>
          <a:p>
            <a:pPr marL="1371600" lvl="3" indent="0">
              <a:buNone/>
            </a:pPr>
            <a:r>
              <a:rPr lang="en-GB" dirty="0"/>
              <a:t>the existence of either files /</a:t>
            </a:r>
            <a:r>
              <a:rPr lang="en-GB" dirty="0" err="1"/>
              <a:t>etc</a:t>
            </a:r>
            <a:r>
              <a:rPr lang="en-GB" dirty="0"/>
              <a:t>/</a:t>
            </a:r>
            <a:r>
              <a:rPr lang="en-GB" dirty="0" err="1"/>
              <a:t>iss.login</a:t>
            </a:r>
            <a:r>
              <a:rPr lang="en-GB" dirty="0"/>
              <a:t> or /</a:t>
            </a:r>
            <a:r>
              <a:rPr lang="en-GB" dirty="0" err="1"/>
              <a:t>etc</a:t>
            </a:r>
            <a:r>
              <a:rPr lang="en-GB" dirty="0"/>
              <a:t>/</a:t>
            </a:r>
            <a:r>
              <a:rPr lang="en-GB" dirty="0" err="1"/>
              <a:t>nologin</a:t>
            </a:r>
            <a:r>
              <a:rPr lang="en-GB" dirty="0"/>
              <a:t> will be checked so </a:t>
            </a:r>
            <a:r>
              <a:rPr lang="en-GB" dirty="0" smtClean="0"/>
              <a:t>the machine will be removed from the load balanced alias when they exists</a:t>
            </a:r>
          </a:p>
          <a:p>
            <a:pPr marL="1371600" lvl="3" indent="0">
              <a:buNone/>
            </a:pPr>
            <a:endParaRPr lang="en-GB" dirty="0" smtClean="0"/>
          </a:p>
          <a:p>
            <a:pPr lvl="2"/>
            <a:r>
              <a:rPr lang="en-GB" dirty="0" err="1"/>
              <a:t>afs</a:t>
            </a:r>
            <a:r>
              <a:rPr lang="en-GB" dirty="0"/>
              <a:t> =&gt; 'on' </a:t>
            </a:r>
            <a:endParaRPr lang="en-GB" dirty="0" smtClean="0"/>
          </a:p>
          <a:p>
            <a:pPr marL="1371600" lvl="3" indent="0">
              <a:buNone/>
            </a:pPr>
            <a:r>
              <a:rPr lang="en-GB" dirty="0" smtClean="0"/>
              <a:t>the machine will be removed from the load balanced alias when </a:t>
            </a:r>
            <a:r>
              <a:rPr lang="en-GB" dirty="0" err="1" smtClean="0"/>
              <a:t>afs</a:t>
            </a:r>
            <a:r>
              <a:rPr lang="en-GB" dirty="0" smtClean="0"/>
              <a:t> is not running</a:t>
            </a:r>
          </a:p>
          <a:p>
            <a:pPr marL="1371600" lvl="3" indent="0">
              <a:buNone/>
            </a:pPr>
            <a:endParaRPr lang="en-GB" dirty="0"/>
          </a:p>
          <a:p>
            <a:r>
              <a:rPr lang="en-GB" dirty="0" smtClean="0"/>
              <a:t>More </a:t>
            </a:r>
            <a:r>
              <a:rPr lang="en-GB" dirty="0"/>
              <a:t>details: 	</a:t>
            </a:r>
            <a:r>
              <a:rPr lang="en-GB" dirty="0">
                <a:hlinkClick r:id="rId2"/>
              </a:rPr>
              <a:t>https://twiki.cern.ch/twiki/bin/viewauth/AgileInfrastructure/DNSlbdAlias</a:t>
            </a:r>
            <a:r>
              <a:rPr lang="en-GB" dirty="0"/>
              <a:t> </a:t>
            </a:r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9402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How to temporarily remove machines from the DNSLB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No state management in Puppet yet (no SMS)</a:t>
            </a:r>
          </a:p>
          <a:p>
            <a:r>
              <a:rPr lang="en-GB" dirty="0" smtClean="0"/>
              <a:t>For the moment, make sure </a:t>
            </a:r>
            <a:r>
              <a:rPr lang="en-GB" i="1" dirty="0" err="1" smtClean="0"/>
              <a:t>nologin</a:t>
            </a:r>
            <a:r>
              <a:rPr lang="en-GB" dirty="0" smtClean="0"/>
              <a:t> is on (default) and touch /</a:t>
            </a:r>
            <a:r>
              <a:rPr lang="en-GB" dirty="0" err="1" smtClean="0"/>
              <a:t>etc</a:t>
            </a:r>
            <a:r>
              <a:rPr lang="en-GB" dirty="0" smtClean="0"/>
              <a:t>/</a:t>
            </a:r>
            <a:r>
              <a:rPr lang="en-GB" dirty="0" err="1" smtClean="0"/>
              <a:t>iss.nologin</a:t>
            </a:r>
            <a:r>
              <a:rPr lang="en-GB" dirty="0" smtClean="0"/>
              <a:t> to remove a machine, delete the file to add it back</a:t>
            </a:r>
          </a:p>
          <a:p>
            <a:r>
              <a:rPr lang="en-GB" dirty="0" smtClean="0"/>
              <a:t>When the </a:t>
            </a:r>
            <a:r>
              <a:rPr lang="en-GB" dirty="0" err="1" smtClean="0"/>
              <a:t>sms</a:t>
            </a:r>
            <a:r>
              <a:rPr lang="en-GB" dirty="0" smtClean="0"/>
              <a:t> replacement (roger) is available, it will handle removal of machines in maintenance from DNSLB 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7720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ESTemplate_small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PESTemplate_small</Template>
  <TotalTime>49624</TotalTime>
  <Words>1022</Words>
  <Application>Microsoft Office PowerPoint</Application>
  <PresentationFormat>On-screen Show (4:3)</PresentationFormat>
  <Paragraphs>170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PESTemplate_small</vt:lpstr>
      <vt:lpstr>Custom Design</vt:lpstr>
      <vt:lpstr>Creating Load-Balanced Services on top of Cloud Infrastructure and Puppet</vt:lpstr>
      <vt:lpstr>Agenda</vt:lpstr>
      <vt:lpstr>OpenStack Images</vt:lpstr>
      <vt:lpstr>Availability Zones</vt:lpstr>
      <vt:lpstr>Availability Zones</vt:lpstr>
      <vt:lpstr>Load Balancing</vt:lpstr>
      <vt:lpstr>Load Balancing and Puppet</vt:lpstr>
      <vt:lpstr>Load Balancing and Puppet</vt:lpstr>
      <vt:lpstr>How to temporarily remove machines from the DNSLB</vt:lpstr>
      <vt:lpstr>Load Balancing Migration</vt:lpstr>
      <vt:lpstr>Moving alias from Quattor to Puppet</vt:lpstr>
      <vt:lpstr>LBaaS</vt:lpstr>
      <vt:lpstr>Foreman parameters</vt:lpstr>
      <vt:lpstr>???????????????????????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Vitor Emanuel Gomes Gouveia</dc:creator>
  <cp:lastModifiedBy>Vitor Emanuel Gomes Gouveia</cp:lastModifiedBy>
  <cp:revision>614</cp:revision>
  <cp:lastPrinted>2013-09-26T08:31:44Z</cp:lastPrinted>
  <dcterms:created xsi:type="dcterms:W3CDTF">2013-01-10T16:44:10Z</dcterms:created>
  <dcterms:modified xsi:type="dcterms:W3CDTF">2013-10-10T11:53:45Z</dcterms:modified>
</cp:coreProperties>
</file>