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emf" ContentType="image/x-emf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79" r:id="rId4"/>
  </p:sldMasterIdLst>
  <p:notesMasterIdLst>
    <p:notesMasterId r:id="rId24"/>
  </p:notesMasterIdLst>
  <p:handoutMasterIdLst>
    <p:handoutMasterId r:id="rId25"/>
  </p:handoutMasterIdLst>
  <p:sldIdLst>
    <p:sldId id="256" r:id="rId5"/>
    <p:sldId id="689" r:id="rId6"/>
    <p:sldId id="690" r:id="rId7"/>
    <p:sldId id="691" r:id="rId8"/>
    <p:sldId id="692" r:id="rId9"/>
    <p:sldId id="693" r:id="rId10"/>
    <p:sldId id="697" r:id="rId11"/>
    <p:sldId id="696" r:id="rId12"/>
    <p:sldId id="673" r:id="rId13"/>
    <p:sldId id="674" r:id="rId14"/>
    <p:sldId id="679" r:id="rId15"/>
    <p:sldId id="681" r:id="rId16"/>
    <p:sldId id="695" r:id="rId17"/>
    <p:sldId id="648" r:id="rId18"/>
    <p:sldId id="698" r:id="rId19"/>
    <p:sldId id="701" r:id="rId20"/>
    <p:sldId id="699" r:id="rId21"/>
    <p:sldId id="702" r:id="rId22"/>
    <p:sldId id="68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97" autoAdjust="0"/>
    <p:restoredTop sz="94673" autoAdjust="0"/>
  </p:normalViewPr>
  <p:slideViewPr>
    <p:cSldViewPr snapToGrid="0" snapToObjects="1">
      <p:cViewPr>
        <p:scale>
          <a:sx n="86" d="100"/>
          <a:sy n="86" d="100"/>
        </p:scale>
        <p:origin x="-1224" y="-5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04340-A823-F847-9A64-5CE827D27A95}" type="datetime1">
              <a:rPr lang="fr-CH" smtClean="0"/>
              <a:pPr/>
              <a:t>21/10/13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88BA4-820C-1F41-B1C6-33FCFCE2701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7277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0894D-6BA4-834C-9315-28D496F075A1}" type="datetime1">
              <a:rPr lang="fr-CH" smtClean="0"/>
              <a:pPr/>
              <a:t>21/10/13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179DC-8756-8245-8B47-59551A7A4C7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51255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6082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6F116A-BD00-FB40-8963-52BC42430F36}" type="slidenum">
              <a:rPr lang="en-US">
                <a:solidFill>
                  <a:srgbClr val="EEECE1"/>
                </a:solidFill>
              </a:rPr>
              <a:pPr/>
              <a:t>6</a:t>
            </a:fld>
            <a:endParaRPr lang="en-US">
              <a:solidFill>
                <a:srgbClr val="EEECE1"/>
              </a:solidFill>
            </a:endParaRPr>
          </a:p>
        </p:txBody>
      </p:sp>
      <p:sp>
        <p:nvSpPr>
          <p:cNvPr id="1234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34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AC49324-397B-AD40-B353-AA3EAE60E888}" type="slidenum">
              <a:rPr lang="fr-FR"/>
              <a:pPr eaLnBrk="1" hangingPunct="1"/>
              <a:t>14</a:t>
            </a:fld>
            <a:endParaRPr lang="fr-FR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AC49324-397B-AD40-B353-AA3EAE60E888}" type="slidenum">
              <a:rPr lang="fr-FR"/>
              <a:pPr eaLnBrk="1" hangingPunct="1"/>
              <a:t>15</a:t>
            </a:fld>
            <a:endParaRPr lang="fr-FR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65610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65610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6561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596368" y="3188772"/>
            <a:ext cx="8229600" cy="1143000"/>
          </a:xfrm>
        </p:spPr>
        <p:txBody>
          <a:bodyPr>
            <a:normAutofit/>
          </a:bodyPr>
          <a:lstStyle>
            <a:lvl1pPr algn="l">
              <a:defRPr sz="3500" b="1"/>
            </a:lvl1pPr>
          </a:lstStyle>
          <a:p>
            <a:r>
              <a:rPr lang="fr-CH" dirty="0" smtClean="0"/>
              <a:t>YOUR TITLE</a:t>
            </a:r>
            <a:br>
              <a:rPr lang="fr-CH" dirty="0" smtClean="0"/>
            </a:br>
            <a:r>
              <a:rPr lang="fr-CH" dirty="0" smtClean="0"/>
              <a:t>HERE</a:t>
            </a:r>
            <a:endParaRPr lang="fr-FR" dirty="0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855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Autofit/>
          </a:bodyPr>
          <a:lstStyle>
            <a:lvl1pPr marL="0" indent="0">
              <a:lnSpc>
                <a:spcPct val="150000"/>
              </a:lnSpc>
              <a:buNone/>
              <a:defRPr sz="1300" baseline="0"/>
            </a:lvl1pPr>
          </a:lstStyle>
          <a:p>
            <a:pPr lvl="0"/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2418" y="6356350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2946700" y="6391895"/>
            <a:ext cx="52557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Alice Week,</a:t>
            </a:r>
            <a:r>
              <a:rPr lang="en-US" sz="1200" baseline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Wuhan </a:t>
            </a:r>
            <a:r>
              <a:rPr lang="en-US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| October </a:t>
            </a:r>
            <a:r>
              <a:rPr lang="en-US" sz="1200" baseline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110, </a:t>
            </a:r>
            <a:r>
              <a:rPr lang="en-US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2013 |  Predrag Buncic</a:t>
            </a:r>
            <a:endParaRPr lang="en-US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837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7206-B575-474D-BD31-5D07F8268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187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676400" y="228600"/>
            <a:ext cx="70866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42291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1219200"/>
            <a:ext cx="42291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771900"/>
            <a:ext cx="42291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771900"/>
            <a:ext cx="4229100" cy="2400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2667000" y="6553200"/>
            <a:ext cx="6477000" cy="533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CC00"/>
                </a:solidFill>
              </a:rPr>
              <a:t>Split, 5  October  2006 - </a:t>
            </a:r>
            <a:fld id="{31E822EC-FA91-EF42-9949-28B47F6BDA6A}" type="slidenum">
              <a:rPr lang="en-US">
                <a:solidFill>
                  <a:srgbClr val="FFCC00"/>
                </a:solidFill>
              </a:rPr>
              <a:pPr/>
              <a:t>‹#›</a:t>
            </a:fld>
            <a:endParaRPr lang="en-US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385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992581" y="51310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2946700" y="6391895"/>
            <a:ext cx="52557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APanDA</a:t>
            </a:r>
            <a:r>
              <a:rPr lang="en-US" sz="1200" baseline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Workshop </a:t>
            </a:r>
            <a:r>
              <a:rPr lang="en-US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,</a:t>
            </a:r>
            <a:r>
              <a:rPr lang="en-US" sz="1200" baseline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CERN</a:t>
            </a:r>
            <a:r>
              <a:rPr lang="en-US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| October</a:t>
            </a:r>
            <a:r>
              <a:rPr lang="en-US" sz="1200" baseline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21, </a:t>
            </a:r>
            <a:r>
              <a:rPr lang="en-US" sz="12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2013 |  Predrag Buncic</a:t>
            </a:r>
            <a:endParaRPr lang="en-US" sz="12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723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579" r:id="rId3"/>
    <p:sldLayoutId id="2147493580" r:id="rId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9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0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0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0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746892"/>
            <a:ext cx="7772400" cy="1747616"/>
          </a:xfrm>
        </p:spPr>
        <p:txBody>
          <a:bodyPr>
            <a:noAutofit/>
          </a:bodyPr>
          <a:lstStyle/>
          <a:p>
            <a:pPr algn="r">
              <a:lnSpc>
                <a:spcPct val="50000"/>
              </a:lnSpc>
            </a:pPr>
            <a:r>
              <a:rPr lang="en-US" sz="3600" dirty="0" err="1" smtClean="0"/>
              <a:t>AliEn</a:t>
            </a:r>
            <a:r>
              <a:rPr lang="en-US" sz="3600" dirty="0" smtClean="0"/>
              <a:t> in ALICE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Predrag Buncic</a:t>
            </a:r>
            <a:endParaRPr lang="en-US" sz="3600" b="0" dirty="0"/>
          </a:p>
        </p:txBody>
      </p:sp>
    </p:spTree>
    <p:extLst>
      <p:ext uri="{BB962C8B-B14F-4D97-AF65-F5344CB8AC3E}">
        <p14:creationId xmlns:p14="http://schemas.microsoft.com/office/powerpoint/2010/main" val="1100666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20182" y="1182448"/>
            <a:ext cx="74126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>
                <a:solidFill>
                  <a:srgbClr val="141313"/>
                </a:solidFill>
              </a:rPr>
              <a:t>MonALISA</a:t>
            </a:r>
            <a:r>
              <a:rPr lang="en-US" sz="4000" b="1" dirty="0" smtClean="0">
                <a:solidFill>
                  <a:srgbClr val="141313"/>
                </a:solidFill>
              </a:rPr>
              <a:t> - Monitoring</a:t>
            </a:r>
            <a:endParaRPr lang="en-US" sz="4000" b="1" dirty="0">
              <a:solidFill>
                <a:srgbClr val="141313"/>
              </a:solidFill>
            </a:endParaRPr>
          </a:p>
        </p:txBody>
      </p:sp>
      <p:pic>
        <p:nvPicPr>
          <p:cNvPr id="2" name="Picture 1" descr="ml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91" y="2120978"/>
            <a:ext cx="7409327" cy="41229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94185" y="3811941"/>
            <a:ext cx="2199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50k concurrent jobs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200k jobs per day</a:t>
            </a:r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093337" y="4135107"/>
            <a:ext cx="177296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5322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347834" y="1070547"/>
            <a:ext cx="56407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41313"/>
                </a:solidFill>
              </a:rPr>
              <a:t>ALICE Upgrade </a:t>
            </a:r>
            <a:r>
              <a:rPr lang="en-US" sz="4000" b="1" dirty="0" smtClean="0">
                <a:solidFill>
                  <a:srgbClr val="141313"/>
                </a:solidFill>
              </a:rPr>
              <a:t>plans</a:t>
            </a:r>
            <a:endParaRPr lang="en-US" sz="4000" b="1" dirty="0">
              <a:solidFill>
                <a:srgbClr val="141313"/>
              </a:solidFill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112839" y="2197160"/>
            <a:ext cx="883920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ALICE plans some serious detector upgrades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Run2 (2015-2017)</a:t>
            </a:r>
          </a:p>
          <a:p>
            <a:pPr lvl="2" eaLnBrk="1" hangingPunct="1">
              <a:buFont typeface="Arial" charset="0"/>
              <a:buChar char="•"/>
            </a:pPr>
            <a:r>
              <a:rPr lang="en-GB" sz="2400" dirty="0"/>
              <a:t>4 fold increase in instant luminosity for </a:t>
            </a:r>
            <a:r>
              <a:rPr lang="en-GB" sz="2400" dirty="0" err="1"/>
              <a:t>Pb-Pb</a:t>
            </a:r>
            <a:r>
              <a:rPr lang="en-GB" sz="2400" dirty="0"/>
              <a:t> collisions</a:t>
            </a:r>
            <a:r>
              <a:rPr lang="en-US" sz="2400" dirty="0"/>
              <a:t> </a:t>
            </a:r>
            <a:endParaRPr lang="en-US" sz="2400" dirty="0" smtClean="0">
              <a:solidFill>
                <a:srgbClr val="141313"/>
              </a:solidFill>
            </a:endParaRPr>
          </a:p>
          <a:p>
            <a:pPr lvl="2" eaLnBrk="1" hangingPunct="1">
              <a:buFont typeface="Arial" charset="0"/>
              <a:buChar char="•"/>
            </a:pPr>
            <a:r>
              <a:rPr lang="en-GB" sz="2400" dirty="0"/>
              <a:t>consolidation of the readout electronics of TPC and TRD</a:t>
            </a:r>
            <a:r>
              <a:rPr lang="en-US" sz="2400" dirty="0"/>
              <a:t> </a:t>
            </a:r>
            <a:r>
              <a:rPr lang="en-US" sz="2400" dirty="0" smtClean="0">
                <a:solidFill>
                  <a:srgbClr val="141313"/>
                </a:solidFill>
              </a:rPr>
              <a:t>( readout rate x 2)</a:t>
            </a:r>
          </a:p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Run3 (2019-2021)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Continuous readout TPC, ITS upgrade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sz="2400" dirty="0"/>
              <a:t>50kHz </a:t>
            </a:r>
            <a:r>
              <a:rPr lang="en-US" sz="2400" dirty="0" err="1"/>
              <a:t>Pb-Pb</a:t>
            </a:r>
            <a:r>
              <a:rPr lang="en-US" sz="2400" dirty="0"/>
              <a:t> interaction </a:t>
            </a:r>
            <a:r>
              <a:rPr lang="en-US" sz="2400" dirty="0" smtClean="0"/>
              <a:t>rate (current rate x 100)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sz="2400" dirty="0" smtClean="0"/>
              <a:t>1.1 TB/s detector readout</a:t>
            </a:r>
          </a:p>
          <a:p>
            <a:pPr lvl="2" eaLnBrk="1" hangingPunct="1">
              <a:buFont typeface="Arial" charset="0"/>
              <a:buChar char="•"/>
            </a:pPr>
            <a:r>
              <a:rPr lang="en-US" sz="2400" dirty="0" smtClean="0"/>
              <a:t>Needs online reconstruction in order to better compress data for storage</a:t>
            </a:r>
          </a:p>
          <a:p>
            <a:pPr lvl="2" eaLnBrk="1" hangingPunct="1">
              <a:buFont typeface="Arial" charset="0"/>
              <a:buChar char="•"/>
            </a:pPr>
            <a:endParaRPr lang="en-US" sz="2400" dirty="0" smtClean="0">
              <a:solidFill>
                <a:srgbClr val="141313"/>
              </a:solidFill>
            </a:endParaRPr>
          </a:p>
        </p:txBody>
      </p:sp>
      <p:pic>
        <p:nvPicPr>
          <p:cNvPr id="3" name="Picture 2" descr="grap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14" y="682266"/>
            <a:ext cx="1701535" cy="1600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433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12144" y="1070547"/>
            <a:ext cx="6604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141313"/>
                </a:solidFill>
              </a:rPr>
              <a:t>Why </a:t>
            </a:r>
            <a:r>
              <a:rPr lang="en-US" sz="4000" b="1" dirty="0" smtClean="0">
                <a:solidFill>
                  <a:srgbClr val="141313"/>
                </a:solidFill>
              </a:rPr>
              <a:t>changes in </a:t>
            </a:r>
            <a:r>
              <a:rPr lang="en-US" sz="4000" b="1" dirty="0" err="1" smtClean="0">
                <a:solidFill>
                  <a:srgbClr val="141313"/>
                </a:solidFill>
              </a:rPr>
              <a:t>AliEn</a:t>
            </a:r>
            <a:r>
              <a:rPr lang="en-US" sz="4000" b="1" dirty="0" smtClean="0">
                <a:solidFill>
                  <a:srgbClr val="141313"/>
                </a:solidFill>
              </a:rPr>
              <a:t>?</a:t>
            </a:r>
            <a:endParaRPr lang="en-US" sz="4000" b="1" dirty="0">
              <a:solidFill>
                <a:srgbClr val="141313"/>
              </a:solidFill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304800" y="2076018"/>
            <a:ext cx="8382000" cy="415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While the system currently fulfills all the needs of ALICE users for reconstruction, simulation and analysis there are concerns about scalability of the file catalog beyond </a:t>
            </a:r>
            <a:r>
              <a:rPr lang="en-US" sz="2400" dirty="0" smtClean="0">
                <a:solidFill>
                  <a:srgbClr val="141313"/>
                </a:solidFill>
              </a:rPr>
              <a:t>Run2</a:t>
            </a:r>
          </a:p>
          <a:p>
            <a:pPr lvl="1" eaLnBrk="1" hangingPunct="1">
              <a:buFont typeface="Arial" charset="0"/>
              <a:buChar char="•"/>
            </a:pPr>
            <a:endParaRPr lang="en-US" sz="2400" dirty="0" smtClean="0">
              <a:solidFill>
                <a:srgbClr val="141313"/>
              </a:solidFill>
            </a:endParaRPr>
          </a:p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Need to address the use for emerging cloud, volunteer as well as the opportunistic  resources for ALICE</a:t>
            </a:r>
          </a:p>
          <a:p>
            <a:pPr lvl="1" eaLnBrk="1" hangingPunct="1">
              <a:buFont typeface="Arial" charset="0"/>
              <a:buChar char="•"/>
            </a:pPr>
            <a:endParaRPr lang="en-US" sz="2400" dirty="0" smtClean="0">
              <a:solidFill>
                <a:srgbClr val="141313"/>
              </a:solidFill>
            </a:endParaRPr>
          </a:p>
          <a:p>
            <a:pPr lvl="1" eaLnBrk="1" hangingPunct="1">
              <a:buFont typeface="Arial" charset="0"/>
              <a:buChar char="•"/>
            </a:pPr>
            <a:r>
              <a:rPr lang="en-US" sz="2400" dirty="0" smtClean="0">
                <a:solidFill>
                  <a:srgbClr val="141313"/>
                </a:solidFill>
              </a:rPr>
              <a:t>In </a:t>
            </a:r>
            <a:r>
              <a:rPr lang="en-US" sz="2400" dirty="0" smtClean="0">
                <a:solidFill>
                  <a:srgbClr val="141313"/>
                </a:solidFill>
              </a:rPr>
              <a:t>general, no manpower for maintenance and continuous development of the current </a:t>
            </a:r>
            <a:r>
              <a:rPr lang="en-US" sz="2400" dirty="0" smtClean="0">
                <a:solidFill>
                  <a:srgbClr val="141313"/>
                </a:solidFill>
              </a:rPr>
              <a:t>system</a:t>
            </a:r>
          </a:p>
          <a:p>
            <a:pPr lvl="1" eaLnBrk="1" hangingPunct="1">
              <a:buFont typeface="Arial" charset="0"/>
              <a:buChar char="•"/>
            </a:pPr>
            <a:endParaRPr lang="en-US" sz="2400" dirty="0" smtClean="0">
              <a:solidFill>
                <a:srgbClr val="1413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188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38412"/>
            <a:ext cx="8229600" cy="679226"/>
          </a:xfrm>
        </p:spPr>
        <p:txBody>
          <a:bodyPr>
            <a:normAutofit/>
          </a:bodyPr>
          <a:lstStyle/>
          <a:p>
            <a:r>
              <a:rPr lang="en-US" sz="3600" b="1" dirty="0" err="1" smtClean="0"/>
              <a:t>AliEn</a:t>
            </a:r>
            <a:r>
              <a:rPr lang="en-US" sz="3600" b="1" dirty="0" smtClean="0"/>
              <a:t> File Catalog</a:t>
            </a:r>
            <a:endParaRPr lang="en-US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7206-B575-474D-BD31-5D07F82684D2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 descr="Screen Shot 2013-03-25 at 5.29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36" y="1620785"/>
            <a:ext cx="6776357" cy="4012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74911" y="1969384"/>
            <a:ext cx="23016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Over 1B files 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2M new files per day</a:t>
            </a:r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780231" y="2170931"/>
            <a:ext cx="177296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97277" y="5774830"/>
            <a:ext cx="87584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457200" lvl="1" indent="0" eaLnBrk="1" hangingPunct="1"/>
            <a:r>
              <a:rPr lang="en-US" sz="2400" dirty="0" smtClean="0">
                <a:solidFill>
                  <a:srgbClr val="141313"/>
                </a:solidFill>
              </a:rPr>
              <a:t>Data management is built in </a:t>
            </a:r>
            <a:r>
              <a:rPr lang="en-US" sz="2400" dirty="0" err="1" smtClean="0">
                <a:solidFill>
                  <a:srgbClr val="141313"/>
                </a:solidFill>
              </a:rPr>
              <a:t>AliEn</a:t>
            </a:r>
            <a:r>
              <a:rPr lang="en-US" sz="2400" dirty="0" smtClean="0">
                <a:solidFill>
                  <a:srgbClr val="141313"/>
                </a:solidFill>
              </a:rPr>
              <a:t>, data access using </a:t>
            </a:r>
            <a:r>
              <a:rPr lang="en-US" sz="2400" dirty="0" err="1" smtClean="0">
                <a:solidFill>
                  <a:srgbClr val="141313"/>
                </a:solidFill>
              </a:rPr>
              <a:t>xrood</a:t>
            </a:r>
            <a:endParaRPr lang="en-US" sz="2400" dirty="0" smtClean="0">
              <a:solidFill>
                <a:srgbClr val="14131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230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60B6143-23D5-1943-8F64-A1FB649D3103}" type="slidenum">
              <a:rPr lang="en-GB"/>
              <a:pPr eaLnBrk="1" hangingPunct="1"/>
              <a:t>14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585" y="1243615"/>
            <a:ext cx="8610600" cy="661385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rgbClr val="141313"/>
                </a:solidFill>
              </a:rPr>
              <a:t>Opportunistic use of SC resources for simulation</a:t>
            </a:r>
            <a:endParaRPr lang="en-US" sz="3600" b="1" dirty="0">
              <a:solidFill>
                <a:srgbClr val="141313"/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6785" y="4876800"/>
            <a:ext cx="8915400" cy="1981200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Arial"/>
              <a:buChar char="•"/>
            </a:pPr>
            <a:r>
              <a:rPr lang="en-US" sz="2400" b="0" dirty="0" smtClean="0"/>
              <a:t>18,688</a:t>
            </a:r>
            <a:r>
              <a:rPr lang="en-US" sz="2400" b="0" dirty="0"/>
              <a:t> nodes </a:t>
            </a:r>
            <a:r>
              <a:rPr lang="en-US" sz="2400" b="0" dirty="0" smtClean="0"/>
              <a:t>with total of 299,008 </a:t>
            </a:r>
            <a:r>
              <a:rPr lang="en-US" sz="2400" b="0" dirty="0"/>
              <a:t>processor </a:t>
            </a:r>
            <a:r>
              <a:rPr lang="en-US" sz="2400" b="0" dirty="0" smtClean="0"/>
              <a:t>cores and one GPU per node. And, there are spare CPU cycles available…</a:t>
            </a:r>
          </a:p>
          <a:p>
            <a:pPr marL="457200" indent="-457200">
              <a:buFont typeface="Arial"/>
              <a:buChar char="•"/>
            </a:pPr>
            <a:r>
              <a:rPr lang="en-US" sz="2400" b="0" dirty="0" smtClean="0"/>
              <a:t>Ideal for event generators/simulation type workloads (60-70% of all CPU cycles used by the experiments). </a:t>
            </a:r>
          </a:p>
          <a:p>
            <a:pPr marL="457200" indent="-457200">
              <a:buFont typeface="Arial"/>
              <a:buChar char="•"/>
            </a:pPr>
            <a:r>
              <a:rPr lang="en-US" sz="2400" b="0" dirty="0" smtClean="0"/>
              <a:t>Simulation frameworks must be adapted to efficiently use such resources where available</a:t>
            </a:r>
          </a:p>
          <a:p>
            <a:endParaRPr lang="en-US" sz="2400" b="0" dirty="0"/>
          </a:p>
        </p:txBody>
      </p:sp>
      <p:pic>
        <p:nvPicPr>
          <p:cNvPr id="9" name="Picture 8" descr="Titan_rend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85" y="1905000"/>
            <a:ext cx="7053455" cy="3298445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6779985" y="3581400"/>
            <a:ext cx="1752600" cy="609600"/>
            <a:chOff x="6477000" y="3505200"/>
            <a:chExt cx="2971800" cy="914400"/>
          </a:xfrm>
        </p:grpSpPr>
        <p:sp>
          <p:nvSpPr>
            <p:cNvPr id="11" name="Rectangle 10"/>
            <p:cNvSpPr/>
            <p:nvPr/>
          </p:nvSpPr>
          <p:spPr bwMode="auto">
            <a:xfrm>
              <a:off x="6477000" y="3505200"/>
              <a:ext cx="2971800" cy="914400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rgbClr val="800040"/>
                </a:solidFill>
                <a:effectLst/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pic>
          <p:nvPicPr>
            <p:cNvPr id="12" name="Picture 11" descr="olcf-logo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7000" y="3581400"/>
              <a:ext cx="2970486" cy="800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82508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60B6143-23D5-1943-8F64-A1FB649D3103}" type="slidenum">
              <a:rPr lang="en-GB"/>
              <a:pPr eaLnBrk="1" hangingPunct="1"/>
              <a:t>15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585" y="1036859"/>
            <a:ext cx="8610600" cy="661385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rgbClr val="141313"/>
                </a:solidFill>
              </a:rPr>
              <a:t>Not an easy job…</a:t>
            </a:r>
            <a:endParaRPr lang="en-US" sz="3600" b="1" dirty="0">
              <a:solidFill>
                <a:srgbClr val="141313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84094" y="2362925"/>
            <a:ext cx="1107468" cy="12553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Login</a:t>
            </a:r>
          </a:p>
          <a:p>
            <a:pPr algn="ctr"/>
            <a:r>
              <a:rPr lang="en-US" dirty="0" smtClean="0"/>
              <a:t>Node</a:t>
            </a:r>
            <a:endParaRPr lang="en-US" dirty="0"/>
          </a:p>
        </p:txBody>
      </p:sp>
      <p:pic>
        <p:nvPicPr>
          <p:cNvPr id="13" name="Picture 12" descr="actor.gif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08"/>
          <a:stretch/>
        </p:blipFill>
        <p:spPr>
          <a:xfrm>
            <a:off x="531585" y="2370307"/>
            <a:ext cx="1292098" cy="989473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14" name="Rectangle 13"/>
          <p:cNvSpPr/>
          <p:nvPr/>
        </p:nvSpPr>
        <p:spPr>
          <a:xfrm>
            <a:off x="4921899" y="2370307"/>
            <a:ext cx="1107468" cy="12553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Service</a:t>
            </a:r>
          </a:p>
          <a:p>
            <a:pPr algn="ctr"/>
            <a:r>
              <a:rPr lang="en-US" dirty="0" smtClean="0"/>
              <a:t>Node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736494" y="2215242"/>
            <a:ext cx="1107468" cy="12553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Login</a:t>
            </a:r>
          </a:p>
          <a:p>
            <a:pPr algn="ctr"/>
            <a:r>
              <a:rPr lang="en-US" dirty="0" smtClean="0"/>
              <a:t>Node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074299" y="2215242"/>
            <a:ext cx="1107468" cy="12553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Service</a:t>
            </a:r>
          </a:p>
          <a:p>
            <a:pPr algn="ctr"/>
            <a:r>
              <a:rPr lang="en-US" dirty="0" smtClean="0"/>
              <a:t>Node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116779" y="2362925"/>
            <a:ext cx="1107468" cy="12553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Compute</a:t>
            </a:r>
          </a:p>
          <a:p>
            <a:pPr algn="ctr"/>
            <a:r>
              <a:rPr lang="en-US" dirty="0" smtClean="0"/>
              <a:t>Node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7259704" y="2215242"/>
            <a:ext cx="1107468" cy="12553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Compute</a:t>
            </a:r>
          </a:p>
          <a:p>
            <a:pPr algn="ctr"/>
            <a:r>
              <a:rPr lang="en-US" dirty="0" smtClean="0"/>
              <a:t>Node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7412104" y="1983668"/>
            <a:ext cx="1107468" cy="12553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Compute</a:t>
            </a:r>
          </a:p>
          <a:p>
            <a:pPr algn="ctr"/>
            <a:r>
              <a:rPr lang="en-US" dirty="0" smtClean="0"/>
              <a:t>Node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7564504" y="1784292"/>
            <a:ext cx="1107468" cy="12553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Compute</a:t>
            </a:r>
          </a:p>
          <a:p>
            <a:pPr algn="ctr"/>
            <a:r>
              <a:rPr lang="en-US" dirty="0" smtClean="0"/>
              <a:t>Node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3347" y="4031727"/>
            <a:ext cx="9053238" cy="2839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 </a:t>
            </a:r>
            <a:r>
              <a:rPr lang="en-US" sz="1050" dirty="0" smtClean="0"/>
              <a:t>$ [</a:t>
            </a:r>
            <a:r>
              <a:rPr lang="en-US" sz="1050" dirty="0"/>
              <a:t>titan-batch6][12:12:09][/</a:t>
            </a:r>
            <a:r>
              <a:rPr lang="en-US" sz="1050" dirty="0" err="1"/>
              <a:t>tmp</a:t>
            </a:r>
            <a:r>
              <a:rPr lang="en-US" sz="1050" dirty="0"/>
              <a:t>/work/</a:t>
            </a:r>
            <a:r>
              <a:rPr lang="en-US" sz="1050" dirty="0" err="1"/>
              <a:t>atj</a:t>
            </a:r>
            <a:r>
              <a:rPr lang="en-US" sz="1050" dirty="0"/>
              <a:t>/</a:t>
            </a:r>
            <a:r>
              <a:rPr lang="en-US" sz="1050" dirty="0" err="1"/>
              <a:t>cvmfs_install</a:t>
            </a:r>
            <a:r>
              <a:rPr lang="en-US" sz="1050" dirty="0"/>
              <a:t>/bin]$ </a:t>
            </a:r>
            <a:r>
              <a:rPr lang="en-US" sz="1050" dirty="0" err="1"/>
              <a:t>aprun</a:t>
            </a:r>
            <a:r>
              <a:rPr lang="en-US" sz="1050" dirty="0"/>
              <a:t> ./</a:t>
            </a:r>
            <a:r>
              <a:rPr lang="en-US" sz="1050" b="1" dirty="0" err="1">
                <a:solidFill>
                  <a:srgbClr val="CD0920"/>
                </a:solidFill>
              </a:rPr>
              <a:t>parrot_run</a:t>
            </a:r>
            <a:r>
              <a:rPr lang="en-US" sz="1050" dirty="0">
                <a:solidFill>
                  <a:srgbClr val="CD0920"/>
                </a:solidFill>
              </a:rPr>
              <a:t> </a:t>
            </a:r>
            <a:r>
              <a:rPr lang="en-US" sz="1050" dirty="0"/>
              <a:t>-t/</a:t>
            </a:r>
            <a:r>
              <a:rPr lang="en-US" sz="1050" dirty="0" err="1"/>
              <a:t>tmp</a:t>
            </a:r>
            <a:r>
              <a:rPr lang="en-US" sz="1050" dirty="0"/>
              <a:t>/scratch /</a:t>
            </a:r>
            <a:r>
              <a:rPr lang="en-US" sz="1050" dirty="0" err="1"/>
              <a:t>cvmfs</a:t>
            </a:r>
            <a:r>
              <a:rPr lang="en-US" sz="1050" dirty="0"/>
              <a:t>/</a:t>
            </a:r>
            <a:r>
              <a:rPr lang="en-US" sz="1050" dirty="0" err="1"/>
              <a:t>alice.cern.ch</a:t>
            </a:r>
            <a:r>
              <a:rPr lang="en-US" sz="1050" dirty="0"/>
              <a:t>/bin/</a:t>
            </a:r>
            <a:r>
              <a:rPr lang="en-US" sz="1050" dirty="0" err="1"/>
              <a:t>alienv</a:t>
            </a:r>
            <a:r>
              <a:rPr lang="en-US" sz="1050" dirty="0"/>
              <a:t> </a:t>
            </a:r>
            <a:r>
              <a:rPr lang="en-US" sz="1050" dirty="0" err="1"/>
              <a:t>setenv</a:t>
            </a:r>
            <a:r>
              <a:rPr lang="en-US" sz="1050" dirty="0"/>
              <a:t> </a:t>
            </a:r>
            <a:r>
              <a:rPr lang="en-US" sz="1050" dirty="0" err="1"/>
              <a:t>AliRoot</a:t>
            </a:r>
            <a:r>
              <a:rPr lang="en-US" sz="1050" dirty="0"/>
              <a:t> -c </a:t>
            </a:r>
            <a:r>
              <a:rPr lang="en-US" sz="1050" dirty="0" err="1"/>
              <a:t>aliroot</a:t>
            </a:r>
            <a:r>
              <a:rPr lang="en-US" sz="1050" dirty="0"/>
              <a:t> -b</a:t>
            </a:r>
          </a:p>
          <a:p>
            <a:r>
              <a:rPr lang="en-US" sz="1050" dirty="0"/>
              <a:t>  *******************************************</a:t>
            </a:r>
          </a:p>
          <a:p>
            <a:r>
              <a:rPr lang="en-US" sz="1050" dirty="0"/>
              <a:t>  *        W E L C O M E  to  R O O T       *</a:t>
            </a:r>
          </a:p>
          <a:p>
            <a:r>
              <a:rPr lang="en-US" sz="1050" dirty="0"/>
              <a:t>  *   Version   5.34/08       31 May 2013   *</a:t>
            </a:r>
          </a:p>
          <a:p>
            <a:r>
              <a:rPr lang="en-US" sz="1050" dirty="0"/>
              <a:t>  *  You are welcome to visit our Web site  </a:t>
            </a:r>
          </a:p>
          <a:p>
            <a:r>
              <a:rPr lang="en-US" sz="1050" dirty="0"/>
              <a:t>  *          http://</a:t>
            </a:r>
            <a:r>
              <a:rPr lang="en-US" sz="1050" dirty="0" err="1"/>
              <a:t>root.cern.ch</a:t>
            </a:r>
            <a:r>
              <a:rPr lang="en-US" sz="1050" dirty="0"/>
              <a:t>            *</a:t>
            </a:r>
          </a:p>
          <a:p>
            <a:r>
              <a:rPr lang="en-US" sz="1050" dirty="0"/>
              <a:t>  *                                         *</a:t>
            </a:r>
          </a:p>
          <a:p>
            <a:r>
              <a:rPr lang="en-US" sz="1050" dirty="0"/>
              <a:t>  *******************************************</a:t>
            </a:r>
          </a:p>
          <a:p>
            <a:r>
              <a:rPr lang="en-US" sz="1050" dirty="0"/>
              <a:t> </a:t>
            </a:r>
          </a:p>
          <a:p>
            <a:r>
              <a:rPr lang="en-US" sz="1050" dirty="0"/>
              <a:t>ROOT 5.34/08 (v5-34-08@v5-34-08, Jun 11 2013, 10:26:13 on linuxx8664gcc)</a:t>
            </a:r>
          </a:p>
          <a:p>
            <a:r>
              <a:rPr lang="en-US" sz="1050" dirty="0"/>
              <a:t> </a:t>
            </a:r>
          </a:p>
          <a:p>
            <a:r>
              <a:rPr lang="en-US" sz="1050" dirty="0"/>
              <a:t>CINT/ROOT C/C++ Interpreter version 5.18.00, July 2, 2010</a:t>
            </a:r>
          </a:p>
          <a:p>
            <a:r>
              <a:rPr lang="en-US" sz="1050" dirty="0"/>
              <a:t>Type ? for help. Commands must be C++ statements.</a:t>
            </a:r>
          </a:p>
          <a:p>
            <a:r>
              <a:rPr lang="en-US" sz="1050" dirty="0"/>
              <a:t>Enclose multiple statements between { }.</a:t>
            </a:r>
          </a:p>
          <a:p>
            <a:r>
              <a:rPr lang="en-US" sz="1050" dirty="0"/>
              <a:t>2+2</a:t>
            </a:r>
          </a:p>
          <a:p>
            <a:r>
              <a:rPr lang="en-US" sz="1050" dirty="0"/>
              <a:t>(</a:t>
            </a:r>
            <a:r>
              <a:rPr lang="en-US" sz="1050" dirty="0" err="1"/>
              <a:t>const</a:t>
            </a:r>
            <a:r>
              <a:rPr lang="en-US" sz="1050" dirty="0"/>
              <a:t> </a:t>
            </a:r>
            <a:r>
              <a:rPr lang="en-US" sz="1050" dirty="0" err="1"/>
              <a:t>int</a:t>
            </a:r>
            <a:r>
              <a:rPr lang="en-US" sz="1050" dirty="0"/>
              <a:t>)4</a:t>
            </a:r>
          </a:p>
          <a:p>
            <a:endParaRPr lang="en-US" sz="1050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4016420" y="2687819"/>
            <a:ext cx="72354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272640" y="2663000"/>
            <a:ext cx="72354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241373" y="3507493"/>
            <a:ext cx="775047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Squid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794243" y="3544400"/>
            <a:ext cx="775047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Squid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702857" y="2293668"/>
            <a:ext cx="5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ssh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6272640" y="2230017"/>
            <a:ext cx="646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arun</a:t>
            </a:r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4016421" y="3729066"/>
            <a:ext cx="1777822" cy="7382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6589350" y="2599349"/>
            <a:ext cx="975154" cy="1122335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1702857" y="2682486"/>
            <a:ext cx="72354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093410" y="2293668"/>
            <a:ext cx="685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q</a:t>
            </a:r>
            <a:r>
              <a:rPr lang="en-US" dirty="0" err="1" smtClean="0"/>
              <a:t>sub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710278" y="3537018"/>
            <a:ext cx="992579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CVMFS</a:t>
            </a:r>
            <a:endParaRPr lang="en-US" dirty="0"/>
          </a:p>
        </p:txBody>
      </p:sp>
      <p:cxnSp>
        <p:nvCxnSpPr>
          <p:cNvPr id="38" name="Straight Arrow Connector 37"/>
          <p:cNvCxnSpPr/>
          <p:nvPr/>
        </p:nvCxnSpPr>
        <p:spPr>
          <a:xfrm flipH="1" flipV="1">
            <a:off x="1823683" y="3736536"/>
            <a:ext cx="1383289" cy="3691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055883" y="5671382"/>
            <a:ext cx="2523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Adam Simpson, ORNL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553200" y="1328683"/>
            <a:ext cx="2634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D0920"/>
                </a:solidFill>
              </a:rPr>
              <a:t>No internet, minimal OS</a:t>
            </a:r>
            <a:endParaRPr lang="en-US" dirty="0">
              <a:solidFill>
                <a:srgbClr val="CD092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81597" y="4489544"/>
            <a:ext cx="49185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CD0920"/>
                </a:solidFill>
              </a:rPr>
              <a:t>Thanks to CMS parrot (from </a:t>
            </a:r>
            <a:r>
              <a:rPr lang="en-US" dirty="0" err="1" smtClean="0">
                <a:solidFill>
                  <a:srgbClr val="CD0920"/>
                </a:solidFill>
              </a:rPr>
              <a:t>cctools</a:t>
            </a:r>
            <a:r>
              <a:rPr lang="en-US" dirty="0" smtClean="0">
                <a:solidFill>
                  <a:srgbClr val="CD0920"/>
                </a:solidFill>
              </a:rPr>
              <a:t>) extended </a:t>
            </a:r>
          </a:p>
          <a:p>
            <a:pPr algn="ctr"/>
            <a:r>
              <a:rPr lang="en-US" dirty="0" smtClean="0">
                <a:solidFill>
                  <a:srgbClr val="CD0920"/>
                </a:solidFill>
              </a:rPr>
              <a:t>to allow access to CVMFS</a:t>
            </a:r>
          </a:p>
          <a:p>
            <a:pPr algn="ctr"/>
            <a:r>
              <a:rPr lang="en-US" dirty="0" smtClean="0">
                <a:solidFill>
                  <a:srgbClr val="CD0920"/>
                </a:solidFill>
              </a:rPr>
              <a:t>(some restrictions apply)</a:t>
            </a:r>
          </a:p>
        </p:txBody>
      </p:sp>
    </p:spTree>
    <p:extLst>
      <p:ext uri="{BB962C8B-B14F-4D97-AF65-F5344CB8AC3E}">
        <p14:creationId xmlns:p14="http://schemas.microsoft.com/office/powerpoint/2010/main" val="4078955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202482" y="6356350"/>
            <a:ext cx="507821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Predrag Buncic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91" y="1212924"/>
            <a:ext cx="8644504" cy="550855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3061" y="4917823"/>
            <a:ext cx="1338798" cy="8773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AliEn</a:t>
            </a:r>
            <a:endParaRPr lang="en-US" dirty="0" smtClean="0"/>
          </a:p>
          <a:p>
            <a:pPr algn="ctr"/>
            <a:r>
              <a:rPr lang="en-US" dirty="0" smtClean="0"/>
              <a:t>CE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1579989" y="4312325"/>
            <a:ext cx="1048403" cy="9747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635034"/>
            <a:ext cx="8229600" cy="782604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Interfacing with </a:t>
            </a:r>
            <a:r>
              <a:rPr lang="en-US" sz="3600" dirty="0" err="1" smtClean="0"/>
              <a:t>PanDA</a:t>
            </a:r>
            <a:r>
              <a:rPr lang="en-US" sz="3600" dirty="0" smtClean="0"/>
              <a:t> (Plan </a:t>
            </a:r>
            <a:r>
              <a:rPr lang="en-US" sz="3600" dirty="0" smtClean="0"/>
              <a:t>A)</a:t>
            </a:r>
            <a:endParaRPr lang="en-US" sz="36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7172706" y="2495523"/>
            <a:ext cx="0" cy="4826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an 2"/>
          <p:cNvSpPr/>
          <p:nvPr/>
        </p:nvSpPr>
        <p:spPr>
          <a:xfrm>
            <a:off x="6617990" y="1446670"/>
            <a:ext cx="1109431" cy="959935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Tactical</a:t>
            </a:r>
          </a:p>
          <a:p>
            <a:pPr algn="ctr"/>
            <a:r>
              <a:rPr lang="en-US" dirty="0" smtClean="0"/>
              <a:t>SE</a:t>
            </a:r>
            <a:endParaRPr lang="en-US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39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202482" y="6356350"/>
            <a:ext cx="507821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Predrag Buncic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91" y="1212924"/>
            <a:ext cx="8644504" cy="550855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3061" y="4917823"/>
            <a:ext cx="1338798" cy="8773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AliEn</a:t>
            </a:r>
            <a:endParaRPr lang="en-US" dirty="0" smtClean="0"/>
          </a:p>
          <a:p>
            <a:pPr algn="ctr"/>
            <a:r>
              <a:rPr lang="en-US" dirty="0" smtClean="0"/>
              <a:t>CE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1579989" y="4312325"/>
            <a:ext cx="1048403" cy="9747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7309294" y="2879807"/>
            <a:ext cx="893124" cy="55715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Job</a:t>
            </a:r>
          </a:p>
          <a:p>
            <a:pPr algn="ctr"/>
            <a:r>
              <a:rPr lang="en-US" dirty="0" smtClean="0"/>
              <a:t>Agent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635034"/>
            <a:ext cx="8229600" cy="782604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Interfacing with </a:t>
            </a:r>
            <a:r>
              <a:rPr lang="en-US" sz="3600" dirty="0" err="1" smtClean="0"/>
              <a:t>PanDA</a:t>
            </a:r>
            <a:r>
              <a:rPr lang="en-US" sz="3600" dirty="0" smtClean="0"/>
              <a:t> (Plan </a:t>
            </a:r>
            <a:r>
              <a:rPr lang="en-US" sz="3600" dirty="0" smtClean="0"/>
              <a:t>B)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67075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202482" y="6356350"/>
            <a:ext cx="507821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Predrag Buncic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91" y="1212924"/>
            <a:ext cx="8644504" cy="550855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3061" y="4917823"/>
            <a:ext cx="1338798" cy="8773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AliEn</a:t>
            </a:r>
            <a:endParaRPr lang="en-US" dirty="0" smtClean="0"/>
          </a:p>
          <a:p>
            <a:pPr algn="ctr"/>
            <a:r>
              <a:rPr lang="en-US" dirty="0" smtClean="0"/>
              <a:t>CE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1579989" y="4312325"/>
            <a:ext cx="1048403" cy="9747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7387576" y="2521329"/>
            <a:ext cx="645264" cy="55715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ALICE </a:t>
            </a:r>
          </a:p>
          <a:p>
            <a:pPr algn="ctr"/>
            <a:r>
              <a:rPr lang="en-US" sz="1100" dirty="0" smtClean="0"/>
              <a:t>Plugins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635034"/>
            <a:ext cx="8229600" cy="782604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Interfacing with </a:t>
            </a:r>
            <a:r>
              <a:rPr lang="en-US" sz="3600" dirty="0" err="1" smtClean="0"/>
              <a:t>PanDA</a:t>
            </a:r>
            <a:r>
              <a:rPr lang="en-US" sz="3600" dirty="0" smtClean="0"/>
              <a:t> (Plan </a:t>
            </a:r>
            <a:r>
              <a:rPr lang="en-US" sz="3600" dirty="0" smtClean="0"/>
              <a:t>C)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37097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1192"/>
            <a:ext cx="8229600" cy="856445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096" y="1806387"/>
            <a:ext cx="8432082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Development is fun, maintenance is boring</a:t>
            </a:r>
          </a:p>
          <a:p>
            <a:pPr lvl="1"/>
            <a:r>
              <a:rPr lang="en-US" dirty="0" smtClean="0"/>
              <a:t>We have to concentrate on upgrade and facing manpower issues</a:t>
            </a:r>
            <a:endParaRPr lang="en-US" dirty="0" smtClean="0"/>
          </a:p>
          <a:p>
            <a:pPr>
              <a:lnSpc>
                <a:spcPct val="110000"/>
              </a:lnSpc>
            </a:pPr>
            <a:r>
              <a:rPr lang="en-US" dirty="0" smtClean="0"/>
              <a:t>We </a:t>
            </a:r>
            <a:r>
              <a:rPr lang="en-US" dirty="0" smtClean="0"/>
              <a:t>expect to carry on with current </a:t>
            </a:r>
            <a:r>
              <a:rPr lang="en-US" dirty="0" err="1" smtClean="0"/>
              <a:t>AliEn</a:t>
            </a:r>
            <a:r>
              <a:rPr lang="en-US" dirty="0" smtClean="0"/>
              <a:t> implementation throughout Run2</a:t>
            </a:r>
          </a:p>
          <a:p>
            <a:pPr lvl="1"/>
            <a:r>
              <a:rPr lang="en-US" dirty="0" smtClean="0"/>
              <a:t>Room for </a:t>
            </a:r>
            <a:r>
              <a:rPr lang="en-US" dirty="0" smtClean="0"/>
              <a:t>improvement (catalog, data management, clouds)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Run3 </a:t>
            </a:r>
            <a:r>
              <a:rPr lang="en-US" dirty="0" smtClean="0"/>
              <a:t>will impose much higher requirements compared to Run2</a:t>
            </a:r>
          </a:p>
          <a:p>
            <a:pPr lvl="1"/>
            <a:r>
              <a:rPr lang="en-US" dirty="0" smtClean="0"/>
              <a:t>100x more events to handle</a:t>
            </a:r>
          </a:p>
          <a:p>
            <a:pPr lvl="1"/>
            <a:r>
              <a:rPr lang="en-US" dirty="0" smtClean="0"/>
              <a:t>Huge simulation needs 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We need to prepare ourselves to use opportunistic resources to complement our simulation needs </a:t>
            </a:r>
          </a:p>
          <a:p>
            <a:pPr lvl="1"/>
            <a:r>
              <a:rPr lang="en-US" dirty="0" err="1" smtClean="0"/>
              <a:t>PanDA</a:t>
            </a:r>
            <a:r>
              <a:rPr lang="en-US" dirty="0" smtClean="0"/>
              <a:t> is our chance to open a door of potentially large supercomputing facilities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Several scenarios of integration exist, need to find the best one</a:t>
            </a:r>
          </a:p>
          <a:p>
            <a:r>
              <a:rPr lang="en-US" dirty="0" smtClean="0"/>
              <a:t>We have to preserve </a:t>
            </a:r>
            <a:r>
              <a:rPr lang="en-US" dirty="0" err="1" smtClean="0"/>
              <a:t>AliEn</a:t>
            </a:r>
            <a:r>
              <a:rPr lang="en-US" dirty="0" smtClean="0"/>
              <a:t> APIs to preserve investment in tools built on top of </a:t>
            </a:r>
            <a:r>
              <a:rPr lang="en-US" dirty="0" err="1" smtClean="0"/>
              <a:t>AliEn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7206-B575-474D-BD31-5D07F82684D2}" type="slidenum">
              <a:rPr lang="en-US" smtClean="0"/>
              <a:t>19</a:t>
            </a:fld>
            <a:endParaRPr lang="en-US"/>
          </a:p>
        </p:txBody>
      </p:sp>
      <p:pic>
        <p:nvPicPr>
          <p:cNvPr id="6" name="Picture 5" descr="photo.jpg&amp;size=1024.jpeg"/>
          <p:cNvPicPr>
            <a:picLocks noChangeAspect="1"/>
          </p:cNvPicPr>
          <p:nvPr/>
        </p:nvPicPr>
        <p:blipFill>
          <a:blip r:embed="rId2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130" y="661574"/>
            <a:ext cx="1976481" cy="1482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8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34975" y="886094"/>
            <a:ext cx="8229600" cy="413398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2800" u="sng" dirty="0"/>
              <a:t>Ali</a:t>
            </a:r>
            <a:r>
              <a:rPr lang="en-US" sz="2800" dirty="0"/>
              <a:t>ce </a:t>
            </a:r>
            <a:r>
              <a:rPr lang="en-US" sz="2800" u="sng" dirty="0"/>
              <a:t>En</a:t>
            </a:r>
            <a:r>
              <a:rPr lang="en-US" sz="2800" dirty="0"/>
              <a:t>vironment @ Grid</a:t>
            </a:r>
          </a:p>
        </p:txBody>
      </p:sp>
      <p:grpSp>
        <p:nvGrpSpPr>
          <p:cNvPr id="1389572" name="Group 4"/>
          <p:cNvGrpSpPr>
            <a:grpSpLocks/>
          </p:cNvGrpSpPr>
          <p:nvPr/>
        </p:nvGrpSpPr>
        <p:grpSpPr bwMode="auto">
          <a:xfrm>
            <a:off x="1482072" y="1752600"/>
            <a:ext cx="7086600" cy="1143000"/>
            <a:chOff x="624" y="1776"/>
            <a:chExt cx="4464" cy="720"/>
          </a:xfrm>
        </p:grpSpPr>
        <p:sp>
          <p:nvSpPr>
            <p:cNvPr id="1389573" name="Rectangle 5"/>
            <p:cNvSpPr>
              <a:spLocks noChangeArrowheads="1"/>
            </p:cNvSpPr>
            <p:nvPr/>
          </p:nvSpPr>
          <p:spPr bwMode="auto">
            <a:xfrm>
              <a:off x="624" y="1776"/>
              <a:ext cx="4464" cy="144"/>
            </a:xfrm>
            <a:prstGeom prst="rect">
              <a:avLst/>
            </a:prstGeom>
            <a:solidFill>
              <a:srgbClr val="EF797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CC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89574" name="Rectangle 6"/>
            <p:cNvSpPr>
              <a:spLocks noChangeArrowheads="1"/>
            </p:cNvSpPr>
            <p:nvPr/>
          </p:nvSpPr>
          <p:spPr bwMode="auto">
            <a:xfrm>
              <a:off x="624" y="1920"/>
              <a:ext cx="4464" cy="144"/>
            </a:xfrm>
            <a:prstGeom prst="rect">
              <a:avLst/>
            </a:prstGeom>
            <a:solidFill>
              <a:srgbClr val="D9EF7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CC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89575" name="Rectangle 7"/>
            <p:cNvSpPr>
              <a:spLocks noChangeArrowheads="1"/>
            </p:cNvSpPr>
            <p:nvPr/>
          </p:nvSpPr>
          <p:spPr bwMode="auto">
            <a:xfrm>
              <a:off x="624" y="2064"/>
              <a:ext cx="4464" cy="144"/>
            </a:xfrm>
            <a:prstGeom prst="rect">
              <a:avLst/>
            </a:prstGeom>
            <a:solidFill>
              <a:srgbClr val="79EFA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CC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89576" name="Rectangle 8"/>
            <p:cNvSpPr>
              <a:spLocks noChangeArrowheads="1"/>
            </p:cNvSpPr>
            <p:nvPr/>
          </p:nvSpPr>
          <p:spPr bwMode="auto">
            <a:xfrm>
              <a:off x="624" y="2208"/>
              <a:ext cx="4464" cy="144"/>
            </a:xfrm>
            <a:prstGeom prst="rect">
              <a:avLst/>
            </a:prstGeom>
            <a:solidFill>
              <a:srgbClr val="79A9E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CC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89577" name="Rectangle 9"/>
            <p:cNvSpPr>
              <a:spLocks noChangeArrowheads="1"/>
            </p:cNvSpPr>
            <p:nvPr/>
          </p:nvSpPr>
          <p:spPr bwMode="auto">
            <a:xfrm>
              <a:off x="624" y="2352"/>
              <a:ext cx="4464" cy="144"/>
            </a:xfrm>
            <a:prstGeom prst="rect">
              <a:avLst/>
            </a:prstGeom>
            <a:solidFill>
              <a:srgbClr val="D979E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mtClean="0">
                <a:solidFill>
                  <a:srgbClr val="FFCC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389578" name="Text Box 10"/>
            <p:cNvSpPr txBox="1">
              <a:spLocks noChangeArrowheads="1"/>
            </p:cNvSpPr>
            <p:nvPr/>
          </p:nvSpPr>
          <p:spPr bwMode="auto">
            <a:xfrm>
              <a:off x="2417" y="2006"/>
              <a:ext cx="87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defTabSz="914400" fontAlgn="base">
                <a:spcBef>
                  <a:spcPct val="50000"/>
                </a:spcBef>
                <a:spcAft>
                  <a:spcPct val="0"/>
                </a:spcAft>
                <a:buClr>
                  <a:srgbClr val="FFFFFF"/>
                </a:buClr>
                <a:buFont typeface="Wingdings" charset="0"/>
                <a:buNone/>
              </a:pPr>
              <a:r>
                <a:rPr lang="en-US" sz="2000" smtClean="0">
                  <a:solidFill>
                    <a:srgbClr val="15204D"/>
                  </a:solidFill>
                  <a:latin typeface="Tahoma" charset="0"/>
                  <a:ea typeface="ＭＳ Ｐゴシック" charset="0"/>
                  <a:cs typeface="ＭＳ Ｐゴシック" charset="0"/>
                </a:rPr>
                <a:t>AliEn stack</a:t>
              </a:r>
            </a:p>
          </p:txBody>
        </p:sp>
      </p:grpSp>
      <p:sp>
        <p:nvSpPr>
          <p:cNvPr id="1389579" name="Rectangle 11"/>
          <p:cNvSpPr>
            <a:spLocks noChangeArrowheads="1"/>
          </p:cNvSpPr>
          <p:nvPr/>
        </p:nvSpPr>
        <p:spPr bwMode="auto">
          <a:xfrm>
            <a:off x="1482072" y="1447800"/>
            <a:ext cx="7086600" cy="3048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Font typeface="Wingdings" charset="0"/>
              <a:buNone/>
            </a:pPr>
            <a:r>
              <a:rPr lang="en-US" sz="2000" dirty="0" smtClean="0">
                <a:solidFill>
                  <a:srgbClr val="000000"/>
                </a:solidFill>
                <a:latin typeface="Tahoma" charset="0"/>
                <a:ea typeface="ＭＳ Ｐゴシック" charset="0"/>
                <a:cs typeface="ＭＳ Ｐゴシック" charset="0"/>
              </a:rPr>
              <a:t> User Interface</a:t>
            </a:r>
          </a:p>
        </p:txBody>
      </p:sp>
      <p:grpSp>
        <p:nvGrpSpPr>
          <p:cNvPr id="1389581" name="Group 13"/>
          <p:cNvGrpSpPr>
            <a:grpSpLocks/>
          </p:cNvGrpSpPr>
          <p:nvPr/>
        </p:nvGrpSpPr>
        <p:grpSpPr bwMode="auto">
          <a:xfrm>
            <a:off x="1482072" y="1752600"/>
            <a:ext cx="2209800" cy="3087688"/>
            <a:chOff x="624" y="1776"/>
            <a:chExt cx="1392" cy="1945"/>
          </a:xfrm>
        </p:grpSpPr>
        <p:pic>
          <p:nvPicPr>
            <p:cNvPr id="1389582" name="Picture 14" descr="xna3ds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3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678" t="26666" r="40852" b="18620"/>
            <a:stretch>
              <a:fillRect/>
            </a:stretch>
          </p:blipFill>
          <p:spPr bwMode="auto">
            <a:xfrm>
              <a:off x="672" y="2592"/>
              <a:ext cx="1344" cy="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389583" name="Group 15"/>
            <p:cNvGrpSpPr>
              <a:grpSpLocks/>
            </p:cNvGrpSpPr>
            <p:nvPr/>
          </p:nvGrpSpPr>
          <p:grpSpPr bwMode="auto">
            <a:xfrm>
              <a:off x="624" y="1776"/>
              <a:ext cx="1344" cy="720"/>
              <a:chOff x="1152" y="2736"/>
              <a:chExt cx="1344" cy="720"/>
            </a:xfrm>
          </p:grpSpPr>
          <p:sp>
            <p:nvSpPr>
              <p:cNvPr id="1389584" name="Rectangle 16"/>
              <p:cNvSpPr>
                <a:spLocks noChangeArrowheads="1"/>
              </p:cNvSpPr>
              <p:nvPr/>
            </p:nvSpPr>
            <p:spPr bwMode="auto">
              <a:xfrm>
                <a:off x="1152" y="2736"/>
                <a:ext cx="1344" cy="144"/>
              </a:xfrm>
              <a:prstGeom prst="rect">
                <a:avLst/>
              </a:prstGeom>
              <a:solidFill>
                <a:srgbClr val="E7313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CC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89585" name="Rectangle 17"/>
              <p:cNvSpPr>
                <a:spLocks noChangeArrowheads="1"/>
              </p:cNvSpPr>
              <p:nvPr/>
            </p:nvSpPr>
            <p:spPr bwMode="auto">
              <a:xfrm>
                <a:off x="1152" y="2880"/>
                <a:ext cx="1344" cy="144"/>
              </a:xfrm>
              <a:prstGeom prst="rect">
                <a:avLst/>
              </a:prstGeom>
              <a:solidFill>
                <a:srgbClr val="C4E73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CC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89586" name="Rectangle 18"/>
              <p:cNvSpPr>
                <a:spLocks noChangeArrowheads="1"/>
              </p:cNvSpPr>
              <p:nvPr/>
            </p:nvSpPr>
            <p:spPr bwMode="auto">
              <a:xfrm>
                <a:off x="1152" y="3024"/>
                <a:ext cx="1344" cy="144"/>
              </a:xfrm>
              <a:prstGeom prst="rect">
                <a:avLst/>
              </a:prstGeom>
              <a:solidFill>
                <a:srgbClr val="31E77B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CC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89587" name="Rectangle 19"/>
              <p:cNvSpPr>
                <a:spLocks noChangeArrowheads="1"/>
              </p:cNvSpPr>
              <p:nvPr/>
            </p:nvSpPr>
            <p:spPr bwMode="auto">
              <a:xfrm>
                <a:off x="1152" y="3168"/>
                <a:ext cx="1344" cy="144"/>
              </a:xfrm>
              <a:prstGeom prst="rect">
                <a:avLst/>
              </a:prstGeom>
              <a:solidFill>
                <a:srgbClr val="317BE7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CC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89588" name="Rectangle 20"/>
              <p:cNvSpPr>
                <a:spLocks noChangeArrowheads="1"/>
              </p:cNvSpPr>
              <p:nvPr/>
            </p:nvSpPr>
            <p:spPr bwMode="auto">
              <a:xfrm>
                <a:off x="1152" y="3312"/>
                <a:ext cx="1344" cy="144"/>
              </a:xfrm>
              <a:prstGeom prst="rect">
                <a:avLst/>
              </a:prstGeom>
              <a:solidFill>
                <a:srgbClr val="C431E7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CC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89589" name="Text Box 21"/>
              <p:cNvSpPr txBox="1">
                <a:spLocks noChangeArrowheads="1"/>
              </p:cNvSpPr>
              <p:nvPr/>
            </p:nvSpPr>
            <p:spPr bwMode="auto">
              <a:xfrm>
                <a:off x="1229" y="2966"/>
                <a:ext cx="1196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50000"/>
                  </a:spcBef>
                  <a:spcAft>
                    <a:spcPct val="0"/>
                  </a:spcAft>
                  <a:buClr>
                    <a:srgbClr val="FFFFFF"/>
                  </a:buClr>
                  <a:buFont typeface="Wingdings" charset="0"/>
                  <a:buNone/>
                </a:pPr>
                <a:r>
                  <a:rPr lang="en-US" sz="2000" dirty="0" smtClean="0">
                    <a:solidFill>
                      <a:srgbClr val="15204D"/>
                    </a:solidFill>
                    <a:latin typeface="Tahoma" charset="0"/>
                    <a:ea typeface="ＭＳ Ｐゴシック" charset="0"/>
                    <a:cs typeface="ＭＳ Ｐゴシック" charset="0"/>
                  </a:rPr>
                  <a:t>VTD/OSG stack</a:t>
                </a:r>
              </a:p>
            </p:txBody>
          </p:sp>
        </p:grpSp>
      </p:grpSp>
      <p:grpSp>
        <p:nvGrpSpPr>
          <p:cNvPr id="1389590" name="Group 22"/>
          <p:cNvGrpSpPr>
            <a:grpSpLocks/>
          </p:cNvGrpSpPr>
          <p:nvPr/>
        </p:nvGrpSpPr>
        <p:grpSpPr bwMode="auto">
          <a:xfrm>
            <a:off x="6435072" y="1752600"/>
            <a:ext cx="2133600" cy="3116263"/>
            <a:chOff x="3744" y="1776"/>
            <a:chExt cx="1344" cy="1963"/>
          </a:xfrm>
        </p:grpSpPr>
        <p:pic>
          <p:nvPicPr>
            <p:cNvPr id="1389591" name="Picture 23" descr="xeu3ds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54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48" r="35069"/>
            <a:stretch>
              <a:fillRect/>
            </a:stretch>
          </p:blipFill>
          <p:spPr bwMode="auto">
            <a:xfrm>
              <a:off x="3840" y="2592"/>
              <a:ext cx="1200" cy="11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389592" name="Group 24"/>
            <p:cNvGrpSpPr>
              <a:grpSpLocks/>
            </p:cNvGrpSpPr>
            <p:nvPr/>
          </p:nvGrpSpPr>
          <p:grpSpPr bwMode="auto">
            <a:xfrm>
              <a:off x="3744" y="1776"/>
              <a:ext cx="1344" cy="720"/>
              <a:chOff x="2784" y="2784"/>
              <a:chExt cx="1344" cy="720"/>
            </a:xfrm>
          </p:grpSpPr>
          <p:sp>
            <p:nvSpPr>
              <p:cNvPr id="1389593" name="Rectangle 25"/>
              <p:cNvSpPr>
                <a:spLocks noChangeArrowheads="1"/>
              </p:cNvSpPr>
              <p:nvPr/>
            </p:nvSpPr>
            <p:spPr bwMode="auto">
              <a:xfrm>
                <a:off x="2784" y="2784"/>
                <a:ext cx="1344" cy="144"/>
              </a:xfrm>
              <a:prstGeom prst="rect">
                <a:avLst/>
              </a:prstGeom>
              <a:solidFill>
                <a:srgbClr val="F8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CC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89594" name="Rectangle 26"/>
              <p:cNvSpPr>
                <a:spLocks noChangeArrowheads="1"/>
              </p:cNvSpPr>
              <p:nvPr/>
            </p:nvSpPr>
            <p:spPr bwMode="auto">
              <a:xfrm>
                <a:off x="2784" y="2928"/>
                <a:ext cx="1344" cy="144"/>
              </a:xfrm>
              <a:prstGeom prst="rect">
                <a:avLst/>
              </a:prstGeom>
              <a:solidFill>
                <a:srgbClr val="EDF8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CC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89595" name="Rectangle 27"/>
              <p:cNvSpPr>
                <a:spLocks noChangeArrowheads="1"/>
              </p:cNvSpPr>
              <p:nvPr/>
            </p:nvSpPr>
            <p:spPr bwMode="auto">
              <a:xfrm>
                <a:off x="2784" y="3072"/>
                <a:ext cx="1344" cy="144"/>
              </a:xfrm>
              <a:prstGeom prst="rect">
                <a:avLst/>
              </a:prstGeom>
              <a:solidFill>
                <a:srgbClr val="C0F8D7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CC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89596" name="Rectangle 28"/>
              <p:cNvSpPr>
                <a:spLocks noChangeArrowheads="1"/>
              </p:cNvSpPr>
              <p:nvPr/>
            </p:nvSpPr>
            <p:spPr bwMode="auto">
              <a:xfrm>
                <a:off x="2784" y="3216"/>
                <a:ext cx="1344" cy="144"/>
              </a:xfrm>
              <a:prstGeom prst="rect">
                <a:avLst/>
              </a:prstGeom>
              <a:solidFill>
                <a:srgbClr val="C0D7F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CC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89597" name="Rectangle 29"/>
              <p:cNvSpPr>
                <a:spLocks noChangeArrowheads="1"/>
              </p:cNvSpPr>
              <p:nvPr/>
            </p:nvSpPr>
            <p:spPr bwMode="auto">
              <a:xfrm>
                <a:off x="2784" y="3360"/>
                <a:ext cx="1344" cy="144"/>
              </a:xfrm>
              <a:prstGeom prst="rect">
                <a:avLst/>
              </a:prstGeom>
              <a:solidFill>
                <a:srgbClr val="EDC0F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mtClean="0">
                  <a:solidFill>
                    <a:srgbClr val="FFCC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1389598" name="Text Box 30"/>
              <p:cNvSpPr txBox="1">
                <a:spLocks noChangeArrowheads="1"/>
              </p:cNvSpPr>
              <p:nvPr/>
            </p:nvSpPr>
            <p:spPr bwMode="auto">
              <a:xfrm>
                <a:off x="3039" y="3014"/>
                <a:ext cx="835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defTabSz="914400" fontAlgn="base">
                  <a:spcBef>
                    <a:spcPct val="50000"/>
                  </a:spcBef>
                  <a:spcAft>
                    <a:spcPct val="0"/>
                  </a:spcAft>
                  <a:buClr>
                    <a:srgbClr val="FFFFFF"/>
                  </a:buClr>
                  <a:buFont typeface="Wingdings" charset="0"/>
                  <a:buNone/>
                </a:pPr>
                <a:r>
                  <a:rPr lang="en-US" sz="2000" smtClean="0">
                    <a:solidFill>
                      <a:srgbClr val="15204D"/>
                    </a:solidFill>
                    <a:latin typeface="Tahoma" charset="0"/>
                    <a:ea typeface="ＭＳ Ｐゴシック" charset="0"/>
                    <a:cs typeface="ＭＳ Ｐゴシック" charset="0"/>
                  </a:rPr>
                  <a:t>EDG stack</a:t>
                </a:r>
              </a:p>
            </p:txBody>
          </p:sp>
        </p:grpSp>
      </p:grpSp>
      <p:pic>
        <p:nvPicPr>
          <p:cNvPr id="1389599" name="Picture 31" descr="alic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604" y="4724400"/>
            <a:ext cx="1044575" cy="165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89600" name="AutoShape 32"/>
          <p:cNvSpPr>
            <a:spLocks noChangeArrowheads="1"/>
          </p:cNvSpPr>
          <p:nvPr/>
        </p:nvSpPr>
        <p:spPr bwMode="auto">
          <a:xfrm>
            <a:off x="3615672" y="3124200"/>
            <a:ext cx="3124200" cy="1524000"/>
          </a:xfrm>
          <a:prstGeom prst="cloudCallout">
            <a:avLst>
              <a:gd name="adj1" fmla="val -35824"/>
              <a:gd name="adj2" fmla="val 59065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srgbClr val="000000"/>
                </a:solidFill>
                <a:latin typeface="Tahoma" charset="0"/>
                <a:ea typeface="ＭＳ Ｐゴシック" charset="0"/>
                <a:cs typeface="ＭＳ Ｐゴシック" charset="0"/>
              </a:rPr>
              <a:t>Nice! Now I do not have to worry about ever changing  GRID environment…</a:t>
            </a:r>
          </a:p>
        </p:txBody>
      </p:sp>
    </p:spTree>
    <p:extLst>
      <p:ext uri="{BB962C8B-B14F-4D97-AF65-F5344CB8AC3E}">
        <p14:creationId xmlns:p14="http://schemas.microsoft.com/office/powerpoint/2010/main" val="746897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89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89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895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895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9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89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9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389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9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389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9600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3980" name="Rectangle 12"/>
          <p:cNvSpPr>
            <a:spLocks noChangeArrowheads="1"/>
          </p:cNvSpPr>
          <p:nvPr/>
        </p:nvSpPr>
        <p:spPr bwMode="auto">
          <a:xfrm>
            <a:off x="457200" y="1181256"/>
            <a:ext cx="84582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defTabSz="914400" fontAlgn="base">
              <a:spcBef>
                <a:spcPct val="20000"/>
              </a:spcBef>
              <a:spcAft>
                <a:spcPct val="0"/>
              </a:spcAft>
              <a:buClr>
                <a:srgbClr val="ECAE14"/>
              </a:buClr>
              <a:buSzPct val="110000"/>
              <a:buFontTx/>
              <a:buChar char="•"/>
            </a:pPr>
            <a:r>
              <a:rPr lang="en-US" sz="28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New approach</a:t>
            </a:r>
          </a:p>
          <a:p>
            <a:pPr marL="742950" lvl="1" indent="-285750" defTabSz="91440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90000"/>
              <a:buFont typeface="Wingdings" charset="0"/>
              <a:buChar char="§"/>
            </a:pPr>
            <a:r>
              <a:rPr lang="en-US" sz="20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Using standard protocols and widely used Open Source components</a:t>
            </a:r>
          </a:p>
          <a:p>
            <a:pPr marL="742950" lvl="1" indent="-285750" defTabSz="91440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90000"/>
              <a:buFont typeface="Wingdings" charset="0"/>
              <a:buChar char="§"/>
            </a:pPr>
            <a:r>
              <a:rPr lang="en-US" sz="20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Interface to many Grids</a:t>
            </a:r>
            <a:endParaRPr lang="en-US" dirty="0" smtClean="0">
              <a:solidFill>
                <a:srgbClr val="353A9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342900" indent="-342900" defTabSz="914400" fontAlgn="base">
              <a:spcBef>
                <a:spcPct val="20000"/>
              </a:spcBef>
              <a:spcAft>
                <a:spcPct val="0"/>
              </a:spcAft>
              <a:buClr>
                <a:srgbClr val="ECAE14"/>
              </a:buClr>
              <a:buSzPct val="110000"/>
              <a:buFontTx/>
              <a:buChar char="•"/>
            </a:pPr>
            <a:r>
              <a:rPr lang="en-US" sz="28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End-to-end solution	</a:t>
            </a:r>
            <a:endParaRPr lang="en-US" sz="2400" dirty="0" smtClean="0">
              <a:solidFill>
                <a:srgbClr val="353A9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742950" lvl="1" indent="-285750" defTabSz="91440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90000"/>
              <a:buFont typeface="Wingdings" charset="0"/>
              <a:buChar char="§"/>
            </a:pPr>
            <a:r>
              <a:rPr lang="en-US" sz="20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SOA (Service Oriented Architecture) </a:t>
            </a:r>
          </a:p>
          <a:p>
            <a:pPr marL="1143000" lvl="2" indent="-228600" defTabSz="91440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90000"/>
              <a:buFontTx/>
              <a:buChar char="•"/>
            </a:pPr>
            <a:r>
              <a:rPr lang="en-US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SOAP/Web Services (18)</a:t>
            </a:r>
          </a:p>
          <a:p>
            <a:pPr marL="1600200" lvl="3" indent="-228600" defTabSz="914400" fontAlgn="base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en-US" sz="16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Core  Services (Brokers, Optimizers, </a:t>
            </a:r>
            <a:r>
              <a:rPr lang="en-US" sz="1600" dirty="0" err="1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etc</a:t>
            </a:r>
            <a:r>
              <a:rPr lang="en-US" sz="16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)  </a:t>
            </a:r>
          </a:p>
          <a:p>
            <a:pPr marL="1600200" lvl="3" indent="-228600" defTabSz="914400" fontAlgn="base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en-US" sz="16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Site Services </a:t>
            </a:r>
          </a:p>
          <a:p>
            <a:pPr marL="1600200" lvl="3" indent="-228600" defTabSz="914400" fontAlgn="base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en-US" sz="16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Package Manager</a:t>
            </a:r>
          </a:p>
          <a:p>
            <a:pPr marL="1600200" lvl="3" indent="-228600" defTabSz="914400" fontAlgn="base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en-US" sz="16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Other (non Web) Services (</a:t>
            </a:r>
            <a:r>
              <a:rPr lang="en-US" sz="1600" dirty="0" err="1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ldap</a:t>
            </a:r>
            <a:r>
              <a:rPr lang="en-US" sz="16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, database proxy, </a:t>
            </a:r>
            <a:r>
              <a:rPr lang="en-US" sz="1600" dirty="0" err="1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posix</a:t>
            </a:r>
            <a:r>
              <a:rPr lang="en-US" sz="16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 I/O)</a:t>
            </a:r>
          </a:p>
          <a:p>
            <a:pPr marL="742950" lvl="1" indent="-285750" defTabSz="91440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90000"/>
              <a:buFont typeface="Wingdings" charset="0"/>
              <a:buChar char="§"/>
            </a:pPr>
            <a:r>
              <a:rPr lang="en-US" sz="20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Distributed file and metadata catalogue </a:t>
            </a:r>
          </a:p>
          <a:p>
            <a:pPr marL="742950" lvl="1" indent="-285750" defTabSz="91440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90000"/>
              <a:buFont typeface="Wingdings" charset="0"/>
              <a:buChar char="§"/>
            </a:pPr>
            <a:r>
              <a:rPr lang="en-US" sz="20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API and a set of user interfaces</a:t>
            </a:r>
            <a:endParaRPr lang="en-US" sz="2400" dirty="0" smtClean="0">
              <a:solidFill>
                <a:srgbClr val="353A9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342900" indent="-342900" defTabSz="914400" fontAlgn="base">
              <a:spcBef>
                <a:spcPct val="20000"/>
              </a:spcBef>
              <a:spcAft>
                <a:spcPct val="0"/>
              </a:spcAft>
              <a:buClr>
                <a:srgbClr val="ECAE14"/>
              </a:buClr>
              <a:buSzPct val="110000"/>
              <a:buFontTx/>
              <a:buChar char="•"/>
            </a:pPr>
            <a:r>
              <a:rPr lang="en-US" sz="24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Used as production system for ALICE since </a:t>
            </a:r>
            <a:r>
              <a:rPr lang="en-US" sz="24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the end </a:t>
            </a:r>
            <a:r>
              <a:rPr lang="en-US" sz="24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of 2000</a:t>
            </a:r>
          </a:p>
        </p:txBody>
      </p:sp>
      <p:sp>
        <p:nvSpPr>
          <p:cNvPr id="1363975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812253"/>
            <a:ext cx="8229600" cy="330748"/>
          </a:xfrm>
        </p:spPr>
        <p:txBody>
          <a:bodyPr>
            <a:noAutofit/>
          </a:bodyPr>
          <a:lstStyle/>
          <a:p>
            <a:r>
              <a:rPr lang="en-GB" sz="3600" b="1" dirty="0" err="1"/>
              <a:t>AliEn</a:t>
            </a:r>
            <a:r>
              <a:rPr lang="en-GB" sz="3600" b="1" dirty="0"/>
              <a:t> v1.0 (2001)</a:t>
            </a:r>
          </a:p>
        </p:txBody>
      </p:sp>
    </p:spTree>
    <p:extLst>
      <p:ext uri="{BB962C8B-B14F-4D97-AF65-F5344CB8AC3E}">
        <p14:creationId xmlns:p14="http://schemas.microsoft.com/office/powerpoint/2010/main" val="381910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63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398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601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760893" y="737181"/>
            <a:ext cx="7086600" cy="685800"/>
          </a:xfrm>
        </p:spPr>
        <p:txBody>
          <a:bodyPr>
            <a:normAutofit/>
          </a:bodyPr>
          <a:lstStyle/>
          <a:p>
            <a:r>
              <a:rPr lang="en-GB" sz="3600" b="1" dirty="0" err="1" smtClean="0"/>
              <a:t>AliEn</a:t>
            </a:r>
            <a:r>
              <a:rPr lang="en-GB" sz="3600" b="1" dirty="0" smtClean="0"/>
              <a:t> v2.0 (2007)</a:t>
            </a:r>
            <a:endParaRPr lang="en-GB" sz="3600" b="1" dirty="0"/>
          </a:p>
        </p:txBody>
      </p:sp>
      <p:sp>
        <p:nvSpPr>
          <p:cNvPr id="1366032" name="Rectangle 16"/>
          <p:cNvSpPr>
            <a:spLocks noChangeArrowheads="1"/>
          </p:cNvSpPr>
          <p:nvPr/>
        </p:nvSpPr>
        <p:spPr bwMode="auto">
          <a:xfrm>
            <a:off x="381000" y="1743575"/>
            <a:ext cx="8382000" cy="472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ECAE14"/>
              </a:buClr>
              <a:buSzPct val="110000"/>
              <a:buFontTx/>
              <a:buChar char="•"/>
            </a:pPr>
            <a:r>
              <a:rPr lang="en-GB" sz="24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New </a:t>
            </a:r>
            <a:r>
              <a:rPr lang="en-GB" sz="24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API Service and ROOT API</a:t>
            </a:r>
          </a:p>
          <a:p>
            <a:pPr marL="742950" lvl="1" indent="-285750"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90000"/>
              <a:buFont typeface="Wingdings" charset="0"/>
              <a:buChar char="§"/>
            </a:pPr>
            <a:r>
              <a:rPr lang="en-GB" sz="20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Shell, C++, </a:t>
            </a:r>
            <a:r>
              <a:rPr lang="en-GB" sz="2000" dirty="0" err="1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perl</a:t>
            </a:r>
            <a:r>
              <a:rPr lang="en-GB" sz="20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, java bindings </a:t>
            </a:r>
            <a:endParaRPr lang="en-GB" sz="2000" dirty="0" smtClean="0">
              <a:solidFill>
                <a:srgbClr val="353A9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742950" lvl="1" indent="-285750"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90000"/>
              <a:buFont typeface="Wingdings" charset="0"/>
              <a:buChar char="§"/>
            </a:pPr>
            <a:endParaRPr lang="en-GB" sz="2000" dirty="0" smtClean="0">
              <a:solidFill>
                <a:srgbClr val="353A9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342900" indent="-342900"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ECAE14"/>
              </a:buClr>
              <a:buSzPct val="110000"/>
              <a:buFontTx/>
              <a:buChar char="•"/>
            </a:pPr>
            <a:r>
              <a:rPr lang="en-GB" sz="24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Analysis support</a:t>
            </a:r>
          </a:p>
          <a:p>
            <a:pPr marL="742950" lvl="1" indent="-285750"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90000"/>
              <a:buFont typeface="Wingdings" charset="0"/>
              <a:buChar char="§"/>
            </a:pPr>
            <a:r>
              <a:rPr lang="en-GB" sz="20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Batch and interactive </a:t>
            </a:r>
          </a:p>
          <a:p>
            <a:pPr marL="742950" lvl="1" indent="-285750"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90000"/>
              <a:buFont typeface="Wingdings" charset="0"/>
              <a:buChar char="§"/>
            </a:pPr>
            <a:r>
              <a:rPr lang="en-GB" sz="20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ROOT/PROOF interfaces</a:t>
            </a:r>
          </a:p>
          <a:p>
            <a:pPr marL="742950" lvl="1" indent="-285750"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90000"/>
              <a:buFont typeface="Wingdings" charset="0"/>
              <a:buChar char="§"/>
            </a:pPr>
            <a:r>
              <a:rPr lang="en-GB" sz="20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Complex XML datasets and tag files for event level metadata</a:t>
            </a:r>
          </a:p>
          <a:p>
            <a:pPr marL="742950" lvl="1" indent="-285750"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90000"/>
              <a:buFont typeface="Wingdings" charset="0"/>
              <a:buChar char="§"/>
            </a:pPr>
            <a:r>
              <a:rPr lang="en-GB" sz="20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Handling of complex </a:t>
            </a:r>
            <a:r>
              <a:rPr lang="en-GB" sz="20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workflows</a:t>
            </a:r>
          </a:p>
          <a:p>
            <a:pPr marL="742950" lvl="1" indent="-285750"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90000"/>
              <a:buFont typeface="Wingdings" charset="0"/>
              <a:buChar char="§"/>
            </a:pPr>
            <a:endParaRPr lang="en-GB" sz="2000" dirty="0" smtClean="0">
              <a:solidFill>
                <a:srgbClr val="353A9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342900" indent="-342900"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ECAE14"/>
              </a:buClr>
              <a:buSzPct val="110000"/>
              <a:buFontTx/>
              <a:buChar char="•"/>
            </a:pPr>
            <a:r>
              <a:rPr lang="en-GB" sz="24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New (tactical) SE and POSIX I/O</a:t>
            </a:r>
          </a:p>
          <a:p>
            <a:pPr marL="742950" lvl="1" indent="-285750"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90000"/>
              <a:buFont typeface="Wingdings" charset="0"/>
              <a:buChar char="§"/>
            </a:pPr>
            <a:r>
              <a:rPr lang="en-GB" sz="20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Using </a:t>
            </a:r>
            <a:r>
              <a:rPr lang="en-GB" sz="2000" dirty="0" err="1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xrootd</a:t>
            </a:r>
            <a:r>
              <a:rPr lang="en-GB" sz="20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 protocol in place of </a:t>
            </a:r>
            <a:r>
              <a:rPr lang="en-GB" sz="2000" dirty="0" err="1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aiod</a:t>
            </a:r>
            <a:r>
              <a:rPr lang="en-GB" sz="20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 (</a:t>
            </a:r>
            <a:r>
              <a:rPr lang="en-GB" sz="2000" dirty="0" err="1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glite</a:t>
            </a:r>
            <a:r>
              <a:rPr lang="en-GB" sz="20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 I/O</a:t>
            </a:r>
            <a:r>
              <a:rPr lang="en-GB" sz="20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)</a:t>
            </a:r>
          </a:p>
          <a:p>
            <a:pPr marL="742950" lvl="1" indent="-285750"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90000"/>
              <a:buFont typeface="Wingdings" charset="0"/>
              <a:buChar char="§"/>
            </a:pPr>
            <a:endParaRPr lang="en-GB" sz="2000" dirty="0" smtClean="0">
              <a:solidFill>
                <a:srgbClr val="353A9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342900" indent="-342900"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ECAE14"/>
              </a:buClr>
              <a:buSzPct val="110000"/>
              <a:buFontTx/>
              <a:buChar char="•"/>
            </a:pPr>
            <a:r>
              <a:rPr lang="en-GB" sz="24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Job Agent model</a:t>
            </a:r>
          </a:p>
          <a:p>
            <a:pPr marL="742950" lvl="1" indent="-285750" defTabSz="9144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90000"/>
              <a:buFont typeface="Wingdings" charset="0"/>
              <a:buChar char="§"/>
            </a:pPr>
            <a:r>
              <a:rPr lang="en-GB" sz="2000" dirty="0" smtClean="0">
                <a:solidFill>
                  <a:srgbClr val="353A90"/>
                </a:solidFill>
                <a:latin typeface="Arial" charset="0"/>
                <a:ea typeface="ＭＳ Ｐゴシック" charset="0"/>
                <a:cs typeface="ＭＳ Ｐゴシック" charset="0"/>
              </a:rPr>
              <a:t>Improved job execution efficiency (late binding)</a:t>
            </a:r>
          </a:p>
        </p:txBody>
      </p:sp>
    </p:spTree>
    <p:extLst>
      <p:ext uri="{BB962C8B-B14F-4D97-AF65-F5344CB8AC3E}">
        <p14:creationId xmlns:p14="http://schemas.microsoft.com/office/powerpoint/2010/main" val="4202672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6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66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60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56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53180"/>
            <a:ext cx="8229600" cy="664458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Distributed Analysis</a:t>
            </a:r>
          </a:p>
        </p:txBody>
      </p:sp>
      <p:pic>
        <p:nvPicPr>
          <p:cNvPr id="1265667" name="Picture 3" descr="p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124200"/>
            <a:ext cx="2895600" cy="210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656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792163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5669" name="Text Box 5"/>
          <p:cNvSpPr txBox="1">
            <a:spLocks noChangeArrowheads="1"/>
          </p:cNvSpPr>
          <p:nvPr/>
        </p:nvSpPr>
        <p:spPr bwMode="auto">
          <a:xfrm>
            <a:off x="1905000" y="1808163"/>
            <a:ext cx="2114550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srgbClr val="163EB0"/>
                </a:solidFill>
                <a:latin typeface="Tahoma" charset="0"/>
                <a:ea typeface="ＭＳ Ｐゴシック" charset="0"/>
                <a:cs typeface="ＭＳ Ｐゴシック" charset="0"/>
              </a:rPr>
              <a:t>File Catalogue Query</a:t>
            </a:r>
          </a:p>
        </p:txBody>
      </p:sp>
      <p:sp>
        <p:nvSpPr>
          <p:cNvPr id="1265670" name="Text Box 6"/>
          <p:cNvSpPr txBox="1">
            <a:spLocks noChangeArrowheads="1"/>
          </p:cNvSpPr>
          <p:nvPr/>
        </p:nvSpPr>
        <p:spPr bwMode="auto">
          <a:xfrm>
            <a:off x="5484813" y="1804988"/>
            <a:ext cx="2355850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srgbClr val="163EB0"/>
                </a:solidFill>
                <a:latin typeface="Tahoma" charset="0"/>
                <a:ea typeface="ＭＳ Ｐゴシック" charset="0"/>
                <a:cs typeface="ＭＳ Ｐゴシック" charset="0"/>
              </a:rPr>
              <a:t>User Job (many events)</a:t>
            </a:r>
          </a:p>
        </p:txBody>
      </p:sp>
      <p:sp>
        <p:nvSpPr>
          <p:cNvPr id="1265671" name="Text Box 7"/>
          <p:cNvSpPr txBox="1">
            <a:spLocks noChangeArrowheads="1"/>
          </p:cNvSpPr>
          <p:nvPr/>
        </p:nvSpPr>
        <p:spPr bwMode="auto">
          <a:xfrm>
            <a:off x="5486400" y="2590800"/>
            <a:ext cx="1192213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srgbClr val="163EB0"/>
                </a:solidFill>
                <a:latin typeface="Tahoma" charset="0"/>
                <a:ea typeface="ＭＳ Ｐゴシック" charset="0"/>
                <a:cs typeface="ＭＳ Ｐゴシック" charset="0"/>
              </a:rPr>
              <a:t>Job Output</a:t>
            </a:r>
          </a:p>
        </p:txBody>
      </p:sp>
      <p:sp>
        <p:nvSpPr>
          <p:cNvPr id="1265672" name="Text Box 8"/>
          <p:cNvSpPr txBox="1">
            <a:spLocks noChangeArrowheads="1"/>
          </p:cNvSpPr>
          <p:nvPr/>
        </p:nvSpPr>
        <p:spPr bwMode="auto">
          <a:xfrm>
            <a:off x="1828800" y="2438400"/>
            <a:ext cx="2409825" cy="349250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srgbClr val="C61806"/>
                </a:solidFill>
                <a:latin typeface="Tahoma" charset="0"/>
                <a:ea typeface="ＭＳ Ｐゴシック" charset="0"/>
                <a:cs typeface="ＭＳ Ｐゴシック" charset="0"/>
              </a:rPr>
              <a:t>Data set (ESD</a:t>
            </a:r>
            <a:r>
              <a:rPr lang="ja-JP" altLang="en-US" sz="1600" smtClean="0">
                <a:solidFill>
                  <a:srgbClr val="C61806"/>
                </a:solidFill>
                <a:latin typeface="Arial"/>
                <a:ea typeface="ＭＳ Ｐゴシック" charset="0"/>
                <a:cs typeface="ＭＳ Ｐゴシック" charset="0"/>
              </a:rPr>
              <a:t>’</a:t>
            </a:r>
            <a:r>
              <a:rPr lang="en-US" sz="1600" smtClean="0">
                <a:solidFill>
                  <a:srgbClr val="C61806"/>
                </a:solidFill>
                <a:latin typeface="Tahoma" charset="0"/>
                <a:ea typeface="ＭＳ Ｐゴシック" charset="0"/>
                <a:cs typeface="ＭＳ Ｐゴシック" charset="0"/>
              </a:rPr>
              <a:t>s, AOD</a:t>
            </a:r>
            <a:r>
              <a:rPr lang="ja-JP" altLang="en-US" sz="1600" smtClean="0">
                <a:solidFill>
                  <a:srgbClr val="C61806"/>
                </a:solidFill>
                <a:latin typeface="Arial"/>
                <a:ea typeface="ＭＳ Ｐゴシック" charset="0"/>
                <a:cs typeface="ＭＳ Ｐゴシック" charset="0"/>
              </a:rPr>
              <a:t>’</a:t>
            </a:r>
            <a:r>
              <a:rPr lang="en-US" sz="1600" smtClean="0">
                <a:solidFill>
                  <a:srgbClr val="C61806"/>
                </a:solidFill>
                <a:latin typeface="Tahoma" charset="0"/>
                <a:ea typeface="ＭＳ Ｐゴシック" charset="0"/>
                <a:cs typeface="ＭＳ Ｐゴシック" charset="0"/>
              </a:rPr>
              <a:t>s)</a:t>
            </a:r>
          </a:p>
        </p:txBody>
      </p:sp>
      <p:sp>
        <p:nvSpPr>
          <p:cNvPr id="1265673" name="Text Box 9"/>
          <p:cNvSpPr txBox="1">
            <a:spLocks noChangeArrowheads="1"/>
          </p:cNvSpPr>
          <p:nvPr/>
        </p:nvSpPr>
        <p:spPr bwMode="auto">
          <a:xfrm>
            <a:off x="1014413" y="5486400"/>
            <a:ext cx="1039812" cy="287338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smtClean="0">
                <a:solidFill>
                  <a:srgbClr val="C61806"/>
                </a:solidFill>
                <a:latin typeface="Tahoma" charset="0"/>
                <a:ea typeface="ＭＳ Ｐゴシック" charset="0"/>
                <a:cs typeface="ＭＳ Ｐゴシック" charset="0"/>
              </a:rPr>
              <a:t>Output file 1</a:t>
            </a:r>
          </a:p>
        </p:txBody>
      </p:sp>
      <p:sp>
        <p:nvSpPr>
          <p:cNvPr id="1265674" name="Text Box 10"/>
          <p:cNvSpPr txBox="1">
            <a:spLocks noChangeArrowheads="1"/>
          </p:cNvSpPr>
          <p:nvPr/>
        </p:nvSpPr>
        <p:spPr bwMode="auto">
          <a:xfrm>
            <a:off x="2452688" y="5486400"/>
            <a:ext cx="1039812" cy="287338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smtClean="0">
                <a:solidFill>
                  <a:srgbClr val="C61806"/>
                </a:solidFill>
                <a:latin typeface="Tahoma" charset="0"/>
                <a:ea typeface="ＭＳ Ｐゴシック" charset="0"/>
                <a:cs typeface="ＭＳ Ｐゴシック" charset="0"/>
              </a:rPr>
              <a:t>Output file 2</a:t>
            </a:r>
          </a:p>
        </p:txBody>
      </p:sp>
      <p:sp>
        <p:nvSpPr>
          <p:cNvPr id="1265675" name="Text Box 11"/>
          <p:cNvSpPr txBox="1">
            <a:spLocks noChangeArrowheads="1"/>
          </p:cNvSpPr>
          <p:nvPr/>
        </p:nvSpPr>
        <p:spPr bwMode="auto">
          <a:xfrm>
            <a:off x="3897313" y="5483225"/>
            <a:ext cx="1017587" cy="287338"/>
          </a:xfrm>
          <a:prstGeom prst="rect">
            <a:avLst/>
          </a:prstGeom>
          <a:noFill/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smtClean="0">
                <a:solidFill>
                  <a:srgbClr val="C61806"/>
                </a:solidFill>
                <a:latin typeface="Tahoma" charset="0"/>
                <a:ea typeface="ＭＳ Ｐゴシック" charset="0"/>
                <a:cs typeface="ＭＳ Ｐゴシック" charset="0"/>
              </a:rPr>
              <a:t>Output file n</a:t>
            </a:r>
          </a:p>
        </p:txBody>
      </p:sp>
      <p:sp>
        <p:nvSpPr>
          <p:cNvPr id="1265676" name="Text Box 12"/>
          <p:cNvSpPr txBox="1">
            <a:spLocks noChangeArrowheads="1"/>
          </p:cNvSpPr>
          <p:nvPr/>
        </p:nvSpPr>
        <p:spPr bwMode="auto">
          <a:xfrm>
            <a:off x="2230438" y="3048000"/>
            <a:ext cx="1450975" cy="349250"/>
          </a:xfrm>
          <a:prstGeom prst="rect">
            <a:avLst/>
          </a:prstGeom>
          <a:noFill/>
          <a:ln w="12700">
            <a:solidFill>
              <a:srgbClr val="80008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srgbClr val="353A90"/>
                </a:solidFill>
                <a:latin typeface="Tahoma" charset="0"/>
                <a:ea typeface="ＭＳ Ｐゴシック" charset="0"/>
                <a:cs typeface="ＭＳ Ｐゴシック" charset="0"/>
              </a:rPr>
              <a:t>Job Optimizer</a:t>
            </a:r>
          </a:p>
        </p:txBody>
      </p:sp>
      <p:sp>
        <p:nvSpPr>
          <p:cNvPr id="1265677" name="Text Box 13"/>
          <p:cNvSpPr txBox="1">
            <a:spLocks noChangeArrowheads="1"/>
          </p:cNvSpPr>
          <p:nvPr/>
        </p:nvSpPr>
        <p:spPr bwMode="auto">
          <a:xfrm>
            <a:off x="2362200" y="4375150"/>
            <a:ext cx="1179513" cy="349250"/>
          </a:xfrm>
          <a:prstGeom prst="rect">
            <a:avLst/>
          </a:prstGeom>
          <a:noFill/>
          <a:ln w="12700">
            <a:solidFill>
              <a:srgbClr val="80008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srgbClr val="353A90"/>
                </a:solidFill>
                <a:latin typeface="Tahoma" charset="0"/>
                <a:ea typeface="ＭＳ Ｐゴシック" charset="0"/>
                <a:cs typeface="ＭＳ Ｐゴシック" charset="0"/>
              </a:rPr>
              <a:t>Job Broker</a:t>
            </a:r>
          </a:p>
        </p:txBody>
      </p:sp>
      <p:sp>
        <p:nvSpPr>
          <p:cNvPr id="1265678" name="Text Box 14"/>
          <p:cNvSpPr txBox="1">
            <a:spLocks noChangeArrowheads="1"/>
          </p:cNvSpPr>
          <p:nvPr/>
        </p:nvSpPr>
        <p:spPr bwMode="auto">
          <a:xfrm>
            <a:off x="1017588" y="3725863"/>
            <a:ext cx="955675" cy="3175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0000"/>
                </a:solidFill>
                <a:latin typeface="Tahoma" charset="0"/>
                <a:ea typeface="ＭＳ Ｐゴシック" charset="0"/>
                <a:cs typeface="ＭＳ Ｐゴシック" charset="0"/>
              </a:rPr>
              <a:t>Sub-job 1</a:t>
            </a:r>
          </a:p>
        </p:txBody>
      </p:sp>
      <p:sp>
        <p:nvSpPr>
          <p:cNvPr id="1265679" name="Text Box 15"/>
          <p:cNvSpPr txBox="1">
            <a:spLocks noChangeArrowheads="1"/>
          </p:cNvSpPr>
          <p:nvPr/>
        </p:nvSpPr>
        <p:spPr bwMode="auto">
          <a:xfrm>
            <a:off x="2473325" y="3721100"/>
            <a:ext cx="955675" cy="3175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0000"/>
                </a:solidFill>
                <a:latin typeface="Tahoma" charset="0"/>
                <a:ea typeface="ＭＳ Ｐゴシック" charset="0"/>
                <a:cs typeface="ＭＳ Ｐゴシック" charset="0"/>
              </a:rPr>
              <a:t>Sub-job 2</a:t>
            </a:r>
          </a:p>
        </p:txBody>
      </p:sp>
      <p:sp>
        <p:nvSpPr>
          <p:cNvPr id="1265680" name="Text Box 16"/>
          <p:cNvSpPr txBox="1">
            <a:spLocks noChangeArrowheads="1"/>
          </p:cNvSpPr>
          <p:nvPr/>
        </p:nvSpPr>
        <p:spPr bwMode="auto">
          <a:xfrm>
            <a:off x="3886200" y="3725863"/>
            <a:ext cx="955675" cy="3175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0000"/>
                </a:solidFill>
                <a:latin typeface="Tahoma" charset="0"/>
                <a:ea typeface="ＭＳ Ｐゴシック" charset="0"/>
                <a:cs typeface="ＭＳ Ｐゴシック" charset="0"/>
              </a:rPr>
              <a:t>Sub-job n</a:t>
            </a:r>
          </a:p>
        </p:txBody>
      </p:sp>
      <p:sp>
        <p:nvSpPr>
          <p:cNvPr id="1265681" name="Rectangle 17"/>
          <p:cNvSpPr>
            <a:spLocks noChangeArrowheads="1"/>
          </p:cNvSpPr>
          <p:nvPr/>
        </p:nvSpPr>
        <p:spPr bwMode="auto">
          <a:xfrm>
            <a:off x="914400" y="5029200"/>
            <a:ext cx="1219200" cy="762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srgbClr val="353A90"/>
                </a:solidFill>
                <a:latin typeface="Tahoma" charset="0"/>
                <a:ea typeface="ＭＳ Ｐゴシック" charset="0"/>
                <a:cs typeface="ＭＳ Ｐゴシック" charset="0"/>
              </a:rPr>
              <a:t>CE and SE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smtClean="0">
                <a:solidFill>
                  <a:srgbClr val="000000"/>
                </a:solidFill>
                <a:latin typeface="Tahoma" charset="0"/>
                <a:ea typeface="ＭＳ Ｐゴシック" charset="0"/>
                <a:cs typeface="ＭＳ Ｐゴシック" charset="0"/>
              </a:rPr>
              <a:t>Processing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00000"/>
              </a:solidFill>
              <a:latin typeface="Tahoma" charset="0"/>
              <a:ea typeface="ＭＳ Ｐゴシック" charset="0"/>
              <a:cs typeface="ＭＳ Ｐゴシック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00000"/>
              </a:solidFill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65682" name="Rectangle 18"/>
          <p:cNvSpPr>
            <a:spLocks noChangeArrowheads="1"/>
          </p:cNvSpPr>
          <p:nvPr/>
        </p:nvSpPr>
        <p:spPr bwMode="auto">
          <a:xfrm>
            <a:off x="2354263" y="5029200"/>
            <a:ext cx="1219200" cy="762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srgbClr val="353A90"/>
                </a:solidFill>
                <a:latin typeface="Tahoma" charset="0"/>
                <a:ea typeface="ＭＳ Ｐゴシック" charset="0"/>
                <a:cs typeface="ＭＳ Ｐゴシック" charset="0"/>
              </a:rPr>
              <a:t>CE and SE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smtClean="0">
                <a:solidFill>
                  <a:srgbClr val="000000"/>
                </a:solidFill>
                <a:latin typeface="Tahoma" charset="0"/>
                <a:ea typeface="ＭＳ Ｐゴシック" charset="0"/>
                <a:cs typeface="ＭＳ Ｐゴシック" charset="0"/>
              </a:rPr>
              <a:t>Processing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00000"/>
              </a:solidFill>
              <a:latin typeface="Tahoma" charset="0"/>
              <a:ea typeface="ＭＳ Ｐゴシック" charset="0"/>
              <a:cs typeface="ＭＳ Ｐゴシック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00000"/>
              </a:solidFill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65683" name="Rectangle 19"/>
          <p:cNvSpPr>
            <a:spLocks noChangeArrowheads="1"/>
          </p:cNvSpPr>
          <p:nvPr/>
        </p:nvSpPr>
        <p:spPr bwMode="auto">
          <a:xfrm>
            <a:off x="3810000" y="5029200"/>
            <a:ext cx="1219200" cy="762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srgbClr val="353A90"/>
                </a:solidFill>
                <a:latin typeface="Tahoma" charset="0"/>
                <a:ea typeface="ＭＳ Ｐゴシック" charset="0"/>
                <a:cs typeface="ＭＳ Ｐゴシック" charset="0"/>
              </a:rPr>
              <a:t>CE and SE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smtClean="0">
                <a:solidFill>
                  <a:srgbClr val="000000"/>
                </a:solidFill>
                <a:latin typeface="Tahoma" charset="0"/>
                <a:ea typeface="ＭＳ Ｐゴシック" charset="0"/>
                <a:cs typeface="ＭＳ Ｐゴシック" charset="0"/>
              </a:rPr>
              <a:t>Processing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00000"/>
              </a:solidFill>
              <a:latin typeface="Tahoma" charset="0"/>
              <a:ea typeface="ＭＳ Ｐゴシック" charset="0"/>
              <a:cs typeface="ＭＳ Ｐゴシック" charset="0"/>
            </a:endParaRP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200" smtClean="0">
              <a:solidFill>
                <a:srgbClr val="000000"/>
              </a:solidFill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65684" name="Text Box 20"/>
          <p:cNvSpPr txBox="1">
            <a:spLocks noChangeArrowheads="1"/>
          </p:cNvSpPr>
          <p:nvPr/>
        </p:nvSpPr>
        <p:spPr bwMode="auto">
          <a:xfrm>
            <a:off x="5480050" y="6056313"/>
            <a:ext cx="1708150" cy="349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smtClean="0">
                <a:solidFill>
                  <a:srgbClr val="000000"/>
                </a:solidFill>
                <a:latin typeface="Tahoma" charset="0"/>
                <a:ea typeface="ＭＳ Ｐゴシック" charset="0"/>
                <a:cs typeface="ＭＳ Ｐゴシック" charset="0"/>
              </a:rPr>
              <a:t>File-merging Job</a:t>
            </a:r>
          </a:p>
        </p:txBody>
      </p:sp>
      <p:sp>
        <p:nvSpPr>
          <p:cNvPr id="1265685" name="Line 21"/>
          <p:cNvSpPr>
            <a:spLocks noChangeShapeType="1"/>
          </p:cNvSpPr>
          <p:nvPr/>
        </p:nvSpPr>
        <p:spPr bwMode="auto">
          <a:xfrm flipH="1">
            <a:off x="3962400" y="1981200"/>
            <a:ext cx="15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CC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65686" name="Line 22"/>
          <p:cNvSpPr>
            <a:spLocks noChangeShapeType="1"/>
          </p:cNvSpPr>
          <p:nvPr/>
        </p:nvSpPr>
        <p:spPr bwMode="auto">
          <a:xfrm>
            <a:off x="2971800" y="2149475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CC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65687" name="Line 23"/>
          <p:cNvSpPr>
            <a:spLocks noChangeShapeType="1"/>
          </p:cNvSpPr>
          <p:nvPr/>
        </p:nvSpPr>
        <p:spPr bwMode="auto">
          <a:xfrm>
            <a:off x="2971800" y="2811463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CC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65688" name="Line 24"/>
          <p:cNvSpPr>
            <a:spLocks noChangeShapeType="1"/>
          </p:cNvSpPr>
          <p:nvPr/>
        </p:nvSpPr>
        <p:spPr bwMode="auto">
          <a:xfrm>
            <a:off x="2971800" y="34290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CC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65689" name="Line 25"/>
          <p:cNvSpPr>
            <a:spLocks noChangeShapeType="1"/>
          </p:cNvSpPr>
          <p:nvPr/>
        </p:nvSpPr>
        <p:spPr bwMode="auto">
          <a:xfrm>
            <a:off x="2971800" y="3405188"/>
            <a:ext cx="13716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CC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65690" name="Line 26"/>
          <p:cNvSpPr>
            <a:spLocks noChangeShapeType="1"/>
          </p:cNvSpPr>
          <p:nvPr/>
        </p:nvSpPr>
        <p:spPr bwMode="auto">
          <a:xfrm flipH="1">
            <a:off x="1524000" y="3405188"/>
            <a:ext cx="14478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CC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65691" name="Line 27"/>
          <p:cNvSpPr>
            <a:spLocks noChangeShapeType="1"/>
          </p:cNvSpPr>
          <p:nvPr/>
        </p:nvSpPr>
        <p:spPr bwMode="auto">
          <a:xfrm>
            <a:off x="2971800" y="40386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CC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65692" name="Line 28"/>
          <p:cNvSpPr>
            <a:spLocks noChangeShapeType="1"/>
          </p:cNvSpPr>
          <p:nvPr/>
        </p:nvSpPr>
        <p:spPr bwMode="auto">
          <a:xfrm>
            <a:off x="1524000" y="4038600"/>
            <a:ext cx="14478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CC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65693" name="Line 29"/>
          <p:cNvSpPr>
            <a:spLocks noChangeShapeType="1"/>
          </p:cNvSpPr>
          <p:nvPr/>
        </p:nvSpPr>
        <p:spPr bwMode="auto">
          <a:xfrm flipH="1">
            <a:off x="2971800" y="4038600"/>
            <a:ext cx="13716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CC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65694" name="Line 30"/>
          <p:cNvSpPr>
            <a:spLocks noChangeShapeType="1"/>
          </p:cNvSpPr>
          <p:nvPr/>
        </p:nvSpPr>
        <p:spPr bwMode="auto">
          <a:xfrm>
            <a:off x="2971800" y="4724400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CC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65695" name="Line 31"/>
          <p:cNvSpPr>
            <a:spLocks noChangeShapeType="1"/>
          </p:cNvSpPr>
          <p:nvPr/>
        </p:nvSpPr>
        <p:spPr bwMode="auto">
          <a:xfrm flipH="1">
            <a:off x="1531938" y="4716463"/>
            <a:ext cx="14478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CC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65696" name="Line 32"/>
          <p:cNvSpPr>
            <a:spLocks noChangeShapeType="1"/>
          </p:cNvSpPr>
          <p:nvPr/>
        </p:nvSpPr>
        <p:spPr bwMode="auto">
          <a:xfrm>
            <a:off x="2971800" y="4724400"/>
            <a:ext cx="1447800" cy="2889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CC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65697" name="Line 33"/>
          <p:cNvSpPr>
            <a:spLocks noChangeShapeType="1"/>
          </p:cNvSpPr>
          <p:nvPr/>
        </p:nvSpPr>
        <p:spPr bwMode="auto">
          <a:xfrm>
            <a:off x="2971800" y="5791200"/>
            <a:ext cx="25146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CC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65698" name="Line 34"/>
          <p:cNvSpPr>
            <a:spLocks noChangeShapeType="1"/>
          </p:cNvSpPr>
          <p:nvPr/>
        </p:nvSpPr>
        <p:spPr bwMode="auto">
          <a:xfrm>
            <a:off x="4419600" y="5791200"/>
            <a:ext cx="10668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CC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65699" name="Line 35"/>
          <p:cNvSpPr>
            <a:spLocks noChangeShapeType="1"/>
          </p:cNvSpPr>
          <p:nvPr/>
        </p:nvSpPr>
        <p:spPr bwMode="auto">
          <a:xfrm>
            <a:off x="1524000" y="5791200"/>
            <a:ext cx="3946525" cy="4730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CC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65700" name="Line 36"/>
          <p:cNvSpPr>
            <a:spLocks noChangeShapeType="1"/>
          </p:cNvSpPr>
          <p:nvPr/>
        </p:nvSpPr>
        <p:spPr bwMode="auto">
          <a:xfrm flipH="1" flipV="1">
            <a:off x="6172200" y="2940050"/>
            <a:ext cx="0" cy="3124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FFCC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65701" name="Rectangle 37"/>
          <p:cNvSpPr>
            <a:spLocks noChangeArrowheads="1"/>
          </p:cNvSpPr>
          <p:nvPr/>
        </p:nvSpPr>
        <p:spPr bwMode="auto">
          <a:xfrm>
            <a:off x="3505200" y="4311650"/>
            <a:ext cx="1389063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omic Sans MS" charset="0"/>
              <a:buNone/>
            </a:pPr>
            <a:r>
              <a:rPr lang="en-GB" sz="1400" smtClean="0">
                <a:solidFill>
                  <a:srgbClr val="008000"/>
                </a:solidFill>
                <a:latin typeface="Tahoma" charset="0"/>
                <a:ea typeface="ＭＳ Ｐゴシック" charset="0"/>
                <a:cs typeface="ＭＳ Ｐゴシック" charset="0"/>
              </a:rPr>
              <a:t>Submit to CE </a:t>
            </a:r>
          </a:p>
          <a:p>
            <a:pPr defTabSz="9144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omic Sans MS" charset="0"/>
              <a:buNone/>
            </a:pPr>
            <a:r>
              <a:rPr lang="en-GB" sz="1400" smtClean="0">
                <a:solidFill>
                  <a:srgbClr val="008000"/>
                </a:solidFill>
                <a:latin typeface="Tahoma" charset="0"/>
                <a:ea typeface="ＭＳ Ｐゴシック" charset="0"/>
                <a:cs typeface="ＭＳ Ｐゴシック" charset="0"/>
              </a:rPr>
              <a:t>with closest SE</a:t>
            </a:r>
            <a:endParaRPr lang="en-GB" sz="1400" smtClean="0">
              <a:solidFill>
                <a:srgbClr val="000000"/>
              </a:solidFill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65702" name="Rectangle 38"/>
          <p:cNvSpPr>
            <a:spLocks noChangeArrowheads="1"/>
          </p:cNvSpPr>
          <p:nvPr/>
        </p:nvSpPr>
        <p:spPr bwMode="auto">
          <a:xfrm>
            <a:off x="4876800" y="3625850"/>
            <a:ext cx="1397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omic Sans MS" charset="0"/>
              <a:buNone/>
            </a:pPr>
            <a:r>
              <a:rPr lang="en-GB" sz="1400" smtClean="0">
                <a:solidFill>
                  <a:srgbClr val="008000"/>
                </a:solidFill>
                <a:latin typeface="Tahoma" charset="0"/>
                <a:ea typeface="ＭＳ Ｐゴシック" charset="0"/>
                <a:cs typeface="ＭＳ Ｐゴシック" charset="0"/>
              </a:rPr>
              <a:t>Grouped by SE</a:t>
            </a:r>
          </a:p>
          <a:p>
            <a:pPr defTabSz="9144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Comic Sans MS" charset="0"/>
              <a:buNone/>
            </a:pPr>
            <a:r>
              <a:rPr lang="en-GB" sz="1400" smtClean="0">
                <a:solidFill>
                  <a:srgbClr val="008000"/>
                </a:solidFill>
                <a:latin typeface="Tahoma" charset="0"/>
                <a:ea typeface="ＭＳ Ｐゴシック" charset="0"/>
                <a:cs typeface="ＭＳ Ｐゴシック" charset="0"/>
              </a:rPr>
              <a:t>files location</a:t>
            </a:r>
            <a:endParaRPr lang="en-GB" sz="1400" smtClean="0">
              <a:solidFill>
                <a:srgbClr val="000000"/>
              </a:solidFill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46926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39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20266"/>
            <a:ext cx="8229600" cy="797372"/>
          </a:xfrm>
        </p:spPr>
        <p:txBody>
          <a:bodyPr>
            <a:normAutofit/>
          </a:bodyPr>
          <a:lstStyle/>
          <a:p>
            <a:r>
              <a:rPr lang="en-GB" sz="3600" b="1" dirty="0"/>
              <a:t>ROOT / </a:t>
            </a:r>
            <a:r>
              <a:rPr lang="en-GB" sz="3600" b="1" dirty="0" err="1"/>
              <a:t>AliEn</a:t>
            </a:r>
            <a:r>
              <a:rPr lang="en-GB" sz="3600" b="1" dirty="0"/>
              <a:t> UI</a:t>
            </a:r>
          </a:p>
        </p:txBody>
      </p:sp>
      <p:pic>
        <p:nvPicPr>
          <p:cNvPr id="12339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noFill/>
          <a:ln/>
          <a:extLst>
            <a:ext uri="{91240B29-F687-4f45-9708-019B960494DF}">
              <a14:hiddenLine xmlns:a14="http://schemas.microsoft.com/office/drawing/2010/main" w="25400" cap="flat" cmpd="sng">
                <a:solidFill>
                  <a:schemeClr val="tx1"/>
                </a:solidFill>
                <a:prstDash val="solid"/>
                <a:miter lim="800000"/>
                <a:headEnd type="none" w="sm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39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17638"/>
            <a:ext cx="7162800" cy="267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med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2339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084638"/>
            <a:ext cx="6921500" cy="222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 type="none" w="sm" len="med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86814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7206-B575-474D-BD31-5D07F82684D2}" type="slidenum">
              <a:rPr lang="en-US" smtClean="0"/>
              <a:t>7</a:t>
            </a:fld>
            <a:endParaRPr lang="en-US"/>
          </a:p>
        </p:txBody>
      </p:sp>
      <p:pic>
        <p:nvPicPr>
          <p:cNvPr id="2" name="Picture 1" descr="workflow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274" y="1373445"/>
            <a:ext cx="7421964" cy="4831217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20266"/>
            <a:ext cx="8229600" cy="797372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Workflow engine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2182466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87206-B575-474D-BD31-5D07F82684D2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 descr="lego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47"/>
          <a:stretch/>
        </p:blipFill>
        <p:spPr>
          <a:xfrm>
            <a:off x="698260" y="1357660"/>
            <a:ext cx="7880932" cy="4820671"/>
          </a:xfrm>
          <a:prstGeom prst="rect">
            <a:avLst/>
          </a:prstGeom>
        </p:spPr>
      </p:pic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20266"/>
            <a:ext cx="8229600" cy="797372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Analysis trains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1385244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9247" y="924351"/>
            <a:ext cx="4695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AliEn</a:t>
            </a:r>
            <a:r>
              <a:rPr lang="en-US" sz="4000" b="1" dirty="0" smtClean="0"/>
              <a:t> Summary</a:t>
            </a:r>
            <a:endParaRPr lang="en-US" sz="4000" b="1" dirty="0"/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1" y="1672148"/>
            <a:ext cx="5803133" cy="637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1" eaLnBrk="1" hangingPunct="1">
              <a:buFont typeface="Arial" charset="0"/>
              <a:buChar char="•"/>
            </a:pPr>
            <a:r>
              <a:rPr lang="en-GB" sz="2400" dirty="0" smtClean="0"/>
              <a:t>3-layer system </a:t>
            </a:r>
            <a:r>
              <a:rPr lang="en-GB" sz="2400" dirty="0"/>
              <a:t>that leverages the deployed resources of the underlying </a:t>
            </a:r>
            <a:r>
              <a:rPr lang="en-GB" sz="2400" dirty="0" smtClean="0"/>
              <a:t>WLCG infrastructures </a:t>
            </a:r>
            <a:r>
              <a:rPr lang="en-GB" sz="2400" dirty="0"/>
              <a:t>and </a:t>
            </a:r>
            <a:r>
              <a:rPr lang="en-GB" sz="2400" dirty="0" smtClean="0"/>
              <a:t>services</a:t>
            </a:r>
          </a:p>
          <a:p>
            <a:pPr lvl="2" eaLnBrk="1" hangingPunct="1">
              <a:buFont typeface="Arial" charset="0"/>
              <a:buChar char="•"/>
            </a:pPr>
            <a:r>
              <a:rPr lang="en-GB" sz="2400" dirty="0" smtClean="0"/>
              <a:t>including </a:t>
            </a:r>
            <a:r>
              <a:rPr lang="en-GB" sz="2400" dirty="0"/>
              <a:t>the local variations, such as EGI, NDGF and </a:t>
            </a:r>
            <a:r>
              <a:rPr lang="en-GB" sz="2400" dirty="0" smtClean="0"/>
              <a:t>OSG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sz="2400" dirty="0" smtClean="0"/>
              <a:t>Interfaces to </a:t>
            </a:r>
            <a:r>
              <a:rPr lang="en-GB" sz="2400" dirty="0" err="1" smtClean="0"/>
              <a:t>AliRoot</a:t>
            </a:r>
            <a:r>
              <a:rPr lang="en-GB" sz="2400" dirty="0" smtClean="0"/>
              <a:t> via ROOT plugin(</a:t>
            </a:r>
            <a:r>
              <a:rPr lang="en-GB" sz="2400" dirty="0" err="1" smtClean="0"/>
              <a:t>TAliEn</a:t>
            </a:r>
            <a:r>
              <a:rPr lang="en-GB" sz="2400" dirty="0" smtClean="0"/>
              <a:t>) that implements </a:t>
            </a:r>
            <a:r>
              <a:rPr lang="en-GB" sz="2400" dirty="0" err="1" smtClean="0"/>
              <a:t>AliEn</a:t>
            </a:r>
            <a:r>
              <a:rPr lang="en-GB" sz="2400" dirty="0" smtClean="0"/>
              <a:t> API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sz="2400" dirty="0" smtClean="0"/>
              <a:t>Complex workflows including </a:t>
            </a:r>
            <a:r>
              <a:rPr lang="en-GB" sz="2400" dirty="0" err="1" smtClean="0"/>
              <a:t>distributied</a:t>
            </a:r>
            <a:r>
              <a:rPr lang="en-GB" sz="2400" dirty="0" smtClean="0"/>
              <a:t> analysis built on top of </a:t>
            </a:r>
            <a:r>
              <a:rPr lang="en-GB" sz="2400" dirty="0" err="1" smtClean="0"/>
              <a:t>AliEn</a:t>
            </a:r>
            <a:r>
              <a:rPr lang="en-GB" sz="2400" dirty="0" smtClean="0"/>
              <a:t> </a:t>
            </a:r>
            <a:r>
              <a:rPr lang="en-GB" sz="2400" dirty="0" smtClean="0"/>
              <a:t>API</a:t>
            </a:r>
          </a:p>
          <a:p>
            <a:pPr lvl="1" eaLnBrk="1" hangingPunct="1">
              <a:buFont typeface="Arial" charset="0"/>
              <a:buChar char="•"/>
            </a:pPr>
            <a:r>
              <a:rPr lang="en-GB" sz="2400" dirty="0" smtClean="0"/>
              <a:t>Used by Panda (at GSI)</a:t>
            </a:r>
            <a:endParaRPr lang="en-GB" sz="2400" dirty="0" smtClean="0"/>
          </a:p>
          <a:p>
            <a:pPr marL="914400" lvl="2" indent="0" eaLnBrk="1" hangingPunct="1"/>
            <a:endParaRPr lang="en-US" sz="2400" dirty="0" smtClean="0">
              <a:solidFill>
                <a:srgbClr val="141313"/>
              </a:solidFill>
            </a:endParaRPr>
          </a:p>
          <a:p>
            <a:pPr marL="457200" lvl="1" indent="0" eaLnBrk="1" hangingPunct="1"/>
            <a:endParaRPr lang="en-US" sz="2400" dirty="0" smtClean="0">
              <a:solidFill>
                <a:srgbClr val="141313"/>
              </a:solidFill>
            </a:endParaRPr>
          </a:p>
          <a:p>
            <a:pPr marL="857250" lvl="2" indent="0" eaLnBrk="1" hangingPunct="1"/>
            <a:endParaRPr lang="en-US" sz="2400" dirty="0" smtClean="0">
              <a:solidFill>
                <a:srgbClr val="141313"/>
              </a:solidFill>
            </a:endParaRPr>
          </a:p>
          <a:p>
            <a:pPr eaLnBrk="1" hangingPunct="1">
              <a:buFont typeface="Arial" charset="0"/>
              <a:buChar char="•"/>
            </a:pPr>
            <a:endParaRPr lang="en-US" sz="2400" dirty="0" smtClean="0">
              <a:solidFill>
                <a:srgbClr val="141313"/>
              </a:solidFill>
            </a:endParaRPr>
          </a:p>
        </p:txBody>
      </p:sp>
      <p:pic>
        <p:nvPicPr>
          <p:cNvPr id="10" name="Picture 9" descr="chep12_mod.png"/>
          <p:cNvPicPr>
            <a:picLocks noChangeAspect="1"/>
          </p:cNvPicPr>
          <p:nvPr/>
        </p:nvPicPr>
        <p:blipFill rotWithShape="1">
          <a:blip r:embed="rId2"/>
          <a:srcRect r="49780"/>
          <a:stretch/>
        </p:blipFill>
        <p:spPr>
          <a:xfrm>
            <a:off x="5803134" y="1278294"/>
            <a:ext cx="2672693" cy="507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483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ALICE COLORS 1">
      <a:dk1>
        <a:srgbClr val="141313"/>
      </a:dk1>
      <a:lt1>
        <a:srgbClr val="FFFFFE"/>
      </a:lt1>
      <a:dk2>
        <a:srgbClr val="141313"/>
      </a:dk2>
      <a:lt2>
        <a:srgbClr val="FFFFFE"/>
      </a:lt2>
      <a:accent1>
        <a:srgbClr val="CD0920"/>
      </a:accent1>
      <a:accent2>
        <a:srgbClr val="DE6224"/>
      </a:accent2>
      <a:accent3>
        <a:srgbClr val="AA3639"/>
      </a:accent3>
      <a:accent4>
        <a:srgbClr val="1D262B"/>
      </a:accent4>
      <a:accent5>
        <a:srgbClr val="777877"/>
      </a:accent5>
      <a:accent6>
        <a:srgbClr val="777877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8006</TotalTime>
  <Words>691</Words>
  <Application>Microsoft Macintosh PowerPoint</Application>
  <PresentationFormat>On-screen Show (4:3)</PresentationFormat>
  <Paragraphs>192</Paragraphs>
  <Slides>19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Thème Office</vt:lpstr>
      <vt:lpstr>AliEn in ALICE  Predrag Buncic</vt:lpstr>
      <vt:lpstr>Alice Environment @ Grid</vt:lpstr>
      <vt:lpstr>AliEn v1.0 (2001)</vt:lpstr>
      <vt:lpstr>AliEn v2.0 (2007)</vt:lpstr>
      <vt:lpstr>Distributed Analysis</vt:lpstr>
      <vt:lpstr>ROOT / AliEn UI</vt:lpstr>
      <vt:lpstr>Workflow engine</vt:lpstr>
      <vt:lpstr>Analysis trains</vt:lpstr>
      <vt:lpstr>PowerPoint Presentation</vt:lpstr>
      <vt:lpstr>PowerPoint Presentation</vt:lpstr>
      <vt:lpstr>PowerPoint Presentation</vt:lpstr>
      <vt:lpstr>PowerPoint Presentation</vt:lpstr>
      <vt:lpstr>AliEn File Catalog</vt:lpstr>
      <vt:lpstr>Opportunistic use of SC resources for simulation</vt:lpstr>
      <vt:lpstr>Not an easy job…</vt:lpstr>
      <vt:lpstr>Interfacing with PanDA (Plan A)</vt:lpstr>
      <vt:lpstr>Interfacing with PanDA (Plan B)</vt:lpstr>
      <vt:lpstr>Interfacing with PanDA (Plan C)</vt:lpstr>
      <vt:lpstr>Conclusions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subject/>
  <dc:creator>Diana</dc:creator>
  <cp:keywords/>
  <dc:description/>
  <cp:lastModifiedBy>Predrag Buncic</cp:lastModifiedBy>
  <cp:revision>574</cp:revision>
  <dcterms:created xsi:type="dcterms:W3CDTF">2010-04-12T23:12:02Z</dcterms:created>
  <dcterms:modified xsi:type="dcterms:W3CDTF">2013-10-21T07:13:25Z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