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13"/>
  </p:notesMasterIdLst>
  <p:handoutMasterIdLst>
    <p:handoutMasterId r:id="rId14"/>
  </p:handoutMasterIdLst>
  <p:sldIdLst>
    <p:sldId id="2919" r:id="rId2"/>
    <p:sldId id="2922" r:id="rId3"/>
    <p:sldId id="2920" r:id="rId4"/>
    <p:sldId id="2923" r:id="rId5"/>
    <p:sldId id="2925" r:id="rId6"/>
    <p:sldId id="2931" r:id="rId7"/>
    <p:sldId id="2924" r:id="rId8"/>
    <p:sldId id="2926" r:id="rId9"/>
    <p:sldId id="2927" r:id="rId10"/>
    <p:sldId id="2928" r:id="rId11"/>
    <p:sldId id="2930" r:id="rId12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301D8"/>
    <a:srgbClr val="DEFFBD"/>
    <a:srgbClr val="E8FFE3"/>
    <a:srgbClr val="B0DAFF"/>
    <a:srgbClr val="FFFFFF"/>
    <a:srgbClr val="450000"/>
    <a:srgbClr val="002500"/>
    <a:srgbClr val="000F00"/>
    <a:srgbClr val="003400"/>
    <a:srgbClr val="002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8728" autoAdjust="0"/>
  </p:normalViewPr>
  <p:slideViewPr>
    <p:cSldViewPr>
      <p:cViewPr varScale="1">
        <p:scale>
          <a:sx n="77" d="100"/>
          <a:sy n="77" d="100"/>
        </p:scale>
        <p:origin x="-1016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20/10/2013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20/10/2013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616" y="1700808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83B0D8-068C-49E1-8D9A-F60BC7C3FD37}" type="slidenum">
              <a:rPr lang="en-US" smtClean="0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3384550" y="6553207"/>
            <a:ext cx="3136900" cy="168275"/>
          </a:xfrm>
          <a:prstGeom prst="rect">
            <a:avLst/>
          </a:prstGeom>
        </p:spPr>
        <p:txBody>
          <a:bodyPr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orbe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0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4488" y="1085896"/>
            <a:ext cx="9658350" cy="5750761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12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92560" y="0"/>
            <a:ext cx="8253040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 rot="16200000">
            <a:off x="-2786935" y="3650377"/>
            <a:ext cx="5867400" cy="395445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  CMS</a:t>
            </a:r>
            <a:r>
              <a:rPr lang="en-US" sz="1100" b="1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Experience with the Common Analysis Framework          I. Fisk &amp; M. Girone</a:t>
            </a:r>
            <a:endParaRPr lang="en-US" sz="1100" b="1" i="1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 l="18205" t="23021" r="17239" b="29629"/>
          <a:stretch>
            <a:fillRect/>
          </a:stretch>
        </p:blipFill>
        <p:spPr bwMode="auto">
          <a:xfrm>
            <a:off x="0" y="15"/>
            <a:ext cx="789916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4207" r:id="rId3"/>
    <p:sldLayoutId id="2147484208" r:id="rId4"/>
  </p:sldLayoutIdLst>
  <p:hf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/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4400" dirty="0" smtClean="0"/>
              <a:t>Experience in CMS with the Common Analysis Framework 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576736" y="3717032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    Ian Fisk </a:t>
            </a:r>
            <a:r>
              <a:rPr lang="en-US" dirty="0">
                <a:solidFill>
                  <a:srgbClr val="000000"/>
                </a:solidFill>
              </a:rPr>
              <a:t>&amp;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Maria Girone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83B0D8-068C-49E1-8D9A-F60BC7C3FD37}" type="slidenum">
              <a:rPr lang="en-US" smtClean="0">
                <a:solidFill>
                  <a:srgbClr val="000000"/>
                </a:solidFill>
                <a:latin typeface="Corbel"/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369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7657678" cy="2798440"/>
          </a:xfrm>
        </p:spPr>
        <p:txBody>
          <a:bodyPr/>
          <a:lstStyle/>
          <a:p>
            <a:r>
              <a:rPr lang="en-US" dirty="0" smtClean="0"/>
              <a:t>Resource provisioning should be entirely independent of the experiment.  A generic component for specific resources</a:t>
            </a:r>
          </a:p>
          <a:p>
            <a:pPr lvl="1"/>
            <a:r>
              <a:rPr lang="en-US" dirty="0" smtClean="0"/>
              <a:t>Most obvious for a common component or service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 Provisioning and Monitoring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228600" y="3861048"/>
            <a:ext cx="8468816" cy="2996952"/>
          </a:xfrm>
        </p:spPr>
        <p:txBody>
          <a:bodyPr/>
          <a:lstStyle/>
          <a:p>
            <a:r>
              <a:rPr lang="en-US" dirty="0" smtClean="0"/>
              <a:t>Monitoring is potentially a passive service and may have experiment specific views and projections, but does not obviously require experiment specific services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833320" y="908720"/>
            <a:ext cx="1800200" cy="122413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Provisioning(APF)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13440" y="4149080"/>
            <a:ext cx="432048" cy="15841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30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CMS wants to capitalize on the architecture of the CRAB3-PanDA test-bed </a:t>
            </a:r>
          </a:p>
          <a:p>
            <a:pPr lvl="1"/>
            <a:r>
              <a:rPr lang="en-US" dirty="0" smtClean="0"/>
              <a:t>Next important step is to validate the test-bed architecture with the CMS production scheduler (Condor/</a:t>
            </a:r>
            <a:r>
              <a:rPr lang="en-US" dirty="0" err="1" smtClean="0"/>
              <a:t>GlideIn</a:t>
            </a:r>
            <a:endParaRPr lang="en-US" dirty="0" smtClean="0"/>
          </a:p>
          <a:p>
            <a:pPr lvl="1"/>
            <a:r>
              <a:rPr lang="en-US" dirty="0" smtClean="0"/>
              <a:t>This will demonstrate that we fully understand the separation of the interface between the experiment specific services and the scheduling services </a:t>
            </a:r>
          </a:p>
          <a:p>
            <a:r>
              <a:rPr lang="en-US" dirty="0" smtClean="0"/>
              <a:t>Today CMS uses the same scheduler for production and analysis</a:t>
            </a:r>
          </a:p>
          <a:p>
            <a:pPr lvl="1"/>
            <a:r>
              <a:rPr lang="en-US" dirty="0" smtClean="0"/>
              <a:t>Moving to </a:t>
            </a:r>
            <a:r>
              <a:rPr lang="en-US" dirty="0" err="1" smtClean="0"/>
              <a:t>PanDA</a:t>
            </a:r>
            <a:r>
              <a:rPr lang="en-US" dirty="0" smtClean="0"/>
              <a:t> for analysis would add increased scalability but also complexity to the system (two independent schedulers)</a:t>
            </a:r>
          </a:p>
          <a:p>
            <a:r>
              <a:rPr lang="en-US" dirty="0" smtClean="0"/>
              <a:t>Before CMS embarks on such a system we need to understand the concrete benefit and improvements to sustainability </a:t>
            </a:r>
          </a:p>
          <a:p>
            <a:pPr lvl="1"/>
            <a:r>
              <a:rPr lang="en-US" dirty="0" smtClean="0"/>
              <a:t>A direct comparison is only possible after demonstrating the current </a:t>
            </a:r>
            <a:r>
              <a:rPr lang="en-US" dirty="0" err="1" smtClean="0"/>
              <a:t>testbed</a:t>
            </a:r>
            <a:r>
              <a:rPr lang="en-US" dirty="0" smtClean="0"/>
              <a:t> with the production scheduler, work ongoing with first results expected in November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58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7650" y="746720"/>
            <a:ext cx="9410700" cy="5562600"/>
          </a:xfrm>
        </p:spPr>
        <p:txBody>
          <a:bodyPr/>
          <a:lstStyle/>
          <a:p>
            <a:pPr marL="457200" indent="-457200"/>
            <a:r>
              <a:rPr lang="en-US" dirty="0" smtClean="0"/>
              <a:t>To </a:t>
            </a:r>
            <a:r>
              <a:rPr lang="en-US" dirty="0"/>
              <a:t>develop a common system for submitting analysis jobs to the distributed infrastructure</a:t>
            </a:r>
          </a:p>
          <a:p>
            <a:pPr lvl="1"/>
            <a:r>
              <a:rPr lang="en-US" dirty="0" smtClean="0"/>
              <a:t>Leveraging on the similarities of the experiments analysis workflows </a:t>
            </a:r>
          </a:p>
          <a:p>
            <a:r>
              <a:rPr lang="en-US" dirty="0" smtClean="0"/>
              <a:t>Using </a:t>
            </a:r>
            <a:r>
              <a:rPr lang="en-US" dirty="0"/>
              <a:t>components from the </a:t>
            </a:r>
            <a:r>
              <a:rPr lang="en-US" dirty="0" err="1"/>
              <a:t>PanDA</a:t>
            </a:r>
            <a:r>
              <a:rPr lang="en-US" dirty="0"/>
              <a:t> workload management system, but integrated in the CMS analysis environment </a:t>
            </a:r>
          </a:p>
          <a:p>
            <a:pPr lvl="1"/>
            <a:r>
              <a:rPr lang="en-US" dirty="0" smtClean="0"/>
              <a:t>Building </a:t>
            </a:r>
            <a:r>
              <a:rPr lang="en-US" dirty="0"/>
              <a:t>on the proven scalability and stability of the </a:t>
            </a:r>
            <a:r>
              <a:rPr lang="en-US" dirty="0" err="1"/>
              <a:t>PanDA</a:t>
            </a:r>
            <a:r>
              <a:rPr lang="en-US" dirty="0"/>
              <a:t> system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Objective </a:t>
            </a:r>
            <a:endParaRPr lang="en-US" dirty="0"/>
          </a:p>
        </p:txBody>
      </p:sp>
      <p:pic>
        <p:nvPicPr>
          <p:cNvPr id="5" name="Picture 4" descr="JobManage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08" y="4496646"/>
            <a:ext cx="6105128" cy="221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98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464" y="990600"/>
            <a:ext cx="9777536" cy="4958680"/>
          </a:xfrm>
        </p:spPr>
        <p:txBody>
          <a:bodyPr>
            <a:normAutofit/>
          </a:bodyPr>
          <a:lstStyle/>
          <a:p>
            <a:pPr lvl="2"/>
            <a:endParaRPr lang="en-US" dirty="0" smtClean="0"/>
          </a:p>
          <a:p>
            <a:r>
              <a:rPr lang="en-US" dirty="0" smtClean="0"/>
              <a:t>A three phase project with a defined timeline</a:t>
            </a:r>
          </a:p>
          <a:p>
            <a:pPr lvl="1"/>
            <a:r>
              <a:rPr lang="en-US" dirty="0" smtClean="0"/>
              <a:t>A Feasibility Study – presented in May 2012, at CHEP , New York </a:t>
            </a:r>
            <a:r>
              <a:rPr lang="en-US" baseline="30000" dirty="0" smtClean="0"/>
              <a:t>(1) </a:t>
            </a:r>
          </a:p>
          <a:p>
            <a:pPr lvl="1"/>
            <a:r>
              <a:rPr lang="en-US" dirty="0" smtClean="0"/>
              <a:t>A  Proof of Concept Phase – June 2012 - December 2012</a:t>
            </a:r>
          </a:p>
          <a:p>
            <a:pPr lvl="1"/>
            <a:r>
              <a:rPr lang="en-US" dirty="0" smtClean="0"/>
              <a:t>A Prototype Phase – January 2013 - September 2013</a:t>
            </a:r>
          </a:p>
          <a:p>
            <a:endParaRPr lang="en-US" dirty="0" smtClean="0"/>
          </a:p>
          <a:p>
            <a:r>
              <a:rPr lang="en-US" dirty="0" smtClean="0"/>
              <a:t>Contributions from CERN IT, ATLAS and CMS </a:t>
            </a:r>
          </a:p>
          <a:p>
            <a:pPr lvl="1"/>
            <a:r>
              <a:rPr lang="en-US" dirty="0" smtClean="0"/>
              <a:t>An opportunity for collaborative work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Project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228600" y="5661248"/>
            <a:ext cx="9260904" cy="576064"/>
          </a:xfrm>
        </p:spPr>
        <p:txBody>
          <a:bodyPr/>
          <a:lstStyle/>
          <a:p>
            <a:r>
              <a:rPr lang="en-US" sz="1600" dirty="0" smtClean="0"/>
              <a:t>(1) M </a:t>
            </a:r>
            <a:r>
              <a:rPr lang="en-US" sz="1600" dirty="0"/>
              <a:t>Girone et </a:t>
            </a:r>
            <a:r>
              <a:rPr lang="en-US" sz="1600" dirty="0" smtClean="0"/>
              <a:t>al.., The </a:t>
            </a:r>
            <a:r>
              <a:rPr lang="en-US" sz="1600" dirty="0"/>
              <a:t>common solutions strategy of the experiment support group at cern for the </a:t>
            </a:r>
            <a:r>
              <a:rPr lang="en-US" sz="1600" dirty="0" err="1"/>
              <a:t>lhc</a:t>
            </a:r>
            <a:r>
              <a:rPr lang="en-US" sz="1600" dirty="0"/>
              <a:t> experiments Journal </a:t>
            </a:r>
            <a:r>
              <a:rPr lang="en-US" sz="1600" dirty="0" smtClean="0"/>
              <a:t>of Physics</a:t>
            </a:r>
            <a:r>
              <a:rPr lang="en-US" sz="1600" dirty="0"/>
              <a:t>: Conference Series, 396(3):032048, 2012.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4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Overview 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1052736"/>
            <a:ext cx="9906000" cy="5741694"/>
            <a:chOff x="0" y="1052736"/>
            <a:chExt cx="9906000" cy="5741694"/>
          </a:xfrm>
        </p:grpSpPr>
        <p:pic>
          <p:nvPicPr>
            <p:cNvPr id="13" name="Picture 12" descr="Screen Shot 2013-10-15 at 16.24.4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52736"/>
              <a:ext cx="9906000" cy="5741694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0" y="1268760"/>
              <a:ext cx="2864768" cy="14401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5157192"/>
              <a:ext cx="4232920" cy="15121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6873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have integrated the CMS specific components and exposed them for validation to power users</a:t>
            </a:r>
          </a:p>
          <a:p>
            <a:endParaRPr lang="en-US" dirty="0" smtClean="0"/>
          </a:p>
          <a:p>
            <a:r>
              <a:rPr lang="en-US" dirty="0" smtClean="0"/>
              <a:t>We have deployed the CMS instance </a:t>
            </a:r>
          </a:p>
          <a:p>
            <a:pPr lvl="1"/>
            <a:r>
              <a:rPr lang="en-US" dirty="0"/>
              <a:t>Oracle DB cloned from the </a:t>
            </a:r>
            <a:r>
              <a:rPr lang="en-US" dirty="0" err="1"/>
              <a:t>PanDA</a:t>
            </a:r>
            <a:r>
              <a:rPr lang="en-US" dirty="0"/>
              <a:t> production database</a:t>
            </a:r>
            <a:endParaRPr lang="en-US" dirty="0" smtClean="0"/>
          </a:p>
          <a:p>
            <a:pPr lvl="1"/>
            <a:r>
              <a:rPr lang="en-US" dirty="0"/>
              <a:t>10 machines installed for all services</a:t>
            </a:r>
          </a:p>
          <a:p>
            <a:pPr lvl="1"/>
            <a:r>
              <a:rPr lang="en-US" dirty="0"/>
              <a:t>47 CMS </a:t>
            </a:r>
            <a:r>
              <a:rPr lang="en-US" dirty="0" smtClean="0"/>
              <a:t>sites </a:t>
            </a:r>
            <a:r>
              <a:rPr lang="en-US" dirty="0"/>
              <a:t>added to the </a:t>
            </a:r>
            <a:r>
              <a:rPr lang="en-US" dirty="0" smtClean="0"/>
              <a:t>APF configuration</a:t>
            </a:r>
            <a:endParaRPr lang="en-US" dirty="0"/>
          </a:p>
          <a:p>
            <a:pPr lvl="1"/>
            <a:r>
              <a:rPr lang="en-US" dirty="0" smtClean="0"/>
              <a:t>Configuration </a:t>
            </a:r>
            <a:r>
              <a:rPr lang="en-US" dirty="0"/>
              <a:t>of the APF </a:t>
            </a:r>
            <a:r>
              <a:rPr lang="en-US" dirty="0" smtClean="0"/>
              <a:t>done through </a:t>
            </a:r>
            <a:r>
              <a:rPr lang="en-US" dirty="0"/>
              <a:t>the ATLAS Grid </a:t>
            </a:r>
            <a:r>
              <a:rPr lang="en-US" dirty="0" smtClean="0"/>
              <a:t>Information System</a:t>
            </a:r>
          </a:p>
          <a:p>
            <a:pPr lvl="2"/>
            <a:r>
              <a:rPr lang="en-US" dirty="0" smtClean="0"/>
              <a:t>Was not easy to separate</a:t>
            </a:r>
          </a:p>
          <a:p>
            <a:pPr lvl="1"/>
            <a:endParaRPr lang="en-US" dirty="0"/>
          </a:p>
          <a:p>
            <a:r>
              <a:rPr lang="en-US" dirty="0" smtClean="0"/>
              <a:t>Next step is to demonstrate the compatibility of the experiment specific components to the currently used CMS production scheduler (based on Condor and </a:t>
            </a:r>
            <a:r>
              <a:rPr lang="en-US" dirty="0" err="1" smtClean="0"/>
              <a:t>GlideInWMS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Completing the original test-bed plan for CMS needs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Test-Bed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4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Overview 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1052736"/>
            <a:ext cx="9906000" cy="5741694"/>
            <a:chOff x="0" y="1052736"/>
            <a:chExt cx="9906000" cy="5741694"/>
          </a:xfrm>
        </p:grpSpPr>
        <p:pic>
          <p:nvPicPr>
            <p:cNvPr id="13" name="Picture 12" descr="Screen Shot 2013-10-15 at 16.24.4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52736"/>
              <a:ext cx="9906000" cy="5741694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0" y="1268760"/>
              <a:ext cx="2864768" cy="14401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5157192"/>
              <a:ext cx="4232920" cy="15121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958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1052736"/>
            <a:ext cx="9906000" cy="5741694"/>
            <a:chOff x="0" y="1052736"/>
            <a:chExt cx="9906000" cy="5741694"/>
          </a:xfrm>
        </p:grpSpPr>
        <p:pic>
          <p:nvPicPr>
            <p:cNvPr id="21" name="Picture 20" descr="Screen Shot 2013-10-15 at 16.24.4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52736"/>
              <a:ext cx="9906000" cy="574169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0" y="1268760"/>
              <a:ext cx="2864768" cy="14401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0" y="5157192"/>
              <a:ext cx="4232920" cy="15121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Overview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64768" y="1412776"/>
            <a:ext cx="2088232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output Manager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376936" y="2492896"/>
            <a:ext cx="720080" cy="2952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Task Manager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457056" y="2708920"/>
            <a:ext cx="2304256" cy="21602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Scheduler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PanDA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77136" y="5085184"/>
            <a:ext cx="1800200" cy="122413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Provisioning(APF)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169024" y="5013176"/>
            <a:ext cx="432048" cy="15841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80792" y="2636912"/>
            <a:ext cx="576064" cy="25922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Client UI</a:t>
            </a:r>
            <a:endParaRPr lang="en-US" dirty="0"/>
          </a:p>
        </p:txBody>
      </p:sp>
      <p:sp>
        <p:nvSpPr>
          <p:cNvPr id="18" name="Cloud 17"/>
          <p:cNvSpPr/>
          <p:nvPr/>
        </p:nvSpPr>
        <p:spPr>
          <a:xfrm>
            <a:off x="8724862" y="1700808"/>
            <a:ext cx="1152128" cy="4248472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016896" y="2636912"/>
            <a:ext cx="288032" cy="24482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Client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2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7009606" cy="4267200"/>
          </a:xfrm>
        </p:spPr>
        <p:txBody>
          <a:bodyPr/>
          <a:lstStyle/>
          <a:p>
            <a:r>
              <a:rPr lang="en-US" dirty="0" smtClean="0"/>
              <a:t>Experiment specific elements are in these layers</a:t>
            </a:r>
          </a:p>
          <a:p>
            <a:pPr lvl="1"/>
            <a:r>
              <a:rPr lang="en-US" dirty="0" smtClean="0"/>
              <a:t>Allowing for interface to other scheduling services</a:t>
            </a:r>
          </a:p>
          <a:p>
            <a:pPr lvl="1"/>
            <a:r>
              <a:rPr lang="en-US" dirty="0" smtClean="0"/>
              <a:t>Task Manager is potentially a generic service</a:t>
            </a:r>
          </a:p>
          <a:p>
            <a:pPr lvl="2"/>
            <a:r>
              <a:rPr lang="en-US" dirty="0" smtClean="0"/>
              <a:t>(Run A before 10 </a:t>
            </a:r>
            <a:r>
              <a:rPr lang="en-US" dirty="0" err="1" smtClean="0"/>
              <a:t>Bs</a:t>
            </a:r>
            <a:r>
              <a:rPr lang="en-US" dirty="0" smtClean="0"/>
              <a:t> and then run a C)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 Components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13440" y="908720"/>
            <a:ext cx="720080" cy="2952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Task Manager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17296" y="1052736"/>
            <a:ext cx="576064" cy="25922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Client UI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553400" y="1052736"/>
            <a:ext cx="288032" cy="24482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Client API</a:t>
            </a:r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250266" y="4374976"/>
            <a:ext cx="7513662" cy="2366392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Job Output manager was written for CMS to avoid integrating the entire ATLAS data management solution into the workflow </a:t>
            </a:r>
          </a:p>
          <a:p>
            <a:pPr lvl="1"/>
            <a:r>
              <a:rPr lang="en-US" dirty="0" smtClean="0"/>
              <a:t>It can be seen as a general component and used by other experiments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689304" y="4715272"/>
            <a:ext cx="2085616" cy="6579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output Manager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6793582" cy="5246712"/>
          </a:xfrm>
        </p:spPr>
        <p:txBody>
          <a:bodyPr/>
          <a:lstStyle/>
          <a:p>
            <a:r>
              <a:rPr lang="en-US" dirty="0" smtClean="0"/>
              <a:t>Scheduling element enforces experiment policy and will have experiment specific elements 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PanDA</a:t>
            </a:r>
            <a:r>
              <a:rPr lang="en-US" dirty="0" smtClean="0"/>
              <a:t> approach to configuration/scheduling policy changes involves a new release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73280" y="2204864"/>
            <a:ext cx="2304256" cy="21602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Scheduler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PanDA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85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36374</TotalTime>
  <Words>592</Words>
  <Application>Microsoft Macintosh PowerPoint</Application>
  <PresentationFormat>A4 Paper (210x297 mm)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3_IntroducingPowerPoint2007</vt:lpstr>
      <vt:lpstr>PowerPoint Presentation</vt:lpstr>
      <vt:lpstr>The Objective </vt:lpstr>
      <vt:lpstr>The Project </vt:lpstr>
      <vt:lpstr>Components Overview </vt:lpstr>
      <vt:lpstr>Status of the Test-Bed</vt:lpstr>
      <vt:lpstr>Components Overview </vt:lpstr>
      <vt:lpstr>Components Overview</vt:lpstr>
      <vt:lpstr>Experiment  Components</vt:lpstr>
      <vt:lpstr>Scheduler</vt:lpstr>
      <vt:lpstr>Resource Provisioning and Monitoring</vt:lpstr>
      <vt:lpstr>Next Steps and Plans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Maria Girone</cp:lastModifiedBy>
  <cp:revision>1454</cp:revision>
  <cp:lastPrinted>2013-05-27T08:56:08Z</cp:lastPrinted>
  <dcterms:created xsi:type="dcterms:W3CDTF">2012-07-23T13:35:26Z</dcterms:created>
  <dcterms:modified xsi:type="dcterms:W3CDTF">2013-10-21T06:44:32Z</dcterms:modified>
</cp:coreProperties>
</file>