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sldIdLst>
    <p:sldId id="256" r:id="rId2"/>
    <p:sldId id="258" r:id="rId3"/>
    <p:sldId id="259" r:id="rId4"/>
    <p:sldId id="260" r:id="rId5"/>
    <p:sldId id="266" r:id="rId6"/>
    <p:sldId id="270" r:id="rId7"/>
    <p:sldId id="268" r:id="rId8"/>
    <p:sldId id="263" r:id="rId9"/>
    <p:sldId id="264" r:id="rId10"/>
    <p:sldId id="265" r:id="rId11"/>
    <p:sldId id="276" r:id="rId12"/>
    <p:sldId id="281" r:id="rId13"/>
    <p:sldId id="277" r:id="rId14"/>
    <p:sldId id="278" r:id="rId15"/>
    <p:sldId id="279" r:id="rId16"/>
    <p:sldId id="280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7B0F275-2C4C-458F-949F-0F909D166713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</dgm:pt>
    <dgm:pt modelId="{3BCD0F6C-F180-4640-9C5A-1C92C12612B9}">
      <dgm:prSet phldrT="[Text]"/>
      <dgm:spPr/>
      <dgm:t>
        <a:bodyPr/>
        <a:lstStyle/>
        <a:p>
          <a:r>
            <a:rPr lang="en-US" dirty="0" smtClean="0"/>
            <a:t>SSB</a:t>
          </a:r>
          <a:endParaRPr lang="ru-RU" dirty="0"/>
        </a:p>
      </dgm:t>
    </dgm:pt>
    <dgm:pt modelId="{34BF6D0A-4FC8-46F6-8012-D952CEC25392}" type="parTrans" cxnId="{538C8D7B-E82F-4CAF-8C57-AA63904FFD23}">
      <dgm:prSet/>
      <dgm:spPr/>
      <dgm:t>
        <a:bodyPr/>
        <a:lstStyle/>
        <a:p>
          <a:endParaRPr lang="ru-RU"/>
        </a:p>
      </dgm:t>
    </dgm:pt>
    <dgm:pt modelId="{7493D08D-A204-4682-888C-847396D23DA0}" type="sibTrans" cxnId="{538C8D7B-E82F-4CAF-8C57-AA63904FFD23}">
      <dgm:prSet/>
      <dgm:spPr/>
      <dgm:t>
        <a:bodyPr/>
        <a:lstStyle/>
        <a:p>
          <a:endParaRPr lang="ru-RU"/>
        </a:p>
      </dgm:t>
    </dgm:pt>
    <dgm:pt modelId="{999D0CCA-DA7A-496A-8827-3A6A08BB6BB6}">
      <dgm:prSet phldrT="[Text]"/>
      <dgm:spPr/>
      <dgm:t>
        <a:bodyPr/>
        <a:lstStyle/>
        <a:p>
          <a:r>
            <a:rPr lang="en-US" dirty="0" smtClean="0"/>
            <a:t>AGIS</a:t>
          </a:r>
          <a:endParaRPr lang="ru-RU" dirty="0"/>
        </a:p>
      </dgm:t>
    </dgm:pt>
    <dgm:pt modelId="{C27D87D4-EB8D-42AF-BD49-03E32ED765C9}" type="parTrans" cxnId="{8446AFD2-582A-44AC-B02C-FDFF69629603}">
      <dgm:prSet/>
      <dgm:spPr/>
      <dgm:t>
        <a:bodyPr/>
        <a:lstStyle/>
        <a:p>
          <a:endParaRPr lang="ru-RU"/>
        </a:p>
      </dgm:t>
    </dgm:pt>
    <dgm:pt modelId="{221C5E41-A1A8-491F-9B27-A1BC79D5E8E7}" type="sibTrans" cxnId="{8446AFD2-582A-44AC-B02C-FDFF69629603}">
      <dgm:prSet/>
      <dgm:spPr/>
      <dgm:t>
        <a:bodyPr/>
        <a:lstStyle/>
        <a:p>
          <a:endParaRPr lang="ru-RU"/>
        </a:p>
      </dgm:t>
    </dgm:pt>
    <dgm:pt modelId="{61A24BDA-36FD-46B4-9DAB-882192DFA793}">
      <dgm:prSet phldrT="[Text]"/>
      <dgm:spPr/>
      <dgm:t>
        <a:bodyPr/>
        <a:lstStyle/>
        <a:p>
          <a:r>
            <a:rPr lang="en-US" dirty="0" smtClean="0"/>
            <a:t>SchedConfigDB</a:t>
          </a:r>
          <a:endParaRPr lang="ru-RU" dirty="0"/>
        </a:p>
      </dgm:t>
    </dgm:pt>
    <dgm:pt modelId="{C2EF0FB1-CB2A-41B3-81AE-ADD7FF6C7AC6}" type="parTrans" cxnId="{424B4243-CF99-4251-95BC-F408944E0C71}">
      <dgm:prSet/>
      <dgm:spPr/>
      <dgm:t>
        <a:bodyPr/>
        <a:lstStyle/>
        <a:p>
          <a:endParaRPr lang="ru-RU"/>
        </a:p>
      </dgm:t>
    </dgm:pt>
    <dgm:pt modelId="{F24CD572-6F59-4179-83E0-C0DDE4DD9008}" type="sibTrans" cxnId="{424B4243-CF99-4251-95BC-F408944E0C71}">
      <dgm:prSet/>
      <dgm:spPr/>
      <dgm:t>
        <a:bodyPr/>
        <a:lstStyle/>
        <a:p>
          <a:endParaRPr lang="ru-RU"/>
        </a:p>
      </dgm:t>
    </dgm:pt>
    <dgm:pt modelId="{856A31FA-E15D-4437-8D9A-9A557633E870}">
      <dgm:prSet phldrT="[Text]"/>
      <dgm:spPr/>
      <dgm:t>
        <a:bodyPr/>
        <a:lstStyle/>
        <a:p>
          <a:r>
            <a:rPr lang="en-US" dirty="0" smtClean="0"/>
            <a:t> Raw data, historical data</a:t>
          </a:r>
          <a:endParaRPr lang="ru-RU" dirty="0"/>
        </a:p>
      </dgm:t>
    </dgm:pt>
    <dgm:pt modelId="{DA0C2B2E-3678-43EE-904A-9B5A74BEB429}" type="parTrans" cxnId="{0999B71F-F642-4C7B-B631-87A9B7401B18}">
      <dgm:prSet/>
      <dgm:spPr/>
      <dgm:t>
        <a:bodyPr/>
        <a:lstStyle/>
        <a:p>
          <a:endParaRPr lang="ru-RU"/>
        </a:p>
      </dgm:t>
    </dgm:pt>
    <dgm:pt modelId="{8C8DCE65-15A5-4700-97F5-8D286B99BCCF}" type="sibTrans" cxnId="{0999B71F-F642-4C7B-B631-87A9B7401B18}">
      <dgm:prSet/>
      <dgm:spPr/>
      <dgm:t>
        <a:bodyPr/>
        <a:lstStyle/>
        <a:p>
          <a:endParaRPr lang="ru-RU"/>
        </a:p>
      </dgm:t>
    </dgm:pt>
    <dgm:pt modelId="{5D6C8652-4131-49B0-AA0A-7BE8BCE8DF78}">
      <dgm:prSet phldrT="[Text]"/>
      <dgm:spPr/>
      <dgm:t>
        <a:bodyPr/>
        <a:lstStyle/>
        <a:p>
          <a:r>
            <a:rPr lang="en-US" dirty="0" smtClean="0"/>
            <a:t> </a:t>
          </a:r>
          <a:r>
            <a:rPr lang="en-US" dirty="0" smtClean="0"/>
            <a:t>Most recent </a:t>
          </a:r>
          <a:r>
            <a:rPr lang="en-US" dirty="0" smtClean="0"/>
            <a:t>network data for atlas sites</a:t>
          </a:r>
          <a:endParaRPr lang="ru-RU" dirty="0"/>
        </a:p>
      </dgm:t>
    </dgm:pt>
    <dgm:pt modelId="{4CB2A550-B5FF-42DE-B316-41749F3746C9}" type="parTrans" cxnId="{CBC8E103-0E6B-4659-B958-9BACCEEBAA38}">
      <dgm:prSet/>
      <dgm:spPr/>
      <dgm:t>
        <a:bodyPr/>
        <a:lstStyle/>
        <a:p>
          <a:endParaRPr lang="ru-RU"/>
        </a:p>
      </dgm:t>
    </dgm:pt>
    <dgm:pt modelId="{333BAC89-A609-4513-805A-20B0CB710802}" type="sibTrans" cxnId="{CBC8E103-0E6B-4659-B958-9BACCEEBAA38}">
      <dgm:prSet/>
      <dgm:spPr/>
      <dgm:t>
        <a:bodyPr/>
        <a:lstStyle/>
        <a:p>
          <a:endParaRPr lang="ru-RU"/>
        </a:p>
      </dgm:t>
    </dgm:pt>
    <dgm:pt modelId="{8BF96C7C-0BC6-40C5-86CF-BE19604E9342}">
      <dgm:prSet phldrT="[Text]"/>
      <dgm:spPr/>
      <dgm:t>
        <a:bodyPr/>
        <a:lstStyle/>
        <a:p>
          <a:r>
            <a:rPr lang="en-US" dirty="0" smtClean="0"/>
            <a:t> Weights for panda sites</a:t>
          </a:r>
          <a:endParaRPr lang="ru-RU" dirty="0"/>
        </a:p>
      </dgm:t>
    </dgm:pt>
    <dgm:pt modelId="{91179497-AC55-4587-8155-19B85ED73B27}" type="parTrans" cxnId="{00D9039F-4390-4C0E-9ADB-688766D21AB8}">
      <dgm:prSet/>
      <dgm:spPr/>
      <dgm:t>
        <a:bodyPr/>
        <a:lstStyle/>
        <a:p>
          <a:endParaRPr lang="ru-RU"/>
        </a:p>
      </dgm:t>
    </dgm:pt>
    <dgm:pt modelId="{236B1893-E30E-42E9-9ACA-972C985FAE18}" type="sibTrans" cxnId="{00D9039F-4390-4C0E-9ADB-688766D21AB8}">
      <dgm:prSet/>
      <dgm:spPr/>
      <dgm:t>
        <a:bodyPr/>
        <a:lstStyle/>
        <a:p>
          <a:endParaRPr lang="ru-RU"/>
        </a:p>
      </dgm:t>
    </dgm:pt>
    <dgm:pt modelId="{40C11530-7B4D-4C49-8585-67160EE53B9C}">
      <dgm:prSet/>
      <dgm:spPr/>
      <dgm:t>
        <a:bodyPr/>
        <a:lstStyle/>
        <a:p>
          <a:r>
            <a:rPr lang="en-US" dirty="0" smtClean="0"/>
            <a:t>Brokerage</a:t>
          </a:r>
          <a:endParaRPr lang="ru-RU" dirty="0"/>
        </a:p>
      </dgm:t>
    </dgm:pt>
    <dgm:pt modelId="{612487B4-23D4-4410-8548-F5D41D58799F}" type="parTrans" cxnId="{8C23CA2C-02D4-44AF-A6BD-F55450260CA6}">
      <dgm:prSet/>
      <dgm:spPr/>
      <dgm:t>
        <a:bodyPr/>
        <a:lstStyle/>
        <a:p>
          <a:endParaRPr lang="ru-RU"/>
        </a:p>
      </dgm:t>
    </dgm:pt>
    <dgm:pt modelId="{4301997E-0FA0-4D27-B22D-986B9C18773B}" type="sibTrans" cxnId="{8C23CA2C-02D4-44AF-A6BD-F55450260CA6}">
      <dgm:prSet/>
      <dgm:spPr/>
      <dgm:t>
        <a:bodyPr/>
        <a:lstStyle/>
        <a:p>
          <a:endParaRPr lang="ru-RU"/>
        </a:p>
      </dgm:t>
    </dgm:pt>
    <dgm:pt modelId="{91DDB983-658F-4187-B035-5A327D992473}">
      <dgm:prSet/>
      <dgm:spPr/>
      <dgm:t>
        <a:bodyPr/>
        <a:lstStyle/>
        <a:p>
          <a:r>
            <a:rPr lang="en-US" dirty="0" smtClean="0"/>
            <a:t> Site </a:t>
          </a:r>
          <a:r>
            <a:rPr lang="en-US" dirty="0" smtClean="0"/>
            <a:t>selection</a:t>
          </a:r>
          <a:endParaRPr lang="ru-RU" dirty="0"/>
        </a:p>
      </dgm:t>
    </dgm:pt>
    <dgm:pt modelId="{1D09CBE4-BC1A-436F-8D36-154B8F59CB56}" type="parTrans" cxnId="{765C6838-6030-465A-B624-DE7C094BD761}">
      <dgm:prSet/>
      <dgm:spPr/>
      <dgm:t>
        <a:bodyPr/>
        <a:lstStyle/>
        <a:p>
          <a:endParaRPr lang="ru-RU"/>
        </a:p>
      </dgm:t>
    </dgm:pt>
    <dgm:pt modelId="{AA34F3BB-B6DF-4ED3-A314-4FEA47E607D3}" type="sibTrans" cxnId="{765C6838-6030-465A-B624-DE7C094BD761}">
      <dgm:prSet/>
      <dgm:spPr/>
      <dgm:t>
        <a:bodyPr/>
        <a:lstStyle/>
        <a:p>
          <a:endParaRPr lang="ru-RU"/>
        </a:p>
      </dgm:t>
    </dgm:pt>
    <dgm:pt modelId="{32C51C0B-6A6C-4C10-A360-D8B30933FF38}">
      <dgm:prSet/>
      <dgm:spPr/>
      <dgm:t>
        <a:bodyPr/>
        <a:lstStyle/>
        <a:p>
          <a:r>
            <a:rPr lang="en-US" dirty="0" smtClean="0"/>
            <a:t>Measurement sources</a:t>
          </a:r>
          <a:endParaRPr lang="ru-RU" dirty="0"/>
        </a:p>
      </dgm:t>
    </dgm:pt>
    <dgm:pt modelId="{E048CCFC-24B8-4744-B4EE-1F131C725AFB}" type="parTrans" cxnId="{451CB15F-E668-4D99-BA1A-72BFB740D6E9}">
      <dgm:prSet/>
      <dgm:spPr/>
      <dgm:t>
        <a:bodyPr/>
        <a:lstStyle/>
        <a:p>
          <a:endParaRPr lang="ru-RU"/>
        </a:p>
      </dgm:t>
    </dgm:pt>
    <dgm:pt modelId="{18DACD30-A6A9-4B7B-90BC-C696876A6B7D}" type="sibTrans" cxnId="{451CB15F-E668-4D99-BA1A-72BFB740D6E9}">
      <dgm:prSet/>
      <dgm:spPr/>
      <dgm:t>
        <a:bodyPr/>
        <a:lstStyle/>
        <a:p>
          <a:endParaRPr lang="ru-RU"/>
        </a:p>
      </dgm:t>
    </dgm:pt>
    <dgm:pt modelId="{D5D941FB-1EC7-4F93-80F3-DF980D57E29C}">
      <dgm:prSet/>
      <dgm:spPr/>
      <dgm:t>
        <a:bodyPr/>
        <a:lstStyle/>
        <a:p>
          <a:r>
            <a:rPr lang="en-US" dirty="0" smtClean="0"/>
            <a:t> Sonar</a:t>
          </a:r>
          <a:endParaRPr lang="ru-RU" dirty="0"/>
        </a:p>
      </dgm:t>
    </dgm:pt>
    <dgm:pt modelId="{ECCECE36-63AD-496E-88D0-9D75C6939751}" type="parTrans" cxnId="{0A60E524-980C-4E12-9F20-CEE26E93BB9A}">
      <dgm:prSet/>
      <dgm:spPr/>
      <dgm:t>
        <a:bodyPr/>
        <a:lstStyle/>
        <a:p>
          <a:endParaRPr lang="ru-RU"/>
        </a:p>
      </dgm:t>
    </dgm:pt>
    <dgm:pt modelId="{BE4EF730-F2B4-43C6-B78D-32940172929F}" type="sibTrans" cxnId="{0A60E524-980C-4E12-9F20-CEE26E93BB9A}">
      <dgm:prSet/>
      <dgm:spPr/>
      <dgm:t>
        <a:bodyPr/>
        <a:lstStyle/>
        <a:p>
          <a:endParaRPr lang="ru-RU"/>
        </a:p>
      </dgm:t>
    </dgm:pt>
    <dgm:pt modelId="{E8B148A1-AB54-4C09-B7DC-D4D252D5606E}">
      <dgm:prSet/>
      <dgm:spPr/>
      <dgm:t>
        <a:bodyPr/>
        <a:lstStyle/>
        <a:p>
          <a:r>
            <a:rPr lang="en-US" dirty="0" smtClean="0"/>
            <a:t> PerfSonar</a:t>
          </a:r>
          <a:endParaRPr lang="ru-RU" dirty="0"/>
        </a:p>
      </dgm:t>
    </dgm:pt>
    <dgm:pt modelId="{677FD5E0-2BE5-4297-8CEA-93C261130148}" type="parTrans" cxnId="{5232A5B6-E98A-4744-8337-5B3317B8DD20}">
      <dgm:prSet/>
      <dgm:spPr/>
      <dgm:t>
        <a:bodyPr/>
        <a:lstStyle/>
        <a:p>
          <a:endParaRPr lang="ru-RU"/>
        </a:p>
      </dgm:t>
    </dgm:pt>
    <dgm:pt modelId="{143665BC-029E-4027-8F6B-6E529B8A2690}" type="sibTrans" cxnId="{5232A5B6-E98A-4744-8337-5B3317B8DD20}">
      <dgm:prSet/>
      <dgm:spPr/>
      <dgm:t>
        <a:bodyPr/>
        <a:lstStyle/>
        <a:p>
          <a:endParaRPr lang="ru-RU"/>
        </a:p>
      </dgm:t>
    </dgm:pt>
    <dgm:pt modelId="{68BE4A68-3E5A-4AE8-9FA9-E5909923AFBF}">
      <dgm:prSet/>
      <dgm:spPr/>
      <dgm:t>
        <a:bodyPr/>
        <a:lstStyle/>
        <a:p>
          <a:r>
            <a:rPr lang="en-US" dirty="0" smtClean="0"/>
            <a:t> XRootD</a:t>
          </a:r>
          <a:endParaRPr lang="ru-RU" dirty="0"/>
        </a:p>
      </dgm:t>
    </dgm:pt>
    <dgm:pt modelId="{B0743601-5EBF-4371-8223-AE7A31D593E5}" type="parTrans" cxnId="{2B906D10-DE03-4177-B026-B870FC758BED}">
      <dgm:prSet/>
      <dgm:spPr/>
      <dgm:t>
        <a:bodyPr/>
        <a:lstStyle/>
        <a:p>
          <a:endParaRPr lang="ru-RU"/>
        </a:p>
      </dgm:t>
    </dgm:pt>
    <dgm:pt modelId="{CD87E1C7-0485-4C1F-90C2-306D29383B74}" type="sibTrans" cxnId="{2B906D10-DE03-4177-B026-B870FC758BED}">
      <dgm:prSet/>
      <dgm:spPr/>
      <dgm:t>
        <a:bodyPr/>
        <a:lstStyle/>
        <a:p>
          <a:endParaRPr lang="ru-RU"/>
        </a:p>
      </dgm:t>
    </dgm:pt>
    <dgm:pt modelId="{69B1ADDB-3C52-4CA1-B6BC-8259B40DFC91}" type="pres">
      <dgm:prSet presAssocID="{37B0F275-2C4C-458F-949F-0F909D166713}" presName="linearFlow" presStyleCnt="0">
        <dgm:presLayoutVars>
          <dgm:dir/>
          <dgm:animLvl val="lvl"/>
          <dgm:resizeHandles val="exact"/>
        </dgm:presLayoutVars>
      </dgm:prSet>
      <dgm:spPr/>
    </dgm:pt>
    <dgm:pt modelId="{D7CAB882-1929-4B83-AE23-77534719623D}" type="pres">
      <dgm:prSet presAssocID="{32C51C0B-6A6C-4C10-A360-D8B30933FF38}" presName="composite" presStyleCnt="0"/>
      <dgm:spPr/>
    </dgm:pt>
    <dgm:pt modelId="{F942B30B-D76A-4833-8D2E-6060FC48CC43}" type="pres">
      <dgm:prSet presAssocID="{32C51C0B-6A6C-4C10-A360-D8B30933FF38}" presName="parTx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30C005-2A9C-45E7-98AE-6D48205F60A3}" type="pres">
      <dgm:prSet presAssocID="{32C51C0B-6A6C-4C10-A360-D8B30933FF38}" presName="parSh" presStyleLbl="node1" presStyleIdx="0" presStyleCnt="5"/>
      <dgm:spPr/>
      <dgm:t>
        <a:bodyPr/>
        <a:lstStyle/>
        <a:p>
          <a:endParaRPr lang="ru-RU"/>
        </a:p>
      </dgm:t>
    </dgm:pt>
    <dgm:pt modelId="{555A715A-E4F7-4BA0-8DCF-68596447750E}" type="pres">
      <dgm:prSet presAssocID="{32C51C0B-6A6C-4C10-A360-D8B30933FF38}" presName="desTx" presStyleLbl="fgAcc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3B8A47-A9AE-450A-8A8E-C58C176B0AE4}" type="pres">
      <dgm:prSet presAssocID="{18DACD30-A6A9-4B7B-90BC-C696876A6B7D}" presName="sibTrans" presStyleLbl="sibTrans2D1" presStyleIdx="0" presStyleCnt="4"/>
      <dgm:spPr/>
      <dgm:t>
        <a:bodyPr/>
        <a:lstStyle/>
        <a:p>
          <a:endParaRPr lang="ru-RU"/>
        </a:p>
      </dgm:t>
    </dgm:pt>
    <dgm:pt modelId="{5D2EE881-AD9D-4260-8D95-75CFB46C1633}" type="pres">
      <dgm:prSet presAssocID="{18DACD30-A6A9-4B7B-90BC-C696876A6B7D}" presName="connTx" presStyleLbl="sibTrans2D1" presStyleIdx="0" presStyleCnt="4"/>
      <dgm:spPr/>
      <dgm:t>
        <a:bodyPr/>
        <a:lstStyle/>
        <a:p>
          <a:endParaRPr lang="ru-RU"/>
        </a:p>
      </dgm:t>
    </dgm:pt>
    <dgm:pt modelId="{D2B0F531-3C69-4B79-AD8B-A781A59C7BC2}" type="pres">
      <dgm:prSet presAssocID="{3BCD0F6C-F180-4640-9C5A-1C92C12612B9}" presName="composite" presStyleCnt="0"/>
      <dgm:spPr/>
    </dgm:pt>
    <dgm:pt modelId="{9413C553-93FF-431D-891F-1306952DDDBC}" type="pres">
      <dgm:prSet presAssocID="{3BCD0F6C-F180-4640-9C5A-1C92C12612B9}" presName="parTx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1D3724-E8FC-4054-B333-88B68CBB997E}" type="pres">
      <dgm:prSet presAssocID="{3BCD0F6C-F180-4640-9C5A-1C92C12612B9}" presName="parSh" presStyleLbl="node1" presStyleIdx="1" presStyleCnt="5"/>
      <dgm:spPr/>
      <dgm:t>
        <a:bodyPr/>
        <a:lstStyle/>
        <a:p>
          <a:endParaRPr lang="ru-RU"/>
        </a:p>
      </dgm:t>
    </dgm:pt>
    <dgm:pt modelId="{8278BF5C-2222-4F9D-8A10-0C1E9D6DAD2F}" type="pres">
      <dgm:prSet presAssocID="{3BCD0F6C-F180-4640-9C5A-1C92C12612B9}" presName="desTx" presStyleLbl="fg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27BEB9-27F7-4B41-B8C3-D88B4BACB283}" type="pres">
      <dgm:prSet presAssocID="{7493D08D-A204-4682-888C-847396D23DA0}" presName="sibTrans" presStyleLbl="sibTrans2D1" presStyleIdx="1" presStyleCnt="4"/>
      <dgm:spPr/>
      <dgm:t>
        <a:bodyPr/>
        <a:lstStyle/>
        <a:p>
          <a:endParaRPr lang="ru-RU"/>
        </a:p>
      </dgm:t>
    </dgm:pt>
    <dgm:pt modelId="{D5184537-324C-4C5B-BA6B-2018E6F3C672}" type="pres">
      <dgm:prSet presAssocID="{7493D08D-A204-4682-888C-847396D23DA0}" presName="connTx" presStyleLbl="sibTrans2D1" presStyleIdx="1" presStyleCnt="4"/>
      <dgm:spPr/>
      <dgm:t>
        <a:bodyPr/>
        <a:lstStyle/>
        <a:p>
          <a:endParaRPr lang="ru-RU"/>
        </a:p>
      </dgm:t>
    </dgm:pt>
    <dgm:pt modelId="{C09FDD78-3F29-47C6-950C-04E74FE84AA0}" type="pres">
      <dgm:prSet presAssocID="{999D0CCA-DA7A-496A-8827-3A6A08BB6BB6}" presName="composite" presStyleCnt="0"/>
      <dgm:spPr/>
    </dgm:pt>
    <dgm:pt modelId="{6EBB55B9-74F7-4F6B-AC03-D6F469D57539}" type="pres">
      <dgm:prSet presAssocID="{999D0CCA-DA7A-496A-8827-3A6A08BB6BB6}" presName="parTx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00554D-2F02-4F0F-91D6-888D1F361DDF}" type="pres">
      <dgm:prSet presAssocID="{999D0CCA-DA7A-496A-8827-3A6A08BB6BB6}" presName="parSh" presStyleLbl="node1" presStyleIdx="2" presStyleCnt="5"/>
      <dgm:spPr/>
      <dgm:t>
        <a:bodyPr/>
        <a:lstStyle/>
        <a:p>
          <a:endParaRPr lang="ru-RU"/>
        </a:p>
      </dgm:t>
    </dgm:pt>
    <dgm:pt modelId="{E9247A55-78CD-4CF6-808F-16EA1BCDB9BF}" type="pres">
      <dgm:prSet presAssocID="{999D0CCA-DA7A-496A-8827-3A6A08BB6BB6}" presName="desTx" presStyleLbl="fg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E5DB38-DAC2-4576-9E7F-A1B07334FC11}" type="pres">
      <dgm:prSet presAssocID="{221C5E41-A1A8-491F-9B27-A1BC79D5E8E7}" presName="sibTrans" presStyleLbl="sibTrans2D1" presStyleIdx="2" presStyleCnt="4"/>
      <dgm:spPr/>
      <dgm:t>
        <a:bodyPr/>
        <a:lstStyle/>
        <a:p>
          <a:endParaRPr lang="ru-RU"/>
        </a:p>
      </dgm:t>
    </dgm:pt>
    <dgm:pt modelId="{585CFD53-389A-4B00-8808-343CE80303DD}" type="pres">
      <dgm:prSet presAssocID="{221C5E41-A1A8-491F-9B27-A1BC79D5E8E7}" presName="connTx" presStyleLbl="sibTrans2D1" presStyleIdx="2" presStyleCnt="4"/>
      <dgm:spPr/>
      <dgm:t>
        <a:bodyPr/>
        <a:lstStyle/>
        <a:p>
          <a:endParaRPr lang="ru-RU"/>
        </a:p>
      </dgm:t>
    </dgm:pt>
    <dgm:pt modelId="{4D32B9B9-C459-4E20-BDC6-CA9D558DC054}" type="pres">
      <dgm:prSet presAssocID="{61A24BDA-36FD-46B4-9DAB-882192DFA793}" presName="composite" presStyleCnt="0"/>
      <dgm:spPr/>
    </dgm:pt>
    <dgm:pt modelId="{9F59CBF2-B115-4E49-8C62-99F038256B46}" type="pres">
      <dgm:prSet presAssocID="{61A24BDA-36FD-46B4-9DAB-882192DFA793}" presName="parTx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E438B2-4C03-447D-900F-2FE77178842D}" type="pres">
      <dgm:prSet presAssocID="{61A24BDA-36FD-46B4-9DAB-882192DFA793}" presName="parSh" presStyleLbl="node1" presStyleIdx="3" presStyleCnt="5"/>
      <dgm:spPr/>
      <dgm:t>
        <a:bodyPr/>
        <a:lstStyle/>
        <a:p>
          <a:endParaRPr lang="ru-RU"/>
        </a:p>
      </dgm:t>
    </dgm:pt>
    <dgm:pt modelId="{8F0F8D29-2FD0-4D71-923B-AE780D832FF1}" type="pres">
      <dgm:prSet presAssocID="{61A24BDA-36FD-46B4-9DAB-882192DFA793}" presName="desTx" presStyleLbl="fg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990A1B-2BF8-4326-A90F-BC50F2F207CF}" type="pres">
      <dgm:prSet presAssocID="{F24CD572-6F59-4179-83E0-C0DDE4DD9008}" presName="sibTrans" presStyleLbl="sibTrans2D1" presStyleIdx="3" presStyleCnt="4"/>
      <dgm:spPr/>
      <dgm:t>
        <a:bodyPr/>
        <a:lstStyle/>
        <a:p>
          <a:endParaRPr lang="ru-RU"/>
        </a:p>
      </dgm:t>
    </dgm:pt>
    <dgm:pt modelId="{520012C9-C2C3-4A3B-8E85-9DF63C9638A0}" type="pres">
      <dgm:prSet presAssocID="{F24CD572-6F59-4179-83E0-C0DDE4DD9008}" presName="connTx" presStyleLbl="sibTrans2D1" presStyleIdx="3" presStyleCnt="4"/>
      <dgm:spPr/>
      <dgm:t>
        <a:bodyPr/>
        <a:lstStyle/>
        <a:p>
          <a:endParaRPr lang="ru-RU"/>
        </a:p>
      </dgm:t>
    </dgm:pt>
    <dgm:pt modelId="{A95AE0CA-209B-48A8-A86E-2FE4A15EECB1}" type="pres">
      <dgm:prSet presAssocID="{40C11530-7B4D-4C49-8585-67160EE53B9C}" presName="composite" presStyleCnt="0"/>
      <dgm:spPr/>
    </dgm:pt>
    <dgm:pt modelId="{36F066A6-9B64-4C04-92DE-03F357775C63}" type="pres">
      <dgm:prSet presAssocID="{40C11530-7B4D-4C49-8585-67160EE53B9C}" presName="parTx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EEE82D-95B1-4908-894B-5F57C7E3D63D}" type="pres">
      <dgm:prSet presAssocID="{40C11530-7B4D-4C49-8585-67160EE53B9C}" presName="parSh" presStyleLbl="node1" presStyleIdx="4" presStyleCnt="5"/>
      <dgm:spPr/>
      <dgm:t>
        <a:bodyPr/>
        <a:lstStyle/>
        <a:p>
          <a:endParaRPr lang="ru-RU"/>
        </a:p>
      </dgm:t>
    </dgm:pt>
    <dgm:pt modelId="{FCD8AF20-4E51-4AEF-B655-0D0F38F1288D}" type="pres">
      <dgm:prSet presAssocID="{40C11530-7B4D-4C49-8585-67160EE53B9C}" presName="desTx" presStyleLbl="fg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BC8E103-0E6B-4659-B958-9BACCEEBAA38}" srcId="{999D0CCA-DA7A-496A-8827-3A6A08BB6BB6}" destId="{5D6C8652-4131-49B0-AA0A-7BE8BCE8DF78}" srcOrd="0" destOrd="0" parTransId="{4CB2A550-B5FF-42DE-B316-41749F3746C9}" sibTransId="{333BAC89-A609-4513-805A-20B0CB710802}"/>
    <dgm:cxn modelId="{0D9278B1-96FC-43EE-A7E2-1CFB8640923D}" type="presOf" srcId="{18DACD30-A6A9-4B7B-90BC-C696876A6B7D}" destId="{783B8A47-A9AE-450A-8A8E-C58C176B0AE4}" srcOrd="0" destOrd="0" presId="urn:microsoft.com/office/officeart/2005/8/layout/process3"/>
    <dgm:cxn modelId="{A07B05A7-F804-4DE9-9EA2-51915F43D80D}" type="presOf" srcId="{5D6C8652-4131-49B0-AA0A-7BE8BCE8DF78}" destId="{E9247A55-78CD-4CF6-808F-16EA1BCDB9BF}" srcOrd="0" destOrd="0" presId="urn:microsoft.com/office/officeart/2005/8/layout/process3"/>
    <dgm:cxn modelId="{432E84FF-D08F-4EBC-B27E-8AAA1B634BA4}" type="presOf" srcId="{37B0F275-2C4C-458F-949F-0F909D166713}" destId="{69B1ADDB-3C52-4CA1-B6BC-8259B40DFC91}" srcOrd="0" destOrd="0" presId="urn:microsoft.com/office/officeart/2005/8/layout/process3"/>
    <dgm:cxn modelId="{424B4243-CF99-4251-95BC-F408944E0C71}" srcId="{37B0F275-2C4C-458F-949F-0F909D166713}" destId="{61A24BDA-36FD-46B4-9DAB-882192DFA793}" srcOrd="3" destOrd="0" parTransId="{C2EF0FB1-CB2A-41B3-81AE-ADD7FF6C7AC6}" sibTransId="{F24CD572-6F59-4179-83E0-C0DDE4DD9008}"/>
    <dgm:cxn modelId="{00D9039F-4390-4C0E-9ADB-688766D21AB8}" srcId="{61A24BDA-36FD-46B4-9DAB-882192DFA793}" destId="{8BF96C7C-0BC6-40C5-86CF-BE19604E9342}" srcOrd="0" destOrd="0" parTransId="{91179497-AC55-4587-8155-19B85ED73B27}" sibTransId="{236B1893-E30E-42E9-9ACA-972C985FAE18}"/>
    <dgm:cxn modelId="{7336FFA3-2076-4E2D-83CA-132FB35C27C2}" type="presOf" srcId="{32C51C0B-6A6C-4C10-A360-D8B30933FF38}" destId="{F942B30B-D76A-4833-8D2E-6060FC48CC43}" srcOrd="0" destOrd="0" presId="urn:microsoft.com/office/officeart/2005/8/layout/process3"/>
    <dgm:cxn modelId="{0999B71F-F642-4C7B-B631-87A9B7401B18}" srcId="{3BCD0F6C-F180-4640-9C5A-1C92C12612B9}" destId="{856A31FA-E15D-4437-8D9A-9A557633E870}" srcOrd="0" destOrd="0" parTransId="{DA0C2B2E-3678-43EE-904A-9B5A74BEB429}" sibTransId="{8C8DCE65-15A5-4700-97F5-8D286B99BCCF}"/>
    <dgm:cxn modelId="{D4BD99E2-BA86-4C78-9EFF-AF771A848711}" type="presOf" srcId="{32C51C0B-6A6C-4C10-A360-D8B30933FF38}" destId="{A030C005-2A9C-45E7-98AE-6D48205F60A3}" srcOrd="1" destOrd="0" presId="urn:microsoft.com/office/officeart/2005/8/layout/process3"/>
    <dgm:cxn modelId="{E8C8CEC1-DC8E-4C42-AD09-39772246AC14}" type="presOf" srcId="{61A24BDA-36FD-46B4-9DAB-882192DFA793}" destId="{9F59CBF2-B115-4E49-8C62-99F038256B46}" srcOrd="0" destOrd="0" presId="urn:microsoft.com/office/officeart/2005/8/layout/process3"/>
    <dgm:cxn modelId="{8C23CA2C-02D4-44AF-A6BD-F55450260CA6}" srcId="{37B0F275-2C4C-458F-949F-0F909D166713}" destId="{40C11530-7B4D-4C49-8585-67160EE53B9C}" srcOrd="4" destOrd="0" parTransId="{612487B4-23D4-4410-8548-F5D41D58799F}" sibTransId="{4301997E-0FA0-4D27-B22D-986B9C18773B}"/>
    <dgm:cxn modelId="{74ABC7FF-1931-4842-8C53-FBBE4E74A212}" type="presOf" srcId="{F24CD572-6F59-4179-83E0-C0DDE4DD9008}" destId="{1A990A1B-2BF8-4326-A90F-BC50F2F207CF}" srcOrd="0" destOrd="0" presId="urn:microsoft.com/office/officeart/2005/8/layout/process3"/>
    <dgm:cxn modelId="{DA1A4D57-CB4F-4877-9335-69F89EE2F42D}" type="presOf" srcId="{7493D08D-A204-4682-888C-847396D23DA0}" destId="{1D27BEB9-27F7-4B41-B8C3-D88B4BACB283}" srcOrd="0" destOrd="0" presId="urn:microsoft.com/office/officeart/2005/8/layout/process3"/>
    <dgm:cxn modelId="{52D1A084-9FC7-4EEC-B01D-D80D647BE2E6}" type="presOf" srcId="{40C11530-7B4D-4C49-8585-67160EE53B9C}" destId="{49EEE82D-95B1-4908-894B-5F57C7E3D63D}" srcOrd="1" destOrd="0" presId="urn:microsoft.com/office/officeart/2005/8/layout/process3"/>
    <dgm:cxn modelId="{D8332802-FEF0-49C0-B367-0432F57F01A6}" type="presOf" srcId="{856A31FA-E15D-4437-8D9A-9A557633E870}" destId="{8278BF5C-2222-4F9D-8A10-0C1E9D6DAD2F}" srcOrd="0" destOrd="0" presId="urn:microsoft.com/office/officeart/2005/8/layout/process3"/>
    <dgm:cxn modelId="{451CB15F-E668-4D99-BA1A-72BFB740D6E9}" srcId="{37B0F275-2C4C-458F-949F-0F909D166713}" destId="{32C51C0B-6A6C-4C10-A360-D8B30933FF38}" srcOrd="0" destOrd="0" parTransId="{E048CCFC-24B8-4744-B4EE-1F131C725AFB}" sibTransId="{18DACD30-A6A9-4B7B-90BC-C696876A6B7D}"/>
    <dgm:cxn modelId="{94141391-DF70-4449-BB7F-50428CA927FA}" type="presOf" srcId="{68BE4A68-3E5A-4AE8-9FA9-E5909923AFBF}" destId="{555A715A-E4F7-4BA0-8DCF-68596447750E}" srcOrd="0" destOrd="2" presId="urn:microsoft.com/office/officeart/2005/8/layout/process3"/>
    <dgm:cxn modelId="{2E3BA06C-22C0-491A-99CF-BC7A391521F7}" type="presOf" srcId="{E8B148A1-AB54-4C09-B7DC-D4D252D5606E}" destId="{555A715A-E4F7-4BA0-8DCF-68596447750E}" srcOrd="0" destOrd="1" presId="urn:microsoft.com/office/officeart/2005/8/layout/process3"/>
    <dgm:cxn modelId="{D065E48C-4CAF-4783-80F4-E2D43AD17978}" type="presOf" srcId="{18DACD30-A6A9-4B7B-90BC-C696876A6B7D}" destId="{5D2EE881-AD9D-4260-8D95-75CFB46C1633}" srcOrd="1" destOrd="0" presId="urn:microsoft.com/office/officeart/2005/8/layout/process3"/>
    <dgm:cxn modelId="{5C5EC03B-E553-4302-A83A-465B64D4238C}" type="presOf" srcId="{999D0CCA-DA7A-496A-8827-3A6A08BB6BB6}" destId="{6EBB55B9-74F7-4F6B-AC03-D6F469D57539}" srcOrd="0" destOrd="0" presId="urn:microsoft.com/office/officeart/2005/8/layout/process3"/>
    <dgm:cxn modelId="{5232A5B6-E98A-4744-8337-5B3317B8DD20}" srcId="{32C51C0B-6A6C-4C10-A360-D8B30933FF38}" destId="{E8B148A1-AB54-4C09-B7DC-D4D252D5606E}" srcOrd="1" destOrd="0" parTransId="{677FD5E0-2BE5-4297-8CEA-93C261130148}" sibTransId="{143665BC-029E-4027-8F6B-6E529B8A2690}"/>
    <dgm:cxn modelId="{7D3D2990-7DD0-4338-A64B-FC23A214D1C2}" type="presOf" srcId="{7493D08D-A204-4682-888C-847396D23DA0}" destId="{D5184537-324C-4C5B-BA6B-2018E6F3C672}" srcOrd="1" destOrd="0" presId="urn:microsoft.com/office/officeart/2005/8/layout/process3"/>
    <dgm:cxn modelId="{6C44E00C-4149-460D-BEBC-2096424A1324}" type="presOf" srcId="{D5D941FB-1EC7-4F93-80F3-DF980D57E29C}" destId="{555A715A-E4F7-4BA0-8DCF-68596447750E}" srcOrd="0" destOrd="0" presId="urn:microsoft.com/office/officeart/2005/8/layout/process3"/>
    <dgm:cxn modelId="{DF0829C6-FB14-4F3A-815C-D9BE4F7DA431}" type="presOf" srcId="{8BF96C7C-0BC6-40C5-86CF-BE19604E9342}" destId="{8F0F8D29-2FD0-4D71-923B-AE780D832FF1}" srcOrd="0" destOrd="0" presId="urn:microsoft.com/office/officeart/2005/8/layout/process3"/>
    <dgm:cxn modelId="{D0A5E8BC-4DBC-46AC-942B-91E36A040302}" type="presOf" srcId="{221C5E41-A1A8-491F-9B27-A1BC79D5E8E7}" destId="{FDE5DB38-DAC2-4576-9E7F-A1B07334FC11}" srcOrd="0" destOrd="0" presId="urn:microsoft.com/office/officeart/2005/8/layout/process3"/>
    <dgm:cxn modelId="{22820ECB-9633-4007-9F67-5BD2D3D6F5A1}" type="presOf" srcId="{40C11530-7B4D-4C49-8585-67160EE53B9C}" destId="{36F066A6-9B64-4C04-92DE-03F357775C63}" srcOrd="0" destOrd="0" presId="urn:microsoft.com/office/officeart/2005/8/layout/process3"/>
    <dgm:cxn modelId="{765C6838-6030-465A-B624-DE7C094BD761}" srcId="{40C11530-7B4D-4C49-8585-67160EE53B9C}" destId="{91DDB983-658F-4187-B035-5A327D992473}" srcOrd="0" destOrd="0" parTransId="{1D09CBE4-BC1A-436F-8D36-154B8F59CB56}" sibTransId="{AA34F3BB-B6DF-4ED3-A314-4FEA47E607D3}"/>
    <dgm:cxn modelId="{E3618E92-C451-4C2B-B846-F22245ED15E0}" type="presOf" srcId="{999D0CCA-DA7A-496A-8827-3A6A08BB6BB6}" destId="{8F00554D-2F02-4F0F-91D6-888D1F361DDF}" srcOrd="1" destOrd="0" presId="urn:microsoft.com/office/officeart/2005/8/layout/process3"/>
    <dgm:cxn modelId="{2B906D10-DE03-4177-B026-B870FC758BED}" srcId="{32C51C0B-6A6C-4C10-A360-D8B30933FF38}" destId="{68BE4A68-3E5A-4AE8-9FA9-E5909923AFBF}" srcOrd="2" destOrd="0" parTransId="{B0743601-5EBF-4371-8223-AE7A31D593E5}" sibTransId="{CD87E1C7-0485-4C1F-90C2-306D29383B74}"/>
    <dgm:cxn modelId="{80DA169A-C564-41C6-9A63-1529CAB8BF37}" type="presOf" srcId="{3BCD0F6C-F180-4640-9C5A-1C92C12612B9}" destId="{681D3724-E8FC-4054-B333-88B68CBB997E}" srcOrd="1" destOrd="0" presId="urn:microsoft.com/office/officeart/2005/8/layout/process3"/>
    <dgm:cxn modelId="{538C8D7B-E82F-4CAF-8C57-AA63904FFD23}" srcId="{37B0F275-2C4C-458F-949F-0F909D166713}" destId="{3BCD0F6C-F180-4640-9C5A-1C92C12612B9}" srcOrd="1" destOrd="0" parTransId="{34BF6D0A-4FC8-46F6-8012-D952CEC25392}" sibTransId="{7493D08D-A204-4682-888C-847396D23DA0}"/>
    <dgm:cxn modelId="{D8B8F308-5D4F-4601-BE62-FB6DAB5A8BCD}" type="presOf" srcId="{91DDB983-658F-4187-B035-5A327D992473}" destId="{FCD8AF20-4E51-4AEF-B655-0D0F38F1288D}" srcOrd="0" destOrd="0" presId="urn:microsoft.com/office/officeart/2005/8/layout/process3"/>
    <dgm:cxn modelId="{D4F71DEA-F73E-42FD-9D36-45491DBB6774}" type="presOf" srcId="{221C5E41-A1A8-491F-9B27-A1BC79D5E8E7}" destId="{585CFD53-389A-4B00-8808-343CE80303DD}" srcOrd="1" destOrd="0" presId="urn:microsoft.com/office/officeart/2005/8/layout/process3"/>
    <dgm:cxn modelId="{2907F1D0-065B-4DAB-ACAA-B8DDEA4A20E0}" type="presOf" srcId="{F24CD572-6F59-4179-83E0-C0DDE4DD9008}" destId="{520012C9-C2C3-4A3B-8E85-9DF63C9638A0}" srcOrd="1" destOrd="0" presId="urn:microsoft.com/office/officeart/2005/8/layout/process3"/>
    <dgm:cxn modelId="{A8CE5018-24D0-40C3-96C3-F8E3B6544222}" type="presOf" srcId="{3BCD0F6C-F180-4640-9C5A-1C92C12612B9}" destId="{9413C553-93FF-431D-891F-1306952DDDBC}" srcOrd="0" destOrd="0" presId="urn:microsoft.com/office/officeart/2005/8/layout/process3"/>
    <dgm:cxn modelId="{1A9833FB-3C51-472E-A7D7-21A4B04D3EE4}" type="presOf" srcId="{61A24BDA-36FD-46B4-9DAB-882192DFA793}" destId="{4FE438B2-4C03-447D-900F-2FE77178842D}" srcOrd="1" destOrd="0" presId="urn:microsoft.com/office/officeart/2005/8/layout/process3"/>
    <dgm:cxn modelId="{8446AFD2-582A-44AC-B02C-FDFF69629603}" srcId="{37B0F275-2C4C-458F-949F-0F909D166713}" destId="{999D0CCA-DA7A-496A-8827-3A6A08BB6BB6}" srcOrd="2" destOrd="0" parTransId="{C27D87D4-EB8D-42AF-BD49-03E32ED765C9}" sibTransId="{221C5E41-A1A8-491F-9B27-A1BC79D5E8E7}"/>
    <dgm:cxn modelId="{0A60E524-980C-4E12-9F20-CEE26E93BB9A}" srcId="{32C51C0B-6A6C-4C10-A360-D8B30933FF38}" destId="{D5D941FB-1EC7-4F93-80F3-DF980D57E29C}" srcOrd="0" destOrd="0" parTransId="{ECCECE36-63AD-496E-88D0-9D75C6939751}" sibTransId="{BE4EF730-F2B4-43C6-B78D-32940172929F}"/>
    <dgm:cxn modelId="{A9031D3A-C4F9-412A-920A-40A2DF961CA2}" type="presParOf" srcId="{69B1ADDB-3C52-4CA1-B6BC-8259B40DFC91}" destId="{D7CAB882-1929-4B83-AE23-77534719623D}" srcOrd="0" destOrd="0" presId="urn:microsoft.com/office/officeart/2005/8/layout/process3"/>
    <dgm:cxn modelId="{23A0F0C9-AF2D-4D0B-A598-18B83AF52760}" type="presParOf" srcId="{D7CAB882-1929-4B83-AE23-77534719623D}" destId="{F942B30B-D76A-4833-8D2E-6060FC48CC43}" srcOrd="0" destOrd="0" presId="urn:microsoft.com/office/officeart/2005/8/layout/process3"/>
    <dgm:cxn modelId="{7FEE4951-348D-4EE0-A64B-C5AF450113F2}" type="presParOf" srcId="{D7CAB882-1929-4B83-AE23-77534719623D}" destId="{A030C005-2A9C-45E7-98AE-6D48205F60A3}" srcOrd="1" destOrd="0" presId="urn:microsoft.com/office/officeart/2005/8/layout/process3"/>
    <dgm:cxn modelId="{21491C06-4F2F-4308-9537-A149249E0010}" type="presParOf" srcId="{D7CAB882-1929-4B83-AE23-77534719623D}" destId="{555A715A-E4F7-4BA0-8DCF-68596447750E}" srcOrd="2" destOrd="0" presId="urn:microsoft.com/office/officeart/2005/8/layout/process3"/>
    <dgm:cxn modelId="{3256A23A-1359-47CD-BFCF-0CF3F697E65C}" type="presParOf" srcId="{69B1ADDB-3C52-4CA1-B6BC-8259B40DFC91}" destId="{783B8A47-A9AE-450A-8A8E-C58C176B0AE4}" srcOrd="1" destOrd="0" presId="urn:microsoft.com/office/officeart/2005/8/layout/process3"/>
    <dgm:cxn modelId="{701E2095-3725-4567-AAA0-102BF45BB9C5}" type="presParOf" srcId="{783B8A47-A9AE-450A-8A8E-C58C176B0AE4}" destId="{5D2EE881-AD9D-4260-8D95-75CFB46C1633}" srcOrd="0" destOrd="0" presId="urn:microsoft.com/office/officeart/2005/8/layout/process3"/>
    <dgm:cxn modelId="{5C5543F4-0967-454F-9DA5-519058A1F69B}" type="presParOf" srcId="{69B1ADDB-3C52-4CA1-B6BC-8259B40DFC91}" destId="{D2B0F531-3C69-4B79-AD8B-A781A59C7BC2}" srcOrd="2" destOrd="0" presId="urn:microsoft.com/office/officeart/2005/8/layout/process3"/>
    <dgm:cxn modelId="{DA34DE35-EF60-4282-B426-73C9130C8156}" type="presParOf" srcId="{D2B0F531-3C69-4B79-AD8B-A781A59C7BC2}" destId="{9413C553-93FF-431D-891F-1306952DDDBC}" srcOrd="0" destOrd="0" presId="urn:microsoft.com/office/officeart/2005/8/layout/process3"/>
    <dgm:cxn modelId="{BBCE6FD0-1DF8-48C3-A3FB-4F3517A97C61}" type="presParOf" srcId="{D2B0F531-3C69-4B79-AD8B-A781A59C7BC2}" destId="{681D3724-E8FC-4054-B333-88B68CBB997E}" srcOrd="1" destOrd="0" presId="urn:microsoft.com/office/officeart/2005/8/layout/process3"/>
    <dgm:cxn modelId="{1603CD68-BA95-478E-899A-8565533669C9}" type="presParOf" srcId="{D2B0F531-3C69-4B79-AD8B-A781A59C7BC2}" destId="{8278BF5C-2222-4F9D-8A10-0C1E9D6DAD2F}" srcOrd="2" destOrd="0" presId="urn:microsoft.com/office/officeart/2005/8/layout/process3"/>
    <dgm:cxn modelId="{7287375F-7A3E-460C-98B1-90A6EC687F71}" type="presParOf" srcId="{69B1ADDB-3C52-4CA1-B6BC-8259B40DFC91}" destId="{1D27BEB9-27F7-4B41-B8C3-D88B4BACB283}" srcOrd="3" destOrd="0" presId="urn:microsoft.com/office/officeart/2005/8/layout/process3"/>
    <dgm:cxn modelId="{6FE4A2D4-91B7-4F1E-80B7-C54E88BC8585}" type="presParOf" srcId="{1D27BEB9-27F7-4B41-B8C3-D88B4BACB283}" destId="{D5184537-324C-4C5B-BA6B-2018E6F3C672}" srcOrd="0" destOrd="0" presId="urn:microsoft.com/office/officeart/2005/8/layout/process3"/>
    <dgm:cxn modelId="{B2102F73-DC5D-49A6-A084-C4A6452728EF}" type="presParOf" srcId="{69B1ADDB-3C52-4CA1-B6BC-8259B40DFC91}" destId="{C09FDD78-3F29-47C6-950C-04E74FE84AA0}" srcOrd="4" destOrd="0" presId="urn:microsoft.com/office/officeart/2005/8/layout/process3"/>
    <dgm:cxn modelId="{EA0D203F-11A9-47DB-B586-9C1648CB510D}" type="presParOf" srcId="{C09FDD78-3F29-47C6-950C-04E74FE84AA0}" destId="{6EBB55B9-74F7-4F6B-AC03-D6F469D57539}" srcOrd="0" destOrd="0" presId="urn:microsoft.com/office/officeart/2005/8/layout/process3"/>
    <dgm:cxn modelId="{35A29CC7-E5A6-4FE8-BE69-CB334BC27C20}" type="presParOf" srcId="{C09FDD78-3F29-47C6-950C-04E74FE84AA0}" destId="{8F00554D-2F02-4F0F-91D6-888D1F361DDF}" srcOrd="1" destOrd="0" presId="urn:microsoft.com/office/officeart/2005/8/layout/process3"/>
    <dgm:cxn modelId="{D7E367C9-5A53-42CE-B5D8-1933668F2796}" type="presParOf" srcId="{C09FDD78-3F29-47C6-950C-04E74FE84AA0}" destId="{E9247A55-78CD-4CF6-808F-16EA1BCDB9BF}" srcOrd="2" destOrd="0" presId="urn:microsoft.com/office/officeart/2005/8/layout/process3"/>
    <dgm:cxn modelId="{7B3B9502-3B21-4159-A745-F2FDB895113C}" type="presParOf" srcId="{69B1ADDB-3C52-4CA1-B6BC-8259B40DFC91}" destId="{FDE5DB38-DAC2-4576-9E7F-A1B07334FC11}" srcOrd="5" destOrd="0" presId="urn:microsoft.com/office/officeart/2005/8/layout/process3"/>
    <dgm:cxn modelId="{50B39060-4D0C-44C6-808F-CBFA6C72D3F2}" type="presParOf" srcId="{FDE5DB38-DAC2-4576-9E7F-A1B07334FC11}" destId="{585CFD53-389A-4B00-8808-343CE80303DD}" srcOrd="0" destOrd="0" presId="urn:microsoft.com/office/officeart/2005/8/layout/process3"/>
    <dgm:cxn modelId="{63EDEB0A-4A86-450D-8C6A-D692BDFE81BE}" type="presParOf" srcId="{69B1ADDB-3C52-4CA1-B6BC-8259B40DFC91}" destId="{4D32B9B9-C459-4E20-BDC6-CA9D558DC054}" srcOrd="6" destOrd="0" presId="urn:microsoft.com/office/officeart/2005/8/layout/process3"/>
    <dgm:cxn modelId="{3E21F7E4-7C12-4FEF-8F70-9B8AA3043CB8}" type="presParOf" srcId="{4D32B9B9-C459-4E20-BDC6-CA9D558DC054}" destId="{9F59CBF2-B115-4E49-8C62-99F038256B46}" srcOrd="0" destOrd="0" presId="urn:microsoft.com/office/officeart/2005/8/layout/process3"/>
    <dgm:cxn modelId="{A5CCDFF2-1A79-44DB-B828-0CC98AABB517}" type="presParOf" srcId="{4D32B9B9-C459-4E20-BDC6-CA9D558DC054}" destId="{4FE438B2-4C03-447D-900F-2FE77178842D}" srcOrd="1" destOrd="0" presId="urn:microsoft.com/office/officeart/2005/8/layout/process3"/>
    <dgm:cxn modelId="{84045EEE-145D-47E5-994C-69AEEC1EE8A8}" type="presParOf" srcId="{4D32B9B9-C459-4E20-BDC6-CA9D558DC054}" destId="{8F0F8D29-2FD0-4D71-923B-AE780D832FF1}" srcOrd="2" destOrd="0" presId="urn:microsoft.com/office/officeart/2005/8/layout/process3"/>
    <dgm:cxn modelId="{A648E749-7E7E-40B1-9061-6985ADDB504C}" type="presParOf" srcId="{69B1ADDB-3C52-4CA1-B6BC-8259B40DFC91}" destId="{1A990A1B-2BF8-4326-A90F-BC50F2F207CF}" srcOrd="7" destOrd="0" presId="urn:microsoft.com/office/officeart/2005/8/layout/process3"/>
    <dgm:cxn modelId="{DC3B46B1-473C-40CA-8BC1-FB608C0FAA7B}" type="presParOf" srcId="{1A990A1B-2BF8-4326-A90F-BC50F2F207CF}" destId="{520012C9-C2C3-4A3B-8E85-9DF63C9638A0}" srcOrd="0" destOrd="0" presId="urn:microsoft.com/office/officeart/2005/8/layout/process3"/>
    <dgm:cxn modelId="{F7134ABA-19FC-49C9-8C62-686A398C9312}" type="presParOf" srcId="{69B1ADDB-3C52-4CA1-B6BC-8259B40DFC91}" destId="{A95AE0CA-209B-48A8-A86E-2FE4A15EECB1}" srcOrd="8" destOrd="0" presId="urn:microsoft.com/office/officeart/2005/8/layout/process3"/>
    <dgm:cxn modelId="{2B1104A3-0D01-4756-9034-C8433E08145B}" type="presParOf" srcId="{A95AE0CA-209B-48A8-A86E-2FE4A15EECB1}" destId="{36F066A6-9B64-4C04-92DE-03F357775C63}" srcOrd="0" destOrd="0" presId="urn:microsoft.com/office/officeart/2005/8/layout/process3"/>
    <dgm:cxn modelId="{8F4CDA6B-BE8F-43A4-A018-3717C4A75EE5}" type="presParOf" srcId="{A95AE0CA-209B-48A8-A86E-2FE4A15EECB1}" destId="{49EEE82D-95B1-4908-894B-5F57C7E3D63D}" srcOrd="1" destOrd="0" presId="urn:microsoft.com/office/officeart/2005/8/layout/process3"/>
    <dgm:cxn modelId="{D753BF83-9BE6-4C8A-B107-BA86463646E9}" type="presParOf" srcId="{A95AE0CA-209B-48A8-A86E-2FE4A15EECB1}" destId="{FCD8AF20-4E51-4AEF-B655-0D0F38F1288D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30C005-2A9C-45E7-98AE-6D48205F60A3}">
      <dsp:nvSpPr>
        <dsp:cNvPr id="0" name=""/>
        <dsp:cNvSpPr/>
      </dsp:nvSpPr>
      <dsp:spPr>
        <a:xfrm>
          <a:off x="4929" y="833307"/>
          <a:ext cx="1112278" cy="6433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4191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Measurement sources</a:t>
          </a:r>
          <a:endParaRPr lang="ru-RU" sz="1100" kern="1200" dirty="0"/>
        </a:p>
      </dsp:txBody>
      <dsp:txXfrm>
        <a:off x="4929" y="833307"/>
        <a:ext cx="1112278" cy="428897"/>
      </dsp:txXfrm>
    </dsp:sp>
    <dsp:sp modelId="{555A715A-E4F7-4BA0-8DCF-68596447750E}">
      <dsp:nvSpPr>
        <dsp:cNvPr id="0" name=""/>
        <dsp:cNvSpPr/>
      </dsp:nvSpPr>
      <dsp:spPr>
        <a:xfrm>
          <a:off x="232745" y="1262204"/>
          <a:ext cx="1112278" cy="712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 Sonar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 PerfSonar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 XRootD</a:t>
          </a:r>
          <a:endParaRPr lang="ru-RU" sz="1100" kern="1200" dirty="0"/>
        </a:p>
      </dsp:txBody>
      <dsp:txXfrm>
        <a:off x="253622" y="1283081"/>
        <a:ext cx="1070524" cy="671046"/>
      </dsp:txXfrm>
    </dsp:sp>
    <dsp:sp modelId="{783B8A47-A9AE-450A-8A8E-C58C176B0AE4}">
      <dsp:nvSpPr>
        <dsp:cNvPr id="0" name=""/>
        <dsp:cNvSpPr/>
      </dsp:nvSpPr>
      <dsp:spPr>
        <a:xfrm>
          <a:off x="1285825" y="909293"/>
          <a:ext cx="357468" cy="27692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1285825" y="964678"/>
        <a:ext cx="274391" cy="166155"/>
      </dsp:txXfrm>
    </dsp:sp>
    <dsp:sp modelId="{681D3724-E8FC-4054-B333-88B68CBB997E}">
      <dsp:nvSpPr>
        <dsp:cNvPr id="0" name=""/>
        <dsp:cNvSpPr/>
      </dsp:nvSpPr>
      <dsp:spPr>
        <a:xfrm>
          <a:off x="1791677" y="833307"/>
          <a:ext cx="1112278" cy="6433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4191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SSB</a:t>
          </a:r>
          <a:endParaRPr lang="ru-RU" sz="1100" kern="1200" dirty="0"/>
        </a:p>
      </dsp:txBody>
      <dsp:txXfrm>
        <a:off x="1791677" y="833307"/>
        <a:ext cx="1112278" cy="428897"/>
      </dsp:txXfrm>
    </dsp:sp>
    <dsp:sp modelId="{8278BF5C-2222-4F9D-8A10-0C1E9D6DAD2F}">
      <dsp:nvSpPr>
        <dsp:cNvPr id="0" name=""/>
        <dsp:cNvSpPr/>
      </dsp:nvSpPr>
      <dsp:spPr>
        <a:xfrm>
          <a:off x="2019493" y="1262204"/>
          <a:ext cx="1112278" cy="712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 Raw data, historical data</a:t>
          </a:r>
          <a:endParaRPr lang="ru-RU" sz="1100" kern="1200" dirty="0"/>
        </a:p>
      </dsp:txBody>
      <dsp:txXfrm>
        <a:off x="2040370" y="1283081"/>
        <a:ext cx="1070524" cy="671046"/>
      </dsp:txXfrm>
    </dsp:sp>
    <dsp:sp modelId="{1D27BEB9-27F7-4B41-B8C3-D88B4BACB283}">
      <dsp:nvSpPr>
        <dsp:cNvPr id="0" name=""/>
        <dsp:cNvSpPr/>
      </dsp:nvSpPr>
      <dsp:spPr>
        <a:xfrm>
          <a:off x="3072572" y="909293"/>
          <a:ext cx="357468" cy="27692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3072572" y="964678"/>
        <a:ext cx="274391" cy="166155"/>
      </dsp:txXfrm>
    </dsp:sp>
    <dsp:sp modelId="{8F00554D-2F02-4F0F-91D6-888D1F361DDF}">
      <dsp:nvSpPr>
        <dsp:cNvPr id="0" name=""/>
        <dsp:cNvSpPr/>
      </dsp:nvSpPr>
      <dsp:spPr>
        <a:xfrm>
          <a:off x="3578424" y="833307"/>
          <a:ext cx="1112278" cy="6433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4191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AGIS</a:t>
          </a:r>
          <a:endParaRPr lang="ru-RU" sz="1100" kern="1200" dirty="0"/>
        </a:p>
      </dsp:txBody>
      <dsp:txXfrm>
        <a:off x="3578424" y="833307"/>
        <a:ext cx="1112278" cy="428897"/>
      </dsp:txXfrm>
    </dsp:sp>
    <dsp:sp modelId="{E9247A55-78CD-4CF6-808F-16EA1BCDB9BF}">
      <dsp:nvSpPr>
        <dsp:cNvPr id="0" name=""/>
        <dsp:cNvSpPr/>
      </dsp:nvSpPr>
      <dsp:spPr>
        <a:xfrm>
          <a:off x="3806240" y="1262204"/>
          <a:ext cx="1112278" cy="712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 </a:t>
          </a:r>
          <a:r>
            <a:rPr lang="en-US" sz="1100" kern="1200" dirty="0" smtClean="0"/>
            <a:t>Most recent </a:t>
          </a:r>
          <a:r>
            <a:rPr lang="en-US" sz="1100" kern="1200" dirty="0" smtClean="0"/>
            <a:t>network data for atlas sites</a:t>
          </a:r>
          <a:endParaRPr lang="ru-RU" sz="1100" kern="1200" dirty="0"/>
        </a:p>
      </dsp:txBody>
      <dsp:txXfrm>
        <a:off x="3827117" y="1283081"/>
        <a:ext cx="1070524" cy="671046"/>
      </dsp:txXfrm>
    </dsp:sp>
    <dsp:sp modelId="{FDE5DB38-DAC2-4576-9E7F-A1B07334FC11}">
      <dsp:nvSpPr>
        <dsp:cNvPr id="0" name=""/>
        <dsp:cNvSpPr/>
      </dsp:nvSpPr>
      <dsp:spPr>
        <a:xfrm>
          <a:off x="4859320" y="909293"/>
          <a:ext cx="357468" cy="27692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4859320" y="964678"/>
        <a:ext cx="274391" cy="166155"/>
      </dsp:txXfrm>
    </dsp:sp>
    <dsp:sp modelId="{4FE438B2-4C03-447D-900F-2FE77178842D}">
      <dsp:nvSpPr>
        <dsp:cNvPr id="0" name=""/>
        <dsp:cNvSpPr/>
      </dsp:nvSpPr>
      <dsp:spPr>
        <a:xfrm>
          <a:off x="5365172" y="833307"/>
          <a:ext cx="1112278" cy="6433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4191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SchedConfigDB</a:t>
          </a:r>
          <a:endParaRPr lang="ru-RU" sz="1100" kern="1200" dirty="0"/>
        </a:p>
      </dsp:txBody>
      <dsp:txXfrm>
        <a:off x="5365172" y="833307"/>
        <a:ext cx="1112278" cy="428897"/>
      </dsp:txXfrm>
    </dsp:sp>
    <dsp:sp modelId="{8F0F8D29-2FD0-4D71-923B-AE780D832FF1}">
      <dsp:nvSpPr>
        <dsp:cNvPr id="0" name=""/>
        <dsp:cNvSpPr/>
      </dsp:nvSpPr>
      <dsp:spPr>
        <a:xfrm>
          <a:off x="5592988" y="1262204"/>
          <a:ext cx="1112278" cy="712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 Weights for panda sites</a:t>
          </a:r>
          <a:endParaRPr lang="ru-RU" sz="1100" kern="1200" dirty="0"/>
        </a:p>
      </dsp:txBody>
      <dsp:txXfrm>
        <a:off x="5613865" y="1283081"/>
        <a:ext cx="1070524" cy="671046"/>
      </dsp:txXfrm>
    </dsp:sp>
    <dsp:sp modelId="{1A990A1B-2BF8-4326-A90F-BC50F2F207CF}">
      <dsp:nvSpPr>
        <dsp:cNvPr id="0" name=""/>
        <dsp:cNvSpPr/>
      </dsp:nvSpPr>
      <dsp:spPr>
        <a:xfrm>
          <a:off x="6646068" y="909293"/>
          <a:ext cx="357468" cy="27692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6646068" y="964678"/>
        <a:ext cx="274391" cy="166155"/>
      </dsp:txXfrm>
    </dsp:sp>
    <dsp:sp modelId="{49EEE82D-95B1-4908-894B-5F57C7E3D63D}">
      <dsp:nvSpPr>
        <dsp:cNvPr id="0" name=""/>
        <dsp:cNvSpPr/>
      </dsp:nvSpPr>
      <dsp:spPr>
        <a:xfrm>
          <a:off x="7151920" y="833307"/>
          <a:ext cx="1112278" cy="6433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4191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Brokerage</a:t>
          </a:r>
          <a:endParaRPr lang="ru-RU" sz="1100" kern="1200" dirty="0"/>
        </a:p>
      </dsp:txBody>
      <dsp:txXfrm>
        <a:off x="7151920" y="833307"/>
        <a:ext cx="1112278" cy="428897"/>
      </dsp:txXfrm>
    </dsp:sp>
    <dsp:sp modelId="{FCD8AF20-4E51-4AEF-B655-0D0F38F1288D}">
      <dsp:nvSpPr>
        <dsp:cNvPr id="0" name=""/>
        <dsp:cNvSpPr/>
      </dsp:nvSpPr>
      <dsp:spPr>
        <a:xfrm>
          <a:off x="7379736" y="1262204"/>
          <a:ext cx="1112278" cy="712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 Site </a:t>
          </a:r>
          <a:r>
            <a:rPr lang="en-US" sz="1100" kern="1200" dirty="0" smtClean="0"/>
            <a:t>selection</a:t>
          </a:r>
          <a:endParaRPr lang="ru-RU" sz="1100" kern="1200" dirty="0"/>
        </a:p>
      </dsp:txBody>
      <dsp:txXfrm>
        <a:off x="7400613" y="1283081"/>
        <a:ext cx="1070524" cy="6710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798A18-0D8A-4507-809E-6EF232452C0F}" type="datetimeFigureOut">
              <a:rPr lang="ru-RU" smtClean="0"/>
              <a:t>21.10.2013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8CAEB2-C1FB-49EA-8FE1-EDD9200DAE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6877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21.10.2013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BigPanDA workshop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D29EE-62D9-4066-BD8C-E0A9C61A5A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5771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21.10.2013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BigPanDA workshop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D29EE-62D9-4066-BD8C-E0A9C61A5A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025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21.10.2013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BigPanDA workshop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D29EE-62D9-4066-BD8C-E0A9C61A5A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3489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21.10.2013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BigPanDA workshop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D29EE-62D9-4066-BD8C-E0A9C61A5A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3529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21.10.2013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BigPanDA workshop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D29EE-62D9-4066-BD8C-E0A9C61A5A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4042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21.10.2013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BigPanDA workshop</a:t>
            </a: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D29EE-62D9-4066-BD8C-E0A9C61A5A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1025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21.10.2013</a:t>
            </a: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BigPanDA workshop</a:t>
            </a:r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D29EE-62D9-4066-BD8C-E0A9C61A5A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884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21.10.2013</a:t>
            </a: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BigPanDA workshop</a:t>
            </a: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D29EE-62D9-4066-BD8C-E0A9C61A5A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4630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21.10.2013</a:t>
            </a: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BigPanDA workshop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D29EE-62D9-4066-BD8C-E0A9C61A5A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9414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21.10.2013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BigPanDA workshop</a:t>
            </a: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D29EE-62D9-4066-BD8C-E0A9C61A5A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0017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21.10.2013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BigPanDA workshop</a:t>
            </a: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D29EE-62D9-4066-BD8C-E0A9C61A5A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383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21.10.2013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BigPanDA workshop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1D29EE-62D9-4066-BD8C-E0A9C61A5A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121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atlas-agis-dev.cern.ch/agis/close_sites/atlassites_links/" TargetMode="External"/><Relationship Id="rId2" Type="http://schemas.openxmlformats.org/officeDocument/2006/relationships/hyperlink" Target="http://dashb-atlas-ssb.cern.ch/dashboard/request.py/siteview?view=Sonar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voatlas142.cern.ch/network/sites_matrix/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Network awareness and network as a resource (and its integration with WMS)</a:t>
            </a:r>
            <a:endParaRPr lang="ru-RU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endParaRPr lang="en-US" dirty="0"/>
          </a:p>
          <a:p>
            <a:r>
              <a:rPr lang="en-US" sz="2600" dirty="0" smtClean="0"/>
              <a:t>Artem Petrosyan (University of Texas at Arlington)</a:t>
            </a:r>
          </a:p>
          <a:p>
            <a:r>
              <a:rPr lang="en-US" sz="2600" dirty="0" smtClean="0"/>
              <a:t>BigPanDA Workshop, CERN, 21 October 2013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375967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smtClean="0"/>
              <a:t>Data Repositories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en-US" dirty="0" smtClean="0"/>
              <a:t>Native data repositories</a:t>
            </a:r>
          </a:p>
          <a:p>
            <a:pPr lvl="1">
              <a:defRPr/>
            </a:pPr>
            <a:r>
              <a:rPr lang="en-US" dirty="0" smtClean="0"/>
              <a:t>Historical data stored from collectors</a:t>
            </a:r>
          </a:p>
          <a:p>
            <a:pPr lvl="1">
              <a:defRPr/>
            </a:pPr>
            <a:r>
              <a:rPr lang="en-US" dirty="0" smtClean="0"/>
              <a:t>SSB – site status board for sonar and PS data (currently)</a:t>
            </a:r>
          </a:p>
          <a:p>
            <a:pPr lvl="1">
              <a:defRPr/>
            </a:pPr>
            <a:r>
              <a:rPr lang="en-US" dirty="0" smtClean="0"/>
              <a:t>HC FAX data is kept independently and uploaded</a:t>
            </a:r>
          </a:p>
          <a:p>
            <a:pPr>
              <a:defRPr/>
            </a:pPr>
            <a:r>
              <a:rPr lang="en-US" dirty="0" smtClean="0"/>
              <a:t>AGIS (ATLAS Grid Information System)</a:t>
            </a:r>
          </a:p>
          <a:p>
            <a:pPr lvl="1">
              <a:defRPr/>
            </a:pPr>
            <a:r>
              <a:rPr lang="en-US" dirty="0" smtClean="0"/>
              <a:t>Most </a:t>
            </a:r>
            <a:r>
              <a:rPr lang="en-US" dirty="0" smtClean="0"/>
              <a:t>recent/processed </a:t>
            </a:r>
            <a:r>
              <a:rPr lang="en-US" dirty="0" smtClean="0"/>
              <a:t>data only – updated periodically</a:t>
            </a:r>
          </a:p>
          <a:p>
            <a:pPr lvl="1">
              <a:defRPr/>
            </a:pPr>
            <a:r>
              <a:rPr lang="en-US" dirty="0" smtClean="0"/>
              <a:t>Pushed via JSON API</a:t>
            </a:r>
          </a:p>
          <a:p>
            <a:pPr>
              <a:defRPr/>
            </a:pPr>
            <a:r>
              <a:rPr lang="en-US" dirty="0" smtClean="0"/>
              <a:t>SchedConfigDB</a:t>
            </a:r>
          </a:p>
          <a:p>
            <a:pPr lvl="1">
              <a:defRPr/>
            </a:pPr>
            <a:r>
              <a:rPr lang="en-US" dirty="0" smtClean="0"/>
              <a:t>Internal Oracle DB used by PanDA for fast access</a:t>
            </a:r>
          </a:p>
          <a:p>
            <a:pPr lvl="1">
              <a:defRPr/>
            </a:pPr>
            <a:r>
              <a:rPr lang="en-US" dirty="0" smtClean="0"/>
              <a:t>Data updated by extension of standard SchedConfig collector</a:t>
            </a:r>
            <a:endParaRPr lang="en-US" dirty="0" smtClean="0"/>
          </a:p>
          <a:p>
            <a:pPr>
              <a:defRPr/>
            </a:pPr>
            <a:r>
              <a:rPr lang="en-US" dirty="0" smtClean="0"/>
              <a:t>All work is currently in ‘dev’ branch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21.10.2013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BigPanDA workshop</a:t>
            </a: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D29EE-62D9-4066-BD8C-E0A9C61A5A41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777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Dataflow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Data is being transformed</a:t>
            </a:r>
          </a:p>
          <a:p>
            <a:pPr lvl="1"/>
            <a:r>
              <a:rPr lang="en-US" dirty="0" smtClean="0"/>
              <a:t>Historical to most recent</a:t>
            </a:r>
            <a:endParaRPr lang="en-US" dirty="0" smtClean="0"/>
          </a:p>
          <a:p>
            <a:pPr lvl="1"/>
            <a:r>
              <a:rPr lang="en-US" dirty="0" smtClean="0"/>
              <a:t>Mb/sec to weights</a:t>
            </a:r>
          </a:p>
          <a:p>
            <a:pPr lvl="1"/>
            <a:r>
              <a:rPr lang="en-US" dirty="0" smtClean="0"/>
              <a:t>Atlas sites to panda queues</a:t>
            </a:r>
            <a:endParaRPr lang="en-US" dirty="0" smtClean="0"/>
          </a:p>
          <a:p>
            <a:endParaRPr lang="en-US" sz="2300" i="1" dirty="0" smtClean="0"/>
          </a:p>
        </p:txBody>
      </p:sp>
      <p:sp>
        <p:nvSpPr>
          <p:cNvPr id="7" name="Rounded Rectangle 6"/>
          <p:cNvSpPr/>
          <p:nvPr/>
        </p:nvSpPr>
        <p:spPr>
          <a:xfrm>
            <a:off x="5508104" y="1700808"/>
            <a:ext cx="3384376" cy="201622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reflection stA="0" endPos="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784951045"/>
              </p:ext>
            </p:extLst>
          </p:nvPr>
        </p:nvGraphicFramePr>
        <p:xfrm>
          <a:off x="251520" y="1412776"/>
          <a:ext cx="8496944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686560" y="1772816"/>
            <a:ext cx="820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PanDA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21.10.2013</a:t>
            </a:r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BigPanDA workshop</a:t>
            </a:r>
            <a:endParaRPr lang="ru-RU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D29EE-62D9-4066-BD8C-E0A9C61A5A41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376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Brokerage mechanism extension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Site selection basing on network info is an extension of standard PanDA brokerage mechanism:</a:t>
            </a:r>
          </a:p>
          <a:p>
            <a:pPr lvl="1"/>
            <a:r>
              <a:rPr lang="en-US" dirty="0"/>
              <a:t>Select several sites </a:t>
            </a:r>
            <a:r>
              <a:rPr lang="en-US" dirty="0" smtClean="0"/>
              <a:t>basing on preset parameters – standard brokerage</a:t>
            </a:r>
            <a:endParaRPr lang="en-US" dirty="0"/>
          </a:p>
          <a:p>
            <a:pPr lvl="1"/>
            <a:r>
              <a:rPr lang="en-US" dirty="0"/>
              <a:t>Select additional N sites basing on network </a:t>
            </a:r>
            <a:r>
              <a:rPr lang="en-US" dirty="0" smtClean="0"/>
              <a:t>info - dynamic</a:t>
            </a:r>
            <a:endParaRPr lang="en-US" dirty="0"/>
          </a:p>
          <a:p>
            <a:r>
              <a:rPr lang="en-US" dirty="0" smtClean="0"/>
              <a:t>Network </a:t>
            </a:r>
            <a:r>
              <a:rPr lang="en-US" dirty="0"/>
              <a:t>weights calculation formula:</a:t>
            </a:r>
          </a:p>
          <a:p>
            <a:pPr lvl="1"/>
            <a:r>
              <a:rPr lang="en-US" dirty="0"/>
              <a:t>Throughputs &gt; 50Mb/sec considered “good” and equal 50</a:t>
            </a:r>
          </a:p>
          <a:p>
            <a:pPr lvl="1"/>
            <a:r>
              <a:rPr lang="en-US" dirty="0"/>
              <a:t>(Throughput/50)*0.5 – maximum weight should not exceed </a:t>
            </a:r>
            <a:r>
              <a:rPr lang="en-US" dirty="0" smtClean="0"/>
              <a:t>0.5 so that we set priority to sites selected basing on configuration parameters</a:t>
            </a:r>
            <a:endParaRPr lang="en-US" dirty="0"/>
          </a:p>
          <a:p>
            <a:r>
              <a:rPr lang="en-US" dirty="0"/>
              <a:t>Site selection module:</a:t>
            </a:r>
          </a:p>
          <a:p>
            <a:pPr lvl="1"/>
            <a:r>
              <a:rPr lang="en-US" dirty="0"/>
              <a:t>Returns N best destinations for source S with protocol P with weight higher than T: </a:t>
            </a:r>
            <a:r>
              <a:rPr lang="en-US" sz="2300" i="1" dirty="0" err="1"/>
              <a:t>selectNBestNetworkSites</a:t>
            </a:r>
            <a:r>
              <a:rPr lang="en-US" sz="2300" i="1" dirty="0"/>
              <a:t>(source=‘AGLT2’,protocol=‘</a:t>
            </a:r>
            <a:r>
              <a:rPr lang="en-US" sz="2300" i="1" dirty="0" err="1"/>
              <a:t>xrd</a:t>
            </a:r>
            <a:r>
              <a:rPr lang="en-US" sz="2300" i="1" dirty="0"/>
              <a:t>’,N=5,threshold=0.4)</a:t>
            </a:r>
          </a:p>
          <a:p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21.10.2013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BigPanDA workshop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D29EE-62D9-4066-BD8C-E0A9C61A5A41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36987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Monitoring sources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SSB</a:t>
            </a:r>
          </a:p>
          <a:p>
            <a:pPr marL="457200" lvl="1" indent="0">
              <a:buNone/>
            </a:pPr>
            <a:r>
              <a:rPr lang="en-US" sz="1800" dirty="0">
                <a:hlinkClick r:id="rId2"/>
              </a:rPr>
              <a:t>http://</a:t>
            </a:r>
            <a:r>
              <a:rPr lang="en-US" sz="1800" dirty="0" smtClean="0">
                <a:hlinkClick r:id="rId2"/>
              </a:rPr>
              <a:t>dashb-atlas-ssb.cern.ch/dashboard/request.py/siteview?view=Sonar</a:t>
            </a:r>
            <a:endParaRPr lang="en-US" sz="1800" dirty="0" smtClean="0"/>
          </a:p>
          <a:p>
            <a:pPr marL="457200" lvl="1" indent="0">
              <a:buNone/>
            </a:pPr>
            <a:r>
              <a:rPr lang="en-US" sz="1800" dirty="0" smtClean="0"/>
              <a:t>Update by different sources with different frequency</a:t>
            </a:r>
          </a:p>
          <a:p>
            <a:r>
              <a:rPr lang="en-US" dirty="0" smtClean="0"/>
              <a:t>AGIS throughput source-destination pairs (dev)</a:t>
            </a:r>
          </a:p>
          <a:p>
            <a:pPr marL="457200" lvl="1" indent="0">
              <a:buNone/>
            </a:pPr>
            <a:r>
              <a:rPr lang="en-US" sz="1800" dirty="0">
                <a:hlinkClick r:id="rId3"/>
              </a:rPr>
              <a:t>http://atlas-agis-dev.cern.ch/agis/close_sites/atlassites_links</a:t>
            </a:r>
            <a:r>
              <a:rPr lang="en-US" sz="1800" dirty="0" smtClean="0">
                <a:hlinkClick r:id="rId3"/>
              </a:rPr>
              <a:t>/</a:t>
            </a:r>
            <a:r>
              <a:rPr lang="en-US" sz="1800" dirty="0" smtClean="0"/>
              <a:t> </a:t>
            </a:r>
          </a:p>
          <a:p>
            <a:pPr marL="457200" lvl="1" indent="0">
              <a:buNone/>
            </a:pPr>
            <a:r>
              <a:rPr lang="en-US" sz="1800" dirty="0" smtClean="0"/>
              <a:t>Updated every hour</a:t>
            </a:r>
          </a:p>
          <a:p>
            <a:r>
              <a:rPr lang="en-US" dirty="0" smtClean="0"/>
              <a:t>Intelligent Networking weights source-destination pairs (dev)</a:t>
            </a:r>
          </a:p>
          <a:p>
            <a:pPr marL="457200" lvl="1" indent="0">
              <a:buNone/>
            </a:pPr>
            <a:r>
              <a:rPr lang="en-US" sz="1800" dirty="0">
                <a:hlinkClick r:id="rId4"/>
              </a:rPr>
              <a:t>http://voatlas142.cern.ch/network/sites_matrix</a:t>
            </a:r>
            <a:r>
              <a:rPr lang="en-US" sz="1800" dirty="0" smtClean="0">
                <a:hlinkClick r:id="rId4"/>
              </a:rPr>
              <a:t>/</a:t>
            </a:r>
            <a:endParaRPr lang="en-US" sz="1800" dirty="0" smtClean="0"/>
          </a:p>
          <a:p>
            <a:pPr marL="457200" lvl="1" indent="0">
              <a:buNone/>
            </a:pPr>
            <a:r>
              <a:rPr lang="en-US" sz="1800" dirty="0" smtClean="0"/>
              <a:t>Updated every </a:t>
            </a:r>
            <a:r>
              <a:rPr lang="en-US" sz="1800" dirty="0" smtClean="0"/>
              <a:t>hour, synchronized with AGIS update</a:t>
            </a:r>
            <a:endParaRPr lang="en-US" sz="1800" dirty="0"/>
          </a:p>
          <a:p>
            <a:endParaRPr lang="ru-RU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21.10.2013</a:t>
            </a: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BigPanDA workshop</a:t>
            </a:r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D29EE-62D9-4066-BD8C-E0A9C61A5A41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15437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SSB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21.10.2013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BigPanDA workshop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D29EE-62D9-4066-BD8C-E0A9C61A5A41}" type="slidenum">
              <a:rPr lang="ru-RU" smtClean="0"/>
              <a:t>14</a:t>
            </a:fld>
            <a:endParaRPr lang="ru-RU"/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31" t="18462" r="2811"/>
          <a:stretch>
            <a:fillRect/>
          </a:stretch>
        </p:blipFill>
        <p:spPr>
          <a:xfrm>
            <a:off x="457200" y="1268760"/>
            <a:ext cx="8229600" cy="4894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74842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AGIS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21.10.2013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BigPanDA workshop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D29EE-62D9-4066-BD8C-E0A9C61A5A41}" type="slidenum">
              <a:rPr lang="ru-RU" smtClean="0"/>
              <a:t>15</a:t>
            </a:fld>
            <a:endParaRPr lang="ru-RU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196752"/>
            <a:ext cx="8208912" cy="4934432"/>
          </a:xfrm>
        </p:spPr>
      </p:pic>
    </p:spTree>
    <p:extLst>
      <p:ext uri="{BB962C8B-B14F-4D97-AF65-F5344CB8AC3E}">
        <p14:creationId xmlns:p14="http://schemas.microsoft.com/office/powerpoint/2010/main" val="17760743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Intelligent Networking</a:t>
            </a:r>
            <a:endParaRPr lang="ru-RU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256896"/>
            <a:ext cx="8208912" cy="486926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21.10.2013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BigPanDA workshop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D29EE-62D9-4066-BD8C-E0A9C61A5A41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2956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smtClean="0"/>
              <a:t>Short Term Plan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In the next few months</a:t>
            </a:r>
          </a:p>
          <a:p>
            <a:pPr lvl="1">
              <a:defRPr/>
            </a:pPr>
            <a:r>
              <a:rPr lang="en-US" dirty="0" smtClean="0"/>
              <a:t>Network information in PanDA – move from development to production branch</a:t>
            </a:r>
          </a:p>
          <a:p>
            <a:pPr lvl="1">
              <a:defRPr/>
            </a:pPr>
            <a:r>
              <a:rPr lang="en-US" dirty="0" smtClean="0"/>
              <a:t>Implement </a:t>
            </a:r>
            <a:r>
              <a:rPr lang="en-US" dirty="0" smtClean="0"/>
              <a:t>FAX brokerage </a:t>
            </a:r>
            <a:r>
              <a:rPr lang="en-US" dirty="0" smtClean="0"/>
              <a:t>algorithm</a:t>
            </a:r>
          </a:p>
          <a:p>
            <a:pPr lvl="1">
              <a:defRPr/>
            </a:pPr>
            <a:r>
              <a:rPr lang="en-US" dirty="0"/>
              <a:t>Implement cloud selection algorithm</a:t>
            </a:r>
            <a:endParaRPr lang="en-US" dirty="0" smtClean="0"/>
          </a:p>
          <a:p>
            <a:pPr lvl="1">
              <a:defRPr/>
            </a:pPr>
            <a:r>
              <a:rPr lang="en-US" dirty="0" smtClean="0"/>
              <a:t>Evaluate algorithm after few months</a:t>
            </a:r>
          </a:p>
          <a:p>
            <a:pPr lvl="1">
              <a:defRPr/>
            </a:pPr>
            <a:r>
              <a:rPr lang="en-US" dirty="0" smtClean="0"/>
              <a:t>Extend monitoring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21.10.2013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BigPanDA workshop</a:t>
            </a: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D29EE-62D9-4066-BD8C-E0A9C61A5A41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4509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smtClean="0"/>
              <a:t>Medium Term Plan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Improve source of information</a:t>
            </a:r>
          </a:p>
          <a:p>
            <a:pPr lvl="1">
              <a:defRPr/>
            </a:pPr>
            <a:r>
              <a:rPr lang="en-US" dirty="0" smtClean="0"/>
              <a:t>Reliability of network information</a:t>
            </a:r>
          </a:p>
          <a:p>
            <a:pPr lvl="1">
              <a:defRPr/>
            </a:pPr>
            <a:r>
              <a:rPr lang="en-US" dirty="0" smtClean="0"/>
              <a:t>Dynamic network information</a:t>
            </a:r>
          </a:p>
          <a:p>
            <a:pPr lvl="1">
              <a:defRPr/>
            </a:pPr>
            <a:r>
              <a:rPr lang="en-US" dirty="0" smtClean="0"/>
              <a:t>Internal measurements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21.10.2013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BigPanDA workshop</a:t>
            </a: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D29EE-62D9-4066-BD8C-E0A9C61A5A41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20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smtClean="0"/>
              <a:t>Long Term Plans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Look at list of topics discussed at various meetings over the past year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21.10.2013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BigPanDA workshop</a:t>
            </a: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D29EE-62D9-4066-BD8C-E0A9C61A5A41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8851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smtClean="0"/>
              <a:t>PanDA and Networking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en-US" dirty="0" smtClean="0"/>
              <a:t>Goal for PanDA</a:t>
            </a:r>
          </a:p>
          <a:p>
            <a:pPr lvl="1">
              <a:defRPr/>
            </a:pPr>
            <a:r>
              <a:rPr lang="en-US" sz="2400" dirty="0" smtClean="0"/>
              <a:t>Direct integration of networking with PanDA workflow – never attempted before for large scale automated WMS systems</a:t>
            </a:r>
          </a:p>
          <a:p>
            <a:pPr>
              <a:defRPr/>
            </a:pPr>
            <a:r>
              <a:rPr lang="en-US" dirty="0" smtClean="0"/>
              <a:t>Why PanDA and networking</a:t>
            </a:r>
          </a:p>
          <a:p>
            <a:pPr lvl="1">
              <a:defRPr/>
            </a:pPr>
            <a:r>
              <a:rPr lang="en-US" dirty="0" smtClean="0"/>
              <a:t>PanDA is a distributed computing workload management system</a:t>
            </a:r>
          </a:p>
          <a:p>
            <a:pPr lvl="1">
              <a:defRPr/>
            </a:pPr>
            <a:r>
              <a:rPr lang="en-US" dirty="0" smtClean="0"/>
              <a:t>Data transfer/access is done asynchronously: by DQ2 in ATLAS, PhEDEx in CMS, pandamover/FAX for special cases…</a:t>
            </a:r>
          </a:p>
          <a:p>
            <a:pPr lvl="2">
              <a:defRPr/>
            </a:pPr>
            <a:r>
              <a:rPr lang="en-US" dirty="0" smtClean="0"/>
              <a:t>Data transfer/access systems can provide first level of network optimizations – PanDA will use these enhancements as available</a:t>
            </a:r>
          </a:p>
          <a:p>
            <a:pPr lvl="2">
              <a:defRPr/>
            </a:pPr>
            <a:r>
              <a:rPr lang="en-US" dirty="0" smtClean="0"/>
              <a:t>Will also discuss with FTS team at CERN IT in few weeks</a:t>
            </a:r>
          </a:p>
          <a:p>
            <a:pPr lvl="1">
              <a:defRPr/>
            </a:pPr>
            <a:r>
              <a:rPr lang="en-US" dirty="0" smtClean="0"/>
              <a:t>PanDA relies on networking for workload data transfer/access</a:t>
            </a:r>
          </a:p>
          <a:p>
            <a:pPr lvl="2">
              <a:defRPr/>
            </a:pPr>
            <a:r>
              <a:rPr lang="en-US" dirty="0" smtClean="0"/>
              <a:t>Higher level of network integration – directly in workflow management</a:t>
            </a:r>
          </a:p>
          <a:p>
            <a:pPr lvl="2">
              <a:defRPr/>
            </a:pPr>
            <a:r>
              <a:rPr lang="en-US" dirty="0" smtClean="0"/>
              <a:t>Networking is assumed in PanDA – not integrated in workflow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21.10.2013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BigPanDA workshop</a:t>
            </a: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D29EE-62D9-4066-BD8C-E0A9C61A5A41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47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 smtClean="0"/>
              <a:t>Concept: network as a Resource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en-US" dirty="0" smtClean="0"/>
              <a:t>PanDA as workload manager</a:t>
            </a:r>
          </a:p>
          <a:p>
            <a:pPr lvl="1">
              <a:defRPr/>
            </a:pPr>
            <a:r>
              <a:rPr lang="en-US" sz="2400" dirty="0" smtClean="0"/>
              <a:t>PanDA automatically chooses job execution site</a:t>
            </a:r>
          </a:p>
          <a:p>
            <a:pPr lvl="2">
              <a:defRPr/>
            </a:pPr>
            <a:r>
              <a:rPr lang="en-US" dirty="0" smtClean="0"/>
              <a:t>Multi-level decision tree – task brokerage, job brokerage, dispatcher</a:t>
            </a:r>
          </a:p>
          <a:p>
            <a:pPr lvl="2">
              <a:defRPr/>
            </a:pPr>
            <a:r>
              <a:rPr lang="en-US" dirty="0" smtClean="0"/>
              <a:t>Also manages predictive future workflows – at task definition, PD2P</a:t>
            </a:r>
          </a:p>
          <a:p>
            <a:pPr lvl="1">
              <a:defRPr/>
            </a:pPr>
            <a:r>
              <a:rPr lang="en-US" dirty="0" smtClean="0"/>
              <a:t>Site selection is based on processing and storage requirements</a:t>
            </a:r>
          </a:p>
          <a:p>
            <a:pPr lvl="2">
              <a:defRPr/>
            </a:pPr>
            <a:r>
              <a:rPr lang="en-US" dirty="0" smtClean="0"/>
              <a:t>Can we use network information in this decision?</a:t>
            </a:r>
          </a:p>
          <a:p>
            <a:pPr lvl="2">
              <a:defRPr/>
            </a:pPr>
            <a:r>
              <a:rPr lang="en-US" dirty="0" smtClean="0"/>
              <a:t>Can we go even further – network provisioning?</a:t>
            </a:r>
          </a:p>
          <a:p>
            <a:pPr lvl="1">
              <a:defRPr/>
            </a:pPr>
            <a:r>
              <a:rPr lang="en-US" dirty="0" smtClean="0"/>
              <a:t>Further – network knowledge used for all phases of job cycle?</a:t>
            </a:r>
          </a:p>
          <a:p>
            <a:pPr>
              <a:defRPr/>
            </a:pPr>
            <a:r>
              <a:rPr lang="en-US" dirty="0" smtClean="0"/>
              <a:t>Network as resource</a:t>
            </a:r>
          </a:p>
          <a:p>
            <a:pPr lvl="1">
              <a:defRPr/>
            </a:pPr>
            <a:r>
              <a:rPr lang="en-US" dirty="0" smtClean="0"/>
              <a:t>Optimal site selection should take network capability into account</a:t>
            </a:r>
          </a:p>
          <a:p>
            <a:pPr lvl="2">
              <a:defRPr/>
            </a:pPr>
            <a:r>
              <a:rPr lang="en-US" dirty="0" smtClean="0"/>
              <a:t>We do this already – but indirectly using job completion metrics</a:t>
            </a:r>
          </a:p>
          <a:p>
            <a:pPr lvl="1">
              <a:defRPr/>
            </a:pPr>
            <a:r>
              <a:rPr lang="en-US" dirty="0" smtClean="0"/>
              <a:t>Network as a resource should be managed (i.e. provisioning)</a:t>
            </a:r>
          </a:p>
          <a:p>
            <a:pPr lvl="2">
              <a:defRPr/>
            </a:pPr>
            <a:r>
              <a:rPr lang="en-US" dirty="0" smtClean="0"/>
              <a:t>We also do this crudely – mostly through timeouts, self throttling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21.10.2013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BigPanDA workshop</a:t>
            </a: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D29EE-62D9-4066-BD8C-E0A9C61A5A41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1293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smtClean="0"/>
              <a:t>Scope of Effort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 smtClean="0"/>
              <a:t>Three parallel efforts to integrate networking in PanDA</a:t>
            </a:r>
          </a:p>
          <a:p>
            <a:pPr lvl="1">
              <a:defRPr/>
            </a:pPr>
            <a:r>
              <a:rPr lang="en-US" dirty="0" smtClean="0"/>
              <a:t>US ATLAS funded – primarily to improve integration with FAX</a:t>
            </a:r>
          </a:p>
          <a:p>
            <a:pPr lvl="1">
              <a:defRPr/>
            </a:pPr>
            <a:r>
              <a:rPr lang="en-US" dirty="0" smtClean="0"/>
              <a:t>ASCR funded – </a:t>
            </a:r>
            <a:r>
              <a:rPr lang="en-US" dirty="0"/>
              <a:t>B</a:t>
            </a:r>
            <a:r>
              <a:rPr lang="en-US" dirty="0" smtClean="0"/>
              <a:t>igPanDA project, taking PanDA  beyond LHC</a:t>
            </a:r>
          </a:p>
          <a:p>
            <a:pPr lvl="2">
              <a:defRPr/>
            </a:pPr>
            <a:r>
              <a:rPr lang="en-US" dirty="0" smtClean="0"/>
              <a:t>Next Generation Workload Management and Analysis System for Big Data, DOE funded (BNL, U Texas Arlington)</a:t>
            </a:r>
          </a:p>
          <a:p>
            <a:pPr lvl="1">
              <a:defRPr/>
            </a:pPr>
            <a:r>
              <a:rPr lang="en-US" dirty="0" smtClean="0"/>
              <a:t>ANSE funded – NSF CC-NIE program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21.10.2013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BigPanDA workshop</a:t>
            </a: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D29EE-62D9-4066-BD8C-E0A9C61A5A41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017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smtClean="0"/>
              <a:t>PanDA Use Cases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arenR"/>
              <a:defRPr/>
            </a:pPr>
            <a:r>
              <a:rPr lang="en-US" dirty="0" smtClean="0"/>
              <a:t>Use network information for cloud selection</a:t>
            </a:r>
          </a:p>
          <a:p>
            <a:pPr marL="457200" indent="-457200">
              <a:buFont typeface="+mj-lt"/>
              <a:buAutoNum type="arabicParenR"/>
              <a:defRPr/>
            </a:pPr>
            <a:r>
              <a:rPr lang="en-US" dirty="0" smtClean="0"/>
              <a:t>Use network information for FAX brokerage</a:t>
            </a:r>
          </a:p>
          <a:p>
            <a:pPr marL="457200" indent="-457200">
              <a:buFont typeface="+mj-lt"/>
              <a:buAutoNum type="arabicParenR"/>
              <a:defRPr/>
            </a:pPr>
            <a:r>
              <a:rPr lang="en-US" dirty="0" smtClean="0"/>
              <a:t>Use network information for job assignment</a:t>
            </a:r>
          </a:p>
          <a:p>
            <a:pPr marL="857250" lvl="1" indent="-457200">
              <a:defRPr/>
            </a:pPr>
            <a:r>
              <a:rPr lang="en-US" dirty="0" smtClean="0"/>
              <a:t>Improve flow of ‘activated’ jobs</a:t>
            </a:r>
          </a:p>
          <a:p>
            <a:pPr marL="857250" lvl="1" indent="-457200">
              <a:defRPr/>
            </a:pPr>
            <a:r>
              <a:rPr lang="en-US" dirty="0" smtClean="0"/>
              <a:t>Better accounting of ‘transferring’ jobs</a:t>
            </a:r>
          </a:p>
          <a:p>
            <a:pPr marL="457200" indent="-457200">
              <a:buFont typeface="+mj-lt"/>
              <a:buAutoNum type="arabicParenR"/>
              <a:defRPr/>
            </a:pPr>
            <a:r>
              <a:rPr lang="en-US" dirty="0" smtClean="0"/>
              <a:t>Use network information for PD2P</a:t>
            </a:r>
          </a:p>
          <a:p>
            <a:pPr marL="457200" indent="-457200">
              <a:buFont typeface="+mj-lt"/>
              <a:buAutoNum type="arabicParenR"/>
              <a:defRPr/>
            </a:pPr>
            <a:r>
              <a:rPr lang="en-US" dirty="0" smtClean="0"/>
              <a:t>Use network information for site selection</a:t>
            </a:r>
          </a:p>
          <a:p>
            <a:pPr marL="457200" indent="-457200">
              <a:buFont typeface="+mj-lt"/>
              <a:buAutoNum type="arabicParenR"/>
              <a:defRPr/>
            </a:pPr>
            <a:r>
              <a:rPr lang="en-US" dirty="0" smtClean="0"/>
              <a:t>Provision circuits for PD2P transfers</a:t>
            </a:r>
          </a:p>
          <a:p>
            <a:pPr marL="457200" indent="-457200">
              <a:buFont typeface="+mj-lt"/>
              <a:buAutoNum type="arabicParenR"/>
              <a:defRPr/>
            </a:pPr>
            <a:r>
              <a:rPr lang="en-US" dirty="0" smtClean="0"/>
              <a:t>Provision circuits for input transfers</a:t>
            </a:r>
          </a:p>
          <a:p>
            <a:pPr marL="457200" indent="-457200">
              <a:buFont typeface="+mj-lt"/>
              <a:buAutoNum type="arabicParenR"/>
              <a:defRPr/>
            </a:pPr>
            <a:r>
              <a:rPr lang="en-US" dirty="0" smtClean="0"/>
              <a:t>Provision circuits for output transfers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21.10.2013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BigPanDA workshop</a:t>
            </a: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D29EE-62D9-4066-BD8C-E0A9C61A5A41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1549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smtClean="0"/>
              <a:t>FAX for User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defRPr/>
            </a:pPr>
            <a:r>
              <a:rPr lang="en-US" sz="3900" dirty="0" smtClean="0"/>
              <a:t>Goal - reduce waiting time for user jobs (FAX job brokerage)</a:t>
            </a:r>
          </a:p>
          <a:p>
            <a:pPr lvl="1">
              <a:defRPr/>
            </a:pPr>
            <a:r>
              <a:rPr lang="en-US" sz="3200" dirty="0" smtClean="0"/>
              <a:t>User analysis jobs go to sites with local input data</a:t>
            </a:r>
          </a:p>
          <a:p>
            <a:pPr lvl="1">
              <a:defRPr/>
            </a:pPr>
            <a:r>
              <a:rPr lang="en-US" sz="3200" dirty="0" smtClean="0"/>
              <a:t>This can lead to long wait times occasionally (PD2P will make more copies eventually to reduce congestion)</a:t>
            </a:r>
          </a:p>
          <a:p>
            <a:pPr lvl="1">
              <a:defRPr/>
            </a:pPr>
            <a:r>
              <a:rPr lang="en-US" sz="3200" dirty="0" smtClean="0"/>
              <a:t>While nearby sites with good network access may have idle CPU’s</a:t>
            </a:r>
          </a:p>
          <a:p>
            <a:pPr lvl="1">
              <a:defRPr/>
            </a:pPr>
            <a:r>
              <a:rPr lang="en-US" sz="3200" dirty="0" smtClean="0"/>
              <a:t>We could use network information to assign work to ‘nearby’ sites</a:t>
            </a:r>
          </a:p>
          <a:p>
            <a:pPr>
              <a:defRPr/>
            </a:pPr>
            <a:r>
              <a:rPr lang="en-US" sz="3900" dirty="0" smtClean="0"/>
              <a:t>Use cost metric generated with HammerCloud tests initially – treat as ‘typical cost’ of data transfer between two sites</a:t>
            </a:r>
          </a:p>
          <a:p>
            <a:pPr>
              <a:defRPr/>
            </a:pPr>
            <a:r>
              <a:rPr lang="en-US" sz="4300" dirty="0" smtClean="0"/>
              <a:t>Brokerage should use concept of ‘nearby’ sites</a:t>
            </a:r>
          </a:p>
          <a:p>
            <a:pPr lvl="1">
              <a:defRPr/>
            </a:pPr>
            <a:r>
              <a:rPr lang="en-US" sz="3200" dirty="0" smtClean="0"/>
              <a:t>Calculate weight based on usual brokerage criteria (availability of CPU…) plus network transfer cost</a:t>
            </a:r>
          </a:p>
          <a:p>
            <a:pPr lvl="1">
              <a:defRPr/>
            </a:pPr>
            <a:r>
              <a:rPr lang="en-US" sz="3200" dirty="0" smtClean="0"/>
              <a:t>Jobs to be sent to site with best weight – not necessarily the site with local data or with available CPU’s</a:t>
            </a:r>
          </a:p>
          <a:p>
            <a:pPr lvl="1">
              <a:defRPr/>
            </a:pP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21.10.2013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BigPanDA workshop</a:t>
            </a: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D29EE-62D9-4066-BD8C-E0A9C61A5A41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9067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smtClean="0"/>
              <a:t>Cloud Selection Plan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lang="en-US" dirty="0" smtClean="0"/>
              <a:t>Optimize choice of T1-T2 pairings (cloud selection)</a:t>
            </a:r>
          </a:p>
          <a:p>
            <a:pPr lvl="1">
              <a:defRPr/>
            </a:pPr>
            <a:r>
              <a:rPr lang="en-US" dirty="0" smtClean="0"/>
              <a:t>In ATLAS, production tasks are assigned to Tier 1’s</a:t>
            </a:r>
          </a:p>
          <a:p>
            <a:pPr lvl="1">
              <a:defRPr/>
            </a:pPr>
            <a:r>
              <a:rPr lang="en-US" dirty="0" smtClean="0"/>
              <a:t>Tier 2’s are attached to a Tier 1 cloud for data processing</a:t>
            </a:r>
          </a:p>
          <a:p>
            <a:pPr lvl="1">
              <a:defRPr/>
            </a:pPr>
            <a:r>
              <a:rPr lang="en-US" dirty="0" smtClean="0"/>
              <a:t>Any T2 may be attached to multiple T1’s</a:t>
            </a:r>
          </a:p>
          <a:p>
            <a:pPr lvl="1">
              <a:defRPr/>
            </a:pPr>
            <a:r>
              <a:rPr lang="en-US" dirty="0" smtClean="0"/>
              <a:t>Currently, operations team makes this assignment manually</a:t>
            </a:r>
          </a:p>
          <a:p>
            <a:pPr lvl="1">
              <a:defRPr/>
            </a:pPr>
            <a:r>
              <a:rPr lang="en-US" dirty="0" smtClean="0"/>
              <a:t>This could/should be automated using network information</a:t>
            </a:r>
          </a:p>
          <a:p>
            <a:pPr lvl="1">
              <a:defRPr/>
            </a:pPr>
            <a:r>
              <a:rPr lang="en-US" dirty="0" smtClean="0"/>
              <a:t>For example, each T2 could be assigned to a native cloud by operations team (e.g.. AGLT2 to US), and PanDA will assign to other clouds based on network performance metrics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21.10.2013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BigPanDA workshop</a:t>
            </a: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D29EE-62D9-4066-BD8C-E0A9C61A5A41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799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smtClean="0"/>
              <a:t>First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lang="en-US" sz="3900" dirty="0" smtClean="0"/>
              <a:t>Started the work on integrating network information into PanDA few months ago, following community discussions</a:t>
            </a:r>
          </a:p>
          <a:p>
            <a:pPr>
              <a:defRPr/>
            </a:pPr>
            <a:r>
              <a:rPr lang="en-US" sz="3900" dirty="0" smtClean="0"/>
              <a:t>Step </a:t>
            </a:r>
            <a:r>
              <a:rPr lang="en-US" sz="3900" dirty="0" smtClean="0"/>
              <a:t>1: Introduce network information into PanDA</a:t>
            </a:r>
          </a:p>
          <a:p>
            <a:pPr lvl="1">
              <a:defRPr/>
            </a:pPr>
            <a:r>
              <a:rPr lang="en-US" dirty="0" smtClean="0"/>
              <a:t>Start with slowly varying (static) information from external probes</a:t>
            </a:r>
          </a:p>
          <a:p>
            <a:pPr lvl="1">
              <a:defRPr/>
            </a:pPr>
            <a:r>
              <a:rPr lang="en-US" dirty="0" smtClean="0"/>
              <a:t>Populate various databases used by PanDA</a:t>
            </a:r>
          </a:p>
          <a:p>
            <a:pPr>
              <a:defRPr/>
            </a:pPr>
            <a:r>
              <a:rPr lang="en-US" sz="3400" dirty="0" smtClean="0"/>
              <a:t>Step 2: Use network information for workload management</a:t>
            </a:r>
          </a:p>
          <a:p>
            <a:pPr lvl="1">
              <a:defRPr/>
            </a:pPr>
            <a:r>
              <a:rPr lang="en-US" dirty="0" smtClean="0"/>
              <a:t>Start with simple use cases that lead to measurable improvements in work flow / user experience</a:t>
            </a:r>
          </a:p>
          <a:p>
            <a:pPr>
              <a:defRPr/>
            </a:pPr>
            <a:r>
              <a:rPr lang="en-US" sz="3400" dirty="0" smtClean="0"/>
              <a:t>From PanDA perspective we assume</a:t>
            </a:r>
          </a:p>
          <a:p>
            <a:pPr lvl="1">
              <a:defRPr/>
            </a:pPr>
            <a:r>
              <a:rPr lang="en-US" dirty="0" smtClean="0"/>
              <a:t>Network measurements are available</a:t>
            </a:r>
          </a:p>
          <a:p>
            <a:pPr lvl="1">
              <a:defRPr/>
            </a:pPr>
            <a:r>
              <a:rPr lang="en-US" dirty="0" smtClean="0"/>
              <a:t>Network information is reliable</a:t>
            </a:r>
          </a:p>
          <a:p>
            <a:pPr lvl="1">
              <a:defRPr/>
            </a:pPr>
            <a:r>
              <a:rPr lang="en-US" dirty="0" smtClean="0"/>
              <a:t>We can examine this assumption later – need to start somewhere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21.10.2013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BigPanDA workshop</a:t>
            </a: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D29EE-62D9-4066-BD8C-E0A9C61A5A41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3147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smtClean="0"/>
              <a:t>Sources of Network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en-US" dirty="0" smtClean="0"/>
              <a:t>DDM Sonar measurements</a:t>
            </a:r>
          </a:p>
          <a:p>
            <a:pPr lvl="1">
              <a:defRPr/>
            </a:pPr>
            <a:r>
              <a:rPr lang="en-US" dirty="0" smtClean="0"/>
              <a:t>ATLAS measures transfer rates for files between Tier 1 and Tier 2 sites (information used for site white/blacklisting)</a:t>
            </a:r>
          </a:p>
          <a:p>
            <a:pPr lvl="1">
              <a:defRPr/>
            </a:pPr>
            <a:r>
              <a:rPr lang="en-US" dirty="0" smtClean="0"/>
              <a:t>Measurements available for small, medium, and large files</a:t>
            </a:r>
          </a:p>
          <a:p>
            <a:pPr>
              <a:defRPr/>
            </a:pPr>
            <a:r>
              <a:rPr lang="en-US" dirty="0" smtClean="0"/>
              <a:t>PerfSonar measurements</a:t>
            </a:r>
          </a:p>
          <a:p>
            <a:pPr lvl="1">
              <a:defRPr/>
            </a:pPr>
            <a:r>
              <a:rPr lang="en-US" dirty="0" smtClean="0"/>
              <a:t>All WLCG sites are being instrumented with PS boxes</a:t>
            </a:r>
          </a:p>
          <a:p>
            <a:pPr lvl="1">
              <a:defRPr/>
            </a:pPr>
            <a:r>
              <a:rPr lang="en-US" dirty="0" smtClean="0"/>
              <a:t>US sites are already instrumented and fully monitored</a:t>
            </a:r>
          </a:p>
          <a:p>
            <a:pPr>
              <a:defRPr/>
            </a:pPr>
            <a:r>
              <a:rPr lang="en-US" dirty="0" smtClean="0"/>
              <a:t>FAX measurements</a:t>
            </a:r>
          </a:p>
          <a:p>
            <a:pPr lvl="1">
              <a:defRPr/>
            </a:pPr>
            <a:r>
              <a:rPr lang="en-US" dirty="0" smtClean="0"/>
              <a:t>Read-time for remote files are measured for pairs of sites</a:t>
            </a:r>
          </a:p>
          <a:p>
            <a:pPr lvl="1">
              <a:defRPr/>
            </a:pPr>
            <a:r>
              <a:rPr lang="en-US" dirty="0" smtClean="0"/>
              <a:t>Standard PanDA test jobs (HammerCloud jobs) are used</a:t>
            </a:r>
          </a:p>
          <a:p>
            <a:pPr>
              <a:defRPr/>
            </a:pPr>
            <a:r>
              <a:rPr lang="en-US" dirty="0" smtClean="0"/>
              <a:t>This is not an exclusive list – just a starting point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21.10.2013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BigPanDA workshop</a:t>
            </a: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D29EE-62D9-4066-BD8C-E0A9C61A5A41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0005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1218</Words>
  <Application>Microsoft Office PowerPoint</Application>
  <PresentationFormat>On-screen Show (4:3)</PresentationFormat>
  <Paragraphs>211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Network awareness and network as a resource (and its integration with WMS)</vt:lpstr>
      <vt:lpstr>PanDA and Networking</vt:lpstr>
      <vt:lpstr>Concept: network as a Resource</vt:lpstr>
      <vt:lpstr>Scope of Effort</vt:lpstr>
      <vt:lpstr>PanDA Use Cases</vt:lpstr>
      <vt:lpstr>FAX for User analysis</vt:lpstr>
      <vt:lpstr>Cloud Selection Plan</vt:lpstr>
      <vt:lpstr>First Steps</vt:lpstr>
      <vt:lpstr>Sources of Network Information</vt:lpstr>
      <vt:lpstr>Data Repositories</vt:lpstr>
      <vt:lpstr>Dataflow</vt:lpstr>
      <vt:lpstr>Brokerage mechanism extension</vt:lpstr>
      <vt:lpstr>Monitoring sources</vt:lpstr>
      <vt:lpstr>SSB</vt:lpstr>
      <vt:lpstr>AGIS</vt:lpstr>
      <vt:lpstr>Intelligent Networking</vt:lpstr>
      <vt:lpstr>Short Term Plan</vt:lpstr>
      <vt:lpstr>Medium Term Plan</vt:lpstr>
      <vt:lpstr>Long Term Plans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Artem Petrosyan</dc:creator>
  <cp:lastModifiedBy>Artem Petrosyan</cp:lastModifiedBy>
  <cp:revision>41</cp:revision>
  <dcterms:created xsi:type="dcterms:W3CDTF">2013-10-16T22:02:58Z</dcterms:created>
  <dcterms:modified xsi:type="dcterms:W3CDTF">2013-10-21T07:54:24Z</dcterms:modified>
</cp:coreProperties>
</file>