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8" r:id="rId3"/>
    <p:sldId id="257" r:id="rId4"/>
    <p:sldId id="263" r:id="rId5"/>
    <p:sldId id="281" r:id="rId6"/>
    <p:sldId id="267" r:id="rId7"/>
    <p:sldId id="268" r:id="rId8"/>
    <p:sldId id="262" r:id="rId9"/>
    <p:sldId id="283" r:id="rId10"/>
    <p:sldId id="269" r:id="rId11"/>
    <p:sldId id="279" r:id="rId12"/>
    <p:sldId id="271" r:id="rId13"/>
    <p:sldId id="280" r:id="rId14"/>
    <p:sldId id="291" r:id="rId15"/>
    <p:sldId id="292" r:id="rId16"/>
    <p:sldId id="293" r:id="rId17"/>
    <p:sldId id="294" r:id="rId18"/>
    <p:sldId id="295" r:id="rId19"/>
    <p:sldId id="284" r:id="rId20"/>
    <p:sldId id="285" r:id="rId21"/>
    <p:sldId id="286" r:id="rId22"/>
    <p:sldId id="287" r:id="rId23"/>
    <p:sldId id="289" r:id="rId24"/>
    <p:sldId id="290" r:id="rId25"/>
    <p:sldId id="288" r:id="rId26"/>
    <p:sldId id="296" r:id="rId27"/>
    <p:sldId id="276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61AC"/>
    <a:srgbClr val="BE514F"/>
    <a:srgbClr val="C0504D"/>
    <a:srgbClr val="7691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210" autoAdjust="0"/>
  </p:normalViewPr>
  <p:slideViewPr>
    <p:cSldViewPr snapToGrid="0" snapToObjects="1">
      <p:cViewPr varScale="1">
        <p:scale>
          <a:sx n="136" d="100"/>
          <a:sy n="136" d="100"/>
        </p:scale>
        <p:origin x="-4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E9E2E-3D16-244A-93C5-479200296FC4}" type="datetimeFigureOut">
              <a:rPr lang="en-US" smtClean="0"/>
              <a:t>10/20/13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559F1E-0D27-1849-B3F1-4D1B11B87C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1006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CA580E-F958-4449-BB76-FAB9C512F762}" type="datetimeFigureOut">
              <a:rPr lang="en-US" smtClean="0"/>
              <a:t>10/20/13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13C61-1AC0-9D4B-933F-BDAE4C3E15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1620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www.wired.com</a:t>
            </a:r>
            <a:r>
              <a:rPr lang="en-US" dirty="0" smtClean="0"/>
              <a:t>/magazine/2013/04/</a:t>
            </a:r>
            <a:r>
              <a:rPr lang="en-US" dirty="0" err="1" smtClean="0"/>
              <a:t>bigdata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13C61-1AC0-9D4B-933F-BDAE4C3E15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0848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alphaModFix amt="55000"/>
          </a:blip>
          <a:stretch>
            <a:fillRect/>
          </a:stretch>
        </p:blipFill>
        <p:spPr>
          <a:xfrm>
            <a:off x="4066589" y="537908"/>
            <a:ext cx="5089063" cy="62501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966871" y="1"/>
            <a:ext cx="2480826" cy="17709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389003"/>
            <a:ext cx="4066589" cy="1491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516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001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859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0" y="0"/>
            <a:ext cx="9144000" cy="1263175"/>
          </a:xfrm>
          <a:prstGeom prst="rect">
            <a:avLst/>
          </a:prstGeom>
        </p:spPr>
      </p:pic>
      <p:pic>
        <p:nvPicPr>
          <p:cNvPr id="8" name="Picture 7" descr="ATLAS-chrome-logo_globe.png"/>
          <p:cNvPicPr>
            <a:picLocks noChangeAspect="1"/>
          </p:cNvPicPr>
          <p:nvPr userDrawn="1"/>
        </p:nvPicPr>
        <p:blipFill>
          <a:blip r:embed="rId3">
            <a:alphaModFix amt="5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922" y="11652"/>
            <a:ext cx="2302621" cy="12398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0" y="1263175"/>
            <a:ext cx="9144000" cy="0"/>
          </a:xfrm>
          <a:prstGeom prst="line">
            <a:avLst/>
          </a:prstGeom>
          <a:ln w="889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1775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165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0" y="0"/>
            <a:ext cx="9144000" cy="1263175"/>
          </a:xfrm>
          <a:prstGeom prst="rect">
            <a:avLst/>
          </a:prstGeom>
        </p:spPr>
      </p:pic>
      <p:pic>
        <p:nvPicPr>
          <p:cNvPr id="8" name="Picture 7" descr="ATLAS-chrome-logo_glob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922" y="23303"/>
            <a:ext cx="2302621" cy="12398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1263175"/>
            <a:ext cx="9144000" cy="0"/>
          </a:xfrm>
          <a:prstGeom prst="line">
            <a:avLst/>
          </a:prstGeom>
          <a:ln w="889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5065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0" y="0"/>
            <a:ext cx="9144000" cy="1263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ATLAS-chrome-logo_glob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922" y="11652"/>
            <a:ext cx="2302621" cy="1239872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0" y="1263175"/>
            <a:ext cx="9144000" cy="0"/>
          </a:xfrm>
          <a:prstGeom prst="line">
            <a:avLst/>
          </a:prstGeom>
          <a:ln w="889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470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0" y="0"/>
            <a:ext cx="9144000" cy="1263175"/>
          </a:xfrm>
          <a:prstGeom prst="rect">
            <a:avLst/>
          </a:prstGeom>
        </p:spPr>
      </p:pic>
      <p:pic>
        <p:nvPicPr>
          <p:cNvPr id="10" name="Picture 9" descr="ATLAS-chrome-logo_globe.png"/>
          <p:cNvPicPr>
            <a:picLocks noChangeAspect="1"/>
          </p:cNvPicPr>
          <p:nvPr userDrawn="1"/>
        </p:nvPicPr>
        <p:blipFill>
          <a:blip r:embed="rId3">
            <a:alphaModFix amt="5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922" y="11652"/>
            <a:ext cx="2302621" cy="12398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1263175"/>
            <a:ext cx="9144000" cy="0"/>
          </a:xfrm>
          <a:prstGeom prst="line">
            <a:avLst/>
          </a:prstGeom>
          <a:ln w="889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1822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429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938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100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0" y="6831389"/>
            <a:ext cx="9144000" cy="0"/>
          </a:xfrm>
          <a:prstGeom prst="line">
            <a:avLst/>
          </a:prstGeom>
          <a:ln w="8890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6405448"/>
            <a:ext cx="2353439" cy="47585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"/>
            <a:ext cx="7303111" cy="12398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63153"/>
            <a:ext cx="8229600" cy="51330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53638" y="6507813"/>
            <a:ext cx="11310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Oct 21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1727" y="6507295"/>
            <a:ext cx="45319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 dirty="0" smtClean="0"/>
              <a:t>Torre Wenaus               </a:t>
            </a:r>
            <a:r>
              <a:rPr lang="en-US" dirty="0" err="1" smtClean="0"/>
              <a:t>BigPanDA</a:t>
            </a:r>
            <a:r>
              <a:rPr lang="en-US" dirty="0" smtClean="0"/>
              <a:t> workshop,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1352" y="6496162"/>
            <a:ext cx="4604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40974A14-E314-5744-925F-27BDB699B9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87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hyperlink" Target="http://www.wired.com/magazine/2013/04/bigdata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0001"/>
            <a:ext cx="7772400" cy="1311275"/>
          </a:xfrm>
        </p:spPr>
        <p:txBody>
          <a:bodyPr>
            <a:normAutofit/>
          </a:bodyPr>
          <a:lstStyle/>
          <a:p>
            <a:r>
              <a:rPr lang="en-US" sz="3600" dirty="0"/>
              <a:t>Event Service</a:t>
            </a:r>
            <a:br>
              <a:rPr lang="en-US" sz="3600" dirty="0"/>
            </a:br>
            <a:r>
              <a:rPr lang="en-US" sz="2000" dirty="0"/>
              <a:t>https://</a:t>
            </a:r>
            <a:r>
              <a:rPr lang="en-US" sz="2000" dirty="0" err="1"/>
              <a:t>twiki.cern.ch</a:t>
            </a:r>
            <a:r>
              <a:rPr lang="en-US" sz="2000" dirty="0"/>
              <a:t>/</a:t>
            </a:r>
            <a:r>
              <a:rPr lang="en-US" sz="2000" dirty="0" err="1"/>
              <a:t>twiki</a:t>
            </a:r>
            <a:r>
              <a:rPr lang="en-US" sz="2000" dirty="0"/>
              <a:t>/bin/</a:t>
            </a:r>
            <a:r>
              <a:rPr lang="en-US" sz="2000" dirty="0" err="1"/>
              <a:t>viewauth</a:t>
            </a:r>
            <a:r>
              <a:rPr lang="en-US" sz="2000" dirty="0"/>
              <a:t>/</a:t>
            </a:r>
            <a:r>
              <a:rPr lang="en-US" sz="2000" dirty="0" err="1"/>
              <a:t>AtlasComputing</a:t>
            </a:r>
            <a:r>
              <a:rPr lang="en-US" sz="2000" dirty="0"/>
              <a:t>/</a:t>
            </a:r>
            <a:r>
              <a:rPr lang="en-US" sz="2000" dirty="0" err="1"/>
              <a:t>EventServer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1072"/>
            <a:ext cx="6400800" cy="2736850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Torre Wenaus, BNL</a:t>
            </a:r>
          </a:p>
          <a:p>
            <a:r>
              <a:rPr lang="en-US" sz="2400" i="1" dirty="0" smtClean="0"/>
              <a:t>For P</a:t>
            </a:r>
            <a:r>
              <a:rPr lang="en-US" sz="2400" i="1" dirty="0"/>
              <a:t>. </a:t>
            </a:r>
            <a:r>
              <a:rPr lang="en-US" sz="2400" i="1" dirty="0" err="1"/>
              <a:t>Calafiura</a:t>
            </a:r>
            <a:r>
              <a:rPr lang="en-US" sz="2400" i="1" dirty="0"/>
              <a:t>, K. De, T. </a:t>
            </a:r>
            <a:r>
              <a:rPr lang="en-US" sz="2400" i="1" dirty="0" err="1"/>
              <a:t>Maeno</a:t>
            </a:r>
            <a:r>
              <a:rPr lang="en-US" sz="2400" i="1" dirty="0"/>
              <a:t>, D. </a:t>
            </a:r>
            <a:r>
              <a:rPr lang="en-US" sz="2400" i="1" dirty="0" err="1"/>
              <a:t>Malon</a:t>
            </a:r>
            <a:r>
              <a:rPr lang="en-US" sz="2400" i="1" dirty="0"/>
              <a:t>, P. Nilsson, V. </a:t>
            </a:r>
            <a:r>
              <a:rPr lang="en-US" sz="2400" i="1" dirty="0" err="1"/>
              <a:t>Tsulaia</a:t>
            </a:r>
            <a:r>
              <a:rPr lang="en-US" sz="2400" i="1" dirty="0"/>
              <a:t>, P. Van </a:t>
            </a:r>
            <a:r>
              <a:rPr lang="en-US" sz="2400" i="1" dirty="0" err="1"/>
              <a:t>Gemmeren</a:t>
            </a:r>
            <a:r>
              <a:rPr lang="en-US" sz="2400" i="1" dirty="0"/>
              <a:t>, R. </a:t>
            </a:r>
            <a:r>
              <a:rPr lang="en-US" sz="2400" i="1" dirty="0" err="1" smtClean="0"/>
              <a:t>Vitillo</a:t>
            </a:r>
            <a:r>
              <a:rPr lang="en-US" sz="2400" i="1" dirty="0" smtClean="0"/>
              <a:t>, and other contributors</a:t>
            </a:r>
            <a:endParaRPr lang="en-US" sz="2400" i="1" dirty="0"/>
          </a:p>
          <a:p>
            <a:endParaRPr lang="en-US" sz="2400" dirty="0"/>
          </a:p>
          <a:p>
            <a:r>
              <a:rPr lang="en-US" sz="2400" dirty="0" err="1" smtClean="0"/>
              <a:t>PanDA</a:t>
            </a:r>
            <a:r>
              <a:rPr lang="en-US" sz="2400" dirty="0" smtClean="0"/>
              <a:t> Workshop</a:t>
            </a:r>
          </a:p>
          <a:p>
            <a:r>
              <a:rPr lang="en-US" sz="2400" dirty="0" smtClean="0"/>
              <a:t>CERN</a:t>
            </a:r>
          </a:p>
          <a:p>
            <a:r>
              <a:rPr lang="en-US" sz="2400" dirty="0" smtClean="0"/>
              <a:t>October 21, 2013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361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63153"/>
            <a:ext cx="8362731" cy="5133009"/>
          </a:xfrm>
        </p:spPr>
        <p:txBody>
          <a:bodyPr>
            <a:noAutofit/>
          </a:bodyPr>
          <a:lstStyle/>
          <a:p>
            <a:r>
              <a:rPr lang="en-US" sz="1800" dirty="0"/>
              <a:t>P</a:t>
            </a:r>
            <a:r>
              <a:rPr lang="en-US" sz="1800" dirty="0" smtClean="0"/>
              <a:t>ilot makes a </a:t>
            </a:r>
            <a:r>
              <a:rPr lang="en-US" sz="1800" dirty="0" err="1" smtClean="0"/>
              <a:t>getJob</a:t>
            </a:r>
            <a:r>
              <a:rPr lang="en-US" sz="1800" dirty="0" smtClean="0"/>
              <a:t> request to </a:t>
            </a:r>
            <a:r>
              <a:rPr lang="en-US" sz="1800" dirty="0" err="1" smtClean="0"/>
              <a:t>PanDA</a:t>
            </a:r>
            <a:endParaRPr lang="en-US" sz="1800" dirty="0" smtClean="0"/>
          </a:p>
          <a:p>
            <a:r>
              <a:rPr lang="en-US" sz="1800" dirty="0" err="1" smtClean="0"/>
              <a:t>PanDA</a:t>
            </a:r>
            <a:r>
              <a:rPr lang="en-US" sz="1800" dirty="0" smtClean="0"/>
              <a:t> determines event service type job is appropriate, selects and dispatches one</a:t>
            </a:r>
          </a:p>
          <a:p>
            <a:r>
              <a:rPr lang="en-US" sz="1800" dirty="0" smtClean="0"/>
              <a:t>Pilot’s </a:t>
            </a:r>
            <a:r>
              <a:rPr lang="en-US" sz="1800" dirty="0" err="1" smtClean="0"/>
              <a:t>runEvent</a:t>
            </a:r>
            <a:r>
              <a:rPr lang="en-US" sz="1800" dirty="0"/>
              <a:t> </a:t>
            </a:r>
            <a:r>
              <a:rPr lang="en-US" sz="1800" dirty="0" smtClean="0"/>
              <a:t>module invoked to manage event processing</a:t>
            </a:r>
          </a:p>
          <a:p>
            <a:pPr lvl="1"/>
            <a:r>
              <a:rPr lang="en-US" sz="1800" dirty="0" smtClean="0"/>
              <a:t>Determines input files, makes POOL catalog file</a:t>
            </a:r>
          </a:p>
          <a:p>
            <a:pPr lvl="1"/>
            <a:r>
              <a:rPr lang="en-US" sz="1800" dirty="0" smtClean="0"/>
              <a:t>Triggers </a:t>
            </a:r>
            <a:r>
              <a:rPr lang="en-US" sz="1800" dirty="0" err="1" smtClean="0"/>
              <a:t>athenaMP</a:t>
            </a:r>
            <a:r>
              <a:rPr lang="en-US" sz="1800" dirty="0" smtClean="0"/>
              <a:t> launch, configuration</a:t>
            </a:r>
          </a:p>
          <a:p>
            <a:pPr lvl="1"/>
            <a:r>
              <a:rPr lang="en-US" sz="1800" dirty="0" smtClean="0"/>
              <a:t>Enters event processing loop</a:t>
            </a:r>
          </a:p>
          <a:p>
            <a:pPr lvl="2"/>
            <a:r>
              <a:rPr lang="en-US" sz="1800" dirty="0" smtClean="0"/>
              <a:t>Requests event list from </a:t>
            </a:r>
            <a:r>
              <a:rPr lang="en-US" sz="1800" dirty="0" err="1" smtClean="0"/>
              <a:t>PanDA</a:t>
            </a:r>
            <a:r>
              <a:rPr lang="en-US" sz="1800" dirty="0" smtClean="0"/>
              <a:t> dispatcher</a:t>
            </a:r>
          </a:p>
          <a:p>
            <a:pPr lvl="2"/>
            <a:r>
              <a:rPr lang="en-US" sz="1800" dirty="0" smtClean="0"/>
              <a:t>Receives list, GUID, retry number; </a:t>
            </a:r>
            <a:r>
              <a:rPr lang="en-US" sz="1800" dirty="0" err="1" smtClean="0"/>
              <a:t>PanDA</a:t>
            </a:r>
            <a:r>
              <a:rPr lang="en-US" sz="1800" dirty="0" smtClean="0"/>
              <a:t> marks events as in process</a:t>
            </a:r>
          </a:p>
          <a:p>
            <a:pPr lvl="2"/>
            <a:r>
              <a:rPr lang="en-US" sz="1800" dirty="0"/>
              <a:t>E</a:t>
            </a:r>
            <a:r>
              <a:rPr lang="en-US" sz="1800" dirty="0" smtClean="0"/>
              <a:t>vent list passed to token extractor</a:t>
            </a:r>
          </a:p>
          <a:p>
            <a:pPr lvl="3"/>
            <a:r>
              <a:rPr lang="en-US" sz="1800" dirty="0" smtClean="0"/>
              <a:t>Obtains tokens via direct data file read, event server or event index</a:t>
            </a:r>
          </a:p>
          <a:p>
            <a:pPr lvl="2"/>
            <a:r>
              <a:rPr lang="en-US" sz="1800" dirty="0" smtClean="0"/>
              <a:t>Token list sent to </a:t>
            </a:r>
            <a:r>
              <a:rPr lang="en-US" sz="1800" dirty="0" err="1" smtClean="0"/>
              <a:t>athenaMP</a:t>
            </a:r>
            <a:r>
              <a:rPr lang="en-US" sz="1800" dirty="0" smtClean="0"/>
              <a:t> </a:t>
            </a:r>
            <a:r>
              <a:rPr lang="en-US" sz="1800" dirty="0" err="1" smtClean="0"/>
              <a:t>TokenScatterer</a:t>
            </a:r>
            <a:r>
              <a:rPr lang="en-US" sz="1800" dirty="0" smtClean="0"/>
              <a:t> for distribution to workers</a:t>
            </a:r>
          </a:p>
          <a:p>
            <a:pPr lvl="2"/>
            <a:r>
              <a:rPr lang="en-US" sz="1800" dirty="0" smtClean="0"/>
              <a:t>Workers read event data from source and process events</a:t>
            </a:r>
          </a:p>
          <a:p>
            <a:pPr lvl="2"/>
            <a:r>
              <a:rPr lang="en-US" sz="1800" dirty="0" smtClean="0"/>
              <a:t>Each worker writes its own output file</a:t>
            </a:r>
          </a:p>
          <a:p>
            <a:pPr lvl="3"/>
            <a:r>
              <a:rPr lang="en-US" sz="1800" dirty="0"/>
              <a:t>S</a:t>
            </a:r>
            <a:r>
              <a:rPr lang="en-US" sz="1800" dirty="0" smtClean="0"/>
              <a:t>ingle-event files initially; appropriate </a:t>
            </a:r>
            <a:r>
              <a:rPr lang="en-US" sz="1800" dirty="0"/>
              <a:t>for </a:t>
            </a:r>
            <a:r>
              <a:rPr lang="en-US" sz="1800" dirty="0" err="1"/>
              <a:t>simu</a:t>
            </a:r>
            <a:r>
              <a:rPr lang="en-US" sz="1800" dirty="0"/>
              <a:t> with long event processing </a:t>
            </a:r>
            <a:r>
              <a:rPr lang="en-US" sz="1800" dirty="0" smtClean="0"/>
              <a:t>time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512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Workflow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Outputs managed in a near real time, granular way, just as inputs are</a:t>
            </a:r>
          </a:p>
          <a:p>
            <a:pPr lvl="1"/>
            <a:r>
              <a:rPr lang="en-US" sz="1700" dirty="0"/>
              <a:t>Output aggregation and monitoring concurrent with task processing</a:t>
            </a:r>
          </a:p>
          <a:p>
            <a:pPr lvl="1"/>
            <a:r>
              <a:rPr lang="en-US" sz="1700" dirty="0"/>
              <a:t>Minimal losses in case of sudden eviction from or disappearance of </a:t>
            </a:r>
            <a:r>
              <a:rPr lang="en-US" sz="1700" dirty="0" smtClean="0"/>
              <a:t>resource</a:t>
            </a:r>
          </a:p>
          <a:p>
            <a:r>
              <a:rPr lang="en-US" sz="1700" dirty="0" smtClean="0"/>
              <a:t>Output </a:t>
            </a:r>
            <a:r>
              <a:rPr lang="en-US" sz="1700" dirty="0"/>
              <a:t>stager monitors output directory, detects completed output files</a:t>
            </a:r>
          </a:p>
          <a:p>
            <a:pPr lvl="1"/>
            <a:r>
              <a:rPr lang="en-US" sz="1700" dirty="0"/>
              <a:t>Transfers them to aggregation point using lightweight service (http, </a:t>
            </a:r>
            <a:r>
              <a:rPr lang="en-US" sz="1700" dirty="0" err="1"/>
              <a:t>xroot</a:t>
            </a:r>
            <a:r>
              <a:rPr lang="en-US" sz="1700" dirty="0"/>
              <a:t>) or just a copy if local</a:t>
            </a:r>
          </a:p>
          <a:p>
            <a:pPr lvl="1"/>
            <a:r>
              <a:rPr lang="en-US" sz="1700" dirty="0"/>
              <a:t>Informs </a:t>
            </a:r>
            <a:r>
              <a:rPr lang="en-US" sz="1700" dirty="0" err="1"/>
              <a:t>PanDA</a:t>
            </a:r>
            <a:r>
              <a:rPr lang="en-US" sz="1700" dirty="0"/>
              <a:t> of event completion; </a:t>
            </a:r>
            <a:r>
              <a:rPr lang="en-US" sz="1700" dirty="0" err="1"/>
              <a:t>PanDA</a:t>
            </a:r>
            <a:r>
              <a:rPr lang="en-US" sz="1700" dirty="0"/>
              <a:t> updates event table</a:t>
            </a:r>
          </a:p>
          <a:p>
            <a:pPr lvl="1"/>
            <a:r>
              <a:rPr lang="en-US" sz="1700" dirty="0"/>
              <a:t>Cleans up output </a:t>
            </a:r>
            <a:r>
              <a:rPr lang="en-US" sz="1700" dirty="0" smtClean="0"/>
              <a:t>files</a:t>
            </a:r>
          </a:p>
          <a:p>
            <a:r>
              <a:rPr lang="en-US" sz="1700" dirty="0" err="1" smtClean="0"/>
              <a:t>PanDA</a:t>
            </a:r>
            <a:r>
              <a:rPr lang="en-US" sz="1700" dirty="0" smtClean="0"/>
              <a:t> monitors event completion in the event table</a:t>
            </a:r>
          </a:p>
          <a:p>
            <a:r>
              <a:rPr lang="en-US" sz="1700" dirty="0" smtClean="0"/>
              <a:t>When event processing for a job is complete, </a:t>
            </a:r>
            <a:r>
              <a:rPr lang="en-US" sz="1700" dirty="0" err="1" smtClean="0"/>
              <a:t>PanDA</a:t>
            </a:r>
            <a:r>
              <a:rPr lang="en-US" sz="1700" dirty="0" smtClean="0"/>
              <a:t> merge job is generated to merge output files, store merged outputs on SE and register in DDM</a:t>
            </a:r>
          </a:p>
          <a:p>
            <a:r>
              <a:rPr lang="en-US" sz="1700" dirty="0" smtClean="0"/>
              <a:t>If processing of an event cluster by a consumer times out, </a:t>
            </a:r>
            <a:r>
              <a:rPr lang="en-US" sz="1700" dirty="0" err="1" smtClean="0"/>
              <a:t>PanDA</a:t>
            </a:r>
            <a:r>
              <a:rPr lang="en-US" sz="1700" dirty="0" smtClean="0"/>
              <a:t> invalidates that consumer by incrementing the retry number for those events and reassigning them to another consumer</a:t>
            </a:r>
          </a:p>
          <a:p>
            <a:pPr lvl="1"/>
            <a:r>
              <a:rPr lang="en-US" sz="1700" dirty="0" smtClean="0"/>
              <a:t>If original consumer does finally return results, they will be ignored; their retry number is no longer the latest</a:t>
            </a:r>
            <a:endParaRPr lang="en-US" sz="17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767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Workplan</a:t>
            </a:r>
            <a:r>
              <a:rPr lang="en-US" dirty="0" smtClean="0"/>
              <a:t> as of Aug </a:t>
            </a:r>
            <a:r>
              <a:rPr lang="en-US" dirty="0" smtClean="0">
                <a:solidFill>
                  <a:srgbClr val="008000"/>
                </a:solidFill>
              </a:rPr>
              <a:t>(with updates)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Support Geant4 simulation (AtlasG4_tf) for event service jobs (Peter, </a:t>
            </a:r>
            <a:r>
              <a:rPr lang="en-US" sz="1600" dirty="0" err="1" smtClean="0"/>
              <a:t>Vakho</a:t>
            </a:r>
            <a:r>
              <a:rPr lang="en-US" sz="1600" dirty="0" smtClean="0"/>
              <a:t>) </a:t>
            </a:r>
            <a:r>
              <a:rPr lang="en-US" sz="1600" b="1" dirty="0">
                <a:solidFill>
                  <a:srgbClr val="008000"/>
                </a:solidFill>
              </a:rPr>
              <a:t>(done</a:t>
            </a:r>
            <a:r>
              <a:rPr lang="en-US" sz="1600" b="1" dirty="0" smtClean="0">
                <a:solidFill>
                  <a:srgbClr val="008000"/>
                </a:solidFill>
              </a:rPr>
              <a:t>)</a:t>
            </a:r>
            <a:endParaRPr lang="en-US" sz="1600" dirty="0" smtClean="0"/>
          </a:p>
          <a:p>
            <a:pPr lvl="1"/>
            <a:r>
              <a:rPr lang="en-US" sz="1600" dirty="0"/>
              <a:t>T</a:t>
            </a:r>
            <a:r>
              <a:rPr lang="en-US" sz="1600" dirty="0" smtClean="0"/>
              <a:t>he </a:t>
            </a:r>
            <a:r>
              <a:rPr lang="en-US" sz="1600" dirty="0"/>
              <a:t>prime candidate for the opportunistic resources that have the most to </a:t>
            </a:r>
            <a:r>
              <a:rPr lang="en-US" sz="1600" dirty="0" smtClean="0"/>
              <a:t>gain</a:t>
            </a:r>
          </a:p>
          <a:p>
            <a:pPr lvl="1"/>
            <a:r>
              <a:rPr lang="en-US" sz="1600" dirty="0" smtClean="0"/>
              <a:t>Requires single-event EVGEN file to startup the payload in initial version</a:t>
            </a:r>
            <a:endParaRPr lang="en-US" sz="1600" dirty="0"/>
          </a:p>
          <a:p>
            <a:r>
              <a:rPr lang="en-US" sz="1600" dirty="0" smtClean="0"/>
              <a:t>Support closing/opening multiple output files per job, with associated metadata management (for </a:t>
            </a:r>
            <a:r>
              <a:rPr lang="en-US" sz="1600" dirty="0" err="1" smtClean="0"/>
              <a:t>simu</a:t>
            </a:r>
            <a:r>
              <a:rPr lang="en-US" sz="1600" dirty="0" smtClean="0"/>
              <a:t> in the first instance)  (Peter) </a:t>
            </a:r>
            <a:r>
              <a:rPr lang="en-US" sz="1600" b="1" dirty="0">
                <a:solidFill>
                  <a:srgbClr val="008000"/>
                </a:solidFill>
              </a:rPr>
              <a:t>(done</a:t>
            </a:r>
            <a:r>
              <a:rPr lang="en-US" sz="1600" b="1" dirty="0" smtClean="0">
                <a:solidFill>
                  <a:srgbClr val="008000"/>
                </a:solidFill>
              </a:rPr>
              <a:t>)</a:t>
            </a:r>
            <a:endParaRPr lang="en-US" sz="1600" dirty="0" smtClean="0"/>
          </a:p>
          <a:p>
            <a:r>
              <a:rPr lang="en-US" sz="1600" dirty="0" smtClean="0"/>
              <a:t>Settle </a:t>
            </a:r>
            <a:r>
              <a:rPr lang="en-US" sz="1600" dirty="0"/>
              <a:t>the dispatcher communication protocols for specifying a job as event type and sending an event cluster in response to a request from </a:t>
            </a:r>
            <a:r>
              <a:rPr lang="en-US" sz="1600" dirty="0" err="1"/>
              <a:t>runEvent</a:t>
            </a:r>
            <a:r>
              <a:rPr lang="en-US" sz="1600" dirty="0"/>
              <a:t> (Tadashi, Paul</a:t>
            </a:r>
            <a:r>
              <a:rPr lang="en-US" sz="1600" dirty="0" smtClean="0"/>
              <a:t>) </a:t>
            </a:r>
            <a:r>
              <a:rPr lang="en-US" sz="1600" b="1" dirty="0" smtClean="0">
                <a:solidFill>
                  <a:srgbClr val="008000"/>
                </a:solidFill>
              </a:rPr>
              <a:t>(done)</a:t>
            </a:r>
            <a:endParaRPr lang="en-US" sz="1600" b="1" dirty="0">
              <a:solidFill>
                <a:srgbClr val="008000"/>
              </a:solidFill>
            </a:endParaRPr>
          </a:p>
          <a:p>
            <a:r>
              <a:rPr lang="en-US" sz="1600" dirty="0" smtClean="0"/>
              <a:t>Set </a:t>
            </a:r>
            <a:r>
              <a:rPr lang="en-US" sz="1600" dirty="0"/>
              <a:t>up POOL catalog file creation for event type jobs (Paul</a:t>
            </a:r>
            <a:r>
              <a:rPr lang="en-US" sz="1600" dirty="0" smtClean="0"/>
              <a:t>) </a:t>
            </a:r>
            <a:r>
              <a:rPr lang="en-US" sz="1600" b="1" dirty="0">
                <a:solidFill>
                  <a:srgbClr val="008000"/>
                </a:solidFill>
              </a:rPr>
              <a:t>(done</a:t>
            </a:r>
            <a:r>
              <a:rPr lang="en-US" sz="1600" b="1" dirty="0" smtClean="0">
                <a:solidFill>
                  <a:srgbClr val="008000"/>
                </a:solidFill>
              </a:rPr>
              <a:t>)</a:t>
            </a:r>
            <a:endParaRPr lang="en-US" sz="1600" dirty="0"/>
          </a:p>
          <a:p>
            <a:r>
              <a:rPr lang="en-US" sz="1600" dirty="0" smtClean="0"/>
              <a:t>Implement </a:t>
            </a:r>
            <a:r>
              <a:rPr lang="en-US" sz="1600" dirty="0"/>
              <a:t>token extractor and translation of event list received from pilot into token list delivered to </a:t>
            </a:r>
            <a:r>
              <a:rPr lang="en-US" sz="1600" dirty="0" err="1"/>
              <a:t>Scatterer</a:t>
            </a:r>
            <a:r>
              <a:rPr lang="en-US" sz="1600" dirty="0"/>
              <a:t>. Tools are mostly there to create the token extractor, in the form of tag collection utilities to extract tokens out of files. </a:t>
            </a:r>
            <a:r>
              <a:rPr lang="en-US" sz="1600" dirty="0" smtClean="0"/>
              <a:t>(</a:t>
            </a:r>
            <a:r>
              <a:rPr lang="en-US" sz="1600" dirty="0" err="1" smtClean="0"/>
              <a:t>Vakho</a:t>
            </a:r>
            <a:r>
              <a:rPr lang="en-US" sz="1600" dirty="0" smtClean="0"/>
              <a:t>, </a:t>
            </a:r>
            <a:r>
              <a:rPr lang="en-US" sz="1600" dirty="0"/>
              <a:t>Peter</a:t>
            </a:r>
            <a:r>
              <a:rPr lang="en-US" sz="1600" dirty="0" smtClean="0"/>
              <a:t>) </a:t>
            </a:r>
            <a:r>
              <a:rPr lang="en-US" sz="1600" b="1" dirty="0">
                <a:solidFill>
                  <a:srgbClr val="008000"/>
                </a:solidFill>
              </a:rPr>
              <a:t>(done</a:t>
            </a:r>
            <a:r>
              <a:rPr lang="en-US" sz="1600" b="1" dirty="0" smtClean="0">
                <a:solidFill>
                  <a:srgbClr val="008000"/>
                </a:solidFill>
              </a:rPr>
              <a:t>)</a:t>
            </a:r>
            <a:endParaRPr lang="en-US" sz="1600" dirty="0"/>
          </a:p>
          <a:p>
            <a:r>
              <a:rPr lang="en-US" sz="1600" dirty="0" smtClean="0"/>
              <a:t>Set </a:t>
            </a:r>
            <a:r>
              <a:rPr lang="en-US" sz="1600" dirty="0"/>
              <a:t>up the invocation and execution of the </a:t>
            </a:r>
            <a:r>
              <a:rPr lang="en-US" sz="1600" dirty="0" err="1"/>
              <a:t>athenaMP</a:t>
            </a:r>
            <a:r>
              <a:rPr lang="en-US" sz="1600" dirty="0"/>
              <a:t> payload initialization step </a:t>
            </a:r>
            <a:r>
              <a:rPr lang="en-US" sz="1600" dirty="0" smtClean="0"/>
              <a:t>(</a:t>
            </a:r>
            <a:r>
              <a:rPr lang="en-US" sz="1600" dirty="0" err="1" smtClean="0"/>
              <a:t>Vakho</a:t>
            </a:r>
            <a:r>
              <a:rPr lang="en-US" sz="1600" dirty="0" smtClean="0"/>
              <a:t>, </a:t>
            </a:r>
            <a:r>
              <a:rPr lang="en-US" sz="1600" dirty="0"/>
              <a:t>Paul</a:t>
            </a:r>
            <a:r>
              <a:rPr lang="en-US" sz="1600" dirty="0" smtClean="0"/>
              <a:t>) </a:t>
            </a:r>
            <a:r>
              <a:rPr lang="en-US" sz="1600" b="1" dirty="0" smtClean="0">
                <a:solidFill>
                  <a:srgbClr val="008000"/>
                </a:solidFill>
              </a:rPr>
              <a:t>(in progress)</a:t>
            </a:r>
            <a:endParaRPr lang="en-US" sz="1600" dirty="0"/>
          </a:p>
          <a:p>
            <a:r>
              <a:rPr lang="en-US" sz="1600" dirty="0" smtClean="0"/>
              <a:t>Set </a:t>
            </a:r>
            <a:r>
              <a:rPr lang="en-US" sz="1600" dirty="0"/>
              <a:t>up the </a:t>
            </a:r>
            <a:r>
              <a:rPr lang="en-US" sz="1600" dirty="0" err="1"/>
              <a:t>athenaMP</a:t>
            </a:r>
            <a:r>
              <a:rPr lang="en-US" sz="1600" dirty="0"/>
              <a:t> workflow in the event loop from receipt of token list, to WN event processing using the pilot-generated POOL file catalog, to output generation in dedicated output directory </a:t>
            </a:r>
            <a:r>
              <a:rPr lang="en-US" sz="1600" dirty="0" smtClean="0"/>
              <a:t>(</a:t>
            </a:r>
            <a:r>
              <a:rPr lang="en-US" sz="1600" dirty="0" err="1" smtClean="0"/>
              <a:t>Vakho</a:t>
            </a:r>
            <a:r>
              <a:rPr lang="en-US" sz="1600" dirty="0" smtClean="0"/>
              <a:t>, </a:t>
            </a:r>
            <a:r>
              <a:rPr lang="en-US" sz="1600" dirty="0"/>
              <a:t>Peter</a:t>
            </a:r>
            <a:r>
              <a:rPr lang="en-US" sz="1600" dirty="0" smtClean="0"/>
              <a:t>) </a:t>
            </a:r>
            <a:r>
              <a:rPr lang="en-US" sz="1600" b="1" dirty="0" smtClean="0">
                <a:solidFill>
                  <a:srgbClr val="008000"/>
                </a:solidFill>
              </a:rPr>
              <a:t>(done)</a:t>
            </a:r>
            <a:endParaRPr lang="en-US" sz="1600" dirty="0"/>
          </a:p>
          <a:p>
            <a:r>
              <a:rPr lang="en-US" sz="1600" dirty="0" smtClean="0"/>
              <a:t>Check WAN performance on POOL event read. Can we use </a:t>
            </a:r>
            <a:r>
              <a:rPr lang="en-US" sz="1600" dirty="0" err="1" smtClean="0"/>
              <a:t>TTreeCache</a:t>
            </a:r>
            <a:r>
              <a:rPr lang="en-US" sz="1600" dirty="0" smtClean="0"/>
              <a:t> asynchronous pre-fetch? </a:t>
            </a:r>
            <a:r>
              <a:rPr lang="en-US" sz="1600" b="1" dirty="0" smtClean="0">
                <a:solidFill>
                  <a:srgbClr val="008000"/>
                </a:solidFill>
              </a:rPr>
              <a:t>(</a:t>
            </a:r>
            <a:r>
              <a:rPr lang="en-US" sz="1600" b="1" dirty="0" err="1" smtClean="0">
                <a:solidFill>
                  <a:srgbClr val="008000"/>
                </a:solidFill>
              </a:rPr>
              <a:t>Ilija</a:t>
            </a:r>
            <a:r>
              <a:rPr lang="en-US" sz="1600" b="1" dirty="0" smtClean="0">
                <a:solidFill>
                  <a:srgbClr val="008000"/>
                </a:solidFill>
              </a:rPr>
              <a:t> reports </a:t>
            </a:r>
            <a:r>
              <a:rPr lang="en-US" sz="1600" b="1" dirty="0" err="1" smtClean="0">
                <a:solidFill>
                  <a:srgbClr val="008000"/>
                </a:solidFill>
              </a:rPr>
              <a:t>TTreeCache</a:t>
            </a:r>
            <a:r>
              <a:rPr lang="en-US" sz="1600" b="1" dirty="0" smtClean="0">
                <a:solidFill>
                  <a:srgbClr val="008000"/>
                </a:solidFill>
              </a:rPr>
              <a:t> </a:t>
            </a:r>
            <a:r>
              <a:rPr lang="en-US" sz="1600" b="1" dirty="0" err="1" smtClean="0">
                <a:solidFill>
                  <a:srgbClr val="008000"/>
                </a:solidFill>
              </a:rPr>
              <a:t>asynch</a:t>
            </a:r>
            <a:r>
              <a:rPr lang="en-US" sz="1600" b="1" dirty="0" smtClean="0">
                <a:solidFill>
                  <a:srgbClr val="008000"/>
                </a:solidFill>
              </a:rPr>
              <a:t> </a:t>
            </a:r>
            <a:r>
              <a:rPr lang="en-US" sz="1600" b="1" dirty="0" err="1" smtClean="0">
                <a:solidFill>
                  <a:srgbClr val="008000"/>
                </a:solidFill>
              </a:rPr>
              <a:t>prefetch</a:t>
            </a:r>
            <a:r>
              <a:rPr lang="en-US" sz="1600" b="1" dirty="0" smtClean="0">
                <a:solidFill>
                  <a:srgbClr val="008000"/>
                </a:solidFill>
              </a:rPr>
              <a:t> is working in his </a:t>
            </a:r>
            <a:r>
              <a:rPr lang="en-US" sz="1600" b="1" dirty="0" err="1" smtClean="0">
                <a:solidFill>
                  <a:srgbClr val="008000"/>
                </a:solidFill>
              </a:rPr>
              <a:t>lastest</a:t>
            </a:r>
            <a:r>
              <a:rPr lang="en-US" sz="1600" b="1" dirty="0" smtClean="0">
                <a:solidFill>
                  <a:srgbClr val="008000"/>
                </a:solidFill>
              </a:rPr>
              <a:t> tests)</a:t>
            </a:r>
          </a:p>
          <a:p>
            <a:r>
              <a:rPr lang="en-US" sz="1600" dirty="0" smtClean="0"/>
              <a:t>Look into how to handle IOV metadata.  (Peter) </a:t>
            </a:r>
            <a:r>
              <a:rPr lang="en-US" sz="1600" b="1" dirty="0" smtClean="0">
                <a:solidFill>
                  <a:srgbClr val="008000"/>
                </a:solidFill>
              </a:rPr>
              <a:t>(prototype under test)</a:t>
            </a:r>
            <a:endParaRPr lang="en-US" sz="1600" dirty="0"/>
          </a:p>
          <a:p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25612" y="903409"/>
            <a:ext cx="5618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(done</a:t>
            </a:r>
            <a:r>
              <a:rPr lang="en-US" b="1" dirty="0" smtClean="0">
                <a:solidFill>
                  <a:srgbClr val="008000"/>
                </a:solidFill>
              </a:rPr>
              <a:t>)</a:t>
            </a:r>
            <a:r>
              <a:rPr lang="en-US" dirty="0" smtClean="0"/>
              <a:t> = first prototype in place, only limited testing done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372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Workplan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700" dirty="0"/>
              <a:t>Implement the communication from pilot to PanDA/JEDI to inform PanDA of completed events: status of completion and transmission to aggregation point, retry number  (Tadashi, Paul</a:t>
            </a:r>
            <a:r>
              <a:rPr lang="en-US" sz="1700" dirty="0" smtClean="0"/>
              <a:t>) </a:t>
            </a:r>
            <a:r>
              <a:rPr lang="en-US" sz="1700" b="1" dirty="0">
                <a:solidFill>
                  <a:srgbClr val="008000"/>
                </a:solidFill>
              </a:rPr>
              <a:t>(in progress</a:t>
            </a:r>
            <a:r>
              <a:rPr lang="en-US" sz="1700" b="1" dirty="0" smtClean="0">
                <a:solidFill>
                  <a:srgbClr val="008000"/>
                </a:solidFill>
              </a:rPr>
              <a:t>)</a:t>
            </a:r>
            <a:endParaRPr lang="en-US" sz="1700" dirty="0"/>
          </a:p>
          <a:p>
            <a:r>
              <a:rPr lang="en-US" sz="1700" dirty="0"/>
              <a:t>Implement the output monitor to detect completed output files, </a:t>
            </a:r>
            <a:r>
              <a:rPr lang="en-US" sz="1700" dirty="0" smtClean="0"/>
              <a:t>invoke procedure to send </a:t>
            </a:r>
            <a:r>
              <a:rPr lang="en-US" sz="1700" dirty="0"/>
              <a:t>them to aggregation </a:t>
            </a:r>
            <a:r>
              <a:rPr lang="en-US" sz="1700" dirty="0" smtClean="0"/>
              <a:t>point + </a:t>
            </a:r>
            <a:r>
              <a:rPr lang="en-US" sz="1700" dirty="0"/>
              <a:t>inform PanDA/</a:t>
            </a:r>
            <a:r>
              <a:rPr lang="en-US" sz="1700" dirty="0" smtClean="0"/>
              <a:t>JEDI + </a:t>
            </a:r>
            <a:r>
              <a:rPr lang="en-US" sz="1700" dirty="0"/>
              <a:t>and clean them up </a:t>
            </a:r>
            <a:r>
              <a:rPr lang="en-US" sz="1700" dirty="0" smtClean="0"/>
              <a:t>(Paul) </a:t>
            </a:r>
            <a:r>
              <a:rPr lang="en-US" sz="1700" b="1" dirty="0">
                <a:solidFill>
                  <a:srgbClr val="008000"/>
                </a:solidFill>
              </a:rPr>
              <a:t>(in progress</a:t>
            </a:r>
            <a:r>
              <a:rPr lang="en-US" sz="1700" b="1" dirty="0" smtClean="0">
                <a:solidFill>
                  <a:srgbClr val="008000"/>
                </a:solidFill>
              </a:rPr>
              <a:t>)</a:t>
            </a:r>
            <a:endParaRPr lang="en-US" sz="1700" dirty="0" smtClean="0"/>
          </a:p>
          <a:p>
            <a:r>
              <a:rPr lang="en-US" sz="1700" dirty="0" smtClean="0"/>
              <a:t>Implement </a:t>
            </a:r>
            <a:r>
              <a:rPr lang="en-US" sz="1700" dirty="0"/>
              <a:t>prototype output aggregation point (local and/or remote</a:t>
            </a:r>
            <a:r>
              <a:rPr lang="en-US" sz="1700" dirty="0" smtClean="0"/>
              <a:t>/http/</a:t>
            </a:r>
            <a:r>
              <a:rPr lang="en-US" sz="1700" dirty="0" err="1"/>
              <a:t>xrootd</a:t>
            </a:r>
            <a:r>
              <a:rPr lang="en-US" sz="1700" dirty="0"/>
              <a:t> implementation</a:t>
            </a:r>
            <a:r>
              <a:rPr lang="en-US" sz="1700" dirty="0" smtClean="0"/>
              <a:t>)</a:t>
            </a:r>
            <a:endParaRPr lang="en-US" sz="1700" dirty="0"/>
          </a:p>
          <a:p>
            <a:pPr lvl="1"/>
            <a:r>
              <a:rPr lang="en-US" sz="1600" dirty="0" smtClean="0">
                <a:solidFill>
                  <a:schemeClr val="accent2"/>
                </a:solidFill>
              </a:rPr>
              <a:t>No </a:t>
            </a:r>
            <a:r>
              <a:rPr lang="en-US" sz="1600" dirty="0">
                <a:solidFill>
                  <a:schemeClr val="accent2"/>
                </a:solidFill>
              </a:rPr>
              <a:t>effort on this. Ideal item for someone new to come in and help with… particularly if they’re interested in trying out an object store</a:t>
            </a:r>
            <a:r>
              <a:rPr lang="en-US" sz="1600" dirty="0" smtClean="0">
                <a:solidFill>
                  <a:schemeClr val="accent2"/>
                </a:solidFill>
              </a:rPr>
              <a:t>…</a:t>
            </a:r>
            <a:endParaRPr lang="en-US" sz="1600" dirty="0"/>
          </a:p>
          <a:p>
            <a:r>
              <a:rPr lang="en-US" sz="1700" dirty="0" smtClean="0"/>
              <a:t>Implement </a:t>
            </a:r>
            <a:r>
              <a:rPr lang="en-US" sz="1700" dirty="0"/>
              <a:t>PanDA </a:t>
            </a:r>
            <a:r>
              <a:rPr lang="en-US" sz="1700" dirty="0" smtClean="0"/>
              <a:t>merge job to </a:t>
            </a:r>
            <a:r>
              <a:rPr lang="en-US" sz="1700" dirty="0"/>
              <a:t>build cluster files from aggregation area into full output file for registration with DDM </a:t>
            </a:r>
            <a:r>
              <a:rPr lang="en-US" sz="1700" dirty="0" smtClean="0"/>
              <a:t>(Tadashi)  </a:t>
            </a:r>
            <a:r>
              <a:rPr lang="en-US" sz="1700" b="1" dirty="0" smtClean="0">
                <a:solidFill>
                  <a:srgbClr val="008000"/>
                </a:solidFill>
              </a:rPr>
              <a:t>(done, same as prod/analysis workflow)</a:t>
            </a:r>
            <a:endParaRPr lang="en-US" sz="1700" dirty="0" smtClean="0"/>
          </a:p>
          <a:p>
            <a:r>
              <a:rPr lang="en-US" sz="1700" dirty="0" smtClean="0"/>
              <a:t>Implement </a:t>
            </a:r>
            <a:r>
              <a:rPr lang="en-US" sz="1700" dirty="0"/>
              <a:t>PanDA/JEDI service that detects event job completion (from accumulation of event completion metadata) and triggers PanDA merge job, and times out/reassigns events held by non-responding consumers (Tadashi)</a:t>
            </a:r>
          </a:p>
          <a:p>
            <a:r>
              <a:rPr lang="en-US" sz="1700" dirty="0"/>
              <a:t>Establish testing setup. NB </a:t>
            </a:r>
            <a:r>
              <a:rPr lang="en-US" sz="1700" dirty="0" err="1"/>
              <a:t>runEvent</a:t>
            </a:r>
            <a:r>
              <a:rPr lang="en-US" sz="1700" dirty="0"/>
              <a:t> can be used outside the context of the full pilot, for testing purposes</a:t>
            </a:r>
          </a:p>
          <a:p>
            <a:r>
              <a:rPr lang="en-US" sz="1700" dirty="0"/>
              <a:t>Establish </a:t>
            </a:r>
            <a:r>
              <a:rPr lang="en-US" sz="1700" dirty="0" err="1"/>
              <a:t>Hammercloud</a:t>
            </a:r>
            <a:r>
              <a:rPr lang="en-US" sz="1700" dirty="0"/>
              <a:t> based testing setup for full infrastructure. (all)</a:t>
            </a:r>
          </a:p>
          <a:p>
            <a:endParaRPr lang="en-US" sz="17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Torre Wenaus               </a:t>
            </a:r>
            <a:r>
              <a:rPr lang="en-US" dirty="0" err="1" smtClean="0"/>
              <a:t>BigPanDA</a:t>
            </a:r>
            <a:r>
              <a:rPr lang="en-US" dirty="0" smtClean="0"/>
              <a:t> workshop,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4488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reading and processing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081" y="1242901"/>
            <a:ext cx="8964575" cy="5133009"/>
          </a:xfrm>
        </p:spPr>
        <p:txBody>
          <a:bodyPr>
            <a:noAutofit/>
          </a:bodyPr>
          <a:lstStyle/>
          <a:p>
            <a:r>
              <a:rPr lang="en-US" sz="1600" dirty="0"/>
              <a:t>E</a:t>
            </a:r>
            <a:r>
              <a:rPr lang="en-US" sz="1600" dirty="0" smtClean="0"/>
              <a:t>vent reader and event server web service prototypes exist</a:t>
            </a:r>
          </a:p>
          <a:p>
            <a:r>
              <a:rPr lang="en-US" sz="1600" dirty="0" smtClean="0"/>
              <a:t>First reader implementation was with </a:t>
            </a:r>
            <a:r>
              <a:rPr lang="en-US" sz="1600" dirty="0" err="1" smtClean="0"/>
              <a:t>bytestream</a:t>
            </a:r>
            <a:r>
              <a:rPr lang="en-US" sz="1600" dirty="0" smtClean="0"/>
              <a:t> events, now extended to POOL files</a:t>
            </a:r>
          </a:p>
          <a:p>
            <a:pPr lvl="1"/>
            <a:r>
              <a:rPr lang="en-US" sz="1600" dirty="0"/>
              <a:t>T</a:t>
            </a:r>
            <a:r>
              <a:rPr lang="en-US" sz="1600" dirty="0" smtClean="0"/>
              <a:t>argeting G4 simulation as first use case</a:t>
            </a:r>
          </a:p>
          <a:p>
            <a:r>
              <a:rPr lang="en-US" sz="1600" dirty="0" smtClean="0"/>
              <a:t>AthenaMP </a:t>
            </a:r>
            <a:r>
              <a:rPr lang="en-US" sz="1600" dirty="0"/>
              <a:t>workers receive POOL </a:t>
            </a:r>
            <a:r>
              <a:rPr lang="en-US" sz="1600" dirty="0" smtClean="0"/>
              <a:t>event tokens from the </a:t>
            </a:r>
            <a:r>
              <a:rPr lang="en-US" sz="1600" dirty="0" err="1" smtClean="0"/>
              <a:t>TokenScatterer</a:t>
            </a:r>
            <a:r>
              <a:rPr lang="en-US" sz="1600" dirty="0" smtClean="0"/>
              <a:t>, ROOT retrieves event data</a:t>
            </a:r>
          </a:p>
          <a:p>
            <a:pPr lvl="1"/>
            <a:r>
              <a:rPr lang="en-US" sz="1600" dirty="0"/>
              <a:t>First version exists, relies on POOL file catalog for file/protocol </a:t>
            </a:r>
            <a:r>
              <a:rPr lang="en-US" sz="1600" dirty="0" smtClean="0"/>
              <a:t>info</a:t>
            </a:r>
          </a:p>
          <a:p>
            <a:pPr marL="285750" indent="-285750"/>
            <a:r>
              <a:rPr lang="en-US" sz="1600" dirty="0"/>
              <a:t>Successfully tested with sample AtlasG4_tf </a:t>
            </a:r>
            <a:r>
              <a:rPr lang="en-US" sz="1600" dirty="0" smtClean="0"/>
              <a:t>job</a:t>
            </a:r>
          </a:p>
          <a:p>
            <a:pPr marL="685800" lvl="1"/>
            <a:r>
              <a:rPr lang="en-US" sz="1600" dirty="0"/>
              <a:t>C</a:t>
            </a:r>
            <a:r>
              <a:rPr lang="en-US" sz="1600" dirty="0" smtClean="0"/>
              <a:t>urrently </a:t>
            </a:r>
            <a:r>
              <a:rPr lang="en-US" sz="1600" dirty="0"/>
              <a:t>needs 1-event input file for </a:t>
            </a:r>
            <a:r>
              <a:rPr lang="en-US" sz="1600" dirty="0" smtClean="0"/>
              <a:t>configuration</a:t>
            </a:r>
          </a:p>
          <a:p>
            <a:pPr marL="685800" lvl="1"/>
            <a:r>
              <a:rPr lang="en-US" sz="1600" dirty="0" smtClean="0"/>
              <a:t>Remote </a:t>
            </a:r>
            <a:r>
              <a:rPr lang="en-US" sz="1600" dirty="0"/>
              <a:t>http read works, </a:t>
            </a:r>
            <a:r>
              <a:rPr lang="en-US" sz="1600" dirty="0" smtClean="0"/>
              <a:t>outputs are </a:t>
            </a:r>
            <a:r>
              <a:rPr lang="en-US" sz="1600" dirty="0"/>
              <a:t>identical to local </a:t>
            </a:r>
            <a:r>
              <a:rPr lang="en-US" sz="1600" dirty="0" smtClean="0"/>
              <a:t>read</a:t>
            </a:r>
            <a:endParaRPr lang="en-US" sz="1600" dirty="0"/>
          </a:p>
          <a:p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Torre Wenaus               </a:t>
            </a:r>
            <a:r>
              <a:rPr lang="en-US" dirty="0" err="1" smtClean="0"/>
              <a:t>BigPanDA</a:t>
            </a:r>
            <a:r>
              <a:rPr lang="en-US" dirty="0" smtClean="0"/>
              <a:t> workshop,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0773" y="5915571"/>
            <a:ext cx="37782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V. </a:t>
            </a:r>
            <a:r>
              <a:rPr lang="en-US" dirty="0" err="1" smtClean="0"/>
              <a:t>Tsulaia</a:t>
            </a:r>
            <a:r>
              <a:rPr lang="en-US" dirty="0" smtClean="0"/>
              <a:t>, R. </a:t>
            </a:r>
            <a:r>
              <a:rPr lang="en-US" dirty="0" err="1" smtClean="0"/>
              <a:t>Vitillo</a:t>
            </a:r>
            <a:r>
              <a:rPr lang="en-US" dirty="0" smtClean="0"/>
              <a:t>, P. Van </a:t>
            </a:r>
            <a:r>
              <a:rPr lang="en-US" dirty="0" err="1" smtClean="0"/>
              <a:t>Gemmeren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3311" y="3883981"/>
            <a:ext cx="4414345" cy="2693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042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OutputFileSequencerSvc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New component of Athena I/O infrastructure</a:t>
            </a:r>
          </a:p>
          <a:p>
            <a:pPr lvl="1"/>
            <a:r>
              <a:rPr lang="en-US" sz="1800" dirty="0" smtClean="0"/>
              <a:t>Allows closing output files during the runtime of a job</a:t>
            </a:r>
          </a:p>
          <a:p>
            <a:pPr lvl="2"/>
            <a:r>
              <a:rPr lang="en-US" sz="1600" dirty="0" smtClean="0"/>
              <a:t>Writes events and metadata processed so far</a:t>
            </a:r>
          </a:p>
          <a:p>
            <a:pPr lvl="1"/>
            <a:r>
              <a:rPr lang="en-US" sz="1800" dirty="0" smtClean="0"/>
              <a:t>Opens new file for the remaining events (and metadata)</a:t>
            </a:r>
          </a:p>
          <a:p>
            <a:pPr lvl="1"/>
            <a:r>
              <a:rPr lang="en-US" sz="1800" dirty="0" smtClean="0"/>
              <a:t>Creating a sequence of Output Files</a:t>
            </a:r>
          </a:p>
          <a:p>
            <a:pPr lvl="2"/>
            <a:r>
              <a:rPr lang="en-US" sz="1600" dirty="0" smtClean="0"/>
              <a:t>Naming similar to RAW</a:t>
            </a:r>
          </a:p>
          <a:p>
            <a:pPr lvl="1"/>
            <a:r>
              <a:rPr lang="en-US" sz="2000" dirty="0" smtClean="0"/>
              <a:t>Transition controlled via incident</a:t>
            </a:r>
          </a:p>
          <a:p>
            <a:pPr lvl="2"/>
            <a:r>
              <a:rPr lang="en-US" sz="1600" dirty="0" smtClean="0"/>
              <a:t>Configurable</a:t>
            </a:r>
            <a:endParaRPr lang="en-US" sz="16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19600" cy="4525963"/>
          </a:xfrm>
        </p:spPr>
        <p:txBody>
          <a:bodyPr>
            <a:noAutofit/>
          </a:bodyPr>
          <a:lstStyle/>
          <a:p>
            <a:r>
              <a:rPr lang="en-US" sz="2000" dirty="0" smtClean="0"/>
              <a:t>Example: Splitting Output File on Input File transition</a:t>
            </a:r>
          </a:p>
          <a:p>
            <a:pPr marL="0" indent="0">
              <a:buNone/>
            </a:pPr>
            <a:endParaRPr lang="en-US" sz="1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AthenaCommon.AppMgr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import </a:t>
            </a:r>
            <a:r>
              <a:rPr lang="en-US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ServiceMgr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as </a:t>
            </a:r>
            <a:r>
              <a:rPr lang="en-US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svcMgr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from </a:t>
            </a:r>
            <a:r>
              <a:rPr lang="en-US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AthenaServices.AthenaServicesConf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import 			</a:t>
            </a:r>
            <a:r>
              <a:rPr lang="en-US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OutputStreamSequencerSvc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outputStreamSequencerSvc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OutputStreamSequencerSvc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marL="0" indent="0">
              <a:buNone/>
            </a:pPr>
            <a:endParaRPr lang="en-US" sz="1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outputStreamSequencerSvc.SequenceIncidentName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			"</a:t>
            </a:r>
            <a:r>
              <a:rPr lang="en-US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EndFileIncident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</a:p>
          <a:p>
            <a:pPr marL="0" indent="0">
              <a:buNone/>
            </a:pPr>
            <a:endParaRPr lang="en-US" sz="1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svcMgr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+= </a:t>
            </a:r>
            <a:r>
              <a:rPr lang="en-US" sz="10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outputStreamSequencerSvc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15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645436" y="6106632"/>
            <a:ext cx="2343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Peter Van </a:t>
            </a:r>
            <a:r>
              <a:rPr lang="en-US" dirty="0" err="1" smtClean="0"/>
              <a:t>Gemmeren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8817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Event data handling is rather straight forward.</a:t>
            </a:r>
          </a:p>
          <a:p>
            <a:pPr lvl="1"/>
            <a:r>
              <a:rPr lang="en-US" sz="1800" dirty="0" smtClean="0"/>
              <a:t>Events never span file boundaries, store is cleared after execute</a:t>
            </a:r>
          </a:p>
          <a:p>
            <a:r>
              <a:rPr lang="en-US" sz="2000" dirty="0" smtClean="0"/>
              <a:t>In-File Metadata is not so simple.</a:t>
            </a:r>
          </a:p>
          <a:p>
            <a:pPr lvl="1"/>
            <a:r>
              <a:rPr lang="en-US" sz="1800" dirty="0" smtClean="0"/>
              <a:t>Accumulated/summarized over the run time of the job</a:t>
            </a:r>
          </a:p>
          <a:p>
            <a:pPr lvl="1"/>
            <a:r>
              <a:rPr lang="en-US" sz="1800" dirty="0" smtClean="0"/>
              <a:t>Or propagated from Input to Output File</a:t>
            </a:r>
          </a:p>
          <a:p>
            <a:pPr lvl="2"/>
            <a:r>
              <a:rPr lang="en-US" sz="1600" dirty="0" smtClean="0"/>
              <a:t>Done by metadata tools, which a invoked by Begin/End File incidents</a:t>
            </a:r>
          </a:p>
          <a:p>
            <a:pPr lvl="3"/>
            <a:r>
              <a:rPr lang="en-US" sz="1400" dirty="0" smtClean="0"/>
              <a:t>Not executed for every event</a:t>
            </a:r>
          </a:p>
          <a:p>
            <a:pPr lvl="1"/>
            <a:r>
              <a:rPr lang="en-US" sz="1800" dirty="0" smtClean="0"/>
              <a:t>Currently written at finalize only, store is cleared at the end of the job</a:t>
            </a:r>
          </a:p>
          <a:p>
            <a:pPr lvl="2"/>
            <a:r>
              <a:rPr lang="en-US" sz="1600" dirty="0" smtClean="0"/>
              <a:t>Unfortunately, not everyone plays nicely and some modules hold on to pointers to store (which are obsolete once the store gets cleared).</a:t>
            </a:r>
          </a:p>
          <a:p>
            <a:pPr lvl="3"/>
            <a:r>
              <a:rPr lang="en-US" sz="1400" dirty="0" smtClean="0"/>
              <a:t>Fixed a few of them</a:t>
            </a:r>
            <a:endParaRPr lang="en-US" sz="2000" dirty="0"/>
          </a:p>
          <a:p>
            <a:pPr lvl="1"/>
            <a:r>
              <a:rPr lang="en-US" sz="1800" dirty="0" smtClean="0"/>
              <a:t>Limit Output file transition to Input file transition (by policy)</a:t>
            </a:r>
          </a:p>
          <a:p>
            <a:pPr lvl="2"/>
            <a:r>
              <a:rPr lang="en-US" sz="1600" dirty="0" smtClean="0"/>
              <a:t>No splitting of input file metadata records.</a:t>
            </a:r>
          </a:p>
          <a:p>
            <a:pPr lvl="2"/>
            <a:r>
              <a:rPr lang="en-US" sz="1600" dirty="0" err="1" smtClean="0"/>
              <a:t>MetaDataTools</a:t>
            </a:r>
            <a:r>
              <a:rPr lang="en-US" sz="1600" dirty="0" smtClean="0"/>
              <a:t> can prepare for possible transition during </a:t>
            </a:r>
            <a:r>
              <a:rPr lang="en-US" sz="1600" dirty="0" err="1" smtClean="0"/>
              <a:t>EndFile</a:t>
            </a:r>
            <a:r>
              <a:rPr lang="en-US" sz="1600" dirty="0" smtClean="0"/>
              <a:t> incident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645436" y="6106632"/>
            <a:ext cx="2343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Peter Van </a:t>
            </a:r>
            <a:r>
              <a:rPr lang="en-US" dirty="0" err="1" smtClean="0"/>
              <a:t>Gemmeren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4321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Output File Sequence for </a:t>
            </a:r>
            <a:r>
              <a:rPr lang="en-US" dirty="0" err="1" smtClean="0"/>
              <a:t>EventServer</a:t>
            </a:r>
            <a:r>
              <a:rPr lang="en-US" dirty="0" smtClean="0"/>
              <a:t> Simulation jobs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Simulation only needs: </a:t>
            </a:r>
            <a:r>
              <a:rPr lang="en-US" sz="2000" dirty="0" err="1" smtClean="0"/>
              <a:t>IOVMetaData</a:t>
            </a:r>
            <a:r>
              <a:rPr lang="en-US" sz="2000" dirty="0" smtClean="0"/>
              <a:t> and </a:t>
            </a:r>
            <a:r>
              <a:rPr lang="en-US" sz="2000" dirty="0" err="1" smtClean="0"/>
              <a:t>EventStreamInfo</a:t>
            </a:r>
            <a:endParaRPr lang="en-US" sz="2000" dirty="0" smtClean="0"/>
          </a:p>
          <a:p>
            <a:pPr lvl="1"/>
            <a:r>
              <a:rPr lang="en-US" sz="1800" dirty="0" smtClean="0"/>
              <a:t>No </a:t>
            </a:r>
            <a:r>
              <a:rPr lang="en-US" sz="1800" dirty="0" err="1" smtClean="0"/>
              <a:t>Lumi</a:t>
            </a:r>
            <a:r>
              <a:rPr lang="en-US" sz="1800" dirty="0" smtClean="0"/>
              <a:t> or </a:t>
            </a:r>
            <a:r>
              <a:rPr lang="en-US" sz="1800" dirty="0" err="1" smtClean="0"/>
              <a:t>EventBookkeeper</a:t>
            </a:r>
            <a:endParaRPr lang="en-US" sz="1800" dirty="0" smtClean="0"/>
          </a:p>
          <a:p>
            <a:r>
              <a:rPr lang="en-US" sz="2000" dirty="0" err="1" smtClean="0"/>
              <a:t>EventServer</a:t>
            </a:r>
            <a:r>
              <a:rPr lang="en-US" sz="2000" dirty="0" smtClean="0"/>
              <a:t> will write ‘transient’ 1 event output files, but merge them before use.</a:t>
            </a:r>
          </a:p>
          <a:p>
            <a:pPr lvl="1"/>
            <a:r>
              <a:rPr lang="en-US" sz="1800" dirty="0" smtClean="0"/>
              <a:t>Can use </a:t>
            </a:r>
            <a:r>
              <a:rPr lang="en-US" sz="1800" dirty="0" err="1" smtClean="0"/>
              <a:t>EndEvent</a:t>
            </a:r>
            <a:r>
              <a:rPr lang="en-US" sz="1800" dirty="0" smtClean="0"/>
              <a:t> incident to trigger Output File Transition</a:t>
            </a:r>
          </a:p>
          <a:p>
            <a:pPr lvl="2"/>
            <a:r>
              <a:rPr lang="en-US" sz="1600" dirty="0" smtClean="0"/>
              <a:t>Provide override for Input File Transition requirement</a:t>
            </a:r>
          </a:p>
          <a:p>
            <a:pPr lvl="1"/>
            <a:r>
              <a:rPr lang="en-US" sz="1800" dirty="0" smtClean="0"/>
              <a:t>Use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athena.py runargs.MergeHIT.py PATJobTransforms/skeleton.MergeHIT.py </a:t>
            </a:r>
            <a:r>
              <a:rPr lang="en-US" sz="1800" dirty="0" smtClean="0"/>
              <a:t>to merge Output Files</a:t>
            </a:r>
          </a:p>
          <a:p>
            <a:pPr lvl="2"/>
            <a:r>
              <a:rPr lang="en-US" sz="1600" dirty="0" smtClean="0"/>
              <a:t>Please do slow merge</a:t>
            </a:r>
          </a:p>
          <a:p>
            <a:r>
              <a:rPr lang="en-US" sz="2000" dirty="0" smtClean="0"/>
              <a:t>First Prototype ~kind off works</a:t>
            </a:r>
          </a:p>
          <a:p>
            <a:pPr lvl="1"/>
            <a:r>
              <a:rPr lang="en-US" sz="1800" dirty="0" smtClean="0"/>
              <a:t>Doesn’t crash, that was progress</a:t>
            </a:r>
          </a:p>
          <a:p>
            <a:pPr lvl="1"/>
            <a:r>
              <a:rPr lang="en-US" sz="1800" dirty="0" smtClean="0"/>
              <a:t>Produces metadata (merging adds unneeded metadata due to over configuration)</a:t>
            </a:r>
          </a:p>
          <a:p>
            <a:pPr lvl="1"/>
            <a:r>
              <a:rPr lang="en-US" sz="1800" dirty="0" smtClean="0"/>
              <a:t>Produces extra file, but that is ‘merged away’</a:t>
            </a:r>
          </a:p>
          <a:p>
            <a:pPr lvl="1"/>
            <a:r>
              <a:rPr lang="en-US" sz="1800" dirty="0" smtClean="0"/>
              <a:t>ERROR logs from </a:t>
            </a:r>
            <a:r>
              <a:rPr lang="en-US" sz="1800" dirty="0" err="1" smtClean="0"/>
              <a:t>CutFlowSvc</a:t>
            </a:r>
            <a:r>
              <a:rPr lang="en-US" sz="1800" dirty="0" smtClean="0"/>
              <a:t>, but </a:t>
            </a:r>
            <a:r>
              <a:rPr lang="en-US" sz="1800" dirty="0" err="1" smtClean="0"/>
              <a:t>EventBookkeeper</a:t>
            </a:r>
            <a:r>
              <a:rPr lang="en-US" sz="1800" dirty="0" smtClean="0"/>
              <a:t> is not used…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645436" y="6106632"/>
            <a:ext cx="2343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Peter Van </a:t>
            </a:r>
            <a:r>
              <a:rPr lang="en-US" dirty="0" err="1" smtClean="0"/>
              <a:t>Gemmeren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5834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Token Extractor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3869" y="1380550"/>
            <a:ext cx="4365560" cy="4299835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Prototype implemented, derived from existing event collection utilities</a:t>
            </a:r>
          </a:p>
          <a:p>
            <a:r>
              <a:rPr lang="en-US" sz="1800" dirty="0"/>
              <a:t>Turned the existing </a:t>
            </a:r>
            <a:r>
              <a:rPr lang="en-US" sz="1800" dirty="0" err="1"/>
              <a:t>CollListToken</a:t>
            </a:r>
            <a:r>
              <a:rPr lang="en-US" sz="1800" dirty="0"/>
              <a:t> utility into a </a:t>
            </a:r>
            <a:r>
              <a:rPr lang="en-US" sz="1800" dirty="0" err="1" smtClean="0"/>
              <a:t>TokenExtractor</a:t>
            </a:r>
            <a:endParaRPr lang="en-US" sz="1800" dirty="0" smtClean="0"/>
          </a:p>
          <a:p>
            <a:r>
              <a:rPr lang="en-US" sz="1800" dirty="0"/>
              <a:t>R</a:t>
            </a:r>
            <a:r>
              <a:rPr lang="en-US" sz="1800" dirty="0" smtClean="0"/>
              <a:t>eceives </a:t>
            </a:r>
            <a:r>
              <a:rPr lang="en-US" sz="1800" dirty="0"/>
              <a:t>a list of event numbers over incoming </a:t>
            </a:r>
            <a:r>
              <a:rPr lang="en-US" sz="1800" dirty="0" err="1"/>
              <a:t>Yampl</a:t>
            </a:r>
            <a:r>
              <a:rPr lang="en-US" sz="1800" dirty="0"/>
              <a:t> channel, queries the database </a:t>
            </a:r>
            <a:r>
              <a:rPr lang="en-US" sz="1800" dirty="0" smtClean="0"/>
              <a:t>(or, as at present for EVGEN, reads from file) in </a:t>
            </a:r>
            <a:r>
              <a:rPr lang="en-US" sz="1800" dirty="0"/>
              <a:t>order to convert event numbers to event tokens and sends the tokens over outgoing </a:t>
            </a:r>
            <a:r>
              <a:rPr lang="en-US" sz="1800" dirty="0" err="1"/>
              <a:t>Yampl</a:t>
            </a:r>
            <a:r>
              <a:rPr lang="en-US" sz="1800" dirty="0"/>
              <a:t> </a:t>
            </a:r>
            <a:r>
              <a:rPr lang="en-US" sz="1800" dirty="0" smtClean="0"/>
              <a:t>channel</a:t>
            </a:r>
          </a:p>
          <a:p>
            <a:r>
              <a:rPr lang="en-US" sz="1800" dirty="0" smtClean="0"/>
              <a:t>Connected it to prototype AthenaMP </a:t>
            </a:r>
            <a:r>
              <a:rPr lang="en-US" sz="1800" dirty="0"/>
              <a:t>Token </a:t>
            </a:r>
            <a:r>
              <a:rPr lang="en-US" sz="1800" dirty="0" err="1"/>
              <a:t>Scatterer</a:t>
            </a:r>
            <a:r>
              <a:rPr lang="en-US" sz="1800" dirty="0"/>
              <a:t> and successfully ran </a:t>
            </a:r>
            <a:r>
              <a:rPr lang="en-US" sz="1800" dirty="0" smtClean="0"/>
              <a:t>some tests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18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645436" y="6106632"/>
            <a:ext cx="2343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err="1" smtClean="0"/>
              <a:t>Vakho</a:t>
            </a:r>
            <a:r>
              <a:rPr lang="en-US" dirty="0" smtClean="0"/>
              <a:t> </a:t>
            </a:r>
            <a:r>
              <a:rPr lang="en-US" dirty="0" err="1" smtClean="0"/>
              <a:t>Tsulaia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86" y="1357820"/>
            <a:ext cx="4589075" cy="344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346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</a:t>
            </a:r>
            <a:r>
              <a:rPr lang="en-US" dirty="0" smtClean="0"/>
              <a:t>Service Support in the Pilot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Pilot runs as normally, downloads a job definition from the dispatcher</a:t>
            </a:r>
          </a:p>
          <a:p>
            <a:pPr lvl="1"/>
            <a:r>
              <a:rPr lang="en-US" dirty="0" smtClean="0"/>
              <a:t>For a </a:t>
            </a:r>
            <a:r>
              <a:rPr lang="en-US" b="1" i="1" dirty="0" smtClean="0"/>
              <a:t>normal job</a:t>
            </a:r>
            <a:r>
              <a:rPr lang="en-US" dirty="0" smtClean="0"/>
              <a:t>, pilot will fork and monitor the </a:t>
            </a:r>
            <a:r>
              <a:rPr lang="en-US" b="1" dirty="0" err="1" smtClean="0">
                <a:latin typeface="Courier New"/>
                <a:cs typeface="Courier New"/>
              </a:rPr>
              <a:t>runJob</a:t>
            </a:r>
            <a:r>
              <a:rPr lang="en-US" dirty="0" smtClean="0"/>
              <a:t> </a:t>
            </a:r>
            <a:r>
              <a:rPr lang="en-US" dirty="0" err="1" smtClean="0"/>
              <a:t>subprocess</a:t>
            </a:r>
            <a:endParaRPr lang="en-US" dirty="0" smtClean="0"/>
          </a:p>
          <a:p>
            <a:pPr lvl="1"/>
            <a:r>
              <a:rPr lang="en-US" dirty="0" smtClean="0"/>
              <a:t>For an </a:t>
            </a:r>
            <a:r>
              <a:rPr lang="en-US" b="1" i="1" dirty="0" smtClean="0"/>
              <a:t>event job</a:t>
            </a:r>
            <a:r>
              <a:rPr lang="en-US" dirty="0" smtClean="0"/>
              <a:t>, pilot will fork and monitor the new </a:t>
            </a:r>
            <a:r>
              <a:rPr lang="en-US" b="1" dirty="0" err="1" smtClean="0">
                <a:latin typeface="Courier New"/>
                <a:cs typeface="Courier New"/>
              </a:rPr>
              <a:t>runEvent</a:t>
            </a:r>
            <a:r>
              <a:rPr lang="en-US" dirty="0" smtClean="0"/>
              <a:t> </a:t>
            </a:r>
            <a:r>
              <a:rPr lang="en-US" dirty="0" err="1" smtClean="0"/>
              <a:t>subprocess</a:t>
            </a:r>
            <a:r>
              <a:rPr lang="en-US" dirty="0" smtClean="0"/>
              <a:t>, currently in development</a:t>
            </a:r>
          </a:p>
          <a:p>
            <a:r>
              <a:rPr lang="en-US" b="1" dirty="0" err="1" smtClean="0">
                <a:latin typeface="Courier New"/>
                <a:cs typeface="Courier New"/>
              </a:rPr>
              <a:t>runEvent</a:t>
            </a:r>
            <a:r>
              <a:rPr lang="en-US" dirty="0" smtClean="0"/>
              <a:t> will be selected by the pilot when it sees the presence </a:t>
            </a:r>
            <a:r>
              <a:rPr lang="en-US" dirty="0"/>
              <a:t>of </a:t>
            </a:r>
            <a:r>
              <a:rPr lang="en-US" dirty="0" smtClean="0"/>
              <a:t>an </a:t>
            </a:r>
            <a:r>
              <a:rPr lang="en-US" b="1" i="1" dirty="0" err="1">
                <a:latin typeface="Courier New"/>
                <a:cs typeface="Courier New"/>
              </a:rPr>
              <a:t>eventRangeID</a:t>
            </a:r>
            <a:r>
              <a:rPr lang="en-US" dirty="0"/>
              <a:t> </a:t>
            </a:r>
            <a:r>
              <a:rPr lang="en-US" dirty="0" smtClean="0"/>
              <a:t>field in the job definition</a:t>
            </a:r>
          </a:p>
          <a:p>
            <a:r>
              <a:rPr lang="en-US" dirty="0" smtClean="0"/>
              <a:t>For an event job, the dispatcher response(s) will contain</a:t>
            </a:r>
          </a:p>
          <a:p>
            <a:pPr lvl="1"/>
            <a:r>
              <a:rPr lang="tr-TR" i="1" dirty="0" err="1" smtClean="0">
                <a:latin typeface="Courier New"/>
                <a:cs typeface="Courier New"/>
              </a:rPr>
              <a:t>eventRangeID</a:t>
            </a:r>
            <a:r>
              <a:rPr lang="tr-TR" dirty="0" smtClean="0"/>
              <a:t>: </a:t>
            </a:r>
            <a:r>
              <a:rPr lang="tr-TR" dirty="0" smtClean="0">
                <a:solidFill>
                  <a:srgbClr val="FF0000"/>
                </a:solidFill>
              </a:rPr>
              <a:t>&lt;</a:t>
            </a:r>
            <a:r>
              <a:rPr lang="tr-TR" dirty="0" err="1" smtClean="0">
                <a:solidFill>
                  <a:srgbClr val="FF0000"/>
                </a:solidFill>
              </a:rPr>
              <a:t>string</a:t>
            </a:r>
            <a:r>
              <a:rPr lang="tr-TR" dirty="0" smtClean="0">
                <a:solidFill>
                  <a:srgbClr val="FF0000"/>
                </a:solidFill>
              </a:rPr>
              <a:t>&gt;</a:t>
            </a:r>
          </a:p>
          <a:p>
            <a:pPr lvl="1"/>
            <a:r>
              <a:rPr lang="tr-TR" i="1" dirty="0" err="1" smtClean="0">
                <a:latin typeface="Courier New"/>
                <a:cs typeface="Courier New"/>
              </a:rPr>
              <a:t>startEvent</a:t>
            </a:r>
            <a:r>
              <a:rPr lang="tr-TR" dirty="0" smtClean="0"/>
              <a:t>: </a:t>
            </a:r>
            <a:r>
              <a:rPr lang="tr-TR" dirty="0" smtClean="0">
                <a:solidFill>
                  <a:srgbClr val="FF0000"/>
                </a:solidFill>
              </a:rPr>
              <a:t>&lt;</a:t>
            </a:r>
            <a:r>
              <a:rPr lang="tr-TR" dirty="0" err="1" smtClean="0">
                <a:solidFill>
                  <a:srgbClr val="FF0000"/>
                </a:solidFill>
              </a:rPr>
              <a:t>string</a:t>
            </a:r>
            <a:r>
              <a:rPr lang="tr-TR" dirty="0" smtClean="0">
                <a:solidFill>
                  <a:srgbClr val="FF0000"/>
                </a:solidFill>
              </a:rPr>
              <a:t>&gt;</a:t>
            </a:r>
          </a:p>
          <a:p>
            <a:pPr lvl="1"/>
            <a:r>
              <a:rPr lang="tr-TR" i="1" dirty="0" err="1" smtClean="0">
                <a:latin typeface="Courier New"/>
                <a:cs typeface="Courier New"/>
              </a:rPr>
              <a:t>lastEvent</a:t>
            </a:r>
            <a:r>
              <a:rPr lang="tr-TR" dirty="0" smtClean="0"/>
              <a:t>: </a:t>
            </a:r>
            <a:r>
              <a:rPr lang="tr-TR" dirty="0" smtClean="0">
                <a:solidFill>
                  <a:srgbClr val="FF0000"/>
                </a:solidFill>
              </a:rPr>
              <a:t>&lt;</a:t>
            </a:r>
            <a:r>
              <a:rPr lang="tr-TR" dirty="0" err="1" smtClean="0">
                <a:solidFill>
                  <a:srgbClr val="FF0000"/>
                </a:solidFill>
              </a:rPr>
              <a:t>string</a:t>
            </a:r>
            <a:r>
              <a:rPr lang="tr-TR" dirty="0" smtClean="0">
                <a:solidFill>
                  <a:srgbClr val="FF0000"/>
                </a:solidFill>
              </a:rPr>
              <a:t>&gt;</a:t>
            </a:r>
          </a:p>
          <a:p>
            <a:pPr lvl="1"/>
            <a:r>
              <a:rPr lang="tr-TR" i="1" dirty="0" err="1" smtClean="0">
                <a:latin typeface="Courier New"/>
                <a:cs typeface="Courier New"/>
              </a:rPr>
              <a:t>lfn</a:t>
            </a:r>
            <a:r>
              <a:rPr lang="tr-TR" dirty="0" smtClean="0"/>
              <a:t>: </a:t>
            </a:r>
            <a:r>
              <a:rPr lang="tr-TR" dirty="0" smtClean="0">
                <a:solidFill>
                  <a:srgbClr val="FF0000"/>
                </a:solidFill>
              </a:rPr>
              <a:t>&lt;</a:t>
            </a:r>
            <a:r>
              <a:rPr lang="tr-TR" dirty="0" err="1" smtClean="0">
                <a:solidFill>
                  <a:srgbClr val="FF0000"/>
                </a:solidFill>
              </a:rPr>
              <a:t>list</a:t>
            </a:r>
            <a:r>
              <a:rPr lang="tr-TR" dirty="0" smtClean="0">
                <a:solidFill>
                  <a:srgbClr val="FF0000"/>
                </a:solidFill>
              </a:rPr>
              <a:t>&gt;</a:t>
            </a:r>
          </a:p>
          <a:p>
            <a:pPr lvl="1"/>
            <a:r>
              <a:rPr lang="tr-TR" i="1" dirty="0" err="1" smtClean="0">
                <a:latin typeface="Courier New"/>
                <a:cs typeface="Courier New"/>
              </a:rPr>
              <a:t>guid</a:t>
            </a:r>
            <a:r>
              <a:rPr lang="tr-TR" dirty="0" smtClean="0"/>
              <a:t>: </a:t>
            </a:r>
            <a:r>
              <a:rPr lang="tr-TR" dirty="0" smtClean="0">
                <a:solidFill>
                  <a:srgbClr val="FF0000"/>
                </a:solidFill>
              </a:rPr>
              <a:t>&lt;</a:t>
            </a:r>
            <a:r>
              <a:rPr lang="tr-TR" dirty="0" err="1" smtClean="0">
                <a:solidFill>
                  <a:srgbClr val="FF0000"/>
                </a:solidFill>
              </a:rPr>
              <a:t>list</a:t>
            </a:r>
            <a:r>
              <a:rPr lang="tr-TR" dirty="0" smtClean="0">
                <a:solidFill>
                  <a:srgbClr val="FF0000"/>
                </a:solidFill>
              </a:rPr>
              <a:t>&gt;</a:t>
            </a:r>
          </a:p>
          <a:p>
            <a:pPr lvl="1"/>
            <a:r>
              <a:rPr lang="tr-TR" i="1" dirty="0" err="1" smtClean="0">
                <a:latin typeface="Courier New"/>
                <a:cs typeface="Courier New"/>
              </a:rPr>
              <a:t>attemptNr</a:t>
            </a:r>
            <a:r>
              <a:rPr lang="tr-TR" dirty="0" smtClean="0"/>
              <a:t>: </a:t>
            </a:r>
            <a:r>
              <a:rPr lang="tr-TR" dirty="0" smtClean="0">
                <a:solidFill>
                  <a:srgbClr val="FF0000"/>
                </a:solidFill>
              </a:rPr>
              <a:t>&lt;</a:t>
            </a:r>
            <a:r>
              <a:rPr lang="tr-TR" dirty="0" err="1" smtClean="0">
                <a:solidFill>
                  <a:srgbClr val="FF0000"/>
                </a:solidFill>
              </a:rPr>
              <a:t>string</a:t>
            </a:r>
            <a:r>
              <a:rPr lang="tr-TR" dirty="0" smtClean="0">
                <a:solidFill>
                  <a:srgbClr val="FF0000"/>
                </a:solidFill>
              </a:rPr>
              <a:t>&gt;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19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367358" y="6106632"/>
            <a:ext cx="131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Paul Nilsson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1727" y="6507295"/>
            <a:ext cx="4531911" cy="365125"/>
          </a:xfrm>
        </p:spPr>
        <p:txBody>
          <a:bodyPr/>
          <a:lstStyle/>
          <a:p>
            <a:r>
              <a:rPr lang="en-US" dirty="0" smtClean="0"/>
              <a:t>Torre Wenaus               </a:t>
            </a:r>
            <a:r>
              <a:rPr lang="en-US" dirty="0" err="1" smtClean="0"/>
              <a:t>BigPanDA</a:t>
            </a:r>
            <a:r>
              <a:rPr lang="en-US" dirty="0" smtClean="0"/>
              <a:t> workshop,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627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an event service?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the model of… ask for exactly what you need, have it delivered to you by a service that knows how to get it to you efficiently</a:t>
            </a:r>
          </a:p>
          <a:p>
            <a:r>
              <a:rPr lang="en-US" dirty="0" smtClean="0"/>
              <a:t>Why ask for files when what you really want are (particular) events</a:t>
            </a:r>
          </a:p>
          <a:p>
            <a:r>
              <a:rPr lang="en-US" dirty="0" smtClean="0"/>
              <a:t>(Perhaps the events you’re asking for don’t even exist in the required form, and they’ll be transparently created for you – that’s another discussion… virtual data… but on the same path)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931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Pilot </a:t>
            </a:r>
            <a:r>
              <a:rPr lang="en-US" sz="2800" dirty="0" err="1" smtClean="0"/>
              <a:t>runEvent</a:t>
            </a:r>
            <a:r>
              <a:rPr lang="en-US" sz="2800" dirty="0" smtClean="0"/>
              <a:t> </a:t>
            </a:r>
            <a:r>
              <a:rPr lang="en-US" sz="2800" dirty="0" err="1" smtClean="0"/>
              <a:t>subprocess</a:t>
            </a:r>
            <a:r>
              <a:rPr lang="en-US" sz="2800" dirty="0" smtClean="0"/>
              <a:t> </a:t>
            </a:r>
            <a:r>
              <a:rPr lang="en-US" sz="2800" dirty="0" err="1" smtClean="0"/>
              <a:t>vs</a:t>
            </a:r>
            <a:r>
              <a:rPr lang="en-US" sz="2800" dirty="0" smtClean="0"/>
              <a:t> </a:t>
            </a:r>
            <a:r>
              <a:rPr lang="en-US" sz="2800" dirty="0" err="1" smtClean="0"/>
              <a:t>EventService</a:t>
            </a:r>
            <a:r>
              <a:rPr lang="en-US" sz="2800" dirty="0" smtClean="0"/>
              <a:t> module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Basic functionality of </a:t>
            </a:r>
            <a:r>
              <a:rPr lang="en-US" dirty="0" err="1" smtClean="0"/>
              <a:t>runEvent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Main loop running over all events within the given event range; download event(s) from Event Server and process them; download new event range until all ranges are exhausted (as determined by dispatcher)</a:t>
            </a:r>
          </a:p>
          <a:p>
            <a:pPr lvl="1"/>
            <a:r>
              <a:rPr lang="en-US" dirty="0" smtClean="0"/>
              <a:t>An asynchronous thread is staging out finished output files</a:t>
            </a:r>
          </a:p>
          <a:p>
            <a:r>
              <a:rPr lang="en-US" dirty="0" err="1" smtClean="0"/>
              <a:t>EventService</a:t>
            </a:r>
            <a:r>
              <a:rPr lang="en-US" dirty="0" smtClean="0"/>
              <a:t> class also in development</a:t>
            </a:r>
          </a:p>
          <a:p>
            <a:pPr lvl="1"/>
            <a:r>
              <a:rPr lang="en-US" dirty="0" smtClean="0"/>
              <a:t>Contains all the methods for interacting with the Event Server; download events, event processing, any server/dispatcher updates,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/>
            <a:r>
              <a:rPr lang="en-US" dirty="0" smtClean="0"/>
              <a:t>Same plug-in mechanism as other classes, i.e. an experiment can have its own subclass in case there are any differences with the default (read: ATLAS) implementation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367358" y="6106632"/>
            <a:ext cx="131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Paul Nilsson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1727" y="6507295"/>
            <a:ext cx="4531911" cy="365125"/>
          </a:xfrm>
        </p:spPr>
        <p:txBody>
          <a:bodyPr/>
          <a:lstStyle/>
          <a:p>
            <a:r>
              <a:rPr lang="en-US" dirty="0" smtClean="0"/>
              <a:t>Torre Wenaus               </a:t>
            </a:r>
            <a:r>
              <a:rPr lang="en-US" dirty="0" err="1" smtClean="0"/>
              <a:t>BigPanDA</a:t>
            </a:r>
            <a:r>
              <a:rPr lang="en-US" dirty="0" smtClean="0"/>
              <a:t> workshop,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3600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Pilot </a:t>
            </a:r>
            <a:r>
              <a:rPr lang="en-US" dirty="0" err="1" smtClean="0"/>
              <a:t>runEvent</a:t>
            </a:r>
            <a:r>
              <a:rPr lang="en-US" dirty="0" smtClean="0"/>
              <a:t> workflow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[ Initial event range already downloaded with the first </a:t>
            </a:r>
            <a:r>
              <a:rPr lang="en-US" dirty="0" err="1" smtClean="0"/>
              <a:t>getJob</a:t>
            </a:r>
            <a:r>
              <a:rPr lang="en-US" dirty="0" smtClean="0"/>
              <a:t>() call by the pilot ]</a:t>
            </a:r>
          </a:p>
          <a:p>
            <a:r>
              <a:rPr lang="en-US" dirty="0" smtClean="0"/>
              <a:t>Stage-in (unless already present in CVMFS) of necessary preliminaries (</a:t>
            </a:r>
            <a:r>
              <a:rPr lang="en-US" dirty="0" err="1" smtClean="0"/>
              <a:t>DBRelease</a:t>
            </a:r>
            <a:r>
              <a:rPr lang="en-US" dirty="0" smtClean="0"/>
              <a:t>)</a:t>
            </a:r>
          </a:p>
          <a:p>
            <a:r>
              <a:rPr lang="en-US" dirty="0" smtClean="0"/>
              <a:t>Configuration and launch of </a:t>
            </a:r>
            <a:r>
              <a:rPr lang="en-US" dirty="0" err="1" smtClean="0"/>
              <a:t>AthenaMP</a:t>
            </a:r>
            <a:r>
              <a:rPr lang="en-US" dirty="0" smtClean="0"/>
              <a:t> (or other payload)</a:t>
            </a:r>
          </a:p>
          <a:p>
            <a:pPr lvl="1"/>
            <a:r>
              <a:rPr lang="en-US" dirty="0" err="1" smtClean="0"/>
              <a:t>AthenaMP</a:t>
            </a:r>
            <a:r>
              <a:rPr lang="en-US" dirty="0" smtClean="0"/>
              <a:t> goes </a:t>
            </a:r>
            <a:r>
              <a:rPr lang="en-US" dirty="0"/>
              <a:t>through its initialization phase and forks worker </a:t>
            </a:r>
            <a:r>
              <a:rPr lang="en-US" dirty="0" smtClean="0"/>
              <a:t>processes</a:t>
            </a:r>
          </a:p>
          <a:p>
            <a:r>
              <a:rPr lang="en-US" dirty="0" err="1" smtClean="0"/>
              <a:t>runEvent</a:t>
            </a:r>
            <a:r>
              <a:rPr lang="en-US" dirty="0" smtClean="0"/>
              <a:t> will enter the event processing loop when </a:t>
            </a:r>
            <a:r>
              <a:rPr lang="en-US" dirty="0"/>
              <a:t>the </a:t>
            </a:r>
            <a:r>
              <a:rPr lang="en-US" dirty="0" err="1"/>
              <a:t>AthenaMP</a:t>
            </a:r>
            <a:r>
              <a:rPr lang="en-US" dirty="0"/>
              <a:t> payload is ready</a:t>
            </a:r>
            <a:r>
              <a:rPr lang="en-US" dirty="0" smtClean="0"/>
              <a:t> (next slide)</a:t>
            </a:r>
          </a:p>
          <a:p>
            <a:r>
              <a:rPr lang="en-US" dirty="0" smtClean="0"/>
              <a:t>Stage-out files as they become available</a:t>
            </a:r>
          </a:p>
          <a:p>
            <a:pPr lvl="1"/>
            <a:r>
              <a:rPr lang="en-US" dirty="0" smtClean="0"/>
              <a:t>Remove file immediately if transfer is successful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367358" y="6106632"/>
            <a:ext cx="131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Paul Nilsson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1727" y="6507295"/>
            <a:ext cx="4531911" cy="365125"/>
          </a:xfrm>
        </p:spPr>
        <p:txBody>
          <a:bodyPr/>
          <a:lstStyle/>
          <a:p>
            <a:r>
              <a:rPr lang="en-US" dirty="0" smtClean="0"/>
              <a:t>Torre Wenaus               </a:t>
            </a:r>
            <a:r>
              <a:rPr lang="en-US" dirty="0" err="1" smtClean="0"/>
              <a:t>BigPanDA</a:t>
            </a:r>
            <a:r>
              <a:rPr lang="en-US" dirty="0" smtClean="0"/>
              <a:t> workshop,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0816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Pilot event </a:t>
            </a:r>
            <a:r>
              <a:rPr lang="en-US" dirty="0"/>
              <a:t>processing loop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Request </a:t>
            </a:r>
            <a:r>
              <a:rPr lang="en-US" dirty="0"/>
              <a:t>an event list from the dispatcher </a:t>
            </a:r>
            <a:r>
              <a:rPr lang="en-US" dirty="0" smtClean="0"/>
              <a:t>(if initial </a:t>
            </a:r>
            <a:r>
              <a:rPr lang="en-US" dirty="0"/>
              <a:t>event range has been processed</a:t>
            </a:r>
            <a:r>
              <a:rPr lang="en-US" dirty="0" smtClean="0"/>
              <a:t>)</a:t>
            </a:r>
            <a:endParaRPr lang="en-US" dirty="0"/>
          </a:p>
          <a:p>
            <a:pPr lvl="1"/>
            <a:r>
              <a:rPr lang="en-US" dirty="0" smtClean="0"/>
              <a:t>Size of event </a:t>
            </a:r>
            <a:r>
              <a:rPr lang="en-US" dirty="0"/>
              <a:t>list can be </a:t>
            </a:r>
            <a:r>
              <a:rPr lang="en-US" dirty="0" smtClean="0"/>
              <a:t>optimized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ttempt number will be recorded </a:t>
            </a:r>
            <a:r>
              <a:rPr lang="en-US" dirty="0"/>
              <a:t>in the event table for these </a:t>
            </a:r>
            <a:r>
              <a:rPr lang="en-US" dirty="0" smtClean="0"/>
              <a:t>events</a:t>
            </a:r>
          </a:p>
          <a:p>
            <a:r>
              <a:rPr lang="en-US" dirty="0" smtClean="0"/>
              <a:t>Determine </a:t>
            </a:r>
            <a:r>
              <a:rPr lang="en-US" dirty="0"/>
              <a:t>the physical file replica(s) to be used as the source for input event </a:t>
            </a:r>
            <a:r>
              <a:rPr lang="en-US" dirty="0" smtClean="0"/>
              <a:t>data, based on the LFN and GUID lists in the event list</a:t>
            </a:r>
          </a:p>
          <a:p>
            <a:pPr lvl="1"/>
            <a:r>
              <a:rPr lang="en-US" dirty="0" smtClean="0"/>
              <a:t>PFC is created</a:t>
            </a:r>
            <a:endParaRPr lang="en-US" dirty="0"/>
          </a:p>
          <a:p>
            <a:r>
              <a:rPr lang="en-US" dirty="0" smtClean="0"/>
              <a:t>Execute payload using event list and PFC</a:t>
            </a:r>
          </a:p>
          <a:p>
            <a:r>
              <a:rPr lang="en-US" dirty="0" smtClean="0"/>
              <a:t>Dispatcher is updated on a regular basis (heartbeat)</a:t>
            </a:r>
          </a:p>
          <a:p>
            <a:pPr lvl="1"/>
            <a:r>
              <a:rPr lang="en-US" i="1" dirty="0" err="1" smtClean="0">
                <a:latin typeface="Courier New"/>
                <a:cs typeface="Courier New"/>
              </a:rPr>
              <a:t>eventRangeID</a:t>
            </a:r>
            <a:r>
              <a:rPr lang="en-US" dirty="0" smtClean="0"/>
              <a:t>: </a:t>
            </a:r>
            <a:r>
              <a:rPr lang="tr-TR" dirty="0" smtClean="0">
                <a:solidFill>
                  <a:srgbClr val="FF0000"/>
                </a:solidFill>
              </a:rPr>
              <a:t>&lt;</a:t>
            </a:r>
            <a:r>
              <a:rPr lang="tr-TR" dirty="0" err="1">
                <a:solidFill>
                  <a:srgbClr val="FF0000"/>
                </a:solidFill>
              </a:rPr>
              <a:t>string</a:t>
            </a:r>
            <a:r>
              <a:rPr lang="tr-TR" dirty="0" smtClean="0">
                <a:solidFill>
                  <a:srgbClr val="FF0000"/>
                </a:solidFill>
              </a:rPr>
              <a:t>&gt;</a:t>
            </a:r>
            <a:r>
              <a:rPr lang="en-US" dirty="0" smtClean="0"/>
              <a:t>, </a:t>
            </a:r>
            <a:r>
              <a:rPr lang="en-US" i="1" dirty="0" smtClean="0">
                <a:latin typeface="Courier New"/>
                <a:cs typeface="Courier New"/>
              </a:rPr>
              <a:t>status</a:t>
            </a:r>
            <a:r>
              <a:rPr lang="en-US" dirty="0" smtClean="0"/>
              <a:t>: </a:t>
            </a:r>
            <a:r>
              <a:rPr lang="tr-TR" dirty="0" smtClean="0">
                <a:solidFill>
                  <a:srgbClr val="FF0000"/>
                </a:solidFill>
              </a:rPr>
              <a:t>&lt;</a:t>
            </a:r>
            <a:r>
              <a:rPr lang="tr-TR" dirty="0" err="1">
                <a:solidFill>
                  <a:srgbClr val="FF0000"/>
                </a:solidFill>
              </a:rPr>
              <a:t>string</a:t>
            </a:r>
            <a:r>
              <a:rPr lang="tr-TR" dirty="0" smtClean="0">
                <a:solidFill>
                  <a:srgbClr val="FF0000"/>
                </a:solidFill>
              </a:rPr>
              <a:t>&gt;, </a:t>
            </a:r>
            <a:r>
              <a:rPr lang="en-US" i="1" dirty="0" err="1" smtClean="0">
                <a:latin typeface="Courier New"/>
                <a:cs typeface="Courier New"/>
              </a:rPr>
              <a:t>attemptNr</a:t>
            </a:r>
            <a:r>
              <a:rPr lang="en-US" dirty="0" smtClean="0"/>
              <a:t>: </a:t>
            </a:r>
            <a:r>
              <a:rPr lang="tr-TR" dirty="0" smtClean="0">
                <a:solidFill>
                  <a:srgbClr val="FF0000"/>
                </a:solidFill>
              </a:rPr>
              <a:t>&lt;</a:t>
            </a:r>
            <a:r>
              <a:rPr lang="tr-TR" dirty="0" err="1">
                <a:solidFill>
                  <a:srgbClr val="FF0000"/>
                </a:solidFill>
              </a:rPr>
              <a:t>string</a:t>
            </a:r>
            <a:r>
              <a:rPr lang="tr-TR" dirty="0" smtClean="0">
                <a:solidFill>
                  <a:srgbClr val="FF0000"/>
                </a:solidFill>
              </a:rPr>
              <a:t>&gt;, </a:t>
            </a:r>
            <a:r>
              <a:rPr lang="en-US" i="1" dirty="0" smtClean="0">
                <a:latin typeface="Courier New"/>
                <a:cs typeface="Courier New"/>
              </a:rPr>
              <a:t>xml</a:t>
            </a:r>
            <a:r>
              <a:rPr lang="en-US" dirty="0" smtClean="0"/>
              <a:t>: </a:t>
            </a:r>
            <a:r>
              <a:rPr lang="tr-TR" dirty="0" smtClean="0">
                <a:solidFill>
                  <a:srgbClr val="FF0000"/>
                </a:solidFill>
              </a:rPr>
              <a:t>&lt;</a:t>
            </a:r>
            <a:r>
              <a:rPr lang="tr-TR" dirty="0" err="1">
                <a:solidFill>
                  <a:srgbClr val="FF0000"/>
                </a:solidFill>
              </a:rPr>
              <a:t>string</a:t>
            </a:r>
            <a:r>
              <a:rPr lang="tr-TR" dirty="0" smtClean="0">
                <a:solidFill>
                  <a:srgbClr val="FF0000"/>
                </a:solidFill>
              </a:rPr>
              <a:t>&gt;</a:t>
            </a:r>
            <a:r>
              <a:rPr lang="en-US" dirty="0" smtClean="0"/>
              <a:t>, where </a:t>
            </a:r>
            <a:r>
              <a:rPr lang="en-US" i="1" dirty="0" smtClean="0">
                <a:latin typeface="Courier New"/>
                <a:cs typeface="Courier New"/>
              </a:rPr>
              <a:t>status</a:t>
            </a:r>
            <a:r>
              <a:rPr lang="en-US" dirty="0" smtClean="0"/>
              <a:t> can be </a:t>
            </a:r>
            <a:r>
              <a:rPr lang="en-US" dirty="0"/>
              <a:t>'</a:t>
            </a:r>
            <a:r>
              <a:rPr lang="en-US" dirty="0" err="1"/>
              <a:t>running','finished','failed</a:t>
            </a:r>
            <a:r>
              <a:rPr lang="en-US" dirty="0"/>
              <a:t>'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367358" y="6106632"/>
            <a:ext cx="1319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Paul Nilsson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1727" y="6507295"/>
            <a:ext cx="4531911" cy="365125"/>
          </a:xfrm>
        </p:spPr>
        <p:txBody>
          <a:bodyPr/>
          <a:lstStyle/>
          <a:p>
            <a:r>
              <a:rPr lang="en-US" dirty="0" smtClean="0"/>
              <a:t>Torre Wenaus               </a:t>
            </a:r>
            <a:r>
              <a:rPr lang="en-US" dirty="0" err="1" smtClean="0"/>
              <a:t>BigPanDA</a:t>
            </a:r>
            <a:r>
              <a:rPr lang="en-US" dirty="0" smtClean="0"/>
              <a:t> workshop,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1484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Grp="1" noChangeArrowheads="1"/>
          </p:cNvSpPr>
          <p:nvPr>
            <p:ph type="title"/>
          </p:nvPr>
        </p:nvSpPr>
        <p:spPr>
          <a:xfrm>
            <a:off x="234852" y="309724"/>
            <a:ext cx="9144000" cy="677862"/>
          </a:xfrm>
          <a:noFill/>
          <a:ln/>
        </p:spPr>
        <p:txBody>
          <a:bodyPr>
            <a:normAutofit/>
          </a:bodyPr>
          <a:lstStyle/>
          <a:p>
            <a:r>
              <a:rPr lang="en-US" altLang="ja-JP" dirty="0"/>
              <a:t>Panda Server/JEDI </a:t>
            </a:r>
            <a:r>
              <a:rPr lang="en-US" altLang="ja-JP" dirty="0" smtClean="0"/>
              <a:t>updates for Event Service 1</a:t>
            </a:r>
            <a:r>
              <a:rPr lang="en-US" altLang="ja-JP" dirty="0"/>
              <a:t>/2</a:t>
            </a:r>
          </a:p>
        </p:txBody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7279" y="1342180"/>
            <a:ext cx="8208963" cy="5113439"/>
          </a:xfrm>
          <a:noFill/>
          <a:ln/>
        </p:spPr>
        <p:txBody>
          <a:bodyPr>
            <a:noAutofit/>
          </a:bodyPr>
          <a:lstStyle/>
          <a:p>
            <a:pPr marL="609600" indent="-609600">
              <a:lnSpc>
                <a:spcPct val="80000"/>
              </a:lnSpc>
            </a:pPr>
            <a:r>
              <a:rPr lang="en-US" altLang="ja-JP" sz="2200" dirty="0">
                <a:sym typeface="Symbol" charset="0"/>
              </a:rPr>
              <a:t>Two functions for the server  pilot communication available as extension of </a:t>
            </a:r>
            <a:r>
              <a:rPr lang="en-US" altLang="ja-JP" sz="2200" dirty="0" smtClean="0">
                <a:sym typeface="Symbol" charset="0"/>
              </a:rPr>
              <a:t>dispatcher’s </a:t>
            </a:r>
            <a:r>
              <a:rPr lang="en-US" altLang="ja-JP" sz="2200" dirty="0">
                <a:sym typeface="Symbol" charset="0"/>
              </a:rPr>
              <a:t>API</a:t>
            </a:r>
          </a:p>
          <a:p>
            <a:pPr marL="990600" lvl="1" indent="-533400">
              <a:lnSpc>
                <a:spcPct val="80000"/>
              </a:lnSpc>
            </a:pPr>
            <a:r>
              <a:rPr lang="en-US" altLang="ja-JP" sz="2200" dirty="0" err="1">
                <a:sym typeface="Symbol" charset="0"/>
              </a:rPr>
              <a:t>getEventRanges</a:t>
            </a:r>
            <a:r>
              <a:rPr lang="en-US" altLang="ja-JP" sz="2200" dirty="0">
                <a:sym typeface="Symbol" charset="0"/>
              </a:rPr>
              <a:t>(</a:t>
            </a:r>
            <a:r>
              <a:rPr lang="en-US" altLang="ja-JP" sz="2200" dirty="0" err="1">
                <a:sym typeface="Symbol" charset="0"/>
              </a:rPr>
              <a:t>PandaID</a:t>
            </a:r>
            <a:r>
              <a:rPr lang="en-US" altLang="ja-JP" sz="2200" dirty="0">
                <a:sym typeface="Symbol" charset="0"/>
              </a:rPr>
              <a:t>)</a:t>
            </a:r>
          </a:p>
          <a:p>
            <a:pPr marL="1371600" lvl="2" indent="-457200">
              <a:lnSpc>
                <a:spcPct val="80000"/>
              </a:lnSpc>
            </a:pPr>
            <a:r>
              <a:rPr lang="en-US" altLang="ja-JP" sz="2200" dirty="0">
                <a:sym typeface="Symbol" charset="0"/>
              </a:rPr>
              <a:t>To get a list of {</a:t>
            </a:r>
            <a:r>
              <a:rPr lang="en-US" altLang="ja-JP" sz="2200" dirty="0" err="1">
                <a:sym typeface="Symbol" charset="0"/>
              </a:rPr>
              <a:t>eventRangeID</a:t>
            </a:r>
            <a:r>
              <a:rPr lang="en-US" altLang="ja-JP" sz="2200" dirty="0">
                <a:sym typeface="Symbol" charset="0"/>
              </a:rPr>
              <a:t>, </a:t>
            </a:r>
            <a:r>
              <a:rPr lang="en-US" altLang="ja-JP" sz="2200" dirty="0" err="1">
                <a:sym typeface="Symbol" charset="0"/>
              </a:rPr>
              <a:t>startEvent</a:t>
            </a:r>
            <a:r>
              <a:rPr lang="en-US" altLang="ja-JP" sz="2200" dirty="0">
                <a:sym typeface="Symbol" charset="0"/>
              </a:rPr>
              <a:t>, </a:t>
            </a:r>
            <a:r>
              <a:rPr lang="en-US" altLang="ja-JP" sz="2200" dirty="0" err="1">
                <a:sym typeface="Symbol" charset="0"/>
              </a:rPr>
              <a:t>lastEvent</a:t>
            </a:r>
            <a:r>
              <a:rPr lang="en-US" altLang="ja-JP" sz="2200" dirty="0">
                <a:sym typeface="Symbol" charset="0"/>
              </a:rPr>
              <a:t>, </a:t>
            </a:r>
            <a:r>
              <a:rPr lang="en-US" altLang="ja-JP" sz="2200" dirty="0" err="1">
                <a:sym typeface="Symbol" charset="0"/>
              </a:rPr>
              <a:t>attemptNr</a:t>
            </a:r>
            <a:r>
              <a:rPr lang="en-US" altLang="ja-JP" sz="2200" dirty="0">
                <a:sym typeface="Symbol" charset="0"/>
              </a:rPr>
              <a:t>, LFN, GUID}</a:t>
            </a:r>
          </a:p>
          <a:p>
            <a:pPr marL="1752600" lvl="3" indent="-381000">
              <a:lnSpc>
                <a:spcPct val="80000"/>
              </a:lnSpc>
            </a:pPr>
            <a:r>
              <a:rPr lang="en-US" altLang="ja-JP" sz="2200" dirty="0" err="1">
                <a:sym typeface="Symbol" charset="0"/>
              </a:rPr>
              <a:t>eventRangeID</a:t>
            </a:r>
            <a:r>
              <a:rPr lang="en-US" altLang="ja-JP" sz="2200" dirty="0">
                <a:sym typeface="Symbol" charset="0"/>
              </a:rPr>
              <a:t> : unique identifier in the event table</a:t>
            </a:r>
          </a:p>
          <a:p>
            <a:pPr marL="1752600" lvl="3" indent="-381000">
              <a:lnSpc>
                <a:spcPct val="80000"/>
              </a:lnSpc>
            </a:pPr>
            <a:r>
              <a:rPr lang="en-US" altLang="ja-JP" sz="2200" dirty="0" err="1">
                <a:sym typeface="Symbol" charset="0"/>
              </a:rPr>
              <a:t>attemptNr</a:t>
            </a:r>
            <a:r>
              <a:rPr lang="en-US" altLang="ja-JP" sz="2200" dirty="0">
                <a:sym typeface="Symbol" charset="0"/>
              </a:rPr>
              <a:t> : incremented when the range is retried</a:t>
            </a:r>
          </a:p>
          <a:p>
            <a:pPr marL="990600" lvl="1" indent="-533400">
              <a:lnSpc>
                <a:spcPct val="80000"/>
              </a:lnSpc>
            </a:pPr>
            <a:r>
              <a:rPr lang="en-US" altLang="ja-JP" sz="2200" dirty="0" err="1">
                <a:sym typeface="Symbol" charset="0"/>
              </a:rPr>
              <a:t>updateEventRange</a:t>
            </a:r>
            <a:r>
              <a:rPr lang="en-US" altLang="ja-JP" sz="2200" dirty="0">
                <a:sym typeface="Symbol" charset="0"/>
              </a:rPr>
              <a:t>(</a:t>
            </a:r>
            <a:r>
              <a:rPr lang="en-US" altLang="ja-JP" sz="2200" dirty="0" err="1">
                <a:sym typeface="Symbol" charset="0"/>
              </a:rPr>
              <a:t>eventRangeID</a:t>
            </a:r>
            <a:r>
              <a:rPr lang="en-US" altLang="ja-JP" sz="2200" dirty="0">
                <a:sym typeface="Symbol" charset="0"/>
              </a:rPr>
              <a:t>, </a:t>
            </a:r>
            <a:r>
              <a:rPr lang="en-US" altLang="ja-JP" sz="2200" dirty="0" err="1">
                <a:sym typeface="Symbol" charset="0"/>
              </a:rPr>
              <a:t>attemptNr</a:t>
            </a:r>
            <a:r>
              <a:rPr lang="en-US" altLang="ja-JP" sz="2200" dirty="0">
                <a:sym typeface="Symbol" charset="0"/>
              </a:rPr>
              <a:t>, status, xml)</a:t>
            </a:r>
          </a:p>
          <a:p>
            <a:pPr marL="1371600" lvl="2" indent="-457200">
              <a:lnSpc>
                <a:spcPct val="80000"/>
              </a:lnSpc>
            </a:pPr>
            <a:r>
              <a:rPr lang="en-US" altLang="ja-JP" sz="2200" dirty="0">
                <a:sym typeface="Symbol" charset="0"/>
              </a:rPr>
              <a:t>To update status of an event range</a:t>
            </a:r>
          </a:p>
          <a:p>
            <a:pPr marL="1752600" lvl="3" indent="-381000">
              <a:lnSpc>
                <a:spcPct val="80000"/>
              </a:lnSpc>
            </a:pPr>
            <a:r>
              <a:rPr lang="en-US" altLang="ja-JP" sz="2200" dirty="0">
                <a:sym typeface="Symbol" charset="0"/>
              </a:rPr>
              <a:t>status : ready  sent  running  finished/failed</a:t>
            </a:r>
          </a:p>
          <a:p>
            <a:pPr marL="1752600" lvl="3" indent="-381000">
              <a:lnSpc>
                <a:spcPct val="80000"/>
              </a:lnSpc>
            </a:pPr>
            <a:r>
              <a:rPr lang="en-US" altLang="ja-JP" sz="2200" dirty="0" err="1">
                <a:sym typeface="Symbol" charset="0"/>
              </a:rPr>
              <a:t>eventRangeID</a:t>
            </a:r>
            <a:r>
              <a:rPr lang="en-US" altLang="ja-JP" sz="2200" dirty="0">
                <a:sym typeface="Symbol" charset="0"/>
              </a:rPr>
              <a:t> + </a:t>
            </a:r>
            <a:r>
              <a:rPr lang="en-US" altLang="ja-JP" sz="2200" dirty="0" err="1">
                <a:sym typeface="Symbol" charset="0"/>
              </a:rPr>
              <a:t>attemptNr</a:t>
            </a:r>
            <a:r>
              <a:rPr lang="en-US" altLang="ja-JP" sz="2200" dirty="0">
                <a:sym typeface="Symbol" charset="0"/>
              </a:rPr>
              <a:t> : to update the latest attempt</a:t>
            </a:r>
          </a:p>
          <a:p>
            <a:pPr marL="1752600" lvl="3" indent="-381000">
              <a:lnSpc>
                <a:spcPct val="80000"/>
              </a:lnSpc>
            </a:pPr>
            <a:r>
              <a:rPr lang="en-US" altLang="ja-JP" sz="2200" dirty="0">
                <a:sym typeface="Symbol" charset="0"/>
              </a:rPr>
              <a:t>xml : contains LFN and SURL (or PFN) of unmerged files</a:t>
            </a:r>
          </a:p>
          <a:p>
            <a:pPr marL="609600" indent="-609600">
              <a:lnSpc>
                <a:spcPct val="80000"/>
              </a:lnSpc>
            </a:pPr>
            <a:r>
              <a:rPr lang="en-US" altLang="ja-JP" sz="2200" dirty="0">
                <a:sym typeface="Symbol" charset="0"/>
              </a:rPr>
              <a:t>If unmerged files are not registered to DDM, a new column for SURL/PFN would be required in the JEDI file or event table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367358" y="6106632"/>
            <a:ext cx="1622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Tadashi </a:t>
            </a:r>
            <a:r>
              <a:rPr lang="en-US" dirty="0" err="1" smtClean="0"/>
              <a:t>Maeno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1727" y="6507295"/>
            <a:ext cx="4531911" cy="365125"/>
          </a:xfrm>
        </p:spPr>
        <p:txBody>
          <a:bodyPr/>
          <a:lstStyle/>
          <a:p>
            <a:r>
              <a:rPr lang="en-US" dirty="0" smtClean="0"/>
              <a:t>Torre Wenaus               </a:t>
            </a:r>
            <a:r>
              <a:rPr lang="en-US" dirty="0" err="1" smtClean="0"/>
              <a:t>BigPanDA</a:t>
            </a:r>
            <a:r>
              <a:rPr lang="en-US" dirty="0" smtClean="0"/>
              <a:t> workshop, CERN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61352" y="6496162"/>
            <a:ext cx="460404" cy="365125"/>
          </a:xfrm>
        </p:spPr>
        <p:txBody>
          <a:bodyPr/>
          <a:lstStyle/>
          <a:p>
            <a:fld id="{4A822907-8A9D-4F6B-98F6-913902AD56B5}" type="slidenum">
              <a:rPr lang="en-US" smtClean="0"/>
              <a:t>23</a:t>
            </a:fld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>
          <a:xfrm>
            <a:off x="7153638" y="6507813"/>
            <a:ext cx="1131015" cy="365125"/>
          </a:xfrm>
        </p:spPr>
        <p:txBody>
          <a:bodyPr/>
          <a:lstStyle/>
          <a:p>
            <a:r>
              <a:rPr lang="en-US" smtClean="0"/>
              <a:t>Oct 21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26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08816" y="279321"/>
            <a:ext cx="9144000" cy="677863"/>
          </a:xfrm>
          <a:noFill/>
          <a:ln/>
        </p:spPr>
        <p:txBody>
          <a:bodyPr/>
          <a:lstStyle/>
          <a:p>
            <a:r>
              <a:rPr lang="en-US" altLang="ja-JP" sz="3600" dirty="0"/>
              <a:t>Panda Server/JEDI updates 2/2</a:t>
            </a:r>
          </a:p>
        </p:txBody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4675" y="1322233"/>
            <a:ext cx="8208963" cy="5203979"/>
          </a:xfrm>
          <a:noFill/>
          <a:ln/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</a:pPr>
            <a:r>
              <a:rPr lang="en-US" altLang="ja-JP" sz="2000" dirty="0">
                <a:sym typeface="Symbol" charset="0"/>
              </a:rPr>
              <a:t>Merging is being implemented as a part of normal production or analysis workflow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altLang="ja-JP" sz="2000" dirty="0">
                <a:sym typeface="Symbol" charset="0"/>
              </a:rPr>
              <a:t>Use the same function for Event Service as well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altLang="ja-JP" sz="2000" dirty="0">
                <a:sym typeface="Symbol" charset="0"/>
              </a:rPr>
              <a:t>Functions</a:t>
            </a:r>
          </a:p>
          <a:p>
            <a:pPr marL="1371600" lvl="2" indent="-457200">
              <a:lnSpc>
                <a:spcPct val="90000"/>
              </a:lnSpc>
            </a:pPr>
            <a:r>
              <a:rPr lang="en-US" altLang="ja-JP" sz="2000" dirty="0">
                <a:sym typeface="Symbol" charset="0"/>
              </a:rPr>
              <a:t>Merge job generation</a:t>
            </a:r>
          </a:p>
          <a:p>
            <a:pPr marL="1371600" lvl="2" indent="-457200">
              <a:lnSpc>
                <a:spcPct val="90000"/>
              </a:lnSpc>
            </a:pPr>
            <a:r>
              <a:rPr lang="en-US" altLang="ja-JP" sz="2000" dirty="0">
                <a:sym typeface="Symbol" charset="0"/>
              </a:rPr>
              <a:t>Creation and deletion of intermediate datasets</a:t>
            </a:r>
          </a:p>
          <a:p>
            <a:pPr marL="1371600" lvl="2" indent="-457200">
              <a:lnSpc>
                <a:spcPct val="90000"/>
              </a:lnSpc>
            </a:pPr>
            <a:r>
              <a:rPr lang="en-US" altLang="ja-JP" sz="2000" dirty="0">
                <a:sym typeface="Symbol" charset="0"/>
              </a:rPr>
              <a:t>Job chaining from unmerge jobs to merge jobs</a:t>
            </a:r>
          </a:p>
          <a:p>
            <a:pPr marL="1371600" lvl="2" indent="-457200">
              <a:lnSpc>
                <a:spcPct val="90000"/>
              </a:lnSpc>
            </a:pPr>
            <a:r>
              <a:rPr lang="en-US" altLang="ja-JP" sz="2000" dirty="0">
                <a:sym typeface="Symbol" charset="0"/>
              </a:rPr>
              <a:t>Killing unmerge jobs when merge jobs permanently fail</a:t>
            </a:r>
          </a:p>
          <a:p>
            <a:pPr marL="609600" indent="-609600">
              <a:lnSpc>
                <a:spcPct val="90000"/>
              </a:lnSpc>
            </a:pPr>
            <a:r>
              <a:rPr lang="en-US" altLang="ja-JP" sz="2000" dirty="0">
                <a:sym typeface="Symbol" charset="0"/>
              </a:rPr>
              <a:t>Possible sequence</a:t>
            </a:r>
          </a:p>
          <a:p>
            <a:pPr marL="990600" lvl="1" indent="-533400">
              <a:lnSpc>
                <a:spcPct val="90000"/>
              </a:lnSpc>
            </a:pPr>
            <a:r>
              <a:rPr lang="en-US" altLang="ja-JP" sz="2000" dirty="0" err="1">
                <a:sym typeface="Symbol" charset="0"/>
              </a:rPr>
              <a:t>getJob</a:t>
            </a:r>
            <a:r>
              <a:rPr lang="en-US" altLang="ja-JP" sz="2000" dirty="0">
                <a:sym typeface="Symbol" charset="0"/>
              </a:rPr>
              <a:t> </a:t>
            </a:r>
            <a:br>
              <a:rPr lang="en-US" altLang="ja-JP" sz="2000" dirty="0">
                <a:sym typeface="Symbol" charset="0"/>
              </a:rPr>
            </a:br>
            <a:r>
              <a:rPr lang="en-US" altLang="ja-JP" sz="2000" dirty="0" err="1">
                <a:sym typeface="Symbol" charset="0"/>
              </a:rPr>
              <a:t>getEventRanges</a:t>
            </a:r>
            <a:r>
              <a:rPr lang="en-US" altLang="ja-JP" sz="2000" dirty="0">
                <a:sym typeface="Symbol" charset="0"/>
              </a:rPr>
              <a:t>  </a:t>
            </a:r>
            <a:r>
              <a:rPr lang="en-US" altLang="ja-JP" sz="2000" dirty="0" err="1">
                <a:sym typeface="Symbol" charset="0"/>
              </a:rPr>
              <a:t>updateEventRange</a:t>
            </a:r>
            <a:r>
              <a:rPr lang="en-US" altLang="ja-JP" sz="2000" dirty="0">
                <a:sym typeface="Symbol" charset="0"/>
              </a:rPr>
              <a:t>  N </a:t>
            </a:r>
            <a:br>
              <a:rPr lang="en-US" altLang="ja-JP" sz="2000" dirty="0">
                <a:sym typeface="Symbol" charset="0"/>
              </a:rPr>
            </a:br>
            <a:r>
              <a:rPr lang="en-US" altLang="ja-JP" sz="2000" dirty="0" err="1">
                <a:sym typeface="Symbol" charset="0"/>
              </a:rPr>
              <a:t>getEventRanges</a:t>
            </a:r>
            <a:r>
              <a:rPr lang="en-US" altLang="ja-JP" sz="2000" dirty="0">
                <a:sym typeface="Symbol" charset="0"/>
              </a:rPr>
              <a:t>  </a:t>
            </a:r>
            <a:r>
              <a:rPr lang="en-US" altLang="ja-JP" sz="2000" dirty="0" err="1">
                <a:sym typeface="Symbol" charset="0"/>
              </a:rPr>
              <a:t>updateEventRange</a:t>
            </a:r>
            <a:r>
              <a:rPr lang="en-US" altLang="ja-JP" sz="2000" dirty="0">
                <a:sym typeface="Symbol" charset="0"/>
              </a:rPr>
              <a:t>  M  </a:t>
            </a:r>
            <a:br>
              <a:rPr lang="en-US" altLang="ja-JP" sz="2000" dirty="0">
                <a:sym typeface="Symbol" charset="0"/>
              </a:rPr>
            </a:br>
            <a:r>
              <a:rPr lang="en-US" altLang="ja-JP" sz="2000" dirty="0">
                <a:sym typeface="Symbol" charset="0"/>
              </a:rPr>
              <a:t>… </a:t>
            </a:r>
            <a:br>
              <a:rPr lang="en-US" altLang="ja-JP" sz="2000" dirty="0">
                <a:sym typeface="Symbol" charset="0"/>
              </a:rPr>
            </a:br>
            <a:r>
              <a:rPr lang="en-US" altLang="ja-JP" sz="2000" dirty="0" err="1">
                <a:sym typeface="Symbol" charset="0"/>
              </a:rPr>
              <a:t>updateJob</a:t>
            </a:r>
            <a:r>
              <a:rPr lang="en-US" altLang="ja-JP" sz="2000" dirty="0">
                <a:sym typeface="Symbol" charset="0"/>
              </a:rPr>
              <a:t> (last heartbeat)  </a:t>
            </a:r>
            <a:br>
              <a:rPr lang="en-US" altLang="ja-JP" sz="2000" dirty="0">
                <a:sym typeface="Symbol" charset="0"/>
              </a:rPr>
            </a:br>
            <a:r>
              <a:rPr lang="en-US" altLang="ja-JP" sz="2000" dirty="0">
                <a:sym typeface="Symbol" charset="0"/>
              </a:rPr>
              <a:t>merge job generation </a:t>
            </a:r>
          </a:p>
          <a:p>
            <a:pPr marL="990600" lvl="1" indent="-533400">
              <a:lnSpc>
                <a:spcPct val="90000"/>
              </a:lnSpc>
            </a:pPr>
            <a:endParaRPr lang="en-US" altLang="ja-JP" sz="2000" dirty="0">
              <a:sym typeface="Symbo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67358" y="6106632"/>
            <a:ext cx="1622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Tadashi </a:t>
            </a:r>
            <a:r>
              <a:rPr lang="en-US" dirty="0" err="1" smtClean="0"/>
              <a:t>Maeno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1727" y="6507295"/>
            <a:ext cx="4531911" cy="365125"/>
          </a:xfrm>
        </p:spPr>
        <p:txBody>
          <a:bodyPr/>
          <a:lstStyle/>
          <a:p>
            <a:r>
              <a:rPr lang="en-US" dirty="0" smtClean="0"/>
              <a:t>Torre Wenaus               </a:t>
            </a:r>
            <a:r>
              <a:rPr lang="en-US" dirty="0" err="1" smtClean="0"/>
              <a:t>BigPanDA</a:t>
            </a:r>
            <a:r>
              <a:rPr lang="en-US" dirty="0" smtClean="0"/>
              <a:t> workshop,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261352" y="6496162"/>
            <a:ext cx="460404" cy="365125"/>
          </a:xfrm>
        </p:spPr>
        <p:txBody>
          <a:bodyPr/>
          <a:lstStyle/>
          <a:p>
            <a:fld id="{4A822907-8A9D-4F6B-98F6-913902AD56B5}" type="slidenum">
              <a:rPr lang="en-US" smtClean="0"/>
              <a:t>24</a:t>
            </a:fld>
            <a:endParaRPr lang="en-US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>
          <a:xfrm>
            <a:off x="7153638" y="6507813"/>
            <a:ext cx="1131015" cy="365125"/>
          </a:xfrm>
        </p:spPr>
        <p:txBody>
          <a:bodyPr/>
          <a:lstStyle/>
          <a:p>
            <a:r>
              <a:rPr lang="en-US" smtClean="0"/>
              <a:t>Oct 21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429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Issues,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How will </a:t>
            </a:r>
            <a:r>
              <a:rPr lang="en-US" dirty="0" err="1"/>
              <a:t>runEvent</a:t>
            </a:r>
            <a:r>
              <a:rPr lang="en-US" dirty="0"/>
              <a:t> </a:t>
            </a:r>
            <a:r>
              <a:rPr lang="en-US" dirty="0" smtClean="0"/>
              <a:t>know </a:t>
            </a:r>
            <a:r>
              <a:rPr lang="en-US" dirty="0"/>
              <a:t>when AthenaMP is ready to process </a:t>
            </a:r>
            <a:r>
              <a:rPr lang="en-US" dirty="0" smtClean="0"/>
              <a:t>events?</a:t>
            </a:r>
          </a:p>
          <a:p>
            <a:r>
              <a:rPr lang="en-US" altLang="ja-JP" dirty="0" smtClean="0">
                <a:sym typeface="Symbol" charset="0"/>
              </a:rPr>
              <a:t>Because </a:t>
            </a:r>
            <a:r>
              <a:rPr lang="en-US" altLang="ja-JP" dirty="0">
                <a:sym typeface="Symbol" charset="0"/>
              </a:rPr>
              <a:t>unmerged files are not registered to DDM, a new column for SURL/PFN </a:t>
            </a:r>
            <a:r>
              <a:rPr lang="en-US" altLang="ja-JP" dirty="0" smtClean="0">
                <a:sym typeface="Symbol" charset="0"/>
              </a:rPr>
              <a:t>is </a:t>
            </a:r>
            <a:r>
              <a:rPr lang="en-US" altLang="ja-JP" dirty="0">
                <a:sym typeface="Symbol" charset="0"/>
              </a:rPr>
              <a:t>required in the JEDI file or event </a:t>
            </a:r>
            <a:r>
              <a:rPr lang="en-US" altLang="ja-JP" dirty="0" smtClean="0">
                <a:sym typeface="Symbol" charset="0"/>
              </a:rPr>
              <a:t>table</a:t>
            </a:r>
          </a:p>
          <a:p>
            <a:pPr lvl="1"/>
            <a:r>
              <a:rPr lang="en-US" altLang="ja-JP" dirty="0" smtClean="0">
                <a:sym typeface="Symbol" charset="0"/>
              </a:rPr>
              <a:t>Unless filename is derivable by construction, and location can be inferred from the aggregation point?</a:t>
            </a:r>
          </a:p>
          <a:p>
            <a:pPr lvl="1"/>
            <a:r>
              <a:rPr lang="en-US" altLang="ja-JP" dirty="0" smtClean="0">
                <a:sym typeface="Symbol" charset="0"/>
              </a:rPr>
              <a:t>Add aggregation point as a PanDA job attribute?</a:t>
            </a:r>
          </a:p>
          <a:p>
            <a:r>
              <a:rPr lang="en-US" altLang="ja-JP" dirty="0" smtClean="0">
                <a:sym typeface="Symbol" charset="0"/>
              </a:rPr>
              <a:t>Where do we get the (EVGEN) event tokens for G4 </a:t>
            </a:r>
            <a:r>
              <a:rPr lang="en-US" altLang="ja-JP" dirty="0" err="1" smtClean="0">
                <a:sym typeface="Symbol" charset="0"/>
              </a:rPr>
              <a:t>simu</a:t>
            </a:r>
            <a:r>
              <a:rPr lang="en-US" altLang="ja-JP" dirty="0" smtClean="0">
                <a:sym typeface="Symbol" charset="0"/>
              </a:rPr>
              <a:t> production? (No EVGEN TAGs in DB)</a:t>
            </a:r>
          </a:p>
          <a:p>
            <a:pPr lvl="1"/>
            <a:r>
              <a:rPr lang="en-US" altLang="ja-JP" dirty="0" smtClean="0">
                <a:sym typeface="Symbol" charset="0"/>
              </a:rPr>
              <a:t>Make TAGs during EVGEN production? Make them specifically for event service needs? Second is most practical in near term; event index in longer </a:t>
            </a:r>
            <a:r>
              <a:rPr lang="en-US" altLang="ja-JP" dirty="0" smtClean="0">
                <a:sym typeface="Symbol" charset="0"/>
              </a:rPr>
              <a:t>term</a:t>
            </a:r>
          </a:p>
          <a:p>
            <a:pPr lvl="1"/>
            <a:r>
              <a:rPr lang="en-US" altLang="ja-JP" dirty="0" smtClean="0">
                <a:sym typeface="Symbol" charset="0"/>
              </a:rPr>
              <a:t>Entries for TAG files need to be in PFC available to payload jobs</a:t>
            </a:r>
            <a:endParaRPr lang="en-US" altLang="ja-JP" dirty="0" smtClean="0">
              <a:sym typeface="Symbol" charset="0"/>
            </a:endParaRPr>
          </a:p>
          <a:p>
            <a:r>
              <a:rPr lang="en-US" altLang="ja-JP" dirty="0" smtClean="0">
                <a:sym typeface="Symbol" charset="0"/>
              </a:rPr>
              <a:t>What exactly should the </a:t>
            </a:r>
            <a:r>
              <a:rPr lang="en-US" altLang="ja-JP" dirty="0" err="1" smtClean="0">
                <a:sym typeface="Symbol" charset="0"/>
              </a:rPr>
              <a:t>EventIndex</a:t>
            </a:r>
            <a:r>
              <a:rPr lang="en-US" altLang="ja-JP" dirty="0" smtClean="0">
                <a:sym typeface="Symbol" charset="0"/>
              </a:rPr>
              <a:t> contain such that it can serve as the token lookup for the event service?</a:t>
            </a:r>
            <a:endParaRPr lang="en-US" altLang="ja-JP" dirty="0">
              <a:sym typeface="Symbol" charset="0"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4789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Index content for Event Service token retrieval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Basis of the query is run#, </a:t>
            </a:r>
            <a:r>
              <a:rPr lang="en-US" dirty="0" err="1" smtClean="0"/>
              <a:t>ev</a:t>
            </a:r>
            <a:r>
              <a:rPr lang="en-US" dirty="0" smtClean="0"/>
              <a:t>#, GUID (LFN also available)</a:t>
            </a:r>
          </a:p>
          <a:p>
            <a:pPr lvl="1"/>
            <a:r>
              <a:rPr lang="en-US" dirty="0" smtClean="0"/>
              <a:t>As obtained from PanDA/JEDI</a:t>
            </a:r>
          </a:p>
          <a:p>
            <a:pPr lvl="1"/>
            <a:r>
              <a:rPr lang="en-US" dirty="0" smtClean="0"/>
              <a:t>From GUID we also have PFN/TURL as obtained by pilot and recorded in PFC</a:t>
            </a:r>
          </a:p>
          <a:p>
            <a:pPr lvl="1"/>
            <a:r>
              <a:rPr lang="en-US" dirty="0" smtClean="0"/>
              <a:t>Because the file is specified, the exact processing stage / format / version is specified</a:t>
            </a:r>
          </a:p>
          <a:p>
            <a:r>
              <a:rPr lang="en-US" dirty="0" smtClean="0"/>
              <a:t>What we want returned from the query is the token(s) for that event in that file</a:t>
            </a:r>
          </a:p>
          <a:p>
            <a:r>
              <a:rPr lang="en-US" dirty="0" smtClean="0"/>
              <a:t>Bulk queries should be supported, either individual event numbers or event ranges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7268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PanDA extensions for Prodsys2 are designed to enable efficient &amp; flexible resource usage across a diverse range of resources – multi/many-core, HPC, clouds, opportunistic, …</a:t>
            </a:r>
          </a:p>
          <a:p>
            <a:r>
              <a:rPr lang="en-US" sz="2400" dirty="0" smtClean="0"/>
              <a:t>Together with AthenaMP, event I/O and FAX, we have the basis for implementing an event service to use these resources efficiently</a:t>
            </a:r>
          </a:p>
          <a:p>
            <a:r>
              <a:rPr lang="en-US" sz="2400" dirty="0" smtClean="0"/>
              <a:t>Effective WAN direct access to data is an enabler and a prerequisite</a:t>
            </a:r>
          </a:p>
          <a:p>
            <a:r>
              <a:rPr lang="en-US" sz="2400" dirty="0" smtClean="0"/>
              <a:t>Progress towards a prototype is good, thanks to enthusiasm of our key developers</a:t>
            </a:r>
          </a:p>
          <a:p>
            <a:r>
              <a:rPr lang="en-US" sz="2400" dirty="0" smtClean="0"/>
              <a:t>Most of the ‘who’ and ‘how’ questions for an initial implementation answered, but not all</a:t>
            </a:r>
          </a:p>
          <a:p>
            <a:pPr lvl="1"/>
            <a:r>
              <a:rPr lang="en-US" sz="2400" dirty="0"/>
              <a:t>I</a:t>
            </a:r>
            <a:r>
              <a:rPr lang="en-US" sz="2400" dirty="0" smtClean="0"/>
              <a:t>n particular output aggregation needs attention</a:t>
            </a:r>
          </a:p>
          <a:p>
            <a:r>
              <a:rPr lang="en-US" sz="2400" dirty="0" smtClean="0"/>
              <a:t>Status following this meeting and discussions this week will be described by </a:t>
            </a:r>
            <a:r>
              <a:rPr lang="en-US" sz="2400" dirty="0" err="1" smtClean="0"/>
              <a:t>Vakho</a:t>
            </a:r>
            <a:r>
              <a:rPr lang="en-US" sz="2400" dirty="0" smtClean="0"/>
              <a:t> in an event service plenary on Friday</a:t>
            </a:r>
          </a:p>
          <a:p>
            <a:pPr lvl="1"/>
            <a:r>
              <a:rPr lang="en-US" sz="2400" dirty="0" smtClean="0"/>
              <a:t>And will update </a:t>
            </a:r>
            <a:r>
              <a:rPr lang="en-US" sz="2400" dirty="0" err="1" smtClean="0"/>
              <a:t>twiki</a:t>
            </a:r>
            <a:endParaRPr lang="en-US" sz="24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27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038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an event service?</a:t>
            </a:r>
            <a:br>
              <a:rPr lang="en-US" dirty="0" smtClean="0"/>
            </a:br>
            <a:r>
              <a:rPr lang="en-US" dirty="0" smtClean="0"/>
              <a:t>Do for data what </a:t>
            </a:r>
            <a:r>
              <a:rPr lang="en-US" dirty="0" err="1" smtClean="0"/>
              <a:t>PanDA</a:t>
            </a:r>
            <a:r>
              <a:rPr lang="en-US" dirty="0" smtClean="0"/>
              <a:t> did for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500" dirty="0" err="1" smtClean="0"/>
              <a:t>PanDA</a:t>
            </a:r>
            <a:r>
              <a:rPr lang="en-US" sz="1500" dirty="0" smtClean="0"/>
              <a:t> shows that intelligent automated dispatch of jobs to intelligent clients works very well</a:t>
            </a:r>
          </a:p>
          <a:p>
            <a:pPr lvl="1"/>
            <a:r>
              <a:rPr lang="en-US" sz="1500" dirty="0" smtClean="0"/>
              <a:t>Makes processing self-correcting – you use the resources that work</a:t>
            </a:r>
          </a:p>
          <a:p>
            <a:r>
              <a:rPr lang="en-US" sz="1500" dirty="0" smtClean="0"/>
              <a:t>The biggest operational load is in data management</a:t>
            </a:r>
          </a:p>
          <a:p>
            <a:pPr lvl="1"/>
            <a:r>
              <a:rPr lang="en-US" sz="1500" dirty="0" smtClean="0"/>
              <a:t>We are hit hard by storage resources that don’t work, or are full</a:t>
            </a:r>
          </a:p>
          <a:p>
            <a:pPr lvl="1"/>
            <a:r>
              <a:rPr lang="en-US" sz="1500" dirty="0" smtClean="0"/>
              <a:t>DDM is complex</a:t>
            </a:r>
          </a:p>
          <a:p>
            <a:r>
              <a:rPr lang="en-US" sz="1500" dirty="0" smtClean="0"/>
              <a:t>PD2P showed that dynamically distributing only the data that is needed can improve resource usage efficiency – use the network dynamically rather than using storage statically</a:t>
            </a:r>
          </a:p>
          <a:p>
            <a:pPr lvl="1"/>
            <a:r>
              <a:rPr lang="en-US" sz="1500" b="1" dirty="0">
                <a:solidFill>
                  <a:srgbClr val="008000"/>
                </a:solidFill>
              </a:rPr>
              <a:t>In general it’s much cheaper to transport data than to store </a:t>
            </a:r>
            <a:r>
              <a:rPr lang="en-US" sz="1500" b="1" dirty="0" smtClean="0">
                <a:solidFill>
                  <a:srgbClr val="008000"/>
                </a:solidFill>
              </a:rPr>
              <a:t>it</a:t>
            </a:r>
            <a:endParaRPr lang="en-US" sz="1500" dirty="0" smtClean="0"/>
          </a:p>
          <a:p>
            <a:r>
              <a:rPr lang="en-US" sz="1500" dirty="0" smtClean="0"/>
              <a:t>The event service is a further step</a:t>
            </a:r>
          </a:p>
          <a:p>
            <a:pPr lvl="1"/>
            <a:r>
              <a:rPr lang="en-US" sz="1500" dirty="0" smtClean="0"/>
              <a:t>In making the client agnostic to where the data is – transparently use the data sources that work – to reduce the operational burden and user impact of storage problems</a:t>
            </a:r>
          </a:p>
          <a:p>
            <a:pPr lvl="1"/>
            <a:r>
              <a:rPr lang="en-US" sz="1500" dirty="0" smtClean="0"/>
              <a:t>In making full use of the network to deliver just the data needed from an optimized (and minimal) set of sources</a:t>
            </a:r>
          </a:p>
          <a:p>
            <a:r>
              <a:rPr lang="en-US" sz="1500" dirty="0" smtClean="0"/>
              <a:t>We have a distributed processing infrastructure very well suited to give it a try</a:t>
            </a:r>
          </a:p>
          <a:p>
            <a:pPr lvl="1"/>
            <a:r>
              <a:rPr lang="en-US" sz="1500" dirty="0" smtClean="0"/>
              <a:t>PanDA brokers and dispatches jobs in an (increasingly) intelligent way</a:t>
            </a:r>
          </a:p>
          <a:p>
            <a:pPr lvl="1"/>
            <a:r>
              <a:rPr lang="en-US" sz="1500" dirty="0" smtClean="0"/>
              <a:t>Let’s use the same infrastructure to deliver events</a:t>
            </a:r>
          </a:p>
          <a:p>
            <a:pPr lvl="1"/>
            <a:r>
              <a:rPr lang="en-US" sz="1500" dirty="0" smtClean="0"/>
              <a:t>Make resilient data access an integral, automated part of the processing; no DDM in the production workflow and no precondition of data pre-placement</a:t>
            </a:r>
          </a:p>
          <a:p>
            <a:r>
              <a:rPr lang="en-US" sz="1500" dirty="0" smtClean="0"/>
              <a:t>We have a software infrastructure ready to support 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790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an event service? Opportunistic resources</a:t>
            </a:r>
            <a:br>
              <a:rPr lang="en-US" dirty="0" smtClean="0"/>
            </a:br>
            <a:r>
              <a:rPr lang="en-US" dirty="0" smtClean="0"/>
              <a:t>to expand computing throughput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700" dirty="0" smtClean="0"/>
              <a:t>Opportunistic use of HLT after LS1</a:t>
            </a:r>
          </a:p>
          <a:p>
            <a:r>
              <a:rPr lang="en-US" sz="1700" dirty="0" smtClean="0"/>
              <a:t>Opportunistically soaking up cycles on supercomputers</a:t>
            </a:r>
          </a:p>
          <a:p>
            <a:r>
              <a:rPr lang="en-US" sz="1700" dirty="0" smtClean="0"/>
              <a:t>Free research clouds, commercial clouds</a:t>
            </a:r>
          </a:p>
          <a:p>
            <a:pPr lvl="1"/>
            <a:r>
              <a:rPr lang="en-US" sz="1700" dirty="0" smtClean="0"/>
              <a:t>More/cheaper resources available if we can be highly opportunistic</a:t>
            </a:r>
          </a:p>
          <a:p>
            <a:pPr lvl="2"/>
            <a:r>
              <a:rPr lang="en-US" sz="1700" dirty="0" smtClean="0"/>
              <a:t>e.g. Amazon spot market – cheap, even free under 1 hour</a:t>
            </a:r>
          </a:p>
          <a:p>
            <a:r>
              <a:rPr lang="en-US" sz="1700" dirty="0" smtClean="0"/>
              <a:t>‘</a:t>
            </a:r>
            <a:r>
              <a:rPr lang="en-US" sz="1700" dirty="0" err="1" smtClean="0"/>
              <a:t>ATLAS@Home</a:t>
            </a:r>
            <a:r>
              <a:rPr lang="en-US" sz="1700" dirty="0" smtClean="0"/>
              <a:t>’ via BOINC</a:t>
            </a:r>
            <a:r>
              <a:rPr lang="en-US" sz="1700" dirty="0"/>
              <a:t> </a:t>
            </a:r>
            <a:r>
              <a:rPr lang="en-US" sz="1700" dirty="0" smtClean="0"/>
              <a:t>on tens of thousands of computers in China?</a:t>
            </a:r>
          </a:p>
          <a:p>
            <a:r>
              <a:rPr lang="en-US" sz="1700" dirty="0"/>
              <a:t>Common </a:t>
            </a:r>
            <a:r>
              <a:rPr lang="en-US" sz="1700" dirty="0" smtClean="0"/>
              <a:t>characteristic to using opportunistic resources: </a:t>
            </a:r>
            <a:r>
              <a:rPr lang="en-US" sz="1700" dirty="0"/>
              <a:t>we have to be </a:t>
            </a:r>
            <a:r>
              <a:rPr lang="en-US" sz="1700" dirty="0" smtClean="0"/>
              <a:t>agile</a:t>
            </a:r>
            <a:endParaRPr lang="en-US" sz="1700" dirty="0"/>
          </a:p>
          <a:p>
            <a:pPr lvl="1"/>
            <a:r>
              <a:rPr lang="en-US" sz="1700" dirty="0"/>
              <a:t>Quick start (rapid setup of software, data and workloads) when they </a:t>
            </a:r>
            <a:r>
              <a:rPr lang="en-US" sz="1700" dirty="0" smtClean="0"/>
              <a:t>appear</a:t>
            </a:r>
            <a:endParaRPr lang="en-US" sz="1700" dirty="0"/>
          </a:p>
          <a:p>
            <a:pPr lvl="1"/>
            <a:r>
              <a:rPr lang="en-US" sz="1700" dirty="0"/>
              <a:t>Quick exit when they’re about to disappear</a:t>
            </a:r>
          </a:p>
          <a:p>
            <a:pPr lvl="1"/>
            <a:r>
              <a:rPr lang="en-US" sz="1700" dirty="0"/>
              <a:t>Robust against their disappearing with no notice : minimize losses</a:t>
            </a:r>
          </a:p>
          <a:p>
            <a:pPr lvl="1"/>
            <a:r>
              <a:rPr lang="en-US" sz="1700" dirty="0"/>
              <a:t>Use them until they disappear – soak up unused </a:t>
            </a:r>
            <a:r>
              <a:rPr lang="en-US" sz="1700" dirty="0" smtClean="0"/>
              <a:t>cycles</a:t>
            </a:r>
            <a:endParaRPr lang="en-US" sz="1700" dirty="0"/>
          </a:p>
          <a:p>
            <a:pPr lvl="1"/>
            <a:r>
              <a:rPr lang="en-US" sz="1700" dirty="0" smtClean="0"/>
              <a:t>Fill </a:t>
            </a:r>
            <a:r>
              <a:rPr lang="en-US" sz="1700" dirty="0"/>
              <a:t>them with fine grained </a:t>
            </a:r>
            <a:r>
              <a:rPr lang="en-US" sz="1700" dirty="0" smtClean="0"/>
              <a:t>workloads</a:t>
            </a:r>
          </a:p>
          <a:p>
            <a:pPr lvl="2"/>
            <a:r>
              <a:rPr lang="en-US" sz="1700" dirty="0" smtClean="0"/>
              <a:t>Send </a:t>
            </a:r>
            <a:r>
              <a:rPr lang="en-US" sz="1700" dirty="0"/>
              <a:t>a steady stream of events, and </a:t>
            </a:r>
            <a:r>
              <a:rPr lang="en-US" sz="1700" dirty="0" smtClean="0"/>
              <a:t>return outputs </a:t>
            </a:r>
            <a:r>
              <a:rPr lang="en-US" sz="1700" dirty="0"/>
              <a:t>in a steady stream</a:t>
            </a:r>
          </a:p>
          <a:p>
            <a:pPr lvl="3"/>
            <a:r>
              <a:rPr lang="en-US" sz="1700" dirty="0"/>
              <a:t>N</a:t>
            </a:r>
            <a:r>
              <a:rPr lang="en-US" sz="1700" dirty="0" smtClean="0"/>
              <a:t>o </a:t>
            </a:r>
            <a:r>
              <a:rPr lang="en-US" sz="1700" dirty="0"/>
              <a:t>heavy data </a:t>
            </a:r>
            <a:r>
              <a:rPr lang="en-US" sz="1700" dirty="0" err="1"/>
              <a:t>prestaging</a:t>
            </a:r>
            <a:r>
              <a:rPr lang="en-US" sz="1700" dirty="0"/>
              <a:t>, and a hasty exit loses very </a:t>
            </a:r>
            <a:r>
              <a:rPr lang="en-US" sz="1700" dirty="0" smtClean="0"/>
              <a:t>little</a:t>
            </a:r>
          </a:p>
          <a:p>
            <a:r>
              <a:rPr lang="en-US" sz="1700" b="1" dirty="0" smtClean="0"/>
              <a:t>Event service is a means </a:t>
            </a:r>
            <a:r>
              <a:rPr lang="en-US" sz="1700" b="1" dirty="0"/>
              <a:t>of enabling agile, efficient use of opportunistic </a:t>
            </a:r>
            <a:r>
              <a:rPr lang="en-US" sz="1700" b="1" dirty="0" smtClean="0"/>
              <a:t>resources</a:t>
            </a:r>
            <a:endParaRPr lang="en-US" sz="1700" b="1" dirty="0"/>
          </a:p>
          <a:p>
            <a:pPr marL="0" indent="0">
              <a:buNone/>
            </a:pPr>
            <a:endParaRPr lang="en-US" sz="17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4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851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Why an event service?</a:t>
            </a:r>
            <a:br>
              <a:rPr lang="en-US" sz="3200" dirty="0" smtClean="0"/>
            </a:br>
            <a:r>
              <a:rPr lang="en-US" dirty="0" smtClean="0"/>
              <a:t>Efficient use of storage is essential for us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09" y="1319587"/>
            <a:ext cx="6162401" cy="50456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26969" y="1516247"/>
            <a:ext cx="189216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FFFF"/>
                </a:solidFill>
              </a:rPr>
              <a:t>Business emails sent</a:t>
            </a:r>
          </a:p>
          <a:p>
            <a:pPr algn="ctr"/>
            <a:r>
              <a:rPr lang="en-US" sz="1600" dirty="0" smtClean="0">
                <a:solidFill>
                  <a:srgbClr val="FFFFFF"/>
                </a:solidFill>
              </a:rPr>
              <a:t>3000PB/year</a:t>
            </a:r>
          </a:p>
          <a:p>
            <a:pPr algn="ctr"/>
            <a:r>
              <a:rPr lang="en-US" sz="1600" dirty="0" smtClean="0">
                <a:solidFill>
                  <a:srgbClr val="FFFFFF"/>
                </a:solidFill>
              </a:rPr>
              <a:t>(Not managed as</a:t>
            </a:r>
          </a:p>
          <a:p>
            <a:pPr algn="ctr"/>
            <a:r>
              <a:rPr lang="en-US" sz="1600" dirty="0">
                <a:solidFill>
                  <a:srgbClr val="FFFFFF"/>
                </a:solidFill>
              </a:rPr>
              <a:t>a</a:t>
            </a:r>
            <a:r>
              <a:rPr lang="en-US" sz="1600" dirty="0" smtClean="0">
                <a:solidFill>
                  <a:srgbClr val="FFFFFF"/>
                </a:solidFill>
              </a:rPr>
              <a:t> coherent data set)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17386" y="4721128"/>
            <a:ext cx="13693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Google search</a:t>
            </a:r>
          </a:p>
          <a:p>
            <a:pPr algn="ctr"/>
            <a:r>
              <a:rPr lang="en-US" sz="1600" dirty="0" smtClean="0"/>
              <a:t>100PB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4205666" y="3386207"/>
            <a:ext cx="168718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Facebook uploads</a:t>
            </a:r>
          </a:p>
          <a:p>
            <a:pPr algn="ctr"/>
            <a:r>
              <a:rPr lang="en-US" sz="1600" dirty="0" smtClean="0"/>
              <a:t>180PB/year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943812" y="5316612"/>
            <a:ext cx="1214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Kaiser</a:t>
            </a:r>
          </a:p>
          <a:p>
            <a:pPr algn="ctr"/>
            <a:r>
              <a:rPr lang="en-US" sz="1600" dirty="0" smtClean="0"/>
              <a:t>Permanente</a:t>
            </a:r>
          </a:p>
          <a:p>
            <a:pPr algn="ctr"/>
            <a:r>
              <a:rPr lang="en-US" sz="1600" dirty="0" smtClean="0"/>
              <a:t>30PB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88316" y="4590174"/>
            <a:ext cx="93968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LHC data</a:t>
            </a:r>
          </a:p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15PB/</a:t>
            </a:r>
            <a:r>
              <a:rPr lang="en-US" sz="1600" b="1" dirty="0" err="1" smtClean="0">
                <a:solidFill>
                  <a:schemeClr val="bg1"/>
                </a:solidFill>
              </a:rPr>
              <a:t>yr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92691" y="5256589"/>
            <a:ext cx="91834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YouTube</a:t>
            </a:r>
          </a:p>
          <a:p>
            <a:pPr algn="ctr"/>
            <a:r>
              <a:rPr lang="en-US" sz="1600" dirty="0" smtClean="0"/>
              <a:t>15PB/</a:t>
            </a:r>
            <a:r>
              <a:rPr lang="en-US" sz="1600" dirty="0" err="1" smtClean="0"/>
              <a:t>yr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1028846" y="5250666"/>
            <a:ext cx="58864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US</a:t>
            </a:r>
          </a:p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Census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21286" y="1420711"/>
            <a:ext cx="7044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Lib of</a:t>
            </a:r>
          </a:p>
          <a:p>
            <a:pPr algn="ctr"/>
            <a:r>
              <a:rPr lang="en-US" sz="1100" dirty="0" smtClean="0">
                <a:solidFill>
                  <a:srgbClr val="FFFFFF"/>
                </a:solidFill>
              </a:rPr>
              <a:t>Congress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76424" y="3349770"/>
            <a:ext cx="662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Climate</a:t>
            </a:r>
          </a:p>
          <a:p>
            <a:pPr algn="ctr"/>
            <a:r>
              <a:rPr lang="en-US" sz="1200" dirty="0" smtClean="0"/>
              <a:t>DB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667417" y="4877056"/>
            <a:ext cx="6142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err="1" smtClean="0">
                <a:solidFill>
                  <a:srgbClr val="FFFFFF"/>
                </a:solidFill>
              </a:rPr>
              <a:t>Nasdaq</a:t>
            </a:r>
            <a:endParaRPr lang="en-US" sz="1100" dirty="0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9495" y="5978332"/>
            <a:ext cx="18770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Wired 4/2013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6621910" y="1542036"/>
            <a:ext cx="25220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 2012: 2800 </a:t>
            </a:r>
            <a:r>
              <a:rPr lang="en-US" sz="1600" dirty="0" err="1" smtClean="0"/>
              <a:t>exabytes</a:t>
            </a:r>
            <a:r>
              <a:rPr lang="en-US" sz="1600" dirty="0" smtClean="0"/>
              <a:t> created or replicated</a:t>
            </a:r>
          </a:p>
          <a:p>
            <a:r>
              <a:rPr lang="en-US" sz="1600" dirty="0" smtClean="0"/>
              <a:t>1 Exabyte = 1000 PB</a:t>
            </a:r>
          </a:p>
          <a:p>
            <a:endParaRPr lang="en-US" sz="1600" dirty="0"/>
          </a:p>
          <a:p>
            <a:r>
              <a:rPr lang="en-US" sz="1600" dirty="0" smtClean="0"/>
              <a:t>Reputed capacity of NSA’s new Utah center: 5000 </a:t>
            </a:r>
            <a:r>
              <a:rPr lang="en-US" sz="1600" dirty="0" err="1" smtClean="0"/>
              <a:t>ExaB</a:t>
            </a:r>
            <a:endParaRPr lang="en-US" sz="1600" dirty="0"/>
          </a:p>
          <a:p>
            <a:r>
              <a:rPr lang="en-US" sz="1600" dirty="0" smtClean="0"/>
              <a:t>(50-100 MW)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 dirty="0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978645" y="6480684"/>
            <a:ext cx="3969763" cy="365125"/>
          </a:xfrm>
        </p:spPr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37218" y="6480684"/>
            <a:ext cx="765034" cy="365125"/>
          </a:xfrm>
        </p:spPr>
        <p:txBody>
          <a:bodyPr/>
          <a:lstStyle/>
          <a:p>
            <a:fld id="{6278D5C2-F5DC-5047-B6A5-7A8DD3AB1BEF}" type="slidenum">
              <a:rPr lang="en-US" smtClean="0"/>
              <a:t>5</a:t>
            </a:fld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053016" y="3850111"/>
            <a:ext cx="2777670" cy="277767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Current ATLAS data set, all data products: </a:t>
            </a:r>
            <a:r>
              <a:rPr lang="en-US" b="1" dirty="0" smtClean="0"/>
              <a:t>140 PB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1697962" y="6271773"/>
            <a:ext cx="4561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hlinkClick r:id="rId4"/>
              </a:rPr>
              <a:t>http://www.wired.com/magazine/2013/04/bigdata/</a:t>
            </a:r>
            <a:r>
              <a:rPr lang="en-US" sz="1600" dirty="0"/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000779" y="1362934"/>
            <a:ext cx="1577026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Big Data in 2012</a:t>
            </a:r>
            <a:endParaRPr lang="en-US" sz="16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047903" y="3463151"/>
            <a:ext cx="2880470" cy="10772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We are </a:t>
            </a:r>
            <a:r>
              <a:rPr lang="en-US" sz="1600" b="1" smtClean="0"/>
              <a:t>big… not </a:t>
            </a:r>
            <a:r>
              <a:rPr lang="en-US" sz="1600" b="1" dirty="0" smtClean="0"/>
              <a:t>NSA-big, but big</a:t>
            </a:r>
          </a:p>
          <a:p>
            <a:pPr algn="ctr"/>
            <a:r>
              <a:rPr lang="en-US" sz="1600" b="1" dirty="0" smtClean="0"/>
              <a:t>(and more cost efficient… and poorer)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840488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event service 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Avoid idle cores in </a:t>
            </a:r>
            <a:r>
              <a:rPr lang="en-US" dirty="0" err="1" smtClean="0"/>
              <a:t>athenaMP</a:t>
            </a:r>
            <a:r>
              <a:rPr lang="en-US" dirty="0" smtClean="0"/>
              <a:t> processing – if parallel threads process events in large chunks (files), cores can sit idle while the slowest one completes</a:t>
            </a:r>
          </a:p>
          <a:p>
            <a:r>
              <a:rPr lang="en-US" dirty="0" smtClean="0"/>
              <a:t>DDM simplification – no DDM involvement on input or output</a:t>
            </a:r>
          </a:p>
          <a:p>
            <a:r>
              <a:rPr lang="en-US" dirty="0" smtClean="0"/>
              <a:t>Output merging flexible and simple: file size is tunable, aggregation of outputs to merge site proceeds concurrently with processing, JEDI knows when to trigger merge</a:t>
            </a:r>
          </a:p>
          <a:p>
            <a:r>
              <a:rPr lang="en-US" dirty="0" smtClean="0"/>
              <a:t>A crash doesn’t lose the job, only a few events which will be re-dispatched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6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337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Required for an event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Managing workflows at the event level the way </a:t>
            </a:r>
            <a:r>
              <a:rPr lang="en-US" dirty="0" err="1" smtClean="0"/>
              <a:t>PanDA</a:t>
            </a:r>
            <a:r>
              <a:rPr lang="en-US" dirty="0" smtClean="0"/>
              <a:t> has been managing them at the file level, with the necessary event-level bookkeeping</a:t>
            </a:r>
          </a:p>
          <a:p>
            <a:pPr lvl="1"/>
            <a:r>
              <a:rPr lang="en-US" i="1" dirty="0" smtClean="0"/>
              <a:t>Check</a:t>
            </a:r>
            <a:r>
              <a:rPr lang="en-US" dirty="0" smtClean="0"/>
              <a:t> – JEDI now provides this</a:t>
            </a:r>
          </a:p>
          <a:p>
            <a:r>
              <a:rPr lang="en-US" dirty="0" smtClean="0"/>
              <a:t>Excellent networking; </a:t>
            </a:r>
            <a:r>
              <a:rPr lang="en-US" i="1" dirty="0" smtClean="0"/>
              <a:t>check</a:t>
            </a:r>
          </a:p>
          <a:p>
            <a:r>
              <a:rPr lang="en-US" dirty="0" smtClean="0"/>
              <a:t>Workloads with high CPU/IO; </a:t>
            </a:r>
            <a:r>
              <a:rPr lang="en-US" i="1" dirty="0" smtClean="0"/>
              <a:t>check</a:t>
            </a:r>
            <a:r>
              <a:rPr lang="en-US" dirty="0" smtClean="0"/>
              <a:t> – </a:t>
            </a:r>
            <a:r>
              <a:rPr lang="en-US" dirty="0" err="1" smtClean="0"/>
              <a:t>simu</a:t>
            </a:r>
            <a:endParaRPr lang="en-US" dirty="0" smtClean="0"/>
          </a:p>
          <a:p>
            <a:r>
              <a:rPr lang="en-US" dirty="0" smtClean="0"/>
              <a:t>Network-efficient event data access; </a:t>
            </a:r>
            <a:r>
              <a:rPr lang="en-US" i="1" dirty="0" smtClean="0"/>
              <a:t>check</a:t>
            </a:r>
            <a:r>
              <a:rPr lang="en-US" dirty="0" smtClean="0"/>
              <a:t> – the event I/O optimizations of recent years makes remote event streaming possible</a:t>
            </a:r>
          </a:p>
          <a:p>
            <a:pPr lvl="1"/>
            <a:r>
              <a:rPr lang="en-US" i="1" dirty="0" smtClean="0"/>
              <a:t>Preferably buffered </a:t>
            </a:r>
            <a:r>
              <a:rPr lang="en-US" i="1" dirty="0"/>
              <a:t>by </a:t>
            </a:r>
            <a:r>
              <a:rPr lang="en-US" i="1" dirty="0" smtClean="0"/>
              <a:t>asynchronous caching</a:t>
            </a:r>
            <a:endParaRPr lang="en-US" dirty="0" smtClean="0"/>
          </a:p>
          <a:p>
            <a:pPr lvl="1"/>
            <a:r>
              <a:rPr lang="en-US" dirty="0"/>
              <a:t>Just as JEDI is an enabler for the event server scheme on the grid side, </a:t>
            </a:r>
            <a:r>
              <a:rPr lang="en-US" dirty="0" err="1"/>
              <a:t>athenaMP</a:t>
            </a:r>
            <a:r>
              <a:rPr lang="en-US" dirty="0"/>
              <a:t> and associated I/O developments and optimizations are enablers on the core </a:t>
            </a:r>
            <a:r>
              <a:rPr lang="en-US" dirty="0" err="1"/>
              <a:t>sw</a:t>
            </a:r>
            <a:r>
              <a:rPr lang="en-US" dirty="0"/>
              <a:t> side</a:t>
            </a:r>
          </a:p>
          <a:p>
            <a:pPr lvl="2"/>
            <a:r>
              <a:rPr lang="en-US" dirty="0" err="1"/>
              <a:t>Queueing</a:t>
            </a:r>
            <a:r>
              <a:rPr lang="en-US" dirty="0"/>
              <a:t> and streaming events to be consumed by workers</a:t>
            </a:r>
          </a:p>
          <a:p>
            <a:pPr lvl="2"/>
            <a:r>
              <a:rPr lang="en-US" dirty="0"/>
              <a:t>I/O optimizations making event reading over WAN practical</a:t>
            </a:r>
          </a:p>
          <a:p>
            <a:pPr lvl="2"/>
            <a:r>
              <a:rPr lang="en-US" dirty="0"/>
              <a:t>Asynchronous pre-fetch to remove network latencies from processing </a:t>
            </a:r>
            <a:r>
              <a:rPr lang="en-US" dirty="0" smtClean="0"/>
              <a:t>workflow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324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Box 87"/>
          <p:cNvSpPr txBox="1"/>
          <p:nvPr/>
        </p:nvSpPr>
        <p:spPr>
          <a:xfrm>
            <a:off x="8162316" y="3635384"/>
            <a:ext cx="774020" cy="707886"/>
          </a:xfrm>
          <a:prstGeom prst="rect">
            <a:avLst/>
          </a:prstGeom>
          <a:solidFill>
            <a:schemeClr val="bg1">
              <a:alpha val="59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769140"/>
                </a:solidFill>
              </a:rPr>
              <a:t>Event</a:t>
            </a:r>
          </a:p>
          <a:p>
            <a:pPr algn="ctr"/>
            <a:r>
              <a:rPr lang="en-US" sz="2000" dirty="0" smtClean="0">
                <a:solidFill>
                  <a:srgbClr val="769140"/>
                </a:solidFill>
              </a:rPr>
              <a:t>loop</a:t>
            </a:r>
            <a:endParaRPr lang="en-US" sz="2000" dirty="0">
              <a:solidFill>
                <a:srgbClr val="769140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>
            <a:off x="8162316" y="1296276"/>
            <a:ext cx="783289" cy="5394494"/>
          </a:xfrm>
          <a:prstGeom prst="ellipse">
            <a:avLst/>
          </a:prstGeom>
          <a:solidFill>
            <a:srgbClr val="769140">
              <a:alpha val="14000"/>
            </a:srgbClr>
          </a:solidFill>
          <a:ln w="38100" cap="flat" cmpd="sng">
            <a:solidFill>
              <a:srgbClr val="769140"/>
            </a:solidFill>
            <a:rou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8" name="Curved Connector 127"/>
          <p:cNvCxnSpPr>
            <a:stCxn id="81" idx="3"/>
            <a:endCxn id="9" idx="1"/>
          </p:cNvCxnSpPr>
          <p:nvPr/>
        </p:nvCxnSpPr>
        <p:spPr>
          <a:xfrm>
            <a:off x="1358572" y="1887905"/>
            <a:ext cx="4878229" cy="812746"/>
          </a:xfrm>
          <a:prstGeom prst="curvedConnector3">
            <a:avLst>
              <a:gd name="adj1" fmla="val 17323"/>
            </a:avLst>
          </a:prstGeom>
          <a:ln w="38100" cmpd="sng">
            <a:solidFill>
              <a:schemeClr val="accent1">
                <a:alpha val="93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749041" y="3054161"/>
            <a:ext cx="1723549" cy="646331"/>
          </a:xfrm>
          <a:prstGeom prst="rect">
            <a:avLst/>
          </a:prstGeom>
          <a:solidFill>
            <a:schemeClr val="bg1">
              <a:alpha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         Data file read</a:t>
            </a:r>
          </a:p>
          <a:p>
            <a:r>
              <a:rPr lang="en-US" sz="1200" dirty="0" smtClean="0"/>
              <a:t>  or event server request</a:t>
            </a:r>
          </a:p>
          <a:p>
            <a:r>
              <a:rPr lang="en-US" sz="1200" dirty="0"/>
              <a:t>o</a:t>
            </a:r>
            <a:r>
              <a:rPr lang="en-US" sz="1200" dirty="0" smtClean="0"/>
              <a:t>r event index query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351671" y="1591830"/>
            <a:ext cx="1222610" cy="738664"/>
          </a:xfrm>
          <a:prstGeom prst="rect">
            <a:avLst/>
          </a:prstGeom>
          <a:solidFill>
            <a:schemeClr val="bg1">
              <a:alpha val="5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E</a:t>
            </a:r>
            <a:r>
              <a:rPr lang="en-US" sz="1400" dirty="0" smtClean="0"/>
              <a:t>vents</a:t>
            </a:r>
          </a:p>
          <a:p>
            <a:r>
              <a:rPr lang="en-US" sz="1400" dirty="0" smtClean="0"/>
              <a:t>  complete</a:t>
            </a:r>
          </a:p>
          <a:p>
            <a:r>
              <a:rPr lang="en-US" sz="1400" dirty="0" smtClean="0"/>
              <a:t>     notification </a:t>
            </a:r>
            <a:endParaRPr lang="en-US" sz="1400" dirty="0"/>
          </a:p>
        </p:txBody>
      </p:sp>
      <p:sp>
        <p:nvSpPr>
          <p:cNvPr id="74" name="TextBox 73"/>
          <p:cNvSpPr txBox="1"/>
          <p:nvPr/>
        </p:nvSpPr>
        <p:spPr>
          <a:xfrm>
            <a:off x="2014679" y="3000469"/>
            <a:ext cx="926393" cy="738664"/>
          </a:xfrm>
          <a:prstGeom prst="rect">
            <a:avLst/>
          </a:prstGeom>
          <a:solidFill>
            <a:schemeClr val="bg1">
              <a:alpha val="5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PanDA</a:t>
            </a:r>
          </a:p>
          <a:p>
            <a:r>
              <a:rPr lang="en-US" sz="1400" dirty="0" smtClean="0"/>
              <a:t>creates</a:t>
            </a:r>
          </a:p>
          <a:p>
            <a:r>
              <a:rPr lang="en-US" sz="1400" dirty="0"/>
              <a:t>m</a:t>
            </a:r>
            <a:r>
              <a:rPr lang="en-US" sz="1400" dirty="0" smtClean="0"/>
              <a:t>erge job </a:t>
            </a:r>
            <a:endParaRPr lang="en-US" sz="1400" dirty="0"/>
          </a:p>
        </p:txBody>
      </p:sp>
      <p:sp>
        <p:nvSpPr>
          <p:cNvPr id="79" name="TextBox 78"/>
          <p:cNvSpPr txBox="1"/>
          <p:nvPr/>
        </p:nvSpPr>
        <p:spPr>
          <a:xfrm>
            <a:off x="7213692" y="1911754"/>
            <a:ext cx="850563" cy="307777"/>
          </a:xfrm>
          <a:prstGeom prst="rect">
            <a:avLst/>
          </a:prstGeom>
          <a:solidFill>
            <a:schemeClr val="bg1">
              <a:alpha val="5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Event list</a:t>
            </a:r>
            <a:endParaRPr lang="en-US" sz="1400" dirty="0"/>
          </a:p>
        </p:txBody>
      </p:sp>
      <p:sp>
        <p:nvSpPr>
          <p:cNvPr id="87" name="TextBox 86"/>
          <p:cNvSpPr txBox="1"/>
          <p:nvPr/>
        </p:nvSpPr>
        <p:spPr>
          <a:xfrm>
            <a:off x="6937313" y="753672"/>
            <a:ext cx="801296" cy="307777"/>
          </a:xfrm>
          <a:prstGeom prst="rect">
            <a:avLst/>
          </a:prstGeom>
          <a:solidFill>
            <a:schemeClr val="bg1">
              <a:alpha val="59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Job spec</a:t>
            </a:r>
            <a:endParaRPr lang="en-US" sz="1400" dirty="0"/>
          </a:p>
        </p:txBody>
      </p:sp>
      <p:sp>
        <p:nvSpPr>
          <p:cNvPr id="67" name="Magnetic Disk 66"/>
          <p:cNvSpPr/>
          <p:nvPr/>
        </p:nvSpPr>
        <p:spPr>
          <a:xfrm>
            <a:off x="112194" y="3159418"/>
            <a:ext cx="1074234" cy="1144335"/>
          </a:xfrm>
          <a:prstGeom prst="flowChartMagneticDisk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sources</a:t>
            </a:r>
            <a:endParaRPr lang="en-US" dirty="0"/>
          </a:p>
        </p:txBody>
      </p:sp>
      <p:sp>
        <p:nvSpPr>
          <p:cNvPr id="61" name="Process 60"/>
          <p:cNvSpPr/>
          <p:nvPr/>
        </p:nvSpPr>
        <p:spPr>
          <a:xfrm>
            <a:off x="47122" y="4630090"/>
            <a:ext cx="3660369" cy="1792852"/>
          </a:xfrm>
          <a:prstGeom prst="flowChartProcess">
            <a:avLst/>
          </a:prstGeom>
          <a:gradFill flip="none" rotWithShape="1">
            <a:gsLst>
              <a:gs pos="0">
                <a:schemeClr val="accent6">
                  <a:tint val="100000"/>
                  <a:shade val="100000"/>
                  <a:satMod val="130000"/>
                  <a:alpha val="22000"/>
                </a:schemeClr>
              </a:gs>
              <a:gs pos="100000">
                <a:schemeClr val="accent6">
                  <a:tint val="50000"/>
                  <a:shade val="100000"/>
                  <a:satMod val="350000"/>
                  <a:alpha val="22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3" name="Straight Arrow Connector 72"/>
          <p:cNvCxnSpPr>
            <a:endCxn id="24" idx="0"/>
          </p:cNvCxnSpPr>
          <p:nvPr/>
        </p:nvCxnSpPr>
        <p:spPr>
          <a:xfrm flipH="1">
            <a:off x="2011085" y="1392558"/>
            <a:ext cx="101733" cy="3499267"/>
          </a:xfrm>
          <a:prstGeom prst="straightConnector1">
            <a:avLst/>
          </a:prstGeom>
          <a:ln w="38100" cmpd="sng">
            <a:solidFill>
              <a:srgbClr val="8261A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2" idx="1"/>
          </p:cNvCxnSpPr>
          <p:nvPr/>
        </p:nvCxnSpPr>
        <p:spPr>
          <a:xfrm flipH="1" flipV="1">
            <a:off x="2231454" y="1504097"/>
            <a:ext cx="1975573" cy="4327423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754597" y="788449"/>
            <a:ext cx="0" cy="6036625"/>
          </a:xfrm>
          <a:prstGeom prst="line">
            <a:avLst/>
          </a:prstGeom>
          <a:ln w="25400">
            <a:solidFill>
              <a:schemeClr val="accent2">
                <a:lumMod val="75000"/>
              </a:schemeClr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rocess 7"/>
          <p:cNvSpPr/>
          <p:nvPr/>
        </p:nvSpPr>
        <p:spPr>
          <a:xfrm>
            <a:off x="1001650" y="2279416"/>
            <a:ext cx="975005" cy="81748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Event</a:t>
            </a:r>
          </a:p>
          <a:p>
            <a:pPr algn="ctr"/>
            <a:r>
              <a:rPr lang="en-US" dirty="0" smtClean="0"/>
              <a:t>Server</a:t>
            </a:r>
            <a:endParaRPr lang="en-US" dirty="0"/>
          </a:p>
        </p:txBody>
      </p:sp>
      <p:sp>
        <p:nvSpPr>
          <p:cNvPr id="9" name="Process 8"/>
          <p:cNvSpPr/>
          <p:nvPr/>
        </p:nvSpPr>
        <p:spPr>
          <a:xfrm>
            <a:off x="6236801" y="2402042"/>
            <a:ext cx="1836214" cy="597217"/>
          </a:xfrm>
          <a:prstGeom prst="flowChartProcess">
            <a:avLst/>
          </a:prstGeom>
          <a:solidFill>
            <a:srgbClr val="BE514F"/>
          </a:solidFill>
          <a:ln>
            <a:solidFill>
              <a:srgbClr val="C0504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Token extractor</a:t>
            </a:r>
            <a:endParaRPr lang="en-US" dirty="0"/>
          </a:p>
        </p:txBody>
      </p:sp>
      <p:cxnSp>
        <p:nvCxnSpPr>
          <p:cNvPr id="12" name="Curved Connector 11"/>
          <p:cNvCxnSpPr>
            <a:stCxn id="8" idx="3"/>
            <a:endCxn id="9" idx="1"/>
          </p:cNvCxnSpPr>
          <p:nvPr/>
        </p:nvCxnSpPr>
        <p:spPr>
          <a:xfrm>
            <a:off x="1976655" y="2688157"/>
            <a:ext cx="4260146" cy="12494"/>
          </a:xfrm>
          <a:prstGeom prst="curvedConnector3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Process 15"/>
          <p:cNvSpPr/>
          <p:nvPr/>
        </p:nvSpPr>
        <p:spPr>
          <a:xfrm>
            <a:off x="5431322" y="4144817"/>
            <a:ext cx="2540494" cy="1520175"/>
          </a:xfrm>
          <a:prstGeom prst="flowChart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</a:t>
            </a:r>
            <a:r>
              <a:rPr lang="en-US" dirty="0" err="1" smtClean="0"/>
              <a:t>AthenaMP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9" name="Magnetic Disk 18"/>
          <p:cNvSpPr/>
          <p:nvPr/>
        </p:nvSpPr>
        <p:spPr>
          <a:xfrm>
            <a:off x="254686" y="3297271"/>
            <a:ext cx="1074234" cy="1144335"/>
          </a:xfrm>
          <a:prstGeom prst="flowChartMagneticDisk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sources</a:t>
            </a:r>
            <a:endParaRPr lang="en-US" dirty="0"/>
          </a:p>
        </p:txBody>
      </p:sp>
      <p:sp>
        <p:nvSpPr>
          <p:cNvPr id="20" name="Magnetic Disk 19"/>
          <p:cNvSpPr/>
          <p:nvPr/>
        </p:nvSpPr>
        <p:spPr>
          <a:xfrm>
            <a:off x="5694833" y="5937270"/>
            <a:ext cx="725874" cy="753500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Worker Out</a:t>
            </a:r>
            <a:endParaRPr lang="en-US" sz="1400" dirty="0"/>
          </a:p>
        </p:txBody>
      </p:sp>
      <p:sp>
        <p:nvSpPr>
          <p:cNvPr id="21" name="Magnetic Disk 20"/>
          <p:cNvSpPr/>
          <p:nvPr/>
        </p:nvSpPr>
        <p:spPr>
          <a:xfrm>
            <a:off x="6714438" y="5937270"/>
            <a:ext cx="725874" cy="753500"/>
          </a:xfrm>
          <a:prstGeom prst="flowChartMagneticDisk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Worker</a:t>
            </a:r>
          </a:p>
          <a:p>
            <a:pPr algn="ctr"/>
            <a:r>
              <a:rPr lang="en-US" sz="1400" dirty="0" smtClean="0"/>
              <a:t>Out</a:t>
            </a:r>
            <a:endParaRPr lang="en-US" sz="1400" dirty="0"/>
          </a:p>
        </p:txBody>
      </p:sp>
      <p:sp>
        <p:nvSpPr>
          <p:cNvPr id="25" name="Magnetic Disk 24"/>
          <p:cNvSpPr/>
          <p:nvPr/>
        </p:nvSpPr>
        <p:spPr>
          <a:xfrm>
            <a:off x="102817" y="4784622"/>
            <a:ext cx="1074820" cy="1138051"/>
          </a:xfrm>
          <a:prstGeom prst="flowChartMagneticDisk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sink</a:t>
            </a:r>
            <a:endParaRPr lang="en-US" dirty="0"/>
          </a:p>
        </p:txBody>
      </p:sp>
      <p:cxnSp>
        <p:nvCxnSpPr>
          <p:cNvPr id="29" name="Straight Arrow Connector 28"/>
          <p:cNvCxnSpPr>
            <a:stCxn id="20" idx="2"/>
            <a:endCxn id="49" idx="4"/>
          </p:cNvCxnSpPr>
          <p:nvPr/>
        </p:nvCxnSpPr>
        <p:spPr>
          <a:xfrm flipH="1" flipV="1">
            <a:off x="3659905" y="5578574"/>
            <a:ext cx="2034928" cy="735446"/>
          </a:xfrm>
          <a:prstGeom prst="straightConnector1">
            <a:avLst/>
          </a:prstGeom>
          <a:ln w="762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49" idx="2"/>
            <a:endCxn id="25" idx="4"/>
          </p:cNvCxnSpPr>
          <p:nvPr/>
        </p:nvCxnSpPr>
        <p:spPr>
          <a:xfrm flipH="1" flipV="1">
            <a:off x="1177637" y="5353648"/>
            <a:ext cx="1436083" cy="224926"/>
          </a:xfrm>
          <a:prstGeom prst="straightConnector1">
            <a:avLst/>
          </a:prstGeom>
          <a:ln w="762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9" idx="2"/>
            <a:endCxn id="6" idx="0"/>
          </p:cNvCxnSpPr>
          <p:nvPr/>
        </p:nvCxnSpPr>
        <p:spPr>
          <a:xfrm flipH="1">
            <a:off x="6719120" y="2999259"/>
            <a:ext cx="435788" cy="427370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6" idx="2"/>
            <a:endCxn id="17" idx="0"/>
          </p:cNvCxnSpPr>
          <p:nvPr/>
        </p:nvCxnSpPr>
        <p:spPr>
          <a:xfrm flipH="1">
            <a:off x="6050914" y="4302041"/>
            <a:ext cx="458582" cy="622289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7" idx="2"/>
            <a:endCxn id="20" idx="0"/>
          </p:cNvCxnSpPr>
          <p:nvPr/>
        </p:nvCxnSpPr>
        <p:spPr>
          <a:xfrm>
            <a:off x="6050914" y="5427420"/>
            <a:ext cx="6856" cy="761017"/>
          </a:xfrm>
          <a:prstGeom prst="straightConnector1">
            <a:avLst/>
          </a:prstGeom>
          <a:ln w="762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423006" y="6120283"/>
            <a:ext cx="8258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N events </a:t>
            </a:r>
            <a:endParaRPr lang="en-US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7987680" y="234779"/>
            <a:ext cx="8446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769140"/>
                </a:solidFill>
              </a:rPr>
              <a:t>Pilot</a:t>
            </a:r>
            <a:endParaRPr lang="en-US" dirty="0">
              <a:solidFill>
                <a:srgbClr val="76914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760" y="42520"/>
            <a:ext cx="3586288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Event Service schematic V4</a:t>
            </a:r>
          </a:p>
          <a:p>
            <a:pPr algn="ctr"/>
            <a:r>
              <a:rPr lang="en-US" sz="1600" dirty="0" smtClean="0"/>
              <a:t>Oct 2013</a:t>
            </a:r>
            <a:endParaRPr lang="en-US" sz="1050" dirty="0" smtClean="0"/>
          </a:p>
        </p:txBody>
      </p:sp>
      <p:sp>
        <p:nvSpPr>
          <p:cNvPr id="49" name="Magnetic Disk 48"/>
          <p:cNvSpPr/>
          <p:nvPr/>
        </p:nvSpPr>
        <p:spPr>
          <a:xfrm>
            <a:off x="2613720" y="4865437"/>
            <a:ext cx="1046185" cy="1426274"/>
          </a:xfrm>
          <a:prstGeom prst="flowChartMagneticDisk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Event cluster</a:t>
            </a:r>
          </a:p>
          <a:p>
            <a:pPr algn="ctr"/>
            <a:r>
              <a:rPr lang="en-US" dirty="0"/>
              <a:t>s</a:t>
            </a:r>
            <a:r>
              <a:rPr lang="en-US" dirty="0" smtClean="0"/>
              <a:t>taging</a:t>
            </a:r>
            <a:endParaRPr lang="en-US" dirty="0"/>
          </a:p>
        </p:txBody>
      </p:sp>
      <p:sp>
        <p:nvSpPr>
          <p:cNvPr id="60" name="Process 59"/>
          <p:cNvSpPr/>
          <p:nvPr/>
        </p:nvSpPr>
        <p:spPr>
          <a:xfrm>
            <a:off x="80815" y="2381103"/>
            <a:ext cx="1098020" cy="604109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Athena</a:t>
            </a:r>
          </a:p>
          <a:p>
            <a:pPr algn="ctr"/>
            <a:r>
              <a:rPr lang="en-US" dirty="0" err="1" smtClean="0"/>
              <a:t>evReader</a:t>
            </a:r>
            <a:endParaRPr lang="en-US" dirty="0"/>
          </a:p>
        </p:txBody>
      </p:sp>
      <p:sp>
        <p:nvSpPr>
          <p:cNvPr id="24" name="Process 23"/>
          <p:cNvSpPr/>
          <p:nvPr/>
        </p:nvSpPr>
        <p:spPr>
          <a:xfrm>
            <a:off x="1582909" y="4891825"/>
            <a:ext cx="856352" cy="1199395"/>
          </a:xfrm>
          <a:prstGeom prst="flowChartProcess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PanDA</a:t>
            </a:r>
          </a:p>
          <a:p>
            <a:pPr algn="ctr"/>
            <a:r>
              <a:rPr lang="en-US" dirty="0" smtClean="0"/>
              <a:t>merge</a:t>
            </a:r>
          </a:p>
          <a:p>
            <a:pPr algn="ctr"/>
            <a:r>
              <a:rPr lang="en-US" dirty="0" smtClean="0"/>
              <a:t>job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3751665" y="6434486"/>
            <a:ext cx="15614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953735"/>
                </a:solidFill>
              </a:rPr>
              <a:t>Worker node</a:t>
            </a:r>
            <a:endParaRPr lang="en-US" sz="1400" dirty="0">
              <a:solidFill>
                <a:srgbClr val="953735"/>
              </a:solidFill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746425" y="6424964"/>
            <a:ext cx="10052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Remote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3" name="Process 42"/>
          <p:cNvSpPr/>
          <p:nvPr/>
        </p:nvSpPr>
        <p:spPr>
          <a:xfrm>
            <a:off x="1137805" y="872525"/>
            <a:ext cx="1224045" cy="631572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PanDA</a:t>
            </a:r>
            <a:r>
              <a:rPr lang="en-US" dirty="0" smtClean="0"/>
              <a:t>/JEDI</a:t>
            </a:r>
            <a:endParaRPr lang="en-US" dirty="0"/>
          </a:p>
        </p:txBody>
      </p:sp>
      <p:sp>
        <p:nvSpPr>
          <p:cNvPr id="41" name="Multidocument 40"/>
          <p:cNvSpPr/>
          <p:nvPr/>
        </p:nvSpPr>
        <p:spPr>
          <a:xfrm>
            <a:off x="103908" y="818561"/>
            <a:ext cx="1254664" cy="685536"/>
          </a:xfrm>
          <a:prstGeom prst="flowChartMultidocument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JEDI</a:t>
            </a:r>
          </a:p>
          <a:p>
            <a:pPr algn="ctr"/>
            <a:r>
              <a:rPr lang="en-US" sz="1400" dirty="0" smtClean="0"/>
              <a:t>Event table</a:t>
            </a:r>
            <a:endParaRPr lang="en-US" sz="1400" dirty="0"/>
          </a:p>
        </p:txBody>
      </p:sp>
      <p:sp>
        <p:nvSpPr>
          <p:cNvPr id="48" name="Process 47"/>
          <p:cNvSpPr/>
          <p:nvPr/>
        </p:nvSpPr>
        <p:spPr>
          <a:xfrm>
            <a:off x="5839437" y="1178078"/>
            <a:ext cx="2945461" cy="597217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runEvent</a:t>
            </a:r>
            <a:r>
              <a:rPr lang="en-US" dirty="0" smtClean="0"/>
              <a:t> module</a:t>
            </a:r>
          </a:p>
          <a:p>
            <a:pPr algn="ctr"/>
            <a:r>
              <a:rPr lang="en-US" dirty="0"/>
              <a:t>m</a:t>
            </a:r>
            <a:r>
              <a:rPr lang="en-US" dirty="0" smtClean="0"/>
              <a:t>anages event loop</a:t>
            </a:r>
            <a:endParaRPr lang="en-US" dirty="0"/>
          </a:p>
        </p:txBody>
      </p:sp>
      <p:sp>
        <p:nvSpPr>
          <p:cNvPr id="50" name="Process 49"/>
          <p:cNvSpPr/>
          <p:nvPr/>
        </p:nvSpPr>
        <p:spPr>
          <a:xfrm>
            <a:off x="2231451" y="814726"/>
            <a:ext cx="1220644" cy="604109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Dispatcher</a:t>
            </a:r>
            <a:endParaRPr lang="en-US" dirty="0"/>
          </a:p>
        </p:txBody>
      </p:sp>
      <p:cxnSp>
        <p:nvCxnSpPr>
          <p:cNvPr id="51" name="Curved Connector 50"/>
          <p:cNvCxnSpPr>
            <a:stCxn id="50" idx="3"/>
            <a:endCxn id="48" idx="1"/>
          </p:cNvCxnSpPr>
          <p:nvPr/>
        </p:nvCxnSpPr>
        <p:spPr>
          <a:xfrm>
            <a:off x="3452095" y="1116781"/>
            <a:ext cx="2387342" cy="359906"/>
          </a:xfrm>
          <a:prstGeom prst="curvedConnector3">
            <a:avLst>
              <a:gd name="adj1" fmla="val 50000"/>
            </a:avLst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48" idx="2"/>
            <a:endCxn id="9" idx="0"/>
          </p:cNvCxnSpPr>
          <p:nvPr/>
        </p:nvCxnSpPr>
        <p:spPr>
          <a:xfrm flipH="1">
            <a:off x="7154908" y="1775295"/>
            <a:ext cx="157260" cy="626747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3691252" y="1596941"/>
            <a:ext cx="18268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 smtClean="0"/>
              <a:t>getEvents</a:t>
            </a:r>
            <a:r>
              <a:rPr lang="en-US" sz="1200" dirty="0" smtClean="0"/>
              <a:t>   </a:t>
            </a:r>
          </a:p>
          <a:p>
            <a:pPr algn="ctr"/>
            <a:r>
              <a:rPr lang="en-US" sz="1200" dirty="0" smtClean="0"/>
              <a:t>Returns run#/</a:t>
            </a:r>
            <a:r>
              <a:rPr lang="en-US" sz="1200" dirty="0" err="1" smtClean="0"/>
              <a:t>ev</a:t>
            </a:r>
            <a:r>
              <a:rPr lang="en-US" sz="1200" dirty="0" smtClean="0"/>
              <a:t>#/</a:t>
            </a:r>
            <a:r>
              <a:rPr lang="en-US" sz="1200" dirty="0" err="1" smtClean="0"/>
              <a:t>guid</a:t>
            </a:r>
            <a:r>
              <a:rPr lang="en-US" sz="1200" dirty="0" smtClean="0"/>
              <a:t> list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965295" y="3057668"/>
            <a:ext cx="8854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Token list</a:t>
            </a:r>
            <a:endParaRPr lang="en-US" sz="1400" dirty="0"/>
          </a:p>
        </p:txBody>
      </p:sp>
      <p:sp>
        <p:nvSpPr>
          <p:cNvPr id="6" name="Multidocument 5"/>
          <p:cNvSpPr/>
          <p:nvPr/>
        </p:nvSpPr>
        <p:spPr>
          <a:xfrm>
            <a:off x="5857191" y="3426629"/>
            <a:ext cx="1515356" cy="909869"/>
          </a:xfrm>
          <a:prstGeom prst="flowChartMultidocumen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Token</a:t>
            </a:r>
          </a:p>
          <a:p>
            <a:pPr algn="ctr"/>
            <a:r>
              <a:rPr lang="en-US" dirty="0" err="1" smtClean="0"/>
              <a:t>Scatterer</a:t>
            </a:r>
            <a:endParaRPr lang="en-US" dirty="0"/>
          </a:p>
        </p:txBody>
      </p:sp>
      <p:sp>
        <p:nvSpPr>
          <p:cNvPr id="77" name="TextBox 76"/>
          <p:cNvSpPr txBox="1"/>
          <p:nvPr/>
        </p:nvSpPr>
        <p:spPr>
          <a:xfrm>
            <a:off x="2604918" y="4865032"/>
            <a:ext cx="1063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http or </a:t>
            </a:r>
            <a:r>
              <a:rPr lang="en-US" sz="1200" dirty="0" err="1" smtClean="0"/>
              <a:t>xrootd</a:t>
            </a:r>
            <a:endParaRPr lang="en-US" sz="1200" dirty="0" smtClean="0"/>
          </a:p>
          <a:p>
            <a:pPr algn="ctr"/>
            <a:r>
              <a:rPr lang="en-US" sz="1200" dirty="0" smtClean="0"/>
              <a:t>endpoint</a:t>
            </a:r>
            <a:endParaRPr lang="en-US" sz="1200" dirty="0"/>
          </a:p>
        </p:txBody>
      </p:sp>
      <p:sp>
        <p:nvSpPr>
          <p:cNvPr id="80" name="Preparation 79"/>
          <p:cNvSpPr/>
          <p:nvPr/>
        </p:nvSpPr>
        <p:spPr>
          <a:xfrm>
            <a:off x="4041006" y="1096671"/>
            <a:ext cx="1060713" cy="560328"/>
          </a:xfrm>
          <a:prstGeom prst="flowChartPreparation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Event</a:t>
            </a:r>
          </a:p>
          <a:p>
            <a:pPr algn="ctr"/>
            <a:r>
              <a:rPr lang="en-US" sz="1400" dirty="0" smtClean="0"/>
              <a:t>list</a:t>
            </a:r>
            <a:endParaRPr lang="en-US" sz="1400" dirty="0"/>
          </a:p>
        </p:txBody>
      </p:sp>
      <p:sp>
        <p:nvSpPr>
          <p:cNvPr id="52" name="Process 51"/>
          <p:cNvSpPr/>
          <p:nvPr/>
        </p:nvSpPr>
        <p:spPr>
          <a:xfrm>
            <a:off x="4207027" y="5467514"/>
            <a:ext cx="1060644" cy="728011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</a:t>
            </a:r>
            <a:r>
              <a:rPr lang="en-US" dirty="0" smtClean="0"/>
              <a:t>utput</a:t>
            </a:r>
          </a:p>
          <a:p>
            <a:pPr algn="ctr"/>
            <a:r>
              <a:rPr lang="en-US" dirty="0" smtClean="0"/>
              <a:t>stager</a:t>
            </a:r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450013" y="4792690"/>
            <a:ext cx="3791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</a:t>
            </a:r>
            <a:endParaRPr lang="en-US" sz="1600" dirty="0"/>
          </a:p>
        </p:txBody>
      </p:sp>
      <p:sp>
        <p:nvSpPr>
          <p:cNvPr id="54" name="TextBox 53"/>
          <p:cNvSpPr txBox="1"/>
          <p:nvPr/>
        </p:nvSpPr>
        <p:spPr>
          <a:xfrm>
            <a:off x="689405" y="3280972"/>
            <a:ext cx="3791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</a:t>
            </a:r>
            <a:endParaRPr lang="en-US" sz="1600" dirty="0"/>
          </a:p>
        </p:txBody>
      </p:sp>
      <p:sp>
        <p:nvSpPr>
          <p:cNvPr id="17" name="Process 16"/>
          <p:cNvSpPr/>
          <p:nvPr/>
        </p:nvSpPr>
        <p:spPr>
          <a:xfrm>
            <a:off x="5675147" y="4924330"/>
            <a:ext cx="751533" cy="503090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Worker</a:t>
            </a:r>
          </a:p>
        </p:txBody>
      </p:sp>
      <p:sp>
        <p:nvSpPr>
          <p:cNvPr id="18" name="Process 17"/>
          <p:cNvSpPr/>
          <p:nvPr/>
        </p:nvSpPr>
        <p:spPr>
          <a:xfrm>
            <a:off x="6693537" y="4930935"/>
            <a:ext cx="751533" cy="503090"/>
          </a:xfrm>
          <a:prstGeom prst="flowChartProces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Worker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03907" y="6084387"/>
            <a:ext cx="2518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Output aggregation site</a:t>
            </a:r>
            <a:endParaRPr lang="en-US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8" name="Magnetic Disk 67"/>
          <p:cNvSpPr/>
          <p:nvPr/>
        </p:nvSpPr>
        <p:spPr>
          <a:xfrm>
            <a:off x="397856" y="3394261"/>
            <a:ext cx="1074234" cy="1144335"/>
          </a:xfrm>
          <a:prstGeom prst="flowChartMagneticDisk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Data sources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737900" y="3410282"/>
            <a:ext cx="3791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</a:t>
            </a:r>
            <a:endParaRPr lang="en-US" sz="1600" dirty="0"/>
          </a:p>
        </p:txBody>
      </p:sp>
      <p:cxnSp>
        <p:nvCxnSpPr>
          <p:cNvPr id="78" name="Straight Arrow Connector 77"/>
          <p:cNvCxnSpPr>
            <a:stCxn id="68" idx="1"/>
            <a:endCxn id="60" idx="2"/>
          </p:cNvCxnSpPr>
          <p:nvPr/>
        </p:nvCxnSpPr>
        <p:spPr>
          <a:xfrm flipH="1" flipV="1">
            <a:off x="629825" y="2985212"/>
            <a:ext cx="305148" cy="409049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Multidocument 80"/>
          <p:cNvSpPr/>
          <p:nvPr/>
        </p:nvSpPr>
        <p:spPr>
          <a:xfrm>
            <a:off x="102817" y="1631308"/>
            <a:ext cx="1255755" cy="513193"/>
          </a:xfrm>
          <a:prstGeom prst="flowChartMultidocument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Event</a:t>
            </a:r>
            <a:r>
              <a:rPr lang="en-US" sz="1400" dirty="0"/>
              <a:t> </a:t>
            </a:r>
            <a:r>
              <a:rPr lang="en-US" sz="1400" dirty="0" smtClean="0"/>
              <a:t>index</a:t>
            </a:r>
          </a:p>
        </p:txBody>
      </p:sp>
      <p:sp>
        <p:nvSpPr>
          <p:cNvPr id="83" name="Process 82"/>
          <p:cNvSpPr/>
          <p:nvPr/>
        </p:nvSpPr>
        <p:spPr>
          <a:xfrm>
            <a:off x="5232239" y="143623"/>
            <a:ext cx="2519477" cy="597217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getJob</a:t>
            </a:r>
            <a:r>
              <a:rPr lang="en-US" dirty="0" smtClean="0"/>
              <a:t> request returns event service job</a:t>
            </a:r>
            <a:endParaRPr lang="en-US" dirty="0"/>
          </a:p>
        </p:txBody>
      </p:sp>
      <p:cxnSp>
        <p:nvCxnSpPr>
          <p:cNvPr id="84" name="Curved Connector 83"/>
          <p:cNvCxnSpPr>
            <a:endCxn id="83" idx="1"/>
          </p:cNvCxnSpPr>
          <p:nvPr/>
        </p:nvCxnSpPr>
        <p:spPr>
          <a:xfrm flipV="1">
            <a:off x="3452095" y="442232"/>
            <a:ext cx="1780144" cy="601484"/>
          </a:xfrm>
          <a:prstGeom prst="curvedConnector3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stCxn id="83" idx="2"/>
            <a:endCxn id="48" idx="0"/>
          </p:cNvCxnSpPr>
          <p:nvPr/>
        </p:nvCxnSpPr>
        <p:spPr>
          <a:xfrm>
            <a:off x="6491978" y="740840"/>
            <a:ext cx="820190" cy="437238"/>
          </a:xfrm>
          <a:prstGeom prst="straightConnector1">
            <a:avLst/>
          </a:prstGeom>
          <a:ln w="381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Curved Connector 64"/>
          <p:cNvCxnSpPr>
            <a:stCxn id="68" idx="4"/>
            <a:endCxn id="9" idx="1"/>
          </p:cNvCxnSpPr>
          <p:nvPr/>
        </p:nvCxnSpPr>
        <p:spPr>
          <a:xfrm flipV="1">
            <a:off x="1472090" y="2700651"/>
            <a:ext cx="4764711" cy="1265778"/>
          </a:xfrm>
          <a:prstGeom prst="curvedConnector3">
            <a:avLst>
              <a:gd name="adj1" fmla="val 50000"/>
            </a:avLst>
          </a:prstGeom>
          <a:ln w="38100" cmpd="sng">
            <a:solidFill>
              <a:schemeClr val="accent1">
                <a:alpha val="93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Preparation 13"/>
          <p:cNvSpPr/>
          <p:nvPr/>
        </p:nvSpPr>
        <p:spPr>
          <a:xfrm>
            <a:off x="3918159" y="2495243"/>
            <a:ext cx="1104999" cy="596962"/>
          </a:xfrm>
          <a:prstGeom prst="flowChartPreparation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Event</a:t>
            </a:r>
          </a:p>
          <a:p>
            <a:pPr algn="ctr"/>
            <a:r>
              <a:rPr lang="en-US" sz="1400" dirty="0" smtClean="0"/>
              <a:t>tokens</a:t>
            </a:r>
            <a:endParaRPr lang="en-US" sz="1400" dirty="0"/>
          </a:p>
        </p:txBody>
      </p:sp>
      <p:cxnSp>
        <p:nvCxnSpPr>
          <p:cNvPr id="27" name="Straight Arrow Connector 26"/>
          <p:cNvCxnSpPr>
            <a:stCxn id="68" idx="4"/>
            <a:endCxn id="17" idx="1"/>
          </p:cNvCxnSpPr>
          <p:nvPr/>
        </p:nvCxnSpPr>
        <p:spPr>
          <a:xfrm>
            <a:off x="1472090" y="3966429"/>
            <a:ext cx="4203057" cy="1209446"/>
          </a:xfrm>
          <a:prstGeom prst="straightConnector1">
            <a:avLst/>
          </a:prstGeom>
          <a:ln w="7620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Preparation 85"/>
          <p:cNvSpPr/>
          <p:nvPr/>
        </p:nvSpPr>
        <p:spPr>
          <a:xfrm>
            <a:off x="3926740" y="4471753"/>
            <a:ext cx="982282" cy="596962"/>
          </a:xfrm>
          <a:prstGeom prst="flowChartPreparation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Event</a:t>
            </a:r>
          </a:p>
          <a:p>
            <a:pPr algn="ctr"/>
            <a:r>
              <a:rPr lang="en-US" sz="1400" dirty="0" smtClean="0"/>
              <a:t>data</a:t>
            </a:r>
            <a:endParaRPr lang="en-US" sz="1400" dirty="0"/>
          </a:p>
        </p:txBody>
      </p:sp>
      <p:sp>
        <p:nvSpPr>
          <p:cNvPr id="104" name="Oval 103"/>
          <p:cNvSpPr/>
          <p:nvPr/>
        </p:nvSpPr>
        <p:spPr>
          <a:xfrm>
            <a:off x="4571909" y="311506"/>
            <a:ext cx="367662" cy="367662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smtClean="0">
                <a:solidFill>
                  <a:schemeClr val="tx1"/>
                </a:solidFill>
              </a:rPr>
              <a:t>1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5184859" y="1308110"/>
            <a:ext cx="367662" cy="367662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smtClean="0">
                <a:solidFill>
                  <a:schemeClr val="tx1"/>
                </a:solidFill>
              </a:rPr>
              <a:t>2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8" name="Oval 107"/>
          <p:cNvSpPr/>
          <p:nvPr/>
        </p:nvSpPr>
        <p:spPr>
          <a:xfrm>
            <a:off x="5884601" y="5489831"/>
            <a:ext cx="367662" cy="367662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smtClean="0">
                <a:solidFill>
                  <a:schemeClr val="tx1"/>
                </a:solidFill>
              </a:rPr>
              <a:t>6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3" name="Oval 112"/>
          <p:cNvSpPr/>
          <p:nvPr/>
        </p:nvSpPr>
        <p:spPr>
          <a:xfrm>
            <a:off x="4013658" y="5626135"/>
            <a:ext cx="367662" cy="367662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smtClean="0">
                <a:solidFill>
                  <a:schemeClr val="tx1"/>
                </a:solidFill>
              </a:rPr>
              <a:t>7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7" name="Oval 116"/>
          <p:cNvSpPr/>
          <p:nvPr/>
        </p:nvSpPr>
        <p:spPr>
          <a:xfrm>
            <a:off x="6147263" y="4389052"/>
            <a:ext cx="367662" cy="367662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smtClean="0">
                <a:solidFill>
                  <a:schemeClr val="tx1"/>
                </a:solidFill>
              </a:rPr>
              <a:t>4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8" name="Oval 117"/>
          <p:cNvSpPr/>
          <p:nvPr/>
        </p:nvSpPr>
        <p:spPr>
          <a:xfrm>
            <a:off x="1839607" y="4236151"/>
            <a:ext cx="367662" cy="367662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smtClean="0">
                <a:solidFill>
                  <a:schemeClr val="tx1"/>
                </a:solidFill>
              </a:rPr>
              <a:t>8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4300042" y="641449"/>
            <a:ext cx="5962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getJob</a:t>
            </a:r>
            <a:endParaRPr lang="en-US" sz="1200" dirty="0" smtClean="0"/>
          </a:p>
        </p:txBody>
      </p:sp>
      <p:sp>
        <p:nvSpPr>
          <p:cNvPr id="120" name="Oval 119"/>
          <p:cNvSpPr/>
          <p:nvPr/>
        </p:nvSpPr>
        <p:spPr>
          <a:xfrm>
            <a:off x="962482" y="5038276"/>
            <a:ext cx="367662" cy="367662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smtClean="0">
                <a:solidFill>
                  <a:schemeClr val="tx1"/>
                </a:solidFill>
              </a:rPr>
              <a:t>9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6" name="Magnetic Disk 75"/>
          <p:cNvSpPr/>
          <p:nvPr/>
        </p:nvSpPr>
        <p:spPr>
          <a:xfrm>
            <a:off x="4940652" y="2122646"/>
            <a:ext cx="489318" cy="485956"/>
          </a:xfrm>
          <a:prstGeom prst="flowChartMagneticDisk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Local</a:t>
            </a:r>
          </a:p>
          <a:p>
            <a:pPr algn="ctr"/>
            <a:r>
              <a:rPr lang="en-US" sz="1100" dirty="0" smtClean="0"/>
              <a:t>files</a:t>
            </a:r>
            <a:endParaRPr lang="en-US" sz="1100" dirty="0"/>
          </a:p>
        </p:txBody>
      </p:sp>
      <p:cxnSp>
        <p:nvCxnSpPr>
          <p:cNvPr id="82" name="Curved Connector 81"/>
          <p:cNvCxnSpPr>
            <a:endCxn id="9" idx="1"/>
          </p:cNvCxnSpPr>
          <p:nvPr/>
        </p:nvCxnSpPr>
        <p:spPr>
          <a:xfrm>
            <a:off x="5431322" y="2544562"/>
            <a:ext cx="805479" cy="156089"/>
          </a:xfrm>
          <a:prstGeom prst="curvedConnector3">
            <a:avLst>
              <a:gd name="adj1" fmla="val 50000"/>
            </a:avLst>
          </a:prstGeom>
          <a:ln w="38100" cmpd="sng">
            <a:solidFill>
              <a:schemeClr val="accent1">
                <a:alpha val="93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Oval 105"/>
          <p:cNvSpPr/>
          <p:nvPr/>
        </p:nvSpPr>
        <p:spPr>
          <a:xfrm>
            <a:off x="5611811" y="2516820"/>
            <a:ext cx="367662" cy="367662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smtClean="0">
                <a:solidFill>
                  <a:schemeClr val="tx1"/>
                </a:solidFill>
              </a:rPr>
              <a:t>3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9" name="Magnetic Disk 88"/>
          <p:cNvSpPr/>
          <p:nvPr/>
        </p:nvSpPr>
        <p:spPr>
          <a:xfrm>
            <a:off x="4678748" y="3850542"/>
            <a:ext cx="489318" cy="485956"/>
          </a:xfrm>
          <a:prstGeom prst="flowChartMagneticDisk">
            <a:avLst/>
          </a:prstGeom>
          <a:solidFill>
            <a:srgbClr val="FAC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Local</a:t>
            </a:r>
          </a:p>
          <a:p>
            <a:pPr algn="ctr"/>
            <a:r>
              <a:rPr lang="en-US" sz="1100" dirty="0" smtClean="0"/>
              <a:t>files</a:t>
            </a:r>
            <a:endParaRPr lang="en-US" sz="1100" dirty="0"/>
          </a:p>
        </p:txBody>
      </p:sp>
      <p:cxnSp>
        <p:nvCxnSpPr>
          <p:cNvPr id="90" name="Curved Connector 89"/>
          <p:cNvCxnSpPr>
            <a:stCxn id="89" idx="3"/>
            <a:endCxn id="17" idx="1"/>
          </p:cNvCxnSpPr>
          <p:nvPr/>
        </p:nvCxnSpPr>
        <p:spPr>
          <a:xfrm rot="16200000" flipH="1">
            <a:off x="4879589" y="4380316"/>
            <a:ext cx="839377" cy="751740"/>
          </a:xfrm>
          <a:prstGeom prst="curvedConnector2">
            <a:avLst/>
          </a:prstGeom>
          <a:ln w="76200" cmpd="sng">
            <a:solidFill>
              <a:schemeClr val="accent1">
                <a:alpha val="93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Oval 106"/>
          <p:cNvSpPr/>
          <p:nvPr/>
        </p:nvSpPr>
        <p:spPr>
          <a:xfrm>
            <a:off x="4903573" y="4830512"/>
            <a:ext cx="367662" cy="367662"/>
          </a:xfrm>
          <a:prstGeom prst="ellipse">
            <a:avLst/>
          </a:prstGeom>
          <a:solidFill>
            <a:schemeClr val="bg1"/>
          </a:solidFill>
          <a:ln w="28575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400" dirty="0" smtClean="0">
                <a:solidFill>
                  <a:schemeClr val="tx1"/>
                </a:solidFill>
              </a:rPr>
              <a:t>5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52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051592" y="2101555"/>
            <a:ext cx="774020" cy="707886"/>
          </a:xfrm>
          <a:prstGeom prst="rect">
            <a:avLst/>
          </a:prstGeom>
          <a:solidFill>
            <a:schemeClr val="bg1">
              <a:alpha val="59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769140"/>
                </a:solidFill>
              </a:rPr>
              <a:t>Event</a:t>
            </a:r>
          </a:p>
          <a:p>
            <a:pPr algn="ctr"/>
            <a:r>
              <a:rPr lang="en-US" sz="2000" dirty="0" smtClean="0">
                <a:solidFill>
                  <a:srgbClr val="769140"/>
                </a:solidFill>
              </a:rPr>
              <a:t>loop</a:t>
            </a:r>
            <a:endParaRPr lang="en-US" sz="2000" dirty="0">
              <a:solidFill>
                <a:srgbClr val="769140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92364" y="1730670"/>
            <a:ext cx="8894889" cy="3963569"/>
          </a:xfrm>
          <a:prstGeom prst="roundRect">
            <a:avLst/>
          </a:prstGeom>
          <a:solidFill>
            <a:srgbClr val="408000">
              <a:alpha val="16000"/>
            </a:srgbClr>
          </a:solidFill>
          <a:ln w="127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rocess 3"/>
          <p:cNvSpPr/>
          <p:nvPr/>
        </p:nvSpPr>
        <p:spPr>
          <a:xfrm>
            <a:off x="1029866" y="560163"/>
            <a:ext cx="3311225" cy="493568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Pilot requests a job from PanDA</a:t>
            </a:r>
            <a:endParaRPr lang="en-US" dirty="0"/>
          </a:p>
        </p:txBody>
      </p:sp>
      <p:sp>
        <p:nvSpPr>
          <p:cNvPr id="5" name="Process 4"/>
          <p:cNvSpPr/>
          <p:nvPr/>
        </p:nvSpPr>
        <p:spPr>
          <a:xfrm>
            <a:off x="270044" y="1163801"/>
            <a:ext cx="4821502" cy="474509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PanDA sends the pilot an event mode job</a:t>
            </a:r>
            <a:endParaRPr lang="en-US" dirty="0"/>
          </a:p>
        </p:txBody>
      </p:sp>
      <p:sp>
        <p:nvSpPr>
          <p:cNvPr id="6" name="Process 5"/>
          <p:cNvSpPr/>
          <p:nvPr/>
        </p:nvSpPr>
        <p:spPr>
          <a:xfrm>
            <a:off x="1029866" y="1815980"/>
            <a:ext cx="5440478" cy="493568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Pilot enters event service mode  and requests event list</a:t>
            </a:r>
            <a:endParaRPr lang="en-US" dirty="0"/>
          </a:p>
        </p:txBody>
      </p:sp>
      <p:sp>
        <p:nvSpPr>
          <p:cNvPr id="7" name="Process 6"/>
          <p:cNvSpPr/>
          <p:nvPr/>
        </p:nvSpPr>
        <p:spPr>
          <a:xfrm>
            <a:off x="270043" y="2426248"/>
            <a:ext cx="7534684" cy="521960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PanDA selects and dispatches event(s), updating its event bookkeeping</a:t>
            </a:r>
            <a:endParaRPr lang="en-US" dirty="0"/>
          </a:p>
        </p:txBody>
      </p:sp>
      <p:sp>
        <p:nvSpPr>
          <p:cNvPr id="8" name="Process 7"/>
          <p:cNvSpPr/>
          <p:nvPr/>
        </p:nvSpPr>
        <p:spPr>
          <a:xfrm>
            <a:off x="1029865" y="3077914"/>
            <a:ext cx="7548417" cy="493568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Pilot </a:t>
            </a:r>
            <a:r>
              <a:rPr lang="en-US" dirty="0" smtClean="0"/>
              <a:t>forwards event list to AthenaMP, GUID resolved to PFN in PFC </a:t>
            </a:r>
            <a:endParaRPr lang="en-US" dirty="0"/>
          </a:p>
        </p:txBody>
      </p:sp>
      <p:sp>
        <p:nvSpPr>
          <p:cNvPr id="9" name="Process 8"/>
          <p:cNvSpPr/>
          <p:nvPr/>
        </p:nvSpPr>
        <p:spPr>
          <a:xfrm>
            <a:off x="1720284" y="3694857"/>
            <a:ext cx="6858000" cy="597217"/>
          </a:xfrm>
          <a:prstGeom prst="flowChartProcess">
            <a:avLst/>
          </a:prstGeom>
          <a:solidFill>
            <a:srgbClr val="BE514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AthenaMP payload receives event list, translates to event header tokens (specifying how to read event), distributes tokens to workers  </a:t>
            </a:r>
            <a:endParaRPr lang="en-US" dirty="0"/>
          </a:p>
        </p:txBody>
      </p:sp>
      <p:sp>
        <p:nvSpPr>
          <p:cNvPr id="10" name="Process 9"/>
          <p:cNvSpPr/>
          <p:nvPr/>
        </p:nvSpPr>
        <p:spPr>
          <a:xfrm>
            <a:off x="1720284" y="4420028"/>
            <a:ext cx="6858000" cy="493568"/>
          </a:xfrm>
          <a:prstGeom prst="flowChartProcess">
            <a:avLst/>
          </a:prstGeom>
          <a:solidFill>
            <a:srgbClr val="BE514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Workers read event data, process, and write 1- or few-event files</a:t>
            </a:r>
            <a:endParaRPr lang="en-US" dirty="0"/>
          </a:p>
        </p:txBody>
      </p:sp>
      <p:sp>
        <p:nvSpPr>
          <p:cNvPr id="11" name="Process 10"/>
          <p:cNvSpPr/>
          <p:nvPr/>
        </p:nvSpPr>
        <p:spPr>
          <a:xfrm>
            <a:off x="1029867" y="5053895"/>
            <a:ext cx="7548418" cy="493568"/>
          </a:xfrm>
          <a:prstGeom prst="flowChartProcess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Pilot monitors outputs, uploads new files to aggregation site, informs PanDA </a:t>
            </a:r>
            <a:endParaRPr lang="en-US" dirty="0"/>
          </a:p>
        </p:txBody>
      </p:sp>
      <p:sp>
        <p:nvSpPr>
          <p:cNvPr id="12" name="Process 11"/>
          <p:cNvSpPr/>
          <p:nvPr/>
        </p:nvSpPr>
        <p:spPr>
          <a:xfrm>
            <a:off x="270042" y="5798144"/>
            <a:ext cx="8308241" cy="474509"/>
          </a:xfrm>
          <a:prstGeom prst="flowChart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PanDA detects when a job’s events are done and uploaded, and initiates a merge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984128" y="582100"/>
            <a:ext cx="2702783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ATLAS Event Service</a:t>
            </a:r>
          </a:p>
          <a:p>
            <a:pPr algn="ctr"/>
            <a:r>
              <a:rPr lang="en-US" sz="2400" dirty="0" smtClean="0"/>
              <a:t>Workflow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 21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Torre Wenaus               BigPanDA workshop, CERN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74A14-E314-5744-925F-27BDB699B9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378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1897</TotalTime>
  <Words>3774</Words>
  <Application>Microsoft Macintosh PowerPoint</Application>
  <PresentationFormat>On-screen Show (4:3)</PresentationFormat>
  <Paragraphs>470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Event Service https://twiki.cern.ch/twiki/bin/viewauth/AtlasComputing/EventServer</vt:lpstr>
      <vt:lpstr>What’s an event service?</vt:lpstr>
      <vt:lpstr>Why an event service? Do for data what PanDA did for processing</vt:lpstr>
      <vt:lpstr>Why an event service? Opportunistic resources to expand computing throughput</vt:lpstr>
      <vt:lpstr>Why an event service? Efficient use of storage is essential for us</vt:lpstr>
      <vt:lpstr>Other event service advantages</vt:lpstr>
      <vt:lpstr>Required for an event service</vt:lpstr>
      <vt:lpstr>PowerPoint Presentation</vt:lpstr>
      <vt:lpstr>PowerPoint Presentation</vt:lpstr>
      <vt:lpstr>Workflow</vt:lpstr>
      <vt:lpstr>Workflow (2)</vt:lpstr>
      <vt:lpstr>Workplan as of Aug (with updates)</vt:lpstr>
      <vt:lpstr>Workplan (2)</vt:lpstr>
      <vt:lpstr>Event reading and processing status</vt:lpstr>
      <vt:lpstr>OutputFileSequencerSvc</vt:lpstr>
      <vt:lpstr>Metadata</vt:lpstr>
      <vt:lpstr>Output File Sequence for EventServer Simulation jobs</vt:lpstr>
      <vt:lpstr>Token Extractor</vt:lpstr>
      <vt:lpstr>Event Service Support in the Pilot</vt:lpstr>
      <vt:lpstr>Pilot runEvent subprocess vs EventService module</vt:lpstr>
      <vt:lpstr>Pilot runEvent workflow</vt:lpstr>
      <vt:lpstr>Pilot event processing loop </vt:lpstr>
      <vt:lpstr>Panda Server/JEDI updates for Event Service 1/2</vt:lpstr>
      <vt:lpstr>Panda Server/JEDI updates 2/2</vt:lpstr>
      <vt:lpstr>Issues, questions</vt:lpstr>
      <vt:lpstr>Event Index content for Event Service token retrieval</vt:lpstr>
      <vt:lpstr>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Torre Wenaus</dc:creator>
  <cp:lastModifiedBy>Torre Wenaus</cp:lastModifiedBy>
  <cp:revision>200</cp:revision>
  <dcterms:created xsi:type="dcterms:W3CDTF">2012-10-20T06:43:52Z</dcterms:created>
  <dcterms:modified xsi:type="dcterms:W3CDTF">2013-10-20T20:32:41Z</dcterms:modified>
</cp:coreProperties>
</file>