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66" r:id="rId2"/>
    <p:sldMasterId id="2147483678" r:id="rId3"/>
  </p:sldMasterIdLst>
  <p:notesMasterIdLst>
    <p:notesMasterId r:id="rId48"/>
  </p:notesMasterIdLst>
  <p:handoutMasterIdLst>
    <p:handoutMasterId r:id="rId49"/>
  </p:handoutMasterIdLst>
  <p:sldIdLst>
    <p:sldId id="1117" r:id="rId4"/>
    <p:sldId id="1120" r:id="rId5"/>
    <p:sldId id="1227" r:id="rId6"/>
    <p:sldId id="1158" r:id="rId7"/>
    <p:sldId id="1255" r:id="rId8"/>
    <p:sldId id="1342" r:id="rId9"/>
    <p:sldId id="1354" r:id="rId10"/>
    <p:sldId id="1327" r:id="rId11"/>
    <p:sldId id="1330" r:id="rId12"/>
    <p:sldId id="1355" r:id="rId13"/>
    <p:sldId id="1397" r:id="rId14"/>
    <p:sldId id="1212" r:id="rId15"/>
    <p:sldId id="1242" r:id="rId16"/>
    <p:sldId id="1244" r:id="rId17"/>
    <p:sldId id="1245" r:id="rId18"/>
    <p:sldId id="1356" r:id="rId19"/>
    <p:sldId id="1246" r:id="rId20"/>
    <p:sldId id="1296" r:id="rId21"/>
    <p:sldId id="1377" r:id="rId22"/>
    <p:sldId id="1366" r:id="rId23"/>
    <p:sldId id="1365" r:id="rId24"/>
    <p:sldId id="1391" r:id="rId25"/>
    <p:sldId id="1402" r:id="rId26"/>
    <p:sldId id="1371" r:id="rId27"/>
    <p:sldId id="1389" r:id="rId28"/>
    <p:sldId id="1247" r:id="rId29"/>
    <p:sldId id="1400" r:id="rId30"/>
    <p:sldId id="1401" r:id="rId31"/>
    <p:sldId id="1353" r:id="rId32"/>
    <p:sldId id="1270" r:id="rId33"/>
    <p:sldId id="1392" r:id="rId34"/>
    <p:sldId id="1352" r:id="rId35"/>
    <p:sldId id="1297" r:id="rId36"/>
    <p:sldId id="1303" r:id="rId37"/>
    <p:sldId id="1304" r:id="rId38"/>
    <p:sldId id="1311" r:id="rId39"/>
    <p:sldId id="1318" r:id="rId40"/>
    <p:sldId id="1351" r:id="rId41"/>
    <p:sldId id="1248" r:id="rId42"/>
    <p:sldId id="1250" r:id="rId43"/>
    <p:sldId id="1302" r:id="rId44"/>
    <p:sldId id="1399" r:id="rId45"/>
    <p:sldId id="1396" r:id="rId46"/>
    <p:sldId id="1398" r:id="rId47"/>
  </p:sldIdLst>
  <p:sldSz cx="9144000" cy="6858000" type="screen4x3"/>
  <p:notesSz cx="7099300" cy="102235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3300"/>
    <a:srgbClr val="000000"/>
    <a:srgbClr val="D2D2F4"/>
    <a:srgbClr val="00B050"/>
    <a:srgbClr val="CCFFCC"/>
    <a:srgbClr val="00CC99"/>
    <a:srgbClr val="33CC33"/>
    <a:srgbClr val="FFFF99"/>
    <a:srgbClr val="FF99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2269" autoAdjust="0"/>
  </p:normalViewPr>
  <p:slideViewPr>
    <p:cSldViewPr>
      <p:cViewPr>
        <p:scale>
          <a:sx n="41" d="100"/>
          <a:sy n="41" d="100"/>
        </p:scale>
        <p:origin x="-2208" y="-648"/>
      </p:cViewPr>
      <p:guideLst>
        <p:guide orient="horz" pos="4292"/>
        <p:guide pos="2608"/>
      </p:guideLst>
    </p:cSldViewPr>
  </p:slideViewPr>
  <p:outlineViewPr>
    <p:cViewPr>
      <p:scale>
        <a:sx n="33" d="100"/>
        <a:sy n="33" d="100"/>
      </p:scale>
      <p:origin x="0" y="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59"/>
    </p:cViewPr>
  </p:sorterViewPr>
  <p:notesViewPr>
    <p:cSldViewPr>
      <p:cViewPr varScale="1">
        <p:scale>
          <a:sx n="49" d="100"/>
          <a:sy n="49" d="100"/>
        </p:scale>
        <p:origin x="-3654" y="-90"/>
      </p:cViewPr>
      <p:guideLst>
        <p:guide orient="horz" pos="3219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defTabSz="955675" eaLnBrk="0" hangingPunct="0">
              <a:defRPr sz="1300" i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sz="1300" i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2325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defTabSz="955675" eaLnBrk="0" hangingPunct="0">
              <a:defRPr sz="1300" i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12325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sz="1300" i="0"/>
            </a:lvl1pPr>
          </a:lstStyle>
          <a:p>
            <a:pPr>
              <a:defRPr/>
            </a:pPr>
            <a:fld id="{BF780BF8-A2A2-41B8-B585-6F48A98D899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3090582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Presentation1.pptx"/><Relationship Id="rId2" Type="http://schemas.openxmlformats.org/officeDocument/2006/relationships/vmlDrawing" Target="../drawings/vmlDrawing1.vml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defTabSz="955675" eaLnBrk="0" hangingPunct="0">
              <a:defRPr sz="1300" i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sz="1300" i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6763"/>
            <a:ext cx="51117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56163"/>
            <a:ext cx="52070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dirty="0" smtClean="0"/>
              <a:t>Cliquez pour 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12325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sz="1300" i="0"/>
            </a:lvl1pPr>
          </a:lstStyle>
          <a:p>
            <a:pPr>
              <a:defRPr/>
            </a:pPr>
            <a:fld id="{FB063147-B733-45CF-AFC5-BED0597E565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graphicFrame>
        <p:nvGraphicFramePr>
          <p:cNvPr id="108545" name="Object 1"/>
          <p:cNvGraphicFramePr>
            <a:graphicFrameLocks noChangeAspect="1"/>
          </p:cNvGraphicFramePr>
          <p:nvPr/>
        </p:nvGraphicFramePr>
        <p:xfrm>
          <a:off x="1263650" y="3397250"/>
          <a:ext cx="4570413" cy="3427413"/>
        </p:xfrm>
        <a:graphic>
          <a:graphicData uri="http://schemas.openxmlformats.org/presentationml/2006/ole">
            <p:oleObj spid="_x0000_s108948" name="Présentation" r:id="rId3" imgW="4570656" imgH="3427371" progId="PowerPoint.Show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9809286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75863" indent="-298409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93635" indent="-238727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71089" indent="-238727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48543" indent="-238727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25997" indent="-23872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103451" indent="-23872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80905" indent="-23872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58359" indent="-23872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8407467-3AC5-4402-9F6B-DB3759D07BFA}" type="slidenum">
              <a:rPr lang="fr-FR" sz="1300"/>
              <a:pPr/>
              <a:t>1</a:t>
            </a:fld>
            <a:endParaRPr lang="fr-FR" sz="1300" dirty="0"/>
          </a:p>
        </p:txBody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5A28FF-8EEF-4DB2-9B03-588E656E27A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DD4973-CA14-47C8-88CE-0564EA4A6066}" type="slidenum">
              <a:rPr lang="fr-FR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FF301C-02B8-47E8-A5A4-53492AB0B7A5}" type="slidenum">
              <a:rPr lang="fr-FR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63147-B733-45CF-AFC5-BED0597E5652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FF301C-02B8-47E8-A5A4-53492AB0B7A5}" type="slidenum">
              <a:rPr lang="fr-FR"/>
              <a:pPr/>
              <a:t>29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FF301C-02B8-47E8-A5A4-53492AB0B7A5}" type="slidenum">
              <a:rPr lang="fr-FR"/>
              <a:pPr/>
              <a:t>32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FF301C-02B8-47E8-A5A4-53492AB0B7A5}" type="slidenum">
              <a:rPr lang="fr-FR"/>
              <a:pPr/>
              <a:t>38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00A9E2-60CC-4A86-B3A9-8A1581FAFCDA}" type="slidenum">
              <a:rPr lang="fr-FR"/>
              <a:pPr/>
              <a:t>39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43598C-80A9-4F06-B770-CFEC6745CB1C}" type="slidenum">
              <a:rPr lang="fr-FR"/>
              <a:pPr/>
              <a:t>43</a:t>
            </a:fld>
            <a:endParaRPr lang="fr-FR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016" y="4857356"/>
            <a:ext cx="5207270" cy="4598846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63147-B733-45CF-AFC5-BED0597E5652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2227A2-675D-4756-AF31-8313426187AB}" type="slidenum">
              <a:rPr lang="fr-FR"/>
              <a:pPr/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8C03F7-84C3-4E99-9317-4F3D98840C0C}" type="slidenum">
              <a:rPr lang="fr-FR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FF301C-02B8-47E8-A5A4-53492AB0B7A5}" type="slidenum">
              <a:rPr lang="fr-FR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FF301C-02B8-47E8-A5A4-53492AB0B7A5}" type="slidenum">
              <a:rPr lang="fr-FR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FF301C-02B8-47E8-A5A4-53492AB0B7A5}" type="slidenum">
              <a:rPr lang="fr-FR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FF301C-02B8-47E8-A5A4-53492AB0B7A5}" type="slidenum">
              <a:rPr lang="fr-FR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E04BAC-4DB1-4DF5-B453-21E2822613C5}" type="slidenum">
              <a:rPr lang="fr-FR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83" descr="cea_dap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769937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086"/>
          <p:cNvGrpSpPr>
            <a:grpSpLocks/>
          </p:cNvGrpSpPr>
          <p:nvPr/>
        </p:nvGrpSpPr>
        <p:grpSpPr bwMode="auto">
          <a:xfrm>
            <a:off x="684213" y="349250"/>
            <a:ext cx="8351837" cy="6175375"/>
            <a:chOff x="431" y="220"/>
            <a:chExt cx="5261" cy="3890"/>
          </a:xfrm>
        </p:grpSpPr>
        <p:pic>
          <p:nvPicPr>
            <p:cNvPr id="6" name="Picture 1077" descr="barre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220"/>
              <a:ext cx="523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78" descr="barre2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1" y="3838"/>
              <a:ext cx="526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84" name="Rectangle 1088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1196975"/>
            <a:ext cx="7488237" cy="1470025"/>
          </a:xfrm>
        </p:spPr>
        <p:txBody>
          <a:bodyPr/>
          <a:lstStyle>
            <a:lvl1pPr>
              <a:defRPr sz="4400" b="1">
                <a:solidFill>
                  <a:srgbClr val="8ABBD0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buFontTx/>
              <a:buNone/>
              <a:defRPr sz="2800" b="1" i="1">
                <a:solidFill>
                  <a:srgbClr val="5F5F5F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8" name="Rectangle 1090"/>
          <p:cNvSpPr>
            <a:spLocks noGrp="1" noChangeArrowheads="1"/>
          </p:cNvSpPr>
          <p:nvPr>
            <p:ph type="ftr" sz="quarter" idx="10"/>
          </p:nvPr>
        </p:nvSpPr>
        <p:spPr>
          <a:xfrm>
            <a:off x="2735908" y="6494463"/>
            <a:ext cx="3672185" cy="215900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9" name="Rectangle 1092"/>
          <p:cNvSpPr>
            <a:spLocks noGrp="1" noChangeArrowheads="1"/>
          </p:cNvSpPr>
          <p:nvPr>
            <p:ph type="dt" sz="half" idx="11"/>
          </p:nvPr>
        </p:nvSpPr>
        <p:spPr>
          <a:xfrm>
            <a:off x="971600" y="6494463"/>
            <a:ext cx="987425" cy="2159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10" name="Rectangle 109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FC750-3A04-4678-A096-07A4244D09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6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DFEA4-CBE2-4644-8FF4-E89ADFF5CE2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5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6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40DEA-3FB7-40F4-B7E2-228F1424F9D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29425" y="53975"/>
            <a:ext cx="1952625" cy="607218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71550" y="53975"/>
            <a:ext cx="5705475" cy="607218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5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6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E5536-D323-4C06-AFE7-2E7F2D81E19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04888" y="53975"/>
            <a:ext cx="7777162" cy="40481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971550" y="692150"/>
            <a:ext cx="3817938" cy="54340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41888" y="692150"/>
            <a:ext cx="3817937" cy="54340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6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5966C-5F7C-4A63-BEC1-7E378B9683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04888" y="53975"/>
            <a:ext cx="7777162" cy="40481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71550" y="692150"/>
            <a:ext cx="3817938" cy="54340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941888" y="692150"/>
            <a:ext cx="3817937" cy="26400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941888" y="3484563"/>
            <a:ext cx="3817937" cy="26416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7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8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97F20-E9DC-4FB6-BE61-D1F955E09B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1004888" y="53975"/>
            <a:ext cx="7777162" cy="40481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971550" y="692150"/>
            <a:ext cx="3817938" cy="26400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941888" y="692150"/>
            <a:ext cx="3817937" cy="26400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971550" y="3484563"/>
            <a:ext cx="3817938" cy="26416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941888" y="3484563"/>
            <a:ext cx="3817937" cy="26416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8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9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44AB0-B223-4087-A877-4AD363F7FD4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04888" y="53975"/>
            <a:ext cx="7777162" cy="40481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971550" y="692150"/>
            <a:ext cx="3817938" cy="54340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941888" y="692150"/>
            <a:ext cx="3817937" cy="26400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941888" y="3484563"/>
            <a:ext cx="3817937" cy="26416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7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8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96EAD-F860-42A5-9EDC-4BBD6BEBFC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9908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2277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409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99225-E1F6-4F55-B764-057EEBDEA2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73267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514727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5804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85475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17595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990195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363276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18522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76615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8685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5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6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7A82C-CF80-4CA0-82B2-DAD68A3D560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71025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6448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26564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729191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749933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29868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7864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21441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286883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5041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5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6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0DE20-40A5-4052-84C6-353E9586EC8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71550" y="692150"/>
            <a:ext cx="3817938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41888" y="692150"/>
            <a:ext cx="3817937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6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ABF46-EC05-44CF-9150-7497587904C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8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9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52990-5C32-4F16-A63B-3710A888EE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33276-51C5-4F23-B8ED-1E077693978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3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3D69F-75E7-47D1-942C-7A03D416D2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5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6" name="Rectangle 105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97744-BE18-4411-8897-BFE00C3475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575556" y="6453336"/>
            <a:ext cx="7992888" cy="404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8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1720" y="732720"/>
            <a:ext cx="7788275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029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170" name="Rectangle 105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521072"/>
            <a:ext cx="446405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 b="1" i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Egle TOMASI-GUSTAFSSON    </a:t>
            </a:r>
            <a:endParaRPr lang="fr-FR" dirty="0"/>
          </a:p>
        </p:txBody>
      </p:sp>
      <p:sp>
        <p:nvSpPr>
          <p:cNvPr id="6172" name="Rectangle 105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3453" y="6556791"/>
            <a:ext cx="987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800" b="1" i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ICFNP, 28-VII-2014</a:t>
            </a:r>
            <a:endParaRPr lang="fr-FR" dirty="0"/>
          </a:p>
        </p:txBody>
      </p:sp>
      <p:sp>
        <p:nvSpPr>
          <p:cNvPr id="6173" name="Rectangle 10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00392" y="6556791"/>
            <a:ext cx="385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1" i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1D1A67A-1B79-4026-9DFF-5570299D5FC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036" y="6475061"/>
            <a:ext cx="539553" cy="349779"/>
          </a:xfrm>
          <a:prstGeom prst="rect">
            <a:avLst/>
          </a:prstGeom>
        </p:spPr>
      </p:pic>
      <p:pic>
        <p:nvPicPr>
          <p:cNvPr id="10" name="Image 9" descr="un_nouveau_logo_pour_le_cea_chapeauactu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0" y="6453336"/>
            <a:ext cx="611560" cy="4628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slow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DA2C1-256B-46D4-97E4-7767F98B25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223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ICFNP, 28-VII-2014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Egle TOMASI-GUSTAFSSON    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9C150-F894-4305-B5F2-0AAE5BEF2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981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wmf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7" Type="http://schemas.openxmlformats.org/officeDocument/2006/relationships/image" Target="../media/image47.png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9.jpeg"/><Relationship Id="rId4" Type="http://schemas.openxmlformats.org/officeDocument/2006/relationships/oleObject" Target="../embeddings/oleObject7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wmf"/><Relationship Id="rId7" Type="http://schemas.openxmlformats.org/officeDocument/2006/relationships/image" Target="../media/image59.jpeg"/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Relationship Id="rId9" Type="http://schemas.openxmlformats.org/officeDocument/2006/relationships/image" Target="../media/image66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8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9.wmf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8.bin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wmf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0" y="0"/>
            <a:ext cx="9144000" cy="37170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b="1" i="0" dirty="0">
              <a:latin typeface="Comic Sans MS" pitchFamily="66" charset="0"/>
            </a:endParaRPr>
          </a:p>
        </p:txBody>
      </p:sp>
      <p:sp>
        <p:nvSpPr>
          <p:cNvPr id="3078" name="Rectangle 3"/>
          <p:cNvSpPr>
            <a:spLocks noChangeArrowheads="1"/>
          </p:cNvSpPr>
          <p:nvPr/>
        </p:nvSpPr>
        <p:spPr bwMode="auto">
          <a:xfrm>
            <a:off x="3347864" y="1844824"/>
            <a:ext cx="5472608" cy="25922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2800" dirty="0" err="1">
                <a:solidFill>
                  <a:srgbClr val="0000FF"/>
                </a:solidFill>
                <a:latin typeface="Arial" charset="0"/>
              </a:rPr>
              <a:t>Egle</a:t>
            </a:r>
            <a:r>
              <a:rPr lang="en-GB" sz="2800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sz="2800" dirty="0" err="1">
                <a:solidFill>
                  <a:srgbClr val="0000FF"/>
                </a:solidFill>
                <a:latin typeface="Arial" charset="0"/>
              </a:rPr>
              <a:t>Tomasi-Gustafsson</a:t>
            </a:r>
            <a:endParaRPr lang="en-GB" sz="2800" dirty="0">
              <a:solidFill>
                <a:srgbClr val="0000FF"/>
              </a:solidFill>
              <a:latin typeface="Arial" charset="0"/>
            </a:endParaRPr>
          </a:p>
          <a:p>
            <a:pPr algn="ctr"/>
            <a:r>
              <a:rPr lang="en-GB" sz="2800" dirty="0">
                <a:solidFill>
                  <a:srgbClr val="0000FF"/>
                </a:solidFill>
                <a:latin typeface="Arial" charset="0"/>
              </a:rPr>
              <a:t>IRFU, </a:t>
            </a:r>
            <a:r>
              <a:rPr lang="en-GB" sz="2800" dirty="0" err="1">
                <a:solidFill>
                  <a:srgbClr val="0000FF"/>
                </a:solidFill>
                <a:latin typeface="Arial" charset="0"/>
              </a:rPr>
              <a:t>SPhN-</a:t>
            </a:r>
            <a:r>
              <a:rPr lang="en-GB" sz="2400" dirty="0" err="1">
                <a:solidFill>
                  <a:srgbClr val="0000FF"/>
                </a:solidFill>
                <a:latin typeface="Arial" charset="0"/>
              </a:rPr>
              <a:t>Saclay</a:t>
            </a:r>
            <a:r>
              <a:rPr lang="en-GB" sz="2400" dirty="0">
                <a:solidFill>
                  <a:srgbClr val="0000FF"/>
                </a:solidFill>
                <a:latin typeface="Arial" charset="0"/>
              </a:rPr>
              <a:t>, </a:t>
            </a:r>
          </a:p>
          <a:p>
            <a:pPr algn="ctr"/>
            <a:r>
              <a:rPr lang="en-GB" sz="2800" dirty="0">
                <a:solidFill>
                  <a:srgbClr val="0000FF"/>
                </a:solidFill>
                <a:latin typeface="Arial" charset="0"/>
              </a:rPr>
              <a:t>and </a:t>
            </a:r>
          </a:p>
          <a:p>
            <a:pPr algn="ctr"/>
            <a:r>
              <a:rPr lang="en-GB" sz="2800" dirty="0" smtClean="0">
                <a:solidFill>
                  <a:srgbClr val="0000FF"/>
                </a:solidFill>
                <a:latin typeface="Arial" charset="0"/>
              </a:rPr>
              <a:t>IN2P3 - </a:t>
            </a:r>
            <a:r>
              <a:rPr lang="en-GB" sz="2800" dirty="0">
                <a:solidFill>
                  <a:srgbClr val="0000FF"/>
                </a:solidFill>
                <a:latin typeface="Arial" charset="0"/>
              </a:rPr>
              <a:t>IPN </a:t>
            </a:r>
            <a:r>
              <a:rPr lang="en-GB" sz="2800" dirty="0" err="1">
                <a:solidFill>
                  <a:srgbClr val="0000FF"/>
                </a:solidFill>
                <a:latin typeface="Arial" charset="0"/>
              </a:rPr>
              <a:t>Orsay</a:t>
            </a:r>
            <a:r>
              <a:rPr lang="en-GB" sz="2800" dirty="0">
                <a:solidFill>
                  <a:srgbClr val="0000FF"/>
                </a:solidFill>
                <a:latin typeface="Arial" charset="0"/>
              </a:rPr>
              <a:t> France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Egle TOMASI-GUSTAFSSON    </a:t>
            </a:r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84761" y="51616"/>
            <a:ext cx="90909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i="0" dirty="0" smtClean="0">
                <a:solidFill>
                  <a:srgbClr val="0000FF"/>
                </a:solidFill>
                <a:latin typeface="Comic Sans MS" pitchFamily="66" charset="0"/>
              </a:rPr>
              <a:t>Hadron Form factors</a:t>
            </a:r>
          </a:p>
          <a:p>
            <a:r>
              <a:rPr lang="fr-FR" sz="4400" i="0" dirty="0" smtClean="0">
                <a:solidFill>
                  <a:srgbClr val="0000FF"/>
                </a:solidFill>
                <a:latin typeface="Comic Sans MS" pitchFamily="66" charset="0"/>
              </a:rPr>
              <a:t>in space-like and time-like regions</a:t>
            </a:r>
            <a:endParaRPr lang="fr-FR" sz="4400" i="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 dirty="0"/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65966C-5F7C-4A63-BEC1-7E378B96830F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843808" y="4941168"/>
            <a:ext cx="6732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i="0" dirty="0" smtClean="0">
                <a:solidFill>
                  <a:srgbClr val="FF0000"/>
                </a:solidFill>
              </a:rPr>
              <a:t>ICNFP,  July 28 - August 6, 2014</a:t>
            </a:r>
            <a:endParaRPr lang="it-IT" b="1" i="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5733256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Arial" charset="0"/>
              </a:rPr>
              <a:t>On behalf of the                            Collaboration</a:t>
            </a:r>
            <a:endParaRPr lang="en-GB" sz="2800" u="sng" dirty="0">
              <a:latin typeface="Arial" charset="0"/>
            </a:endParaRPr>
          </a:p>
        </p:txBody>
      </p:sp>
      <p:pic>
        <p:nvPicPr>
          <p:cNvPr id="18" name="Image 17" descr="icfp20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33056"/>
            <a:ext cx="2699792" cy="1573922"/>
          </a:xfrm>
          <a:prstGeom prst="rect">
            <a:avLst/>
          </a:prstGeom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5733256"/>
            <a:ext cx="2483768" cy="58797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0" name="Image 19" descr="SLTLModels2014.eps"/>
          <p:cNvPicPr>
            <a:picLocks noChangeAspect="1"/>
          </p:cNvPicPr>
          <p:nvPr/>
        </p:nvPicPr>
        <p:blipFill>
          <a:blip r:embed="rId5" cstate="print"/>
          <a:srcRect t="8001" r="6702"/>
          <a:stretch>
            <a:fillRect/>
          </a:stretch>
        </p:blipFill>
        <p:spPr>
          <a:xfrm>
            <a:off x="100504" y="1679818"/>
            <a:ext cx="2887320" cy="1864461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01291277"/>
      </p:ext>
    </p:extLst>
  </p:cSld>
  <p:clrMapOvr>
    <a:masterClrMapping/>
  </p:clrMapOvr>
  <p:transition advTm="734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4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8B89-584E-47D4-B455-AE54F069BC32}" type="slidenum">
              <a:rPr lang="fr-FR"/>
              <a:pPr/>
              <a:t>10</a:t>
            </a:fld>
            <a:endParaRPr lang="fr-FR"/>
          </a:p>
        </p:txBody>
      </p:sp>
      <p:sp>
        <p:nvSpPr>
          <p:cNvPr id="44" name="Espace réservé du pied de page 4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The Space-Like region</a:t>
            </a:r>
            <a:endParaRPr lang="fr-FR" sz="3600" baseline="300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8" name="Image 47" descr="SLTLModels2014.eps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8001" r="6702"/>
          <a:stretch>
            <a:fillRect/>
          </a:stretch>
        </p:blipFill>
        <p:spPr>
          <a:xfrm>
            <a:off x="0" y="548680"/>
            <a:ext cx="9144000" cy="5904656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45" name="Image 44" descr="SLTLModels2014.eps"/>
          <p:cNvPicPr>
            <a:picLocks noChangeAspect="1"/>
          </p:cNvPicPr>
          <p:nvPr/>
        </p:nvPicPr>
        <p:blipFill>
          <a:blip r:embed="rId3" cstate="print"/>
          <a:srcRect l="-2" t="8001" r="49677" b="2244"/>
          <a:stretch>
            <a:fillRect/>
          </a:stretch>
        </p:blipFill>
        <p:spPr>
          <a:xfrm>
            <a:off x="0" y="548680"/>
            <a:ext cx="4932040" cy="5760640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9" name="ZoneTexte 8"/>
          <p:cNvSpPr txBox="1"/>
          <p:nvPr/>
        </p:nvSpPr>
        <p:spPr>
          <a:xfrm>
            <a:off x="1403648" y="908720"/>
            <a:ext cx="2433680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 e+p 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   e+p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5900420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1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6BDB-1431-4D35-838B-56FCBEAC26F5}" type="slidenum">
              <a:rPr lang="fr-FR"/>
              <a:pPr/>
              <a:t>11</a:t>
            </a:fld>
            <a:endParaRPr lang="fr-FR"/>
          </a:p>
        </p:txBody>
      </p:sp>
      <p:pic>
        <p:nvPicPr>
          <p:cNvPr id="10588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1700213"/>
            <a:ext cx="3057525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8819" name="Rectangle 3"/>
          <p:cNvSpPr>
            <a:spLocks noChangeArrowheads="1"/>
          </p:cNvSpPr>
          <p:nvPr/>
        </p:nvSpPr>
        <p:spPr bwMode="auto">
          <a:xfrm>
            <a:off x="4572000" y="2349500"/>
            <a:ext cx="1079500" cy="1152525"/>
          </a:xfrm>
          <a:prstGeom prst="rect">
            <a:avLst/>
          </a:prstGeom>
          <a:solidFill>
            <a:srgbClr val="CCFFFF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>
              <a:solidFill>
                <a:srgbClr val="FF3300"/>
              </a:solidFill>
            </a:endParaRPr>
          </a:p>
        </p:txBody>
      </p:sp>
      <p:sp>
        <p:nvSpPr>
          <p:cNvPr id="1058820" name="Rectangle 4"/>
          <p:cNvSpPr>
            <a:spLocks noChangeArrowheads="1"/>
          </p:cNvSpPr>
          <p:nvPr/>
        </p:nvSpPr>
        <p:spPr bwMode="auto">
          <a:xfrm>
            <a:off x="1116013" y="2349500"/>
            <a:ext cx="3455987" cy="1150938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58821" name="Rectangle 5"/>
          <p:cNvSpPr>
            <a:spLocks noChangeArrowheads="1"/>
          </p:cNvSpPr>
          <p:nvPr/>
        </p:nvSpPr>
        <p:spPr bwMode="auto">
          <a:xfrm>
            <a:off x="6011863" y="765175"/>
            <a:ext cx="360362" cy="360363"/>
          </a:xfrm>
          <a:prstGeom prst="rect">
            <a:avLst/>
          </a:prstGeom>
          <a:solidFill>
            <a:srgbClr val="CCFFFF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58822" name="Rectangle 6"/>
          <p:cNvSpPr>
            <a:spLocks noChangeArrowheads="1"/>
          </p:cNvSpPr>
          <p:nvPr/>
        </p:nvSpPr>
        <p:spPr bwMode="auto">
          <a:xfrm>
            <a:off x="6011863" y="1196975"/>
            <a:ext cx="360362" cy="360363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058824" name="Object 1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124075" y="765175"/>
          <a:ext cx="5526088" cy="1000125"/>
        </p:xfrm>
        <a:graphic>
          <a:graphicData uri="http://schemas.openxmlformats.org/presentationml/2006/ole">
            <p:oleObj spid="_x0000_s442370" name="Equation" r:id="rId5" imgW="4140200" imgH="749300" progId="Equation.3">
              <p:embed/>
            </p:oleObj>
          </a:graphicData>
        </a:graphic>
      </p:graphicFrame>
      <p:graphicFrame>
        <p:nvGraphicFramePr>
          <p:cNvPr id="1058825" name="Object 1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082675" y="2327275"/>
          <a:ext cx="4537075" cy="1125538"/>
        </p:xfrm>
        <a:graphic>
          <a:graphicData uri="http://schemas.openxmlformats.org/presentationml/2006/ole">
            <p:oleObj spid="_x0000_s442371" name="Equation" r:id="rId6" imgW="3581400" imgH="889000" progId="Equation.3">
              <p:embed/>
            </p:oleObj>
          </a:graphicData>
        </a:graphic>
      </p:graphicFrame>
      <p:graphicFrame>
        <p:nvGraphicFramePr>
          <p:cNvPr id="1058826" name="Object 17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19818440"/>
              </p:ext>
            </p:extLst>
          </p:nvPr>
        </p:nvGraphicFramePr>
        <p:xfrm>
          <a:off x="1908175" y="3727743"/>
          <a:ext cx="3203575" cy="777581"/>
        </p:xfrm>
        <a:graphic>
          <a:graphicData uri="http://schemas.openxmlformats.org/presentationml/2006/ole">
            <p:oleObj spid="_x0000_s442372" name="Equation" r:id="rId7" imgW="1777229" imgH="431613" progId="Equation.3">
              <p:embed/>
            </p:oleObj>
          </a:graphicData>
        </a:graphic>
      </p:graphicFrame>
      <p:sp>
        <p:nvSpPr>
          <p:cNvPr id="1058827" name="Rectangle 11"/>
          <p:cNvSpPr>
            <a:spLocks noChangeArrowheads="1"/>
          </p:cNvSpPr>
          <p:nvPr/>
        </p:nvSpPr>
        <p:spPr bwMode="auto">
          <a:xfrm>
            <a:off x="1258888" y="5734050"/>
            <a:ext cx="5724525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Font typeface="Symbol" pitchFamily="18" charset="2"/>
              <a:buChar char="®"/>
            </a:pPr>
            <a:r>
              <a:rPr lang="en-GB" sz="2800" i="0" dirty="0">
                <a:solidFill>
                  <a:srgbClr val="0000FF"/>
                </a:solidFill>
                <a:latin typeface="Comic Sans MS" pitchFamily="66" charset="0"/>
              </a:rPr>
              <a:t>Holds for </a:t>
            </a:r>
            <a:r>
              <a:rPr lang="en-GB" sz="2800" dirty="0">
                <a:solidFill>
                  <a:srgbClr val="0000FF"/>
                </a:solidFill>
                <a:latin typeface="Comic Sans MS" pitchFamily="66" charset="0"/>
              </a:rPr>
              <a:t>1</a:t>
            </a:r>
            <a:r>
              <a:rPr lang="en-GB" sz="2800" dirty="0">
                <a:solidFill>
                  <a:srgbClr val="0000FF"/>
                </a:solidFill>
                <a:latin typeface="Symbol" pitchFamily="18" charset="2"/>
              </a:rPr>
              <a:t>g  </a:t>
            </a:r>
            <a:r>
              <a:rPr lang="en-GB" sz="2800" i="0" dirty="0">
                <a:solidFill>
                  <a:srgbClr val="0000FF"/>
                </a:solidFill>
                <a:latin typeface="Comic Sans MS" pitchFamily="66" charset="0"/>
              </a:rPr>
              <a:t>exchange only</a:t>
            </a:r>
          </a:p>
        </p:txBody>
      </p:sp>
      <p:sp>
        <p:nvSpPr>
          <p:cNvPr id="1058828" name="Rectangle 12"/>
          <p:cNvSpPr>
            <a:spLocks noChangeArrowheads="1"/>
          </p:cNvSpPr>
          <p:nvPr/>
        </p:nvSpPr>
        <p:spPr bwMode="auto">
          <a:xfrm>
            <a:off x="0" y="4652963"/>
            <a:ext cx="6408738" cy="592137"/>
          </a:xfrm>
          <a:prstGeom prst="rect">
            <a:avLst/>
          </a:prstGeom>
          <a:solidFill>
            <a:srgbClr val="0000FF"/>
          </a:solidFill>
          <a:ln w="1270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GB" sz="3200" i="0" dirty="0">
                <a:solidFill>
                  <a:schemeClr val="bg1"/>
                </a:solidFill>
              </a:rPr>
              <a:t>Linearity of the reduced cross section</a:t>
            </a:r>
            <a:r>
              <a:rPr lang="en-GB" sz="3200" i="0" dirty="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1058829" name="Text Box 13"/>
          <p:cNvSpPr txBox="1">
            <a:spLocks noChangeArrowheads="1"/>
          </p:cNvSpPr>
          <p:nvPr/>
        </p:nvSpPr>
        <p:spPr bwMode="auto">
          <a:xfrm>
            <a:off x="6516688" y="5876925"/>
            <a:ext cx="234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800"/>
              <a:t>PRL 94, 142301 (2005)</a:t>
            </a:r>
          </a:p>
        </p:txBody>
      </p:sp>
      <p:sp>
        <p:nvSpPr>
          <p:cNvPr id="1058830" name="Rectangle 14"/>
          <p:cNvSpPr>
            <a:spLocks noChangeArrowheads="1"/>
          </p:cNvSpPr>
          <p:nvPr/>
        </p:nvSpPr>
        <p:spPr bwMode="auto">
          <a:xfrm>
            <a:off x="-541338" y="5229225"/>
            <a:ext cx="5889626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4">
              <a:spcBef>
                <a:spcPct val="50000"/>
              </a:spcBef>
              <a:buClr>
                <a:schemeClr val="tx1"/>
              </a:buClr>
              <a:buFont typeface="Symbol" pitchFamily="18" charset="2"/>
              <a:buChar char="®"/>
            </a:pPr>
            <a:r>
              <a:rPr lang="en-GB" sz="2800" dirty="0">
                <a:solidFill>
                  <a:srgbClr val="0000FF"/>
                </a:solidFill>
                <a:latin typeface="Comic Sans MS" pitchFamily="66" charset="0"/>
              </a:rPr>
              <a:t>tan</a:t>
            </a:r>
            <a:r>
              <a:rPr lang="en-GB" sz="2800" baseline="30000" dirty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en-GB" sz="2800" dirty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GB" sz="2800" baseline="-25000" dirty="0">
                <a:solidFill>
                  <a:srgbClr val="0000FF"/>
                </a:solidFill>
                <a:latin typeface="Comic Sans MS" pitchFamily="66" charset="0"/>
              </a:rPr>
              <a:t>e </a:t>
            </a:r>
            <a:r>
              <a:rPr lang="en-GB" sz="2800" dirty="0">
                <a:solidFill>
                  <a:srgbClr val="0000FF"/>
                </a:solidFill>
                <a:latin typeface="Comic Sans MS" pitchFamily="66" charset="0"/>
              </a:rPr>
              <a:t>dependence</a:t>
            </a:r>
          </a:p>
        </p:txBody>
      </p:sp>
      <p:sp>
        <p:nvSpPr>
          <p:cNvPr id="1058831" name="Text Box 15"/>
          <p:cNvSpPr txBox="1">
            <a:spLocks noChangeArrowheads="1"/>
          </p:cNvSpPr>
          <p:nvPr/>
        </p:nvSpPr>
        <p:spPr bwMode="auto">
          <a:xfrm>
            <a:off x="8243888" y="4724400"/>
            <a:ext cx="415925" cy="711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4000" dirty="0">
                <a:solidFill>
                  <a:schemeClr val="bg1"/>
                </a:solidFill>
                <a:latin typeface="Symbol" pitchFamily="18" charset="2"/>
              </a:rPr>
              <a:t>e</a:t>
            </a:r>
          </a:p>
        </p:txBody>
      </p:sp>
      <p:sp>
        <p:nvSpPr>
          <p:cNvPr id="1058832" name="Text Box 16"/>
          <p:cNvSpPr txBox="1">
            <a:spLocks noChangeArrowheads="1"/>
          </p:cNvSpPr>
          <p:nvPr/>
        </p:nvSpPr>
        <p:spPr bwMode="auto">
          <a:xfrm rot="16200000">
            <a:off x="5114131" y="3175794"/>
            <a:ext cx="1871663" cy="650875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Q</a:t>
            </a:r>
            <a:r>
              <a:rPr lang="fr-FR" sz="3600" baseline="30000" dirty="0">
                <a:solidFill>
                  <a:schemeClr val="bg1"/>
                </a:solidFill>
              </a:rPr>
              <a:t>2</a:t>
            </a:r>
            <a:r>
              <a:rPr lang="fr-FR" sz="3600" dirty="0">
                <a:solidFill>
                  <a:schemeClr val="bg1"/>
                </a:solidFill>
              </a:rPr>
              <a:t> </a:t>
            </a:r>
            <a:r>
              <a:rPr lang="fr-FR" sz="3600" dirty="0" err="1">
                <a:solidFill>
                  <a:schemeClr val="bg1"/>
                </a:solidFill>
              </a:rPr>
              <a:t>fixed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20" name="Espace réservé de la date 8"/>
          <p:cNvSpPr>
            <a:spLocks noGrp="1"/>
          </p:cNvSpPr>
          <p:nvPr>
            <p:ph type="dt" sz="half" idx="11"/>
          </p:nvPr>
        </p:nvSpPr>
        <p:spPr>
          <a:xfrm>
            <a:off x="899592" y="6598492"/>
            <a:ext cx="1285884" cy="142876"/>
          </a:xfrm>
        </p:spPr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 dirty="0"/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The </a:t>
            </a:r>
            <a:r>
              <a:rPr lang="en-GB" sz="3600" dirty="0" err="1" smtClean="0">
                <a:solidFill>
                  <a:srgbClr val="FFFF00"/>
                </a:solidFill>
                <a:latin typeface="Comic Sans MS" pitchFamily="66" charset="0"/>
              </a:rPr>
              <a:t>Rosenbluth</a:t>
            </a:r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 separation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22093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8819" grpId="0" animBg="1"/>
      <p:bldP spid="1058820" grpId="0" animBg="1"/>
      <p:bldP spid="1058821" grpId="0" animBg="1"/>
      <p:bldP spid="1058822" grpId="0" animBg="1"/>
      <p:bldP spid="1058827" grpId="0"/>
      <p:bldP spid="1058828" grpId="0" animBg="1"/>
      <p:bldP spid="1058829" grpId="0"/>
      <p:bldP spid="1058831" grpId="0" animBg="1"/>
      <p:bldP spid="10588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646B-1A82-41B8-81EB-3B94C7A4BC49}" type="slidenum">
              <a:rPr lang="fr-FR"/>
              <a:pPr/>
              <a:t>12</a:t>
            </a:fld>
            <a:endParaRPr lang="fr-FR"/>
          </a:p>
        </p:txBody>
      </p:sp>
      <p:sp>
        <p:nvSpPr>
          <p:cNvPr id="343045" name="Rectangle 5"/>
          <p:cNvSpPr>
            <a:spLocks noChangeArrowheads="1"/>
          </p:cNvSpPr>
          <p:nvPr/>
        </p:nvSpPr>
        <p:spPr bwMode="auto">
          <a:xfrm>
            <a:off x="404813" y="5301208"/>
            <a:ext cx="8739187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32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Rosenbluth</a:t>
            </a:r>
            <a:r>
              <a:rPr lang="en-GB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separation/ Polarization </a:t>
            </a:r>
            <a:r>
              <a:rPr lang="en-GB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observables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43046" name="Rectangle 6"/>
          <p:cNvSpPr>
            <a:spLocks noChangeArrowheads="1"/>
          </p:cNvSpPr>
          <p:nvPr/>
        </p:nvSpPr>
        <p:spPr bwMode="auto">
          <a:xfrm>
            <a:off x="797605" y="908720"/>
            <a:ext cx="8174068" cy="6978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indent="190500" algn="ctr">
              <a:lnSpc>
                <a:spcPct val="80000"/>
              </a:lnSpc>
              <a:spcBef>
                <a:spcPct val="50000"/>
              </a:spcBef>
              <a:buClr>
                <a:schemeClr val="folHlink"/>
              </a:buClr>
            </a:pPr>
            <a:r>
              <a:rPr lang="en-GB" sz="2400" dirty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en-GB" sz="2800" b="1" dirty="0">
                <a:solidFill>
                  <a:schemeClr val="accent2"/>
                </a:solidFill>
                <a:latin typeface="Comic Sans MS" pitchFamily="66" charset="0"/>
              </a:rPr>
              <a:t>Dipole approximation</a:t>
            </a:r>
            <a:r>
              <a:rPr lang="en-GB" sz="2800" b="1" dirty="0">
                <a:solidFill>
                  <a:schemeClr val="accent2"/>
                </a:solidFill>
                <a:latin typeface="Arial" charset="0"/>
              </a:rPr>
              <a:t>: G</a:t>
            </a:r>
            <a:r>
              <a:rPr lang="en-GB" sz="2800" b="1" baseline="-25000" dirty="0">
                <a:solidFill>
                  <a:schemeClr val="accent2"/>
                </a:solidFill>
                <a:latin typeface="Arial" charset="0"/>
              </a:rPr>
              <a:t>D</a:t>
            </a:r>
            <a:r>
              <a:rPr lang="en-GB" sz="2800" b="1" dirty="0">
                <a:solidFill>
                  <a:schemeClr val="accent2"/>
                </a:solidFill>
                <a:latin typeface="Arial" charset="0"/>
              </a:rPr>
              <a:t>=(1+Q</a:t>
            </a:r>
            <a:r>
              <a:rPr lang="en-GB" sz="2800" b="1" baseline="30000" dirty="0">
                <a:solidFill>
                  <a:schemeClr val="accent2"/>
                </a:solidFill>
                <a:latin typeface="Arial" charset="0"/>
              </a:rPr>
              <a:t>2</a:t>
            </a:r>
            <a:r>
              <a:rPr lang="en-GB" sz="2800" b="1" dirty="0">
                <a:solidFill>
                  <a:schemeClr val="accent2"/>
                </a:solidFill>
                <a:latin typeface="Arial" charset="0"/>
              </a:rPr>
              <a:t>/0.71 GeV</a:t>
            </a:r>
            <a:r>
              <a:rPr lang="en-GB" sz="2800" b="1" baseline="30000" dirty="0">
                <a:solidFill>
                  <a:schemeClr val="accent2"/>
                </a:solidFill>
                <a:latin typeface="Arial" charset="0"/>
              </a:rPr>
              <a:t>2</a:t>
            </a:r>
            <a:r>
              <a:rPr lang="en-GB" sz="2800" b="1" dirty="0">
                <a:solidFill>
                  <a:schemeClr val="accent2"/>
                </a:solidFill>
                <a:latin typeface="Arial" charset="0"/>
              </a:rPr>
              <a:t>)</a:t>
            </a:r>
            <a:r>
              <a:rPr lang="en-GB" sz="2800" b="1" baseline="30000" dirty="0">
                <a:solidFill>
                  <a:schemeClr val="accent2"/>
                </a:solidFill>
                <a:latin typeface="Arial" charset="0"/>
              </a:rPr>
              <a:t>-2</a:t>
            </a:r>
            <a:endParaRPr lang="en-GB" sz="3600" b="1" baseline="300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1"/>
          </p:nvPr>
        </p:nvSpPr>
        <p:spPr>
          <a:xfrm>
            <a:off x="611188" y="6597352"/>
            <a:ext cx="1317606" cy="190522"/>
          </a:xfrm>
        </p:spPr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 dirty="0"/>
          </a:p>
        </p:txBody>
      </p:sp>
      <p:pic>
        <p:nvPicPr>
          <p:cNvPr id="9" name="Picture 2" descr="rosenbluth"/>
          <p:cNvPicPr>
            <a:picLocks noChangeAspect="1" noChangeArrowheads="1"/>
          </p:cNvPicPr>
          <p:nvPr/>
        </p:nvPicPr>
        <p:blipFill rotWithShape="1">
          <a:blip r:embed="rId2" cstate="print"/>
          <a:srcRect l="-2302" t="38498" r="9451" b="18120"/>
          <a:stretch/>
        </p:blipFill>
        <p:spPr bwMode="auto">
          <a:xfrm>
            <a:off x="0" y="1196752"/>
            <a:ext cx="8731954" cy="4176464"/>
          </a:xfrm>
          <a:prstGeom prst="rect">
            <a:avLst/>
          </a:prstGeom>
          <a:noFill/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Proton Form Factors ... before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0" y="6021288"/>
            <a:ext cx="9144000" cy="40011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FF00"/>
                </a:solidFill>
              </a:rPr>
              <a:t>V. Punjabi, M. </a:t>
            </a:r>
            <a:r>
              <a:rPr lang="fr-FR" sz="2000" dirty="0" err="1" smtClean="0">
                <a:solidFill>
                  <a:srgbClr val="FFFF00"/>
                </a:solidFill>
              </a:rPr>
              <a:t>Jones,C</a:t>
            </a:r>
            <a:r>
              <a:rPr lang="fr-FR" sz="2000" dirty="0" smtClean="0">
                <a:solidFill>
                  <a:srgbClr val="FFFF00"/>
                </a:solidFill>
              </a:rPr>
              <a:t>. </a:t>
            </a:r>
            <a:r>
              <a:rPr lang="fr-FR" sz="2000" dirty="0" err="1" smtClean="0">
                <a:solidFill>
                  <a:srgbClr val="FFFF00"/>
                </a:solidFill>
              </a:rPr>
              <a:t>Perdrisat</a:t>
            </a:r>
            <a:r>
              <a:rPr lang="fr-FR" sz="2000" dirty="0" smtClean="0">
                <a:solidFill>
                  <a:srgbClr val="FFFF00"/>
                </a:solidFill>
              </a:rPr>
              <a:t> et al, </a:t>
            </a:r>
            <a:r>
              <a:rPr lang="fr-FR" sz="2000" dirty="0" err="1" smtClean="0">
                <a:solidFill>
                  <a:srgbClr val="FFFF00"/>
                </a:solidFill>
              </a:rPr>
              <a:t>JLab</a:t>
            </a:r>
            <a:r>
              <a:rPr lang="fr-FR" sz="2000" dirty="0" smtClean="0">
                <a:solidFill>
                  <a:srgbClr val="FFFF00"/>
                </a:solidFill>
              </a:rPr>
              <a:t>-</a:t>
            </a:r>
            <a:r>
              <a:rPr lang="fr-FR" sz="2000" dirty="0" err="1" smtClean="0">
                <a:solidFill>
                  <a:srgbClr val="FFFF00"/>
                </a:solidFill>
              </a:rPr>
              <a:t>GEp</a:t>
            </a:r>
            <a:r>
              <a:rPr lang="fr-FR" sz="2000" dirty="0" smtClean="0">
                <a:solidFill>
                  <a:srgbClr val="FFFF00"/>
                </a:solidFill>
              </a:rPr>
              <a:t> collaboration</a:t>
            </a:r>
            <a:endParaRPr lang="fr-FR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32573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3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A3F54-C189-4D93-8056-53E8CC112373}" type="slidenum">
              <a:rPr lang="fr-FR"/>
              <a:pPr/>
              <a:t>13</a:t>
            </a:fld>
            <a:endParaRPr lang="fr-FR"/>
          </a:p>
        </p:txBody>
      </p:sp>
      <p:pic>
        <p:nvPicPr>
          <p:cNvPr id="305154" name="Picture 2" descr="mpr"/>
          <p:cNvPicPr>
            <a:picLocks noChangeAspect="1" noChangeArrowheads="1"/>
          </p:cNvPicPr>
          <p:nvPr/>
        </p:nvPicPr>
        <p:blipFill rotWithShape="1">
          <a:blip r:embed="rId2" cstate="print"/>
          <a:srcRect l="5188" t="12112" r="5168" b="10067"/>
          <a:stretch/>
        </p:blipFill>
        <p:spPr bwMode="auto">
          <a:xfrm>
            <a:off x="1071346" y="548681"/>
            <a:ext cx="7001307" cy="2834600"/>
          </a:xfrm>
          <a:prstGeom prst="rect">
            <a:avLst/>
          </a:prstGeom>
          <a:noFill/>
        </p:spPr>
      </p:pic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013325"/>
            <a:ext cx="9144000" cy="1223963"/>
          </a:xfrm>
          <a:solidFill>
            <a:schemeClr val="hlink"/>
          </a:solidFill>
          <a:ln>
            <a:solidFill>
              <a:srgbClr val="CCFFFF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n-GB" sz="2000" dirty="0">
                <a:latin typeface="Comic Sans MS" pitchFamily="66" charset="0"/>
              </a:rPr>
              <a:t>The polarization induces a term in the cross section proportional to G</a:t>
            </a:r>
            <a:r>
              <a:rPr lang="en-GB" sz="2000" baseline="-25000" dirty="0">
                <a:latin typeface="Comic Sans MS" pitchFamily="66" charset="0"/>
              </a:rPr>
              <a:t>E </a:t>
            </a:r>
            <a:r>
              <a:rPr lang="en-GB" sz="2000" dirty="0">
                <a:latin typeface="Comic Sans MS" pitchFamily="66" charset="0"/>
              </a:rPr>
              <a:t>G</a:t>
            </a:r>
            <a:r>
              <a:rPr lang="en-GB" sz="2000" baseline="-25000" dirty="0">
                <a:latin typeface="Comic Sans MS" pitchFamily="66" charset="0"/>
              </a:rPr>
              <a:t>M </a:t>
            </a:r>
            <a:endParaRPr lang="en-GB" sz="2000" dirty="0">
              <a:solidFill>
                <a:schemeClr val="hlink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2000" dirty="0">
                <a:solidFill>
                  <a:schemeClr val="hlink"/>
                </a:solidFill>
                <a:latin typeface="Comic Sans MS" pitchFamily="66" charset="0"/>
              </a:rPr>
              <a:t> 		</a:t>
            </a:r>
            <a:r>
              <a:rPr lang="en-GB" sz="2400" dirty="0">
                <a:solidFill>
                  <a:srgbClr val="0000FF"/>
                </a:solidFill>
                <a:latin typeface="Comic Sans MS" pitchFamily="66" charset="0"/>
              </a:rPr>
              <a:t>Polarized beam and target or</a:t>
            </a:r>
          </a:p>
          <a:p>
            <a:pPr>
              <a:buFontTx/>
              <a:buNone/>
            </a:pPr>
            <a:r>
              <a:rPr lang="en-GB" sz="2400" dirty="0">
                <a:solidFill>
                  <a:srgbClr val="0000FF"/>
                </a:solidFill>
                <a:latin typeface="Comic Sans MS" pitchFamily="66" charset="0"/>
              </a:rPr>
              <a:t>			 polarized beam and  recoil proton polarization </a:t>
            </a:r>
          </a:p>
        </p:txBody>
      </p:sp>
      <p:pic>
        <p:nvPicPr>
          <p:cNvPr id="305156" name="Picture 4" descr="t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97200"/>
            <a:ext cx="4572000" cy="1624013"/>
          </a:xfrm>
          <a:prstGeom prst="rect">
            <a:avLst/>
          </a:prstGeom>
          <a:noFill/>
        </p:spPr>
      </p:pic>
      <p:pic>
        <p:nvPicPr>
          <p:cNvPr id="305158" name="Picture 6" descr="mpr2"/>
          <p:cNvPicPr>
            <a:picLocks noChangeAspect="1" noChangeArrowheads="1"/>
          </p:cNvPicPr>
          <p:nvPr/>
        </p:nvPicPr>
        <p:blipFill rotWithShape="1">
          <a:blip r:embed="rId4" cstate="print"/>
          <a:srcRect l="3933" t="2244" r="5069"/>
          <a:stretch/>
        </p:blipFill>
        <p:spPr bwMode="auto">
          <a:xfrm>
            <a:off x="159553" y="3573016"/>
            <a:ext cx="4232366" cy="1237932"/>
          </a:xfrm>
          <a:prstGeom prst="rect">
            <a:avLst/>
          </a:prstGeom>
          <a:solidFill>
            <a:schemeClr val="hlink"/>
          </a:solidFill>
          <a:ln w="28575">
            <a:solidFill>
              <a:srgbClr val="FF0000"/>
            </a:solidFill>
          </a:ln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 The polarization method (theory:1967)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>
          <a:xfrm>
            <a:off x="920279" y="6556791"/>
            <a:ext cx="987425" cy="215900"/>
          </a:xfrm>
        </p:spPr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94317161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51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0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05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898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-2193" t="1887" r="15101" b="1887"/>
          <a:stretch/>
        </p:blipFill>
        <p:spPr bwMode="auto">
          <a:xfrm>
            <a:off x="4342848" y="872858"/>
            <a:ext cx="4406083" cy="4850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827584" y="825827"/>
            <a:ext cx="4071966" cy="40011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FF00"/>
                </a:solidFill>
              </a:rPr>
              <a:t>A.I. </a:t>
            </a:r>
            <a:r>
              <a:rPr lang="fr-FR" sz="2000" dirty="0" err="1" smtClean="0">
                <a:solidFill>
                  <a:srgbClr val="FFFF00"/>
                </a:solidFill>
              </a:rPr>
              <a:t>Akhiezer</a:t>
            </a:r>
            <a:r>
              <a:rPr lang="fr-FR" sz="2000" dirty="0" smtClean="0">
                <a:solidFill>
                  <a:srgbClr val="FFFF00"/>
                </a:solidFill>
              </a:rPr>
              <a:t> and M.P. </a:t>
            </a:r>
            <a:r>
              <a:rPr lang="fr-FR" sz="2000" dirty="0" err="1" smtClean="0">
                <a:solidFill>
                  <a:srgbClr val="FFFF00"/>
                </a:solidFill>
              </a:rPr>
              <a:t>Rekalo</a:t>
            </a:r>
            <a:r>
              <a:rPr lang="fr-FR" sz="2000" dirty="0" smtClean="0">
                <a:solidFill>
                  <a:srgbClr val="FFFF00"/>
                </a:solidFill>
              </a:rPr>
              <a:t>, 1967</a:t>
            </a:r>
            <a:endParaRPr lang="fr-FR" sz="2000" dirty="0">
              <a:solidFill>
                <a:srgbClr val="FFFF00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00034" y="1124744"/>
            <a:ext cx="4500594" cy="4730298"/>
          </a:xfrm>
          <a:prstGeom prst="rect">
            <a:avLst/>
          </a:prstGeom>
        </p:spPr>
        <p:txBody>
          <a:bodyPr/>
          <a:lstStyle/>
          <a:p>
            <a:pPr marL="81915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81915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sng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Jlab-GEp</a:t>
            </a:r>
            <a:r>
              <a:rPr lang="en-GB" sz="2800" i="0" u="sng" kern="0" dirty="0" smtClean="0">
                <a:solidFill>
                  <a:schemeClr val="accent2"/>
                </a:solidFill>
                <a:latin typeface="Comic Sans MS" pitchFamily="66" charset="0"/>
              </a:rPr>
              <a:t> collaboration</a:t>
            </a:r>
            <a:endParaRPr kumimoji="0" lang="en-GB" sz="2800" b="0" i="0" u="sng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</a:endParaRPr>
          </a:p>
          <a:p>
            <a:pPr marL="81915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"standard"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omic Sans MS" pitchFamily="66" charset="0"/>
              </a:rPr>
              <a:t>dipole function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for the nucleon magnetic FFs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omic Sans MS" pitchFamily="66" charset="0"/>
              </a:rPr>
              <a:t>GMp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and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omic Sans MS" pitchFamily="66" charset="0"/>
              </a:rPr>
              <a:t>GMn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81915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2)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linear deviation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from the dipole function for the electric proton FF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Gep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</a:endParaRPr>
          </a:p>
          <a:p>
            <a:pPr marL="81915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i="0" kern="0" dirty="0" smtClean="0">
                <a:latin typeface="Comic Sans MS" pitchFamily="66" charset="0"/>
              </a:rPr>
              <a:t>3)</a:t>
            </a:r>
            <a:r>
              <a:rPr lang="en-GB" sz="2000" i="0" kern="0" dirty="0" smtClean="0">
                <a:solidFill>
                  <a:schemeClr val="accent2"/>
                </a:solidFill>
                <a:latin typeface="Comic Sans MS" pitchFamily="66" charset="0"/>
              </a:rPr>
              <a:t> QCD scaling </a:t>
            </a:r>
            <a:r>
              <a:rPr lang="en-GB" sz="2000" i="0" kern="0" dirty="0" smtClean="0">
                <a:latin typeface="Comic Sans MS" pitchFamily="66" charset="0"/>
              </a:rPr>
              <a:t>not reached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</a:endParaRPr>
          </a:p>
          <a:p>
            <a:pPr marL="81915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i="0" kern="0" dirty="0" smtClean="0">
                <a:latin typeface="Comic Sans MS" pitchFamily="66" charset="0"/>
              </a:rPr>
              <a:t>3) </a:t>
            </a:r>
            <a:r>
              <a:rPr lang="en-GB" sz="2000" i="0" kern="0" dirty="0" smtClean="0">
                <a:solidFill>
                  <a:srgbClr val="0000FF"/>
                </a:solidFill>
                <a:latin typeface="Comic Sans MS" pitchFamily="66" charset="0"/>
              </a:rPr>
              <a:t>Zero crossing </a:t>
            </a:r>
            <a:r>
              <a:rPr lang="en-GB" sz="2000" i="0" kern="0" dirty="0" smtClean="0">
                <a:latin typeface="Comic Sans MS" pitchFamily="66" charset="0"/>
              </a:rPr>
              <a:t>of </a:t>
            </a:r>
            <a:r>
              <a:rPr lang="en-GB" sz="2000" i="0" kern="0" dirty="0" err="1" smtClean="0">
                <a:latin typeface="Comic Sans MS" pitchFamily="66" charset="0"/>
              </a:rPr>
              <a:t>Gep</a:t>
            </a:r>
            <a:r>
              <a:rPr lang="en-GB" sz="2000" i="0" kern="0" dirty="0" smtClean="0">
                <a:latin typeface="Comic Sans MS" pitchFamily="66" charset="0"/>
              </a:rPr>
              <a:t>?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</a:endParaRPr>
          </a:p>
          <a:p>
            <a:pPr marL="81915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i="0" kern="0" dirty="0" smtClean="0">
                <a:latin typeface="Comic Sans MS" pitchFamily="66" charset="0"/>
              </a:rPr>
              <a:t>4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) </a:t>
            </a:r>
            <a:r>
              <a:rPr kumimoji="0" lang="en-GB" sz="2000" b="1" u="none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Comic Sans MS" pitchFamily="66" charset="0"/>
              </a:rPr>
              <a:t>contradiction between polarized and </a:t>
            </a:r>
            <a:r>
              <a:rPr kumimoji="0" lang="en-GB" sz="2000" b="1" u="none" strike="noStrike" kern="0" cap="none" spc="0" normalizeH="0" baseline="0" noProof="0" dirty="0" err="1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Comic Sans MS" pitchFamily="66" charset="0"/>
              </a:rPr>
              <a:t>unpolarized</a:t>
            </a:r>
            <a:r>
              <a:rPr kumimoji="0" lang="en-GB" sz="2000" b="1" u="none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Comic Sans MS" pitchFamily="66" charset="0"/>
              </a:rPr>
              <a:t> measurements</a:t>
            </a:r>
            <a:endParaRPr kumimoji="0" lang="en-GB" sz="2000" b="0" u="none" strike="noStrike" kern="0" cap="none" spc="0" normalizeH="0" baseline="0" noProof="0" dirty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1"/>
          </p:nvPr>
        </p:nvSpPr>
        <p:spPr>
          <a:xfrm>
            <a:off x="662106" y="6525344"/>
            <a:ext cx="1317606" cy="239692"/>
          </a:xfrm>
        </p:spPr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99BC2-71AA-4396-B3F4-5C9F3C830770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0" y="5989930"/>
            <a:ext cx="44316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i="1" dirty="0" smtClean="0"/>
              <a:t>A.J.R. Puckett et al, PRL (2010), </a:t>
            </a:r>
            <a:r>
              <a:rPr lang="en-GB" sz="1800" i="1" dirty="0" smtClean="0">
                <a:solidFill>
                  <a:srgbClr val="FF0000"/>
                </a:solidFill>
              </a:rPr>
              <a:t>PRC (2012) </a:t>
            </a:r>
            <a:endParaRPr lang="en-GB" sz="1800" i="1" dirty="0">
              <a:solidFill>
                <a:srgbClr val="FF0000"/>
              </a:solidFill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GB" sz="3600" dirty="0">
                <a:solidFill>
                  <a:srgbClr val="FFFF00"/>
                </a:solidFill>
                <a:latin typeface="Comic Sans MS" pitchFamily="66" charset="0"/>
              </a:rPr>
              <a:t>P</a:t>
            </a:r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olarization experiments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53652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E79B4-797C-4A31-8490-9AD8A85BBB9C}" type="slidenum">
              <a:rPr lang="fr-FR"/>
              <a:pPr/>
              <a:t>15</a:t>
            </a:fld>
            <a:endParaRPr lang="fr-FR"/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620713"/>
            <a:ext cx="4824586" cy="1368425"/>
          </a:xfrm>
        </p:spPr>
        <p:txBody>
          <a:bodyPr/>
          <a:lstStyle/>
          <a:p>
            <a:r>
              <a:rPr lang="en-GB" sz="2400" dirty="0">
                <a:latin typeface="Comic Sans MS" pitchFamily="66" charset="0"/>
              </a:rPr>
              <a:t>Some models (IJL 73, Di-quark, </a:t>
            </a:r>
            <a:r>
              <a:rPr lang="en-GB" sz="2400" dirty="0" err="1">
                <a:latin typeface="Comic Sans MS" pitchFamily="66" charset="0"/>
              </a:rPr>
              <a:t>soliton</a:t>
            </a:r>
            <a:r>
              <a:rPr lang="en-GB" sz="2400" dirty="0">
                <a:latin typeface="Comic Sans MS" pitchFamily="66" charset="0"/>
              </a:rPr>
              <a:t>..) predicted such </a:t>
            </a:r>
            <a:r>
              <a:rPr lang="en-GB" sz="2400" dirty="0" err="1">
                <a:latin typeface="Comic Sans MS" pitchFamily="66" charset="0"/>
              </a:rPr>
              <a:t>behavior</a:t>
            </a:r>
            <a:r>
              <a:rPr lang="en-GB" sz="2400" dirty="0">
                <a:latin typeface="Comic Sans MS" pitchFamily="66" charset="0"/>
              </a:rPr>
              <a:t> before the data appeared</a:t>
            </a:r>
          </a:p>
          <a:p>
            <a:endParaRPr lang="en-GB" sz="2400" dirty="0">
              <a:latin typeface="Times New Roman" pitchFamily="18" charset="0"/>
            </a:endParaRPr>
          </a:p>
          <a:p>
            <a:pPr>
              <a:buFontTx/>
              <a:buNone/>
            </a:pPr>
            <a:endParaRPr lang="en-GB" sz="2400" dirty="0">
              <a:latin typeface="Times New Roman" pitchFamily="18" charset="0"/>
            </a:endParaRPr>
          </a:p>
        </p:txBody>
      </p:sp>
      <p:sp>
        <p:nvSpPr>
          <p:cNvPr id="710660" name="Text Box 4"/>
          <p:cNvSpPr txBox="1">
            <a:spLocks noChangeArrowheads="1"/>
          </p:cNvSpPr>
          <p:nvPr/>
        </p:nvSpPr>
        <p:spPr bwMode="auto">
          <a:xfrm>
            <a:off x="7162800" y="4419600"/>
            <a:ext cx="381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2400" i="0">
              <a:solidFill>
                <a:schemeClr val="hlink"/>
              </a:solidFill>
            </a:endParaRPr>
          </a:p>
        </p:txBody>
      </p:sp>
      <p:pic>
        <p:nvPicPr>
          <p:cNvPr id="7106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0714" y="3429000"/>
            <a:ext cx="3219291" cy="2707481"/>
          </a:xfrm>
          <a:prstGeom prst="rect">
            <a:avLst/>
          </a:prstGeom>
          <a:noFill/>
        </p:spPr>
      </p:pic>
      <p:pic>
        <p:nvPicPr>
          <p:cNvPr id="710662" name="Picture 6" descr="tr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7551" y="692150"/>
            <a:ext cx="3351497" cy="2736850"/>
          </a:xfrm>
          <a:prstGeom prst="rect">
            <a:avLst/>
          </a:prstGeom>
          <a:noFill/>
        </p:spPr>
      </p:pic>
      <p:sp>
        <p:nvSpPr>
          <p:cNvPr id="710663" name="Rectangle 7"/>
          <p:cNvSpPr>
            <a:spLocks noChangeArrowheads="1"/>
          </p:cNvSpPr>
          <p:nvPr/>
        </p:nvSpPr>
        <p:spPr bwMode="auto">
          <a:xfrm>
            <a:off x="1042988" y="2536846"/>
            <a:ext cx="4753148" cy="389255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chemeClr val="tx2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i="0" dirty="0" smtClean="0">
                <a:latin typeface="Comic Sans MS" pitchFamily="66" charset="0"/>
              </a:rPr>
              <a:t>Simultaneous </a:t>
            </a:r>
            <a:r>
              <a:rPr lang="en-GB" sz="2400" i="0" dirty="0">
                <a:latin typeface="Comic Sans MS" pitchFamily="66" charset="0"/>
              </a:rPr>
              <a:t>description of </a:t>
            </a:r>
            <a:r>
              <a:rPr lang="en-GB" sz="2400" i="0" dirty="0" smtClean="0">
                <a:latin typeface="Comic Sans MS" pitchFamily="66" charset="0"/>
              </a:rPr>
              <a:t>the four </a:t>
            </a:r>
            <a:r>
              <a:rPr lang="en-GB" sz="2400" i="0" dirty="0">
                <a:latin typeface="Comic Sans MS" pitchFamily="66" charset="0"/>
              </a:rPr>
              <a:t>nucleon form factors...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i="0" dirty="0">
                <a:latin typeface="Comic Sans MS" pitchFamily="66" charset="0"/>
              </a:rPr>
              <a:t>...in the space-like and in the time-like regions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i="0" dirty="0">
                <a:latin typeface="Comic Sans MS" pitchFamily="66" charset="0"/>
              </a:rPr>
              <a:t>Consequences for the light ions description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i="0" dirty="0">
                <a:latin typeface="Comic Sans MS" pitchFamily="66" charset="0"/>
              </a:rPr>
              <a:t>When </a:t>
            </a:r>
            <a:r>
              <a:rPr lang="en-GB" sz="2400" i="0" dirty="0" err="1">
                <a:latin typeface="Comic Sans MS" pitchFamily="66" charset="0"/>
              </a:rPr>
              <a:t>pQCD</a:t>
            </a:r>
            <a:r>
              <a:rPr lang="en-GB" sz="2400" i="0" dirty="0">
                <a:latin typeface="Comic Sans MS" pitchFamily="66" charset="0"/>
              </a:rPr>
              <a:t> starts to apply?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i="0" dirty="0">
                <a:latin typeface="Comic Sans MS" pitchFamily="66" charset="0"/>
              </a:rPr>
              <a:t>Source of the discrepancy</a:t>
            </a:r>
          </a:p>
          <a:p>
            <a:pPr indent="190500">
              <a:spcBef>
                <a:spcPct val="20000"/>
              </a:spcBef>
              <a:buFontTx/>
              <a:buChar char="•"/>
            </a:pPr>
            <a:endParaRPr lang="en-GB" sz="2400" i="0" dirty="0"/>
          </a:p>
        </p:txBody>
      </p:sp>
      <p:sp>
        <p:nvSpPr>
          <p:cNvPr id="710664" name="Rectangle 8"/>
          <p:cNvSpPr>
            <a:spLocks noChangeArrowheads="1"/>
          </p:cNvSpPr>
          <p:nvPr/>
        </p:nvSpPr>
        <p:spPr bwMode="auto">
          <a:xfrm>
            <a:off x="2411413" y="2032021"/>
            <a:ext cx="139541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90500">
              <a:spcBef>
                <a:spcPct val="20000"/>
              </a:spcBef>
            </a:pPr>
            <a:r>
              <a:rPr lang="en-GB" b="1" i="0" dirty="0">
                <a:solidFill>
                  <a:srgbClr val="FF3300"/>
                </a:solidFill>
              </a:rPr>
              <a:t>BUT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 Issues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84808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4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8B89-584E-47D4-B455-AE54F069BC32}" type="slidenum">
              <a:rPr lang="fr-FR"/>
              <a:pPr/>
              <a:t>16</a:t>
            </a:fld>
            <a:endParaRPr lang="fr-FR"/>
          </a:p>
        </p:txBody>
      </p:sp>
      <p:sp>
        <p:nvSpPr>
          <p:cNvPr id="44" name="Espace réservé du pied de page 4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The Time-Like region</a:t>
            </a:r>
          </a:p>
          <a:p>
            <a:pPr algn="ctr"/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8" name="Image 47" descr="SLTLModels2014.eps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8001" r="6702"/>
          <a:stretch>
            <a:fillRect/>
          </a:stretch>
        </p:blipFill>
        <p:spPr>
          <a:xfrm>
            <a:off x="0" y="548680"/>
            <a:ext cx="9144000" cy="5904656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45" name="Image 44" descr="SLTLModels2014.eps"/>
          <p:cNvPicPr>
            <a:picLocks noChangeAspect="1"/>
          </p:cNvPicPr>
          <p:nvPr/>
        </p:nvPicPr>
        <p:blipFill>
          <a:blip r:embed="rId3" cstate="print"/>
          <a:srcRect l="54732" t="8001" r="6697"/>
          <a:stretch>
            <a:fillRect/>
          </a:stretch>
        </p:blipFill>
        <p:spPr>
          <a:xfrm>
            <a:off x="5364088" y="548680"/>
            <a:ext cx="3779912" cy="5904656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1115616" y="908720"/>
            <a:ext cx="3581164" cy="584775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i="0" dirty="0" smtClean="0">
                <a:latin typeface="Comic Sans MS" pitchFamily="66" charset="0"/>
              </a:rPr>
              <a:t>p + p </a:t>
            </a:r>
            <a:r>
              <a:rPr lang="fr-FR" i="0" dirty="0" smtClean="0">
                <a:latin typeface="Comic Sans MS" pitchFamily="66" charset="0"/>
                <a:sym typeface="Symbol"/>
              </a:rPr>
              <a:t></a:t>
            </a:r>
            <a:r>
              <a:rPr lang="fr-FR" i="0" dirty="0" smtClean="0">
                <a:latin typeface="Comic Sans MS" pitchFamily="66" charset="0"/>
              </a:rPr>
              <a:t> e</a:t>
            </a:r>
            <a:r>
              <a:rPr lang="fr-FR" i="0" baseline="30000" dirty="0" smtClean="0">
                <a:latin typeface="Comic Sans MS" pitchFamily="66" charset="0"/>
              </a:rPr>
              <a:t>+</a:t>
            </a:r>
            <a:r>
              <a:rPr lang="fr-FR" i="0" dirty="0" smtClean="0">
                <a:latin typeface="Comic Sans MS" pitchFamily="66" charset="0"/>
              </a:rPr>
              <a:t> + e</a:t>
            </a:r>
            <a:r>
              <a:rPr lang="fr-FR" i="0" baseline="30000" dirty="0" smtClean="0">
                <a:latin typeface="Comic Sans MS" pitchFamily="66" charset="0"/>
              </a:rPr>
              <a:t>- </a:t>
            </a:r>
            <a:r>
              <a:rPr lang="en-GB" i="0" dirty="0" smtClean="0">
                <a:latin typeface="Comic Sans MS" pitchFamily="66" charset="0"/>
              </a:rPr>
              <a:t>(</a:t>
            </a:r>
            <a:r>
              <a:rPr lang="en-GB" i="0" dirty="0" smtClean="0">
                <a:latin typeface="Symbol" pitchFamily="18" charset="2"/>
              </a:rPr>
              <a:t>g</a:t>
            </a:r>
            <a:r>
              <a:rPr lang="en-GB" i="0" dirty="0" smtClean="0">
                <a:latin typeface="Comic Sans MS" pitchFamily="66" charset="0"/>
              </a:rPr>
              <a:t>)</a:t>
            </a:r>
            <a:r>
              <a:rPr lang="fr-FR" i="0" baseline="30000" dirty="0" smtClean="0">
                <a:latin typeface="Comic Sans MS" pitchFamily="66" charset="0"/>
              </a:rPr>
              <a:t> </a:t>
            </a:r>
            <a:r>
              <a:rPr lang="fr-FR" i="0" dirty="0" smtClean="0">
                <a:latin typeface="Comic Sans MS" pitchFamily="66" charset="0"/>
              </a:rPr>
              <a:t> </a:t>
            </a:r>
            <a:r>
              <a:rPr lang="fr-FR" i="0" baseline="30000" dirty="0" smtClean="0">
                <a:latin typeface="Comic Sans MS" pitchFamily="66" charset="0"/>
              </a:rPr>
              <a:t> </a:t>
            </a:r>
            <a:endParaRPr lang="fr-FR" i="0" dirty="0">
              <a:latin typeface="Comic Sans MS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76256" y="3212976"/>
            <a:ext cx="1718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0" dirty="0" smtClean="0"/>
              <a:t>GE=GM</a:t>
            </a:r>
            <a:endParaRPr lang="fr-FR" b="1" i="0" dirty="0"/>
          </a:p>
        </p:txBody>
      </p:sp>
      <p:sp>
        <p:nvSpPr>
          <p:cNvPr id="12" name="ZoneTexte 11"/>
          <p:cNvSpPr txBox="1"/>
          <p:nvPr/>
        </p:nvSpPr>
        <p:spPr>
          <a:xfrm>
            <a:off x="5076056" y="5949280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0" dirty="0" smtClean="0"/>
              <a:t>4M</a:t>
            </a:r>
            <a:r>
              <a:rPr lang="fr-FR" b="1" i="0" baseline="30000" dirty="0" smtClean="0"/>
              <a:t>2</a:t>
            </a:r>
            <a:endParaRPr lang="fr-FR" b="1" i="0" baseline="30000" dirty="0"/>
          </a:p>
        </p:txBody>
      </p:sp>
      <p:cxnSp>
        <p:nvCxnSpPr>
          <p:cNvPr id="14" name="Connecteur droit 13"/>
          <p:cNvCxnSpPr/>
          <p:nvPr/>
        </p:nvCxnSpPr>
        <p:spPr bwMode="auto">
          <a:xfrm>
            <a:off x="1259632" y="1052736"/>
            <a:ext cx="28803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="" xmlns:p14="http://schemas.microsoft.com/office/powerpoint/2010/main" val="15900420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" y="0"/>
            <a:ext cx="9143999" cy="476250"/>
          </a:xfrm>
          <a:prstGeom prst="rect">
            <a:avLst/>
          </a:prstGeom>
          <a:solidFill>
            <a:srgbClr val="0000FF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9pPr>
          </a:lstStyle>
          <a:p>
            <a:endParaRPr lang="en-GB" sz="4400" i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171458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-16351"/>
            <a:ext cx="9144000" cy="549275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Comic Sans MS" pitchFamily="66" charset="0"/>
              </a:rPr>
              <a:t>Time-like observables:  </a:t>
            </a:r>
            <a:r>
              <a:rPr lang="en-GB" dirty="0"/>
              <a:t>| </a:t>
            </a: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baseline="-25000" dirty="0">
                <a:solidFill>
                  <a:srgbClr val="FF0000"/>
                </a:solidFill>
              </a:rPr>
              <a:t>E</a:t>
            </a:r>
            <a:r>
              <a:rPr lang="en-GB" dirty="0"/>
              <a:t>| 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dirty="0"/>
              <a:t> </a:t>
            </a:r>
            <a:r>
              <a:rPr lang="en-GB" dirty="0">
                <a:solidFill>
                  <a:srgbClr val="FFFF00"/>
                </a:solidFill>
              </a:rPr>
              <a:t>and </a:t>
            </a:r>
            <a:r>
              <a:rPr lang="en-GB" dirty="0"/>
              <a:t>| </a:t>
            </a: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baseline="-25000" dirty="0">
                <a:solidFill>
                  <a:srgbClr val="FF0000"/>
                </a:solidFill>
              </a:rPr>
              <a:t>M</a:t>
            </a:r>
            <a:r>
              <a:rPr lang="en-GB" dirty="0"/>
              <a:t>| 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dirty="0"/>
              <a:t> .</a:t>
            </a:r>
            <a:endParaRPr lang="fr-FR" dirty="0"/>
          </a:p>
        </p:txBody>
      </p:sp>
      <p:sp>
        <p:nvSpPr>
          <p:cNvPr id="8" name="Espace réservé de la date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9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3E58-9148-4A7E-8F3B-4D7D4ECC6E29}" type="slidenum">
              <a:rPr lang="fr-FR"/>
              <a:pPr/>
              <a:t>17</a:t>
            </a:fld>
            <a:endParaRPr lang="fr-FR"/>
          </a:p>
        </p:txBody>
      </p:sp>
      <p:pic>
        <p:nvPicPr>
          <p:cNvPr id="1171459" name="Picture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6163" y="698500"/>
            <a:ext cx="7058025" cy="1943100"/>
          </a:xfrm>
          <a:noFill/>
          <a:ln/>
        </p:spPr>
      </p:pic>
      <p:sp>
        <p:nvSpPr>
          <p:cNvPr id="1171460" name="Text Box 4"/>
          <p:cNvSpPr txBox="1">
            <a:spLocks noChangeArrowheads="1"/>
          </p:cNvSpPr>
          <p:nvPr/>
        </p:nvSpPr>
        <p:spPr bwMode="auto">
          <a:xfrm>
            <a:off x="1115616" y="3789040"/>
            <a:ext cx="756126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As in SL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region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:</a:t>
            </a:r>
          </a:p>
          <a:p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-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Dependence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 on q</a:t>
            </a:r>
            <a:r>
              <a:rPr lang="fr-FR" sz="2400" i="0" baseline="30000" dirty="0">
                <a:solidFill>
                  <a:schemeClr val="accent2"/>
                </a:solidFill>
                <a:latin typeface="Comic Sans MS" pitchFamily="66" charset="0"/>
              </a:rPr>
              <a:t>2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 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contained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 in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FFs</a:t>
            </a:r>
            <a:endParaRPr lang="fr-FR" sz="2400" i="0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-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Even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dependence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 on cos</a:t>
            </a:r>
            <a:r>
              <a:rPr lang="fr-FR" sz="2400" i="0" baseline="30000" dirty="0">
                <a:solidFill>
                  <a:schemeClr val="accent2"/>
                </a:solidFill>
                <a:latin typeface="Comic Sans MS" pitchFamily="66" charset="0"/>
              </a:rPr>
              <a:t>2</a:t>
            </a:r>
            <a:r>
              <a:rPr lang="fr-FR" sz="2400" i="0" dirty="0">
                <a:solidFill>
                  <a:schemeClr val="accent2"/>
                </a:solidFill>
                <a:latin typeface="Symbol" pitchFamily="18" charset="2"/>
              </a:rPr>
              <a:t>q 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(1</a:t>
            </a:r>
            <a:r>
              <a:rPr lang="fr-FR" sz="2400" i="0" dirty="0">
                <a:solidFill>
                  <a:schemeClr val="accent2"/>
                </a:solidFill>
                <a:latin typeface="Symbol" pitchFamily="18" charset="2"/>
              </a:rPr>
              <a:t>g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 exchange)</a:t>
            </a:r>
          </a:p>
          <a:p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- No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dependence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 on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sign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 of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FFs</a:t>
            </a:r>
            <a:endParaRPr lang="fr-FR" sz="2400" i="0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-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Enhancement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 of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magnetic</a:t>
            </a:r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fr-FR" sz="2400" i="0" dirty="0" err="1">
                <a:solidFill>
                  <a:schemeClr val="accent2"/>
                </a:solidFill>
                <a:latin typeface="Comic Sans MS" pitchFamily="66" charset="0"/>
              </a:rPr>
              <a:t>term</a:t>
            </a:r>
            <a:endParaRPr lang="fr-FR" sz="2400" i="0" dirty="0">
              <a:solidFill>
                <a:schemeClr val="accent2"/>
              </a:solidFill>
              <a:latin typeface="Comic Sans MS" pitchFamily="66" charset="0"/>
            </a:endParaRPr>
          </a:p>
          <a:p>
            <a:endParaRPr lang="fr-FR" sz="2400" i="0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fr-FR" sz="2400" i="0" dirty="0">
                <a:solidFill>
                  <a:schemeClr val="accent2"/>
                </a:solidFill>
                <a:latin typeface="Comic Sans MS" pitchFamily="66" charset="0"/>
              </a:rPr>
              <a:t>      		 </a:t>
            </a:r>
            <a:r>
              <a:rPr lang="fr-FR" sz="2400" i="0" dirty="0">
                <a:solidFill>
                  <a:srgbClr val="FF3300"/>
                </a:solidFill>
                <a:latin typeface="Comic Sans MS" pitchFamily="66" charset="0"/>
              </a:rPr>
              <a:t>but TL </a:t>
            </a:r>
            <a:r>
              <a:rPr lang="fr-FR" sz="2400" i="0" dirty="0" err="1">
                <a:solidFill>
                  <a:srgbClr val="FF3300"/>
                </a:solidFill>
                <a:latin typeface="Comic Sans MS" pitchFamily="66" charset="0"/>
              </a:rPr>
              <a:t>form</a:t>
            </a:r>
            <a:r>
              <a:rPr lang="fr-FR" sz="2400" i="0" dirty="0">
                <a:solidFill>
                  <a:srgbClr val="FF3300"/>
                </a:solidFill>
                <a:latin typeface="Comic Sans MS" pitchFamily="66" charset="0"/>
              </a:rPr>
              <a:t> </a:t>
            </a:r>
            <a:r>
              <a:rPr lang="fr-FR" sz="2400" i="0" dirty="0" err="1">
                <a:solidFill>
                  <a:srgbClr val="FF3300"/>
                </a:solidFill>
                <a:latin typeface="Comic Sans MS" pitchFamily="66" charset="0"/>
              </a:rPr>
              <a:t>factors</a:t>
            </a:r>
            <a:r>
              <a:rPr lang="fr-FR" sz="2400" i="0" dirty="0">
                <a:solidFill>
                  <a:srgbClr val="FF3300"/>
                </a:solidFill>
                <a:latin typeface="Comic Sans MS" pitchFamily="66" charset="0"/>
              </a:rPr>
              <a:t> are </a:t>
            </a:r>
            <a:r>
              <a:rPr lang="fr-FR" sz="2400" i="0" dirty="0" err="1">
                <a:solidFill>
                  <a:srgbClr val="FF3300"/>
                </a:solidFill>
                <a:latin typeface="Comic Sans MS" pitchFamily="66" charset="0"/>
              </a:rPr>
              <a:t>complex</a:t>
            </a:r>
            <a:r>
              <a:rPr lang="fr-FR" sz="2400" i="0" dirty="0">
                <a:solidFill>
                  <a:srgbClr val="FF33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1171461" name="Rectangle 5"/>
          <p:cNvSpPr>
            <a:spLocks noChangeArrowheads="1"/>
          </p:cNvSpPr>
          <p:nvPr/>
        </p:nvSpPr>
        <p:spPr bwMode="auto">
          <a:xfrm>
            <a:off x="1547813" y="2708275"/>
            <a:ext cx="7343775" cy="825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GB" sz="1400" dirty="0">
                <a:solidFill>
                  <a:srgbClr val="FF3300"/>
                </a:solidFill>
              </a:rPr>
              <a:t>A</a:t>
            </a:r>
            <a:r>
              <a:rPr lang="en-GB" sz="1600" dirty="0">
                <a:solidFill>
                  <a:srgbClr val="FF3300"/>
                </a:solidFill>
              </a:rPr>
              <a:t>. </a:t>
            </a:r>
            <a:r>
              <a:rPr lang="en-GB" sz="1600" dirty="0" err="1">
                <a:solidFill>
                  <a:srgbClr val="FF3300"/>
                </a:solidFill>
              </a:rPr>
              <a:t>Zichichi</a:t>
            </a:r>
            <a:r>
              <a:rPr lang="en-GB" sz="1600" dirty="0">
                <a:solidFill>
                  <a:srgbClr val="FF3300"/>
                </a:solidFill>
              </a:rPr>
              <a:t>, S. M. Berman, N. </a:t>
            </a:r>
            <a:r>
              <a:rPr lang="en-GB" sz="1600" dirty="0" err="1">
                <a:solidFill>
                  <a:srgbClr val="FF3300"/>
                </a:solidFill>
              </a:rPr>
              <a:t>Cabibbo</a:t>
            </a:r>
            <a:r>
              <a:rPr lang="en-GB" sz="1600" dirty="0">
                <a:solidFill>
                  <a:srgbClr val="FF3300"/>
                </a:solidFill>
              </a:rPr>
              <a:t>, R. </a:t>
            </a:r>
            <a:r>
              <a:rPr lang="en-GB" sz="1600" dirty="0" err="1">
                <a:solidFill>
                  <a:srgbClr val="FF3300"/>
                </a:solidFill>
              </a:rPr>
              <a:t>Gatto</a:t>
            </a:r>
            <a:r>
              <a:rPr lang="en-GB" sz="1600" dirty="0">
                <a:solidFill>
                  <a:srgbClr val="FF3300"/>
                </a:solidFill>
              </a:rPr>
              <a:t>, Il </a:t>
            </a:r>
            <a:r>
              <a:rPr lang="en-GB" sz="1600" dirty="0" err="1">
                <a:solidFill>
                  <a:srgbClr val="FF3300"/>
                </a:solidFill>
              </a:rPr>
              <a:t>Nuovo</a:t>
            </a:r>
            <a:r>
              <a:rPr lang="en-GB" sz="1600" dirty="0">
                <a:solidFill>
                  <a:srgbClr val="FF3300"/>
                </a:solidFill>
              </a:rPr>
              <a:t> </a:t>
            </a:r>
            <a:r>
              <a:rPr lang="en-GB" sz="1600" dirty="0" err="1">
                <a:solidFill>
                  <a:srgbClr val="FF3300"/>
                </a:solidFill>
              </a:rPr>
              <a:t>Cimento</a:t>
            </a:r>
            <a:r>
              <a:rPr lang="en-GB" sz="1600" dirty="0">
                <a:solidFill>
                  <a:srgbClr val="FF3300"/>
                </a:solidFill>
              </a:rPr>
              <a:t> XXIV, 170 (1962)</a:t>
            </a:r>
          </a:p>
          <a:p>
            <a:pPr marL="457200" indent="-457200"/>
            <a:r>
              <a:rPr lang="en-GB" sz="1600" dirty="0">
                <a:solidFill>
                  <a:srgbClr val="FF3300"/>
                </a:solidFill>
              </a:rPr>
              <a:t>B. </a:t>
            </a:r>
            <a:r>
              <a:rPr lang="en-GB" sz="1600" dirty="0" err="1">
                <a:solidFill>
                  <a:srgbClr val="FF3300"/>
                </a:solidFill>
              </a:rPr>
              <a:t>Bilenkii</a:t>
            </a:r>
            <a:r>
              <a:rPr lang="en-GB" sz="1600" dirty="0">
                <a:solidFill>
                  <a:srgbClr val="FF3300"/>
                </a:solidFill>
              </a:rPr>
              <a:t>, C. </a:t>
            </a:r>
            <a:r>
              <a:rPr lang="en-GB" sz="1600" dirty="0" err="1">
                <a:solidFill>
                  <a:srgbClr val="FF3300"/>
                </a:solidFill>
              </a:rPr>
              <a:t>Giunti</a:t>
            </a:r>
            <a:r>
              <a:rPr lang="en-GB" sz="1600" dirty="0">
                <a:solidFill>
                  <a:srgbClr val="FF3300"/>
                </a:solidFill>
              </a:rPr>
              <a:t>, V. </a:t>
            </a:r>
            <a:r>
              <a:rPr lang="en-GB" sz="1600" dirty="0" err="1">
                <a:solidFill>
                  <a:srgbClr val="FF3300"/>
                </a:solidFill>
              </a:rPr>
              <a:t>Wataghin</a:t>
            </a:r>
            <a:r>
              <a:rPr lang="en-GB" sz="1600" dirty="0">
                <a:solidFill>
                  <a:srgbClr val="FF3300"/>
                </a:solidFill>
              </a:rPr>
              <a:t>, Z. Phys. C 59, 475 (1993).</a:t>
            </a:r>
          </a:p>
          <a:p>
            <a:pPr marL="457200" indent="-457200"/>
            <a:r>
              <a:rPr lang="en-GB" sz="1600" dirty="0">
                <a:solidFill>
                  <a:srgbClr val="FF3300"/>
                </a:solidFill>
              </a:rPr>
              <a:t>G. </a:t>
            </a:r>
            <a:r>
              <a:rPr lang="en-GB" sz="1600" dirty="0" err="1">
                <a:solidFill>
                  <a:srgbClr val="FF3300"/>
                </a:solidFill>
              </a:rPr>
              <a:t>Gakh</a:t>
            </a:r>
            <a:r>
              <a:rPr lang="en-GB" sz="1600" dirty="0">
                <a:solidFill>
                  <a:srgbClr val="FF3300"/>
                </a:solidFill>
              </a:rPr>
              <a:t>, E.T-G., </a:t>
            </a:r>
            <a:r>
              <a:rPr lang="en-GB" sz="1600" dirty="0" err="1">
                <a:solidFill>
                  <a:srgbClr val="FF3300"/>
                </a:solidFill>
              </a:rPr>
              <a:t>Nucl</a:t>
            </a:r>
            <a:r>
              <a:rPr lang="en-GB" sz="1600" dirty="0">
                <a:solidFill>
                  <a:srgbClr val="FF3300"/>
                </a:solidFill>
              </a:rPr>
              <a:t>. Phys. A761,120 (2005).</a:t>
            </a:r>
          </a:p>
        </p:txBody>
      </p:sp>
      <p:sp>
        <p:nvSpPr>
          <p:cNvPr id="1171462" name="Rectangle 6"/>
          <p:cNvSpPr>
            <a:spLocks noChangeArrowheads="1"/>
          </p:cNvSpPr>
          <p:nvPr/>
        </p:nvSpPr>
        <p:spPr bwMode="auto">
          <a:xfrm>
            <a:off x="1042988" y="622066"/>
            <a:ext cx="7416800" cy="2016125"/>
          </a:xfrm>
          <a:prstGeom prst="rect">
            <a:avLst/>
          </a:prstGeom>
          <a:gradFill rotWithShape="1">
            <a:gsLst>
              <a:gs pos="0">
                <a:schemeClr val="bg2">
                  <a:alpha val="32001"/>
                </a:schemeClr>
              </a:gs>
              <a:gs pos="100000">
                <a:schemeClr val="bg2">
                  <a:gamma/>
                  <a:shade val="46275"/>
                  <a:invGamma/>
                  <a:alpha val="8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833662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The Experimental facilities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476672"/>
            <a:ext cx="788436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i="0" dirty="0" smtClean="0">
              <a:latin typeface="Comic Sans MS" pitchFamily="66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i="0" dirty="0" smtClean="0">
                <a:latin typeface="Comic Sans MS" pitchFamily="66" charset="0"/>
              </a:rPr>
              <a:t>Antiproton-proton colliders: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400" i="0" dirty="0" smtClean="0">
              <a:latin typeface="Comic Sans MS" pitchFamily="66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LEAR, FERMILAB, PANDA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sz="2400" i="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i="0" dirty="0" smtClean="0">
                <a:latin typeface="Comic Sans MS" pitchFamily="66" charset="0"/>
              </a:rPr>
              <a:t>Electron –positron colliders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sz="2400" i="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FENICE, VEPP, BABAR, BES</a:t>
            </a:r>
            <a:r>
              <a:rPr lang="en-US" sz="2400" i="0" baseline="30000" dirty="0" smtClean="0">
                <a:solidFill>
                  <a:srgbClr val="0000FF"/>
                </a:solidFill>
                <a:latin typeface="Comic Sans MS" pitchFamily="66" charset="0"/>
              </a:rPr>
              <a:t>	</a:t>
            </a:r>
            <a:endParaRPr lang="fr-FR" sz="2400" i="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en-US" sz="2400" i="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i="0" dirty="0" smtClean="0">
                <a:latin typeface="Comic Sans MS" pitchFamily="66" charset="0"/>
              </a:rPr>
              <a:t>Initial State Radiation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sz="2400" i="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BABAR, BES</a:t>
            </a:r>
            <a:r>
              <a:rPr lang="en-US" sz="2400" i="0" baseline="30000" dirty="0" smtClean="0">
                <a:solidFill>
                  <a:srgbClr val="0000FF"/>
                </a:solidFill>
                <a:latin typeface="Comic Sans MS" pitchFamily="66" charset="0"/>
              </a:rPr>
              <a:t>	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fr-FR" sz="2400" i="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914400" lvl="1" indent="-457200"/>
            <a:endParaRPr lang="fr-FR" sz="2400" i="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en-US" sz="2400" i="0" baseline="30000" dirty="0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380312" y="2996952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>
                <a:solidFill>
                  <a:srgbClr val="33CC33"/>
                </a:solidFill>
              </a:rPr>
              <a:t>IHEP</a:t>
            </a:r>
            <a:endParaRPr lang="en-US" i="0" dirty="0">
              <a:solidFill>
                <a:srgbClr val="33CC33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924944"/>
            <a:ext cx="933450" cy="62865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5508104" y="2204864"/>
            <a:ext cx="3387466" cy="58477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0" dirty="0" smtClean="0"/>
              <a:t>VEPP-</a:t>
            </a:r>
            <a:r>
              <a:rPr lang="fr-FR" i="0" dirty="0" err="1" smtClean="0"/>
              <a:t>Novosibirsk</a:t>
            </a:r>
            <a:endParaRPr lang="fr-FR" i="0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125" y="3573016"/>
            <a:ext cx="3952875" cy="600075"/>
          </a:xfrm>
          <a:prstGeom prst="rect">
            <a:avLst/>
          </a:prstGeom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340768"/>
            <a:ext cx="2483768" cy="58797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6" name="Picture 6" descr="Babar_with_bann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293096"/>
            <a:ext cx="1770801" cy="653684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feip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1810661" cy="1222574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4152" y="692696"/>
            <a:ext cx="5239848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The Time-like region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476672"/>
            <a:ext cx="43559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i="0" dirty="0" smtClean="0">
              <a:latin typeface="Comic Sans MS" pitchFamily="66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i="0" dirty="0" smtClean="0">
                <a:latin typeface="Comic Sans MS" pitchFamily="66" charset="0"/>
              </a:rPr>
              <a:t>The Experimental Status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400" i="0" dirty="0" smtClean="0">
              <a:latin typeface="Comic Sans MS" pitchFamily="66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No individual  determination of GE and GM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TL proton FFs twice larger than in SL at the same Q</a:t>
            </a:r>
            <a:r>
              <a:rPr lang="en-US" sz="2400" i="0" baseline="30000" dirty="0" smtClean="0">
                <a:solidFill>
                  <a:srgbClr val="0000FF"/>
                </a:solidFill>
                <a:latin typeface="Comic Sans MS" pitchFamily="66" charset="0"/>
              </a:rPr>
              <a:t>2	</a:t>
            </a:r>
            <a:endParaRPr lang="fr-FR" sz="2400" i="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fr-FR" sz="2400" i="0" dirty="0" err="1" smtClean="0">
                <a:solidFill>
                  <a:srgbClr val="0000FF"/>
                </a:solidFill>
                <a:latin typeface="Comic Sans MS" pitchFamily="66" charset="0"/>
              </a:rPr>
              <a:t>Steep</a:t>
            </a:r>
            <a:r>
              <a:rPr lang="fr-FR" sz="2400" i="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fr-FR" sz="2400" i="0" dirty="0" err="1" smtClean="0">
                <a:solidFill>
                  <a:srgbClr val="0000FF"/>
                </a:solidFill>
                <a:latin typeface="Comic Sans MS" pitchFamily="66" charset="0"/>
              </a:rPr>
              <a:t>behaviour</a:t>
            </a:r>
            <a:r>
              <a:rPr lang="fr-FR" sz="2400" i="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fr-FR" sz="2400" i="0" dirty="0" err="1" smtClean="0">
                <a:solidFill>
                  <a:srgbClr val="0000FF"/>
                </a:solidFill>
                <a:latin typeface="Comic Sans MS" pitchFamily="66" charset="0"/>
              </a:rPr>
              <a:t>at</a:t>
            </a:r>
            <a:r>
              <a:rPr lang="fr-FR" sz="2400" i="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fr-FR" sz="2400" i="0" dirty="0" err="1" smtClean="0">
                <a:solidFill>
                  <a:srgbClr val="0000FF"/>
                </a:solidFill>
                <a:latin typeface="Comic Sans MS" pitchFamily="66" charset="0"/>
              </a:rPr>
              <a:t>threshold</a:t>
            </a:r>
            <a:endParaRPr lang="fr-FR" sz="2400" i="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fr-FR" sz="2400" i="0" dirty="0" smtClean="0">
                <a:solidFill>
                  <a:srgbClr val="0000FF"/>
                </a:solidFill>
                <a:latin typeface="Comic Sans MS" pitchFamily="66" charset="0"/>
              </a:rPr>
              <a:t>Babar:</a:t>
            </a:r>
          </a:p>
          <a:p>
            <a:pPr lvl="1"/>
            <a:r>
              <a:rPr lang="fr-FR" sz="2400" i="0" dirty="0" smtClean="0">
                <a:solidFill>
                  <a:srgbClr val="0000FF"/>
                </a:solidFill>
                <a:latin typeface="Comic Sans MS" pitchFamily="66" charset="0"/>
              </a:rPr>
              <a:t>	   	Structures?</a:t>
            </a:r>
          </a:p>
          <a:p>
            <a:pPr lvl="1"/>
            <a:r>
              <a:rPr lang="fr-FR" sz="2400" i="0" dirty="0" smtClean="0">
                <a:solidFill>
                  <a:srgbClr val="0000FF"/>
                </a:solidFill>
                <a:latin typeface="Comic Sans MS" pitchFamily="66" charset="0"/>
              </a:rPr>
              <a:t>                </a:t>
            </a:r>
            <a:r>
              <a:rPr lang="fr-FR" sz="2400" i="0" dirty="0" err="1" smtClean="0">
                <a:solidFill>
                  <a:srgbClr val="0000FF"/>
                </a:solidFill>
                <a:latin typeface="Comic Sans MS" pitchFamily="66" charset="0"/>
              </a:rPr>
              <a:t>Resonances</a:t>
            </a:r>
            <a:r>
              <a:rPr lang="fr-FR" sz="2400" i="0" dirty="0" smtClean="0">
                <a:solidFill>
                  <a:srgbClr val="0000FF"/>
                </a:solidFill>
                <a:latin typeface="Comic Sans MS" pitchFamily="66" charset="0"/>
              </a:rPr>
              <a:t>?</a:t>
            </a:r>
          </a:p>
          <a:p>
            <a:pPr lvl="1">
              <a:buFont typeface="Arial" pitchFamily="34" charset="0"/>
              <a:buChar char="•"/>
            </a:pPr>
            <a:r>
              <a:rPr lang="fr-FR" sz="2400" i="0" dirty="0" smtClean="0">
                <a:solidFill>
                  <a:srgbClr val="FF0000"/>
                </a:solidFill>
                <a:latin typeface="Comic Sans MS" pitchFamily="66" charset="0"/>
              </a:rPr>
              <a:t>   -&gt; Panda contribution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932040" y="908720"/>
            <a:ext cx="1646605" cy="584775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GE=GM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720212" y="5930116"/>
            <a:ext cx="136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i="0" dirty="0" smtClean="0"/>
              <a:t>s[GeV</a:t>
            </a:r>
            <a:r>
              <a:rPr lang="fr-FR" sz="2800" i="0" baseline="30000" dirty="0" smtClean="0"/>
              <a:t>2</a:t>
            </a:r>
            <a:r>
              <a:rPr lang="fr-FR" sz="2800" i="0" dirty="0" smtClean="0"/>
              <a:t>]</a:t>
            </a:r>
            <a:endParaRPr lang="fr-FR" sz="2800" i="0" dirty="0"/>
          </a:p>
        </p:txBody>
      </p:sp>
      <p:sp>
        <p:nvSpPr>
          <p:cNvPr id="13" name="ZoneTexte 12"/>
          <p:cNvSpPr txBox="1"/>
          <p:nvPr/>
        </p:nvSpPr>
        <p:spPr>
          <a:xfrm>
            <a:off x="8600261" y="5445224"/>
            <a:ext cx="54373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800" i="0" dirty="0" smtClean="0"/>
              <a:t>20</a:t>
            </a:r>
            <a:endParaRPr lang="fr-FR" sz="2800" i="0" dirty="0"/>
          </a:p>
        </p:txBody>
      </p:sp>
      <p:sp>
        <p:nvSpPr>
          <p:cNvPr id="14" name="ZoneTexte 13"/>
          <p:cNvSpPr txBox="1"/>
          <p:nvPr/>
        </p:nvSpPr>
        <p:spPr>
          <a:xfrm>
            <a:off x="7164288" y="5445224"/>
            <a:ext cx="54373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800" i="0" dirty="0" smtClean="0"/>
              <a:t>10</a:t>
            </a:r>
            <a:endParaRPr lang="fr-FR" sz="2800" i="0" dirty="0"/>
          </a:p>
        </p:txBody>
      </p:sp>
      <p:sp>
        <p:nvSpPr>
          <p:cNvPr id="15" name="ZoneTexte 14"/>
          <p:cNvSpPr txBox="1"/>
          <p:nvPr/>
        </p:nvSpPr>
        <p:spPr>
          <a:xfrm>
            <a:off x="5364088" y="5426060"/>
            <a:ext cx="36420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800" i="0" dirty="0" smtClean="0"/>
              <a:t>5</a:t>
            </a:r>
            <a:endParaRPr lang="fr-FR" sz="2800" i="0" dirty="0"/>
          </a:p>
        </p:txBody>
      </p:sp>
      <p:sp>
        <p:nvSpPr>
          <p:cNvPr id="17" name="Rectangle 16"/>
          <p:cNvSpPr/>
          <p:nvPr/>
        </p:nvSpPr>
        <p:spPr>
          <a:xfrm>
            <a:off x="0" y="6093296"/>
            <a:ext cx="7956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2000" dirty="0" smtClean="0">
                <a:solidFill>
                  <a:srgbClr val="FF0000"/>
                </a:solidFill>
              </a:rPr>
              <a:t>MP. </a:t>
            </a:r>
            <a:r>
              <a:rPr lang="fr-FR" sz="2000" dirty="0" err="1" smtClean="0">
                <a:solidFill>
                  <a:srgbClr val="FF0000"/>
                </a:solidFill>
              </a:rPr>
              <a:t>Rekalo</a:t>
            </a:r>
            <a:r>
              <a:rPr lang="fr-FR" sz="2000" dirty="0" smtClean="0">
                <a:solidFill>
                  <a:srgbClr val="FF0000"/>
                </a:solidFill>
              </a:rPr>
              <a:t>, E.T-G., </a:t>
            </a:r>
            <a:r>
              <a:rPr lang="fr-FR" sz="2000" dirty="0" err="1" smtClean="0">
                <a:solidFill>
                  <a:srgbClr val="FF0000"/>
                </a:solidFill>
              </a:rPr>
              <a:t>preprint</a:t>
            </a:r>
            <a:r>
              <a:rPr lang="fr-FR" sz="2000" dirty="0" smtClean="0">
                <a:solidFill>
                  <a:srgbClr val="FF0000"/>
                </a:solidFill>
              </a:rPr>
              <a:t> DAPNIA-04-01, </a:t>
            </a:r>
            <a:r>
              <a:rPr lang="fr-FR" sz="2000" dirty="0" err="1" smtClean="0">
                <a:solidFill>
                  <a:srgbClr val="FF0000"/>
                </a:solidFill>
              </a:rPr>
              <a:t>ArXiv</a:t>
            </a:r>
            <a:r>
              <a:rPr lang="fr-FR" sz="2000" dirty="0" smtClean="0">
                <a:solidFill>
                  <a:srgbClr val="FF0000"/>
                </a:solidFill>
              </a:rPr>
              <a:t>:0810.4245</a:t>
            </a:r>
            <a:r>
              <a:rPr lang="fr-FR" sz="2000" dirty="0" smtClean="0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Egle TOMASI-GUSTAFSSON    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251520" y="188640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9pPr>
          </a:lstStyle>
          <a:p>
            <a:endParaRPr lang="en-U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1560" y="764704"/>
            <a:ext cx="26741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i="0" dirty="0" smtClean="0">
                <a:latin typeface="Comic Sans MS" pitchFamily="66" charset="0"/>
              </a:rPr>
              <a:t>Introduction </a:t>
            </a:r>
            <a:endParaRPr lang="en-US" sz="2400" i="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>
                <a:solidFill>
                  <a:srgbClr val="0000FF"/>
                </a:solidFill>
                <a:latin typeface="Comic Sans MS" pitchFamily="66" charset="0"/>
              </a:rPr>
              <a:t>f</a:t>
            </a: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ormalism </a:t>
            </a:r>
            <a:endParaRPr lang="en-US" sz="2400" i="0" dirty="0" smtClean="0">
              <a:latin typeface="Comic Sans MS" pitchFamily="66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36382" y="5517050"/>
            <a:ext cx="5567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i="0" dirty="0" smtClean="0">
                <a:latin typeface="Comic Sans MS" pitchFamily="66" charset="0"/>
              </a:rPr>
              <a:t>Future prospects and Conclusions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51520" y="1340768"/>
            <a:ext cx="85324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i="0" dirty="0" smtClean="0">
              <a:latin typeface="Comic Sans MS" pitchFamily="66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i="0" dirty="0" smtClean="0">
                <a:latin typeface="Comic Sans MS" pitchFamily="66" charset="0"/>
              </a:rPr>
              <a:t>The Experimental Status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The space-like region</a:t>
            </a:r>
          </a:p>
          <a:p>
            <a:pPr marL="1828800" lvl="3" indent="-457200">
              <a:buFont typeface="Wingdings" pitchFamily="2" charset="2"/>
              <a:buChar char="Ø"/>
            </a:pPr>
            <a:r>
              <a:rPr lang="en-US" sz="2000" i="0" u="sng" dirty="0" smtClean="0">
                <a:solidFill>
                  <a:srgbClr val="FF0000"/>
                </a:solidFill>
                <a:latin typeface="Comic Sans MS" pitchFamily="66" charset="0"/>
              </a:rPr>
              <a:t>Unpolarized </a:t>
            </a:r>
            <a:r>
              <a:rPr lang="en-US" sz="2000" i="0" dirty="0" smtClean="0">
                <a:solidFill>
                  <a:srgbClr val="FF0000"/>
                </a:solidFill>
                <a:latin typeface="Comic Sans MS" pitchFamily="66" charset="0"/>
              </a:rPr>
              <a:t>experiments</a:t>
            </a:r>
          </a:p>
          <a:p>
            <a:pPr marL="1828800" lvl="3" indent="-457200">
              <a:buFont typeface="Wingdings" pitchFamily="2" charset="2"/>
              <a:buChar char="Ø"/>
            </a:pPr>
            <a:r>
              <a:rPr lang="en-US" sz="2000" i="0" u="sng" dirty="0" smtClean="0">
                <a:solidFill>
                  <a:srgbClr val="FF0000"/>
                </a:solidFill>
                <a:latin typeface="Comic Sans MS" pitchFamily="66" charset="0"/>
              </a:rPr>
              <a:t>Polarized</a:t>
            </a:r>
            <a:r>
              <a:rPr lang="en-US" sz="2000" i="0" dirty="0" smtClean="0">
                <a:solidFill>
                  <a:srgbClr val="FF0000"/>
                </a:solidFill>
                <a:latin typeface="Comic Sans MS" pitchFamily="66" charset="0"/>
              </a:rPr>
              <a:t> experiments</a:t>
            </a:r>
          </a:p>
          <a:p>
            <a:pPr marL="1828800" lvl="3" indent="-457200">
              <a:buFont typeface="Wingdings" pitchFamily="2" charset="2"/>
              <a:buChar char="Ø"/>
            </a:pPr>
            <a:r>
              <a:rPr lang="en-US" sz="2000" i="0" dirty="0" smtClean="0">
                <a:solidFill>
                  <a:srgbClr val="FF0000"/>
                </a:solidFill>
                <a:latin typeface="Comic Sans MS" pitchFamily="66" charset="0"/>
              </a:rPr>
              <a:t>Issues and open questions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The time-like region: the PANDA Contribution</a:t>
            </a:r>
          </a:p>
          <a:p>
            <a:pPr marL="1828800" lvl="3" indent="-457200">
              <a:buFont typeface="Wingdings" pitchFamily="2" charset="2"/>
              <a:buChar char="Ø"/>
            </a:pPr>
            <a:r>
              <a:rPr lang="en-US" sz="2000" i="0" dirty="0" smtClean="0">
                <a:solidFill>
                  <a:srgbClr val="FF0000"/>
                </a:solidFill>
                <a:latin typeface="Comic Sans MS" pitchFamily="66" charset="0"/>
              </a:rPr>
              <a:t>The unphysical region</a:t>
            </a:r>
          </a:p>
          <a:p>
            <a:pPr marL="1828800" lvl="3" indent="-457200">
              <a:buFont typeface="Wingdings" pitchFamily="2" charset="2"/>
              <a:buChar char="Ø"/>
            </a:pPr>
            <a:r>
              <a:rPr lang="en-US" sz="2000" i="0" dirty="0" smtClean="0">
                <a:solidFill>
                  <a:srgbClr val="FF0000"/>
                </a:solidFill>
                <a:latin typeface="Comic Sans MS" pitchFamily="66" charset="0"/>
              </a:rPr>
              <a:t>The threshold region</a:t>
            </a:r>
          </a:p>
          <a:p>
            <a:pPr marL="1828800" lvl="3" indent="-457200">
              <a:buFont typeface="Wingdings" pitchFamily="2" charset="2"/>
              <a:buChar char="Ø"/>
            </a:pPr>
            <a:r>
              <a:rPr lang="en-US" sz="2000" i="0" dirty="0" smtClean="0">
                <a:solidFill>
                  <a:srgbClr val="FF0000"/>
                </a:solidFill>
                <a:latin typeface="Comic Sans MS" pitchFamily="66" charset="0"/>
              </a:rPr>
              <a:t>The asymptotics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 dirty="0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03D69F-75E7-47D1-942C-7A03D416D2E6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chemeClr val="accent2"/>
          </a:solidFill>
          <a:ln>
            <a:solidFill>
              <a:srgbClr val="0000FF"/>
            </a:solidFill>
          </a:ln>
        </p:spPr>
        <p:txBody>
          <a:bodyPr/>
          <a:lstStyle/>
          <a:p>
            <a:pPr algn="ctr" eaLnBrk="0" hangingPunct="0">
              <a:defRPr/>
            </a:pPr>
            <a:r>
              <a:rPr lang="en-US" sz="4400" dirty="0" smtClean="0">
                <a:solidFill>
                  <a:srgbClr val="FFFF00"/>
                </a:solidFill>
                <a:latin typeface="Comic Sans MS" pitchFamily="66" charset="0"/>
              </a:rPr>
              <a:t>Plan</a:t>
            </a:r>
          </a:p>
        </p:txBody>
      </p:sp>
      <p:sp>
        <p:nvSpPr>
          <p:cNvPr id="17" name="ZoneTexte 5"/>
          <p:cNvSpPr txBox="1"/>
          <p:nvPr/>
        </p:nvSpPr>
        <p:spPr>
          <a:xfrm>
            <a:off x="611560" y="4941168"/>
            <a:ext cx="3238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i="0" dirty="0" smtClean="0">
                <a:latin typeface="Comic Sans MS" pitchFamily="66" charset="0"/>
              </a:rPr>
              <a:t>Interpretation(s) </a:t>
            </a:r>
            <a:endParaRPr lang="en-US" sz="2400" i="0" dirty="0" smtClean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96520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Egle TOMASI-GUSTAFSSON    </a:t>
            </a:r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1403648" y="4595036"/>
            <a:ext cx="7342075" cy="1569660"/>
          </a:xfrm>
          <a:prstGeom prst="rect">
            <a:avLst/>
          </a:pr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rgbClr val="00602B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Comic Sans MS" pitchFamily="66" charset="0"/>
              </a:rPr>
              <a:t>Panda </a:t>
            </a:r>
            <a:r>
              <a:rPr lang="fr-FR" sz="2400" b="1" dirty="0" err="1" smtClean="0">
                <a:latin typeface="Comic Sans MS" pitchFamily="66" charset="0"/>
              </a:rPr>
              <a:t>will</a:t>
            </a:r>
            <a:r>
              <a:rPr lang="fr-FR" sz="2400" b="1" dirty="0" smtClean="0">
                <a:latin typeface="Comic Sans MS" pitchFamily="66" charset="0"/>
              </a:rPr>
              <a:t> have:</a:t>
            </a:r>
          </a:p>
          <a:p>
            <a:r>
              <a:rPr lang="fr-FR" sz="2400" dirty="0" smtClean="0">
                <a:latin typeface="Comic Sans MS" pitchFamily="66" charset="0"/>
              </a:rPr>
              <a:t>- </a:t>
            </a:r>
            <a:r>
              <a:rPr lang="fr-FR" sz="2400" dirty="0" err="1" smtClean="0">
                <a:latin typeface="Comic Sans MS" pitchFamily="66" charset="0"/>
              </a:rPr>
              <a:t>Better</a:t>
            </a:r>
            <a:r>
              <a:rPr lang="fr-FR" sz="2400" dirty="0" smtClean="0">
                <a:latin typeface="Comic Sans MS" pitchFamily="66" charset="0"/>
              </a:rPr>
              <a:t> </a:t>
            </a:r>
            <a:r>
              <a:rPr lang="fr-FR" sz="2400" dirty="0" err="1" smtClean="0">
                <a:latin typeface="Comic Sans MS" pitchFamily="66" charset="0"/>
              </a:rPr>
              <a:t>luminosity</a:t>
            </a:r>
            <a:endParaRPr lang="fr-FR" sz="2400" dirty="0" smtClean="0">
              <a:latin typeface="Comic Sans MS" pitchFamily="66" charset="0"/>
            </a:endParaRPr>
          </a:p>
          <a:p>
            <a:r>
              <a:rPr lang="fr-FR" sz="2400" dirty="0" smtClean="0">
                <a:latin typeface="Comic Sans MS" pitchFamily="66" charset="0"/>
              </a:rPr>
              <a:t>- </a:t>
            </a:r>
            <a:r>
              <a:rPr lang="fr-FR" sz="2400" dirty="0" err="1" smtClean="0">
                <a:latin typeface="Comic Sans MS" pitchFamily="66" charset="0"/>
              </a:rPr>
              <a:t>Better</a:t>
            </a:r>
            <a:r>
              <a:rPr lang="fr-FR" sz="2400" dirty="0" smtClean="0">
                <a:latin typeface="Comic Sans MS" pitchFamily="66" charset="0"/>
              </a:rPr>
              <a:t> </a:t>
            </a:r>
            <a:r>
              <a:rPr lang="fr-FR" sz="2400" dirty="0" err="1" smtClean="0">
                <a:latin typeface="Comic Sans MS" pitchFamily="66" charset="0"/>
              </a:rPr>
              <a:t>beam</a:t>
            </a:r>
            <a:r>
              <a:rPr lang="fr-FR" sz="2400" dirty="0" smtClean="0">
                <a:latin typeface="Comic Sans MS" pitchFamily="66" charset="0"/>
              </a:rPr>
              <a:t> </a:t>
            </a:r>
            <a:r>
              <a:rPr lang="fr-FR" sz="2400" dirty="0" err="1" smtClean="0">
                <a:latin typeface="Comic Sans MS" pitchFamily="66" charset="0"/>
              </a:rPr>
              <a:t>momentum</a:t>
            </a:r>
            <a:r>
              <a:rPr lang="fr-FR" sz="2400" dirty="0" smtClean="0">
                <a:latin typeface="Comic Sans MS" pitchFamily="66" charset="0"/>
              </a:rPr>
              <a:t> </a:t>
            </a:r>
            <a:r>
              <a:rPr lang="fr-FR" sz="2400" dirty="0" err="1" smtClean="0">
                <a:latin typeface="Comic Sans MS" pitchFamily="66" charset="0"/>
              </a:rPr>
              <a:t>resolution</a:t>
            </a:r>
            <a:endParaRPr lang="fr-FR" sz="2400" dirty="0" smtClean="0">
              <a:latin typeface="Comic Sans MS" pitchFamily="66" charset="0"/>
            </a:endParaRPr>
          </a:p>
          <a:p>
            <a:r>
              <a:rPr lang="fr-FR" sz="2400" dirty="0" smtClean="0">
                <a:latin typeface="Comic Sans MS" pitchFamily="66" charset="0"/>
              </a:rPr>
              <a:t>- </a:t>
            </a:r>
            <a:r>
              <a:rPr lang="fr-FR" sz="2400" dirty="0" err="1" smtClean="0">
                <a:latin typeface="Comic Sans MS" pitchFamily="66" charset="0"/>
              </a:rPr>
              <a:t>Better</a:t>
            </a:r>
            <a:r>
              <a:rPr lang="fr-FR" sz="2400" dirty="0" smtClean="0">
                <a:latin typeface="Comic Sans MS" pitchFamily="66" charset="0"/>
              </a:rPr>
              <a:t> detector (</a:t>
            </a:r>
            <a:r>
              <a:rPr lang="fr-FR" sz="2400" dirty="0" err="1" smtClean="0">
                <a:latin typeface="Comic Sans MS" pitchFamily="66" charset="0"/>
              </a:rPr>
              <a:t>coverage</a:t>
            </a:r>
            <a:r>
              <a:rPr lang="fr-FR" sz="2400" dirty="0" smtClean="0">
                <a:latin typeface="Comic Sans MS" pitchFamily="66" charset="0"/>
              </a:rPr>
              <a:t>, </a:t>
            </a:r>
            <a:r>
              <a:rPr lang="fr-FR" sz="2400" dirty="0" err="1" smtClean="0">
                <a:latin typeface="Comic Sans MS" pitchFamily="66" charset="0"/>
              </a:rPr>
              <a:t>PID,magnetic</a:t>
            </a:r>
            <a:r>
              <a:rPr lang="fr-FR" sz="2400" dirty="0" smtClean="0">
                <a:latin typeface="Comic Sans MS" pitchFamily="66" charset="0"/>
              </a:rPr>
              <a:t> </a:t>
            </a:r>
            <a:r>
              <a:rPr lang="fr-FR" sz="2400" dirty="0" err="1" smtClean="0">
                <a:latin typeface="Comic Sans MS" pitchFamily="66" charset="0"/>
              </a:rPr>
              <a:t>field</a:t>
            </a:r>
            <a:r>
              <a:rPr lang="fr-FR" sz="2400" dirty="0" smtClean="0">
                <a:latin typeface="Comic Sans MS" pitchFamily="66" charset="0"/>
              </a:rPr>
              <a:t>..)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202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764704"/>
            <a:ext cx="7343775" cy="35052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Espace réservé de la date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FR" sz="3600" i="0" dirty="0" smtClean="0">
                <a:solidFill>
                  <a:srgbClr val="FFFF00"/>
                </a:solidFill>
              </a:rPr>
              <a:t>Antiproton </a:t>
            </a:r>
            <a:r>
              <a:rPr lang="fr-FR" sz="3600" i="0" dirty="0" err="1" smtClean="0">
                <a:solidFill>
                  <a:srgbClr val="FFFF00"/>
                </a:solidFill>
              </a:rPr>
              <a:t>facilities</a:t>
            </a:r>
            <a:endParaRPr lang="fr-FR" sz="3600" i="0" dirty="0">
              <a:solidFill>
                <a:srgbClr val="FFFF00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03D69F-75E7-47D1-942C-7A03D416D2E6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6084168" y="2636912"/>
            <a:ext cx="1440160" cy="360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084168" y="2636912"/>
            <a:ext cx="1440160" cy="3600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724128" y="292494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i="0" dirty="0" smtClean="0">
                <a:latin typeface="+mn-lt"/>
                <a:cs typeface="Simplified Arabic" pitchFamily="18" charset="-78"/>
              </a:rPr>
              <a:t>(</a:t>
            </a:r>
            <a:r>
              <a:rPr lang="fr-FR" sz="1800" i="0" dirty="0" err="1" smtClean="0">
                <a:latin typeface="+mn-lt"/>
                <a:cs typeface="Simplified Arabic" pitchFamily="18" charset="-78"/>
              </a:rPr>
              <a:t>Low</a:t>
            </a:r>
            <a:r>
              <a:rPr lang="fr-FR" sz="1800" i="0" dirty="0" smtClean="0">
                <a:latin typeface="+mn-lt"/>
                <a:cs typeface="Simplified Arabic" pitchFamily="18" charset="-78"/>
              </a:rPr>
              <a:t> </a:t>
            </a:r>
            <a:r>
              <a:rPr lang="fr-FR" sz="1800" i="0" dirty="0" err="1" smtClean="0">
                <a:latin typeface="+mn-lt"/>
                <a:cs typeface="Simplified Arabic" pitchFamily="18" charset="-78"/>
              </a:rPr>
              <a:t>energy</a:t>
            </a:r>
            <a:r>
              <a:rPr lang="fr-FR" sz="1800" i="0" dirty="0" smtClean="0">
                <a:latin typeface="+mn-lt"/>
                <a:cs typeface="Simplified Arabic" pitchFamily="18" charset="-78"/>
              </a:rPr>
              <a:t> </a:t>
            </a:r>
            <a:r>
              <a:rPr lang="fr-FR" sz="1800" i="0" dirty="0" err="1" smtClean="0">
                <a:latin typeface="+mn-lt"/>
                <a:cs typeface="Simplified Arabic" pitchFamily="18" charset="-78"/>
              </a:rPr>
              <a:t>beams</a:t>
            </a:r>
            <a:r>
              <a:rPr lang="fr-FR" sz="1800" i="0" dirty="0" smtClean="0">
                <a:latin typeface="+mn-lt"/>
                <a:cs typeface="Simplified Arabic" pitchFamily="18" charset="-78"/>
              </a:rPr>
              <a:t>)</a:t>
            </a:r>
            <a:endParaRPr lang="fr-FR" sz="1800" i="0" dirty="0">
              <a:latin typeface="+mn-lt"/>
              <a:cs typeface="Simplified Arabic" pitchFamily="18" charset="-78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444208" y="263691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i="0" dirty="0" smtClean="0">
                <a:latin typeface="+mn-lt"/>
                <a:cs typeface="Simplified Arabic" pitchFamily="18" charset="-78"/>
              </a:rPr>
              <a:t>&lt;8.9</a:t>
            </a:r>
            <a:endParaRPr lang="fr-FR" sz="1800" i="0" dirty="0">
              <a:latin typeface="+mn-lt"/>
              <a:cs typeface="Simplified Arabic" pitchFamily="18" charset="-7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491880" y="3717032"/>
            <a:ext cx="864096" cy="3600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77966"/>
            <a:ext cx="4608512" cy="446830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207" y="777967"/>
            <a:ext cx="4560324" cy="442158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987798" y="5199550"/>
            <a:ext cx="5168403" cy="1200329"/>
          </a:xfrm>
          <a:prstGeom prst="rect">
            <a:avLst/>
          </a:pr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rgbClr val="00602B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>
                <a:latin typeface="Comic Sans MS" pitchFamily="66" charset="0"/>
              </a:rPr>
              <a:t>Most probable i</a:t>
            </a:r>
            <a:r>
              <a:rPr lang="fr-FR" sz="2400" b="1" dirty="0" smtClean="0">
                <a:latin typeface="Comic Sans MS" pitchFamily="66" charset="0"/>
              </a:rPr>
              <a:t>n </a:t>
            </a:r>
            <a:r>
              <a:rPr lang="fr-FR" sz="2400" b="1" dirty="0">
                <a:latin typeface="Comic Sans MS" pitchFamily="66" charset="0"/>
              </a:rPr>
              <a:t>the mb </a:t>
            </a:r>
            <a:r>
              <a:rPr lang="fr-FR" sz="2400" b="1" dirty="0" err="1">
                <a:latin typeface="Comic Sans MS" pitchFamily="66" charset="0"/>
              </a:rPr>
              <a:t>region</a:t>
            </a:r>
            <a:r>
              <a:rPr lang="fr-FR" sz="2400" b="1" dirty="0">
                <a:latin typeface="Comic Sans MS" pitchFamily="66" charset="0"/>
              </a:rPr>
              <a:t> :</a:t>
            </a:r>
            <a:endParaRPr lang="fr-FR" sz="2400" b="1" dirty="0" smtClean="0">
              <a:latin typeface="Comic Sans MS" pitchFamily="66" charset="0"/>
            </a:endParaRPr>
          </a:p>
          <a:p>
            <a:pPr marL="342900" indent="-342900">
              <a:buFontTx/>
              <a:buChar char="-"/>
            </a:pPr>
            <a:r>
              <a:rPr lang="fr-FR" sz="2400" dirty="0" smtClean="0">
                <a:latin typeface="Comic Sans MS" pitchFamily="66" charset="0"/>
              </a:rPr>
              <a:t>Five pion production</a:t>
            </a:r>
          </a:p>
          <a:p>
            <a:r>
              <a:rPr lang="fr-FR" sz="2400" dirty="0" smtClean="0">
                <a:latin typeface="Comic Sans MS" pitchFamily="66" charset="0"/>
              </a:rPr>
              <a:t>-  Charge exchange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37389" y="787307"/>
            <a:ext cx="7620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A.Dbeyssi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amd</a:t>
            </a:r>
            <a:r>
              <a:rPr lang="en-US" sz="2000" dirty="0" smtClean="0">
                <a:solidFill>
                  <a:srgbClr val="FF0000"/>
                </a:solidFill>
              </a:rPr>
              <a:t> E.T.-G, </a:t>
            </a:r>
            <a:r>
              <a:rPr lang="en-US" sz="2000" dirty="0" err="1" smtClean="0">
                <a:solidFill>
                  <a:srgbClr val="FF0000"/>
                </a:solidFill>
              </a:rPr>
              <a:t>Prob</a:t>
            </a:r>
            <a:r>
              <a:rPr lang="en-US" sz="2000" dirty="0" smtClean="0">
                <a:solidFill>
                  <a:srgbClr val="FF0000"/>
                </a:solidFill>
              </a:rPr>
              <a:t> Atomic Sci. Technol. 2012N1, 79 (2012</a:t>
            </a:r>
            <a:r>
              <a:rPr lang="en-US" sz="2000" smtClean="0">
                <a:solidFill>
                  <a:srgbClr val="FF0000"/>
                </a:solidFill>
              </a:rPr>
              <a:t>).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-1" y="-19803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FR" sz="3600" dirty="0" smtClean="0">
                <a:solidFill>
                  <a:srgbClr val="FFFF00"/>
                </a:solidFill>
                <a:latin typeface="Comic Sans MS" pitchFamily="66" charset="0"/>
              </a:rPr>
              <a:t>About cross sections…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502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Egle</a:t>
            </a:r>
            <a:r>
              <a:rPr lang="fr-FR" dirty="0" smtClean="0"/>
              <a:t> TOMASI-GUSTAFSSON   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5016758"/>
          </a:xfrm>
          <a:prstGeom prst="rect">
            <a:avLst/>
          </a:prstGeom>
          <a:solidFill>
            <a:srgbClr val="0000FF"/>
          </a:solidFill>
        </p:spPr>
        <p:txBody>
          <a:bodyPr wrap="square">
            <a:spAutoFit/>
          </a:bodyPr>
          <a:lstStyle/>
          <a:p>
            <a:r>
              <a:rPr lang="en-US" i="0" dirty="0" smtClean="0">
                <a:solidFill>
                  <a:schemeClr val="bg1"/>
                </a:solidFill>
                <a:latin typeface="Comic Sans MS" pitchFamily="66" charset="0"/>
              </a:rPr>
              <a:t>The following slides concerning ongoing PANDA simulations :</a:t>
            </a:r>
          </a:p>
          <a:p>
            <a:endParaRPr lang="en-US" i="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US" i="0" dirty="0" smtClean="0">
                <a:solidFill>
                  <a:schemeClr val="bg1"/>
                </a:solidFill>
                <a:latin typeface="Comic Sans MS" pitchFamily="66" charset="0"/>
              </a:rPr>
              <a:t>   are extracted/derived from: </a:t>
            </a:r>
          </a:p>
          <a:p>
            <a:endParaRPr lang="en-US" i="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>
              <a:buAutoNum type="alphaUcPeriod"/>
            </a:pPr>
            <a:r>
              <a:rPr lang="en-US" i="0" dirty="0" err="1" smtClean="0">
                <a:solidFill>
                  <a:schemeClr val="bg1"/>
                </a:solidFill>
                <a:latin typeface="Comic Sans MS" pitchFamily="66" charset="0"/>
              </a:rPr>
              <a:t>Dbeyssi</a:t>
            </a:r>
            <a:r>
              <a:rPr lang="en-US" i="0" dirty="0" smtClean="0">
                <a:solidFill>
                  <a:schemeClr val="bg1"/>
                </a:solidFill>
                <a:latin typeface="Comic Sans MS" pitchFamily="66" charset="0"/>
              </a:rPr>
              <a:t>, PhD thesis</a:t>
            </a:r>
          </a:p>
          <a:p>
            <a:pPr marL="514350" indent="-514350"/>
            <a:r>
              <a:rPr lang="en-US" i="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i="0" dirty="0" err="1" smtClean="0">
                <a:solidFill>
                  <a:schemeClr val="bg1"/>
                </a:solidFill>
                <a:latin typeface="Comic Sans MS" pitchFamily="66" charset="0"/>
              </a:rPr>
              <a:t>Université</a:t>
            </a:r>
            <a:r>
              <a:rPr lang="en-US" i="0" dirty="0" smtClean="0">
                <a:solidFill>
                  <a:schemeClr val="bg1"/>
                </a:solidFill>
                <a:latin typeface="Comic Sans MS" pitchFamily="66" charset="0"/>
              </a:rPr>
              <a:t> Paris XI, 27-IX-2013 </a:t>
            </a:r>
          </a:p>
          <a:p>
            <a:pPr marL="514350" indent="-514350"/>
            <a:endParaRPr lang="en-US" i="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>
              <a:buFontTx/>
              <a:buChar char="-"/>
            </a:pPr>
            <a:r>
              <a:rPr lang="en-US" i="0" dirty="0" smtClean="0">
                <a:solidFill>
                  <a:schemeClr val="bg1"/>
                </a:solidFill>
                <a:latin typeface="Comic Sans MS" pitchFamily="66" charset="0"/>
              </a:rPr>
              <a:t>they are considered </a:t>
            </a:r>
          </a:p>
          <a:p>
            <a:pPr marL="514350" indent="-514350"/>
            <a:r>
              <a:rPr lang="en-US" i="0" dirty="0" smtClean="0">
                <a:solidFill>
                  <a:schemeClr val="bg1"/>
                </a:solidFill>
                <a:latin typeface="Comic Sans MS" pitchFamily="66" charset="0"/>
              </a:rPr>
              <a:t>     ‘PANDA unofficial results‘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5006786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>
                <a:solidFill>
                  <a:schemeClr val="accent2"/>
                </a:solidFill>
                <a:latin typeface="Comic Sans MS" pitchFamily="66" charset="0"/>
              </a:rPr>
              <a:t>Past</a:t>
            </a:r>
            <a:r>
              <a:rPr lang="fr-FR" sz="28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fr-FR" sz="2800" dirty="0" err="1" smtClean="0">
                <a:solidFill>
                  <a:schemeClr val="accent2"/>
                </a:solidFill>
                <a:latin typeface="Comic Sans MS" pitchFamily="66" charset="0"/>
              </a:rPr>
              <a:t>its</a:t>
            </a:r>
            <a:r>
              <a:rPr lang="fr-FR" sz="2800" dirty="0" smtClean="0">
                <a:solidFill>
                  <a:schemeClr val="accent2"/>
                </a:solidFill>
                <a:latin typeface="Comic Sans MS" pitchFamily="66" charset="0"/>
              </a:rPr>
              <a:t> prime PANDA simulations are </a:t>
            </a:r>
            <a:r>
              <a:rPr lang="fr-FR" sz="2800" dirty="0" err="1" smtClean="0">
                <a:solidFill>
                  <a:schemeClr val="accent2"/>
                </a:solidFill>
                <a:latin typeface="Comic Sans MS" pitchFamily="66" charset="0"/>
              </a:rPr>
              <a:t>published</a:t>
            </a:r>
            <a:r>
              <a:rPr lang="fr-FR" sz="2800" dirty="0" smtClean="0">
                <a:solidFill>
                  <a:schemeClr val="accent2"/>
                </a:solidFill>
                <a:latin typeface="Comic Sans MS" pitchFamily="66" charset="0"/>
              </a:rPr>
              <a:t> in:                   </a:t>
            </a:r>
          </a:p>
          <a:p>
            <a:r>
              <a:rPr lang="fr-FR" sz="2000" dirty="0" smtClean="0">
                <a:solidFill>
                  <a:srgbClr val="FF0000"/>
                </a:solidFill>
                <a:latin typeface="Comic Sans MS" pitchFamily="66" charset="0"/>
              </a:rPr>
              <a:t>	</a:t>
            </a:r>
            <a:r>
              <a:rPr lang="fr-FR" sz="2400" dirty="0" smtClean="0">
                <a:solidFill>
                  <a:srgbClr val="FF0000"/>
                </a:solidFill>
                <a:latin typeface="Comic Sans MS" pitchFamily="66" charset="0"/>
              </a:rPr>
              <a:t>- M.C. Mora </a:t>
            </a:r>
            <a:r>
              <a:rPr lang="fr-FR" sz="2400" dirty="0" err="1" smtClean="0">
                <a:solidFill>
                  <a:srgbClr val="FF0000"/>
                </a:solidFill>
                <a:latin typeface="Comic Sans MS" pitchFamily="66" charset="0"/>
              </a:rPr>
              <a:t>Espi</a:t>
            </a:r>
            <a:r>
              <a:rPr lang="fr-FR" sz="2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  <a:latin typeface="Comic Sans MS" pitchFamily="66" charset="0"/>
              </a:rPr>
              <a:t>PhD</a:t>
            </a:r>
            <a:r>
              <a:rPr lang="fr-FR" sz="2400" dirty="0" smtClean="0">
                <a:solidFill>
                  <a:srgbClr val="FF0000"/>
                </a:solidFill>
                <a:latin typeface="Comic Sans MS" pitchFamily="66" charset="0"/>
              </a:rPr>
              <a:t> Mainz 2013</a:t>
            </a:r>
          </a:p>
          <a:p>
            <a:r>
              <a:rPr lang="fr-FR" sz="2400" dirty="0" smtClean="0">
                <a:solidFill>
                  <a:srgbClr val="FF0000"/>
                </a:solidFill>
                <a:latin typeface="Comic Sans MS" pitchFamily="66" charset="0"/>
              </a:rPr>
              <a:t>	- M. </a:t>
            </a:r>
            <a:r>
              <a:rPr lang="fr-FR" sz="2400" dirty="0" err="1" smtClean="0">
                <a:solidFill>
                  <a:srgbClr val="FF0000"/>
                </a:solidFill>
                <a:latin typeface="Comic Sans MS" pitchFamily="66" charset="0"/>
              </a:rPr>
              <a:t>Sudol</a:t>
            </a:r>
            <a:r>
              <a:rPr lang="fr-FR" sz="2400" dirty="0" smtClean="0">
                <a:solidFill>
                  <a:srgbClr val="FF0000"/>
                </a:solidFill>
                <a:latin typeface="Comic Sans MS" pitchFamily="66" charset="0"/>
              </a:rPr>
              <a:t> et al., EPJA A44(2010)373</a:t>
            </a:r>
            <a:endParaRPr lang="fr-FR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29"/>
          <p:cNvGrpSpPr/>
          <p:nvPr/>
        </p:nvGrpSpPr>
        <p:grpSpPr>
          <a:xfrm>
            <a:off x="3923927" y="2036672"/>
            <a:ext cx="5399089" cy="4062142"/>
            <a:chOff x="431433" y="1329725"/>
            <a:chExt cx="8796824" cy="5483991"/>
          </a:xfrm>
        </p:grpSpPr>
        <p:graphicFrame>
          <p:nvGraphicFramePr>
            <p:cNvPr id="31" name="Object 3"/>
            <p:cNvGraphicFramePr>
              <a:graphicFrameLocks noChangeAspect="1"/>
            </p:cNvGraphicFramePr>
            <p:nvPr/>
          </p:nvGraphicFramePr>
          <p:xfrm>
            <a:off x="448223" y="2042851"/>
            <a:ext cx="8488361" cy="4759326"/>
          </p:xfrm>
          <a:graphic>
            <a:graphicData uri="http://schemas.openxmlformats.org/presentationml/2006/ole">
              <p:oleObj spid="_x0000_s530434" name="Image" r:id="rId3" imgW="13726984" imgH="7695238" progId="">
                <p:embed/>
              </p:oleObj>
            </a:graphicData>
          </a:graphic>
        </p:graphicFrame>
        <p:sp>
          <p:nvSpPr>
            <p:cNvPr id="32" name="Text Box 13"/>
            <p:cNvSpPr txBox="1">
              <a:spLocks noChangeArrowheads="1"/>
            </p:cNvSpPr>
            <p:nvPr/>
          </p:nvSpPr>
          <p:spPr bwMode="auto">
            <a:xfrm rot="20160000">
              <a:off x="6014031" y="5789554"/>
              <a:ext cx="3214226" cy="872563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 type="none" w="lg" len="lg"/>
            </a:ln>
            <a:effectLst/>
          </p:spPr>
          <p:txBody>
            <a:bodyPr wrap="square">
              <a:spAutoFit/>
            </a:bodyPr>
            <a:lstStyle/>
            <a:p>
              <a:r>
                <a:rPr lang="de-DE" sz="1800" dirty="0">
                  <a:solidFill>
                    <a:srgbClr val="008000"/>
                  </a:solidFill>
                </a:rPr>
                <a:t>Forward </a:t>
              </a:r>
              <a:r>
                <a:rPr lang="de-DE" sz="1800" dirty="0" err="1">
                  <a:solidFill>
                    <a:srgbClr val="008000"/>
                  </a:solidFill>
                </a:rPr>
                <a:t>Spectrometer</a:t>
              </a:r>
              <a:endParaRPr lang="de-DE" sz="1800" dirty="0">
                <a:solidFill>
                  <a:srgbClr val="008000"/>
                </a:solidFill>
              </a:endParaRPr>
            </a:p>
          </p:txBody>
        </p:sp>
        <p:sp>
          <p:nvSpPr>
            <p:cNvPr id="33" name="Line 14"/>
            <p:cNvSpPr>
              <a:spLocks noChangeShapeType="1"/>
            </p:cNvSpPr>
            <p:nvPr/>
          </p:nvSpPr>
          <p:spPr bwMode="auto">
            <a:xfrm flipV="1">
              <a:off x="1225658" y="1329725"/>
              <a:ext cx="6769101" cy="1152525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34" name="Text Box 15"/>
            <p:cNvSpPr txBox="1">
              <a:spLocks noChangeArrowheads="1"/>
            </p:cNvSpPr>
            <p:nvPr/>
          </p:nvSpPr>
          <p:spPr bwMode="auto">
            <a:xfrm rot="21039421">
              <a:off x="3603891" y="1499426"/>
              <a:ext cx="628651" cy="366713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de-DE" sz="1800" dirty="0">
                  <a:solidFill>
                    <a:srgbClr val="FF6600"/>
                  </a:solidFill>
                </a:rPr>
                <a:t>12m</a:t>
              </a:r>
            </a:p>
          </p:txBody>
        </p: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431800" y="5541964"/>
              <a:ext cx="379413" cy="366713"/>
              <a:chOff x="212" y="3236"/>
              <a:chExt cx="239" cy="231"/>
            </a:xfrm>
          </p:grpSpPr>
          <p:sp>
            <p:nvSpPr>
              <p:cNvPr id="39" name="Text Box 17"/>
              <p:cNvSpPr txBox="1">
                <a:spLocks noChangeArrowheads="1"/>
              </p:cNvSpPr>
              <p:nvPr/>
            </p:nvSpPr>
            <p:spPr bwMode="auto">
              <a:xfrm>
                <a:off x="212" y="3236"/>
                <a:ext cx="206" cy="231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1800" dirty="0">
                    <a:latin typeface="Verdana" pitchFamily="34" charset="0"/>
                  </a:rPr>
                  <a:t>p</a:t>
                </a:r>
              </a:p>
            </p:txBody>
          </p:sp>
          <p:sp>
            <p:nvSpPr>
              <p:cNvPr id="40" name="Line 18"/>
              <p:cNvSpPr>
                <a:spLocks noChangeShapeType="1"/>
              </p:cNvSpPr>
              <p:nvPr/>
            </p:nvSpPr>
            <p:spPr bwMode="auto">
              <a:xfrm>
                <a:off x="360" y="3298"/>
                <a:ext cx="9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</p:grpSp>
        <p:sp>
          <p:nvSpPr>
            <p:cNvPr id="36" name="Line 19"/>
            <p:cNvSpPr>
              <a:spLocks noChangeShapeType="1"/>
            </p:cNvSpPr>
            <p:nvPr/>
          </p:nvSpPr>
          <p:spPr bwMode="auto">
            <a:xfrm flipV="1">
              <a:off x="431433" y="5153653"/>
              <a:ext cx="503237" cy="14287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>
              <a:spAutoFit/>
            </a:bodyPr>
            <a:lstStyle/>
            <a:p>
              <a:endParaRPr lang="it-IT"/>
            </a:p>
          </p:txBody>
        </p:sp>
        <p:sp>
          <p:nvSpPr>
            <p:cNvPr id="37" name="Line 21"/>
            <p:cNvSpPr>
              <a:spLocks noChangeShapeType="1"/>
            </p:cNvSpPr>
            <p:nvPr/>
          </p:nvSpPr>
          <p:spPr bwMode="auto">
            <a:xfrm flipV="1">
              <a:off x="2398897" y="5445291"/>
              <a:ext cx="3311525" cy="13684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38" name="Line 22"/>
            <p:cNvSpPr>
              <a:spLocks noChangeShapeType="1"/>
            </p:cNvSpPr>
            <p:nvPr/>
          </p:nvSpPr>
          <p:spPr bwMode="auto">
            <a:xfrm>
              <a:off x="4792663" y="4568825"/>
              <a:ext cx="1295400" cy="649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23528" y="692151"/>
            <a:ext cx="4824536" cy="1800745"/>
          </a:xfr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8575">
            <a:solidFill>
              <a:srgbClr val="00B050"/>
            </a:solidFill>
          </a:ln>
        </p:spPr>
        <p:txBody>
          <a:bodyPr/>
          <a:lstStyle/>
          <a:p>
            <a:r>
              <a:rPr lang="fr-FR" sz="2000" dirty="0" err="1" smtClean="0">
                <a:latin typeface="Comic Sans MS" pitchFamily="66" charset="0"/>
              </a:rPr>
              <a:t>Dedicated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 err="1" smtClean="0">
                <a:latin typeface="Comic Sans MS" pitchFamily="66" charset="0"/>
              </a:rPr>
              <a:t>experiments</a:t>
            </a:r>
            <a:r>
              <a:rPr lang="fr-FR" sz="2000" dirty="0" smtClean="0">
                <a:latin typeface="Comic Sans MS" pitchFamily="66" charset="0"/>
              </a:rPr>
              <a:t> in the </a:t>
            </a:r>
            <a:r>
              <a:rPr lang="fr-FR" sz="2000" dirty="0" err="1" smtClean="0">
                <a:latin typeface="Comic Sans MS" pitchFamily="66" charset="0"/>
              </a:rPr>
              <a:t>past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 err="1" smtClean="0">
                <a:latin typeface="Comic Sans MS" pitchFamily="66" charset="0"/>
              </a:rPr>
              <a:t>decades</a:t>
            </a:r>
            <a:r>
              <a:rPr lang="fr-FR" sz="2000" dirty="0" smtClean="0">
                <a:latin typeface="Comic Sans MS" pitchFamily="66" charset="0"/>
              </a:rPr>
              <a:t> for</a:t>
            </a:r>
          </a:p>
          <a:p>
            <a:pPr lvl="1"/>
            <a:r>
              <a:rPr lang="fr-FR" sz="2000" dirty="0" smtClean="0">
                <a:latin typeface="Comic Sans MS" pitchFamily="66" charset="0"/>
              </a:rPr>
              <a:t>Hadron  </a:t>
            </a:r>
            <a:r>
              <a:rPr lang="fr-FR" sz="2000" dirty="0" err="1" smtClean="0">
                <a:latin typeface="Comic Sans MS" pitchFamily="66" charset="0"/>
              </a:rPr>
              <a:t>spectroscopy</a:t>
            </a:r>
            <a:endParaRPr lang="fr-FR" sz="2000" dirty="0" smtClean="0">
              <a:latin typeface="Comic Sans MS" pitchFamily="66" charset="0"/>
            </a:endParaRPr>
          </a:p>
          <a:p>
            <a:pPr lvl="1"/>
            <a:r>
              <a:rPr lang="fr-FR" sz="2000" dirty="0" smtClean="0">
                <a:latin typeface="Comic Sans MS" pitchFamily="66" charset="0"/>
              </a:rPr>
              <a:t>Hadron  structure</a:t>
            </a:r>
          </a:p>
          <a:p>
            <a:pPr lvl="1"/>
            <a:r>
              <a:rPr lang="fr-FR" sz="2000" dirty="0" smtClean="0">
                <a:latin typeface="Comic Sans MS" pitchFamily="66" charset="0"/>
              </a:rPr>
              <a:t>Interaction of Hadrons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Egle Tomasi-Gustafsson</a:t>
            </a:r>
            <a:endParaRPr lang="fr-FR" dirty="0"/>
          </a:p>
        </p:txBody>
      </p:sp>
      <p:sp>
        <p:nvSpPr>
          <p:cNvPr id="16" name="Text Box 133"/>
          <p:cNvSpPr txBox="1">
            <a:spLocks noChangeArrowheads="1"/>
          </p:cNvSpPr>
          <p:nvPr/>
        </p:nvSpPr>
        <p:spPr bwMode="auto">
          <a:xfrm>
            <a:off x="5436096" y="764704"/>
            <a:ext cx="3384376" cy="1077218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de-DE" sz="1600" b="1" dirty="0" err="1">
                <a:solidFill>
                  <a:srgbClr val="0000FF"/>
                </a:solidFill>
                <a:latin typeface="Verdana" pitchFamily="34" charset="0"/>
              </a:rPr>
              <a:t>need</a:t>
            </a:r>
            <a:r>
              <a:rPr lang="de-DE" sz="16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de-DE" sz="1600" b="1" dirty="0" err="1">
                <a:solidFill>
                  <a:srgbClr val="0000FF"/>
                </a:solidFill>
                <a:latin typeface="Verdana" pitchFamily="34" charset="0"/>
              </a:rPr>
              <a:t>of</a:t>
            </a:r>
            <a:r>
              <a:rPr lang="de-DE" sz="16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  <a:p>
            <a:pPr>
              <a:buFontTx/>
              <a:buChar char="•"/>
            </a:pPr>
            <a:r>
              <a:rPr lang="de-DE" sz="1600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de-DE" sz="1600" dirty="0" err="1">
                <a:solidFill>
                  <a:srgbClr val="0000FF"/>
                </a:solidFill>
                <a:latin typeface="Verdana" pitchFamily="34" charset="0"/>
              </a:rPr>
              <a:t>H</a:t>
            </a:r>
            <a:r>
              <a:rPr lang="de-DE" sz="1600" dirty="0" err="1" smtClean="0">
                <a:solidFill>
                  <a:srgbClr val="0000FF"/>
                </a:solidFill>
                <a:latin typeface="Verdana" pitchFamily="34" charset="0"/>
              </a:rPr>
              <a:t>ighest</a:t>
            </a:r>
            <a:r>
              <a:rPr lang="de-DE" sz="1600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de-DE" sz="1600" dirty="0">
                <a:solidFill>
                  <a:srgbClr val="0000FF"/>
                </a:solidFill>
                <a:latin typeface="Verdana" pitchFamily="34" charset="0"/>
              </a:rPr>
              <a:t>R</a:t>
            </a:r>
            <a:r>
              <a:rPr lang="de-DE" sz="1600" dirty="0" smtClean="0">
                <a:solidFill>
                  <a:srgbClr val="0000FF"/>
                </a:solidFill>
                <a:latin typeface="Verdana" pitchFamily="34" charset="0"/>
              </a:rPr>
              <a:t>ates</a:t>
            </a:r>
            <a:endParaRPr lang="de-DE" sz="1600" dirty="0">
              <a:solidFill>
                <a:srgbClr val="0000FF"/>
              </a:solidFill>
              <a:latin typeface="Verdana" pitchFamily="34" charset="0"/>
            </a:endParaRPr>
          </a:p>
          <a:p>
            <a:pPr>
              <a:buFontTx/>
              <a:buChar char="•"/>
            </a:pPr>
            <a:r>
              <a:rPr lang="de-DE" sz="1600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de-DE" sz="1600" dirty="0" err="1">
                <a:solidFill>
                  <a:srgbClr val="0000FF"/>
                </a:solidFill>
                <a:latin typeface="Verdana" pitchFamily="34" charset="0"/>
              </a:rPr>
              <a:t>G</a:t>
            </a:r>
            <a:r>
              <a:rPr lang="de-DE" sz="1600" dirty="0" err="1" smtClean="0">
                <a:solidFill>
                  <a:srgbClr val="0000FF"/>
                </a:solidFill>
                <a:latin typeface="Verdana" pitchFamily="34" charset="0"/>
              </a:rPr>
              <a:t>ood</a:t>
            </a:r>
            <a:r>
              <a:rPr lang="de-DE" sz="1600" dirty="0" smtClean="0">
                <a:solidFill>
                  <a:srgbClr val="0000FF"/>
                </a:solidFill>
                <a:latin typeface="Verdana" pitchFamily="34" charset="0"/>
              </a:rPr>
              <a:t> Resolution</a:t>
            </a:r>
          </a:p>
          <a:p>
            <a:pPr>
              <a:buFontTx/>
              <a:buChar char="•"/>
            </a:pPr>
            <a:r>
              <a:rPr lang="de-DE" sz="1600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de-DE" sz="1600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00FF"/>
                </a:solidFill>
                <a:latin typeface="Verdana" pitchFamily="34" charset="0"/>
              </a:rPr>
              <a:t>Particle</a:t>
            </a:r>
            <a:r>
              <a:rPr lang="de-DE" sz="1600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de-DE" sz="1600" dirty="0" err="1" smtClean="0">
                <a:solidFill>
                  <a:srgbClr val="0000FF"/>
                </a:solidFill>
                <a:latin typeface="Verdana" pitchFamily="34" charset="0"/>
              </a:rPr>
              <a:t>Identification</a:t>
            </a:r>
            <a:endParaRPr lang="de-DE" sz="1600" dirty="0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41" name="Espace réservé du texte 2"/>
          <p:cNvSpPr txBox="1">
            <a:spLocks/>
          </p:cNvSpPr>
          <p:nvPr/>
        </p:nvSpPr>
        <p:spPr bwMode="auto">
          <a:xfrm>
            <a:off x="0" y="3118991"/>
            <a:ext cx="3861923" cy="2110708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1524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800" i="0" kern="0" dirty="0" smtClean="0">
                <a:solidFill>
                  <a:srgbClr val="FF0000"/>
                </a:solidFill>
                <a:latin typeface="Comic Sans MS" pitchFamily="66" charset="0"/>
              </a:rPr>
              <a:t>F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ixed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target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</a:rPr>
              <a:t>experiment</a:t>
            </a:r>
            <a:endParaRPr lang="fr-FR" sz="1800" i="0" kern="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342900" marR="0" lvl="0" indent="-1524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and</a:t>
            </a:r>
          </a:p>
          <a:p>
            <a:pPr marL="342900" marR="0" lvl="0" indent="-1524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800" i="0" kern="0" dirty="0" smtClean="0">
                <a:solidFill>
                  <a:srgbClr val="FF0000"/>
                </a:solidFill>
                <a:latin typeface="Comic Sans MS" pitchFamily="66" charset="0"/>
              </a:rPr>
              <a:t>I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nternal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experiment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1524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in HESR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storage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ring</a:t>
            </a:r>
          </a:p>
          <a:p>
            <a:pPr marL="342900" marR="0" lvl="0" indent="-1524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(not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interacting</a:t>
            </a:r>
            <a:r>
              <a:rPr lang="fr-FR" sz="1800" i="0" kern="0" dirty="0">
                <a:latin typeface="Comic Sans MS" pitchFamily="66" charset="0"/>
              </a:rPr>
              <a:t> 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antiprotons</a:t>
            </a:r>
          </a:p>
          <a:p>
            <a:pPr marL="342900" marR="0" lvl="0" indent="-1524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recirculate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</a:p>
        </p:txBody>
      </p:sp>
      <p:sp>
        <p:nvSpPr>
          <p:cNvPr id="42" name="Line 21"/>
          <p:cNvSpPr>
            <a:spLocks noChangeShapeType="1"/>
          </p:cNvSpPr>
          <p:nvPr/>
        </p:nvSpPr>
        <p:spPr bwMode="auto">
          <a:xfrm flipV="1">
            <a:off x="7092280" y="4941168"/>
            <a:ext cx="1800200" cy="792088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it-IT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 rot="19920000">
            <a:off x="5521208" y="5541288"/>
            <a:ext cx="1407180" cy="646331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de-DE" sz="1800" dirty="0"/>
              <a:t>Target </a:t>
            </a:r>
            <a:endParaRPr lang="de-DE" sz="1800" dirty="0" smtClean="0"/>
          </a:p>
          <a:p>
            <a:r>
              <a:rPr lang="de-DE" sz="1800" dirty="0" err="1" smtClean="0"/>
              <a:t>Spectrometer</a:t>
            </a:r>
            <a:endParaRPr lang="de-DE" sz="1800" dirty="0"/>
          </a:p>
        </p:txBody>
      </p:sp>
      <p:grpSp>
        <p:nvGrpSpPr>
          <p:cNvPr id="6" name="Gruppo 15"/>
          <p:cNvGrpSpPr/>
          <p:nvPr/>
        </p:nvGrpSpPr>
        <p:grpSpPr>
          <a:xfrm>
            <a:off x="1331640" y="2564904"/>
            <a:ext cx="2808312" cy="400110"/>
            <a:chOff x="107504" y="4554"/>
            <a:chExt cx="2808312" cy="400110"/>
          </a:xfrm>
        </p:grpSpPr>
        <p:pic>
          <p:nvPicPr>
            <p:cNvPr id="49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7504" y="46693"/>
              <a:ext cx="1512168" cy="3579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50" name="CasellaDiTesto 14"/>
            <p:cNvSpPr txBox="1"/>
            <p:nvPr/>
          </p:nvSpPr>
          <p:spPr>
            <a:xfrm>
              <a:off x="1763688" y="4554"/>
              <a:ext cx="11521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 smtClean="0">
                  <a:latin typeface="Times New Roman" pitchFamily="18" charset="0"/>
                  <a:cs typeface="Times New Roman" pitchFamily="18" charset="0"/>
                </a:rPr>
                <a:t>detector</a:t>
              </a:r>
              <a:endParaRPr lang="it-IT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Espace réservé de la date 2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Suzdal, 3-VI-2014</a:t>
            </a:r>
            <a:endParaRPr lang="fr-FR"/>
          </a:p>
        </p:txBody>
      </p:sp>
      <p:sp>
        <p:nvSpPr>
          <p:cNvPr id="24" name="Espace réservé du numéro de diapositive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65966C-5F7C-4A63-BEC1-7E378B96830F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  <p:sp>
        <p:nvSpPr>
          <p:cNvPr id="25" name="Titre 1"/>
          <p:cNvSpPr txBox="1">
            <a:spLocks/>
          </p:cNvSpPr>
          <p:nvPr/>
        </p:nvSpPr>
        <p:spPr bwMode="auto">
          <a:xfrm>
            <a:off x="0" y="1"/>
            <a:ext cx="9144000" cy="620688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i="0" kern="0" dirty="0" smtClean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Hadron</a:t>
            </a:r>
            <a: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fr-FR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Physics</a:t>
            </a:r>
            <a: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fr-FR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with</a:t>
            </a:r>
            <a:r>
              <a:rPr kumimoji="0" lang="fr-FR" sz="3200" b="0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Antiprotons</a:t>
            </a:r>
            <a:endParaRPr kumimoji="0" lang="fr-FR" sz="32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6" name="Espace réservé du texte 2"/>
          <p:cNvSpPr txBox="1">
            <a:spLocks/>
          </p:cNvSpPr>
          <p:nvPr/>
        </p:nvSpPr>
        <p:spPr bwMode="auto">
          <a:xfrm>
            <a:off x="0" y="5385051"/>
            <a:ext cx="3861923" cy="995545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1524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800" i="0" kern="0" dirty="0" smtClean="0">
                <a:solidFill>
                  <a:srgbClr val="FF0000"/>
                </a:solidFill>
                <a:latin typeface="Comic Sans MS" pitchFamily="66" charset="0"/>
              </a:rPr>
              <a:t>Accelerator </a:t>
            </a:r>
            <a:r>
              <a:rPr lang="fr-FR" sz="1800" i="0" kern="0" dirty="0" smtClean="0">
                <a:latin typeface="Comic Sans MS" pitchFamily="66" charset="0"/>
              </a:rPr>
              <a:t>and</a:t>
            </a:r>
            <a:r>
              <a:rPr lang="fr-FR" sz="1800" i="0" kern="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sz="1800" i="0" kern="0" dirty="0">
                <a:solidFill>
                  <a:srgbClr val="FF0000"/>
                </a:solidFill>
                <a:latin typeface="Comic Sans MS" pitchFamily="66" charset="0"/>
              </a:rPr>
              <a:t>D</a:t>
            </a:r>
            <a:r>
              <a:rPr lang="fr-FR" sz="1800" i="0" kern="0" dirty="0" smtClean="0">
                <a:solidFill>
                  <a:srgbClr val="FF0000"/>
                </a:solidFill>
                <a:latin typeface="Comic Sans MS" pitchFamily="66" charset="0"/>
              </a:rPr>
              <a:t>etector</a:t>
            </a:r>
          </a:p>
          <a:p>
            <a:pPr marL="342900" lvl="0" indent="-152400" eaLnBrk="0" hangingPunct="0">
              <a:spcBef>
                <a:spcPct val="20000"/>
              </a:spcBef>
              <a:defRPr/>
            </a:pPr>
            <a:r>
              <a:rPr lang="fr-FR" sz="1800" i="0" kern="0" dirty="0" smtClean="0">
                <a:latin typeface="Comic Sans MS" pitchFamily="66" charset="0"/>
              </a:rPr>
              <a:t>are </a:t>
            </a:r>
            <a:r>
              <a:rPr lang="fr-FR" sz="1800" i="0" kern="0" dirty="0" err="1" smtClean="0">
                <a:latin typeface="Comic Sans MS" pitchFamily="66" charset="0"/>
              </a:rPr>
              <a:t>built</a:t>
            </a:r>
            <a:r>
              <a:rPr lang="fr-FR" sz="1800" i="0" kern="0" dirty="0" smtClean="0">
                <a:latin typeface="Comic Sans MS" pitchFamily="66" charset="0"/>
              </a:rPr>
              <a:t> and </a:t>
            </a:r>
            <a:r>
              <a:rPr lang="fr-FR" sz="1800" i="0" kern="0" dirty="0" err="1" smtClean="0">
                <a:latin typeface="Comic Sans MS" pitchFamily="66" charset="0"/>
              </a:rPr>
              <a:t>optimized</a:t>
            </a:r>
            <a:r>
              <a:rPr lang="fr-FR" sz="1800" i="0" kern="0" dirty="0" smtClean="0">
                <a:latin typeface="Comic Sans MS" pitchFamily="66" charset="0"/>
              </a:rPr>
              <a:t> </a:t>
            </a:r>
            <a:r>
              <a:rPr lang="fr-FR" sz="1800" i="0" kern="0" dirty="0" err="1" smtClean="0">
                <a:solidFill>
                  <a:srgbClr val="FF0000"/>
                </a:solidFill>
                <a:latin typeface="Comic Sans MS" pitchFamily="66" charset="0"/>
              </a:rPr>
              <a:t>together</a:t>
            </a:r>
            <a:endParaRPr lang="fr-FR" sz="1800" i="0" kern="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342900" lvl="0" indent="-152400" eaLnBrk="0" hangingPunct="0">
              <a:spcBef>
                <a:spcPct val="20000"/>
              </a:spcBef>
              <a:defRPr/>
            </a:pPr>
            <a:r>
              <a:rPr lang="fr-FR" sz="1800" i="0" kern="0" dirty="0" smtClean="0">
                <a:solidFill>
                  <a:srgbClr val="FF0000"/>
                </a:solidFill>
                <a:latin typeface="Comic Sans MS" pitchFamily="66" charset="0"/>
              </a:rPr>
              <a:t>for the best performances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1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 descr="thetadrcelec.eps"/>
          <p:cNvPicPr>
            <a:picLocks noChangeAspect="1"/>
          </p:cNvPicPr>
          <p:nvPr/>
        </p:nvPicPr>
        <p:blipFill>
          <a:blip r:embed="rId2" cstate="print"/>
          <a:srcRect t="10483" r="19636"/>
          <a:stretch>
            <a:fillRect/>
          </a:stretch>
        </p:blipFill>
        <p:spPr>
          <a:xfrm>
            <a:off x="5414443" y="1152128"/>
            <a:ext cx="3117997" cy="2852936"/>
          </a:xfrm>
          <a:prstGeom prst="rect">
            <a:avLst/>
          </a:prstGeom>
        </p:spPr>
      </p:pic>
      <p:pic>
        <p:nvPicPr>
          <p:cNvPr id="23" name="Image 22" descr="thetadrcpion.eps"/>
          <p:cNvPicPr>
            <a:picLocks noChangeAspect="1"/>
          </p:cNvPicPr>
          <p:nvPr/>
        </p:nvPicPr>
        <p:blipFill>
          <a:blip r:embed="rId3" cstate="print"/>
          <a:srcRect l="6307" t="19445" r="22638" b="6713"/>
          <a:stretch>
            <a:fillRect/>
          </a:stretch>
        </p:blipFill>
        <p:spPr>
          <a:xfrm>
            <a:off x="5652120" y="3933056"/>
            <a:ext cx="2952328" cy="2520280"/>
          </a:xfrm>
          <a:prstGeom prst="rect">
            <a:avLst/>
          </a:prstGeom>
        </p:spPr>
      </p:pic>
      <p:pic>
        <p:nvPicPr>
          <p:cNvPr id="20" name="Image 19" descr="sttdedx.png"/>
          <p:cNvPicPr>
            <a:picLocks noChangeAspect="1"/>
          </p:cNvPicPr>
          <p:nvPr/>
        </p:nvPicPr>
        <p:blipFill>
          <a:blip r:embed="rId4" cstate="print"/>
          <a:srcRect l="3656" t="4269" r="19635" b="7180"/>
          <a:stretch>
            <a:fillRect/>
          </a:stretch>
        </p:blipFill>
        <p:spPr>
          <a:xfrm>
            <a:off x="2843808" y="3573016"/>
            <a:ext cx="3024336" cy="2869242"/>
          </a:xfrm>
          <a:prstGeom prst="rect">
            <a:avLst/>
          </a:prstGeom>
        </p:spPr>
      </p:pic>
      <p:pic>
        <p:nvPicPr>
          <p:cNvPr id="19" name="Image 18" descr="emcp.png"/>
          <p:cNvPicPr>
            <a:picLocks noChangeAspect="1"/>
          </p:cNvPicPr>
          <p:nvPr/>
        </p:nvPicPr>
        <p:blipFill>
          <a:blip r:embed="rId5" cstate="print"/>
          <a:srcRect t="7158" r="19608" b="6952"/>
          <a:stretch>
            <a:fillRect/>
          </a:stretch>
        </p:blipFill>
        <p:spPr>
          <a:xfrm>
            <a:off x="107504" y="3645024"/>
            <a:ext cx="3096344" cy="2718741"/>
          </a:xfrm>
          <a:prstGeom prst="rect">
            <a:avLst/>
          </a:prstGeom>
        </p:spPr>
      </p:pic>
      <p:pic>
        <p:nvPicPr>
          <p:cNvPr id="22" name="Image 21" descr="sttdedxelc.png"/>
          <p:cNvPicPr>
            <a:picLocks noChangeAspect="1"/>
          </p:cNvPicPr>
          <p:nvPr/>
        </p:nvPicPr>
        <p:blipFill>
          <a:blip r:embed="rId6" cstate="print"/>
          <a:srcRect t="11620" r="20563"/>
          <a:stretch>
            <a:fillRect/>
          </a:stretch>
        </p:blipFill>
        <p:spPr>
          <a:xfrm>
            <a:off x="2699792" y="1124744"/>
            <a:ext cx="3257388" cy="2912971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2123728" y="6570662"/>
            <a:ext cx="4464050" cy="287338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Egle</a:t>
            </a:r>
            <a:r>
              <a:rPr lang="fr-FR" dirty="0" smtClean="0"/>
              <a:t> TOMASI-GUSTAFSSON   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>
          <a:xfrm>
            <a:off x="683568" y="6642100"/>
            <a:ext cx="987425" cy="215900"/>
          </a:xfrm>
        </p:spPr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956376" y="6597476"/>
            <a:ext cx="385762" cy="215900"/>
          </a:xfrm>
        </p:spPr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-1" y="-19803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FR" sz="3600" dirty="0" smtClean="0">
                <a:solidFill>
                  <a:srgbClr val="FFFF00"/>
                </a:solidFill>
                <a:latin typeface="Comic Sans MS" pitchFamily="66" charset="0"/>
              </a:rPr>
              <a:t>MC </a:t>
            </a:r>
            <a:r>
              <a:rPr lang="fr-FR" sz="3600" dirty="0" err="1" smtClean="0">
                <a:solidFill>
                  <a:srgbClr val="FFFF00"/>
                </a:solidFill>
                <a:latin typeface="Comic Sans MS" pitchFamily="66" charset="0"/>
              </a:rPr>
              <a:t>spectra</a:t>
            </a:r>
            <a:r>
              <a:rPr lang="fr-FR" sz="3600" dirty="0" smtClean="0">
                <a:solidFill>
                  <a:srgbClr val="FFFF00"/>
                </a:solidFill>
                <a:latin typeface="Comic Sans MS" pitchFamily="66" charset="0"/>
              </a:rPr>
              <a:t>…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15" name="Image 14" descr="emcenergyelec.png"/>
          <p:cNvPicPr>
            <a:picLocks noChangeAspect="1"/>
          </p:cNvPicPr>
          <p:nvPr/>
        </p:nvPicPr>
        <p:blipFill>
          <a:blip r:embed="rId7" cstate="print"/>
          <a:srcRect r="18993" b="8999"/>
          <a:stretch>
            <a:fillRect/>
          </a:stretch>
        </p:blipFill>
        <p:spPr>
          <a:xfrm>
            <a:off x="0" y="692696"/>
            <a:ext cx="3275856" cy="3024336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3707904" y="692696"/>
            <a:ext cx="16825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STT </a:t>
            </a:r>
            <a:r>
              <a:rPr lang="fr-FR" sz="2000" dirty="0" err="1" smtClean="0">
                <a:solidFill>
                  <a:srgbClr val="FF0000"/>
                </a:solidFill>
              </a:rPr>
              <a:t>dE</a:t>
            </a:r>
            <a:r>
              <a:rPr lang="fr-FR" sz="2000" dirty="0" smtClean="0">
                <a:solidFill>
                  <a:srgbClr val="FF0000"/>
                </a:solidFill>
              </a:rPr>
              <a:t>/</a:t>
            </a:r>
            <a:r>
              <a:rPr lang="fr-FR" sz="2000" dirty="0" err="1" smtClean="0">
                <a:solidFill>
                  <a:srgbClr val="FF0000"/>
                </a:solidFill>
              </a:rPr>
              <a:t>dx</a:t>
            </a:r>
            <a:r>
              <a:rPr lang="fr-FR" sz="2000" dirty="0" smtClean="0">
                <a:solidFill>
                  <a:srgbClr val="FF0000"/>
                </a:solidFill>
              </a:rPr>
              <a:t> vs p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907976" y="652626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EMC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6084168" y="620688"/>
            <a:ext cx="3055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Barrel DIRC  </a:t>
            </a:r>
            <a:r>
              <a:rPr lang="fr-FR" sz="2000" dirty="0" smtClean="0">
                <a:solidFill>
                  <a:srgbClr val="FF0000"/>
                </a:solidFill>
                <a:sym typeface="Symbol"/>
              </a:rPr>
              <a:t>  </a:t>
            </a:r>
            <a:r>
              <a:rPr lang="fr-FR" sz="2000" dirty="0" err="1" smtClean="0">
                <a:solidFill>
                  <a:srgbClr val="FF0000"/>
                </a:solidFill>
              </a:rPr>
              <a:t>Cherenkov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6156176" y="0"/>
            <a:ext cx="245772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A.Dbeyssi</a:t>
            </a:r>
            <a:r>
              <a:rPr lang="en-US" sz="2000" dirty="0" smtClean="0">
                <a:solidFill>
                  <a:srgbClr val="FF0000"/>
                </a:solidFill>
              </a:rPr>
              <a:t>,  PhD 2013</a:t>
            </a:r>
          </a:p>
        </p:txBody>
      </p:sp>
      <p:sp>
        <p:nvSpPr>
          <p:cNvPr id="30" name="ZoneTexte 29"/>
          <p:cNvSpPr txBox="1"/>
          <p:nvPr/>
        </p:nvSpPr>
        <p:spPr>
          <a:xfrm rot="16200000">
            <a:off x="-696360" y="2072625"/>
            <a:ext cx="1863824" cy="400110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SIGNAL</a:t>
            </a:r>
          </a:p>
        </p:txBody>
      </p:sp>
      <p:sp>
        <p:nvSpPr>
          <p:cNvPr id="31" name="ZoneTexte 30"/>
          <p:cNvSpPr txBox="1"/>
          <p:nvPr/>
        </p:nvSpPr>
        <p:spPr>
          <a:xfrm rot="16200000">
            <a:off x="-804373" y="4709301"/>
            <a:ext cx="2223864" cy="40011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BACKGROUND</a:t>
            </a:r>
          </a:p>
        </p:txBody>
      </p:sp>
    </p:spTree>
    <p:extLst>
      <p:ext uri="{BB962C8B-B14F-4D97-AF65-F5344CB8AC3E}">
        <p14:creationId xmlns="" xmlns:p14="http://schemas.microsoft.com/office/powerpoint/2010/main" val="159502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6000"/>
          </a:xfrm>
          <a:solidFill>
            <a:srgbClr val="0000FF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Comic Sans MS" pitchFamily="66" charset="0"/>
              </a:rPr>
              <a:t>From PHSP to physical angular distributions</a:t>
            </a:r>
            <a:endParaRPr lang="en-US" sz="3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30" name="Groupe 29"/>
          <p:cNvGrpSpPr/>
          <p:nvPr/>
        </p:nvGrpSpPr>
        <p:grpSpPr>
          <a:xfrm>
            <a:off x="0" y="908720"/>
            <a:ext cx="8653774" cy="5400600"/>
            <a:chOff x="0" y="908720"/>
            <a:chExt cx="8653774" cy="5400600"/>
          </a:xfrm>
        </p:grpSpPr>
        <p:pic>
          <p:nvPicPr>
            <p:cNvPr id="35" name="Picture 2" descr="P:\Projet PANDA\dbeyssi\thesel\CHSIM\Phys_distr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3286" b="15239"/>
            <a:stretch>
              <a:fillRect/>
            </a:stretch>
          </p:blipFill>
          <p:spPr bwMode="auto">
            <a:xfrm>
              <a:off x="0" y="3257600"/>
              <a:ext cx="3995936" cy="305172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ZoneTexte 35"/>
            <p:cNvSpPr txBox="1"/>
            <p:nvPr/>
          </p:nvSpPr>
          <p:spPr>
            <a:xfrm>
              <a:off x="1547664" y="5418031"/>
              <a:ext cx="1762085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/>
                <a:t>Reconstruced</a:t>
              </a:r>
              <a:r>
                <a:rPr lang="en-US" sz="1600" b="1" dirty="0" smtClean="0"/>
                <a:t>, 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R=1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835696" y="4504392"/>
              <a:ext cx="1011815" cy="338554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0066FF"/>
                  </a:solidFill>
                </a:rPr>
                <a:t>MC PHSP</a:t>
              </a:r>
              <a:r>
                <a:rPr lang="en-US" sz="1600" dirty="0">
                  <a:solidFill>
                    <a:srgbClr val="92D050"/>
                  </a:solidFill>
                </a:rPr>
                <a:t> 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35696" y="3896492"/>
              <a:ext cx="987065" cy="33855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MC, R=1  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4860032" y="3645024"/>
              <a:ext cx="3399428" cy="400110"/>
            </a:xfrm>
            <a:prstGeom prst="rect">
              <a:avLst/>
            </a:prstGeom>
            <a:noFill/>
            <a:ln w="22225">
              <a:solidFill>
                <a:srgbClr val="0066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66FF"/>
                  </a:solidFill>
                </a:rPr>
                <a:t>Monte Carlo events, PHSP</a:t>
              </a: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4897766" y="4685074"/>
              <a:ext cx="3179075" cy="400110"/>
            </a:xfrm>
            <a:prstGeom prst="rect">
              <a:avLst/>
            </a:prstGeom>
            <a:noFill/>
            <a:ln w="2222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Physical Monte Carlo events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Connecteur droit avec flèche 32"/>
            <p:cNvCxnSpPr/>
            <p:nvPr/>
          </p:nvCxnSpPr>
          <p:spPr>
            <a:xfrm>
              <a:off x="5286335" y="4037002"/>
              <a:ext cx="0" cy="608002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/>
            <p:cNvSpPr txBox="1"/>
            <p:nvPr/>
          </p:nvSpPr>
          <p:spPr>
            <a:xfrm>
              <a:off x="4881841" y="5837202"/>
              <a:ext cx="3389198" cy="400110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Physical reconstructed events </a:t>
              </a:r>
              <a:endParaRPr lang="en-US" sz="2000" b="1" dirty="0"/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>
              <a:off x="5253977" y="5117122"/>
              <a:ext cx="0" cy="680010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5448047" y="5279605"/>
              <a:ext cx="2436321" cy="400110"/>
            </a:xfrm>
            <a:prstGeom prst="rect">
              <a:avLst/>
            </a:prstGeom>
            <a:blipFill rotWithShape="1">
              <a:blip r:embed="rId4" cstate="print"/>
              <a:stretch>
                <a:fillRect t="-7576" b="-25758"/>
              </a:stretch>
            </a:blipFill>
          </p:spPr>
          <p:txBody>
            <a:bodyPr/>
            <a:lstStyle/>
            <a:p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22" name="Rectangle 21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5358343" y="4099473"/>
              <a:ext cx="2814810" cy="453779"/>
            </a:xfrm>
            <a:prstGeom prst="rect">
              <a:avLst/>
            </a:prstGeom>
            <a:blipFill rotWithShape="1">
              <a:blip r:embed="rId5" cstate="print"/>
              <a:stretch>
                <a:fillRect b="-24324"/>
              </a:stretch>
            </a:blipFill>
          </p:spPr>
          <p:txBody>
            <a:bodyPr/>
            <a:lstStyle/>
            <a:p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45" name="Rectangle 44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2602982" y="1294224"/>
              <a:ext cx="5510722" cy="677686"/>
            </a:xfrm>
            <a:prstGeom prst="rect">
              <a:avLst/>
            </a:prstGeom>
            <a:blipFill rotWithShape="1">
              <a:blip r:embed="rId6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7" name="ZoneTexte 2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588878" y="995128"/>
              <a:ext cx="6426888" cy="480132"/>
            </a:xfrm>
            <a:prstGeom prst="rect">
              <a:avLst/>
            </a:prstGeom>
            <a:blipFill rotWithShape="1">
              <a:blip r:embed="rId7" cstate="print"/>
              <a:stretch>
                <a:fillRect l="-1044" t="-7692" b="-27692"/>
              </a:stretch>
            </a:blipFill>
          </p:spPr>
          <p:txBody>
            <a:bodyPr/>
            <a:lstStyle/>
            <a:p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44" name="ZoneTexte 43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732894" y="1484784"/>
              <a:ext cx="3456384" cy="812454"/>
            </a:xfrm>
            <a:prstGeom prst="rect">
              <a:avLst/>
            </a:prstGeom>
            <a:blipFill rotWithShape="1">
              <a:blip r:embed="rId8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46" name="Accolade ouvrante 45"/>
            <p:cNvSpPr/>
            <p:nvPr/>
          </p:nvSpPr>
          <p:spPr>
            <a:xfrm>
              <a:off x="4045262" y="1340768"/>
              <a:ext cx="288032" cy="129614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583037" y="2831972"/>
              <a:ext cx="3750257" cy="4062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A. </a:t>
              </a:r>
              <a:r>
                <a:rPr lang="en-US" sz="1600" dirty="0" err="1" smtClean="0"/>
                <a:t>Zichichi</a:t>
              </a:r>
              <a:r>
                <a:rPr lang="en-US" sz="1600" dirty="0" smtClean="0"/>
                <a:t> et al., </a:t>
              </a:r>
              <a:r>
                <a:rPr lang="en-US" sz="1600" dirty="0" err="1" smtClean="0"/>
                <a:t>Nuovo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Cim</a:t>
              </a:r>
              <a:r>
                <a:rPr lang="en-US" sz="1600" dirty="0" smtClean="0"/>
                <a:t>. 24 (1962) 170</a:t>
              </a:r>
              <a:endParaRPr lang="en-US" sz="16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39552" y="908720"/>
              <a:ext cx="8114222" cy="25922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9" name="ZoneTexte 48"/>
              <p:cNvSpPr txBox="1"/>
              <p:nvPr/>
            </p:nvSpPr>
            <p:spPr>
              <a:xfrm>
                <a:off x="4139952" y="1988840"/>
                <a:ext cx="3259610" cy="858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solidFill>
                            <a:srgbClr val="0066FF"/>
                          </a:solidFill>
                          <a:latin typeface="Cambria Math"/>
                        </a:rPr>
                        <m:t>𝒜</m:t>
                      </m:r>
                      <m:r>
                        <a:rPr lang="fr-FR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2000" i="1">
                              <a:latin typeface="Cambria Math"/>
                            </a:rPr>
                            <m:t>𝜏</m:t>
                          </m:r>
                          <m:r>
                            <a:rPr lang="fr-FR" sz="20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fr-FR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l-GR" sz="2000" i="1">
                              <a:latin typeface="Cambria Math"/>
                            </a:rPr>
                            <m:t>𝜏</m:t>
                          </m:r>
                          <m:r>
                            <a:rPr lang="fr-FR" sz="2000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fr-FR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0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fr-FR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2000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𝑅</m:t>
                          </m:r>
                          <m:r>
                            <a:rPr lang="fr-FR" sz="2000" i="1">
                              <a:latin typeface="Cambria Math"/>
                            </a:rPr>
                            <m:t>=|</m:t>
                          </m:r>
                          <m:r>
                            <a:rPr lang="fr-FR" sz="2000" i="1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fr-FR" sz="2000" i="1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lang="fr-FR" sz="2000" i="1">
                          <a:latin typeface="Cambria Math"/>
                        </a:rPr>
                        <m:t>|/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/>
                            </a:rPr>
                            <m:t>|</m:t>
                          </m:r>
                          <m:r>
                            <a:rPr lang="fr-FR" sz="2000" i="1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fr-FR" sz="2000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fr-FR" sz="2000" i="1">
                          <a:latin typeface="Cambria Math"/>
                        </a:rPr>
                        <m:t>|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>
          <p:sp>
            <p:nvSpPr>
              <p:cNvPr id="49" name="ZoneText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1988840"/>
                <a:ext cx="3259610" cy="858082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3" name="ZoneTexte 12"/>
              <p:cNvSpPr txBox="1"/>
              <p:nvPr/>
            </p:nvSpPr>
            <p:spPr>
              <a:xfrm>
                <a:off x="7164288" y="2112194"/>
                <a:ext cx="1281313" cy="7407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latin typeface="Cambria Math"/>
                        </a:rPr>
                        <m:t>,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/>
                        </a:rPr>
                        <m:t>τ</m:t>
                      </m:r>
                      <m:r>
                        <a:rPr lang="fr-FR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/>
                            </a:rPr>
                            <m:t>𝑠</m:t>
                          </m:r>
                        </m:num>
                        <m:den>
                          <m:r>
                            <a:rPr lang="fr-FR" sz="2000" b="0" i="1" smtClean="0">
                              <a:latin typeface="Cambria Math"/>
                            </a:rPr>
                            <m:t>4</m:t>
                          </m:r>
                          <m:sSup>
                            <m:sSupPr>
                              <m:ctrlPr>
                                <a:rPr lang="fr-FR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0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fr-FR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2112194"/>
                <a:ext cx="1281313" cy="740742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588878" y="3068960"/>
            <a:ext cx="62828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E. </a:t>
            </a:r>
            <a:r>
              <a:rPr lang="en-US" sz="1600" dirty="0" err="1" smtClean="0"/>
              <a:t>Tomasi-Gustafsson</a:t>
            </a:r>
            <a:r>
              <a:rPr lang="en-US" sz="1600" dirty="0" smtClean="0"/>
              <a:t> and </a:t>
            </a:r>
            <a:r>
              <a:rPr lang="en-US" sz="1600" dirty="0"/>
              <a:t>M.P. </a:t>
            </a:r>
            <a:r>
              <a:rPr lang="en-US" sz="1600" dirty="0" err="1" smtClean="0"/>
              <a:t>Rekalo</a:t>
            </a:r>
            <a:r>
              <a:rPr lang="en-US" sz="1600" dirty="0" smtClean="0"/>
              <a:t>, </a:t>
            </a:r>
            <a:r>
              <a:rPr lang="en-US" sz="1600" dirty="0" err="1"/>
              <a:t>Phys.Lett</a:t>
            </a:r>
            <a:r>
              <a:rPr lang="en-US" sz="1600" dirty="0"/>
              <a:t>. B504 (2001) 291-295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7062084" y="726756"/>
            <a:ext cx="2029513" cy="830997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514350" indent="-514350" algn="ctr"/>
            <a:r>
              <a:rPr lang="fr-FR" sz="2400" b="1" i="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A.DBEYSSI </a:t>
            </a:r>
          </a:p>
          <a:p>
            <a:pPr marL="514350" indent="-514350" algn="ctr"/>
            <a:r>
              <a:rPr lang="fr-FR" sz="2400" b="1" i="0" dirty="0" err="1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PhD</a:t>
            </a:r>
            <a:r>
              <a:rPr lang="fr-FR" sz="2400" b="1" i="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-2013</a:t>
            </a:r>
            <a:endParaRPr lang="fr-FR" sz="2400" b="1" i="0" dirty="0">
              <a:solidFill>
                <a:schemeClr val="bg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7" name="Espace réservé de la date 2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28" name="Espace réservé du numéro de diapositiv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17A82C-CF80-4CA0-82B2-DAD68A3D5604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684516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P:\Projet PANDA\dbeyssi\forpresentation\ratio13shif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4" y="785495"/>
            <a:ext cx="5976664" cy="46999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6000"/>
          </a:xfrm>
          <a:solidFill>
            <a:srgbClr val="0000FF"/>
          </a:solidFill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FFFF00"/>
                </a:solidFill>
                <a:latin typeface="Comic Sans MS" pitchFamily="66" charset="0"/>
              </a:rPr>
              <a:t>Individual determination of  </a:t>
            </a:r>
            <a:r>
              <a:rPr lang="en-US" sz="3200" dirty="0" smtClean="0">
                <a:solidFill>
                  <a:srgbClr val="FFFF00"/>
                </a:solidFill>
                <a:latin typeface="Comic Sans MS" pitchFamily="66" charset="0"/>
              </a:rPr>
              <a:t>|G</a:t>
            </a:r>
            <a:r>
              <a:rPr lang="en-US" sz="3200" baseline="-25000" dirty="0" smtClean="0">
                <a:solidFill>
                  <a:srgbClr val="FFFF00"/>
                </a:solidFill>
                <a:latin typeface="Comic Sans MS" pitchFamily="66" charset="0"/>
              </a:rPr>
              <a:t>E</a:t>
            </a:r>
            <a:r>
              <a:rPr lang="en-US" sz="3200" dirty="0" smtClean="0">
                <a:solidFill>
                  <a:srgbClr val="FFFF00"/>
                </a:solidFill>
                <a:latin typeface="Comic Sans MS" pitchFamily="66" charset="0"/>
              </a:rPr>
              <a:t>| </a:t>
            </a:r>
            <a:r>
              <a:rPr lang="en-US" sz="3200" i="1" dirty="0" smtClean="0">
                <a:solidFill>
                  <a:srgbClr val="FFFF00"/>
                </a:solidFill>
                <a:latin typeface="Comic Sans MS" pitchFamily="66" charset="0"/>
              </a:rPr>
              <a:t>and </a:t>
            </a:r>
            <a:r>
              <a:rPr lang="en-US" sz="3200" dirty="0" smtClean="0">
                <a:solidFill>
                  <a:srgbClr val="FFFF00"/>
                </a:solidFill>
                <a:latin typeface="Comic Sans MS" pitchFamily="66" charset="0"/>
              </a:rPr>
              <a:t>|G</a:t>
            </a:r>
            <a:r>
              <a:rPr lang="en-US" sz="3200" baseline="-25000" dirty="0" smtClean="0">
                <a:solidFill>
                  <a:srgbClr val="FFFF00"/>
                </a:solidFill>
                <a:latin typeface="Comic Sans MS" pitchFamily="66" charset="0"/>
              </a:rPr>
              <a:t>M</a:t>
            </a:r>
            <a:r>
              <a:rPr lang="en-US" sz="3200" dirty="0" smtClean="0">
                <a:solidFill>
                  <a:srgbClr val="FFFF00"/>
                </a:solidFill>
                <a:latin typeface="Comic Sans MS" pitchFamily="66" charset="0"/>
              </a:rPr>
              <a:t>|</a:t>
            </a:r>
            <a:endParaRPr lang="en-US" sz="3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272814" y="3847867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pQCD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55776" y="271994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VMD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7504" y="5805264"/>
            <a:ext cx="384772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B050"/>
                </a:solidFill>
              </a:rPr>
              <a:t>F. </a:t>
            </a:r>
            <a:r>
              <a:rPr lang="en-US" sz="1500" dirty="0" err="1" smtClean="0">
                <a:solidFill>
                  <a:srgbClr val="00B050"/>
                </a:solidFill>
              </a:rPr>
              <a:t>Iachello</a:t>
            </a:r>
            <a:r>
              <a:rPr lang="en-US" sz="1500" dirty="0" smtClean="0">
                <a:solidFill>
                  <a:srgbClr val="00B050"/>
                </a:solidFill>
              </a:rPr>
              <a:t> et al., Phys. Rev. C 69</a:t>
            </a:r>
            <a:r>
              <a:rPr lang="en-US" sz="1500" dirty="0">
                <a:solidFill>
                  <a:srgbClr val="00B050"/>
                </a:solidFill>
              </a:rPr>
              <a:t> </a:t>
            </a:r>
            <a:r>
              <a:rPr lang="en-US" sz="1500" dirty="0" smtClean="0">
                <a:solidFill>
                  <a:srgbClr val="00B050"/>
                </a:solidFill>
              </a:rPr>
              <a:t>(2004) </a:t>
            </a:r>
            <a:r>
              <a:rPr lang="en-US" sz="1500" dirty="0">
                <a:solidFill>
                  <a:srgbClr val="00B050"/>
                </a:solidFill>
              </a:rPr>
              <a:t> </a:t>
            </a:r>
            <a:r>
              <a:rPr lang="en-US" sz="1500" dirty="0" smtClean="0">
                <a:solidFill>
                  <a:srgbClr val="00B050"/>
                </a:solidFill>
              </a:rPr>
              <a:t>055204</a:t>
            </a:r>
          </a:p>
          <a:p>
            <a:r>
              <a:rPr lang="en-US" sz="1500" dirty="0" smtClean="0">
                <a:solidFill>
                  <a:srgbClr val="0066FF"/>
                </a:solidFill>
              </a:rPr>
              <a:t>E. L. </a:t>
            </a:r>
            <a:r>
              <a:rPr lang="en-US" sz="1500" dirty="0" err="1" smtClean="0">
                <a:solidFill>
                  <a:srgbClr val="0066FF"/>
                </a:solidFill>
              </a:rPr>
              <a:t>Lomon</a:t>
            </a:r>
            <a:r>
              <a:rPr lang="en-US" sz="1500" dirty="0" smtClean="0">
                <a:solidFill>
                  <a:srgbClr val="0066FF"/>
                </a:solidFill>
              </a:rPr>
              <a:t>, Phys. Rev. C 66 (2002)  045501</a:t>
            </a:r>
            <a:endParaRPr lang="en-US" sz="1500" dirty="0">
              <a:solidFill>
                <a:srgbClr val="0066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995936" y="6058163"/>
            <a:ext cx="35929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V. A. </a:t>
            </a:r>
            <a:r>
              <a:rPr lang="en-US" sz="1500" dirty="0" err="1" smtClean="0">
                <a:solidFill>
                  <a:srgbClr val="FF0000"/>
                </a:solidFill>
              </a:rPr>
              <a:t>Matveev</a:t>
            </a:r>
            <a:r>
              <a:rPr lang="en-US" sz="1500" dirty="0" smtClean="0">
                <a:solidFill>
                  <a:srgbClr val="FF0000"/>
                </a:solidFill>
              </a:rPr>
              <a:t>, S. J. Brodsky ,  D. V. </a:t>
            </a:r>
            <a:r>
              <a:rPr lang="en-US" sz="1500" dirty="0" err="1" smtClean="0">
                <a:solidFill>
                  <a:srgbClr val="FF0000"/>
                </a:solidFill>
              </a:rPr>
              <a:t>Shirkov</a:t>
            </a:r>
            <a:r>
              <a:rPr lang="en-US" sz="1500" dirty="0" smtClean="0">
                <a:solidFill>
                  <a:srgbClr val="FF0000"/>
                </a:solidFill>
              </a:rPr>
              <a:t>….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23928" y="5785519"/>
            <a:ext cx="511256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 </a:t>
            </a:r>
            <a:r>
              <a:rPr lang="en-US" sz="1500" dirty="0" smtClean="0"/>
              <a:t>E. A. </a:t>
            </a:r>
            <a:r>
              <a:rPr lang="en-US" sz="1500" dirty="0" err="1" smtClean="0"/>
              <a:t>Kuraev</a:t>
            </a:r>
            <a:r>
              <a:rPr lang="en-US" sz="1500" dirty="0" smtClean="0"/>
              <a:t> et al.,  </a:t>
            </a:r>
            <a:r>
              <a:rPr lang="en-US" sz="1500" dirty="0"/>
              <a:t>Phys</a:t>
            </a:r>
            <a:r>
              <a:rPr lang="en-US" sz="1500" dirty="0" smtClean="0"/>
              <a:t>. </a:t>
            </a:r>
            <a:r>
              <a:rPr lang="en-US" sz="1500" dirty="0"/>
              <a:t> </a:t>
            </a:r>
            <a:r>
              <a:rPr lang="en-US" sz="1500" dirty="0" err="1" smtClean="0"/>
              <a:t>Lett</a:t>
            </a:r>
            <a:r>
              <a:rPr lang="en-US" sz="1500" dirty="0" smtClean="0"/>
              <a:t>. B</a:t>
            </a:r>
            <a:r>
              <a:rPr lang="en-US" sz="1500" dirty="0"/>
              <a:t> </a:t>
            </a:r>
            <a:r>
              <a:rPr lang="en-US" sz="1500" dirty="0" smtClean="0"/>
              <a:t>712,  </a:t>
            </a:r>
            <a:r>
              <a:rPr lang="en-US" sz="1500" dirty="0"/>
              <a:t>(</a:t>
            </a:r>
            <a:r>
              <a:rPr lang="en-US" sz="1500" dirty="0" smtClean="0"/>
              <a:t>2012)</a:t>
            </a:r>
            <a:endParaRPr lang="en-US" sz="150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17A82C-CF80-4CA0-82B2-DAD68A3D5604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7631832" y="836712"/>
            <a:ext cx="1512168" cy="954107"/>
          </a:xfrm>
          <a:prstGeom prst="rect">
            <a:avLst/>
          </a:prstGeom>
          <a:solidFill>
            <a:srgbClr val="FF3399"/>
          </a:solidFill>
        </p:spPr>
        <p:txBody>
          <a:bodyPr wrap="square" rtlCol="0">
            <a:spAutoFit/>
          </a:bodyPr>
          <a:lstStyle/>
          <a:p>
            <a:pPr marL="514350" indent="-514350"/>
            <a:r>
              <a:rPr lang="fr-FR" sz="2800" b="1" i="0" dirty="0" err="1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A.Dbeyssi</a:t>
            </a:r>
            <a:r>
              <a:rPr lang="fr-FR" sz="2800" b="1" i="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marL="514350" indent="-514350"/>
            <a:r>
              <a:rPr lang="fr-FR" sz="2800" b="1" i="0" dirty="0" err="1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PhD</a:t>
            </a:r>
            <a:r>
              <a:rPr lang="fr-FR" sz="2800" b="1" i="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 2013</a:t>
            </a:r>
            <a:endParaRPr lang="fr-FR" sz="2800" b="1" i="0" dirty="0">
              <a:solidFill>
                <a:schemeClr val="bg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4" name="Picture 2" descr="P:\Projet PANDA\dbeyssi\forpresentation\effnewm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57" r="6557"/>
          <a:stretch/>
        </p:blipFill>
        <p:spPr bwMode="auto">
          <a:xfrm>
            <a:off x="5840040" y="2348880"/>
            <a:ext cx="3303960" cy="24032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915485" y="1844824"/>
            <a:ext cx="1342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>
                <a:solidFill>
                  <a:srgbClr val="FF3399"/>
                </a:solidFill>
                <a:latin typeface="Symbol" pitchFamily="18" charset="2"/>
              </a:rPr>
              <a:t>e</a:t>
            </a:r>
            <a:r>
              <a:rPr lang="en-US" i="0" dirty="0" smtClean="0">
                <a:solidFill>
                  <a:srgbClr val="FF3399"/>
                </a:solidFill>
                <a:latin typeface="Symbol" pitchFamily="18" charset="2"/>
                <a:sym typeface="Symbol"/>
              </a:rPr>
              <a:t></a:t>
            </a:r>
            <a:r>
              <a:rPr lang="en-US" i="0" dirty="0" smtClean="0">
                <a:solidFill>
                  <a:srgbClr val="FF3399"/>
                </a:solidFill>
              </a:rPr>
              <a:t>50%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532440" y="2708920"/>
            <a:ext cx="364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>
                <a:solidFill>
                  <a:srgbClr val="FF3399"/>
                </a:solidFill>
                <a:latin typeface="Symbol" pitchFamily="18" charset="2"/>
              </a:rPr>
              <a:t>e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580112" y="2996952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0" dirty="0" smtClean="0">
                <a:solidFill>
                  <a:srgbClr val="FF3399"/>
                </a:solidFill>
                <a:latin typeface="Symbol" pitchFamily="18" charset="2"/>
              </a:rPr>
              <a:t>0.5</a:t>
            </a:r>
            <a:endParaRPr lang="en-US" sz="2400" b="1" dirty="0">
              <a:solidFill>
                <a:srgbClr val="FF3399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817622" y="4047455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0" dirty="0" smtClean="0">
                <a:solidFill>
                  <a:srgbClr val="FF3399"/>
                </a:solidFill>
                <a:latin typeface="Symbol" pitchFamily="18" charset="2"/>
              </a:rPr>
              <a:t>0</a:t>
            </a:r>
            <a:endParaRPr lang="en-US" sz="24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792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12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67828-A425-45FB-8D96-1A55337EE05E}" type="slidenum">
              <a:rPr lang="fr-FR"/>
              <a:pPr/>
              <a:t>27</a:t>
            </a:fld>
            <a:endParaRPr lang="fr-FR"/>
          </a:p>
        </p:txBody>
      </p:sp>
      <p:sp>
        <p:nvSpPr>
          <p:cNvPr id="1122306" name="Rectangle 2"/>
          <p:cNvSpPr>
            <a:spLocks noChangeArrowheads="1"/>
          </p:cNvSpPr>
          <p:nvPr/>
        </p:nvSpPr>
        <p:spPr bwMode="auto">
          <a:xfrm>
            <a:off x="900113" y="908050"/>
            <a:ext cx="3240087" cy="2449513"/>
          </a:xfrm>
          <a:prstGeom prst="rect">
            <a:avLst/>
          </a:prstGeom>
          <a:solidFill>
            <a:srgbClr val="0080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22308" name="Picture 4" descr="feipp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54113" y="1196975"/>
            <a:ext cx="2663825" cy="1798638"/>
          </a:xfrm>
          <a:solidFill>
            <a:srgbClr val="FFFF00"/>
          </a:solidFill>
          <a:ln>
            <a:solidFill>
              <a:srgbClr val="FFFF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122309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250825" y="3500438"/>
          <a:ext cx="8675688" cy="1936750"/>
        </p:xfrm>
        <a:graphic>
          <a:graphicData uri="http://schemas.openxmlformats.org/presentationml/2006/ole">
            <p:oleObj spid="_x0000_s490498" name="Equation" r:id="rId4" imgW="3302000" imgH="736600" progId="Equation.3">
              <p:embed/>
            </p:oleObj>
          </a:graphicData>
        </a:graphic>
      </p:graphicFrame>
      <p:pic>
        <p:nvPicPr>
          <p:cNvPr id="1122310" name="Picture 6" descr="Babar_with_bann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9338" y="836613"/>
            <a:ext cx="34575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22311" name="Text Box 7"/>
          <p:cNvSpPr txBox="1">
            <a:spLocks noChangeArrowheads="1"/>
          </p:cNvSpPr>
          <p:nvPr/>
        </p:nvSpPr>
        <p:spPr bwMode="auto">
          <a:xfrm>
            <a:off x="4716463" y="2420938"/>
            <a:ext cx="3816350" cy="617537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5400000" scaled="1"/>
          </a:gradFill>
          <a:ln w="3810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rgbClr val="33CC33"/>
                </a:solidFill>
                <a:latin typeface="Arial" charset="0"/>
              </a:rPr>
              <a:t> </a:t>
            </a:r>
            <a:r>
              <a:rPr lang="en-US" sz="3200">
                <a:solidFill>
                  <a:schemeClr val="bg1"/>
                </a:solidFill>
                <a:latin typeface="Arial" charset="0"/>
              </a:rPr>
              <a:t>e</a:t>
            </a:r>
            <a:r>
              <a:rPr lang="en-US" sz="3200" baseline="30000">
                <a:solidFill>
                  <a:schemeClr val="bg1"/>
                </a:solidFill>
                <a:latin typeface="Arial" charset="0"/>
              </a:rPr>
              <a:t>+ </a:t>
            </a:r>
            <a:r>
              <a:rPr lang="en-US" sz="3200">
                <a:solidFill>
                  <a:schemeClr val="bg1"/>
                </a:solidFill>
                <a:latin typeface="Arial" charset="0"/>
              </a:rPr>
              <a:t>+e</a:t>
            </a:r>
            <a:r>
              <a:rPr lang="en-US" sz="3200" baseline="30000">
                <a:solidFill>
                  <a:schemeClr val="bg1"/>
                </a:solidFill>
                <a:latin typeface="Arial" charset="0"/>
              </a:rPr>
              <a:t>-</a:t>
            </a:r>
            <a:r>
              <a:rPr lang="en-US" sz="320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3200">
                <a:solidFill>
                  <a:schemeClr val="bg1"/>
                </a:solidFill>
                <a:latin typeface="Arial" charset="0"/>
                <a:sym typeface="Symbol" pitchFamily="18" charset="2"/>
              </a:rPr>
              <a:t> p + p + </a:t>
            </a:r>
          </a:p>
        </p:txBody>
      </p:sp>
      <p:sp>
        <p:nvSpPr>
          <p:cNvPr id="1122312" name="Line 8"/>
          <p:cNvSpPr>
            <a:spLocks noChangeShapeType="1"/>
          </p:cNvSpPr>
          <p:nvPr/>
        </p:nvSpPr>
        <p:spPr bwMode="auto">
          <a:xfrm>
            <a:off x="7235825" y="2565400"/>
            <a:ext cx="28733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2313" name="Rectangle 9"/>
          <p:cNvSpPr>
            <a:spLocks noChangeArrowheads="1"/>
          </p:cNvSpPr>
          <p:nvPr/>
        </p:nvSpPr>
        <p:spPr bwMode="auto">
          <a:xfrm>
            <a:off x="4140200" y="3716338"/>
            <a:ext cx="2376488" cy="576262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2314" name="Rectangle 10"/>
          <p:cNvSpPr>
            <a:spLocks noChangeArrowheads="1"/>
          </p:cNvSpPr>
          <p:nvPr/>
        </p:nvSpPr>
        <p:spPr bwMode="auto">
          <a:xfrm>
            <a:off x="2700338" y="5805488"/>
            <a:ext cx="6254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rgbClr val="FF3300"/>
                </a:solidFill>
              </a:rPr>
              <a:t>B. Aubert ( BABAR Collaboration) Phys Rev. </a:t>
            </a:r>
            <a:r>
              <a:rPr lang="en-US" sz="1800" b="1">
                <a:solidFill>
                  <a:srgbClr val="FF3300"/>
                </a:solidFill>
              </a:rPr>
              <a:t>D73</a:t>
            </a:r>
            <a:r>
              <a:rPr lang="en-US" sz="1800">
                <a:solidFill>
                  <a:srgbClr val="FF3300"/>
                </a:solidFill>
              </a:rPr>
              <a:t>, 012005 (2006)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14" name="Titr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err="1" smtClean="0">
                <a:solidFill>
                  <a:srgbClr val="FFFF00"/>
                </a:solidFill>
                <a:latin typeface="Comic Sans MS" pitchFamily="66" charset="0"/>
              </a:rPr>
              <a:t>Radiative</a:t>
            </a:r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 return (ISR)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80196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22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5B129-8340-49B3-AC79-B09089370262}" type="slidenum">
              <a:rPr lang="fr-FR"/>
              <a:pPr/>
              <a:t>28</a:t>
            </a:fld>
            <a:endParaRPr lang="fr-FR"/>
          </a:p>
        </p:txBody>
      </p:sp>
      <p:pic>
        <p:nvPicPr>
          <p:cNvPr id="1088514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71550" y="620713"/>
            <a:ext cx="2087563" cy="1990725"/>
          </a:xfrm>
          <a:noFill/>
          <a:ln/>
        </p:spPr>
      </p:pic>
      <p:sp>
        <p:nvSpPr>
          <p:cNvPr id="1088515" name="Rectangle 3"/>
          <p:cNvSpPr>
            <a:spLocks noChangeArrowheads="1"/>
          </p:cNvSpPr>
          <p:nvPr/>
        </p:nvSpPr>
        <p:spPr bwMode="auto">
          <a:xfrm>
            <a:off x="1331913" y="549275"/>
            <a:ext cx="1493837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2000" b="1" i="0">
                <a:solidFill>
                  <a:srgbClr val="008000"/>
                </a:solidFill>
              </a:rPr>
              <a:t>1.877</a:t>
            </a:r>
            <a:r>
              <a:rPr lang="fr-FR" sz="2000" i="0">
                <a:solidFill>
                  <a:srgbClr val="008000"/>
                </a:solidFill>
              </a:rPr>
              <a:t>÷</a:t>
            </a:r>
            <a:r>
              <a:rPr lang="fr-FR" sz="2000" b="1" i="0">
                <a:solidFill>
                  <a:srgbClr val="008000"/>
                </a:solidFill>
              </a:rPr>
              <a:t>1.950</a:t>
            </a:r>
          </a:p>
        </p:txBody>
      </p:sp>
      <p:sp>
        <p:nvSpPr>
          <p:cNvPr id="1088516" name="Rectangle 4"/>
          <p:cNvSpPr>
            <a:spLocks noGrp="1" noChangeArrowheads="1"/>
          </p:cNvSpPr>
          <p:nvPr>
            <p:ph type="title"/>
          </p:nvPr>
        </p:nvSpPr>
        <p:spPr>
          <a:xfrm>
            <a:off x="971550" y="0"/>
            <a:ext cx="7777163" cy="404813"/>
          </a:xfrm>
        </p:spPr>
        <p:txBody>
          <a:bodyPr>
            <a:normAutofit fontScale="90000"/>
          </a:bodyPr>
          <a:lstStyle/>
          <a:p>
            <a:r>
              <a:rPr lang="en-US" sz="3600" i="1">
                <a:solidFill>
                  <a:srgbClr val="FF3300"/>
                </a:solidFill>
              </a:rPr>
              <a:t>Angular distribution</a:t>
            </a:r>
            <a:endParaRPr lang="fr-FR" sz="3600" i="1">
              <a:solidFill>
                <a:srgbClr val="FF3300"/>
              </a:solidFill>
            </a:endParaRPr>
          </a:p>
        </p:txBody>
      </p:sp>
      <p:pic>
        <p:nvPicPr>
          <p:cNvPr id="10885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113" y="620713"/>
            <a:ext cx="208915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85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263" y="620713"/>
            <a:ext cx="208915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851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2432050"/>
            <a:ext cx="2089150" cy="199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8520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433638"/>
            <a:ext cx="2087562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8521" name="Picture 9" descr="Babar_with_bann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589240"/>
            <a:ext cx="2233612" cy="82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88522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652963"/>
            <a:ext cx="5903913" cy="836612"/>
          </a:xfrm>
          <a:prstGeom prst="rect">
            <a:avLst/>
          </a:prstGeom>
          <a:solidFill>
            <a:srgbClr val="FF3300"/>
          </a:solidFill>
          <a:ln w="95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088523" name="Rectangle 11"/>
          <p:cNvSpPr>
            <a:spLocks noChangeArrowheads="1"/>
          </p:cNvSpPr>
          <p:nvPr/>
        </p:nvSpPr>
        <p:spPr bwMode="auto">
          <a:xfrm rot="-5400000">
            <a:off x="5656431" y="2339634"/>
            <a:ext cx="3817094" cy="52322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sz="2800" b="1" i="0" dirty="0">
                <a:solidFill>
                  <a:srgbClr val="008000"/>
                </a:solidFill>
              </a:rPr>
              <a:t>Events/0.2 vs. cos </a:t>
            </a:r>
            <a:r>
              <a:rPr lang="fr-FR" sz="2800" b="1" i="0" dirty="0">
                <a:solidFill>
                  <a:srgbClr val="008000"/>
                </a:solidFill>
                <a:latin typeface="Symbol" pitchFamily="18" charset="2"/>
              </a:rPr>
              <a:t>q</a:t>
            </a:r>
          </a:p>
        </p:txBody>
      </p:sp>
      <p:pic>
        <p:nvPicPr>
          <p:cNvPr id="1088524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432050"/>
            <a:ext cx="2089150" cy="199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88525" name="Rectangle 13"/>
          <p:cNvSpPr>
            <a:spLocks noChangeArrowheads="1"/>
          </p:cNvSpPr>
          <p:nvPr/>
        </p:nvSpPr>
        <p:spPr bwMode="auto">
          <a:xfrm>
            <a:off x="5580063" y="2420938"/>
            <a:ext cx="147637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2000" b="1" i="0">
                <a:solidFill>
                  <a:srgbClr val="008000"/>
                </a:solidFill>
              </a:rPr>
              <a:t>2.400</a:t>
            </a:r>
            <a:r>
              <a:rPr lang="fr-FR" sz="2000" i="0">
                <a:solidFill>
                  <a:srgbClr val="008000"/>
                </a:solidFill>
              </a:rPr>
              <a:t>÷</a:t>
            </a:r>
            <a:r>
              <a:rPr lang="fr-FR" sz="2000" b="1" i="0">
                <a:solidFill>
                  <a:srgbClr val="008000"/>
                </a:solidFill>
              </a:rPr>
              <a:t>3.000</a:t>
            </a:r>
          </a:p>
        </p:txBody>
      </p:sp>
      <p:sp>
        <p:nvSpPr>
          <p:cNvPr id="1088526" name="Rectangle 14"/>
          <p:cNvSpPr>
            <a:spLocks noChangeArrowheads="1"/>
          </p:cNvSpPr>
          <p:nvPr/>
        </p:nvSpPr>
        <p:spPr bwMode="auto">
          <a:xfrm>
            <a:off x="2771775" y="4724400"/>
            <a:ext cx="1728788" cy="649288"/>
          </a:xfrm>
          <a:prstGeom prst="rect">
            <a:avLst/>
          </a:prstGeom>
          <a:gradFill rotWithShape="1">
            <a:gsLst>
              <a:gs pos="0">
                <a:schemeClr val="accent2">
                  <a:alpha val="20000"/>
                </a:schemeClr>
              </a:gs>
              <a:gs pos="100000">
                <a:schemeClr val="accent2">
                  <a:gamma/>
                  <a:shade val="46275"/>
                  <a:invGamma/>
                  <a:alpha val="23000"/>
                </a:schemeClr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88527" name="Rectangle 15" descr="80 %"/>
          <p:cNvSpPr>
            <a:spLocks noChangeArrowheads="1"/>
          </p:cNvSpPr>
          <p:nvPr/>
        </p:nvSpPr>
        <p:spPr bwMode="auto">
          <a:xfrm>
            <a:off x="4643438" y="4724400"/>
            <a:ext cx="2305050" cy="647700"/>
          </a:xfrm>
          <a:prstGeom prst="rect">
            <a:avLst/>
          </a:prstGeom>
          <a:pattFill prst="pct80">
            <a:fgClr>
              <a:srgbClr val="FF3300">
                <a:alpha val="23000"/>
              </a:srgbClr>
            </a:fgClr>
            <a:bgClr>
              <a:srgbClr val="761700">
                <a:alpha val="23000"/>
              </a:srgbClr>
            </a:bgClr>
          </a:patt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88529" name="Rectangle 17"/>
          <p:cNvSpPr>
            <a:spLocks noChangeArrowheads="1"/>
          </p:cNvSpPr>
          <p:nvPr/>
        </p:nvSpPr>
        <p:spPr bwMode="auto">
          <a:xfrm>
            <a:off x="3402013" y="2420938"/>
            <a:ext cx="147637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2000" b="1" i="0">
                <a:solidFill>
                  <a:srgbClr val="008000"/>
                </a:solidFill>
              </a:rPr>
              <a:t>2.200</a:t>
            </a:r>
            <a:r>
              <a:rPr lang="fr-FR" sz="2000" i="0">
                <a:solidFill>
                  <a:srgbClr val="008000"/>
                </a:solidFill>
              </a:rPr>
              <a:t>÷</a:t>
            </a:r>
            <a:r>
              <a:rPr lang="fr-FR" sz="2000" b="1" i="0">
                <a:solidFill>
                  <a:srgbClr val="008000"/>
                </a:solidFill>
              </a:rPr>
              <a:t>2.400</a:t>
            </a:r>
          </a:p>
        </p:txBody>
      </p:sp>
      <p:sp>
        <p:nvSpPr>
          <p:cNvPr id="1088530" name="Rectangle 18"/>
          <p:cNvSpPr>
            <a:spLocks noChangeArrowheads="1"/>
          </p:cNvSpPr>
          <p:nvPr/>
        </p:nvSpPr>
        <p:spPr bwMode="auto">
          <a:xfrm>
            <a:off x="1331913" y="2420938"/>
            <a:ext cx="147637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2000" b="1" i="0">
                <a:solidFill>
                  <a:srgbClr val="008000"/>
                </a:solidFill>
              </a:rPr>
              <a:t>2.100</a:t>
            </a:r>
            <a:r>
              <a:rPr lang="fr-FR" sz="2000" i="0">
                <a:solidFill>
                  <a:srgbClr val="008000"/>
                </a:solidFill>
              </a:rPr>
              <a:t>÷</a:t>
            </a:r>
            <a:r>
              <a:rPr lang="fr-FR" sz="2000" b="1" i="0">
                <a:solidFill>
                  <a:srgbClr val="008000"/>
                </a:solidFill>
              </a:rPr>
              <a:t>2.200</a:t>
            </a:r>
          </a:p>
        </p:txBody>
      </p:sp>
      <p:sp>
        <p:nvSpPr>
          <p:cNvPr id="1088531" name="Rectangle 19"/>
          <p:cNvSpPr>
            <a:spLocks noChangeArrowheads="1"/>
          </p:cNvSpPr>
          <p:nvPr/>
        </p:nvSpPr>
        <p:spPr bwMode="auto">
          <a:xfrm>
            <a:off x="5508625" y="549275"/>
            <a:ext cx="147637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2000" b="1" i="0">
                <a:solidFill>
                  <a:srgbClr val="008000"/>
                </a:solidFill>
              </a:rPr>
              <a:t>2.025</a:t>
            </a:r>
            <a:r>
              <a:rPr lang="fr-FR" sz="2000" i="0">
                <a:solidFill>
                  <a:srgbClr val="008000"/>
                </a:solidFill>
              </a:rPr>
              <a:t>÷</a:t>
            </a:r>
            <a:r>
              <a:rPr lang="fr-FR" sz="2000" b="1" i="0">
                <a:solidFill>
                  <a:srgbClr val="008000"/>
                </a:solidFill>
              </a:rPr>
              <a:t>2.100</a:t>
            </a:r>
          </a:p>
        </p:txBody>
      </p:sp>
      <p:sp>
        <p:nvSpPr>
          <p:cNvPr id="1088532" name="Rectangle 20"/>
          <p:cNvSpPr>
            <a:spLocks noChangeArrowheads="1"/>
          </p:cNvSpPr>
          <p:nvPr/>
        </p:nvSpPr>
        <p:spPr bwMode="auto">
          <a:xfrm>
            <a:off x="3402013" y="549275"/>
            <a:ext cx="147637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2000" b="1" i="0">
                <a:solidFill>
                  <a:srgbClr val="008000"/>
                </a:solidFill>
              </a:rPr>
              <a:t>1.950÷2.025</a:t>
            </a:r>
          </a:p>
        </p:txBody>
      </p:sp>
    </p:spTree>
    <p:extLst>
      <p:ext uri="{BB962C8B-B14F-4D97-AF65-F5344CB8AC3E}">
        <p14:creationId xmlns:p14="http://schemas.microsoft.com/office/powerpoint/2010/main" xmlns="" val="9379165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4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8B89-584E-47D4-B455-AE54F069BC32}" type="slidenum">
              <a:rPr lang="fr-FR"/>
              <a:pPr/>
              <a:t>29</a:t>
            </a:fld>
            <a:endParaRPr lang="fr-FR"/>
          </a:p>
        </p:txBody>
      </p:sp>
      <p:sp>
        <p:nvSpPr>
          <p:cNvPr id="44" name="Espace réservé du pied de page 4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The “unphysical region”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8" name="Image 47" descr="SLTLModels2014.eps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8001" r="6702"/>
          <a:stretch>
            <a:fillRect/>
          </a:stretch>
        </p:blipFill>
        <p:spPr>
          <a:xfrm>
            <a:off x="0" y="548680"/>
            <a:ext cx="9144000" cy="5904656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45" name="Image 44" descr="SLTLModels2014.eps"/>
          <p:cNvPicPr>
            <a:picLocks noChangeAspect="1"/>
          </p:cNvPicPr>
          <p:nvPr/>
        </p:nvPicPr>
        <p:blipFill>
          <a:blip r:embed="rId3" cstate="print"/>
          <a:srcRect l="49588" t="8001" r="45269" b="2244"/>
          <a:stretch>
            <a:fillRect/>
          </a:stretch>
        </p:blipFill>
        <p:spPr>
          <a:xfrm>
            <a:off x="4860032" y="548680"/>
            <a:ext cx="504056" cy="5760640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grpSp>
        <p:nvGrpSpPr>
          <p:cNvPr id="9" name="Groupe 48"/>
          <p:cNvGrpSpPr/>
          <p:nvPr/>
        </p:nvGrpSpPr>
        <p:grpSpPr>
          <a:xfrm>
            <a:off x="5364088" y="980728"/>
            <a:ext cx="3467106" cy="1152525"/>
            <a:chOff x="3024981" y="3248819"/>
            <a:chExt cx="3467106" cy="1152525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0" name="Rectangle 46"/>
            <p:cNvSpPr>
              <a:spLocks noChangeArrowheads="1"/>
            </p:cNvSpPr>
            <p:nvPr/>
          </p:nvSpPr>
          <p:spPr bwMode="auto">
            <a:xfrm rot="5400000">
              <a:off x="4140200" y="2133600"/>
              <a:ext cx="1152525" cy="33829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" name="Rectangle 64"/>
            <p:cNvSpPr>
              <a:spLocks noChangeArrowheads="1"/>
            </p:cNvSpPr>
            <p:nvPr/>
          </p:nvSpPr>
          <p:spPr bwMode="auto">
            <a:xfrm>
              <a:off x="3171026" y="3439820"/>
              <a:ext cx="3321061" cy="5847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dirty="0" err="1">
                  <a:cs typeface="Times New Roman" pitchFamily="18" charset="0"/>
                </a:rPr>
                <a:t>p+p</a:t>
              </a:r>
              <a:r>
                <a:rPr lang="en-GB" dirty="0">
                  <a:cs typeface="Times New Roman" pitchFamily="18" charset="0"/>
                </a:rPr>
                <a:t> ↔ e</a:t>
              </a:r>
              <a:r>
                <a:rPr lang="en-GB" baseline="30000" dirty="0">
                  <a:cs typeface="Times New Roman" pitchFamily="18" charset="0"/>
                </a:rPr>
                <a:t>+</a:t>
              </a:r>
              <a:r>
                <a:rPr lang="en-GB" dirty="0">
                  <a:cs typeface="Times New Roman" pitchFamily="18" charset="0"/>
                </a:rPr>
                <a:t>+</a:t>
              </a:r>
              <a:r>
                <a:rPr lang="en-GB" b="1" dirty="0">
                  <a:cs typeface="Times New Roman" pitchFamily="18" charset="0"/>
                </a:rPr>
                <a:t>e</a:t>
              </a:r>
              <a:r>
                <a:rPr lang="en-GB" b="1" baseline="30000" dirty="0">
                  <a:cs typeface="Times New Roman" pitchFamily="18" charset="0"/>
                </a:rPr>
                <a:t>-</a:t>
              </a:r>
              <a:r>
                <a:rPr lang="en-GB" baseline="30000" dirty="0">
                  <a:cs typeface="Times New Roman" pitchFamily="18" charset="0"/>
                </a:rPr>
                <a:t> </a:t>
              </a:r>
              <a:r>
                <a:rPr lang="en-GB" dirty="0">
                  <a:cs typeface="Times New Roman" pitchFamily="18" charset="0"/>
                </a:rPr>
                <a:t>+</a:t>
              </a:r>
              <a:r>
                <a:rPr lang="en-GB" dirty="0" smtClean="0">
                  <a:latin typeface="Symbol" pitchFamily="18" charset="2"/>
                  <a:cs typeface="Times New Roman" pitchFamily="18" charset="0"/>
                </a:rPr>
                <a:t>p</a:t>
              </a:r>
              <a:r>
                <a:rPr lang="en-GB" baseline="30000" dirty="0" smtClean="0">
                  <a:latin typeface="Symbol" pitchFamily="18" charset="2"/>
                  <a:cs typeface="Times New Roman" pitchFamily="18" charset="0"/>
                </a:rPr>
                <a:t>0</a:t>
              </a:r>
              <a:endParaRPr lang="fr-FR" baseline="30000" dirty="0">
                <a:latin typeface="Symbol" pitchFamily="18" charset="2"/>
              </a:endParaRPr>
            </a:p>
          </p:txBody>
        </p:sp>
      </p:grpSp>
      <p:sp>
        <p:nvSpPr>
          <p:cNvPr id="14" name="ZoneTexte 13"/>
          <p:cNvSpPr txBox="1"/>
          <p:nvPr/>
        </p:nvSpPr>
        <p:spPr>
          <a:xfrm>
            <a:off x="5076056" y="5949280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0" dirty="0" smtClean="0"/>
              <a:t>4M</a:t>
            </a:r>
            <a:r>
              <a:rPr lang="fr-FR" b="1" i="0" baseline="30000" dirty="0" smtClean="0"/>
              <a:t>2</a:t>
            </a:r>
            <a:endParaRPr lang="fr-FR" b="1" i="0" baseline="30000" dirty="0"/>
          </a:p>
        </p:txBody>
      </p:sp>
      <p:cxnSp>
        <p:nvCxnSpPr>
          <p:cNvPr id="15" name="Connecteur droit 14"/>
          <p:cNvCxnSpPr/>
          <p:nvPr/>
        </p:nvCxnSpPr>
        <p:spPr bwMode="auto">
          <a:xfrm>
            <a:off x="6084168" y="1340768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="" xmlns:p14="http://schemas.microsoft.com/office/powerpoint/2010/main" val="15900420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409" y="712571"/>
            <a:ext cx="328614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Egle TOMASI-GUSTAFSSON   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B79C-DDB5-4459-9DA3-09FF98A36320}" type="slidenum">
              <a:rPr lang="fr-FR"/>
              <a:pPr/>
              <a:t>3</a:t>
            </a:fld>
            <a:endParaRPr lang="fr-FR" dirty="0"/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4314" y="712571"/>
            <a:ext cx="5449686" cy="5668757"/>
          </a:xfrm>
          <a:solidFill>
            <a:schemeClr val="accent2"/>
          </a:solidFill>
        </p:spPr>
        <p:txBody>
          <a:bodyPr/>
          <a:lstStyle/>
          <a:p>
            <a:pPr marL="400050" indent="-342900">
              <a:buNone/>
            </a:pP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Characterize the </a:t>
            </a:r>
            <a:r>
              <a:rPr lang="en-GB" sz="2200" dirty="0">
                <a:solidFill>
                  <a:srgbClr val="FFFF00"/>
                </a:solidFill>
                <a:latin typeface="Comic Sans MS" pitchFamily="66" charset="0"/>
              </a:rPr>
              <a:t>internal structure of </a:t>
            </a:r>
            <a:r>
              <a:rPr lang="en-GB" sz="2200" dirty="0" smtClean="0">
                <a:solidFill>
                  <a:srgbClr val="FFFF00"/>
                </a:solidFill>
                <a:latin typeface="Comic Sans MS" pitchFamily="66" charset="0"/>
              </a:rPr>
              <a:t>a </a:t>
            </a:r>
            <a:r>
              <a:rPr lang="en-GB" sz="2200" dirty="0">
                <a:solidFill>
                  <a:srgbClr val="FFFF00"/>
                </a:solidFill>
                <a:latin typeface="Comic Sans MS" pitchFamily="66" charset="0"/>
              </a:rPr>
              <a:t>particle </a:t>
            </a: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(</a:t>
            </a:r>
            <a:r>
              <a:rPr lang="en-GB" sz="2200" dirty="0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 </a:t>
            </a: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point-like)</a:t>
            </a:r>
            <a:endParaRPr lang="en-GB" sz="2200" i="1" dirty="0">
              <a:solidFill>
                <a:schemeClr val="bg1"/>
              </a:solidFill>
              <a:latin typeface="Comic Sans MS" pitchFamily="66" charset="0"/>
            </a:endParaRPr>
          </a:p>
          <a:p>
            <a:pPr marL="400050" indent="-342900">
              <a:buNone/>
            </a:pP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Elastic form factors contain </a:t>
            </a:r>
            <a:r>
              <a:rPr lang="en-GB" sz="2200" dirty="0" smtClean="0">
                <a:solidFill>
                  <a:schemeClr val="bg1"/>
                </a:solidFill>
                <a:latin typeface="Comic Sans MS" pitchFamily="66" charset="0"/>
              </a:rPr>
              <a:t>information on </a:t>
            </a: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the </a:t>
            </a:r>
            <a:r>
              <a:rPr lang="en-GB" sz="2200" dirty="0">
                <a:solidFill>
                  <a:srgbClr val="FFFF00"/>
                </a:solidFill>
                <a:latin typeface="Comic Sans MS" pitchFamily="66" charset="0"/>
              </a:rPr>
              <a:t>hadron ground state.</a:t>
            </a:r>
            <a:endParaRPr lang="en-GB" sz="2200" i="1" dirty="0">
              <a:solidFill>
                <a:srgbClr val="FFFF00"/>
              </a:solidFill>
              <a:latin typeface="Comic Sans MS" pitchFamily="66" charset="0"/>
            </a:endParaRPr>
          </a:p>
          <a:p>
            <a:pPr marL="400050" indent="-342900">
              <a:buNone/>
            </a:pP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In a P- and T-invariant theory, the </a:t>
            </a:r>
            <a:r>
              <a:rPr lang="en-GB" sz="2200" dirty="0" smtClean="0">
                <a:solidFill>
                  <a:schemeClr val="bg1"/>
                </a:solidFill>
                <a:latin typeface="Comic Sans MS" pitchFamily="66" charset="0"/>
              </a:rPr>
              <a:t>EM structure </a:t>
            </a: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of a particle of spin S </a:t>
            </a:r>
            <a:r>
              <a:rPr lang="en-GB" sz="2200" dirty="0" smtClean="0">
                <a:solidFill>
                  <a:schemeClr val="bg1"/>
                </a:solidFill>
                <a:latin typeface="Comic Sans MS" pitchFamily="66" charset="0"/>
              </a:rPr>
              <a:t>is defined </a:t>
            </a: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by </a:t>
            </a:r>
            <a:r>
              <a:rPr lang="en-GB" sz="2200" dirty="0">
                <a:solidFill>
                  <a:srgbClr val="FFFF00"/>
                </a:solidFill>
                <a:latin typeface="Comic Sans MS" pitchFamily="66" charset="0"/>
              </a:rPr>
              <a:t>2S+1 form factors.</a:t>
            </a:r>
          </a:p>
          <a:p>
            <a:pPr marL="400050" indent="-342900">
              <a:buNone/>
            </a:pP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Neutron and proton form factors </a:t>
            </a:r>
            <a:r>
              <a:rPr lang="en-GB" sz="2200" dirty="0" smtClean="0">
                <a:solidFill>
                  <a:schemeClr val="bg1"/>
                </a:solidFill>
                <a:latin typeface="Comic Sans MS" pitchFamily="66" charset="0"/>
              </a:rPr>
              <a:t>are different</a:t>
            </a: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400050" indent="-342900">
              <a:buNone/>
            </a:pP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Deuteron: 2 structure functions, </a:t>
            </a:r>
            <a:r>
              <a:rPr lang="en-GB" sz="2200" dirty="0" smtClean="0">
                <a:solidFill>
                  <a:schemeClr val="bg1"/>
                </a:solidFill>
                <a:latin typeface="Comic Sans MS" pitchFamily="66" charset="0"/>
              </a:rPr>
              <a:t> but </a:t>
            </a: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3 form factors.</a:t>
            </a:r>
          </a:p>
          <a:p>
            <a:pPr marL="400050" indent="-342900">
              <a:buNone/>
            </a:pPr>
            <a:r>
              <a:rPr lang="en-GB" sz="2200" dirty="0">
                <a:solidFill>
                  <a:schemeClr val="bg1"/>
                </a:solidFill>
                <a:latin typeface="Comic Sans MS" pitchFamily="66" charset="0"/>
              </a:rPr>
              <a:t>Playground for theory and </a:t>
            </a:r>
            <a:r>
              <a:rPr lang="en-GB" sz="2200" dirty="0" smtClean="0">
                <a:solidFill>
                  <a:schemeClr val="bg1"/>
                </a:solidFill>
                <a:latin typeface="Comic Sans MS" pitchFamily="66" charset="0"/>
              </a:rPr>
              <a:t>experiment</a:t>
            </a:r>
          </a:p>
          <a:p>
            <a:pPr marL="400050" indent="-342900">
              <a:buNone/>
            </a:pPr>
            <a:r>
              <a:rPr lang="en-GB" sz="2200" dirty="0" smtClean="0">
                <a:solidFill>
                  <a:schemeClr val="bg1"/>
                </a:solidFill>
                <a:latin typeface="Comic Sans MS" pitchFamily="66" charset="0"/>
              </a:rPr>
              <a:t>    at low q</a:t>
            </a:r>
            <a:r>
              <a:rPr lang="en-GB" sz="2200" baseline="30000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r>
              <a:rPr lang="en-GB" sz="2200" dirty="0" smtClean="0">
                <a:solidFill>
                  <a:schemeClr val="bg1"/>
                </a:solidFill>
                <a:latin typeface="Comic Sans MS" pitchFamily="66" charset="0"/>
              </a:rPr>
              <a:t> probe </a:t>
            </a:r>
            <a:r>
              <a:rPr lang="en-GB" sz="2200" dirty="0" smtClean="0">
                <a:solidFill>
                  <a:srgbClr val="FFFF00"/>
                </a:solidFill>
                <a:latin typeface="Comic Sans MS" pitchFamily="66" charset="0"/>
              </a:rPr>
              <a:t>the size of the nucleus,</a:t>
            </a:r>
            <a:r>
              <a:rPr lang="en-GB" sz="2200" dirty="0" smtClean="0">
                <a:solidFill>
                  <a:schemeClr val="bg1"/>
                </a:solidFill>
                <a:latin typeface="Comic Sans MS" pitchFamily="66" charset="0"/>
              </a:rPr>
              <a:t>  at high q</a:t>
            </a:r>
            <a:r>
              <a:rPr lang="en-GB" sz="2200" baseline="30000" dirty="0" smtClean="0">
                <a:solidFill>
                  <a:schemeClr val="bg1"/>
                </a:solidFill>
                <a:latin typeface="Comic Sans MS" pitchFamily="66" charset="0"/>
              </a:rPr>
              <a:t>2 </a:t>
            </a:r>
            <a:r>
              <a:rPr lang="en-GB" sz="2200" dirty="0" smtClean="0">
                <a:solidFill>
                  <a:schemeClr val="bg1"/>
                </a:solidFill>
                <a:latin typeface="Comic Sans MS" pitchFamily="66" charset="0"/>
              </a:rPr>
              <a:t>test </a:t>
            </a:r>
            <a:r>
              <a:rPr lang="en-GB" sz="2200" dirty="0" smtClean="0">
                <a:solidFill>
                  <a:srgbClr val="FFFF00"/>
                </a:solidFill>
                <a:latin typeface="Comic Sans MS" pitchFamily="66" charset="0"/>
              </a:rPr>
              <a:t>QCD scaling</a:t>
            </a:r>
          </a:p>
          <a:p>
            <a:pPr marL="400050" indent="-342900">
              <a:buNone/>
            </a:pPr>
            <a:endParaRPr lang="en-GB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75460" name="Rectangle 4"/>
          <p:cNvSpPr>
            <a:spLocks noChangeArrowheads="1"/>
          </p:cNvSpPr>
          <p:nvPr/>
        </p:nvSpPr>
        <p:spPr bwMode="auto">
          <a:xfrm>
            <a:off x="228600" y="5105400"/>
            <a:ext cx="8739188" cy="9445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endParaRPr lang="en-GB" sz="3200" i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en-GB" i="1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1"/>
          </p:nvPr>
        </p:nvSpPr>
        <p:spPr>
          <a:xfrm>
            <a:off x="611560" y="6597352"/>
            <a:ext cx="1317606" cy="119084"/>
          </a:xfrm>
        </p:spPr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 dirty="0"/>
          </a:p>
        </p:txBody>
      </p:sp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379321"/>
            <a:ext cx="2071702" cy="460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solidFill>
                  <a:srgbClr val="FFFF00"/>
                </a:solidFill>
                <a:latin typeface="Comic Sans MS" pitchFamily="66" charset="0"/>
              </a:rPr>
              <a:t>Hadron Electromagnetic Form factors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805954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 bwMode="auto">
          <a:xfrm>
            <a:off x="0" y="3645024"/>
            <a:ext cx="4499992" cy="27363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0" y="692696"/>
            <a:ext cx="9144000" cy="28083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860032" y="5949280"/>
            <a:ext cx="3995936" cy="461665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Large angle: VM exchange 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The reaction  </a:t>
            </a:r>
            <a:r>
              <a:rPr lang="fr-FR" sz="3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sz="3600" dirty="0" smtClean="0">
                <a:solidFill>
                  <a:srgbClr val="FFFF00"/>
                </a:solidFill>
                <a:latin typeface="Comic Sans MS" pitchFamily="66" charset="0"/>
              </a:rPr>
              <a:t>p + p     e</a:t>
            </a:r>
            <a:r>
              <a:rPr lang="fr-FR" sz="3600" baseline="30000" dirty="0" smtClean="0">
                <a:solidFill>
                  <a:srgbClr val="FFFF00"/>
                </a:solidFill>
                <a:latin typeface="Comic Sans MS" pitchFamily="66" charset="0"/>
              </a:rPr>
              <a:t>+</a:t>
            </a:r>
            <a:r>
              <a:rPr lang="fr-FR" sz="3600" dirty="0" smtClean="0">
                <a:solidFill>
                  <a:srgbClr val="FFFF00"/>
                </a:solidFill>
                <a:latin typeface="Comic Sans MS" pitchFamily="66" charset="0"/>
              </a:rPr>
              <a:t> + e</a:t>
            </a:r>
            <a:r>
              <a:rPr lang="fr-FR" sz="3600" baseline="30000" dirty="0" smtClean="0">
                <a:solidFill>
                  <a:srgbClr val="FFFF00"/>
                </a:solidFill>
                <a:latin typeface="Comic Sans MS" pitchFamily="66" charset="0"/>
              </a:rPr>
              <a:t>-</a:t>
            </a:r>
            <a:r>
              <a:rPr lang="fr-FR" sz="3600" dirty="0" smtClean="0">
                <a:solidFill>
                  <a:srgbClr val="FFFF00"/>
                </a:solidFill>
                <a:latin typeface="Comic Sans MS" pitchFamily="66" charset="0"/>
              </a:rPr>
              <a:t> + </a:t>
            </a:r>
            <a:r>
              <a:rPr lang="fr-FR" sz="3600" dirty="0" smtClean="0">
                <a:solidFill>
                  <a:srgbClr val="FFFF00"/>
                </a:solidFill>
                <a:latin typeface="Symbol" pitchFamily="18" charset="2"/>
              </a:rPr>
              <a:t>p</a:t>
            </a:r>
            <a:r>
              <a:rPr lang="fr-FR" sz="3600" baseline="30000" dirty="0" smtClean="0">
                <a:solidFill>
                  <a:srgbClr val="FFFF00"/>
                </a:solidFill>
                <a:latin typeface="Comic Sans MS" pitchFamily="66" charset="0"/>
              </a:rPr>
              <a:t>0</a:t>
            </a:r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7" name="Espace réservé du contenu 6" descr="figure01_pp.eps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r="410" b="15017"/>
          <a:stretch/>
        </p:blipFill>
        <p:spPr>
          <a:xfrm>
            <a:off x="2255500" y="836712"/>
            <a:ext cx="6780996" cy="2325390"/>
          </a:xfrm>
          <a:solidFill>
            <a:srgbClr val="0000FF"/>
          </a:solidFill>
          <a:ln>
            <a:solidFill>
              <a:srgbClr val="0000FF"/>
            </a:solidFill>
          </a:ln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17A82C-CF80-4CA0-82B2-DAD68A3D5604}" type="slidenum">
              <a:rPr lang="fr-FR" smtClean="0"/>
              <a:pPr>
                <a:defRPr/>
              </a:pPr>
              <a:t>30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138" b="20803"/>
          <a:stretch>
            <a:fillRect/>
          </a:stretch>
        </p:blipFill>
        <p:spPr>
          <a:xfrm>
            <a:off x="1043608" y="4149080"/>
            <a:ext cx="2954014" cy="1656184"/>
          </a:xfrm>
          <a:prstGeom prst="rect">
            <a:avLst/>
          </a:prstGeom>
        </p:spPr>
      </p:pic>
      <p:cxnSp>
        <p:nvCxnSpPr>
          <p:cNvPr id="13" name="Connecteur droit avec flèche 12"/>
          <p:cNvCxnSpPr/>
          <p:nvPr/>
        </p:nvCxnSpPr>
        <p:spPr bwMode="auto">
          <a:xfrm>
            <a:off x="5436096" y="403076"/>
            <a:ext cx="288032" cy="1588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 bwMode="auto">
          <a:xfrm>
            <a:off x="5004048" y="188640"/>
            <a:ext cx="216024" cy="0"/>
          </a:xfrm>
          <a:prstGeom prst="line">
            <a:avLst/>
          </a:prstGeom>
          <a:ln w="28575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6444208" y="908720"/>
            <a:ext cx="1350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rgbClr val="0000FF"/>
                </a:solidFill>
                <a:latin typeface="Symbol" pitchFamily="18" charset="2"/>
              </a:rPr>
              <a:t>g</a:t>
            </a:r>
            <a:r>
              <a:rPr lang="fr-FR" sz="2800" baseline="30000" dirty="0" smtClean="0">
                <a:solidFill>
                  <a:srgbClr val="0000FF"/>
                </a:solidFill>
                <a:latin typeface="Symbol" pitchFamily="18" charset="2"/>
              </a:rPr>
              <a:t>*</a:t>
            </a:r>
            <a:r>
              <a:rPr lang="fr-FR" sz="2800" dirty="0" smtClean="0">
                <a:solidFill>
                  <a:srgbClr val="0000FF"/>
                </a:solidFill>
              </a:rPr>
              <a:t>NN(*)</a:t>
            </a:r>
            <a:endParaRPr lang="fr-FR" sz="2800" dirty="0">
              <a:solidFill>
                <a:srgbClr val="0000FF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516216" y="2420888"/>
            <a:ext cx="1080120" cy="523220"/>
          </a:xfrm>
          <a:prstGeom prst="rect">
            <a:avLst/>
          </a:prstGeom>
          <a:noFill/>
          <a:ln>
            <a:solidFill>
              <a:srgbClr val="FFFF99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dirty="0" err="1" smtClean="0">
                <a:solidFill>
                  <a:srgbClr val="0000FF"/>
                </a:solidFill>
                <a:latin typeface="Symbol" pitchFamily="18" charset="2"/>
              </a:rPr>
              <a:t>p</a:t>
            </a:r>
            <a:r>
              <a:rPr lang="fr-FR" sz="2800" dirty="0" err="1" smtClean="0">
                <a:solidFill>
                  <a:srgbClr val="0000FF"/>
                </a:solidFill>
              </a:rPr>
              <a:t>NN</a:t>
            </a:r>
            <a:endParaRPr lang="fr-FR" sz="2800" dirty="0">
              <a:solidFill>
                <a:srgbClr val="0000FF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899592" y="4725144"/>
            <a:ext cx="881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VNN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059832" y="4869160"/>
            <a:ext cx="869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rgbClr val="FF0000"/>
                </a:solidFill>
              </a:rPr>
              <a:t>V</a:t>
            </a:r>
            <a:r>
              <a:rPr lang="fr-FR" sz="2800" dirty="0" err="1" smtClean="0">
                <a:solidFill>
                  <a:srgbClr val="FF0000"/>
                </a:solidFill>
                <a:latin typeface="Symbol" pitchFamily="18" charset="2"/>
              </a:rPr>
              <a:t>pg</a:t>
            </a:r>
            <a:r>
              <a:rPr lang="fr-FR" sz="2800" baseline="30000" dirty="0" smtClean="0">
                <a:solidFill>
                  <a:srgbClr val="FF0000"/>
                </a:solidFill>
                <a:latin typeface="Symbol" pitchFamily="18" charset="2"/>
              </a:rPr>
              <a:t>*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624977" y="3068960"/>
            <a:ext cx="2519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00FF"/>
                </a:solidFill>
              </a:rPr>
              <a:t>M. P. </a:t>
            </a:r>
            <a:r>
              <a:rPr lang="fr-FR" sz="2400" dirty="0" err="1" smtClean="0">
                <a:solidFill>
                  <a:srgbClr val="0000FF"/>
                </a:solidFill>
              </a:rPr>
              <a:t>Rekalo</a:t>
            </a:r>
            <a:r>
              <a:rPr lang="fr-FR" sz="2400" dirty="0" smtClean="0">
                <a:solidFill>
                  <a:srgbClr val="0000FF"/>
                </a:solidFill>
              </a:rPr>
              <a:t>, 1967</a:t>
            </a:r>
            <a:endParaRPr lang="fr-FR" sz="2400" dirty="0">
              <a:solidFill>
                <a:srgbClr val="0000FF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3573016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V=</a:t>
            </a:r>
            <a:r>
              <a:rPr lang="en-US" sz="2800" dirty="0" err="1" smtClean="0">
                <a:solidFill>
                  <a:srgbClr val="FF0000"/>
                </a:solidFill>
                <a:latin typeface="Symbol" pitchFamily="18" charset="2"/>
              </a:rPr>
              <a:t>r,w,f</a:t>
            </a:r>
            <a:r>
              <a:rPr lang="en-US" sz="2800" dirty="0" smtClean="0">
                <a:solidFill>
                  <a:srgbClr val="FF0000"/>
                </a:solidFill>
                <a:latin typeface="Symbol" pitchFamily="18" charset="2"/>
              </a:rPr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J/</a:t>
            </a:r>
            <a:r>
              <a:rPr lang="en-US" sz="2800" dirty="0" smtClean="0">
                <a:solidFill>
                  <a:srgbClr val="FF0000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, ..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076056" y="3573016"/>
            <a:ext cx="2915816" cy="1200329"/>
          </a:xfrm>
          <a:prstGeom prst="rect">
            <a:avLst/>
          </a:prstGeom>
          <a:solidFill>
            <a:srgbClr val="0000FF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Forward/backward</a:t>
            </a:r>
          </a:p>
          <a:p>
            <a:r>
              <a:rPr lang="en-US" sz="2400" u="sng" dirty="0" err="1" smtClean="0">
                <a:solidFill>
                  <a:schemeClr val="bg1"/>
                </a:solidFill>
                <a:latin typeface="Comic Sans MS" pitchFamily="66" charset="0"/>
              </a:rPr>
              <a:t>Regge</a:t>
            </a:r>
            <a:r>
              <a:rPr lang="en-US" sz="2400" u="sng" dirty="0" smtClean="0">
                <a:solidFill>
                  <a:schemeClr val="bg1"/>
                </a:solidFill>
                <a:latin typeface="Comic Sans MS" pitchFamily="66" charset="0"/>
              </a:rPr>
              <a:t> trajectory </a:t>
            </a:r>
          </a:p>
          <a:p>
            <a:r>
              <a:rPr lang="en-US" sz="2400" u="sng" dirty="0" smtClean="0">
                <a:solidFill>
                  <a:schemeClr val="bg1"/>
                </a:solidFill>
                <a:latin typeface="Comic Sans MS" pitchFamily="66" charset="0"/>
              </a:rPr>
              <a:t>of the proton</a:t>
            </a:r>
            <a:endParaRPr lang="en-US" sz="2400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3256"/>
            <a:ext cx="1637614" cy="585813"/>
          </a:xfrm>
          <a:prstGeom prst="rect">
            <a:avLst/>
          </a:prstGeom>
          <a:solidFill>
            <a:srgbClr val="FF0000"/>
          </a:solidFill>
          <a:ln w="28575">
            <a:solidFill>
              <a:srgbClr val="FF3300"/>
            </a:solidFill>
          </a:ln>
          <a:effectLst/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814782"/>
            <a:ext cx="4139952" cy="758233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869160"/>
            <a:ext cx="3960440" cy="908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ZoneTexte 34"/>
          <p:cNvSpPr txBox="1"/>
          <p:nvPr/>
        </p:nvSpPr>
        <p:spPr>
          <a:xfrm>
            <a:off x="0" y="764704"/>
            <a:ext cx="2339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00FF"/>
                </a:solidFill>
              </a:rPr>
              <a:t>E.A. </a:t>
            </a:r>
            <a:r>
              <a:rPr lang="fr-FR" sz="2400" dirty="0" err="1" smtClean="0">
                <a:solidFill>
                  <a:srgbClr val="0000FF"/>
                </a:solidFill>
              </a:rPr>
              <a:t>Kuraev</a:t>
            </a:r>
            <a:r>
              <a:rPr lang="fr-FR" sz="2400" dirty="0" smtClean="0">
                <a:solidFill>
                  <a:srgbClr val="0000FF"/>
                </a:solidFill>
              </a:rPr>
              <a:t>,</a:t>
            </a:r>
          </a:p>
          <a:p>
            <a:r>
              <a:rPr lang="fr-FR" sz="2400" dirty="0" smtClean="0">
                <a:solidFill>
                  <a:srgbClr val="0000FF"/>
                </a:solidFill>
              </a:rPr>
              <a:t>PRC, 2008</a:t>
            </a:r>
          </a:p>
          <a:p>
            <a:r>
              <a:rPr lang="fr-FR" sz="2400" dirty="0" smtClean="0">
                <a:solidFill>
                  <a:srgbClr val="0000FF"/>
                </a:solidFill>
              </a:rPr>
              <a:t>JETP, 2012</a:t>
            </a:r>
          </a:p>
          <a:p>
            <a:r>
              <a:rPr lang="fr-FR" sz="2400" dirty="0" err="1" smtClean="0">
                <a:solidFill>
                  <a:srgbClr val="0000FF"/>
                </a:solidFill>
              </a:rPr>
              <a:t>G.I.Gakh</a:t>
            </a:r>
            <a:r>
              <a:rPr lang="fr-FR" sz="2400" dirty="0" smtClean="0">
                <a:solidFill>
                  <a:srgbClr val="0000FF"/>
                </a:solidFill>
              </a:rPr>
              <a:t> et al,</a:t>
            </a:r>
          </a:p>
          <a:p>
            <a:r>
              <a:rPr lang="fr-FR" sz="2400" dirty="0" smtClean="0">
                <a:solidFill>
                  <a:srgbClr val="0000FF"/>
                </a:solidFill>
              </a:rPr>
              <a:t>PRC, 2011</a:t>
            </a:r>
          </a:p>
          <a:p>
            <a:endParaRPr lang="fr-FR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30766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31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4277477" cy="414734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115616" y="764704"/>
            <a:ext cx="4641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Czx</a:t>
            </a:r>
            <a:r>
              <a:rPr lang="en-US" dirty="0" smtClean="0">
                <a:solidFill>
                  <a:srgbClr val="FF0000"/>
                </a:solidFill>
              </a:rPr>
              <a:t>: large at small angles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191" y="2060848"/>
            <a:ext cx="3826809" cy="371038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652120" y="1268760"/>
            <a:ext cx="29785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Ay: small except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on resonances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372200" y="764704"/>
            <a:ext cx="2262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2E=5.4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  <a:latin typeface="Comic Sans MS" pitchFamily="66" charset="0"/>
              </a:rPr>
              <a:t>Results  with IJL FFs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5085184"/>
            <a:ext cx="777716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9pPr>
          </a:lstStyle>
          <a:p>
            <a:pPr algn="l"/>
            <a:r>
              <a:rPr lang="fr-FR" i="1" dirty="0" err="1" smtClean="0">
                <a:solidFill>
                  <a:srgbClr val="FF0000"/>
                </a:solidFill>
                <a:latin typeface="Comic Sans MS" pitchFamily="66" charset="0"/>
              </a:rPr>
              <a:t>Polarization</a:t>
            </a:r>
            <a:r>
              <a:rPr lang="fr-FR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  <a:latin typeface="Comic Sans MS" pitchFamily="66" charset="0"/>
              </a:rPr>
              <a:t>phenomena</a:t>
            </a:r>
            <a:r>
              <a:rPr lang="fr-FR" i="1" dirty="0" smtClean="0">
                <a:solidFill>
                  <a:srgbClr val="FF0000"/>
                </a:solidFill>
                <a:latin typeface="Comic Sans MS" pitchFamily="66" charset="0"/>
              </a:rPr>
              <a:t> help </a:t>
            </a:r>
          </a:p>
          <a:p>
            <a:pPr algn="l"/>
            <a:r>
              <a:rPr lang="fr-FR" i="1" dirty="0" smtClean="0">
                <a:solidFill>
                  <a:srgbClr val="FF0000"/>
                </a:solidFill>
                <a:latin typeface="Comic Sans MS" pitchFamily="66" charset="0"/>
              </a:rPr>
              <a:t>to </a:t>
            </a:r>
            <a:r>
              <a:rPr lang="fr-FR" i="1" dirty="0" err="1" smtClean="0">
                <a:solidFill>
                  <a:srgbClr val="FF0000"/>
                </a:solidFill>
                <a:latin typeface="Comic Sans MS" pitchFamily="66" charset="0"/>
              </a:rPr>
              <a:t>distinguish</a:t>
            </a:r>
            <a:r>
              <a:rPr lang="fr-FR" i="1" dirty="0" smtClean="0">
                <a:solidFill>
                  <a:srgbClr val="FF0000"/>
                </a:solidFill>
                <a:latin typeface="Comic Sans MS" pitchFamily="66" charset="0"/>
              </a:rPr>
              <a:t> the </a:t>
            </a:r>
            <a:r>
              <a:rPr lang="fr-FR" i="1" dirty="0" err="1" smtClean="0">
                <a:solidFill>
                  <a:srgbClr val="FF0000"/>
                </a:solidFill>
                <a:latin typeface="Comic Sans MS" pitchFamily="66" charset="0"/>
              </a:rPr>
              <a:t>reaction</a:t>
            </a:r>
            <a:r>
              <a:rPr lang="fr-FR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  <a:latin typeface="Comic Sans MS" pitchFamily="66" charset="0"/>
              </a:rPr>
              <a:t>mechanism</a:t>
            </a:r>
            <a:r>
              <a:rPr lang="fr-FR" i="1" dirty="0" smtClean="0">
                <a:solidFill>
                  <a:srgbClr val="FF0000"/>
                </a:solidFill>
                <a:latin typeface="Comic Sans MS" pitchFamily="66" charset="0"/>
              </a:rPr>
              <a:t>!</a:t>
            </a:r>
            <a:endParaRPr lang="fr-FR" i="1" baseline="30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95736" y="5949281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>
                <a:solidFill>
                  <a:srgbClr val="0000FF"/>
                </a:solidFill>
              </a:rPr>
              <a:t>G.I. </a:t>
            </a:r>
            <a:r>
              <a:rPr lang="fr-FR" sz="2400" dirty="0" err="1" smtClean="0">
                <a:solidFill>
                  <a:srgbClr val="0000FF"/>
                </a:solidFill>
              </a:rPr>
              <a:t>Gakh</a:t>
            </a:r>
            <a:r>
              <a:rPr lang="fr-FR" sz="2400" dirty="0" smtClean="0">
                <a:solidFill>
                  <a:srgbClr val="0000FF"/>
                </a:solidFill>
              </a:rPr>
              <a:t>, J. Boucher, E.T-G., </a:t>
            </a:r>
            <a:r>
              <a:rPr lang="fr-FR" sz="2400" dirty="0" err="1" smtClean="0">
                <a:solidFill>
                  <a:srgbClr val="0000FF"/>
                </a:solidFill>
              </a:rPr>
              <a:t>Phys.Rev</a:t>
            </a:r>
            <a:r>
              <a:rPr lang="fr-FR" sz="2400" dirty="0" smtClean="0">
                <a:solidFill>
                  <a:srgbClr val="0000FF"/>
                </a:solidFill>
              </a:rPr>
              <a:t>. C83 (2011)</a:t>
            </a:r>
            <a:endParaRPr lang="fr-FR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28662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4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8B89-584E-47D4-B455-AE54F069BC32}" type="slidenum">
              <a:rPr lang="fr-FR"/>
              <a:pPr/>
              <a:t>32</a:t>
            </a:fld>
            <a:endParaRPr lang="fr-FR"/>
          </a:p>
        </p:txBody>
      </p:sp>
      <p:sp>
        <p:nvSpPr>
          <p:cNvPr id="44" name="Espace réservé du pied de page 4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The Time-like region: the threshold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8" name="Image 47" descr="SLTLModels2014.eps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8001" r="6702"/>
          <a:stretch>
            <a:fillRect/>
          </a:stretch>
        </p:blipFill>
        <p:spPr>
          <a:xfrm>
            <a:off x="0" y="548680"/>
            <a:ext cx="9144000" cy="5904656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45" name="Image 44" descr="SLTLModels2014.eps"/>
          <p:cNvPicPr>
            <a:picLocks noChangeAspect="1"/>
          </p:cNvPicPr>
          <p:nvPr/>
        </p:nvPicPr>
        <p:blipFill>
          <a:blip r:embed="rId3" cstate="print"/>
          <a:srcRect l="54732" t="8001" r="38655" b="2244"/>
          <a:stretch>
            <a:fillRect/>
          </a:stretch>
        </p:blipFill>
        <p:spPr>
          <a:xfrm>
            <a:off x="5364088" y="548680"/>
            <a:ext cx="648072" cy="5760640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900420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03D69F-75E7-47D1-942C-7A03D416D2E6}" type="slidenum">
              <a:rPr lang="fr-FR" smtClean="0"/>
              <a:pPr>
                <a:defRPr/>
              </a:pPr>
              <a:t>33</a:t>
            </a:fld>
            <a:endParaRPr lang="fr-FR"/>
          </a:p>
        </p:txBody>
      </p:sp>
      <p:pic>
        <p:nvPicPr>
          <p:cNvPr id="3379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1" y="-15113"/>
            <a:ext cx="9015562" cy="779817"/>
          </a:xfrm>
          <a:prstGeom prst="rect">
            <a:avLst/>
          </a:prstGeom>
          <a:solidFill>
            <a:srgbClr val="0000FF"/>
          </a:solidFill>
          <a:ln w="2857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9pPr>
          </a:lstStyle>
          <a:p>
            <a:r>
              <a:rPr lang="en-US" sz="3200" dirty="0" smtClean="0">
                <a:solidFill>
                  <a:srgbClr val="FFFF00"/>
                </a:solidFill>
                <a:latin typeface="Comic Sans MS" pitchFamily="66" charset="0"/>
              </a:rPr>
              <a:t>Point-like form factors?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76256" y="980728"/>
            <a:ext cx="17572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S. </a:t>
            </a:r>
            <a:r>
              <a:rPr lang="fr-FR" dirty="0" err="1" smtClean="0"/>
              <a:t>Pacetti</a:t>
            </a:r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65F5-3239-4510-9816-39B7C45778AD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2" cstate="print"/>
          <a:srcRect r="7476" b="6932"/>
          <a:stretch>
            <a:fillRect/>
          </a:stretch>
        </p:blipFill>
        <p:spPr bwMode="auto">
          <a:xfrm>
            <a:off x="0" y="-1"/>
            <a:ext cx="9144000" cy="694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537133" cy="1268760"/>
          </a:xfrm>
          <a:solidFill>
            <a:srgbClr val="0000FF"/>
          </a:solidFill>
          <a:ln w="28575">
            <a:solidFill>
              <a:schemeClr val="accent2"/>
            </a:solidFill>
          </a:ln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  <a:latin typeface="Comic Sans MS" pitchFamily="66" charset="0"/>
              </a:rPr>
              <a:t>T</a:t>
            </a:r>
            <a:r>
              <a:rPr lang="en-US" sz="3600" dirty="0" smtClean="0">
                <a:solidFill>
                  <a:srgbClr val="FFFF00"/>
                </a:solidFill>
                <a:latin typeface="Comic Sans MS" pitchFamily="66" charset="0"/>
              </a:rPr>
              <a:t>he nucleon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35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043608" y="2276872"/>
            <a:ext cx="5089319" cy="1077218"/>
          </a:xfrm>
          <a:prstGeom prst="rect">
            <a:avLst/>
          </a:prstGeom>
          <a:gradFill flip="none" rotWithShape="1">
            <a:gsLst>
              <a:gs pos="0">
                <a:srgbClr val="FF5050">
                  <a:tint val="66000"/>
                  <a:satMod val="160000"/>
                </a:srgbClr>
              </a:gs>
              <a:gs pos="50000">
                <a:srgbClr val="FF5050">
                  <a:tint val="44500"/>
                  <a:satMod val="160000"/>
                </a:srgbClr>
              </a:gs>
              <a:gs pos="100000">
                <a:srgbClr val="FF505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mic Sans MS" pitchFamily="66" charset="0"/>
              </a:rPr>
              <a:t>antisymmetric</a:t>
            </a:r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 state of </a:t>
            </a:r>
            <a:endParaRPr lang="en-US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colored </a:t>
            </a:r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quarks</a:t>
            </a:r>
          </a:p>
        </p:txBody>
      </p:sp>
      <p:grpSp>
        <p:nvGrpSpPr>
          <p:cNvPr id="7" name="Groupe 16"/>
          <p:cNvGrpSpPr/>
          <p:nvPr/>
        </p:nvGrpSpPr>
        <p:grpSpPr>
          <a:xfrm>
            <a:off x="6300192" y="2348880"/>
            <a:ext cx="2647853" cy="946022"/>
            <a:chOff x="4126320" y="3360561"/>
            <a:chExt cx="2608088" cy="992911"/>
          </a:xfrm>
        </p:grpSpPr>
        <p:pic>
          <p:nvPicPr>
            <p:cNvPr id="3082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6320" y="3360561"/>
              <a:ext cx="2524944" cy="517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2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6320" y="3855783"/>
              <a:ext cx="2608088" cy="497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10" y="80249"/>
            <a:ext cx="2276475" cy="200977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899592" y="1412776"/>
            <a:ext cx="3642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omic Sans MS" pitchFamily="66" charset="0"/>
              </a:rPr>
              <a:t>3</a:t>
            </a:r>
            <a:r>
              <a:rPr lang="en-US" sz="2400" dirty="0" smtClean="0">
                <a:latin typeface="Comic Sans MS" pitchFamily="66" charset="0"/>
              </a:rPr>
              <a:t> valence quarks and</a:t>
            </a:r>
          </a:p>
          <a:p>
            <a:r>
              <a:rPr lang="en-US" sz="2400" dirty="0" smtClean="0">
                <a:latin typeface="Comic Sans MS" pitchFamily="66" charset="0"/>
              </a:rPr>
              <a:t>a neutral sea of </a:t>
            </a:r>
            <a:r>
              <a:rPr lang="en-US" sz="2400" dirty="0" err="1" smtClean="0">
                <a:latin typeface="Comic Sans MS" pitchFamily="66" charset="0"/>
              </a:rPr>
              <a:t>qq</a:t>
            </a:r>
            <a:r>
              <a:rPr lang="en-US" sz="2400" dirty="0" smtClean="0">
                <a:latin typeface="Comic Sans MS" pitchFamily="66" charset="0"/>
              </a:rPr>
              <a:t> pairs</a:t>
            </a:r>
            <a:endParaRPr lang="en-US" sz="2000" i="0" dirty="0">
              <a:latin typeface="Comic Sans MS" pitchFamily="66" charset="0"/>
            </a:endParaRPr>
          </a:p>
        </p:txBody>
      </p:sp>
      <p:cxnSp>
        <p:nvCxnSpPr>
          <p:cNvPr id="14" name="Connecteur droit 13"/>
          <p:cNvCxnSpPr/>
          <p:nvPr/>
        </p:nvCxnSpPr>
        <p:spPr bwMode="auto">
          <a:xfrm>
            <a:off x="3347864" y="1916832"/>
            <a:ext cx="24301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15"/>
          <p:cNvSpPr/>
          <p:nvPr/>
        </p:nvSpPr>
        <p:spPr>
          <a:xfrm>
            <a:off x="539552" y="4077072"/>
            <a:ext cx="8100392" cy="1384995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sz="2800" i="0" dirty="0" smtClean="0">
                <a:latin typeface="Comic Sans MS" pitchFamily="66" charset="0"/>
              </a:rPr>
              <a:t> Does not hold in the spatial center of the nucleon: the </a:t>
            </a:r>
            <a:r>
              <a:rPr lang="en-US" sz="2800" i="0" dirty="0">
                <a:latin typeface="Comic Sans MS" pitchFamily="66" charset="0"/>
              </a:rPr>
              <a:t>center of the nucleon </a:t>
            </a:r>
            <a:r>
              <a:rPr lang="en-US" sz="2800" dirty="0">
                <a:solidFill>
                  <a:schemeClr val="accent2"/>
                </a:solidFill>
                <a:latin typeface="Comic Sans MS" pitchFamily="66" charset="0"/>
              </a:rPr>
              <a:t>is electrically neutral,</a:t>
            </a:r>
            <a:r>
              <a:rPr lang="en-US" sz="2800" i="0" dirty="0">
                <a:latin typeface="Comic Sans MS" pitchFamily="66" charset="0"/>
              </a:rPr>
              <a:t> due to strong </a:t>
            </a:r>
            <a:r>
              <a:rPr lang="en-US" sz="2800" i="0" dirty="0" err="1">
                <a:latin typeface="Comic Sans MS" pitchFamily="66" charset="0"/>
              </a:rPr>
              <a:t>gluonic</a:t>
            </a:r>
            <a:r>
              <a:rPr lang="en-US" sz="2800" i="0" dirty="0">
                <a:latin typeface="Comic Sans MS" pitchFamily="66" charset="0"/>
              </a:rPr>
              <a:t> </a:t>
            </a:r>
            <a:r>
              <a:rPr lang="en-US" sz="2800" i="0" dirty="0" smtClean="0">
                <a:latin typeface="Comic Sans MS" pitchFamily="66" charset="0"/>
              </a:rPr>
              <a:t>field</a:t>
            </a:r>
            <a:endParaRPr lang="en-US" sz="2800" i="0" dirty="0"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228184" y="2276872"/>
            <a:ext cx="2915816" cy="1008112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71600" y="3501008"/>
            <a:ext cx="29209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Main assumption</a:t>
            </a:r>
            <a:endParaRPr lang="fr-FR" sz="2800" dirty="0"/>
          </a:p>
        </p:txBody>
      </p:sp>
      <p:sp>
        <p:nvSpPr>
          <p:cNvPr id="17" name="Rectangle 16"/>
          <p:cNvSpPr/>
          <p:nvPr/>
        </p:nvSpPr>
        <p:spPr>
          <a:xfrm>
            <a:off x="467544" y="5805264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E.A. </a:t>
            </a:r>
            <a:r>
              <a:rPr lang="fr-FR" sz="2400" dirty="0" err="1" smtClean="0">
                <a:solidFill>
                  <a:srgbClr val="FF0000"/>
                </a:solidFill>
              </a:rPr>
              <a:t>Kuraev</a:t>
            </a:r>
            <a:r>
              <a:rPr lang="fr-FR" sz="2400" dirty="0" smtClean="0">
                <a:solidFill>
                  <a:srgbClr val="FF0000"/>
                </a:solidFill>
              </a:rPr>
              <a:t>, E. T-G, A. </a:t>
            </a:r>
            <a:r>
              <a:rPr lang="fr-FR" sz="2400" dirty="0" err="1" smtClean="0">
                <a:solidFill>
                  <a:srgbClr val="FF0000"/>
                </a:solidFill>
              </a:rPr>
              <a:t>Dbeyssi</a:t>
            </a:r>
            <a:r>
              <a:rPr lang="fr-FR" sz="2400" dirty="0" smtClean="0">
                <a:solidFill>
                  <a:srgbClr val="FF0000"/>
                </a:solidFill>
              </a:rPr>
              <a:t>,  </a:t>
            </a:r>
            <a:r>
              <a:rPr lang="fr-FR" sz="2400" dirty="0" err="1" smtClean="0">
                <a:solidFill>
                  <a:srgbClr val="FF0000"/>
                </a:solidFill>
              </a:rPr>
              <a:t>Phys.Lett</a:t>
            </a:r>
            <a:r>
              <a:rPr lang="fr-FR" sz="2400" dirty="0" smtClean="0">
                <a:solidFill>
                  <a:srgbClr val="FF0000"/>
                </a:solidFill>
              </a:rPr>
              <a:t>. B712 (2012) 240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93922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2051720" y="1340768"/>
            <a:ext cx="6347205" cy="1068384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33CC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39141" y="4797152"/>
            <a:ext cx="8704859" cy="1560423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lin ang="108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51520" y="2420888"/>
            <a:ext cx="75729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dirty="0" smtClean="0"/>
              <a:t>                  </a:t>
            </a:r>
            <a:r>
              <a:rPr lang="en-US" sz="2800" dirty="0" smtClean="0"/>
              <a:t>   </a:t>
            </a:r>
            <a:r>
              <a:rPr lang="en-US" sz="2800" dirty="0" smtClean="0">
                <a:latin typeface="Comic Sans MS" pitchFamily="66" charset="0"/>
              </a:rPr>
              <a:t>space-time distribution of the </a:t>
            </a:r>
          </a:p>
          <a:p>
            <a:r>
              <a:rPr lang="en-US" sz="2800" dirty="0" smtClean="0">
                <a:latin typeface="Comic Sans MS" pitchFamily="66" charset="0"/>
              </a:rPr>
              <a:t>electric charge in the space-time volume 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5536" y="3501008"/>
            <a:ext cx="7955028" cy="1246308"/>
          </a:xfrm>
          <a:prstGeom prst="rect">
            <a:avLst/>
          </a:prstGeom>
          <a:solidFill>
            <a:srgbClr val="D2D2F4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rgbClr val="0000FF"/>
          </a:solidFill>
          <a:ln w="28575">
            <a:solidFill>
              <a:srgbClr val="0000FF"/>
            </a:solidFill>
          </a:ln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  <a:latin typeface="Comic Sans MS" pitchFamily="66" charset="0"/>
              </a:rPr>
              <a:t>Model: generalized form factors </a:t>
            </a:r>
            <a:endParaRPr lang="en-US" sz="3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36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0" y="1609636"/>
            <a:ext cx="1821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Definition:</a:t>
            </a:r>
            <a:endParaRPr lang="en-US" sz="2800" b="1" dirty="0">
              <a:solidFill>
                <a:srgbClr val="00B050"/>
              </a:solidFill>
            </a:endParaRPr>
          </a:p>
        </p:txBody>
      </p:sp>
      <p:pic>
        <p:nvPicPr>
          <p:cNvPr id="3123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84784"/>
            <a:ext cx="5801643" cy="841988"/>
          </a:xfrm>
          <a:prstGeom prst="rect">
            <a:avLst/>
          </a:prstGeom>
          <a:solidFill>
            <a:srgbClr val="FFFF99"/>
          </a:solidFill>
          <a:ln w="28575">
            <a:solidFill>
              <a:srgbClr val="00B050"/>
            </a:solidFill>
            <a:miter lim="800000"/>
            <a:headEnd/>
            <a:tailEnd/>
          </a:ln>
          <a:effectLst/>
          <a:extLst/>
        </p:spPr>
      </p:pic>
      <p:pic>
        <p:nvPicPr>
          <p:cNvPr id="3123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1946259" cy="443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23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77072"/>
            <a:ext cx="5617806" cy="527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395536" y="3573016"/>
            <a:ext cx="7390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omic Sans MS" pitchFamily="66" charset="0"/>
              </a:rPr>
              <a:t>In SL- </a:t>
            </a:r>
            <a:r>
              <a:rPr lang="en-US" sz="2800" dirty="0" err="1" smtClean="0">
                <a:solidFill>
                  <a:srgbClr val="0000FF"/>
                </a:solidFill>
                <a:latin typeface="Comic Sans MS" pitchFamily="66" charset="0"/>
              </a:rPr>
              <a:t>Breit</a:t>
            </a:r>
            <a:r>
              <a:rPr lang="en-US" sz="2800" dirty="0" smtClean="0">
                <a:solidFill>
                  <a:srgbClr val="0000FF"/>
                </a:solidFill>
                <a:latin typeface="Comic Sans MS" pitchFamily="66" charset="0"/>
              </a:rPr>
              <a:t> frame (zero energy transfer):</a:t>
            </a:r>
            <a:endParaRPr lang="en-US" sz="28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83568" y="5013176"/>
            <a:ext cx="2417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In TL-(CMS):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123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941168"/>
            <a:ext cx="5537378" cy="75293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232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733256"/>
            <a:ext cx="720080" cy="45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ZoneTexte 23"/>
          <p:cNvSpPr txBox="1"/>
          <p:nvPr/>
        </p:nvSpPr>
        <p:spPr>
          <a:xfrm>
            <a:off x="1979712" y="5589240"/>
            <a:ext cx="63049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time evolution of the charge distribution </a:t>
            </a:r>
          </a:p>
          <a:p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 in the domain 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12329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949280"/>
            <a:ext cx="4572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996952"/>
            <a:ext cx="503273" cy="377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897177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37</a:t>
            </a:fld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685" y="242294"/>
            <a:ext cx="6210536" cy="592301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 bwMode="auto">
          <a:xfrm>
            <a:off x="-6460" y="1"/>
            <a:ext cx="9150460" cy="764704"/>
          </a:xfrm>
          <a:prstGeom prst="rect">
            <a:avLst/>
          </a:prstGeom>
          <a:solidFill>
            <a:srgbClr val="0000FF"/>
          </a:solidFill>
          <a:ln w="2857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5F5F5F"/>
                </a:solidFill>
                <a:latin typeface="Arial" charset="0"/>
              </a:defRPr>
            </a:lvl9pPr>
          </a:lstStyle>
          <a:p>
            <a:r>
              <a:rPr lang="en-US" sz="3200" dirty="0" smtClean="0">
                <a:solidFill>
                  <a:srgbClr val="FFFF00"/>
                </a:solidFill>
                <a:latin typeface="Comic Sans MS" pitchFamily="66" charset="0"/>
              </a:rPr>
              <a:t>Proton Form Factors</a:t>
            </a:r>
            <a:endParaRPr lang="en-US" dirty="0">
              <a:solidFill>
                <a:srgbClr val="FFFF00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4078198" y="1192396"/>
            <a:ext cx="4814282" cy="2396736"/>
            <a:chOff x="2335286" y="1192396"/>
            <a:chExt cx="4814282" cy="2396736"/>
          </a:xfrm>
        </p:grpSpPr>
        <p:sp>
          <p:nvSpPr>
            <p:cNvPr id="6" name="ZoneTexte 5"/>
            <p:cNvSpPr txBox="1"/>
            <p:nvPr/>
          </p:nvSpPr>
          <p:spPr>
            <a:xfrm>
              <a:off x="2915816" y="2852936"/>
              <a:ext cx="105189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 err="1" smtClean="0">
                  <a:solidFill>
                    <a:srgbClr val="0000FF"/>
                  </a:solidFill>
                </a:rPr>
                <a:t>GMp</a:t>
              </a:r>
              <a:endParaRPr lang="en-US" i="0" dirty="0">
                <a:solidFill>
                  <a:srgbClr val="0000FF"/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2335287" y="1192396"/>
              <a:ext cx="27844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 err="1" smtClean="0">
                  <a:solidFill>
                    <a:srgbClr val="33CC33"/>
                  </a:solidFill>
                </a:rPr>
                <a:t>GEp</a:t>
              </a:r>
              <a:r>
                <a:rPr lang="en-US" i="0" dirty="0" smtClean="0">
                  <a:solidFill>
                    <a:srgbClr val="33CC33"/>
                  </a:solidFill>
                </a:rPr>
                <a:t> </a:t>
              </a:r>
              <a:r>
                <a:rPr lang="en-US" sz="2000" i="0" dirty="0" err="1" smtClean="0">
                  <a:solidFill>
                    <a:srgbClr val="33CC33"/>
                  </a:solidFill>
                </a:rPr>
                <a:t>Akhiezer-Rekalo</a:t>
              </a:r>
              <a:endParaRPr lang="en-US" sz="2000" i="0" dirty="0">
                <a:solidFill>
                  <a:srgbClr val="33CC33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335286" y="2101312"/>
              <a:ext cx="22060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 err="1" smtClean="0">
                  <a:solidFill>
                    <a:srgbClr val="FF0000"/>
                  </a:solidFill>
                </a:rPr>
                <a:t>GEp</a:t>
              </a:r>
              <a:r>
                <a:rPr lang="en-US" i="0" dirty="0" smtClean="0">
                  <a:solidFill>
                    <a:srgbClr val="FF0000"/>
                  </a:solidFill>
                </a:rPr>
                <a:t> </a:t>
              </a:r>
              <a:r>
                <a:rPr lang="en-US" sz="2000" i="0" dirty="0" err="1" smtClean="0">
                  <a:solidFill>
                    <a:srgbClr val="FF0000"/>
                  </a:solidFill>
                </a:rPr>
                <a:t>Rosenbluth</a:t>
              </a:r>
              <a:endParaRPr lang="en-US" i="0" dirty="0">
                <a:solidFill>
                  <a:srgbClr val="FF0000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788024" y="1961324"/>
              <a:ext cx="2361544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 smtClean="0"/>
                <a:t>|</a:t>
              </a:r>
              <a:r>
                <a:rPr lang="en-US" i="0" dirty="0" err="1" smtClean="0"/>
                <a:t>GMp</a:t>
              </a:r>
              <a:r>
                <a:rPr lang="en-US" i="0" dirty="0" smtClean="0"/>
                <a:t>|=|</a:t>
              </a:r>
              <a:r>
                <a:rPr lang="en-US" i="0" dirty="0" err="1" smtClean="0"/>
                <a:t>GEp</a:t>
              </a:r>
              <a:r>
                <a:rPr lang="en-US" i="0" dirty="0" smtClean="0"/>
                <a:t>|</a:t>
              </a:r>
            </a:p>
            <a:p>
              <a:r>
                <a:rPr lang="en-US" dirty="0" smtClean="0"/>
                <a:t> </a:t>
              </a:r>
              <a:endParaRPr lang="en-US" dirty="0"/>
            </a:p>
          </p:txBody>
        </p:sp>
        <p:pic>
          <p:nvPicPr>
            <p:cNvPr id="12" name="Picture 6" descr="Babar_with_banne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9732" y="2935448"/>
              <a:ext cx="1770801" cy="65368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2" y="2333662"/>
            <a:ext cx="5986738" cy="1255470"/>
          </a:xfrm>
          <a:prstGeom prst="rect">
            <a:avLst/>
          </a:prstGeom>
          <a:solidFill>
            <a:srgbClr val="0000FF"/>
          </a:solidFill>
          <a:ln w="28575">
            <a:solidFill>
              <a:srgbClr val="33CC33"/>
            </a:solidFill>
            <a:miter lim="800000"/>
            <a:headEnd/>
            <a:tailEnd/>
          </a:ln>
          <a:effectLst/>
          <a:extLst/>
        </p:spPr>
      </p:pic>
      <p:sp>
        <p:nvSpPr>
          <p:cNvPr id="16" name="Rectangle 15"/>
          <p:cNvSpPr/>
          <p:nvPr/>
        </p:nvSpPr>
        <p:spPr>
          <a:xfrm>
            <a:off x="339107" y="6025484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E.A. </a:t>
            </a:r>
            <a:r>
              <a:rPr lang="fr-FR" sz="2400" dirty="0" err="1" smtClean="0">
                <a:solidFill>
                  <a:srgbClr val="FF0000"/>
                </a:solidFill>
              </a:rPr>
              <a:t>Kuraev</a:t>
            </a:r>
            <a:r>
              <a:rPr lang="fr-FR" sz="2400" dirty="0" smtClean="0">
                <a:solidFill>
                  <a:srgbClr val="FF0000"/>
                </a:solidFill>
              </a:rPr>
              <a:t>, E. T-G, A. </a:t>
            </a:r>
            <a:r>
              <a:rPr lang="fr-FR" sz="2400" dirty="0" err="1" smtClean="0">
                <a:solidFill>
                  <a:srgbClr val="FF0000"/>
                </a:solidFill>
              </a:rPr>
              <a:t>Dbeyssi</a:t>
            </a:r>
            <a:r>
              <a:rPr lang="fr-FR" sz="2400" dirty="0" smtClean="0">
                <a:solidFill>
                  <a:srgbClr val="FF0000"/>
                </a:solidFill>
              </a:rPr>
              <a:t>,  </a:t>
            </a:r>
            <a:r>
              <a:rPr lang="fr-FR" sz="2400" dirty="0" err="1" smtClean="0">
                <a:solidFill>
                  <a:srgbClr val="FF0000"/>
                </a:solidFill>
              </a:rPr>
              <a:t>Phys.Lett</a:t>
            </a:r>
            <a:r>
              <a:rPr lang="fr-FR" sz="2400" dirty="0" smtClean="0">
                <a:solidFill>
                  <a:srgbClr val="FF0000"/>
                </a:solidFill>
              </a:rPr>
              <a:t>. B712 (2012) 240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22073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4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8B89-584E-47D4-B455-AE54F069BC32}" type="slidenum">
              <a:rPr lang="fr-FR"/>
              <a:pPr/>
              <a:t>38</a:t>
            </a:fld>
            <a:endParaRPr lang="fr-FR"/>
          </a:p>
        </p:txBody>
      </p:sp>
      <p:sp>
        <p:nvSpPr>
          <p:cNvPr id="44" name="Espace réservé du pied de page 4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FR" sz="3600" dirty="0" smtClean="0">
                <a:solidFill>
                  <a:srgbClr val="FFFF00"/>
                </a:solidFill>
                <a:latin typeface="Comic Sans MS" pitchFamily="66" charset="0"/>
              </a:rPr>
              <a:t>The </a:t>
            </a:r>
            <a:r>
              <a:rPr lang="fr-FR" sz="3600" dirty="0" err="1" smtClean="0">
                <a:solidFill>
                  <a:srgbClr val="FFFF00"/>
                </a:solidFill>
                <a:latin typeface="Comic Sans MS" pitchFamily="66" charset="0"/>
              </a:rPr>
              <a:t>asymptotic</a:t>
            </a:r>
            <a:r>
              <a:rPr lang="fr-FR" sz="36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r-FR" sz="3600" dirty="0" err="1" smtClean="0">
                <a:solidFill>
                  <a:srgbClr val="FFFF00"/>
                </a:solidFill>
                <a:latin typeface="Comic Sans MS" pitchFamily="66" charset="0"/>
              </a:rPr>
              <a:t>region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8" name="Image 47" descr="SLTLModels2014.eps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8001" r="6702"/>
          <a:stretch>
            <a:fillRect/>
          </a:stretch>
        </p:blipFill>
        <p:spPr>
          <a:xfrm>
            <a:off x="0" y="548680"/>
            <a:ext cx="9144000" cy="5904656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45" name="Image 44" descr="SLTLModels2014.eps"/>
          <p:cNvPicPr>
            <a:picLocks noChangeAspect="1"/>
          </p:cNvPicPr>
          <p:nvPr/>
        </p:nvPicPr>
        <p:blipFill>
          <a:blip r:embed="rId3" cstate="print"/>
          <a:srcRect l="-3" t="8001" r="68045" b="2244"/>
          <a:stretch>
            <a:fillRect/>
          </a:stretch>
        </p:blipFill>
        <p:spPr>
          <a:xfrm>
            <a:off x="0" y="548680"/>
            <a:ext cx="3131840" cy="5760640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14" name="Image 13" descr="SLTLModels2014.eps"/>
          <p:cNvPicPr>
            <a:picLocks noChangeAspect="1"/>
          </p:cNvPicPr>
          <p:nvPr/>
        </p:nvPicPr>
        <p:blipFill>
          <a:blip r:embed="rId3" cstate="print"/>
          <a:srcRect l="67597" t="8001" r="10817" b="2244"/>
          <a:stretch>
            <a:fillRect/>
          </a:stretch>
        </p:blipFill>
        <p:spPr>
          <a:xfrm>
            <a:off x="6660232" y="548680"/>
            <a:ext cx="2115344" cy="5760640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900420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\\Dapdc5\egle\My Documents\Dropbox\BES\BES.ep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532" r="6149"/>
          <a:stretch/>
        </p:blipFill>
        <p:spPr bwMode="auto">
          <a:xfrm>
            <a:off x="-12401" y="1271074"/>
            <a:ext cx="5068589" cy="48431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475C-2420-43DA-BD89-262BE61817B6}" type="slidenum">
              <a:rPr lang="fr-FR"/>
              <a:pPr/>
              <a:t>39</a:t>
            </a:fld>
            <a:endParaRPr lang="fr-FR"/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  <a:solidFill>
            <a:srgbClr val="0000FF"/>
          </a:solidFill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  <a:latin typeface="Comic Sans MS" pitchFamily="66" charset="0"/>
              </a:rPr>
              <a:t>Proton form factors at large q</a:t>
            </a:r>
            <a:r>
              <a:rPr lang="en-GB" baseline="30000" dirty="0" smtClean="0">
                <a:solidFill>
                  <a:srgbClr val="FFFF00"/>
                </a:solidFill>
                <a:latin typeface="Comic Sans MS" pitchFamily="66" charset="0"/>
              </a:rPr>
              <a:t>2</a:t>
            </a:r>
            <a:endParaRPr lang="en-GB" baseline="300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230852" name="Rectangle 4"/>
          <p:cNvSpPr>
            <a:spLocks noChangeArrowheads="1"/>
          </p:cNvSpPr>
          <p:nvPr/>
        </p:nvSpPr>
        <p:spPr bwMode="auto">
          <a:xfrm>
            <a:off x="5105400" y="1905000"/>
            <a:ext cx="285750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32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230853" name="Rectangle 5"/>
          <p:cNvSpPr>
            <a:spLocks noChangeArrowheads="1"/>
          </p:cNvSpPr>
          <p:nvPr/>
        </p:nvSpPr>
        <p:spPr bwMode="auto">
          <a:xfrm>
            <a:off x="0" y="6093296"/>
            <a:ext cx="42672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E. T-G. and M. P. </a:t>
            </a:r>
            <a:r>
              <a:rPr lang="en-GB" sz="1400" dirty="0" err="1">
                <a:solidFill>
                  <a:srgbClr val="FF0000"/>
                </a:solidFill>
              </a:rPr>
              <a:t>Rekalo</a:t>
            </a:r>
            <a:r>
              <a:rPr lang="en-GB" sz="1400" dirty="0">
                <a:solidFill>
                  <a:srgbClr val="FF0000"/>
                </a:solidFill>
              </a:rPr>
              <a:t>, Phys.  </a:t>
            </a:r>
            <a:r>
              <a:rPr lang="en-GB" sz="1400" dirty="0" err="1">
                <a:solidFill>
                  <a:srgbClr val="FF0000"/>
                </a:solidFill>
              </a:rPr>
              <a:t>Lett</a:t>
            </a:r>
            <a:r>
              <a:rPr lang="en-GB" sz="1400" dirty="0">
                <a:solidFill>
                  <a:srgbClr val="FF0000"/>
                </a:solidFill>
              </a:rPr>
              <a:t>. B 504, 291 (2001)</a:t>
            </a:r>
          </a:p>
        </p:txBody>
      </p:sp>
      <p:sp>
        <p:nvSpPr>
          <p:cNvPr id="1230854" name="Text Box 6"/>
          <p:cNvSpPr txBox="1">
            <a:spLocks noChangeArrowheads="1"/>
          </p:cNvSpPr>
          <p:nvPr/>
        </p:nvSpPr>
        <p:spPr bwMode="auto">
          <a:xfrm>
            <a:off x="5056188" y="712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fr-FR" sz="2400" i="0"/>
          </a:p>
        </p:txBody>
      </p:sp>
      <p:sp>
        <p:nvSpPr>
          <p:cNvPr id="1230857" name="Line 9"/>
          <p:cNvSpPr>
            <a:spLocks noChangeShapeType="1"/>
          </p:cNvSpPr>
          <p:nvPr/>
        </p:nvSpPr>
        <p:spPr bwMode="auto">
          <a:xfrm>
            <a:off x="8243888" y="20605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1619672" y="622620"/>
            <a:ext cx="300039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Kunstler Script" pitchFamily="66" charset="0"/>
                <a:cs typeface="Arial" pitchFamily="34" charset="0"/>
              </a:rPr>
              <a:t>L</a:t>
            </a:r>
            <a:r>
              <a:rPr lang="en-US" sz="2000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Calibri" pitchFamily="34" charset="0"/>
                <a:cs typeface="Arial" pitchFamily="34" charset="0"/>
              </a:rPr>
              <a:t> = 2 </a:t>
            </a:r>
            <a:r>
              <a:rPr lang="en-US" sz="2400" dirty="0">
                <a:latin typeface="Calibri" pitchFamily="34" charset="0"/>
                <a:cs typeface="Arial" pitchFamily="34" charset="0"/>
                <a:sym typeface="Symbol" pitchFamily="18" charset="2"/>
              </a:rPr>
              <a:t></a:t>
            </a:r>
            <a:r>
              <a:rPr lang="en-US" sz="2400" dirty="0">
                <a:latin typeface="Calibri" pitchFamily="34" charset="0"/>
                <a:cs typeface="Arial" pitchFamily="34" charset="0"/>
              </a:rPr>
              <a:t> 10 </a:t>
            </a:r>
            <a:r>
              <a:rPr lang="en-US" sz="2400" baseline="30000" dirty="0">
                <a:latin typeface="Calibri" pitchFamily="34" charset="0"/>
                <a:cs typeface="Arial" pitchFamily="34" charset="0"/>
              </a:rPr>
              <a:t>32</a:t>
            </a:r>
            <a:r>
              <a:rPr lang="en-US" sz="2400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1800" dirty="0">
                <a:latin typeface="Calibri" pitchFamily="34" charset="0"/>
                <a:cs typeface="Arial" pitchFamily="34" charset="0"/>
              </a:rPr>
              <a:t>cm</a:t>
            </a:r>
            <a:r>
              <a:rPr lang="en-US" sz="1800" baseline="30000" dirty="0">
                <a:latin typeface="Symbol" pitchFamily="18" charset="2"/>
                <a:cs typeface="Arial" pitchFamily="34" charset="0"/>
              </a:rPr>
              <a:t>-2</a:t>
            </a:r>
            <a:r>
              <a:rPr lang="en-US" sz="1800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Arial" pitchFamily="34" charset="0"/>
              </a:rPr>
              <a:t>s</a:t>
            </a:r>
            <a:r>
              <a:rPr lang="en-US" sz="1800" baseline="30000" dirty="0" smtClean="0">
                <a:latin typeface="Symbol" pitchFamily="18" charset="2"/>
                <a:cs typeface="Arial" pitchFamily="34" charset="0"/>
              </a:rPr>
              <a:t>-1</a:t>
            </a:r>
          </a:p>
          <a:p>
            <a:endParaRPr lang="fr-FR" sz="1800" dirty="0"/>
          </a:p>
        </p:txBody>
      </p:sp>
      <p:sp>
        <p:nvSpPr>
          <p:cNvPr id="16" name="Rectangle 47"/>
          <p:cNvSpPr>
            <a:spLocks noChangeArrowheads="1"/>
          </p:cNvSpPr>
          <p:nvPr/>
        </p:nvSpPr>
        <p:spPr bwMode="auto">
          <a:xfrm>
            <a:off x="1979712" y="991952"/>
            <a:ext cx="12858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Comic Sans MS" pitchFamily="66" charset="0"/>
                <a:cs typeface="Arial" pitchFamily="34" charset="0"/>
              </a:rPr>
              <a:t>100 days</a:t>
            </a:r>
            <a:endParaRPr lang="fr-FR" sz="1400" dirty="0">
              <a:latin typeface="Comic Sans MS" pitchFamily="66" charset="0"/>
            </a:endParaRPr>
          </a:p>
        </p:txBody>
      </p:sp>
      <p:sp>
        <p:nvSpPr>
          <p:cNvPr id="1230855" name="Text Box 7"/>
          <p:cNvSpPr txBox="1">
            <a:spLocks noChangeArrowheads="1"/>
          </p:cNvSpPr>
          <p:nvPr/>
        </p:nvSpPr>
        <p:spPr bwMode="auto">
          <a:xfrm>
            <a:off x="5434013" y="3068960"/>
            <a:ext cx="37099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400" i="0" dirty="0" err="1">
                <a:latin typeface="Comic Sans MS" pitchFamily="66" charset="0"/>
              </a:rPr>
              <a:t>Applies</a:t>
            </a:r>
            <a:r>
              <a:rPr lang="fr-FR" sz="2400" i="0" dirty="0">
                <a:latin typeface="Comic Sans MS" pitchFamily="66" charset="0"/>
              </a:rPr>
              <a:t> to NN and NN</a:t>
            </a:r>
          </a:p>
          <a:p>
            <a:r>
              <a:rPr lang="fr-FR" sz="2400" i="0" dirty="0">
                <a:latin typeface="Comic Sans MS" pitchFamily="66" charset="0"/>
              </a:rPr>
              <a:t>Interaction </a:t>
            </a:r>
          </a:p>
          <a:p>
            <a:r>
              <a:rPr lang="fr-FR" sz="2400" i="0" dirty="0">
                <a:solidFill>
                  <a:srgbClr val="FF0000"/>
                </a:solidFill>
                <a:latin typeface="Comic Sans MS" pitchFamily="66" charset="0"/>
              </a:rPr>
              <a:t>(</a:t>
            </a:r>
            <a:r>
              <a:rPr lang="fr-FR" sz="2400" i="0" dirty="0" err="1">
                <a:solidFill>
                  <a:srgbClr val="FF0000"/>
                </a:solidFill>
                <a:latin typeface="Comic Sans MS" pitchFamily="66" charset="0"/>
              </a:rPr>
              <a:t>Pomeranchuk</a:t>
            </a:r>
            <a:r>
              <a:rPr lang="fr-FR" sz="2400" i="0" dirty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fr-FR" sz="2400" i="0" dirty="0" err="1">
                <a:solidFill>
                  <a:srgbClr val="FF0000"/>
                </a:solidFill>
                <a:latin typeface="Comic Sans MS" pitchFamily="66" charset="0"/>
              </a:rPr>
              <a:t>theorem</a:t>
            </a:r>
            <a:r>
              <a:rPr lang="fr-FR" sz="2400" i="0" dirty="0">
                <a:solidFill>
                  <a:srgbClr val="FF0000"/>
                </a:solidFill>
                <a:latin typeface="Comic Sans MS" pitchFamily="66" charset="0"/>
              </a:rPr>
              <a:t>)</a:t>
            </a:r>
          </a:p>
          <a:p>
            <a:r>
              <a:rPr lang="fr-FR" sz="2400" i="0" dirty="0">
                <a:latin typeface="Comic Sans MS" pitchFamily="66" charset="0"/>
              </a:rPr>
              <a:t>t=0  : not a QCD </a:t>
            </a:r>
            <a:r>
              <a:rPr lang="fr-FR" sz="2400" i="0" dirty="0" err="1">
                <a:latin typeface="Comic Sans MS" pitchFamily="66" charset="0"/>
              </a:rPr>
              <a:t>regime</a:t>
            </a:r>
            <a:r>
              <a:rPr lang="fr-FR" sz="2400" i="0" dirty="0">
                <a:latin typeface="Comic Sans MS" pitchFamily="66" charset="0"/>
              </a:rPr>
              <a:t>!</a:t>
            </a:r>
          </a:p>
        </p:txBody>
      </p:sp>
      <p:sp>
        <p:nvSpPr>
          <p:cNvPr id="1230856" name="Text Box 8"/>
          <p:cNvSpPr txBox="1">
            <a:spLocks noChangeArrowheads="1"/>
          </p:cNvSpPr>
          <p:nvPr/>
        </p:nvSpPr>
        <p:spPr bwMode="auto">
          <a:xfrm>
            <a:off x="5436096" y="5085184"/>
            <a:ext cx="30083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400" i="0" dirty="0" err="1" smtClean="0">
                <a:latin typeface="Comic Sans MS" pitchFamily="66" charset="0"/>
              </a:rPr>
              <a:t>Connection</a:t>
            </a:r>
            <a:r>
              <a:rPr lang="fr-FR" sz="2400" i="0" dirty="0" smtClean="0">
                <a:latin typeface="Comic Sans MS" pitchFamily="66" charset="0"/>
              </a:rPr>
              <a:t>  </a:t>
            </a:r>
            <a:r>
              <a:rPr lang="fr-FR" sz="2400" i="0" dirty="0" err="1" smtClean="0">
                <a:latin typeface="Comic Sans MS" pitchFamily="66" charset="0"/>
              </a:rPr>
              <a:t>with</a:t>
            </a:r>
            <a:r>
              <a:rPr lang="fr-FR" sz="2400" i="0" dirty="0" smtClean="0">
                <a:latin typeface="Comic Sans MS" pitchFamily="66" charset="0"/>
              </a:rPr>
              <a:t> QCD </a:t>
            </a:r>
            <a:r>
              <a:rPr lang="fr-FR" sz="2400" i="0" dirty="0" err="1" smtClean="0">
                <a:latin typeface="Comic Sans MS" pitchFamily="66" charset="0"/>
              </a:rPr>
              <a:t>asymptotics</a:t>
            </a:r>
            <a:r>
              <a:rPr lang="fr-FR" sz="2400" i="0" dirty="0" smtClean="0">
                <a:latin typeface="Comic Sans MS" pitchFamily="66" charset="0"/>
              </a:rPr>
              <a:t>?</a:t>
            </a:r>
            <a:endParaRPr lang="fr-FR" sz="2400" i="0" dirty="0">
              <a:latin typeface="Comic Sans MS" pitchFamily="66" charset="0"/>
            </a:endParaRPr>
          </a:p>
        </p:txBody>
      </p:sp>
      <p:pic>
        <p:nvPicPr>
          <p:cNvPr id="3102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92" y="1124744"/>
            <a:ext cx="3929008" cy="1800200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5004048" y="620688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 smtClean="0">
                <a:solidFill>
                  <a:schemeClr val="accent2"/>
                </a:solidFill>
              </a:rPr>
              <a:t>Phragmèn-Lindelöf</a:t>
            </a:r>
            <a:r>
              <a:rPr lang="en-GB" sz="2400" dirty="0" smtClean="0">
                <a:solidFill>
                  <a:schemeClr val="accent2"/>
                </a:solidFill>
              </a:rPr>
              <a:t>  theorem</a:t>
            </a:r>
            <a:endParaRPr lang="fr-FR" sz="2400" dirty="0"/>
          </a:p>
        </p:txBody>
      </p:sp>
      <p:sp>
        <p:nvSpPr>
          <p:cNvPr id="25" name="Rectangle 24"/>
          <p:cNvSpPr/>
          <p:nvPr/>
        </p:nvSpPr>
        <p:spPr>
          <a:xfrm>
            <a:off x="5580112" y="4653136"/>
            <a:ext cx="2664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i="0" dirty="0" err="1" smtClean="0">
                <a:solidFill>
                  <a:srgbClr val="0000FF"/>
                </a:solidFill>
                <a:latin typeface="Comic Sans MS" pitchFamily="66" charset="0"/>
              </a:rPr>
              <a:t>Analyticity</a:t>
            </a:r>
            <a:endParaRPr lang="fr-FR" sz="2800" i="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374786" name="Picture 2" descr="\\Dapdc5\egle\My Documents\Dropbox\ReviewFF\Review\stable\final\Figures\world2013.eps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9" t="8262" r="6337" b="-119"/>
          <a:stretch/>
        </p:blipFill>
        <p:spPr bwMode="auto">
          <a:xfrm>
            <a:off x="0" y="1340768"/>
            <a:ext cx="5038477" cy="4752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necteur droit 3"/>
          <p:cNvCxnSpPr/>
          <p:nvPr/>
        </p:nvCxnSpPr>
        <p:spPr bwMode="auto">
          <a:xfrm>
            <a:off x="8444409" y="3068960"/>
            <a:ext cx="21666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ZoneTexte 19"/>
          <p:cNvSpPr txBox="1"/>
          <p:nvPr/>
        </p:nvSpPr>
        <p:spPr>
          <a:xfrm>
            <a:off x="2699792" y="1772816"/>
            <a:ext cx="84189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i="0" dirty="0" smtClean="0"/>
              <a:t>Sim2013</a:t>
            </a:r>
          </a:p>
          <a:p>
            <a:endParaRPr lang="fr-FR" sz="1400" b="1" i="0" dirty="0"/>
          </a:p>
        </p:txBody>
      </p:sp>
    </p:spTree>
    <p:extLst>
      <p:ext uri="{BB962C8B-B14F-4D97-AF65-F5344CB8AC3E}">
        <p14:creationId xmlns="" xmlns:p14="http://schemas.microsoft.com/office/powerpoint/2010/main" val="30444146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Egle TOMASI-GUSTAFSSON    </a:t>
            </a:r>
            <a:endParaRPr lang="fr-FR" dirty="0"/>
          </a:p>
        </p:txBody>
      </p:sp>
      <p:sp>
        <p:nvSpPr>
          <p:cNvPr id="18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 dirty="0"/>
          </a:p>
        </p:txBody>
      </p:sp>
      <p:sp>
        <p:nvSpPr>
          <p:cNvPr id="1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5BEA-DEEA-4C41-9036-DE1C1FB34AE5}" type="slidenum">
              <a:rPr lang="fr-FR"/>
              <a:pPr/>
              <a:t>4</a:t>
            </a:fld>
            <a:endParaRPr lang="fr-FR" dirty="0"/>
          </a:p>
        </p:txBody>
      </p:sp>
      <p:sp>
        <p:nvSpPr>
          <p:cNvPr id="915494" name="Text Box 38"/>
          <p:cNvSpPr txBox="1">
            <a:spLocks noChangeArrowheads="1"/>
          </p:cNvSpPr>
          <p:nvPr/>
        </p:nvSpPr>
        <p:spPr bwMode="auto">
          <a:xfrm>
            <a:off x="3143240" y="2643182"/>
            <a:ext cx="5715040" cy="3395801"/>
          </a:xfrm>
          <a:prstGeom prst="rect">
            <a:avLst/>
          </a:prstGeom>
          <a:solidFill>
            <a:srgbClr val="0000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2800" dirty="0">
                <a:solidFill>
                  <a:srgbClr val="FFFF00"/>
                </a:solidFill>
              </a:rPr>
              <a:t>The proton vertex is parametrized </a:t>
            </a:r>
          </a:p>
          <a:p>
            <a:r>
              <a:rPr lang="fr-FR" sz="2800" dirty="0">
                <a:solidFill>
                  <a:srgbClr val="FFFF00"/>
                </a:solidFill>
              </a:rPr>
              <a:t>in </a:t>
            </a:r>
            <a:r>
              <a:rPr lang="fr-FR" sz="2800" dirty="0" err="1">
                <a:solidFill>
                  <a:srgbClr val="FFFF00"/>
                </a:solidFill>
              </a:rPr>
              <a:t>terms</a:t>
            </a:r>
            <a:r>
              <a:rPr lang="fr-FR" sz="2800" dirty="0">
                <a:solidFill>
                  <a:srgbClr val="FFFF00"/>
                </a:solidFill>
              </a:rPr>
              <a:t> of </a:t>
            </a:r>
            <a:r>
              <a:rPr lang="fr-FR" sz="2800" dirty="0" err="1">
                <a:solidFill>
                  <a:srgbClr val="FFFF00"/>
                </a:solidFill>
              </a:rPr>
              <a:t>FFs</a:t>
            </a:r>
            <a:r>
              <a:rPr lang="fr-FR" sz="2800" dirty="0">
                <a:solidFill>
                  <a:srgbClr val="FFFF00"/>
                </a:solidFill>
              </a:rPr>
              <a:t>: Pauli and Dirac </a:t>
            </a:r>
            <a:r>
              <a:rPr lang="fr-FR" sz="2800" dirty="0" smtClean="0">
                <a:solidFill>
                  <a:srgbClr val="FFFF00"/>
                </a:solidFill>
              </a:rPr>
              <a:t>F</a:t>
            </a:r>
            <a:r>
              <a:rPr lang="fr-FR" sz="2800" baseline="-25000" dirty="0" smtClean="0">
                <a:solidFill>
                  <a:srgbClr val="FFFF00"/>
                </a:solidFill>
              </a:rPr>
              <a:t>1</a:t>
            </a:r>
            <a:r>
              <a:rPr lang="fr-FR" sz="2800" dirty="0" smtClean="0">
                <a:solidFill>
                  <a:srgbClr val="FFFF00"/>
                </a:solidFill>
              </a:rPr>
              <a:t>,F</a:t>
            </a:r>
            <a:r>
              <a:rPr lang="fr-FR" sz="2800" baseline="-25000" dirty="0" smtClean="0">
                <a:solidFill>
                  <a:srgbClr val="FFFF00"/>
                </a:solidFill>
              </a:rPr>
              <a:t>2</a:t>
            </a:r>
          </a:p>
          <a:p>
            <a:endParaRPr lang="fr-FR" sz="2800" baseline="-25000" dirty="0" smtClean="0">
              <a:solidFill>
                <a:srgbClr val="FFFF00"/>
              </a:solidFill>
            </a:endParaRPr>
          </a:p>
          <a:p>
            <a:endParaRPr lang="fr-FR" sz="2800" baseline="-25000" dirty="0" smtClean="0">
              <a:solidFill>
                <a:srgbClr val="FFFF00"/>
              </a:solidFill>
            </a:endParaRPr>
          </a:p>
          <a:p>
            <a:endParaRPr lang="fr-FR" sz="2800" baseline="-25000" dirty="0" smtClean="0">
              <a:solidFill>
                <a:srgbClr val="FFFF00"/>
              </a:solidFill>
            </a:endParaRPr>
          </a:p>
          <a:p>
            <a:endParaRPr lang="fr-FR" sz="2800" baseline="-25000" dirty="0" smtClean="0">
              <a:solidFill>
                <a:srgbClr val="FFFF00"/>
              </a:solidFill>
            </a:endParaRPr>
          </a:p>
          <a:p>
            <a:endParaRPr lang="fr-FR" sz="2800" baseline="-25000" dirty="0" smtClean="0">
              <a:solidFill>
                <a:srgbClr val="FFFF00"/>
              </a:solidFill>
            </a:endParaRPr>
          </a:p>
          <a:p>
            <a:endParaRPr lang="fr-FR" sz="2800" baseline="-25000" dirty="0" smtClean="0">
              <a:solidFill>
                <a:srgbClr val="FFFF00"/>
              </a:solidFill>
            </a:endParaRPr>
          </a:p>
          <a:p>
            <a:endParaRPr lang="fr-FR" sz="2800" baseline="-25000" dirty="0" smtClean="0">
              <a:solidFill>
                <a:srgbClr val="FFFF00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042988" y="692150"/>
            <a:ext cx="1854200" cy="3598863"/>
            <a:chOff x="748" y="709"/>
            <a:chExt cx="1168" cy="2267"/>
          </a:xfrm>
        </p:grpSpPr>
        <p:pic>
          <p:nvPicPr>
            <p:cNvPr id="915462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48" y="754"/>
              <a:ext cx="1168" cy="2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15463" name="Rectangle 7"/>
            <p:cNvSpPr>
              <a:spLocks noChangeArrowheads="1"/>
            </p:cNvSpPr>
            <p:nvPr/>
          </p:nvSpPr>
          <p:spPr bwMode="auto">
            <a:xfrm>
              <a:off x="748" y="1570"/>
              <a:ext cx="492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en-GB" sz="2400" b="1" i="0">
                  <a:solidFill>
                    <a:schemeClr val="accent2"/>
                  </a:solidFill>
                </a:rPr>
                <a:t>q</a:t>
              </a:r>
              <a:r>
                <a:rPr lang="en-GB" sz="2400" b="1" i="0" baseline="30000">
                  <a:solidFill>
                    <a:schemeClr val="accent2"/>
                  </a:solidFill>
                </a:rPr>
                <a:t>2</a:t>
              </a:r>
              <a:r>
                <a:rPr lang="en-GB" sz="2400" b="1" i="0">
                  <a:solidFill>
                    <a:schemeClr val="accent2"/>
                  </a:solidFill>
                </a:rPr>
                <a:t>&lt;0</a:t>
              </a:r>
            </a:p>
          </p:txBody>
        </p:sp>
        <p:sp>
          <p:nvSpPr>
            <p:cNvPr id="915464" name="Text Box 8"/>
            <p:cNvSpPr txBox="1">
              <a:spLocks noChangeArrowheads="1"/>
            </p:cNvSpPr>
            <p:nvPr/>
          </p:nvSpPr>
          <p:spPr bwMode="auto">
            <a:xfrm>
              <a:off x="1474" y="709"/>
              <a:ext cx="2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>
                  <a:solidFill>
                    <a:srgbClr val="FF33CC"/>
                  </a:solidFill>
                </a:rPr>
                <a:t>e</a:t>
              </a:r>
              <a:r>
                <a:rPr lang="fr-FR" b="1" i="0" baseline="30000">
                  <a:solidFill>
                    <a:srgbClr val="FF33CC"/>
                  </a:solidFill>
                </a:rPr>
                <a:t>-</a:t>
              </a:r>
            </a:p>
          </p:txBody>
        </p:sp>
        <p:sp>
          <p:nvSpPr>
            <p:cNvPr id="915465" name="Text Box 9"/>
            <p:cNvSpPr txBox="1">
              <a:spLocks noChangeArrowheads="1"/>
            </p:cNvSpPr>
            <p:nvPr/>
          </p:nvSpPr>
          <p:spPr bwMode="auto">
            <a:xfrm>
              <a:off x="930" y="709"/>
              <a:ext cx="2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>
                  <a:solidFill>
                    <a:srgbClr val="FF33CC"/>
                  </a:solidFill>
                </a:rPr>
                <a:t>e</a:t>
              </a:r>
              <a:r>
                <a:rPr lang="fr-FR" b="1" i="0" baseline="30000">
                  <a:solidFill>
                    <a:srgbClr val="FF33CC"/>
                  </a:solidFill>
                </a:rPr>
                <a:t>-</a:t>
              </a:r>
            </a:p>
          </p:txBody>
        </p:sp>
        <p:sp>
          <p:nvSpPr>
            <p:cNvPr id="915466" name="Text Box 10"/>
            <p:cNvSpPr txBox="1">
              <a:spLocks noChangeArrowheads="1"/>
            </p:cNvSpPr>
            <p:nvPr/>
          </p:nvSpPr>
          <p:spPr bwMode="auto">
            <a:xfrm>
              <a:off x="1020" y="2614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>
                  <a:solidFill>
                    <a:srgbClr val="FFFF00"/>
                  </a:solidFill>
                </a:rPr>
                <a:t>p</a:t>
              </a:r>
            </a:p>
          </p:txBody>
        </p:sp>
        <p:sp>
          <p:nvSpPr>
            <p:cNvPr id="915467" name="Text Box 11"/>
            <p:cNvSpPr txBox="1">
              <a:spLocks noChangeArrowheads="1"/>
            </p:cNvSpPr>
            <p:nvPr/>
          </p:nvSpPr>
          <p:spPr bwMode="auto">
            <a:xfrm>
              <a:off x="1429" y="2614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>
                  <a:solidFill>
                    <a:srgbClr val="FFFF00"/>
                  </a:solidFill>
                </a:rPr>
                <a:t>p</a:t>
              </a:r>
            </a:p>
          </p:txBody>
        </p:sp>
      </p:grpSp>
      <p:graphicFrame>
        <p:nvGraphicFramePr>
          <p:cNvPr id="915492" name="Object 13"/>
          <p:cNvGraphicFramePr>
            <a:graphicFrameLocks noGrp="1" noChangeAspect="1"/>
          </p:cNvGraphicFramePr>
          <p:nvPr>
            <p:ph idx="1"/>
          </p:nvPr>
        </p:nvGraphicFramePr>
        <p:xfrm>
          <a:off x="3500430" y="4071942"/>
          <a:ext cx="5111750" cy="857250"/>
        </p:xfrm>
        <a:graphic>
          <a:graphicData uri="http://schemas.openxmlformats.org/presentationml/2006/ole">
            <p:oleObj spid="_x0000_s265232" name="Equation" r:id="rId5" imgW="3556000" imgH="596900" progId="Equation.3">
              <p:embed/>
            </p:oleObj>
          </a:graphicData>
        </a:graphic>
      </p:graphicFrame>
      <p:sp>
        <p:nvSpPr>
          <p:cNvPr id="915495" name="Text Box 39"/>
          <p:cNvSpPr txBox="1">
            <a:spLocks noChangeArrowheads="1"/>
          </p:cNvSpPr>
          <p:nvPr/>
        </p:nvSpPr>
        <p:spPr bwMode="auto">
          <a:xfrm>
            <a:off x="3203575" y="4941888"/>
            <a:ext cx="5626100" cy="95410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800" dirty="0">
                <a:solidFill>
                  <a:srgbClr val="FFFF00"/>
                </a:solidFill>
              </a:rPr>
              <a:t>or in </a:t>
            </a:r>
            <a:r>
              <a:rPr lang="fr-FR" sz="2800" dirty="0" err="1">
                <a:solidFill>
                  <a:srgbClr val="FFFF00"/>
                </a:solidFill>
              </a:rPr>
              <a:t>terms</a:t>
            </a:r>
            <a:r>
              <a:rPr lang="fr-FR" sz="2800" dirty="0">
                <a:solidFill>
                  <a:srgbClr val="FFFF00"/>
                </a:solidFill>
              </a:rPr>
              <a:t> of Sachs </a:t>
            </a:r>
            <a:r>
              <a:rPr lang="fr-FR" sz="2800" dirty="0" err="1">
                <a:solidFill>
                  <a:srgbClr val="FFFF00"/>
                </a:solidFill>
              </a:rPr>
              <a:t>FFs</a:t>
            </a:r>
            <a:r>
              <a:rPr lang="fr-FR" sz="2800" dirty="0">
                <a:solidFill>
                  <a:srgbClr val="FFFF00"/>
                </a:solidFill>
              </a:rPr>
              <a:t>:</a:t>
            </a:r>
          </a:p>
          <a:p>
            <a:r>
              <a:rPr lang="fr-FR" sz="2800" dirty="0">
                <a:solidFill>
                  <a:srgbClr val="FFFF00"/>
                </a:solidFill>
              </a:rPr>
              <a:t>GE=F</a:t>
            </a:r>
            <a:r>
              <a:rPr lang="fr-FR" sz="2800" baseline="-25000" dirty="0">
                <a:solidFill>
                  <a:srgbClr val="FFFF00"/>
                </a:solidFill>
              </a:rPr>
              <a:t>1</a:t>
            </a:r>
            <a:r>
              <a:rPr lang="fr-FR" sz="2800" dirty="0">
                <a:solidFill>
                  <a:srgbClr val="FFFF00"/>
                </a:solidFill>
              </a:rPr>
              <a:t>-</a:t>
            </a:r>
            <a:r>
              <a:rPr lang="fr-FR" sz="2800" dirty="0">
                <a:solidFill>
                  <a:srgbClr val="FFFF00"/>
                </a:solidFill>
                <a:latin typeface="Symbol" pitchFamily="18" charset="2"/>
              </a:rPr>
              <a:t>t </a:t>
            </a:r>
            <a:r>
              <a:rPr lang="fr-FR" sz="2800" dirty="0">
                <a:solidFill>
                  <a:srgbClr val="FFFF00"/>
                </a:solidFill>
              </a:rPr>
              <a:t>F</a:t>
            </a:r>
            <a:r>
              <a:rPr lang="fr-FR" sz="2800" baseline="-25000" dirty="0">
                <a:solidFill>
                  <a:srgbClr val="FFFF00"/>
                </a:solidFill>
              </a:rPr>
              <a:t>2</a:t>
            </a:r>
            <a:r>
              <a:rPr lang="fr-FR" sz="2800" dirty="0">
                <a:solidFill>
                  <a:srgbClr val="FFFF00"/>
                </a:solidFill>
              </a:rPr>
              <a:t>, GM=F</a:t>
            </a:r>
            <a:r>
              <a:rPr lang="fr-FR" sz="2800" baseline="-25000" dirty="0">
                <a:solidFill>
                  <a:srgbClr val="FFFF00"/>
                </a:solidFill>
              </a:rPr>
              <a:t>1</a:t>
            </a:r>
            <a:r>
              <a:rPr lang="fr-FR" sz="2800" dirty="0">
                <a:solidFill>
                  <a:srgbClr val="FFFF00"/>
                </a:solidFill>
              </a:rPr>
              <a:t>+F</a:t>
            </a:r>
            <a:r>
              <a:rPr lang="fr-FR" sz="2800" baseline="-25000" dirty="0">
                <a:solidFill>
                  <a:srgbClr val="FFFF00"/>
                </a:solidFill>
              </a:rPr>
              <a:t>2</a:t>
            </a:r>
            <a:r>
              <a:rPr lang="fr-FR" sz="2800" dirty="0">
                <a:solidFill>
                  <a:srgbClr val="FFFF00"/>
                </a:solidFill>
              </a:rPr>
              <a:t>, </a:t>
            </a:r>
            <a:r>
              <a:rPr lang="fr-FR" sz="2800" dirty="0">
                <a:solidFill>
                  <a:srgbClr val="FFFF00"/>
                </a:solidFill>
                <a:latin typeface="Symbol" pitchFamily="18" charset="2"/>
              </a:rPr>
              <a:t>t</a:t>
            </a:r>
            <a:r>
              <a:rPr lang="fr-FR" sz="2800" dirty="0">
                <a:solidFill>
                  <a:srgbClr val="FFFF00"/>
                </a:solidFill>
              </a:rPr>
              <a:t>=-q</a:t>
            </a:r>
            <a:r>
              <a:rPr lang="fr-FR" sz="2800" baseline="30000" dirty="0">
                <a:solidFill>
                  <a:srgbClr val="FFFF00"/>
                </a:solidFill>
              </a:rPr>
              <a:t>2</a:t>
            </a:r>
            <a:r>
              <a:rPr lang="fr-FR" sz="2800" dirty="0">
                <a:solidFill>
                  <a:srgbClr val="FFFF00"/>
                </a:solidFill>
              </a:rPr>
              <a:t>/4M</a:t>
            </a:r>
            <a:r>
              <a:rPr lang="fr-FR" sz="2800" baseline="30000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15496" name="Text Box 40"/>
          <p:cNvSpPr txBox="1">
            <a:spLocks noChangeArrowheads="1"/>
          </p:cNvSpPr>
          <p:nvPr/>
        </p:nvSpPr>
        <p:spPr bwMode="auto">
          <a:xfrm>
            <a:off x="2987675" y="765175"/>
            <a:ext cx="5184775" cy="528638"/>
          </a:xfrm>
          <a:prstGeom prst="rect">
            <a:avLst/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800" i="0" dirty="0"/>
              <a:t>The </a:t>
            </a:r>
            <a:r>
              <a:rPr lang="fr-FR" sz="2800" i="0" dirty="0" err="1"/>
              <a:t>electron</a:t>
            </a:r>
            <a:r>
              <a:rPr lang="fr-FR" sz="2800" i="0" dirty="0"/>
              <a:t> vertex </a:t>
            </a:r>
            <a:r>
              <a:rPr lang="fr-FR" sz="2800" i="0" dirty="0" err="1"/>
              <a:t>is</a:t>
            </a:r>
            <a:r>
              <a:rPr lang="fr-FR" sz="2800" i="0" dirty="0"/>
              <a:t> </a:t>
            </a:r>
            <a:r>
              <a:rPr lang="fr-FR" sz="2800" i="0" dirty="0" err="1"/>
              <a:t>known</a:t>
            </a:r>
            <a:r>
              <a:rPr lang="fr-FR" sz="2800" i="0" dirty="0"/>
              <a:t>, </a:t>
            </a:r>
            <a:r>
              <a:rPr lang="fr-FR" sz="2800" i="0" dirty="0" err="1">
                <a:latin typeface="Symbol" pitchFamily="18" charset="2"/>
              </a:rPr>
              <a:t>g</a:t>
            </a:r>
            <a:r>
              <a:rPr lang="fr-FR" sz="2800" i="0" baseline="-25000" dirty="0" err="1">
                <a:latin typeface="Symbol" pitchFamily="18" charset="2"/>
              </a:rPr>
              <a:t>m</a:t>
            </a:r>
            <a:endParaRPr lang="fr-FR" sz="2800" i="0" baseline="-25000" dirty="0">
              <a:latin typeface="Symbol" pitchFamily="18" charset="2"/>
            </a:endParaRPr>
          </a:p>
        </p:txBody>
      </p:sp>
      <p:sp>
        <p:nvSpPr>
          <p:cNvPr id="915497" name="Text Box 41"/>
          <p:cNvSpPr txBox="1">
            <a:spLocks noChangeArrowheads="1"/>
          </p:cNvSpPr>
          <p:nvPr/>
        </p:nvSpPr>
        <p:spPr bwMode="auto">
          <a:xfrm>
            <a:off x="3563938" y="836613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fr-FR" baseline="-25000"/>
          </a:p>
        </p:txBody>
      </p:sp>
      <p:sp>
        <p:nvSpPr>
          <p:cNvPr id="915498" name="Text Box 42"/>
          <p:cNvSpPr txBox="1">
            <a:spLocks noChangeArrowheads="1"/>
          </p:cNvSpPr>
          <p:nvPr/>
        </p:nvSpPr>
        <p:spPr bwMode="auto">
          <a:xfrm>
            <a:off x="3143240" y="1500174"/>
            <a:ext cx="4629150" cy="95410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800" i="0" dirty="0">
                <a:solidFill>
                  <a:schemeClr val="bg1"/>
                </a:solidFill>
              </a:rPr>
              <a:t>The interaction </a:t>
            </a:r>
            <a:r>
              <a:rPr lang="fr-FR" sz="2800" i="0" dirty="0" err="1">
                <a:solidFill>
                  <a:schemeClr val="bg1"/>
                </a:solidFill>
              </a:rPr>
              <a:t>is</a:t>
            </a:r>
            <a:r>
              <a:rPr lang="fr-FR" sz="2800" i="0" dirty="0">
                <a:solidFill>
                  <a:schemeClr val="bg1"/>
                </a:solidFill>
              </a:rPr>
              <a:t> </a:t>
            </a:r>
            <a:r>
              <a:rPr lang="fr-FR" sz="2800" i="0" dirty="0" err="1">
                <a:solidFill>
                  <a:schemeClr val="bg1"/>
                </a:solidFill>
              </a:rPr>
              <a:t>carried</a:t>
            </a:r>
            <a:r>
              <a:rPr lang="fr-FR" sz="2800" i="0" dirty="0">
                <a:solidFill>
                  <a:schemeClr val="bg1"/>
                </a:solidFill>
              </a:rPr>
              <a:t> </a:t>
            </a:r>
          </a:p>
          <a:p>
            <a:r>
              <a:rPr lang="fr-FR" sz="2800" i="0" dirty="0">
                <a:solidFill>
                  <a:schemeClr val="bg1"/>
                </a:solidFill>
              </a:rPr>
              <a:t>by a </a:t>
            </a:r>
            <a:r>
              <a:rPr lang="fr-FR" sz="2800" i="0" dirty="0" err="1">
                <a:solidFill>
                  <a:schemeClr val="bg1"/>
                </a:solidFill>
              </a:rPr>
              <a:t>virtual</a:t>
            </a:r>
            <a:r>
              <a:rPr lang="fr-FR" sz="2800" i="0" dirty="0">
                <a:solidFill>
                  <a:schemeClr val="bg1"/>
                </a:solidFill>
              </a:rPr>
              <a:t> photon of mass q</a:t>
            </a:r>
            <a:r>
              <a:rPr lang="fr-FR" sz="2800" i="0" baseline="30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15501" name="Text Box 45"/>
          <p:cNvSpPr txBox="1">
            <a:spLocks noChangeArrowheads="1"/>
          </p:cNvSpPr>
          <p:nvPr/>
        </p:nvSpPr>
        <p:spPr bwMode="auto">
          <a:xfrm>
            <a:off x="0" y="5013325"/>
            <a:ext cx="2978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>
                <a:solidFill>
                  <a:srgbClr val="FF0000"/>
                </a:solidFill>
                <a:latin typeface="Comic Sans MS" pitchFamily="66" charset="0"/>
              </a:rPr>
              <a:t>What about  high order</a:t>
            </a:r>
          </a:p>
          <a:p>
            <a:r>
              <a:rPr lang="fr-FR" sz="2000">
                <a:solidFill>
                  <a:srgbClr val="FF0000"/>
                </a:solidFill>
                <a:latin typeface="Comic Sans MS" pitchFamily="66" charset="0"/>
              </a:rPr>
              <a:t>radiative corrections</a:t>
            </a:r>
            <a:r>
              <a:rPr lang="fr-FR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Electromagnetic Interaction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5494" grpId="0" animBg="1"/>
      <p:bldP spid="915495" grpId="0" animBg="1"/>
      <p:bldP spid="915496" grpId="0" animBg="1"/>
      <p:bldP spid="915498" grpId="0" animBg="1"/>
      <p:bldP spid="91550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40</a:t>
            </a:fld>
            <a:endParaRPr lang="fr-FR"/>
          </a:p>
        </p:txBody>
      </p:sp>
      <p:pic>
        <p:nvPicPr>
          <p:cNvPr id="3706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81" y="1218381"/>
            <a:ext cx="4406255" cy="417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025349" y="2204864"/>
            <a:ext cx="14766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 smtClean="0">
                <a:solidFill>
                  <a:srgbClr val="FF0000"/>
                </a:solidFill>
              </a:rPr>
              <a:t>At rest</a:t>
            </a:r>
          </a:p>
          <a:p>
            <a:r>
              <a:rPr lang="en-US" sz="2000" b="1" i="0" dirty="0">
                <a:solidFill>
                  <a:srgbClr val="00B050"/>
                </a:solidFill>
              </a:rPr>
              <a:t>p</a:t>
            </a:r>
            <a:r>
              <a:rPr lang="en-US" sz="2000" b="1" i="0" dirty="0" smtClean="0">
                <a:solidFill>
                  <a:srgbClr val="00B050"/>
                </a:solidFill>
              </a:rPr>
              <a:t>=5 </a:t>
            </a:r>
            <a:r>
              <a:rPr lang="en-US" sz="2000" b="1" i="0" dirty="0" err="1" smtClean="0">
                <a:solidFill>
                  <a:srgbClr val="00B050"/>
                </a:solidFill>
              </a:rPr>
              <a:t>GeV</a:t>
            </a:r>
            <a:r>
              <a:rPr lang="en-US" sz="2000" b="1" i="0" dirty="0" smtClean="0">
                <a:solidFill>
                  <a:srgbClr val="00B050"/>
                </a:solidFill>
              </a:rPr>
              <a:t>/c</a:t>
            </a:r>
          </a:p>
          <a:p>
            <a:r>
              <a:rPr lang="en-US" sz="2000" b="1" i="0" dirty="0" smtClean="0">
                <a:solidFill>
                  <a:srgbClr val="0000FF"/>
                </a:solidFill>
              </a:rPr>
              <a:t>p=10 </a:t>
            </a:r>
            <a:r>
              <a:rPr lang="en-US" sz="2000" b="1" i="0" dirty="0" err="1" smtClean="0">
                <a:solidFill>
                  <a:srgbClr val="0000FF"/>
                </a:solidFill>
              </a:rPr>
              <a:t>GeV</a:t>
            </a:r>
            <a:r>
              <a:rPr lang="en-US" sz="2000" b="1" i="0" dirty="0" smtClean="0">
                <a:solidFill>
                  <a:srgbClr val="0000FF"/>
                </a:solidFill>
              </a:rPr>
              <a:t>/c</a:t>
            </a:r>
            <a:endParaRPr lang="en-US" sz="2000" b="1" i="0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79512" y="821903"/>
            <a:ext cx="8619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Five </a:t>
            </a:r>
            <a:r>
              <a:rPr lang="en-US" sz="2400" dirty="0" err="1" smtClean="0">
                <a:solidFill>
                  <a:srgbClr val="FF0000"/>
                </a:solidFill>
                <a:latin typeface="Comic Sans MS" pitchFamily="66" charset="0"/>
              </a:rPr>
              <a:t>pions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re preferentially created in annihilation at rest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613556" y="1737992"/>
            <a:ext cx="4206916" cy="2677656"/>
          </a:xfrm>
          <a:prstGeom prst="rect">
            <a:avLst/>
          </a:prstGeom>
          <a:gradFill flip="none" rotWithShape="1">
            <a:gsLst>
              <a:gs pos="0">
                <a:srgbClr val="CCFFCC">
                  <a:shade val="30000"/>
                  <a:satMod val="115000"/>
                </a:srgbClr>
              </a:gs>
              <a:gs pos="50000">
                <a:srgbClr val="CCFFCC">
                  <a:shade val="67500"/>
                  <a:satMod val="115000"/>
                </a:srgbClr>
              </a:gs>
              <a:gs pos="100000">
                <a:srgbClr val="CCFFCC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Quark-gluon dynamics (similar to quark-gluon plasma)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Statistical models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Quasi-two-body </a:t>
            </a:r>
            <a:r>
              <a:rPr lang="en-US" sz="2400" dirty="0" err="1" smtClean="0">
                <a:latin typeface="Comic Sans MS" pitchFamily="66" charset="0"/>
              </a:rPr>
              <a:t>dorway</a:t>
            </a:r>
            <a:r>
              <a:rPr lang="en-US" sz="2400" dirty="0" smtClean="0">
                <a:latin typeface="Comic Sans MS" pitchFamily="66" charset="0"/>
              </a:rPr>
              <a:t> states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……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43608" y="5396923"/>
            <a:ext cx="8026556" cy="830997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i="0" dirty="0" smtClean="0">
                <a:latin typeface="Comic Sans MS" pitchFamily="66" charset="0"/>
              </a:rPr>
              <a:t>Role of the different contribution to the NN potential</a:t>
            </a:r>
          </a:p>
          <a:p>
            <a:r>
              <a:rPr lang="en-US" sz="2400" i="0" dirty="0" smtClean="0">
                <a:latin typeface="Comic Sans MS" pitchFamily="66" charset="0"/>
              </a:rPr>
              <a:t>(dynamical selection rules)</a:t>
            </a:r>
            <a:endParaRPr lang="en-US" sz="2400" i="0" dirty="0">
              <a:latin typeface="Comic Sans MS" pitchFamily="66" charset="0"/>
            </a:endParaRPr>
          </a:p>
        </p:txBody>
      </p:sp>
      <p:cxnSp>
        <p:nvCxnSpPr>
          <p:cNvPr id="12" name="Connecteur droit 11"/>
          <p:cNvCxnSpPr/>
          <p:nvPr/>
        </p:nvCxnSpPr>
        <p:spPr bwMode="auto">
          <a:xfrm>
            <a:off x="7308304" y="5444861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FR" sz="3600" dirty="0">
                <a:solidFill>
                  <a:srgbClr val="FFFF00"/>
                </a:solidFill>
                <a:latin typeface="Comic Sans MS" pitchFamily="66" charset="0"/>
              </a:rPr>
              <a:t>E</a:t>
            </a:r>
            <a:r>
              <a:rPr lang="en-US" sz="3600" dirty="0" err="1" smtClean="0">
                <a:solidFill>
                  <a:srgbClr val="FFFF00"/>
                </a:solidFill>
                <a:latin typeface="Comic Sans MS" pitchFamily="66" charset="0"/>
              </a:rPr>
              <a:t>xclusive</a:t>
            </a:r>
            <a:r>
              <a:rPr lang="en-US" sz="36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3600" dirty="0">
                <a:solidFill>
                  <a:srgbClr val="FFFF00"/>
                </a:solidFill>
                <a:latin typeface="Comic Sans MS" pitchFamily="66" charset="0"/>
              </a:rPr>
              <a:t>final </a:t>
            </a:r>
            <a:r>
              <a:rPr lang="en-US" sz="3600" dirty="0" smtClean="0">
                <a:solidFill>
                  <a:srgbClr val="FFFF00"/>
                </a:solidFill>
                <a:latin typeface="Comic Sans MS" pitchFamily="66" charset="0"/>
              </a:rPr>
              <a:t>states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9" y="0"/>
            <a:ext cx="9144049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086933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41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0" y="1052736"/>
            <a:ext cx="6335688" cy="95410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i="0" u="sng" dirty="0" smtClean="0">
                <a:latin typeface="Comic Sans MS" pitchFamily="66" charset="0"/>
              </a:rPr>
              <a:t>Large activity </a:t>
            </a:r>
            <a:r>
              <a:rPr lang="en-US" sz="2800" i="0" dirty="0" smtClean="0">
                <a:latin typeface="Comic Sans MS" pitchFamily="66" charset="0"/>
              </a:rPr>
              <a:t>both </a:t>
            </a:r>
          </a:p>
          <a:p>
            <a:r>
              <a:rPr lang="en-US" sz="2800" i="0" dirty="0" smtClean="0">
                <a:latin typeface="Comic Sans MS" pitchFamily="66" charset="0"/>
              </a:rPr>
              <a:t>in Space and Time-like regions 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919586"/>
            <a:ext cx="2483768" cy="58797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132856"/>
            <a:ext cx="3952875" cy="60007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763688" y="2132856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>
                <a:solidFill>
                  <a:srgbClr val="33CC33"/>
                </a:solidFill>
              </a:rPr>
              <a:t>IHEP</a:t>
            </a:r>
            <a:endParaRPr lang="en-US" i="0" dirty="0">
              <a:solidFill>
                <a:srgbClr val="33CC33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060848"/>
            <a:ext cx="933450" cy="62865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804248" y="1556792"/>
            <a:ext cx="2016224" cy="954107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i="0" dirty="0" smtClean="0"/>
              <a:t>VEPP-3 </a:t>
            </a:r>
            <a:r>
              <a:rPr lang="fr-FR" sz="2800" i="0" dirty="0" err="1" smtClean="0"/>
              <a:t>Novosibirsk</a:t>
            </a:r>
            <a:endParaRPr lang="fr-FR" sz="2800" i="0" dirty="0"/>
          </a:p>
        </p:txBody>
      </p:sp>
      <p:sp>
        <p:nvSpPr>
          <p:cNvPr id="15" name="ZoneTexte 14"/>
          <p:cNvSpPr txBox="1"/>
          <p:nvPr/>
        </p:nvSpPr>
        <p:spPr>
          <a:xfrm>
            <a:off x="0" y="4509120"/>
            <a:ext cx="9144000" cy="187743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i="0" u="sng" dirty="0" smtClean="0">
                <a:latin typeface="Comic Sans MS" pitchFamily="66" charset="0"/>
              </a:rPr>
              <a:t>To measure</a:t>
            </a:r>
          </a:p>
          <a:p>
            <a:r>
              <a:rPr lang="en-US" sz="2800" i="0" dirty="0" smtClean="0">
                <a:solidFill>
                  <a:srgbClr val="FF0000"/>
                </a:solidFill>
                <a:latin typeface="Comic Sans MS" pitchFamily="66" charset="0"/>
              </a:rPr>
              <a:t> - zero </a:t>
            </a:r>
            <a:r>
              <a:rPr lang="en-US" sz="2800" i="0" dirty="0" smtClean="0">
                <a:latin typeface="Comic Sans MS" pitchFamily="66" charset="0"/>
              </a:rPr>
              <a:t>crossing of GE/GM in SL? </a:t>
            </a:r>
            <a:r>
              <a:rPr lang="en-US" sz="2800" i="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en-US" sz="3200" i="0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sz="2800" i="0" dirty="0" smtClean="0">
                <a:solidFill>
                  <a:srgbClr val="FF0000"/>
                </a:solidFill>
                <a:latin typeface="Comic Sans MS" pitchFamily="66" charset="0"/>
              </a:rPr>
              <a:t>? Proton radius?</a:t>
            </a:r>
          </a:p>
          <a:p>
            <a:r>
              <a:rPr lang="en-US" sz="2800" i="0" dirty="0" smtClean="0">
                <a:solidFill>
                  <a:srgbClr val="FF0000"/>
                </a:solidFill>
                <a:latin typeface="Comic Sans MS" pitchFamily="66" charset="0"/>
              </a:rPr>
              <a:t> - GE and GM separately in TL (PANDA)</a:t>
            </a:r>
            <a:endParaRPr lang="en-US" sz="2800" i="0" dirty="0" smtClean="0">
              <a:latin typeface="Comic Sans MS" pitchFamily="66" charset="0"/>
            </a:endParaRPr>
          </a:p>
          <a:p>
            <a:r>
              <a:rPr lang="en-US" sz="2800" i="0" dirty="0" smtClean="0">
                <a:latin typeface="Comic Sans MS" pitchFamily="66" charset="0"/>
              </a:rPr>
              <a:t> - </a:t>
            </a:r>
            <a:r>
              <a:rPr lang="en-US" sz="2800" i="0" dirty="0" smtClean="0">
                <a:solidFill>
                  <a:srgbClr val="FF0000"/>
                </a:solidFill>
                <a:latin typeface="Comic Sans MS" pitchFamily="66" charset="0"/>
              </a:rPr>
              <a:t>complex FFs </a:t>
            </a:r>
            <a:r>
              <a:rPr lang="en-US" sz="2800" i="0" dirty="0" smtClean="0">
                <a:latin typeface="Comic Sans MS" pitchFamily="66" charset="0"/>
              </a:rPr>
              <a:t>in TL region</a:t>
            </a:r>
            <a:r>
              <a:rPr lang="en-US" sz="2800" i="0" smtClean="0">
                <a:latin typeface="Comic Sans MS" pitchFamily="66" charset="0"/>
              </a:rPr>
              <a:t>: </a:t>
            </a:r>
            <a:r>
              <a:rPr lang="en-US" sz="2800" i="0" smtClean="0">
                <a:solidFill>
                  <a:srgbClr val="FF0000"/>
                </a:solidFill>
                <a:latin typeface="Comic Sans MS" pitchFamily="66" charset="0"/>
              </a:rPr>
              <a:t>polarization </a:t>
            </a:r>
            <a:endParaRPr lang="en-US" sz="2800" i="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0" y="2708920"/>
            <a:ext cx="9144000" cy="181588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i="0" u="sng" dirty="0" smtClean="0">
                <a:latin typeface="Comic Sans MS" pitchFamily="66" charset="0"/>
              </a:rPr>
              <a:t>Unified models in SL and TL regions:</a:t>
            </a:r>
          </a:p>
          <a:p>
            <a:r>
              <a:rPr lang="en-US" sz="2800" i="0" dirty="0" smtClean="0">
                <a:latin typeface="Comic Sans MS" pitchFamily="66" charset="0"/>
              </a:rPr>
              <a:t>     -  </a:t>
            </a:r>
            <a:r>
              <a:rPr lang="en-US" sz="2800" dirty="0" smtClean="0">
                <a:latin typeface="Comic Sans MS" pitchFamily="66" charset="0"/>
              </a:rPr>
              <a:t>describe </a:t>
            </a:r>
            <a:r>
              <a:rPr lang="en-US" sz="2800" i="0" dirty="0" smtClean="0">
                <a:solidFill>
                  <a:srgbClr val="FF0000"/>
                </a:solidFill>
                <a:latin typeface="Comic Sans MS" pitchFamily="66" charset="0"/>
              </a:rPr>
              <a:t>proton, neutron, electric, magnetic FFs </a:t>
            </a:r>
          </a:p>
          <a:p>
            <a:r>
              <a:rPr lang="en-US" sz="2800" i="0" dirty="0" smtClean="0">
                <a:solidFill>
                  <a:srgbClr val="FF0000"/>
                </a:solidFill>
                <a:latin typeface="Comic Sans MS" pitchFamily="66" charset="0"/>
              </a:rPr>
              <a:t>     -  </a:t>
            </a:r>
            <a:r>
              <a:rPr lang="en-US" sz="2800" i="0" dirty="0" err="1" smtClean="0">
                <a:solidFill>
                  <a:srgbClr val="FF0000"/>
                </a:solidFill>
                <a:latin typeface="Comic Sans MS" pitchFamily="66" charset="0"/>
              </a:rPr>
              <a:t>pointlike</a:t>
            </a:r>
            <a:r>
              <a:rPr lang="en-US" sz="2800" i="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800" i="0" dirty="0" smtClean="0">
                <a:latin typeface="Comic Sans MS" pitchFamily="66" charset="0"/>
              </a:rPr>
              <a:t>behavior at threshold? </a:t>
            </a:r>
          </a:p>
          <a:p>
            <a:r>
              <a:rPr lang="en-US" sz="2800" i="0" dirty="0" smtClean="0">
                <a:latin typeface="Comic Sans MS" pitchFamily="66" charset="0"/>
              </a:rPr>
              <a:t>     - </a:t>
            </a:r>
            <a:r>
              <a:rPr lang="en-US" sz="2800" dirty="0" smtClean="0">
                <a:latin typeface="Comic Sans MS" pitchFamily="66" charset="0"/>
              </a:rPr>
              <a:t>understand</a:t>
            </a:r>
            <a:r>
              <a:rPr lang="en-US" sz="2800" i="0" dirty="0" smtClean="0">
                <a:latin typeface="Comic Sans MS" pitchFamily="66" charset="0"/>
              </a:rPr>
              <a:t> GE, GM(SL) &lt; GE,GM(TL);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588224" y="908720"/>
            <a:ext cx="2088136" cy="523220"/>
          </a:xfrm>
          <a:prstGeom prst="rect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i="0" dirty="0" smtClean="0">
                <a:solidFill>
                  <a:srgbClr val="FF0000"/>
                </a:solidFill>
              </a:rPr>
              <a:t>Jefferson </a:t>
            </a:r>
            <a:r>
              <a:rPr lang="fr-FR" sz="2800" i="0" dirty="0" err="1" smtClean="0">
                <a:solidFill>
                  <a:srgbClr val="FF0000"/>
                </a:solidFill>
              </a:rPr>
              <a:t>Lab</a:t>
            </a:r>
            <a:endParaRPr lang="fr-FR" sz="2800" i="0" dirty="0">
              <a:solidFill>
                <a:srgbClr val="FF0000"/>
              </a:solidFill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FR" sz="3600" dirty="0" smtClean="0">
                <a:solidFill>
                  <a:srgbClr val="FFFF00"/>
                </a:solidFill>
                <a:latin typeface="Comic Sans MS" pitchFamily="66" charset="0"/>
              </a:rPr>
              <a:t>Conclusions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08259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42</a:t>
            </a:fld>
            <a:endParaRPr lang="fr-FR"/>
          </a:p>
        </p:txBody>
      </p:sp>
      <p:pic>
        <p:nvPicPr>
          <p:cNvPr id="7" name="Image 6" descr="images3CYR0NX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41465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520" y="278092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6000" dirty="0" smtClean="0">
                <a:solidFill>
                  <a:schemeClr val="bg1"/>
                </a:solidFill>
              </a:rPr>
              <a:t>Σας ευχαριστώ </a:t>
            </a:r>
            <a:endParaRPr lang="fr-FR" sz="6000" dirty="0" smtClean="0">
              <a:solidFill>
                <a:schemeClr val="bg1"/>
              </a:solidFill>
            </a:endParaRPr>
          </a:p>
          <a:p>
            <a:pPr algn="ctr"/>
            <a:r>
              <a:rPr lang="el-GR" sz="6000" dirty="0" smtClean="0">
                <a:solidFill>
                  <a:schemeClr val="bg1"/>
                </a:solidFill>
              </a:rPr>
              <a:t>για την προσοχή σας</a:t>
            </a:r>
            <a:endParaRPr lang="fr-FR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F0EA-05FA-499A-A85F-D44F0EB88277}" type="slidenum">
              <a:rPr lang="fr-FR"/>
              <a:pPr/>
              <a:t>43</a:t>
            </a:fld>
            <a:endParaRPr lang="fr-FR"/>
          </a:p>
        </p:txBody>
      </p:sp>
      <p:graphicFrame>
        <p:nvGraphicFramePr>
          <p:cNvPr id="349189" name="Object 5"/>
          <p:cNvGraphicFramePr>
            <a:graphicFrameLocks noChangeAspect="1"/>
          </p:cNvGraphicFramePr>
          <p:nvPr/>
        </p:nvGraphicFramePr>
        <p:xfrm>
          <a:off x="1979613" y="765175"/>
          <a:ext cx="5976937" cy="4697413"/>
        </p:xfrm>
        <a:graphic>
          <a:graphicData uri="http://schemas.openxmlformats.org/presentationml/2006/ole">
            <p:oleObj spid="_x0000_s441346" name="Image Bitmap" r:id="rId4" imgW="6916115" imgH="5210902" progId="PBrush">
              <p:embed/>
            </p:oleObj>
          </a:graphicData>
        </a:graphic>
      </p:graphicFrame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5445224"/>
            <a:ext cx="7056710" cy="863600"/>
          </a:xfrm>
          <a:solidFill>
            <a:srgbClr val="0000FF"/>
          </a:solidFill>
          <a:ln>
            <a:solidFill>
              <a:schemeClr val="accent2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400" dirty="0">
                <a:solidFill>
                  <a:srgbClr val="FFFF00"/>
                </a:solidFill>
                <a:latin typeface="Comic Sans MS" pitchFamily="66" charset="0"/>
              </a:rPr>
              <a:t>The simultaneous measurement of </a:t>
            </a:r>
            <a:r>
              <a:rPr lang="en-GB" sz="2400" b="1" i="1" dirty="0">
                <a:solidFill>
                  <a:srgbClr val="FFFF00"/>
                </a:solidFill>
                <a:latin typeface="Comic Sans MS" pitchFamily="66" charset="0"/>
              </a:rPr>
              <a:t>P</a:t>
            </a:r>
            <a:r>
              <a:rPr lang="en-GB" sz="2400" b="1" i="1" baseline="-25000" dirty="0">
                <a:solidFill>
                  <a:srgbClr val="FFFF00"/>
                </a:solidFill>
                <a:latin typeface="Comic Sans MS" pitchFamily="66" charset="0"/>
              </a:rPr>
              <a:t>t  </a:t>
            </a:r>
            <a:r>
              <a:rPr lang="en-GB" sz="2400" dirty="0">
                <a:solidFill>
                  <a:srgbClr val="FFFF00"/>
                </a:solidFill>
                <a:latin typeface="Comic Sans MS" pitchFamily="66" charset="0"/>
              </a:rPr>
              <a:t>and </a:t>
            </a:r>
            <a:r>
              <a:rPr lang="en-GB" sz="2400" b="1" i="1" dirty="0">
                <a:solidFill>
                  <a:srgbClr val="FFFF00"/>
                </a:solidFill>
                <a:latin typeface="Comic Sans MS" pitchFamily="66" charset="0"/>
              </a:rPr>
              <a:t>P</a:t>
            </a:r>
            <a:r>
              <a:rPr lang="en-GB" sz="2400" b="1" i="1" baseline="-25000" dirty="0">
                <a:solidFill>
                  <a:srgbClr val="FFFF00"/>
                </a:solidFill>
                <a:latin typeface="Comic Sans MS" pitchFamily="66" charset="0"/>
              </a:rPr>
              <a:t>l</a:t>
            </a:r>
            <a:r>
              <a:rPr lang="en-GB" sz="24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GB" sz="2400" dirty="0" smtClean="0">
                <a:solidFill>
                  <a:srgbClr val="FFFF00"/>
                </a:solidFill>
                <a:latin typeface="Comic Sans MS" pitchFamily="66" charset="0"/>
              </a:rPr>
              <a:t>reduces </a:t>
            </a:r>
            <a:r>
              <a:rPr lang="en-GB" sz="2400" dirty="0">
                <a:solidFill>
                  <a:srgbClr val="FFFF00"/>
                </a:solidFill>
                <a:latin typeface="Comic Sans MS" pitchFamily="66" charset="0"/>
              </a:rPr>
              <a:t>the systematic errors</a:t>
            </a:r>
            <a:endParaRPr lang="en-GB" sz="1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071670" y="1142984"/>
            <a:ext cx="4357718" cy="35719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143504" y="785794"/>
            <a:ext cx="3500462" cy="707886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FF00"/>
                </a:solidFill>
              </a:rPr>
              <a:t>C. </a:t>
            </a:r>
            <a:r>
              <a:rPr lang="fr-FR" sz="2000" dirty="0" err="1" smtClean="0">
                <a:solidFill>
                  <a:srgbClr val="FFFF00"/>
                </a:solidFill>
              </a:rPr>
              <a:t>Perdrisat</a:t>
            </a:r>
            <a:r>
              <a:rPr lang="fr-FR" sz="2000" dirty="0" smtClean="0">
                <a:solidFill>
                  <a:srgbClr val="FFFF00"/>
                </a:solidFill>
              </a:rPr>
              <a:t> et al, </a:t>
            </a:r>
          </a:p>
          <a:p>
            <a:r>
              <a:rPr lang="fr-FR" sz="2000" dirty="0" err="1" smtClean="0">
                <a:solidFill>
                  <a:srgbClr val="FFFF00"/>
                </a:solidFill>
              </a:rPr>
              <a:t>JLab-GEp</a:t>
            </a:r>
            <a:r>
              <a:rPr lang="fr-FR" sz="2000" dirty="0" smtClean="0">
                <a:solidFill>
                  <a:srgbClr val="FFFF00"/>
                </a:solidFill>
              </a:rPr>
              <a:t> collaboration</a:t>
            </a:r>
            <a:endParaRPr lang="fr-FR" sz="2000" dirty="0">
              <a:solidFill>
                <a:srgbClr val="FFFF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 The polarization method (</a:t>
            </a:r>
            <a:r>
              <a:rPr lang="en-GB" sz="3600" dirty="0" err="1" smtClean="0">
                <a:solidFill>
                  <a:srgbClr val="FFFF00"/>
                </a:solidFill>
                <a:latin typeface="Comic Sans MS" pitchFamily="66" charset="0"/>
              </a:rPr>
              <a:t>exp</a:t>
            </a:r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: 2000)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749669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6000"/>
          </a:xfrm>
          <a:solidFill>
            <a:srgbClr val="0000FF"/>
          </a:solidFill>
        </p:spPr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FFFF00"/>
                </a:solidFill>
                <a:latin typeface="Comic Sans MS" pitchFamily="66" charset="0"/>
              </a:rPr>
              <a:t>PID and </a:t>
            </a:r>
            <a:r>
              <a:rPr lang="fr-FR" sz="3200" dirty="0" err="1" smtClean="0">
                <a:solidFill>
                  <a:srgbClr val="FFFF00"/>
                </a:solidFill>
                <a:latin typeface="Comic Sans MS" pitchFamily="66" charset="0"/>
              </a:rPr>
              <a:t>kinematical</a:t>
            </a:r>
            <a:r>
              <a:rPr lang="fr-FR" sz="3200" dirty="0" smtClean="0">
                <a:solidFill>
                  <a:srgbClr val="FFFF00"/>
                </a:solidFill>
                <a:latin typeface="Comic Sans MS" pitchFamily="66" charset="0"/>
              </a:rPr>
              <a:t>  </a:t>
            </a:r>
            <a:r>
              <a:rPr lang="fr-FR" sz="3200" dirty="0" err="1" smtClean="0">
                <a:solidFill>
                  <a:srgbClr val="FFFF00"/>
                </a:solidFill>
                <a:latin typeface="Comic Sans MS" pitchFamily="66" charset="0"/>
              </a:rPr>
              <a:t>Cuts</a:t>
            </a:r>
            <a:endParaRPr lang="en-US" sz="3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aphicFrame>
        <p:nvGraphicFramePr>
          <p:cNvPr id="7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a14="http://schemas.microsoft.com/office/drawing/2010/main" xmlns="" xmlns:p14="http://schemas.microsoft.com/office/powerpoint/2010/main" val="800572430"/>
              </p:ext>
            </p:extLst>
          </p:nvPr>
        </p:nvGraphicFramePr>
        <p:xfrm>
          <a:off x="467544" y="1250424"/>
          <a:ext cx="7992887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3"/>
                <a:gridCol w="1656184"/>
                <a:gridCol w="1584176"/>
                <a:gridCol w="2016224"/>
              </a:tblGrid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2"/>
                      <a:stretch>
                        <a:fillRect l="-223" t="-7692" r="-191982" b="-80461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 5.4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   8.2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13.9  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blipFill rotWithShape="1">
                      <a:blip r:embed="rId2"/>
                      <a:stretch>
                        <a:fillRect l="-223" t="-107692" r="-191982" b="-70461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 &gt;99%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  &gt;99%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&gt;99.9%</a:t>
                      </a:r>
                      <a:endParaRPr lang="en-US" sz="2000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blipFill rotWithShape="1">
                      <a:blip r:embed="rId2"/>
                      <a:stretch>
                        <a:fillRect l="-223" t="-207692" r="-191982" b="-60461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&gt;5%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  &gt;5%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&gt;6%</a:t>
                      </a:r>
                      <a:endParaRPr lang="en-US" sz="2000" dirty="0"/>
                    </a:p>
                  </a:txBody>
                  <a:tcPr/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 </a:t>
                      </a:r>
                      <a:r>
                        <a:rPr lang="fr-FR" sz="2000" dirty="0" err="1" smtClean="0"/>
                        <a:t>Number</a:t>
                      </a:r>
                      <a:r>
                        <a:rPr lang="fr-FR" sz="2000" dirty="0" smtClean="0"/>
                        <a:t> of </a:t>
                      </a:r>
                      <a:r>
                        <a:rPr lang="fr-FR" sz="2000" dirty="0" err="1" smtClean="0"/>
                        <a:t>fired</a:t>
                      </a:r>
                      <a:r>
                        <a:rPr lang="fr-FR" sz="2000" dirty="0" smtClean="0"/>
                        <a:t> </a:t>
                      </a:r>
                      <a:r>
                        <a:rPr lang="fr-FR" sz="2000" dirty="0" err="1" smtClean="0"/>
                        <a:t>crystals</a:t>
                      </a:r>
                      <a:r>
                        <a:rPr lang="fr-FR" sz="20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&gt;5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 &gt;5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&gt;5</a:t>
                      </a:r>
                      <a:endParaRPr lang="en-US" sz="2000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2"/>
                      <a:stretch>
                        <a:fillRect l="-223" t="-484615" r="-191982" b="-32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[178°-182°]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[178°-182°]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[175°-185°]</a:t>
                      </a:r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blipFill rotWithShape="1">
                      <a:blip r:embed="rId2"/>
                      <a:stretch>
                        <a:fillRect l="-223" t="-584615" r="-191982" b="-22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[178°-182°]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[178°-182°]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[175°-185°]</a:t>
                      </a:r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Invariant mass [</a:t>
                      </a:r>
                      <a:r>
                        <a:rPr lang="fr-FR" sz="2000" dirty="0" err="1" smtClean="0"/>
                        <a:t>GeV</a:t>
                      </a:r>
                      <a:r>
                        <a:rPr lang="fr-FR" sz="2000" dirty="0" smtClean="0"/>
                        <a:t>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 cut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&gt; 2.14 </a:t>
                      </a:r>
                      <a:r>
                        <a:rPr lang="en-US" sz="2000" dirty="0" err="1" smtClean="0"/>
                        <a:t>GeV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  &gt; 2.5 </a:t>
                      </a:r>
                      <a:r>
                        <a:rPr lang="en-US" sz="2000" dirty="0" err="1" smtClean="0"/>
                        <a:t>GeV</a:t>
                      </a:r>
                      <a:endParaRPr lang="en-US" sz="2000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Background [Events]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395536" y="5373216"/>
            <a:ext cx="80889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PID --&gt; probability for the detected particle  to be identified as the signal.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PID information are taken from </a:t>
            </a:r>
            <a:r>
              <a:rPr lang="en-US" sz="2000" dirty="0" smtClean="0">
                <a:solidFill>
                  <a:srgbClr val="FF0000"/>
                </a:solidFill>
              </a:rPr>
              <a:t>EMC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FF0000"/>
                </a:solidFill>
              </a:rPr>
              <a:t>STT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FF0000"/>
                </a:solidFill>
              </a:rPr>
              <a:t>DIRC</a:t>
            </a:r>
            <a:r>
              <a:rPr lang="en-US" sz="2000" dirty="0" smtClean="0"/>
              <a:t> and </a:t>
            </a:r>
            <a:r>
              <a:rPr lang="en-US" sz="2000" dirty="0" smtClean="0">
                <a:solidFill>
                  <a:srgbClr val="FF0000"/>
                </a:solidFill>
              </a:rPr>
              <a:t>MVD</a:t>
            </a:r>
            <a:r>
              <a:rPr lang="en-US" sz="2000" dirty="0" smtClean="0"/>
              <a:t> </a:t>
            </a:r>
            <a:r>
              <a:rPr lang="en-US" sz="2000" dirty="0" err="1" smtClean="0"/>
              <a:t>subdetectors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5" name="ZoneTexte 4"/>
          <p:cNvSpPr txBox="1"/>
          <p:nvPr/>
        </p:nvSpPr>
        <p:spPr>
          <a:xfrm>
            <a:off x="6156176" y="692696"/>
            <a:ext cx="2987824" cy="523220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514350" indent="-514350" algn="ctr"/>
            <a:r>
              <a:rPr lang="fr-FR" sz="2800" b="1" i="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A. DBEYSSI ,</a:t>
            </a:r>
            <a:r>
              <a:rPr lang="fr-FR" sz="2800" b="1" i="0" dirty="0" err="1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PhD</a:t>
            </a:r>
            <a:r>
              <a:rPr lang="fr-FR" sz="2800" b="1" i="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 2013</a:t>
            </a:r>
            <a:endParaRPr lang="fr-FR" sz="2800" b="1" i="0" dirty="0">
              <a:solidFill>
                <a:schemeClr val="bg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17A82C-CF80-4CA0-82B2-DAD68A3D5604}" type="slidenum">
              <a:rPr lang="fr-FR" smtClean="0"/>
              <a:pPr>
                <a:defRPr/>
              </a:pPr>
              <a:t>44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547754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4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8B89-584E-47D4-B455-AE54F069BC32}" type="slidenum">
              <a:rPr lang="fr-FR"/>
              <a:pPr/>
              <a:t>5</a:t>
            </a:fld>
            <a:endParaRPr lang="fr-FR"/>
          </a:p>
        </p:txBody>
      </p:sp>
      <p:sp>
        <p:nvSpPr>
          <p:cNvPr id="708615" name="Text Box 7"/>
          <p:cNvSpPr txBox="1">
            <a:spLocks noChangeArrowheads="1"/>
          </p:cNvSpPr>
          <p:nvPr/>
        </p:nvSpPr>
        <p:spPr bwMode="auto">
          <a:xfrm>
            <a:off x="7162800" y="4419600"/>
            <a:ext cx="381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i="0">
                <a:solidFill>
                  <a:schemeClr val="hlink"/>
                </a:solidFill>
              </a:rPr>
              <a:t>_</a:t>
            </a:r>
          </a:p>
        </p:txBody>
      </p:sp>
      <p:sp>
        <p:nvSpPr>
          <p:cNvPr id="708618" name="Rectangle 10"/>
          <p:cNvSpPr>
            <a:spLocks noChangeArrowheads="1"/>
          </p:cNvSpPr>
          <p:nvPr/>
        </p:nvSpPr>
        <p:spPr bwMode="auto">
          <a:xfrm>
            <a:off x="6443663" y="4652963"/>
            <a:ext cx="381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2400" i="0">
                <a:solidFill>
                  <a:schemeClr val="hlink"/>
                </a:solidFill>
              </a:rPr>
              <a:t>_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042988" y="981075"/>
            <a:ext cx="1854200" cy="3598863"/>
            <a:chOff x="748" y="709"/>
            <a:chExt cx="1168" cy="2267"/>
          </a:xfrm>
        </p:grpSpPr>
        <p:pic>
          <p:nvPicPr>
            <p:cNvPr id="70862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48" y="754"/>
              <a:ext cx="1168" cy="2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08619" name="Rectangle 11"/>
            <p:cNvSpPr>
              <a:spLocks noChangeArrowheads="1"/>
            </p:cNvSpPr>
            <p:nvPr/>
          </p:nvSpPr>
          <p:spPr bwMode="auto">
            <a:xfrm>
              <a:off x="748" y="1570"/>
              <a:ext cx="492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en-GB" sz="2400" b="1" i="0">
                  <a:solidFill>
                    <a:schemeClr val="accent2"/>
                  </a:solidFill>
                </a:rPr>
                <a:t>q</a:t>
              </a:r>
              <a:r>
                <a:rPr lang="en-GB" sz="2400" b="1" i="0" baseline="30000">
                  <a:solidFill>
                    <a:schemeClr val="accent2"/>
                  </a:solidFill>
                </a:rPr>
                <a:t>2</a:t>
              </a:r>
              <a:r>
                <a:rPr lang="en-GB" sz="2400" b="1" i="0">
                  <a:solidFill>
                    <a:schemeClr val="accent2"/>
                  </a:solidFill>
                </a:rPr>
                <a:t>&lt;0</a:t>
              </a:r>
            </a:p>
          </p:txBody>
        </p:sp>
        <p:sp>
          <p:nvSpPr>
            <p:cNvPr id="708630" name="Text Box 22"/>
            <p:cNvSpPr txBox="1">
              <a:spLocks noChangeArrowheads="1"/>
            </p:cNvSpPr>
            <p:nvPr/>
          </p:nvSpPr>
          <p:spPr bwMode="auto">
            <a:xfrm>
              <a:off x="1474" y="709"/>
              <a:ext cx="2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>
                  <a:solidFill>
                    <a:srgbClr val="FF33CC"/>
                  </a:solidFill>
                </a:rPr>
                <a:t>e</a:t>
              </a:r>
              <a:r>
                <a:rPr lang="fr-FR" b="1" i="0" baseline="30000">
                  <a:solidFill>
                    <a:srgbClr val="FF33CC"/>
                  </a:solidFill>
                </a:rPr>
                <a:t>-</a:t>
              </a:r>
            </a:p>
          </p:txBody>
        </p:sp>
        <p:sp>
          <p:nvSpPr>
            <p:cNvPr id="708633" name="Text Box 25"/>
            <p:cNvSpPr txBox="1">
              <a:spLocks noChangeArrowheads="1"/>
            </p:cNvSpPr>
            <p:nvPr/>
          </p:nvSpPr>
          <p:spPr bwMode="auto">
            <a:xfrm>
              <a:off x="930" y="709"/>
              <a:ext cx="2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>
                  <a:solidFill>
                    <a:srgbClr val="FF33CC"/>
                  </a:solidFill>
                </a:rPr>
                <a:t>e</a:t>
              </a:r>
              <a:r>
                <a:rPr lang="fr-FR" b="1" i="0" baseline="30000">
                  <a:solidFill>
                    <a:srgbClr val="FF33CC"/>
                  </a:solidFill>
                </a:rPr>
                <a:t>-</a:t>
              </a:r>
            </a:p>
          </p:txBody>
        </p:sp>
        <p:sp>
          <p:nvSpPr>
            <p:cNvPr id="708635" name="Text Box 27"/>
            <p:cNvSpPr txBox="1">
              <a:spLocks noChangeArrowheads="1"/>
            </p:cNvSpPr>
            <p:nvPr/>
          </p:nvSpPr>
          <p:spPr bwMode="auto">
            <a:xfrm>
              <a:off x="1020" y="2614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 dirty="0">
                  <a:solidFill>
                    <a:srgbClr val="FFFF00"/>
                  </a:solidFill>
                </a:rPr>
                <a:t>p</a:t>
              </a:r>
            </a:p>
          </p:txBody>
        </p:sp>
        <p:sp>
          <p:nvSpPr>
            <p:cNvPr id="708636" name="Text Box 28"/>
            <p:cNvSpPr txBox="1">
              <a:spLocks noChangeArrowheads="1"/>
            </p:cNvSpPr>
            <p:nvPr/>
          </p:nvSpPr>
          <p:spPr bwMode="auto">
            <a:xfrm>
              <a:off x="1429" y="2614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>
                  <a:solidFill>
                    <a:srgbClr val="FFFF00"/>
                  </a:solidFill>
                </a:rPr>
                <a:t>p</a:t>
              </a: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5364163" y="2565400"/>
            <a:ext cx="3527425" cy="1958975"/>
            <a:chOff x="2971" y="709"/>
            <a:chExt cx="2222" cy="1234"/>
          </a:xfrm>
        </p:grpSpPr>
        <p:pic>
          <p:nvPicPr>
            <p:cNvPr id="708627" name="Picture 1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71" y="754"/>
              <a:ext cx="2222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08620" name="Rectangle 12"/>
            <p:cNvSpPr>
              <a:spLocks noChangeArrowheads="1"/>
            </p:cNvSpPr>
            <p:nvPr/>
          </p:nvSpPr>
          <p:spPr bwMode="auto">
            <a:xfrm>
              <a:off x="3651" y="890"/>
              <a:ext cx="480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en-GB" sz="2400" i="0">
                  <a:solidFill>
                    <a:schemeClr val="accent2"/>
                  </a:solidFill>
                </a:rPr>
                <a:t>q</a:t>
              </a:r>
              <a:r>
                <a:rPr lang="en-GB" sz="2400" i="0" baseline="30000">
                  <a:solidFill>
                    <a:schemeClr val="accent2"/>
                  </a:solidFill>
                </a:rPr>
                <a:t>2</a:t>
              </a:r>
              <a:r>
                <a:rPr lang="en-GB" sz="2400" i="0">
                  <a:solidFill>
                    <a:schemeClr val="accent2"/>
                  </a:solidFill>
                </a:rPr>
                <a:t>&gt;0</a:t>
              </a:r>
            </a:p>
          </p:txBody>
        </p:sp>
        <p:sp>
          <p:nvSpPr>
            <p:cNvPr id="708631" name="Text Box 23"/>
            <p:cNvSpPr txBox="1">
              <a:spLocks noChangeArrowheads="1"/>
            </p:cNvSpPr>
            <p:nvPr/>
          </p:nvSpPr>
          <p:spPr bwMode="auto">
            <a:xfrm>
              <a:off x="3198" y="1616"/>
              <a:ext cx="2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>
                  <a:solidFill>
                    <a:srgbClr val="FF33CC"/>
                  </a:solidFill>
                </a:rPr>
                <a:t>e</a:t>
              </a:r>
              <a:r>
                <a:rPr lang="fr-FR" b="1" i="0" baseline="30000">
                  <a:solidFill>
                    <a:srgbClr val="FF33CC"/>
                  </a:solidFill>
                </a:rPr>
                <a:t>-</a:t>
              </a:r>
            </a:p>
          </p:txBody>
        </p:sp>
        <p:sp>
          <p:nvSpPr>
            <p:cNvPr id="708632" name="Text Box 24"/>
            <p:cNvSpPr txBox="1">
              <a:spLocks noChangeArrowheads="1"/>
            </p:cNvSpPr>
            <p:nvPr/>
          </p:nvSpPr>
          <p:spPr bwMode="auto">
            <a:xfrm>
              <a:off x="3198" y="709"/>
              <a:ext cx="30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>
                  <a:solidFill>
                    <a:srgbClr val="FF33CC"/>
                  </a:solidFill>
                </a:rPr>
                <a:t>e</a:t>
              </a:r>
              <a:r>
                <a:rPr lang="fr-FR" b="1" i="0" baseline="30000">
                  <a:solidFill>
                    <a:srgbClr val="FF33CC"/>
                  </a:solidFill>
                </a:rPr>
                <a:t>+</a:t>
              </a:r>
            </a:p>
          </p:txBody>
        </p:sp>
        <p:sp>
          <p:nvSpPr>
            <p:cNvPr id="708634" name="Text Box 26"/>
            <p:cNvSpPr txBox="1">
              <a:spLocks noChangeArrowheads="1"/>
            </p:cNvSpPr>
            <p:nvPr/>
          </p:nvSpPr>
          <p:spPr bwMode="auto">
            <a:xfrm>
              <a:off x="4604" y="709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>
                  <a:solidFill>
                    <a:srgbClr val="FFFF00"/>
                  </a:solidFill>
                </a:rPr>
                <a:t>p</a:t>
              </a:r>
            </a:p>
          </p:txBody>
        </p:sp>
        <p:sp>
          <p:nvSpPr>
            <p:cNvPr id="708638" name="Line 30"/>
            <p:cNvSpPr>
              <a:spLocks noChangeShapeType="1"/>
            </p:cNvSpPr>
            <p:nvPr/>
          </p:nvSpPr>
          <p:spPr bwMode="auto">
            <a:xfrm>
              <a:off x="4649" y="1661"/>
              <a:ext cx="136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08639" name="Text Box 31"/>
            <p:cNvSpPr txBox="1">
              <a:spLocks noChangeArrowheads="1"/>
            </p:cNvSpPr>
            <p:nvPr/>
          </p:nvSpPr>
          <p:spPr bwMode="auto">
            <a:xfrm>
              <a:off x="4604" y="1570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0">
                  <a:solidFill>
                    <a:srgbClr val="FFFF00"/>
                  </a:solidFill>
                </a:rPr>
                <a:t>p</a:t>
              </a:r>
            </a:p>
          </p:txBody>
        </p:sp>
      </p:grpSp>
      <p:sp>
        <p:nvSpPr>
          <p:cNvPr id="708643" name="Line 35"/>
          <p:cNvSpPr>
            <a:spLocks noChangeShapeType="1"/>
          </p:cNvSpPr>
          <p:nvPr/>
        </p:nvSpPr>
        <p:spPr bwMode="auto">
          <a:xfrm>
            <a:off x="755650" y="5516563"/>
            <a:ext cx="83883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08644" name="Line 36"/>
          <p:cNvSpPr>
            <a:spLocks noChangeShapeType="1"/>
          </p:cNvSpPr>
          <p:nvPr/>
        </p:nvSpPr>
        <p:spPr bwMode="auto">
          <a:xfrm flipV="1">
            <a:off x="4140200" y="908050"/>
            <a:ext cx="0" cy="4608513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08652" name="Text Box 44"/>
          <p:cNvSpPr txBox="1">
            <a:spLocks noChangeArrowheads="1"/>
          </p:cNvSpPr>
          <p:nvPr/>
        </p:nvSpPr>
        <p:spPr bwMode="auto">
          <a:xfrm>
            <a:off x="8661400" y="5516563"/>
            <a:ext cx="482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q</a:t>
            </a:r>
            <a:r>
              <a:rPr lang="fr-FR" baseline="30000"/>
              <a:t>2</a:t>
            </a:r>
            <a:endParaRPr lang="fr-FR"/>
          </a:p>
        </p:txBody>
      </p:sp>
      <p:sp>
        <p:nvSpPr>
          <p:cNvPr id="708655" name="Text Box 47"/>
          <p:cNvSpPr txBox="1">
            <a:spLocks noChangeArrowheads="1"/>
          </p:cNvSpPr>
          <p:nvPr/>
        </p:nvSpPr>
        <p:spPr bwMode="auto">
          <a:xfrm>
            <a:off x="4427538" y="5516563"/>
            <a:ext cx="1584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400" b="1" i="0"/>
              <a:t>q</a:t>
            </a:r>
            <a:r>
              <a:rPr lang="fr-FR" sz="2400" b="1" i="0" baseline="30000"/>
              <a:t>2</a:t>
            </a:r>
            <a:r>
              <a:rPr lang="fr-FR" sz="2400" b="1" i="0"/>
              <a:t>=4m</a:t>
            </a:r>
            <a:r>
              <a:rPr lang="fr-FR" sz="2400" b="1" i="0" baseline="-25000"/>
              <a:t>p</a:t>
            </a:r>
            <a:r>
              <a:rPr lang="fr-FR" sz="2400" b="1" i="0" baseline="30000"/>
              <a:t>2</a:t>
            </a:r>
            <a:r>
              <a:rPr lang="fr-FR"/>
              <a:t> </a:t>
            </a:r>
          </a:p>
        </p:txBody>
      </p:sp>
      <p:sp>
        <p:nvSpPr>
          <p:cNvPr id="708657" name="Rectangle 49"/>
          <p:cNvSpPr>
            <a:spLocks noChangeArrowheads="1"/>
          </p:cNvSpPr>
          <p:nvPr/>
        </p:nvSpPr>
        <p:spPr bwMode="auto">
          <a:xfrm>
            <a:off x="5364162" y="4621248"/>
            <a:ext cx="3779837" cy="792162"/>
          </a:xfrm>
          <a:prstGeom prst="rect">
            <a:avLst/>
          </a:prstGeom>
          <a:gradFill rotWithShape="1">
            <a:gsLst>
              <a:gs pos="0">
                <a:srgbClr val="996600">
                  <a:gamma/>
                  <a:shade val="46275"/>
                  <a:invGamma/>
                </a:srgbClr>
              </a:gs>
              <a:gs pos="50000">
                <a:srgbClr val="996600"/>
              </a:gs>
              <a:gs pos="100000">
                <a:srgbClr val="9966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99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Time-</a:t>
            </a:r>
            <a:r>
              <a:rPr lang="fr-FR" sz="2800" dirty="0" err="1" smtClean="0">
                <a:solidFill>
                  <a:schemeClr val="bg1"/>
                </a:solidFill>
              </a:rPr>
              <a:t>Like</a:t>
            </a:r>
            <a:endParaRPr lang="fr-FR" sz="2800" dirty="0" smtClean="0">
              <a:solidFill>
                <a:schemeClr val="bg1"/>
              </a:solidFill>
            </a:endParaRPr>
          </a:p>
          <a:p>
            <a:pPr algn="ctr"/>
            <a:r>
              <a:rPr lang="fr-FR" sz="2800" dirty="0" err="1" smtClean="0">
                <a:solidFill>
                  <a:schemeClr val="bg1"/>
                </a:solidFill>
              </a:rPr>
              <a:t>FFs</a:t>
            </a:r>
            <a:r>
              <a:rPr lang="fr-FR" sz="2800" dirty="0" smtClean="0">
                <a:solidFill>
                  <a:schemeClr val="bg1"/>
                </a:solidFill>
              </a:rPr>
              <a:t> </a:t>
            </a:r>
            <a:r>
              <a:rPr lang="fr-FR" sz="2800" dirty="0">
                <a:solidFill>
                  <a:schemeClr val="bg1"/>
                </a:solidFill>
              </a:rPr>
              <a:t>are </a:t>
            </a:r>
            <a:r>
              <a:rPr lang="fr-FR" sz="2800" dirty="0" err="1">
                <a:solidFill>
                  <a:schemeClr val="bg1"/>
                </a:solidFill>
              </a:rPr>
              <a:t>complex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708658" name="Rectangle 50"/>
          <p:cNvSpPr>
            <a:spLocks noChangeArrowheads="1"/>
          </p:cNvSpPr>
          <p:nvPr/>
        </p:nvSpPr>
        <p:spPr bwMode="auto">
          <a:xfrm>
            <a:off x="928758" y="4670427"/>
            <a:ext cx="3024187" cy="792162"/>
          </a:xfrm>
          <a:prstGeom prst="rect">
            <a:avLst/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800" dirty="0" err="1" smtClean="0">
                <a:solidFill>
                  <a:schemeClr val="bg1"/>
                </a:solidFill>
              </a:rPr>
              <a:t>Space-like</a:t>
            </a:r>
            <a:endParaRPr lang="fr-FR" sz="2800" dirty="0" smtClean="0">
              <a:solidFill>
                <a:schemeClr val="bg1"/>
              </a:solidFill>
            </a:endParaRPr>
          </a:p>
          <a:p>
            <a:pPr algn="ctr"/>
            <a:r>
              <a:rPr lang="fr-FR" sz="2800" dirty="0" err="1" smtClean="0">
                <a:solidFill>
                  <a:schemeClr val="bg1"/>
                </a:solidFill>
              </a:rPr>
              <a:t>FFs</a:t>
            </a:r>
            <a:r>
              <a:rPr lang="fr-FR" sz="2800" dirty="0" smtClean="0">
                <a:solidFill>
                  <a:schemeClr val="bg1"/>
                </a:solidFill>
              </a:rPr>
              <a:t> </a:t>
            </a:r>
            <a:r>
              <a:rPr lang="fr-FR" sz="2800" dirty="0">
                <a:solidFill>
                  <a:schemeClr val="bg1"/>
                </a:solidFill>
              </a:rPr>
              <a:t>are real</a:t>
            </a:r>
          </a:p>
        </p:txBody>
      </p:sp>
      <p:sp>
        <p:nvSpPr>
          <p:cNvPr id="708660" name="Text Box 52"/>
          <p:cNvSpPr txBox="1">
            <a:spLocks noChangeArrowheads="1"/>
          </p:cNvSpPr>
          <p:nvPr/>
        </p:nvSpPr>
        <p:spPr bwMode="auto">
          <a:xfrm>
            <a:off x="4500563" y="5949950"/>
            <a:ext cx="1274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000" b="1" i="0"/>
              <a:t>GE=GM</a:t>
            </a:r>
            <a:endParaRPr lang="fr-FR" sz="2000" b="1" i="0" baseline="30000"/>
          </a:p>
        </p:txBody>
      </p:sp>
      <p:sp>
        <p:nvSpPr>
          <p:cNvPr id="708665" name="Text Box 57"/>
          <p:cNvSpPr txBox="1">
            <a:spLocks noChangeArrowheads="1"/>
          </p:cNvSpPr>
          <p:nvPr/>
        </p:nvSpPr>
        <p:spPr bwMode="auto">
          <a:xfrm>
            <a:off x="2843213" y="2420938"/>
            <a:ext cx="111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 i="0"/>
              <a:t>GE(0)=1</a:t>
            </a:r>
            <a:endParaRPr lang="fr-FR" sz="2000" b="1" i="0" baseline="30000"/>
          </a:p>
        </p:txBody>
      </p:sp>
      <p:sp>
        <p:nvSpPr>
          <p:cNvPr id="708666" name="Text Box 58"/>
          <p:cNvSpPr txBox="1">
            <a:spLocks noChangeArrowheads="1"/>
          </p:cNvSpPr>
          <p:nvPr/>
        </p:nvSpPr>
        <p:spPr bwMode="auto">
          <a:xfrm>
            <a:off x="2771775" y="2708275"/>
            <a:ext cx="1511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000" b="1" i="0"/>
              <a:t>GM(0)=</a:t>
            </a:r>
            <a:r>
              <a:rPr lang="fr-FR" b="1" i="0">
                <a:latin typeface="Symbol" pitchFamily="18" charset="2"/>
              </a:rPr>
              <a:t>m</a:t>
            </a:r>
            <a:r>
              <a:rPr lang="fr-FR" sz="2000" b="1" i="0" baseline="-25000"/>
              <a:t>p</a:t>
            </a:r>
          </a:p>
        </p:txBody>
      </p:sp>
      <p:sp>
        <p:nvSpPr>
          <p:cNvPr id="708667" name="Text Box 59"/>
          <p:cNvSpPr txBox="1">
            <a:spLocks noChangeArrowheads="1"/>
          </p:cNvSpPr>
          <p:nvPr/>
        </p:nvSpPr>
        <p:spPr bwMode="auto">
          <a:xfrm>
            <a:off x="5688220" y="1419046"/>
            <a:ext cx="3240088" cy="1200329"/>
          </a:xfrm>
          <a:prstGeom prst="rect">
            <a:avLst/>
          </a:prstGeom>
          <a:solidFill>
            <a:schemeClr val="tx1"/>
          </a:solidFill>
          <a:ln w="9525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400" dirty="0" err="1">
                <a:solidFill>
                  <a:srgbClr val="66FF66"/>
                </a:solidFill>
              </a:rPr>
              <a:t>Asymptotics</a:t>
            </a:r>
            <a:endParaRPr lang="fr-FR" sz="2400" dirty="0">
              <a:solidFill>
                <a:srgbClr val="66FF66"/>
              </a:solidFill>
            </a:endParaRPr>
          </a:p>
          <a:p>
            <a:r>
              <a:rPr lang="fr-FR" sz="2400" dirty="0">
                <a:solidFill>
                  <a:srgbClr val="66FF66"/>
                </a:solidFill>
              </a:rPr>
              <a:t>	- QCD</a:t>
            </a:r>
          </a:p>
          <a:p>
            <a:r>
              <a:rPr lang="fr-FR" sz="2400" dirty="0">
                <a:solidFill>
                  <a:srgbClr val="66FF66"/>
                </a:solidFill>
              </a:rPr>
              <a:t>	- </a:t>
            </a:r>
            <a:r>
              <a:rPr lang="fr-FR" sz="2400" dirty="0" err="1">
                <a:solidFill>
                  <a:srgbClr val="66FF66"/>
                </a:solidFill>
              </a:rPr>
              <a:t>analyticity</a:t>
            </a:r>
            <a:endParaRPr lang="fr-FR" sz="2400" dirty="0">
              <a:solidFill>
                <a:srgbClr val="66FF66"/>
              </a:solidFill>
            </a:endParaRPr>
          </a:p>
        </p:txBody>
      </p:sp>
      <p:sp>
        <p:nvSpPr>
          <p:cNvPr id="708669" name="Rectangle 61"/>
          <p:cNvSpPr>
            <a:spLocks noChangeArrowheads="1"/>
          </p:cNvSpPr>
          <p:nvPr/>
        </p:nvSpPr>
        <p:spPr bwMode="auto">
          <a:xfrm>
            <a:off x="6300788" y="5734050"/>
            <a:ext cx="2111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cs typeface="Times New Roman" pitchFamily="18" charset="0"/>
              </a:rPr>
              <a:t>p+p ↔ e</a:t>
            </a:r>
            <a:r>
              <a:rPr lang="en-GB" baseline="30000">
                <a:cs typeface="Times New Roman" pitchFamily="18" charset="0"/>
              </a:rPr>
              <a:t>+</a:t>
            </a:r>
            <a:r>
              <a:rPr lang="en-GB">
                <a:cs typeface="Times New Roman" pitchFamily="18" charset="0"/>
              </a:rPr>
              <a:t>+e</a:t>
            </a:r>
            <a:r>
              <a:rPr lang="en-GB" baseline="30000">
                <a:cs typeface="Times New Roman" pitchFamily="18" charset="0"/>
              </a:rPr>
              <a:t>-</a:t>
            </a:r>
            <a:endParaRPr lang="fr-FR" baseline="30000"/>
          </a:p>
        </p:txBody>
      </p:sp>
      <p:sp>
        <p:nvSpPr>
          <p:cNvPr id="708670" name="Rectangle 62"/>
          <p:cNvSpPr>
            <a:spLocks noChangeArrowheads="1"/>
          </p:cNvSpPr>
          <p:nvPr/>
        </p:nvSpPr>
        <p:spPr bwMode="auto">
          <a:xfrm>
            <a:off x="1476375" y="5727700"/>
            <a:ext cx="1862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cs typeface="Times New Roman" pitchFamily="18" charset="0"/>
              </a:rPr>
              <a:t>e+p </a:t>
            </a:r>
            <a:r>
              <a:rPr lang="en-GB" i="0">
                <a:cs typeface="Times New Roman" pitchFamily="18" charset="0"/>
                <a:sym typeface="Symbol" pitchFamily="18" charset="2"/>
              </a:rPr>
              <a:t> </a:t>
            </a:r>
            <a:r>
              <a:rPr lang="en-GB">
                <a:cs typeface="Times New Roman" pitchFamily="18" charset="0"/>
              </a:rPr>
              <a:t>e+p</a:t>
            </a:r>
            <a:endParaRPr lang="fr-FR"/>
          </a:p>
        </p:txBody>
      </p:sp>
      <p:sp>
        <p:nvSpPr>
          <p:cNvPr id="708671" name="Line 63"/>
          <p:cNvSpPr>
            <a:spLocks noChangeShapeType="1"/>
          </p:cNvSpPr>
          <p:nvPr/>
        </p:nvSpPr>
        <p:spPr bwMode="auto">
          <a:xfrm>
            <a:off x="6804025" y="58769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grpSp>
        <p:nvGrpSpPr>
          <p:cNvPr id="45" name="Groupe 44"/>
          <p:cNvGrpSpPr/>
          <p:nvPr/>
        </p:nvGrpSpPr>
        <p:grpSpPr>
          <a:xfrm>
            <a:off x="4140200" y="2071677"/>
            <a:ext cx="1152525" cy="3662373"/>
            <a:chOff x="4140200" y="2071677"/>
            <a:chExt cx="1152525" cy="3662373"/>
          </a:xfrm>
        </p:grpSpPr>
        <p:sp>
          <p:nvSpPr>
            <p:cNvPr id="708654" name="Rectangle 46"/>
            <p:cNvSpPr>
              <a:spLocks noChangeArrowheads="1"/>
            </p:cNvSpPr>
            <p:nvPr/>
          </p:nvSpPr>
          <p:spPr bwMode="auto">
            <a:xfrm>
              <a:off x="4140200" y="2133600"/>
              <a:ext cx="1152525" cy="3382963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  <a:alpha val="89000"/>
                  </a:srgbClr>
                </a:gs>
                <a:gs pos="50000">
                  <a:srgbClr val="FFFF00">
                    <a:alpha val="89000"/>
                  </a:srgbClr>
                </a:gs>
                <a:gs pos="100000">
                  <a:srgbClr val="FFFF00">
                    <a:gamma/>
                    <a:shade val="46275"/>
                    <a:invGamma/>
                    <a:alpha val="8900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08656" name="Line 48"/>
            <p:cNvSpPr>
              <a:spLocks noChangeShapeType="1"/>
            </p:cNvSpPr>
            <p:nvPr/>
          </p:nvSpPr>
          <p:spPr bwMode="auto">
            <a:xfrm>
              <a:off x="5292725" y="5445125"/>
              <a:ext cx="0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08659" name="Text Box 51"/>
            <p:cNvSpPr txBox="1">
              <a:spLocks noChangeArrowheads="1"/>
            </p:cNvSpPr>
            <p:nvPr/>
          </p:nvSpPr>
          <p:spPr bwMode="auto">
            <a:xfrm rot="-5400000">
              <a:off x="2992437" y="3794126"/>
              <a:ext cx="2817813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Unphysical region</a:t>
              </a:r>
              <a:endParaRPr lang="fr-FR" baseline="30000"/>
            </a:p>
          </p:txBody>
        </p:sp>
        <p:sp>
          <p:nvSpPr>
            <p:cNvPr id="708672" name="Rectangle 64"/>
            <p:cNvSpPr>
              <a:spLocks noChangeArrowheads="1"/>
            </p:cNvSpPr>
            <p:nvPr/>
          </p:nvSpPr>
          <p:spPr bwMode="auto">
            <a:xfrm rot="-5400000">
              <a:off x="3171026" y="3439820"/>
              <a:ext cx="332106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dirty="0" err="1">
                  <a:cs typeface="Times New Roman" pitchFamily="18" charset="0"/>
                </a:rPr>
                <a:t>p+p</a:t>
              </a:r>
              <a:r>
                <a:rPr lang="en-GB" dirty="0">
                  <a:cs typeface="Times New Roman" pitchFamily="18" charset="0"/>
                </a:rPr>
                <a:t> ↔ e</a:t>
              </a:r>
              <a:r>
                <a:rPr lang="en-GB" baseline="30000" dirty="0">
                  <a:cs typeface="Times New Roman" pitchFamily="18" charset="0"/>
                </a:rPr>
                <a:t>+</a:t>
              </a:r>
              <a:r>
                <a:rPr lang="en-GB" dirty="0">
                  <a:cs typeface="Times New Roman" pitchFamily="18" charset="0"/>
                </a:rPr>
                <a:t>+</a:t>
              </a:r>
              <a:r>
                <a:rPr lang="en-GB" b="1" dirty="0">
                  <a:cs typeface="Times New Roman" pitchFamily="18" charset="0"/>
                </a:rPr>
                <a:t>e</a:t>
              </a:r>
              <a:r>
                <a:rPr lang="en-GB" b="1" baseline="30000" dirty="0">
                  <a:cs typeface="Times New Roman" pitchFamily="18" charset="0"/>
                </a:rPr>
                <a:t>-</a:t>
              </a:r>
              <a:r>
                <a:rPr lang="en-GB" baseline="30000" dirty="0">
                  <a:cs typeface="Times New Roman" pitchFamily="18" charset="0"/>
                </a:rPr>
                <a:t> </a:t>
              </a:r>
              <a:r>
                <a:rPr lang="en-GB" dirty="0">
                  <a:cs typeface="Times New Roman" pitchFamily="18" charset="0"/>
                </a:rPr>
                <a:t>+</a:t>
              </a:r>
              <a:r>
                <a:rPr lang="en-GB" dirty="0" smtClean="0">
                  <a:latin typeface="Symbol" pitchFamily="18" charset="2"/>
                  <a:cs typeface="Times New Roman" pitchFamily="18" charset="0"/>
                </a:rPr>
                <a:t>p</a:t>
              </a:r>
              <a:r>
                <a:rPr lang="en-GB" baseline="30000" dirty="0" smtClean="0">
                  <a:latin typeface="Symbol" pitchFamily="18" charset="2"/>
                  <a:cs typeface="Times New Roman" pitchFamily="18" charset="0"/>
                </a:rPr>
                <a:t>0</a:t>
              </a:r>
              <a:endParaRPr lang="fr-FR" baseline="30000" dirty="0">
                <a:latin typeface="Symbol" pitchFamily="18" charset="2"/>
              </a:endParaRPr>
            </a:p>
          </p:txBody>
        </p:sp>
        <p:sp>
          <p:nvSpPr>
            <p:cNvPr id="708673" name="Line 65"/>
            <p:cNvSpPr>
              <a:spLocks noChangeShapeType="1"/>
            </p:cNvSpPr>
            <p:nvPr/>
          </p:nvSpPr>
          <p:spPr bwMode="auto">
            <a:xfrm>
              <a:off x="4716463" y="4581525"/>
              <a:ext cx="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708674" name="Rectangle 66"/>
          <p:cNvSpPr>
            <a:spLocks noChangeArrowheads="1"/>
          </p:cNvSpPr>
          <p:nvPr/>
        </p:nvSpPr>
        <p:spPr bwMode="auto">
          <a:xfrm>
            <a:off x="2916238" y="2276475"/>
            <a:ext cx="12239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4" name="Espace réservé du pied de page 4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solidFill>
                  <a:srgbClr val="FFFF00"/>
                </a:solidFill>
                <a:latin typeface="Comic Sans MS" pitchFamily="66" charset="0"/>
              </a:rPr>
              <a:t>Hadron Electromagnetic Form factors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aphicFrame>
        <p:nvGraphicFramePr>
          <p:cNvPr id="5" name="Objet 4"/>
          <p:cNvGraphicFramePr>
            <a:graphicFrameLocks noGrp="1" noChangeAspect="1"/>
          </p:cNvGraphicFramePr>
          <p:nvPr>
            <p:extLst>
              <p:ext uri="{D42A27DB-BD31-4B8C-83A1-F6EECF244321}">
                <p14:modId xmlns="" xmlns:p14="http://schemas.microsoft.com/office/powerpoint/2010/main" val="1141722003"/>
              </p:ext>
            </p:extLst>
          </p:nvPr>
        </p:nvGraphicFramePr>
        <p:xfrm>
          <a:off x="2933217" y="627992"/>
          <a:ext cx="4210844" cy="706166"/>
        </p:xfrm>
        <a:graphic>
          <a:graphicData uri="http://schemas.openxmlformats.org/presentationml/2006/ole">
            <p:oleObj spid="_x0000_s390151" name="Equation" r:id="rId6" imgW="3556000" imgH="59690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5900420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8655" grpId="0"/>
      <p:bldP spid="708657" grpId="0" animBg="1"/>
      <p:bldP spid="708660" grpId="0"/>
      <p:bldP spid="708667" grpId="0" animBg="1"/>
      <p:bldP spid="708669" grpId="0"/>
      <p:bldP spid="7086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4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8B89-584E-47D4-B455-AE54F069BC32}" type="slidenum">
              <a:rPr lang="fr-FR"/>
              <a:pPr/>
              <a:t>6</a:t>
            </a:fld>
            <a:endParaRPr lang="fr-FR"/>
          </a:p>
        </p:txBody>
      </p:sp>
      <p:sp>
        <p:nvSpPr>
          <p:cNvPr id="708660" name="Text Box 52"/>
          <p:cNvSpPr txBox="1">
            <a:spLocks noChangeArrowheads="1"/>
          </p:cNvSpPr>
          <p:nvPr/>
        </p:nvSpPr>
        <p:spPr bwMode="auto">
          <a:xfrm>
            <a:off x="4500563" y="5949950"/>
            <a:ext cx="1274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000" b="1" i="0"/>
              <a:t>GE=GM</a:t>
            </a:r>
            <a:endParaRPr lang="fr-FR" sz="2000" b="1" i="0" baseline="30000"/>
          </a:p>
        </p:txBody>
      </p:sp>
      <p:sp>
        <p:nvSpPr>
          <p:cNvPr id="708669" name="Rectangle 61"/>
          <p:cNvSpPr>
            <a:spLocks noChangeArrowheads="1"/>
          </p:cNvSpPr>
          <p:nvPr/>
        </p:nvSpPr>
        <p:spPr bwMode="auto">
          <a:xfrm>
            <a:off x="6300788" y="5734050"/>
            <a:ext cx="2111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cs typeface="Times New Roman" pitchFamily="18" charset="0"/>
              </a:rPr>
              <a:t>p+p ↔ e</a:t>
            </a:r>
            <a:r>
              <a:rPr lang="en-GB" baseline="30000">
                <a:cs typeface="Times New Roman" pitchFamily="18" charset="0"/>
              </a:rPr>
              <a:t>+</a:t>
            </a:r>
            <a:r>
              <a:rPr lang="en-GB">
                <a:cs typeface="Times New Roman" pitchFamily="18" charset="0"/>
              </a:rPr>
              <a:t>+e</a:t>
            </a:r>
            <a:r>
              <a:rPr lang="en-GB" baseline="30000">
                <a:cs typeface="Times New Roman" pitchFamily="18" charset="0"/>
              </a:rPr>
              <a:t>-</a:t>
            </a:r>
            <a:endParaRPr lang="fr-FR" baseline="30000"/>
          </a:p>
        </p:txBody>
      </p:sp>
      <p:sp>
        <p:nvSpPr>
          <p:cNvPr id="708670" name="Rectangle 62"/>
          <p:cNvSpPr>
            <a:spLocks noChangeArrowheads="1"/>
          </p:cNvSpPr>
          <p:nvPr/>
        </p:nvSpPr>
        <p:spPr bwMode="auto">
          <a:xfrm>
            <a:off x="1476375" y="5727700"/>
            <a:ext cx="1862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cs typeface="Times New Roman" pitchFamily="18" charset="0"/>
              </a:rPr>
              <a:t>e+p </a:t>
            </a:r>
            <a:r>
              <a:rPr lang="en-GB" i="0">
                <a:cs typeface="Times New Roman" pitchFamily="18" charset="0"/>
                <a:sym typeface="Symbol" pitchFamily="18" charset="2"/>
              </a:rPr>
              <a:t> </a:t>
            </a:r>
            <a:r>
              <a:rPr lang="en-GB">
                <a:cs typeface="Times New Roman" pitchFamily="18" charset="0"/>
              </a:rPr>
              <a:t>e+p</a:t>
            </a:r>
            <a:endParaRPr lang="fr-FR"/>
          </a:p>
        </p:txBody>
      </p:sp>
      <p:grpSp>
        <p:nvGrpSpPr>
          <p:cNvPr id="2" name="Groupe 46"/>
          <p:cNvGrpSpPr/>
          <p:nvPr/>
        </p:nvGrpSpPr>
        <p:grpSpPr>
          <a:xfrm>
            <a:off x="755650" y="908050"/>
            <a:ext cx="8388350" cy="5127625"/>
            <a:chOff x="755650" y="908050"/>
            <a:chExt cx="8388350" cy="5127625"/>
          </a:xfrm>
        </p:grpSpPr>
        <p:sp>
          <p:nvSpPr>
            <p:cNvPr id="708615" name="Text Box 7"/>
            <p:cNvSpPr txBox="1">
              <a:spLocks noChangeArrowheads="1"/>
            </p:cNvSpPr>
            <p:nvPr/>
          </p:nvSpPr>
          <p:spPr bwMode="auto">
            <a:xfrm>
              <a:off x="7162800" y="4419600"/>
              <a:ext cx="381000" cy="45720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i="0">
                  <a:solidFill>
                    <a:schemeClr val="hlink"/>
                  </a:solidFill>
                </a:rPr>
                <a:t>_</a:t>
              </a:r>
            </a:p>
          </p:txBody>
        </p:sp>
        <p:sp>
          <p:nvSpPr>
            <p:cNvPr id="708618" name="Rectangle 10"/>
            <p:cNvSpPr>
              <a:spLocks noChangeArrowheads="1"/>
            </p:cNvSpPr>
            <p:nvPr/>
          </p:nvSpPr>
          <p:spPr bwMode="auto">
            <a:xfrm>
              <a:off x="6443663" y="4652963"/>
              <a:ext cx="381000" cy="45720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GB" sz="2400" i="0">
                  <a:solidFill>
                    <a:schemeClr val="hlink"/>
                  </a:solidFill>
                </a:rPr>
                <a:t>_</a:t>
              </a:r>
            </a:p>
          </p:txBody>
        </p:sp>
        <p:grpSp>
          <p:nvGrpSpPr>
            <p:cNvPr id="3" name="Group 32"/>
            <p:cNvGrpSpPr>
              <a:grpSpLocks/>
            </p:cNvGrpSpPr>
            <p:nvPr/>
          </p:nvGrpSpPr>
          <p:grpSpPr bwMode="auto">
            <a:xfrm>
              <a:off x="1042988" y="981075"/>
              <a:ext cx="1854200" cy="3598863"/>
              <a:chOff x="748" y="709"/>
              <a:chExt cx="1168" cy="2267"/>
            </a:xfrm>
          </p:grpSpPr>
          <p:pic>
            <p:nvPicPr>
              <p:cNvPr id="708623" name="Picture 1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48" y="754"/>
                <a:ext cx="1168" cy="2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708619" name="Rectangle 11"/>
              <p:cNvSpPr>
                <a:spLocks noChangeArrowheads="1"/>
              </p:cNvSpPr>
              <p:nvPr/>
            </p:nvSpPr>
            <p:spPr bwMode="auto">
              <a:xfrm>
                <a:off x="748" y="1570"/>
                <a:ext cx="492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</a:pPr>
                <a:r>
                  <a:rPr lang="en-GB" sz="2400" b="1" i="0" dirty="0">
                    <a:solidFill>
                      <a:schemeClr val="accent2"/>
                    </a:solidFill>
                  </a:rPr>
                  <a:t>q</a:t>
                </a:r>
                <a:r>
                  <a:rPr lang="en-GB" sz="2400" b="1" i="0" baseline="30000" dirty="0">
                    <a:solidFill>
                      <a:schemeClr val="accent2"/>
                    </a:solidFill>
                  </a:rPr>
                  <a:t>2</a:t>
                </a:r>
                <a:r>
                  <a:rPr lang="en-GB" sz="2400" b="1" i="0" dirty="0">
                    <a:solidFill>
                      <a:schemeClr val="accent2"/>
                    </a:solidFill>
                  </a:rPr>
                  <a:t>&lt;0</a:t>
                </a:r>
              </a:p>
            </p:txBody>
          </p:sp>
          <p:sp>
            <p:nvSpPr>
              <p:cNvPr id="708630" name="Text Box 22"/>
              <p:cNvSpPr txBox="1">
                <a:spLocks noChangeArrowheads="1"/>
              </p:cNvSpPr>
              <p:nvPr/>
            </p:nvSpPr>
            <p:spPr bwMode="auto">
              <a:xfrm>
                <a:off x="1474" y="709"/>
                <a:ext cx="26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 b="1" i="0">
                    <a:solidFill>
                      <a:srgbClr val="FF33CC"/>
                    </a:solidFill>
                  </a:rPr>
                  <a:t>e</a:t>
                </a:r>
                <a:r>
                  <a:rPr lang="fr-FR" b="1" i="0" baseline="30000">
                    <a:solidFill>
                      <a:srgbClr val="FF33CC"/>
                    </a:solidFill>
                  </a:rPr>
                  <a:t>-</a:t>
                </a:r>
              </a:p>
            </p:txBody>
          </p:sp>
          <p:sp>
            <p:nvSpPr>
              <p:cNvPr id="708633" name="Text Box 25"/>
              <p:cNvSpPr txBox="1">
                <a:spLocks noChangeArrowheads="1"/>
              </p:cNvSpPr>
              <p:nvPr/>
            </p:nvSpPr>
            <p:spPr bwMode="auto">
              <a:xfrm>
                <a:off x="930" y="709"/>
                <a:ext cx="26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 b="1" i="0">
                    <a:solidFill>
                      <a:srgbClr val="FF33CC"/>
                    </a:solidFill>
                  </a:rPr>
                  <a:t>e</a:t>
                </a:r>
                <a:r>
                  <a:rPr lang="fr-FR" b="1" i="0" baseline="30000">
                    <a:solidFill>
                      <a:srgbClr val="FF33CC"/>
                    </a:solidFill>
                  </a:rPr>
                  <a:t>-</a:t>
                </a:r>
              </a:p>
            </p:txBody>
          </p:sp>
          <p:sp>
            <p:nvSpPr>
              <p:cNvPr id="708635" name="Text Box 27"/>
              <p:cNvSpPr txBox="1">
                <a:spLocks noChangeArrowheads="1"/>
              </p:cNvSpPr>
              <p:nvPr/>
            </p:nvSpPr>
            <p:spPr bwMode="auto">
              <a:xfrm>
                <a:off x="1020" y="2614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 b="1" i="0">
                    <a:solidFill>
                      <a:srgbClr val="FFFF00"/>
                    </a:solidFill>
                  </a:rPr>
                  <a:t>p</a:t>
                </a:r>
              </a:p>
            </p:txBody>
          </p:sp>
          <p:sp>
            <p:nvSpPr>
              <p:cNvPr id="708636" name="Text Box 28"/>
              <p:cNvSpPr txBox="1">
                <a:spLocks noChangeArrowheads="1"/>
              </p:cNvSpPr>
              <p:nvPr/>
            </p:nvSpPr>
            <p:spPr bwMode="auto">
              <a:xfrm>
                <a:off x="1429" y="2614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 b="1" i="0">
                    <a:solidFill>
                      <a:srgbClr val="FFFF00"/>
                    </a:solidFill>
                  </a:rPr>
                  <a:t>p</a:t>
                </a:r>
              </a:p>
            </p:txBody>
          </p:sp>
        </p:grpSp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5364163" y="2565400"/>
              <a:ext cx="3527425" cy="1958975"/>
              <a:chOff x="2971" y="709"/>
              <a:chExt cx="2222" cy="1234"/>
            </a:xfrm>
          </p:grpSpPr>
          <p:pic>
            <p:nvPicPr>
              <p:cNvPr id="708627" name="Picture 1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971" y="754"/>
                <a:ext cx="2222" cy="1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708620" name="Rectangle 12"/>
              <p:cNvSpPr>
                <a:spLocks noChangeArrowheads="1"/>
              </p:cNvSpPr>
              <p:nvPr/>
            </p:nvSpPr>
            <p:spPr bwMode="auto">
              <a:xfrm>
                <a:off x="3651" y="890"/>
                <a:ext cx="480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</a:pPr>
                <a:r>
                  <a:rPr lang="en-GB" sz="2400" i="0" dirty="0">
                    <a:solidFill>
                      <a:schemeClr val="accent2"/>
                    </a:solidFill>
                  </a:rPr>
                  <a:t>q</a:t>
                </a:r>
                <a:r>
                  <a:rPr lang="en-GB" sz="2400" i="0" baseline="30000" dirty="0">
                    <a:solidFill>
                      <a:schemeClr val="accent2"/>
                    </a:solidFill>
                  </a:rPr>
                  <a:t>2</a:t>
                </a:r>
                <a:r>
                  <a:rPr lang="en-GB" sz="2400" i="0" dirty="0">
                    <a:solidFill>
                      <a:schemeClr val="accent2"/>
                    </a:solidFill>
                  </a:rPr>
                  <a:t>&gt;0</a:t>
                </a:r>
              </a:p>
            </p:txBody>
          </p:sp>
          <p:sp>
            <p:nvSpPr>
              <p:cNvPr id="708631" name="Text Box 23"/>
              <p:cNvSpPr txBox="1">
                <a:spLocks noChangeArrowheads="1"/>
              </p:cNvSpPr>
              <p:nvPr/>
            </p:nvSpPr>
            <p:spPr bwMode="auto">
              <a:xfrm>
                <a:off x="3198" y="1616"/>
                <a:ext cx="26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 b="1" i="0">
                    <a:solidFill>
                      <a:srgbClr val="FF33CC"/>
                    </a:solidFill>
                  </a:rPr>
                  <a:t>e</a:t>
                </a:r>
                <a:r>
                  <a:rPr lang="fr-FR" b="1" i="0" baseline="30000">
                    <a:solidFill>
                      <a:srgbClr val="FF33CC"/>
                    </a:solidFill>
                  </a:rPr>
                  <a:t>-</a:t>
                </a:r>
              </a:p>
            </p:txBody>
          </p:sp>
          <p:sp>
            <p:nvSpPr>
              <p:cNvPr id="708632" name="Text Box 24"/>
              <p:cNvSpPr txBox="1">
                <a:spLocks noChangeArrowheads="1"/>
              </p:cNvSpPr>
              <p:nvPr/>
            </p:nvSpPr>
            <p:spPr bwMode="auto">
              <a:xfrm>
                <a:off x="3198" y="709"/>
                <a:ext cx="30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 b="1" i="0" dirty="0">
                    <a:solidFill>
                      <a:srgbClr val="FF33CC"/>
                    </a:solidFill>
                  </a:rPr>
                  <a:t>e</a:t>
                </a:r>
                <a:r>
                  <a:rPr lang="fr-FR" b="1" i="0" baseline="30000" dirty="0">
                    <a:solidFill>
                      <a:srgbClr val="FF33CC"/>
                    </a:solidFill>
                  </a:rPr>
                  <a:t>+</a:t>
                </a:r>
              </a:p>
            </p:txBody>
          </p:sp>
          <p:sp>
            <p:nvSpPr>
              <p:cNvPr id="708634" name="Text Box 26"/>
              <p:cNvSpPr txBox="1">
                <a:spLocks noChangeArrowheads="1"/>
              </p:cNvSpPr>
              <p:nvPr/>
            </p:nvSpPr>
            <p:spPr bwMode="auto">
              <a:xfrm>
                <a:off x="4604" y="709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 b="1" i="0">
                    <a:solidFill>
                      <a:srgbClr val="FFFF00"/>
                    </a:solidFill>
                  </a:rPr>
                  <a:t>p</a:t>
                </a:r>
              </a:p>
            </p:txBody>
          </p:sp>
          <p:sp>
            <p:nvSpPr>
              <p:cNvPr id="708638" name="Line 30"/>
              <p:cNvSpPr>
                <a:spLocks noChangeShapeType="1"/>
              </p:cNvSpPr>
              <p:nvPr/>
            </p:nvSpPr>
            <p:spPr bwMode="auto">
              <a:xfrm>
                <a:off x="4649" y="1661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8639" name="Text Box 31"/>
              <p:cNvSpPr txBox="1">
                <a:spLocks noChangeArrowheads="1"/>
              </p:cNvSpPr>
              <p:nvPr/>
            </p:nvSpPr>
            <p:spPr bwMode="auto">
              <a:xfrm>
                <a:off x="4604" y="1570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 b="1" i="0">
                    <a:solidFill>
                      <a:srgbClr val="FFFF00"/>
                    </a:solidFill>
                  </a:rPr>
                  <a:t>p</a:t>
                </a:r>
              </a:p>
            </p:txBody>
          </p:sp>
        </p:grpSp>
        <p:sp>
          <p:nvSpPr>
            <p:cNvPr id="708643" name="Line 35"/>
            <p:cNvSpPr>
              <a:spLocks noChangeShapeType="1"/>
            </p:cNvSpPr>
            <p:nvPr/>
          </p:nvSpPr>
          <p:spPr bwMode="auto">
            <a:xfrm>
              <a:off x="755650" y="5516563"/>
              <a:ext cx="838835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08644" name="Line 36"/>
            <p:cNvSpPr>
              <a:spLocks noChangeShapeType="1"/>
            </p:cNvSpPr>
            <p:nvPr/>
          </p:nvSpPr>
          <p:spPr bwMode="auto">
            <a:xfrm flipV="1">
              <a:off x="4140200" y="908050"/>
              <a:ext cx="0" cy="4608513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08652" name="Text Box 44"/>
            <p:cNvSpPr txBox="1">
              <a:spLocks noChangeArrowheads="1"/>
            </p:cNvSpPr>
            <p:nvPr/>
          </p:nvSpPr>
          <p:spPr bwMode="auto">
            <a:xfrm>
              <a:off x="8661400" y="5516563"/>
              <a:ext cx="482600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q</a:t>
              </a:r>
              <a:r>
                <a:rPr lang="fr-FR" baseline="30000"/>
                <a:t>2</a:t>
              </a:r>
              <a:endParaRPr lang="fr-FR"/>
            </a:p>
          </p:txBody>
        </p:sp>
        <p:sp>
          <p:nvSpPr>
            <p:cNvPr id="708654" name="Rectangle 46"/>
            <p:cNvSpPr>
              <a:spLocks noChangeArrowheads="1"/>
            </p:cNvSpPr>
            <p:nvPr/>
          </p:nvSpPr>
          <p:spPr bwMode="auto">
            <a:xfrm>
              <a:off x="4140200" y="2133600"/>
              <a:ext cx="1152525" cy="3382963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  <a:alpha val="89000"/>
                  </a:srgbClr>
                </a:gs>
                <a:gs pos="50000">
                  <a:srgbClr val="FFFF00">
                    <a:alpha val="89000"/>
                  </a:srgbClr>
                </a:gs>
                <a:gs pos="100000">
                  <a:srgbClr val="FFFF00">
                    <a:gamma/>
                    <a:shade val="46275"/>
                    <a:invGamma/>
                    <a:alpha val="8900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08655" name="Text Box 47"/>
            <p:cNvSpPr txBox="1">
              <a:spLocks noChangeArrowheads="1"/>
            </p:cNvSpPr>
            <p:nvPr/>
          </p:nvSpPr>
          <p:spPr bwMode="auto">
            <a:xfrm>
              <a:off x="4427538" y="5516563"/>
              <a:ext cx="1584325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2400" b="1" i="0"/>
                <a:t>q</a:t>
              </a:r>
              <a:r>
                <a:rPr lang="fr-FR" sz="2400" b="1" i="0" baseline="30000"/>
                <a:t>2</a:t>
              </a:r>
              <a:r>
                <a:rPr lang="fr-FR" sz="2400" b="1" i="0"/>
                <a:t>=4m</a:t>
              </a:r>
              <a:r>
                <a:rPr lang="fr-FR" sz="2400" b="1" i="0" baseline="-25000"/>
                <a:t>p</a:t>
              </a:r>
              <a:r>
                <a:rPr lang="fr-FR" sz="2400" b="1" i="0" baseline="30000"/>
                <a:t>2</a:t>
              </a:r>
              <a:r>
                <a:rPr lang="fr-FR"/>
                <a:t> </a:t>
              </a:r>
            </a:p>
          </p:txBody>
        </p:sp>
        <p:sp>
          <p:nvSpPr>
            <p:cNvPr id="708656" name="Line 48"/>
            <p:cNvSpPr>
              <a:spLocks noChangeShapeType="1"/>
            </p:cNvSpPr>
            <p:nvPr/>
          </p:nvSpPr>
          <p:spPr bwMode="auto">
            <a:xfrm>
              <a:off x="5292725" y="5445125"/>
              <a:ext cx="0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08657" name="Rectangle 49"/>
            <p:cNvSpPr>
              <a:spLocks noChangeArrowheads="1"/>
            </p:cNvSpPr>
            <p:nvPr/>
          </p:nvSpPr>
          <p:spPr bwMode="auto">
            <a:xfrm>
              <a:off x="5364162" y="4621248"/>
              <a:ext cx="3779837" cy="792162"/>
            </a:xfrm>
            <a:prstGeom prst="rect">
              <a:avLst/>
            </a:pr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50000">
                  <a:srgbClr val="996600"/>
                </a:gs>
                <a:gs pos="100000">
                  <a:srgbClr val="99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99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FR" sz="2800" dirty="0" smtClean="0">
                  <a:solidFill>
                    <a:schemeClr val="bg1"/>
                  </a:solidFill>
                </a:rPr>
                <a:t>Time-</a:t>
              </a:r>
              <a:r>
                <a:rPr lang="fr-FR" sz="2800" dirty="0" err="1" smtClean="0">
                  <a:solidFill>
                    <a:schemeClr val="bg1"/>
                  </a:solidFill>
                </a:rPr>
                <a:t>Like</a:t>
              </a:r>
              <a:endParaRPr lang="fr-FR" sz="28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fr-FR" sz="2800" dirty="0" err="1" smtClean="0">
                  <a:solidFill>
                    <a:schemeClr val="bg1"/>
                  </a:solidFill>
                </a:rPr>
                <a:t>FFs</a:t>
              </a:r>
              <a:r>
                <a:rPr lang="fr-FR" sz="2800" dirty="0" smtClean="0">
                  <a:solidFill>
                    <a:schemeClr val="bg1"/>
                  </a:solidFill>
                </a:rPr>
                <a:t> </a:t>
              </a:r>
              <a:r>
                <a:rPr lang="fr-FR" sz="2800" dirty="0">
                  <a:solidFill>
                    <a:schemeClr val="bg1"/>
                  </a:solidFill>
                </a:rPr>
                <a:t>are </a:t>
              </a:r>
              <a:r>
                <a:rPr lang="fr-FR" sz="2800" dirty="0" err="1">
                  <a:solidFill>
                    <a:schemeClr val="bg1"/>
                  </a:solidFill>
                </a:rPr>
                <a:t>complex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  <p:sp>
          <p:nvSpPr>
            <p:cNvPr id="708658" name="Rectangle 50"/>
            <p:cNvSpPr>
              <a:spLocks noChangeArrowheads="1"/>
            </p:cNvSpPr>
            <p:nvPr/>
          </p:nvSpPr>
          <p:spPr bwMode="auto">
            <a:xfrm>
              <a:off x="928758" y="4670427"/>
              <a:ext cx="3024187" cy="792162"/>
            </a:xfrm>
            <a:prstGeom prst="rect">
              <a:avLst/>
            </a:prstGeom>
            <a:gradFill rotWithShape="1">
              <a:gsLst>
                <a:gs pos="0">
                  <a:srgbClr val="FF3300">
                    <a:gamma/>
                    <a:shade val="46275"/>
                    <a:invGamma/>
                  </a:srgbClr>
                </a:gs>
                <a:gs pos="5000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FR" sz="2800" dirty="0" err="1" smtClean="0">
                  <a:solidFill>
                    <a:schemeClr val="bg1"/>
                  </a:solidFill>
                </a:rPr>
                <a:t>Space-like</a:t>
              </a:r>
              <a:endParaRPr lang="fr-FR" sz="28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fr-FR" sz="2800" dirty="0" err="1" smtClean="0">
                  <a:solidFill>
                    <a:schemeClr val="bg1"/>
                  </a:solidFill>
                </a:rPr>
                <a:t>FFs</a:t>
              </a:r>
              <a:r>
                <a:rPr lang="fr-FR" sz="2800" dirty="0" smtClean="0">
                  <a:solidFill>
                    <a:schemeClr val="bg1"/>
                  </a:solidFill>
                </a:rPr>
                <a:t> </a:t>
              </a:r>
              <a:r>
                <a:rPr lang="fr-FR" sz="2800" dirty="0">
                  <a:solidFill>
                    <a:schemeClr val="bg1"/>
                  </a:solidFill>
                </a:rPr>
                <a:t>are real</a:t>
              </a:r>
            </a:p>
          </p:txBody>
        </p:sp>
        <p:sp>
          <p:nvSpPr>
            <p:cNvPr id="708659" name="Text Box 51"/>
            <p:cNvSpPr txBox="1">
              <a:spLocks noChangeArrowheads="1"/>
            </p:cNvSpPr>
            <p:nvPr/>
          </p:nvSpPr>
          <p:spPr bwMode="auto">
            <a:xfrm rot="-5400000">
              <a:off x="2992437" y="3794126"/>
              <a:ext cx="2817813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dirty="0" err="1"/>
                <a:t>Unphysical</a:t>
              </a:r>
              <a:r>
                <a:rPr lang="fr-FR" dirty="0"/>
                <a:t> </a:t>
              </a:r>
              <a:r>
                <a:rPr lang="fr-FR" dirty="0" err="1"/>
                <a:t>region</a:t>
              </a:r>
              <a:endParaRPr lang="fr-FR" baseline="30000" dirty="0"/>
            </a:p>
          </p:txBody>
        </p:sp>
        <p:sp>
          <p:nvSpPr>
            <p:cNvPr id="708665" name="Text Box 57"/>
            <p:cNvSpPr txBox="1">
              <a:spLocks noChangeArrowheads="1"/>
            </p:cNvSpPr>
            <p:nvPr/>
          </p:nvSpPr>
          <p:spPr bwMode="auto">
            <a:xfrm>
              <a:off x="2843213" y="2420938"/>
              <a:ext cx="11176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000" b="1" i="0"/>
                <a:t>GE(0)=1</a:t>
              </a:r>
              <a:endParaRPr lang="fr-FR" sz="2000" b="1" i="0" baseline="30000"/>
            </a:p>
          </p:txBody>
        </p:sp>
        <p:sp>
          <p:nvSpPr>
            <p:cNvPr id="708666" name="Text Box 58"/>
            <p:cNvSpPr txBox="1">
              <a:spLocks noChangeArrowheads="1"/>
            </p:cNvSpPr>
            <p:nvPr/>
          </p:nvSpPr>
          <p:spPr bwMode="auto">
            <a:xfrm>
              <a:off x="2771775" y="2708275"/>
              <a:ext cx="15113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2000" b="1" i="0"/>
                <a:t>GM(0)=</a:t>
              </a:r>
              <a:r>
                <a:rPr lang="fr-FR" b="1" i="0">
                  <a:latin typeface="Symbol" pitchFamily="18" charset="2"/>
                </a:rPr>
                <a:t>m</a:t>
              </a:r>
              <a:r>
                <a:rPr lang="fr-FR" sz="2000" b="1" i="0" baseline="-25000"/>
                <a:t>p</a:t>
              </a:r>
            </a:p>
          </p:txBody>
        </p:sp>
        <p:sp>
          <p:nvSpPr>
            <p:cNvPr id="708667" name="Text Box 59"/>
            <p:cNvSpPr txBox="1">
              <a:spLocks noChangeArrowheads="1"/>
            </p:cNvSpPr>
            <p:nvPr/>
          </p:nvSpPr>
          <p:spPr bwMode="auto">
            <a:xfrm>
              <a:off x="5688220" y="1419046"/>
              <a:ext cx="3240088" cy="120032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2400" dirty="0" err="1">
                  <a:solidFill>
                    <a:srgbClr val="66FF66"/>
                  </a:solidFill>
                </a:rPr>
                <a:t>Asymptotics</a:t>
              </a:r>
              <a:endParaRPr lang="fr-FR" sz="2400" dirty="0">
                <a:solidFill>
                  <a:srgbClr val="66FF66"/>
                </a:solidFill>
              </a:endParaRPr>
            </a:p>
            <a:p>
              <a:r>
                <a:rPr lang="fr-FR" sz="2400" dirty="0">
                  <a:solidFill>
                    <a:srgbClr val="66FF66"/>
                  </a:solidFill>
                </a:rPr>
                <a:t>	- QCD</a:t>
              </a:r>
            </a:p>
            <a:p>
              <a:r>
                <a:rPr lang="fr-FR" sz="2400" dirty="0">
                  <a:solidFill>
                    <a:srgbClr val="66FF66"/>
                  </a:solidFill>
                </a:rPr>
                <a:t>	- </a:t>
              </a:r>
              <a:r>
                <a:rPr lang="fr-FR" sz="2400" dirty="0" err="1">
                  <a:solidFill>
                    <a:srgbClr val="66FF66"/>
                  </a:solidFill>
                </a:rPr>
                <a:t>analyticity</a:t>
              </a:r>
              <a:endParaRPr lang="fr-FR" sz="2400" dirty="0">
                <a:solidFill>
                  <a:srgbClr val="66FF66"/>
                </a:solidFill>
              </a:endParaRPr>
            </a:p>
          </p:txBody>
        </p:sp>
        <p:sp>
          <p:nvSpPr>
            <p:cNvPr id="708671" name="Line 63"/>
            <p:cNvSpPr>
              <a:spLocks noChangeShapeType="1"/>
            </p:cNvSpPr>
            <p:nvPr/>
          </p:nvSpPr>
          <p:spPr bwMode="auto">
            <a:xfrm>
              <a:off x="6804025" y="5876925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08672" name="Rectangle 64"/>
            <p:cNvSpPr>
              <a:spLocks noChangeArrowheads="1"/>
            </p:cNvSpPr>
            <p:nvPr/>
          </p:nvSpPr>
          <p:spPr bwMode="auto">
            <a:xfrm rot="-5400000">
              <a:off x="3171026" y="3439820"/>
              <a:ext cx="332106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dirty="0" err="1">
                  <a:cs typeface="Times New Roman" pitchFamily="18" charset="0"/>
                </a:rPr>
                <a:t>p+p</a:t>
              </a:r>
              <a:r>
                <a:rPr lang="en-GB" dirty="0">
                  <a:cs typeface="Times New Roman" pitchFamily="18" charset="0"/>
                </a:rPr>
                <a:t> ↔ e</a:t>
              </a:r>
              <a:r>
                <a:rPr lang="en-GB" baseline="30000" dirty="0">
                  <a:cs typeface="Times New Roman" pitchFamily="18" charset="0"/>
                </a:rPr>
                <a:t>+</a:t>
              </a:r>
              <a:r>
                <a:rPr lang="en-GB" dirty="0">
                  <a:cs typeface="Times New Roman" pitchFamily="18" charset="0"/>
                </a:rPr>
                <a:t>+</a:t>
              </a:r>
              <a:r>
                <a:rPr lang="en-GB" b="1" dirty="0">
                  <a:cs typeface="Times New Roman" pitchFamily="18" charset="0"/>
                </a:rPr>
                <a:t>e</a:t>
              </a:r>
              <a:r>
                <a:rPr lang="en-GB" b="1" baseline="30000" dirty="0">
                  <a:cs typeface="Times New Roman" pitchFamily="18" charset="0"/>
                </a:rPr>
                <a:t>-</a:t>
              </a:r>
              <a:r>
                <a:rPr lang="en-GB" baseline="30000" dirty="0">
                  <a:cs typeface="Times New Roman" pitchFamily="18" charset="0"/>
                </a:rPr>
                <a:t> </a:t>
              </a:r>
              <a:r>
                <a:rPr lang="en-GB" dirty="0">
                  <a:cs typeface="Times New Roman" pitchFamily="18" charset="0"/>
                </a:rPr>
                <a:t>+</a:t>
              </a:r>
              <a:r>
                <a:rPr lang="en-GB" dirty="0" smtClean="0">
                  <a:latin typeface="Symbol" pitchFamily="18" charset="2"/>
                  <a:cs typeface="Times New Roman" pitchFamily="18" charset="0"/>
                </a:rPr>
                <a:t>p</a:t>
              </a:r>
              <a:r>
                <a:rPr lang="en-GB" baseline="30000" dirty="0" smtClean="0">
                  <a:latin typeface="Symbol" pitchFamily="18" charset="2"/>
                  <a:cs typeface="Times New Roman" pitchFamily="18" charset="0"/>
                </a:rPr>
                <a:t>0</a:t>
              </a:r>
              <a:endParaRPr lang="fr-FR" baseline="30000" dirty="0">
                <a:latin typeface="Symbol" pitchFamily="18" charset="2"/>
              </a:endParaRPr>
            </a:p>
          </p:txBody>
        </p:sp>
        <p:sp>
          <p:nvSpPr>
            <p:cNvPr id="708673" name="Line 65"/>
            <p:cNvSpPr>
              <a:spLocks noChangeShapeType="1"/>
            </p:cNvSpPr>
            <p:nvPr/>
          </p:nvSpPr>
          <p:spPr bwMode="auto">
            <a:xfrm>
              <a:off x="4716463" y="4581525"/>
              <a:ext cx="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08674" name="Rectangle 66"/>
            <p:cNvSpPr>
              <a:spLocks noChangeArrowheads="1"/>
            </p:cNvSpPr>
            <p:nvPr/>
          </p:nvSpPr>
          <p:spPr bwMode="auto">
            <a:xfrm>
              <a:off x="2916238" y="2276475"/>
              <a:ext cx="1223962" cy="93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4" name="Espace réservé du pied de page 4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solidFill>
                  <a:srgbClr val="FFFF00"/>
                </a:solidFill>
                <a:latin typeface="Comic Sans MS" pitchFamily="66" charset="0"/>
              </a:rPr>
              <a:t>Hadron Electromagnetic Form factors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8" name="Image 47" descr="SLTLModels2014.eps"/>
          <p:cNvPicPr>
            <a:picLocks noChangeAspect="1"/>
          </p:cNvPicPr>
          <p:nvPr/>
        </p:nvPicPr>
        <p:blipFill>
          <a:blip r:embed="rId5" cstate="print"/>
          <a:srcRect t="8001" r="6702"/>
          <a:stretch>
            <a:fillRect/>
          </a:stretch>
        </p:blipFill>
        <p:spPr>
          <a:xfrm>
            <a:off x="0" y="548680"/>
            <a:ext cx="9144000" cy="5904656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900420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ICFNP, 28-VII-2014</a:t>
            </a:r>
            <a:endParaRPr lang="fr-FR"/>
          </a:p>
        </p:txBody>
      </p:sp>
      <p:sp>
        <p:nvSpPr>
          <p:cNvPr id="4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8B89-584E-47D4-B455-AE54F069BC32}" type="slidenum">
              <a:rPr lang="fr-FR"/>
              <a:pPr/>
              <a:t>7</a:t>
            </a:fld>
            <a:endParaRPr lang="fr-FR"/>
          </a:p>
        </p:txBody>
      </p:sp>
      <p:sp>
        <p:nvSpPr>
          <p:cNvPr id="44" name="Espace réservé du pied de page 4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The Space-Like region: low Q</a:t>
            </a:r>
            <a:r>
              <a:rPr lang="en-GB" sz="3600" baseline="30000" dirty="0" smtClean="0">
                <a:solidFill>
                  <a:srgbClr val="FFFF00"/>
                </a:solidFill>
                <a:latin typeface="Comic Sans MS" pitchFamily="66" charset="0"/>
              </a:rPr>
              <a:t>2</a:t>
            </a:r>
            <a:endParaRPr lang="fr-FR" sz="3600" baseline="300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8" name="Image 47" descr="SLTLModels2014.eps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8001" r="6702"/>
          <a:stretch>
            <a:fillRect/>
          </a:stretch>
        </p:blipFill>
        <p:spPr>
          <a:xfrm>
            <a:off x="0" y="548680"/>
            <a:ext cx="9144000" cy="5904656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45" name="Image 44" descr="SLTLModels2014.eps"/>
          <p:cNvPicPr>
            <a:picLocks noChangeAspect="1"/>
          </p:cNvPicPr>
          <p:nvPr/>
        </p:nvPicPr>
        <p:blipFill>
          <a:blip r:embed="rId3" cstate="print"/>
          <a:srcRect l="44445" t="8001" r="49677" b="2244"/>
          <a:stretch>
            <a:fillRect/>
          </a:stretch>
        </p:blipFill>
        <p:spPr>
          <a:xfrm>
            <a:off x="4355976" y="548680"/>
            <a:ext cx="576064" cy="5760640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9" name="ZoneTexte 8"/>
          <p:cNvSpPr txBox="1"/>
          <p:nvPr/>
        </p:nvSpPr>
        <p:spPr>
          <a:xfrm>
            <a:off x="1619672" y="980728"/>
            <a:ext cx="2433680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 e+p </a:t>
            </a:r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   e+p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5900420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Egle</a:t>
            </a:r>
            <a:r>
              <a:rPr lang="fr-FR" dirty="0" smtClean="0"/>
              <a:t> TOMASI-GUSTAFSSON   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99225-E1F6-4F55-B764-057EEBDEA210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810090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0" y="692696"/>
            <a:ext cx="5974713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Rp</a:t>
            </a:r>
            <a:r>
              <a:rPr lang="en-US" i="0" dirty="0" smtClean="0">
                <a:solidFill>
                  <a:srgbClr val="FFFFFF"/>
                </a:solidFill>
              </a:rPr>
              <a:t>=0.84184(67) </a:t>
            </a:r>
            <a:r>
              <a:rPr lang="en-US" i="0" dirty="0" err="1" smtClean="0">
                <a:solidFill>
                  <a:srgbClr val="FFFFFF"/>
                </a:solidFill>
              </a:rPr>
              <a:t>fm</a:t>
            </a:r>
            <a:r>
              <a:rPr lang="en-US" i="0" dirty="0" smtClean="0">
                <a:solidFill>
                  <a:srgbClr val="FFFFFF"/>
                </a:solidFill>
              </a:rPr>
              <a:t> (</a:t>
            </a:r>
            <a:r>
              <a:rPr lang="en-US" i="0" dirty="0" err="1" smtClean="0">
                <a:solidFill>
                  <a:srgbClr val="FFFFFF"/>
                </a:solidFill>
              </a:rPr>
              <a:t>muonic</a:t>
            </a:r>
            <a:r>
              <a:rPr lang="en-US" i="0" dirty="0" smtClean="0">
                <a:solidFill>
                  <a:srgbClr val="FFFFFF"/>
                </a:solidFill>
              </a:rPr>
              <a:t> </a:t>
            </a:r>
            <a:r>
              <a:rPr lang="en-US" i="0" dirty="0">
                <a:solidFill>
                  <a:srgbClr val="FFFFFF"/>
                </a:solidFill>
              </a:rPr>
              <a:t>a</a:t>
            </a:r>
            <a:r>
              <a:rPr lang="en-US" i="0" dirty="0" smtClean="0">
                <a:solidFill>
                  <a:srgbClr val="FFFFFF"/>
                </a:solidFill>
              </a:rPr>
              <a:t>tom)</a:t>
            </a:r>
            <a:endParaRPr lang="en-US" i="0" dirty="0">
              <a:solidFill>
                <a:srgbClr val="FFFF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364088" y="3573016"/>
            <a:ext cx="2682145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Rp</a:t>
            </a:r>
            <a:r>
              <a:rPr lang="en-US" sz="2800" i="0" dirty="0" smtClean="0"/>
              <a:t>=0.897(18) fm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940152" y="1124744"/>
            <a:ext cx="2592376" cy="95410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Rp</a:t>
            </a:r>
            <a:r>
              <a:rPr lang="en-US" sz="2800" i="0" dirty="0" smtClean="0"/>
              <a:t>=0.879(8) fm </a:t>
            </a:r>
          </a:p>
          <a:p>
            <a:r>
              <a:rPr lang="en-US" sz="2800" i="0" dirty="0" smtClean="0"/>
              <a:t>(e-p Mainz)</a:t>
            </a:r>
            <a:endParaRPr lang="en-US" sz="2800" i="0" dirty="0"/>
          </a:p>
        </p:txBody>
      </p:sp>
      <p:sp>
        <p:nvSpPr>
          <p:cNvPr id="11" name="ZoneTexte 10"/>
          <p:cNvSpPr txBox="1"/>
          <p:nvPr/>
        </p:nvSpPr>
        <p:spPr>
          <a:xfrm>
            <a:off x="251520" y="4005064"/>
            <a:ext cx="2836033" cy="101566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Rp</a:t>
            </a:r>
            <a:r>
              <a:rPr lang="en-US" sz="2800" i="0" dirty="0" smtClean="0"/>
              <a:t>=0.82-0.85 fm </a:t>
            </a:r>
          </a:p>
          <a:p>
            <a:r>
              <a:rPr lang="en-US" sz="2800" i="0" dirty="0" smtClean="0"/>
              <a:t>(DR </a:t>
            </a:r>
            <a:r>
              <a:rPr lang="en-US" sz="1600" i="0" dirty="0" smtClean="0">
                <a:solidFill>
                  <a:srgbClr val="FFFFFF"/>
                </a:solidFill>
              </a:rPr>
              <a:t>PRC75 035202(2007)</a:t>
            </a:r>
            <a:r>
              <a:rPr lang="en-US" i="0" dirty="0" smtClean="0"/>
              <a:t>)</a:t>
            </a:r>
            <a:endParaRPr lang="en-US" i="0" dirty="0"/>
          </a:p>
        </p:txBody>
      </p:sp>
      <p:sp>
        <p:nvSpPr>
          <p:cNvPr id="12" name="ZoneTexte 11"/>
          <p:cNvSpPr txBox="1"/>
          <p:nvPr/>
        </p:nvSpPr>
        <p:spPr>
          <a:xfrm>
            <a:off x="395536" y="5229200"/>
            <a:ext cx="4339650" cy="954107"/>
          </a:xfrm>
          <a:prstGeom prst="rect">
            <a:avLst/>
          </a:prstGeom>
          <a:solidFill>
            <a:srgbClr val="FF33CC"/>
          </a:solidFill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Rp</a:t>
            </a:r>
            <a:r>
              <a:rPr lang="en-US" sz="2800" i="0" dirty="0" smtClean="0"/>
              <a:t>=0.78-0.86 fm </a:t>
            </a:r>
          </a:p>
          <a:p>
            <a:r>
              <a:rPr lang="en-US" sz="2800" i="0" dirty="0" smtClean="0"/>
              <a:t>(lattice QCD</a:t>
            </a:r>
            <a:r>
              <a:rPr lang="en-US" sz="2800" i="0" dirty="0">
                <a:solidFill>
                  <a:srgbClr val="FFFFFF"/>
                </a:solidFill>
              </a:rPr>
              <a:t> </a:t>
            </a:r>
            <a:r>
              <a:rPr lang="en-US" sz="1800" i="0" dirty="0" smtClean="0">
                <a:solidFill>
                  <a:srgbClr val="FFFFFF"/>
                </a:solidFill>
              </a:rPr>
              <a:t>PRD 79 094001(2009)</a:t>
            </a:r>
            <a:r>
              <a:rPr lang="en-US" sz="2800" i="0" dirty="0" smtClean="0"/>
              <a:t>)</a:t>
            </a:r>
            <a:endParaRPr lang="en-US" sz="2800" i="0" dirty="0"/>
          </a:p>
        </p:txBody>
      </p:sp>
      <p:sp>
        <p:nvSpPr>
          <p:cNvPr id="13" name="ZoneTexte 12"/>
          <p:cNvSpPr txBox="1"/>
          <p:nvPr/>
        </p:nvSpPr>
        <p:spPr>
          <a:xfrm>
            <a:off x="6192551" y="2348880"/>
            <a:ext cx="2951449" cy="52322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FFFF"/>
                </a:solidFill>
              </a:rPr>
              <a:t>Rp</a:t>
            </a:r>
            <a:r>
              <a:rPr lang="en-US" sz="2800" i="0" dirty="0" smtClean="0">
                <a:solidFill>
                  <a:srgbClr val="FFFFFF"/>
                </a:solidFill>
              </a:rPr>
              <a:t>=0.8768(69) fm 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FFFF00"/>
                </a:solidFill>
                <a:latin typeface="Comic Sans MS" pitchFamily="66" charset="0"/>
              </a:rPr>
              <a:t>The Proton Radius</a:t>
            </a:r>
            <a:endParaRPr lang="fr-FR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17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581128"/>
            <a:ext cx="1440160" cy="185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7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196752"/>
            <a:ext cx="49911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8388068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640980"/>
            <a:ext cx="5131553" cy="281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0" y="5229200"/>
            <a:ext cx="5676554" cy="107721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What about extrapolation to</a:t>
            </a: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Q</a:t>
            </a:r>
            <a:r>
              <a:rPr lang="en-US" baseline="30000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→ 0?</a:t>
            </a:r>
            <a:endParaRPr lang="en-US" i="0" baseline="30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Egle TOMASI-GUSTAFSSON    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ICFNP, 28-VII-2014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17A82C-CF80-4CA0-82B2-DAD68A3D5604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pic>
        <p:nvPicPr>
          <p:cNvPr id="1105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869" y="2852936"/>
            <a:ext cx="4415366" cy="788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683568" y="2708920"/>
            <a:ext cx="36394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i="0" dirty="0" err="1" smtClean="0">
                <a:solidFill>
                  <a:srgbClr val="0000FF"/>
                </a:solidFill>
                <a:latin typeface="Comic Sans MS" pitchFamily="66" charset="0"/>
              </a:rPr>
              <a:t>Radiative</a:t>
            </a: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 corrections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Two photon exchange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Coulomb corrections</a:t>
            </a:r>
          </a:p>
          <a:p>
            <a:pPr algn="r"/>
            <a:r>
              <a:rPr lang="en-US" sz="2400" i="0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  </a:t>
            </a:r>
            <a:r>
              <a:rPr lang="en-US" sz="2400" i="0" dirty="0" smtClean="0">
                <a:solidFill>
                  <a:srgbClr val="FF0000"/>
                </a:solidFill>
                <a:latin typeface="Comic Sans MS" pitchFamily="66" charset="0"/>
              </a:rPr>
              <a:t>…..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comments</a:t>
            </a:r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450587" cy="1662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0" y="2204864"/>
            <a:ext cx="4907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0" dirty="0" smtClean="0">
                <a:solidFill>
                  <a:srgbClr val="FF0000"/>
                </a:solidFill>
              </a:rPr>
              <a:t>Mainz, A1 collaboration (1400 points)</a:t>
            </a:r>
            <a:endParaRPr lang="en-US" sz="2400" i="0" dirty="0">
              <a:solidFill>
                <a:srgbClr val="FF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724128" y="2132856"/>
            <a:ext cx="2462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0" dirty="0" smtClean="0"/>
              <a:t>Q</a:t>
            </a:r>
            <a:r>
              <a:rPr lang="en-US" sz="2800" i="0" baseline="30000" dirty="0" smtClean="0"/>
              <a:t>2</a:t>
            </a:r>
            <a:r>
              <a:rPr lang="en-US" sz="2800" i="0" dirty="0" smtClean="0"/>
              <a:t>&gt;0.004 GeV</a:t>
            </a:r>
            <a:r>
              <a:rPr lang="en-US" sz="2800" i="0" baseline="30000" dirty="0" smtClean="0"/>
              <a:t>2</a:t>
            </a:r>
            <a:endParaRPr lang="en-US" sz="2800" i="0" baseline="30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0" y="4293096"/>
            <a:ext cx="449999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MUSE Experiment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i="0" dirty="0" err="1" smtClean="0">
                <a:solidFill>
                  <a:srgbClr val="0000FF"/>
                </a:solidFill>
                <a:latin typeface="Comic Sans MS" pitchFamily="66" charset="0"/>
              </a:rPr>
              <a:t>Jlab</a:t>
            </a:r>
            <a:r>
              <a:rPr lang="en-US" sz="2400" i="0" dirty="0" smtClean="0">
                <a:solidFill>
                  <a:srgbClr val="0000FF"/>
                </a:solidFill>
                <a:latin typeface="Comic Sans MS" pitchFamily="66" charset="0"/>
              </a:rPr>
              <a:t> CLAS</a:t>
            </a:r>
            <a:endParaRPr lang="en-US" sz="24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131769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Villon_Dapnia">
  <a:themeElements>
    <a:clrScheme name="Villon_Dapni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illon_Dapn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illon_Dapn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Dapni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llon_Dapni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Dapni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Dapni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Dapni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Dapni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Villon_Dapnia</Template>
  <TotalTime>39349</TotalTime>
  <Words>2114</Words>
  <Application>Microsoft Office PowerPoint</Application>
  <PresentationFormat>On-screen Show (4:3)</PresentationFormat>
  <Paragraphs>591</Paragraphs>
  <Slides>44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Villon_Dapnia</vt:lpstr>
      <vt:lpstr>Conception personnalisée</vt:lpstr>
      <vt:lpstr>1_Conception personnalisée</vt:lpstr>
      <vt:lpstr>Présentation</vt:lpstr>
      <vt:lpstr>Equation</vt:lpstr>
      <vt:lpstr>Image Bitmap</vt:lpstr>
      <vt:lpstr>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Time-like observables:  | GE| 2 and | GM| 2 .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From PHSP to physical angular distributions</vt:lpstr>
      <vt:lpstr>Individual determination of  |GE| and |GM|</vt:lpstr>
      <vt:lpstr>Slide 27</vt:lpstr>
      <vt:lpstr>Angular distribution</vt:lpstr>
      <vt:lpstr>Slide 29</vt:lpstr>
      <vt:lpstr>Slide 30</vt:lpstr>
      <vt:lpstr>Slide 31</vt:lpstr>
      <vt:lpstr>Slide 32</vt:lpstr>
      <vt:lpstr>Slide 33</vt:lpstr>
      <vt:lpstr>Slide 34</vt:lpstr>
      <vt:lpstr>The nucleon </vt:lpstr>
      <vt:lpstr>Model: generalized form factors </vt:lpstr>
      <vt:lpstr>Slide 37</vt:lpstr>
      <vt:lpstr>Slide 38</vt:lpstr>
      <vt:lpstr>Proton form factors at large q2</vt:lpstr>
      <vt:lpstr>Slide 40</vt:lpstr>
      <vt:lpstr>Slide 41</vt:lpstr>
      <vt:lpstr>Slide 42</vt:lpstr>
      <vt:lpstr>Slide 43</vt:lpstr>
      <vt:lpstr>PID and kinematical  Cuts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Ballade, épitaphe et rondeau</dc:title>
  <dc:creator>bugeon</dc:creator>
  <cp:lastModifiedBy>gustaf_l</cp:lastModifiedBy>
  <cp:revision>3003</cp:revision>
  <cp:lastPrinted>2013-01-12T12:36:13Z</cp:lastPrinted>
  <dcterms:created xsi:type="dcterms:W3CDTF">2005-03-08T09:39:40Z</dcterms:created>
  <dcterms:modified xsi:type="dcterms:W3CDTF">2014-07-28T04:58:50Z</dcterms:modified>
</cp:coreProperties>
</file>