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3" r:id="rId3"/>
    <p:sldMasterId id="2147483654" r:id="rId4"/>
    <p:sldMasterId id="2147483655" r:id="rId5"/>
  </p:sldMasterIdLst>
  <p:notesMasterIdLst>
    <p:notesMasterId r:id="rId33"/>
  </p:notesMasterIdLst>
  <p:sldIdLst>
    <p:sldId id="256" r:id="rId6"/>
    <p:sldId id="359" r:id="rId7"/>
    <p:sldId id="325" r:id="rId8"/>
    <p:sldId id="357" r:id="rId9"/>
    <p:sldId id="360" r:id="rId10"/>
    <p:sldId id="358" r:id="rId11"/>
    <p:sldId id="361" r:id="rId12"/>
    <p:sldId id="362" r:id="rId13"/>
    <p:sldId id="363" r:id="rId14"/>
    <p:sldId id="364" r:id="rId15"/>
    <p:sldId id="365" r:id="rId16"/>
    <p:sldId id="366" r:id="rId17"/>
    <p:sldId id="367" r:id="rId18"/>
    <p:sldId id="368" r:id="rId19"/>
    <p:sldId id="371" r:id="rId20"/>
    <p:sldId id="372" r:id="rId21"/>
    <p:sldId id="373" r:id="rId22"/>
    <p:sldId id="336" r:id="rId23"/>
    <p:sldId id="355" r:id="rId24"/>
    <p:sldId id="337" r:id="rId25"/>
    <p:sldId id="346" r:id="rId26"/>
    <p:sldId id="349" r:id="rId27"/>
    <p:sldId id="356" r:id="rId28"/>
    <p:sldId id="348" r:id="rId29"/>
    <p:sldId id="326" r:id="rId30"/>
    <p:sldId id="320" r:id="rId31"/>
    <p:sldId id="345" r:id="rId32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00"/>
    <a:srgbClr val="CC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11" autoAdjust="0"/>
    <p:restoredTop sz="94660"/>
  </p:normalViewPr>
  <p:slideViewPr>
    <p:cSldViewPr>
      <p:cViewPr>
        <p:scale>
          <a:sx n="50" d="100"/>
          <a:sy n="50" d="100"/>
        </p:scale>
        <p:origin x="-756" y="-11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fld id="{C7B8202F-087A-45A5-9E60-832464397DCE}" type="datetimeFigureOut">
              <a:rPr lang="de-DE"/>
              <a:pPr>
                <a:defRPr/>
              </a:pPr>
              <a:t>28.07.2014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fld id="{364A0862-49BE-432D-A97B-070D1518937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5296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2458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25C2401A-2E73-4B10-9A9F-A43AB8C11384}" type="slidenum">
              <a:rPr lang="de-DE" sz="1200" smtClean="0"/>
              <a:pPr eaLnBrk="1" hangingPunct="1"/>
              <a:t>1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10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11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12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13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14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15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16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17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18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20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2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115716" name="Foliennummernplatzhalter 3"/>
          <p:cNvSpPr txBox="1">
            <a:spLocks noGrp="1"/>
          </p:cNvSpPr>
          <p:nvPr/>
        </p:nvSpPr>
        <p:spPr bwMode="auto">
          <a:xfrm>
            <a:off x="3884916" y="8685922"/>
            <a:ext cx="2971479" cy="456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algn="r" eaLnBrk="1" hangingPunct="1"/>
            <a:fld id="{E952B348-54B6-4E5C-8E18-550F36752E9C}" type="slidenum">
              <a:rPr lang="de-DE" sz="1200"/>
              <a:pPr algn="r" eaLnBrk="1" hangingPunct="1"/>
              <a:t>21</a:t>
            </a:fld>
            <a:endParaRPr lang="de-DE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662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6602F38F-22E9-44AA-8C2F-868F63B0DF75}" type="slidenum">
              <a:rPr lang="de-DE" sz="1200" smtClean="0"/>
              <a:pPr eaLnBrk="1" hangingPunct="1"/>
              <a:t>22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23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104452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algn="r" eaLnBrk="1" hangingPunct="1"/>
            <a:fld id="{D9309926-7595-46F0-9060-94AB15C13E14}" type="slidenum">
              <a:rPr lang="de-DE" sz="1200"/>
              <a:pPr algn="r" eaLnBrk="1" hangingPunct="1"/>
              <a:t>24</a:t>
            </a:fld>
            <a:endParaRPr lang="de-DE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3891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6CE368D3-CAAE-4727-9BEF-9AEDEC45C01B}" type="slidenum">
              <a:rPr lang="de-DE" sz="1200" smtClean="0"/>
              <a:pPr eaLnBrk="1" hangingPunct="1"/>
              <a:t>25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26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3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4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5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6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7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8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/>
            <a:fld id="{8017BCD8-CD52-4867-ABCD-7A7C918E0393}" type="slidenum">
              <a:rPr lang="de-DE" sz="1200" smtClean="0"/>
              <a:pPr eaLnBrk="1" hangingPunct="1"/>
              <a:t>9</a:t>
            </a:fld>
            <a:endParaRPr lang="de-DE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77305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56584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126040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56CF3-1B4C-47F2-B4FD-CB8E4FEBD86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1398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03DF5-2917-47E7-B36C-3312C3E7724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10466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47FF2-B9FE-4F99-9CB9-922BC813D6D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0788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07988" y="1600200"/>
            <a:ext cx="6043612" cy="815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04000" y="1600200"/>
            <a:ext cx="6043613" cy="815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344C6-5447-4A37-8F91-9840A4E13D8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1048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5EF09-C42C-4EA0-A905-FA55C3DFCA2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2906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BA1BF-0694-4180-9CFE-DBAA54E2897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54014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8A483-E476-4DA1-826B-EC81B91A7D3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3076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2DE65-79C0-4C5E-944D-8161C94208D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80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464743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>
              <a:sym typeface="Arial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AE5DF-6559-4B82-A7DD-C7BDFEE731C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9479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CBE45-7F1B-44D5-9929-EA0167766C0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597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588500" y="107950"/>
            <a:ext cx="3059113" cy="96456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07988" y="107950"/>
            <a:ext cx="9028112" cy="96456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550D6-D4BD-4F60-BFAF-6E328A27A1E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1585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64A64-A3AA-4DC3-AADA-D13FCBE214A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6676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DD591-A82A-4810-AC26-48FE9E1CC9E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8891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B138A-EE84-41BC-9C49-49EF7EF3C7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2824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5867D-111F-4681-85CE-96E4A1BE5AA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6490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D4C98-D497-4FDC-906F-E56DFFED2B4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6518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B8FF8-06BD-4967-97F3-9E2854E4D18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2613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D5B28-FE55-40C5-879F-8C99235026D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7542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19361436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17201-DECE-44DD-AC35-9973E94702D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8660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>
              <a:sym typeface="Arial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19CA7-0818-4BC1-88B2-914CDB6A95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8244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48501-D3A6-48B4-82FD-B64B0E90DF1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3415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AAE67-02CC-4255-BC1C-AC4DCFFC531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207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AD9E8-83AF-45F8-B4AE-902C9F3B9D8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85286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39ACE-7A90-4E2A-9317-EA477B640C6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7506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38E39-A073-451A-B3D0-FC242A7DDED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147577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07988" y="1600200"/>
            <a:ext cx="3022600" cy="755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82988" y="1600200"/>
            <a:ext cx="3022600" cy="755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AAD35-CFB2-4F73-A38B-DE56236AD05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06492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49027-4D0B-41D8-BA2F-AAAE2DE1D2C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317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06C5F-4D08-4B72-9FBE-28E6A2CEA57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3554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3992982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A0908-6707-4CBF-8A28-AE7011C4489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5693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EF3FC-7E4A-4219-832B-938E5068254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677652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>
              <a:sym typeface="Arial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07BD6-9A31-48A6-9E64-A98867FB95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0664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FE7B3-F28D-4F70-A78C-901E027D837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51959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588500" y="107950"/>
            <a:ext cx="3059113" cy="90487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07988" y="107950"/>
            <a:ext cx="9028112" cy="90487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F6E4C-D61B-464C-AFAE-6D91B36B5BE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42098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627A2-37B4-492D-958D-65B631C70FA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8589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1DED6-1597-401F-A34B-B9C964AC6EB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0597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83484-0294-4F98-B383-4541D283DD7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55520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453188" y="1600200"/>
            <a:ext cx="3022600" cy="755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9628188" y="1600200"/>
            <a:ext cx="3022600" cy="755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A0B78-F60C-4390-A911-572FF350FFB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7250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2EA75-55F7-459A-87FF-A23328FA52C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645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506568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BF630-1468-486D-9611-6677E26163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414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26577-01FB-4F71-A04C-EC9FCC7A5B5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44209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5274A-A552-4B03-9B93-89F5EBB22CE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99765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>
              <a:sym typeface="Arial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51D91-B226-4B2A-8233-52CD0114C10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7234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F00C7-B60A-4CB0-8629-320772AA07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7057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590088" y="107950"/>
            <a:ext cx="3060700" cy="90487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07988" y="107950"/>
            <a:ext cx="9029700" cy="90487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232B0-0008-4B78-B67E-7970E33D97B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2429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5017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38788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7045802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>
              <a:sym typeface="Arial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574251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defRPr sz="3400">
          <a:solidFill>
            <a:srgbClr val="00599D"/>
          </a:solidFill>
          <a:latin typeface="+mn-lt"/>
          <a:ea typeface="+mn-ea"/>
          <a:cs typeface="+mn-cs"/>
          <a:sym typeface="Arial" charset="0"/>
        </a:defRPr>
      </a:lvl1pPr>
      <a:lvl2pPr marL="419100" indent="-266700" algn="l" rtl="0" eaLnBrk="0" fontAlgn="base" hangingPunct="0">
        <a:spcBef>
          <a:spcPts val="7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295400" indent="-381000" algn="l" rtl="0" eaLnBrk="0" fontAlgn="base" hangingPunct="0">
        <a:spcBef>
          <a:spcPts val="6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985838" indent="385763" algn="l" rtl="0" eaLnBrk="0" fontAlgn="base" hangingPunct="0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200">
          <a:solidFill>
            <a:srgbClr val="990000"/>
          </a:solidFill>
          <a:latin typeface="Arial Italic" charset="0"/>
          <a:ea typeface="+mn-ea"/>
          <a:cs typeface="+mn-cs"/>
          <a:sym typeface="Arial Italic" charset="0"/>
        </a:defRPr>
      </a:lvl4pPr>
      <a:lvl5pPr marL="1273175" indent="555625" algn="l" rtl="0" eaLnBrk="0" fontAlgn="base" hangingPunct="0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5pPr>
      <a:lvl6pPr marL="17303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6pPr>
      <a:lvl7pPr marL="21875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7pPr>
      <a:lvl8pPr marL="26447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8pPr>
      <a:lvl9pPr marL="31019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107950"/>
            <a:ext cx="1223962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7988" y="1600200"/>
            <a:ext cx="12239625" cy="815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 Italic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226925" y="9467850"/>
            <a:ext cx="2381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00599D"/>
                </a:solidFill>
                <a:latin typeface="+mn-lt"/>
                <a:cs typeface="Arial" charset="0"/>
              </a:defRPr>
            </a:lvl1pPr>
            <a:lvl2pPr>
              <a:defRPr sz="1200">
                <a:solidFill>
                  <a:schemeClr val="tx1"/>
                </a:solidFill>
                <a:latin typeface="+mn-lt"/>
              </a:defRPr>
            </a:lvl2pPr>
            <a:lvl3pPr>
              <a:defRPr sz="1200">
                <a:solidFill>
                  <a:schemeClr val="tx1"/>
                </a:solidFill>
                <a:latin typeface="+mn-lt"/>
              </a:defRPr>
            </a:lvl3pPr>
            <a:lvl4pPr>
              <a:defRPr sz="1200">
                <a:solidFill>
                  <a:schemeClr val="tx1"/>
                </a:solidFill>
                <a:latin typeface="+mn-lt"/>
              </a:defRPr>
            </a:lvl4pPr>
            <a:lvl5pPr>
              <a:defRPr sz="1200">
                <a:solidFill>
                  <a:schemeClr val="tx1"/>
                </a:solidFill>
                <a:latin typeface="+mn-lt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fld id="{0FFF6248-16EE-4997-9204-379571A138F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defRPr sz="3400">
          <a:solidFill>
            <a:srgbClr val="00599D"/>
          </a:solidFill>
          <a:latin typeface="+mn-lt"/>
          <a:ea typeface="+mn-ea"/>
          <a:cs typeface="+mn-cs"/>
          <a:sym typeface="Arial" charset="0"/>
        </a:defRPr>
      </a:lvl1pPr>
      <a:lvl2pPr marL="419100" indent="-266700" algn="l" rtl="0" eaLnBrk="0" fontAlgn="base" hangingPunct="0">
        <a:spcBef>
          <a:spcPts val="7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295400" indent="-381000" algn="l" rtl="0" eaLnBrk="0" fontAlgn="base" hangingPunct="0">
        <a:spcBef>
          <a:spcPts val="6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985838" indent="385763" algn="l" rtl="0" eaLnBrk="0" fontAlgn="base" hangingPunct="0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200">
          <a:solidFill>
            <a:srgbClr val="990000"/>
          </a:solidFill>
          <a:latin typeface="Arial Italic" charset="0"/>
          <a:ea typeface="+mn-ea"/>
          <a:cs typeface="+mn-cs"/>
          <a:sym typeface="Arial Italic" charset="0"/>
        </a:defRPr>
      </a:lvl4pPr>
      <a:lvl5pPr marL="1273175" indent="555625" algn="l" rtl="0" eaLnBrk="0" fontAlgn="base" hangingPunct="0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5pPr>
      <a:lvl6pPr marL="17303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6pPr>
      <a:lvl7pPr marL="21875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7pPr>
      <a:lvl8pPr marL="26447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8pPr>
      <a:lvl9pPr marL="31019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226925" y="9467850"/>
            <a:ext cx="2381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00599D"/>
                </a:solidFill>
                <a:latin typeface="+mn-lt"/>
                <a:cs typeface="Arial" charset="0"/>
              </a:defRPr>
            </a:lvl1pPr>
            <a:lvl2pPr>
              <a:defRPr sz="1200">
                <a:solidFill>
                  <a:schemeClr val="tx1"/>
                </a:solidFill>
                <a:latin typeface="+mn-lt"/>
              </a:defRPr>
            </a:lvl2pPr>
            <a:lvl3pPr>
              <a:defRPr sz="1200">
                <a:solidFill>
                  <a:schemeClr val="tx1"/>
                </a:solidFill>
                <a:latin typeface="+mn-lt"/>
              </a:defRPr>
            </a:lvl3pPr>
            <a:lvl4pPr>
              <a:defRPr sz="1200">
                <a:solidFill>
                  <a:schemeClr val="tx1"/>
                </a:solidFill>
                <a:latin typeface="+mn-lt"/>
              </a:defRPr>
            </a:lvl4pPr>
            <a:lvl5pPr>
              <a:defRPr sz="1200">
                <a:solidFill>
                  <a:schemeClr val="tx1"/>
                </a:solidFill>
                <a:latin typeface="+mn-lt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fld id="{092990AA-7ED8-40CE-8BAF-DB89F26DA19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defRPr sz="3400">
          <a:solidFill>
            <a:srgbClr val="00599D"/>
          </a:solidFill>
          <a:latin typeface="+mn-lt"/>
          <a:ea typeface="+mn-ea"/>
          <a:cs typeface="+mn-cs"/>
          <a:sym typeface="Arial" charset="0"/>
        </a:defRPr>
      </a:lvl1pPr>
      <a:lvl2pPr marL="419100" indent="-266700" algn="l" rtl="0" eaLnBrk="0" fontAlgn="base" hangingPunct="0">
        <a:spcBef>
          <a:spcPts val="7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295400" indent="-381000" algn="l" rtl="0" eaLnBrk="0" fontAlgn="base" hangingPunct="0">
        <a:spcBef>
          <a:spcPts val="6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985838" indent="385763" algn="l" rtl="0" eaLnBrk="0" fontAlgn="base" hangingPunct="0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200">
          <a:solidFill>
            <a:srgbClr val="990000"/>
          </a:solidFill>
          <a:latin typeface="Arial Italic" charset="0"/>
          <a:ea typeface="+mn-ea"/>
          <a:cs typeface="+mn-cs"/>
          <a:sym typeface="Arial Italic" charset="0"/>
        </a:defRPr>
      </a:lvl4pPr>
      <a:lvl5pPr marL="1273175" indent="555625" algn="l" rtl="0" eaLnBrk="0" fontAlgn="base" hangingPunct="0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5pPr>
      <a:lvl6pPr marL="17303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6pPr>
      <a:lvl7pPr marL="21875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7pPr>
      <a:lvl8pPr marL="26447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8pPr>
      <a:lvl9pPr marL="31019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107950"/>
            <a:ext cx="1223962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7988" y="1600200"/>
            <a:ext cx="6197600" cy="755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 Italic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717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226925" y="9467850"/>
            <a:ext cx="2381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00599D"/>
                </a:solidFill>
                <a:latin typeface="+mn-lt"/>
                <a:cs typeface="Arial" charset="0"/>
              </a:defRPr>
            </a:lvl1pPr>
            <a:lvl2pPr>
              <a:defRPr sz="1200">
                <a:solidFill>
                  <a:schemeClr val="tx1"/>
                </a:solidFill>
                <a:latin typeface="+mn-lt"/>
              </a:defRPr>
            </a:lvl2pPr>
            <a:lvl3pPr>
              <a:defRPr sz="1200">
                <a:solidFill>
                  <a:schemeClr val="tx1"/>
                </a:solidFill>
                <a:latin typeface="+mn-lt"/>
              </a:defRPr>
            </a:lvl3pPr>
            <a:lvl4pPr>
              <a:defRPr sz="1200">
                <a:solidFill>
                  <a:schemeClr val="tx1"/>
                </a:solidFill>
                <a:latin typeface="+mn-lt"/>
              </a:defRPr>
            </a:lvl4pPr>
            <a:lvl5pPr>
              <a:defRPr sz="1200">
                <a:solidFill>
                  <a:schemeClr val="tx1"/>
                </a:solidFill>
                <a:latin typeface="+mn-lt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fld id="{936D117C-8EC5-4744-A8F2-72499BA84AE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3077" name="Rectangle 4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3078" name="Rectangle 5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3079" name="Rectangle 6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3080" name="Rectangle 7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3081" name="Rectangle 8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3082" name="Rectangle 9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3083" name="Rectangle 10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3084" name="Picture 11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defRPr sz="3400">
          <a:solidFill>
            <a:srgbClr val="00599D"/>
          </a:solidFill>
          <a:latin typeface="+mn-lt"/>
          <a:ea typeface="+mn-ea"/>
          <a:cs typeface="+mn-cs"/>
          <a:sym typeface="Arial" charset="0"/>
        </a:defRPr>
      </a:lvl1pPr>
      <a:lvl2pPr marL="419100" indent="-266700" algn="l" rtl="0" eaLnBrk="0" fontAlgn="base" hangingPunct="0">
        <a:spcBef>
          <a:spcPts val="7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295400" indent="-381000" algn="l" rtl="0" eaLnBrk="0" fontAlgn="base" hangingPunct="0">
        <a:spcBef>
          <a:spcPts val="6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985838" indent="385763" algn="l" rtl="0" eaLnBrk="0" fontAlgn="base" hangingPunct="0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200">
          <a:solidFill>
            <a:srgbClr val="990000"/>
          </a:solidFill>
          <a:latin typeface="Arial Italic" charset="0"/>
          <a:ea typeface="+mn-ea"/>
          <a:cs typeface="+mn-cs"/>
          <a:sym typeface="Arial Italic" charset="0"/>
        </a:defRPr>
      </a:lvl4pPr>
      <a:lvl5pPr marL="1273175" indent="555625" algn="l" rtl="0" eaLnBrk="0" fontAlgn="base" hangingPunct="0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5pPr>
      <a:lvl6pPr marL="17303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6pPr>
      <a:lvl7pPr marL="21875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7pPr>
      <a:lvl8pPr marL="26447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8pPr>
      <a:lvl9pPr marL="31019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107950"/>
            <a:ext cx="1223962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53188" y="1600200"/>
            <a:ext cx="6197600" cy="755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 Italic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8195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226925" y="9467850"/>
            <a:ext cx="2381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00599D"/>
                </a:solidFill>
                <a:latin typeface="+mn-lt"/>
                <a:cs typeface="Arial" charset="0"/>
              </a:defRPr>
            </a:lvl1pPr>
            <a:lvl2pPr>
              <a:defRPr sz="1200">
                <a:solidFill>
                  <a:schemeClr val="tx1"/>
                </a:solidFill>
                <a:latin typeface="+mn-lt"/>
              </a:defRPr>
            </a:lvl2pPr>
            <a:lvl3pPr>
              <a:defRPr sz="1200">
                <a:solidFill>
                  <a:schemeClr val="tx1"/>
                </a:solidFill>
                <a:latin typeface="+mn-lt"/>
              </a:defRPr>
            </a:lvl3pPr>
            <a:lvl4pPr>
              <a:defRPr sz="1200">
                <a:solidFill>
                  <a:schemeClr val="tx1"/>
                </a:solidFill>
                <a:latin typeface="+mn-lt"/>
              </a:defRPr>
            </a:lvl4pPr>
            <a:lvl5pPr>
              <a:defRPr sz="1200">
                <a:solidFill>
                  <a:schemeClr val="tx1"/>
                </a:solidFill>
                <a:latin typeface="+mn-lt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fld id="{AFC0479E-B5B2-461B-AAA0-AD00E3ECDA8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4101" name="Rectangle 4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4102" name="Rectangle 5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4103" name="Rectangle 6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4104" name="Rectangle 7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4105" name="Rectangle 8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4106" name="Rectangle 9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4107" name="Rectangle 10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4108" name="Picture 11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rgbClr val="00599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defRPr sz="3400">
          <a:solidFill>
            <a:srgbClr val="00599D"/>
          </a:solidFill>
          <a:latin typeface="+mn-lt"/>
          <a:ea typeface="+mn-ea"/>
          <a:cs typeface="+mn-cs"/>
          <a:sym typeface="Arial" charset="0"/>
        </a:defRPr>
      </a:lvl1pPr>
      <a:lvl2pPr marL="419100" indent="-266700" algn="l" rtl="0" eaLnBrk="0" fontAlgn="base" hangingPunct="0">
        <a:spcBef>
          <a:spcPts val="7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295400" indent="-381000" algn="l" rtl="0" eaLnBrk="0" fontAlgn="base" hangingPunct="0">
        <a:spcBef>
          <a:spcPts val="6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985838" indent="385763" algn="l" rtl="0" eaLnBrk="0" fontAlgn="base" hangingPunct="0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200">
          <a:solidFill>
            <a:srgbClr val="990000"/>
          </a:solidFill>
          <a:latin typeface="Arial Italic" charset="0"/>
          <a:ea typeface="+mn-ea"/>
          <a:cs typeface="+mn-cs"/>
          <a:sym typeface="Arial Italic" charset="0"/>
        </a:defRPr>
      </a:lvl4pPr>
      <a:lvl5pPr marL="1273175" indent="555625" algn="l" rtl="0" eaLnBrk="0" fontAlgn="base" hangingPunct="0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pitchFamily="2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5pPr>
      <a:lvl6pPr marL="17303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6pPr>
      <a:lvl7pPr marL="21875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7pPr>
      <a:lvl8pPr marL="26447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8pPr>
      <a:lvl9pPr marL="3101975" algn="l" rtl="0" fontAlgn="base">
        <a:spcBef>
          <a:spcPts val="500"/>
        </a:spcBef>
        <a:spcAft>
          <a:spcPct val="0"/>
        </a:spcAft>
        <a:buClr>
          <a:srgbClr val="FF9900"/>
        </a:buClr>
        <a:buSzPct val="139000"/>
        <a:buFont typeface="Wingdings" charset="2"/>
        <a:defRPr sz="2200">
          <a:solidFill>
            <a:srgbClr val="0066CC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gif"/><Relationship Id="rId4" Type="http://schemas.openxmlformats.org/officeDocument/2006/relationships/image" Target="../media/image4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emf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1.png"/><Relationship Id="rId7" Type="http://schemas.openxmlformats.org/officeDocument/2006/relationships/image" Target="../media/image65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jpeg"/><Relationship Id="rId10" Type="http://schemas.openxmlformats.org/officeDocument/2006/relationships/image" Target="../media/image68.png"/><Relationship Id="rId4" Type="http://schemas.openxmlformats.org/officeDocument/2006/relationships/image" Target="../media/image62.jpeg"/><Relationship Id="rId9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emf"/><Relationship Id="rId5" Type="http://schemas.openxmlformats.org/officeDocument/2006/relationships/image" Target="../media/image75.png"/><Relationship Id="rId4" Type="http://schemas.openxmlformats.org/officeDocument/2006/relationships/image" Target="../media/image7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0.jpeg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4" b="9274"/>
          <a:stretch>
            <a:fillRect/>
          </a:stretch>
        </p:blipFill>
        <p:spPr bwMode="auto">
          <a:xfrm>
            <a:off x="8601075" y="0"/>
            <a:ext cx="4500563" cy="272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48" b="125"/>
          <a:stretch>
            <a:fillRect/>
          </a:stretch>
        </p:blipFill>
        <p:spPr bwMode="auto">
          <a:xfrm>
            <a:off x="0" y="0"/>
            <a:ext cx="4383088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14" r="33853"/>
          <a:stretch>
            <a:fillRect/>
          </a:stretch>
        </p:blipFill>
        <p:spPr bwMode="auto">
          <a:xfrm>
            <a:off x="4383088" y="0"/>
            <a:ext cx="4217987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Line 4"/>
          <p:cNvSpPr>
            <a:spLocks noChangeShapeType="1"/>
          </p:cNvSpPr>
          <p:nvPr/>
        </p:nvSpPr>
        <p:spPr bwMode="auto">
          <a:xfrm>
            <a:off x="8601075" y="0"/>
            <a:ext cx="3175" cy="275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50" name="Line 5"/>
          <p:cNvSpPr>
            <a:spLocks noChangeShapeType="1"/>
          </p:cNvSpPr>
          <p:nvPr/>
        </p:nvSpPr>
        <p:spPr bwMode="auto">
          <a:xfrm>
            <a:off x="4383088" y="0"/>
            <a:ext cx="3175" cy="2746375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51" name="Rectangle 6"/>
          <p:cNvSpPr>
            <a:spLocks/>
          </p:cNvSpPr>
          <p:nvPr/>
        </p:nvSpPr>
        <p:spPr bwMode="auto">
          <a:xfrm>
            <a:off x="0" y="8583613"/>
            <a:ext cx="13004800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6152" name="Rectangle 7"/>
          <p:cNvSpPr>
            <a:spLocks/>
          </p:cNvSpPr>
          <p:nvPr/>
        </p:nvSpPr>
        <p:spPr bwMode="auto">
          <a:xfrm>
            <a:off x="0" y="0"/>
            <a:ext cx="13004800" cy="2786063"/>
          </a:xfrm>
          <a:prstGeom prst="rect">
            <a:avLst/>
          </a:prstGeom>
          <a:solidFill>
            <a:srgbClr val="FFFFFF">
              <a:alpha val="3450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0" y="2728913"/>
            <a:ext cx="13004800" cy="5854700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6154" name="Line 9"/>
          <p:cNvSpPr>
            <a:spLocks noChangeShapeType="1"/>
          </p:cNvSpPr>
          <p:nvPr/>
        </p:nvSpPr>
        <p:spPr bwMode="auto">
          <a:xfrm rot="10800000" flipH="1">
            <a:off x="0" y="2754313"/>
            <a:ext cx="13004800" cy="3175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6155" name="Picture 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9700" y="8734425"/>
            <a:ext cx="12779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6" name="Group 30"/>
          <p:cNvGrpSpPr>
            <a:grpSpLocks/>
          </p:cNvGrpSpPr>
          <p:nvPr/>
        </p:nvGrpSpPr>
        <p:grpSpPr bwMode="auto">
          <a:xfrm>
            <a:off x="527050" y="9013825"/>
            <a:ext cx="7265988" cy="636588"/>
            <a:chOff x="0" y="0"/>
            <a:chExt cx="4576" cy="400"/>
          </a:xfrm>
        </p:grpSpPr>
        <p:pic>
          <p:nvPicPr>
            <p:cNvPr id="6162" name="Picture 11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9" y="1"/>
              <a:ext cx="321" cy="218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63" name="Rectangle 12"/>
            <p:cNvSpPr>
              <a:spLocks/>
            </p:cNvSpPr>
            <p:nvPr/>
          </p:nvSpPr>
          <p:spPr bwMode="auto">
            <a:xfrm>
              <a:off x="1456" y="219"/>
              <a:ext cx="31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>
                <a:spcBef>
                  <a:spcPts val="700"/>
                </a:spcBef>
              </a:pPr>
              <a:r>
                <a:rPr lang="en-US" sz="1200">
                  <a:solidFill>
                    <a:schemeClr val="tx1"/>
                  </a:solidFill>
                  <a:cs typeface="Arial" charset="0"/>
                </a:rPr>
                <a:t>India</a:t>
              </a:r>
            </a:p>
          </p:txBody>
        </p:sp>
        <p:pic>
          <p:nvPicPr>
            <p:cNvPr id="6164" name="Picture 13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" y="1"/>
              <a:ext cx="296" cy="218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65" name="Rectangle 14"/>
            <p:cNvSpPr>
              <a:spLocks/>
            </p:cNvSpPr>
            <p:nvPr/>
          </p:nvSpPr>
          <p:spPr bwMode="auto">
            <a:xfrm>
              <a:off x="0" y="217"/>
              <a:ext cx="423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>
                <a:spcBef>
                  <a:spcPts val="700"/>
                </a:spcBef>
              </a:pPr>
              <a:r>
                <a:rPr lang="en-US" sz="1200">
                  <a:solidFill>
                    <a:schemeClr val="tx1"/>
                  </a:solidFill>
                  <a:cs typeface="Arial" charset="0"/>
                </a:rPr>
                <a:t>Finland</a:t>
              </a:r>
            </a:p>
          </p:txBody>
        </p:sp>
        <p:pic>
          <p:nvPicPr>
            <p:cNvPr id="6166" name="Picture 15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" y="1"/>
              <a:ext cx="322" cy="218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7" name="Picture 16"/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" y="1"/>
              <a:ext cx="358" cy="218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68" name="Rectangle 17"/>
            <p:cNvSpPr>
              <a:spLocks/>
            </p:cNvSpPr>
            <p:nvPr/>
          </p:nvSpPr>
          <p:spPr bwMode="auto">
            <a:xfrm>
              <a:off x="912" y="219"/>
              <a:ext cx="503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>
                <a:spcBef>
                  <a:spcPts val="700"/>
                </a:spcBef>
              </a:pPr>
              <a:r>
                <a:rPr lang="en-US" sz="1200">
                  <a:solidFill>
                    <a:schemeClr val="tx1"/>
                  </a:solidFill>
                  <a:cs typeface="Arial" charset="0"/>
                </a:rPr>
                <a:t>Germany</a:t>
              </a:r>
            </a:p>
          </p:txBody>
        </p:sp>
        <p:pic>
          <p:nvPicPr>
            <p:cNvPr id="6169" name="Picture 18"/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5" y="1"/>
              <a:ext cx="344" cy="218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70" name="Rectangle 19"/>
            <p:cNvSpPr>
              <a:spLocks/>
            </p:cNvSpPr>
            <p:nvPr/>
          </p:nvSpPr>
          <p:spPr bwMode="auto">
            <a:xfrm>
              <a:off x="1851" y="219"/>
              <a:ext cx="407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>
                <a:spcBef>
                  <a:spcPts val="700"/>
                </a:spcBef>
              </a:pPr>
              <a:r>
                <a:rPr lang="en-US" sz="1200">
                  <a:solidFill>
                    <a:schemeClr val="tx1"/>
                  </a:solidFill>
                  <a:cs typeface="Arial" charset="0"/>
                </a:rPr>
                <a:t>Poland</a:t>
              </a:r>
            </a:p>
          </p:txBody>
        </p:sp>
        <p:pic>
          <p:nvPicPr>
            <p:cNvPr id="6171" name="Picture 20"/>
            <p:cNvPicPr>
              <a:picLocks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7" y="0"/>
              <a:ext cx="323" cy="21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72" name="Rectangle 21"/>
            <p:cNvSpPr>
              <a:spLocks/>
            </p:cNvSpPr>
            <p:nvPr/>
          </p:nvSpPr>
          <p:spPr bwMode="auto">
            <a:xfrm>
              <a:off x="3699" y="217"/>
              <a:ext cx="380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>
                <a:spcBef>
                  <a:spcPts val="700"/>
                </a:spcBef>
              </a:pPr>
              <a:r>
                <a:rPr lang="en-US" sz="1200">
                  <a:solidFill>
                    <a:schemeClr val="tx1"/>
                  </a:solidFill>
                  <a:cs typeface="Arial" charset="0"/>
                </a:rPr>
                <a:t>Spain </a:t>
              </a:r>
            </a:p>
          </p:txBody>
        </p:sp>
        <p:pic>
          <p:nvPicPr>
            <p:cNvPr id="6173" name="Picture 22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" y="1"/>
              <a:ext cx="344" cy="21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74" name="Rectangle 23"/>
            <p:cNvSpPr>
              <a:spLocks/>
            </p:cNvSpPr>
            <p:nvPr/>
          </p:nvSpPr>
          <p:spPr bwMode="auto">
            <a:xfrm>
              <a:off x="4121" y="224"/>
              <a:ext cx="455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>
                <a:spcBef>
                  <a:spcPts val="700"/>
                </a:spcBef>
              </a:pPr>
              <a:r>
                <a:rPr lang="en-US" sz="1200">
                  <a:solidFill>
                    <a:schemeClr val="tx1"/>
                  </a:solidFill>
                  <a:cs typeface="Arial" charset="0"/>
                </a:rPr>
                <a:t>Sweden</a:t>
              </a:r>
            </a:p>
          </p:txBody>
        </p:sp>
        <p:pic>
          <p:nvPicPr>
            <p:cNvPr id="6175" name="Picture 24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"/>
              <a:ext cx="323" cy="218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76" name="Rectangle 25"/>
            <p:cNvSpPr>
              <a:spLocks/>
            </p:cNvSpPr>
            <p:nvPr/>
          </p:nvSpPr>
          <p:spPr bwMode="auto">
            <a:xfrm>
              <a:off x="2288" y="219"/>
              <a:ext cx="492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>
                <a:spcBef>
                  <a:spcPts val="700"/>
                </a:spcBef>
              </a:pPr>
              <a:r>
                <a:rPr lang="en-US" sz="1200">
                  <a:solidFill>
                    <a:schemeClr val="tx1"/>
                  </a:solidFill>
                  <a:cs typeface="Arial" charset="0"/>
                </a:rPr>
                <a:t>Romania</a:t>
              </a:r>
            </a:p>
          </p:txBody>
        </p:sp>
        <p:pic>
          <p:nvPicPr>
            <p:cNvPr id="6177" name="Picture 26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8" y="0"/>
              <a:ext cx="322" cy="21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78" name="Rectangle 27"/>
            <p:cNvSpPr>
              <a:spLocks/>
            </p:cNvSpPr>
            <p:nvPr/>
          </p:nvSpPr>
          <p:spPr bwMode="auto">
            <a:xfrm>
              <a:off x="2776" y="217"/>
              <a:ext cx="402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>
                <a:spcBef>
                  <a:spcPts val="700"/>
                </a:spcBef>
              </a:pPr>
              <a:r>
                <a:rPr lang="en-US" sz="1200">
                  <a:solidFill>
                    <a:schemeClr val="tx1"/>
                  </a:solidFill>
                  <a:cs typeface="Arial" charset="0"/>
                </a:rPr>
                <a:t>Russia</a:t>
              </a:r>
            </a:p>
          </p:txBody>
        </p:sp>
        <p:sp>
          <p:nvSpPr>
            <p:cNvPr id="6179" name="Rectangle 28"/>
            <p:cNvSpPr>
              <a:spLocks/>
            </p:cNvSpPr>
            <p:nvPr/>
          </p:nvSpPr>
          <p:spPr bwMode="auto">
            <a:xfrm>
              <a:off x="3190" y="217"/>
              <a:ext cx="4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>
                <a:spcBef>
                  <a:spcPts val="700"/>
                </a:spcBef>
              </a:pPr>
              <a:r>
                <a:rPr lang="en-US" sz="1200">
                  <a:solidFill>
                    <a:schemeClr val="tx1"/>
                  </a:solidFill>
                  <a:cs typeface="Arial" charset="0"/>
                </a:rPr>
                <a:t>Slovenia</a:t>
              </a:r>
            </a:p>
          </p:txBody>
        </p:sp>
        <p:pic>
          <p:nvPicPr>
            <p:cNvPr id="6180" name="Picture 29"/>
            <p:cNvPicPr>
              <a:picLocks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6" y="1"/>
              <a:ext cx="326" cy="216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57" name="Rectangle 31"/>
          <p:cNvSpPr>
            <a:spLocks/>
          </p:cNvSpPr>
          <p:nvPr/>
        </p:nvSpPr>
        <p:spPr bwMode="auto">
          <a:xfrm>
            <a:off x="1257300" y="9372600"/>
            <a:ext cx="64611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>
              <a:spcBef>
                <a:spcPts val="700"/>
              </a:spcBef>
            </a:pPr>
            <a:r>
              <a:rPr lang="en-US" sz="1200">
                <a:solidFill>
                  <a:schemeClr val="tx1"/>
                </a:solidFill>
                <a:cs typeface="Arial" charset="0"/>
              </a:rPr>
              <a:t>France</a:t>
            </a:r>
          </a:p>
        </p:txBody>
      </p:sp>
      <p:pic>
        <p:nvPicPr>
          <p:cNvPr id="6158" name="Picture 3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9029700"/>
            <a:ext cx="6604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59" name="Rectangle 33"/>
          <p:cNvSpPr>
            <a:spLocks/>
          </p:cNvSpPr>
          <p:nvPr/>
        </p:nvSpPr>
        <p:spPr bwMode="auto">
          <a:xfrm>
            <a:off x="8064500" y="9372600"/>
            <a:ext cx="38258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>
              <a:spcBef>
                <a:spcPts val="700"/>
              </a:spcBef>
            </a:pPr>
            <a:r>
              <a:rPr lang="en-US" sz="1200">
                <a:solidFill>
                  <a:schemeClr val="tx1"/>
                </a:solidFill>
                <a:cs typeface="Arial" charset="0"/>
              </a:rPr>
              <a:t>UK</a:t>
            </a:r>
          </a:p>
          <a:p>
            <a:pPr marL="57150">
              <a:spcBef>
                <a:spcPts val="700"/>
              </a:spcBef>
            </a:pPr>
            <a:endParaRPr lang="en-US" sz="12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6160" name="Rectangle 34"/>
          <p:cNvSpPr>
            <a:spLocks/>
          </p:cNvSpPr>
          <p:nvPr/>
        </p:nvSpPr>
        <p:spPr bwMode="auto">
          <a:xfrm>
            <a:off x="520700" y="5816600"/>
            <a:ext cx="11468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57799" bIns="0" anchor="b"/>
          <a:lstStyle/>
          <a:p>
            <a:pPr marL="57150"/>
            <a:r>
              <a:rPr lang="en-US" sz="3400" u="sng" dirty="0" smtClean="0">
                <a:solidFill>
                  <a:srgbClr val="FFFFFF"/>
                </a:solidFill>
                <a:latin typeface="Arial Italic" charset="0"/>
                <a:sym typeface="Arial Italic" charset="0"/>
              </a:rPr>
              <a:t>Radek Pleskac</a:t>
            </a:r>
            <a:r>
              <a:rPr lang="en-US" sz="3400" dirty="0" smtClean="0">
                <a:solidFill>
                  <a:srgbClr val="FFFFFF"/>
                </a:solidFill>
                <a:latin typeface="Arial Italic" charset="0"/>
                <a:sym typeface="Arial Italic" charset="0"/>
              </a:rPr>
              <a:t> (BIOMAT Project)</a:t>
            </a:r>
            <a:endParaRPr lang="en-US" sz="3400" dirty="0">
              <a:solidFill>
                <a:srgbClr val="FFFFFF"/>
              </a:solidFill>
              <a:latin typeface="Arial Italic" charset="0"/>
              <a:sym typeface="Arial Italic" charset="0"/>
            </a:endParaRPr>
          </a:p>
        </p:txBody>
      </p:sp>
      <p:sp>
        <p:nvSpPr>
          <p:cNvPr id="6161" name="Rectangle 35"/>
          <p:cNvSpPr>
            <a:spLocks/>
          </p:cNvSpPr>
          <p:nvPr/>
        </p:nvSpPr>
        <p:spPr bwMode="auto">
          <a:xfrm>
            <a:off x="525463" y="3724275"/>
            <a:ext cx="114681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57799" bIns="0"/>
          <a:lstStyle/>
          <a:p>
            <a:pPr marL="57150"/>
            <a:r>
              <a:rPr lang="en-US" sz="5000" dirty="0">
                <a:solidFill>
                  <a:srgbClr val="FFFFFF"/>
                </a:solidFill>
                <a:cs typeface="Arial" charset="0"/>
              </a:rPr>
              <a:t>BIOMAT </a:t>
            </a:r>
            <a:r>
              <a:rPr lang="en-US" sz="5000" dirty="0" smtClean="0">
                <a:solidFill>
                  <a:srgbClr val="FFFFFF"/>
                </a:solidFill>
                <a:cs typeface="Arial" charset="0"/>
              </a:rPr>
              <a:t>- Biophysics </a:t>
            </a:r>
            <a:r>
              <a:rPr lang="en-US" sz="5000" dirty="0">
                <a:solidFill>
                  <a:srgbClr val="FFFFFF"/>
                </a:solidFill>
                <a:cs typeface="Arial" charset="0"/>
              </a:rPr>
              <a:t>and</a:t>
            </a:r>
          </a:p>
          <a:p>
            <a:pPr marL="57150"/>
            <a:r>
              <a:rPr lang="en-US" sz="5000" dirty="0" smtClean="0">
                <a:solidFill>
                  <a:srgbClr val="FFFFFF"/>
                </a:solidFill>
                <a:cs typeface="Arial" charset="0"/>
              </a:rPr>
              <a:t>				Material </a:t>
            </a:r>
            <a:r>
              <a:rPr lang="en-US" sz="5000" dirty="0">
                <a:solidFill>
                  <a:srgbClr val="FFFFFF"/>
                </a:solidFill>
                <a:cs typeface="Arial" charset="0"/>
              </a:rPr>
              <a:t>Research </a:t>
            </a:r>
            <a:r>
              <a:rPr lang="en-US" sz="5000" dirty="0" smtClean="0">
                <a:solidFill>
                  <a:srgbClr val="FFFFFF"/>
                </a:solidFill>
                <a:cs typeface="Arial" charset="0"/>
              </a:rPr>
              <a:t>at </a:t>
            </a:r>
            <a:r>
              <a:rPr lang="en-US" sz="5000" dirty="0">
                <a:solidFill>
                  <a:srgbClr val="FFFFFF"/>
                </a:solidFill>
                <a:cs typeface="Arial" charset="0"/>
              </a:rPr>
              <a:t>FAIR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Space Flights Instrument at GSI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10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982" y="1748082"/>
            <a:ext cx="10582994" cy="617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792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Example 1 (SOHO/ERNE)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11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04" y="1972022"/>
            <a:ext cx="7124700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844" y="1492424"/>
            <a:ext cx="5296433" cy="399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823" y="5647996"/>
            <a:ext cx="5303454" cy="3549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792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Example 2 (ACE)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12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0" y="1467966"/>
            <a:ext cx="7134225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950" y="3906838"/>
            <a:ext cx="718185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792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Example 3 (AMS)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13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38" y="4462586"/>
            <a:ext cx="7181850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312" y="124272"/>
            <a:ext cx="714375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609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Example 3 (AMS)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14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2190750"/>
            <a:ext cx="7153275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609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Example 4 (ALTEA)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15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721" y="4084712"/>
            <a:ext cx="719137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671" y="52264"/>
            <a:ext cx="7210425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0" y="5740896"/>
            <a:ext cx="3266703" cy="317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88" y="1708448"/>
            <a:ext cx="23907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9841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Example 5 –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Phoshenes</a:t>
            </a:r>
            <a:r>
              <a:rPr lang="en-US" dirty="0" smtClean="0"/>
              <a:t> in Radiation</a:t>
            </a:r>
            <a:r>
              <a:rPr lang="en-US" dirty="0"/>
              <a:t> </a:t>
            </a:r>
            <a:r>
              <a:rPr lang="en-US" dirty="0" smtClean="0"/>
              <a:t>Therapy with C-Ions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16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636440"/>
            <a:ext cx="8699500" cy="467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676847" y="6749008"/>
            <a:ext cx="8930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39 </a:t>
            </a:r>
            <a:r>
              <a:rPr lang="de-DE" dirty="0" err="1" smtClean="0"/>
              <a:t>patient</a:t>
            </a:r>
            <a:r>
              <a:rPr lang="de-DE" dirty="0" smtClean="0"/>
              <a:t> </a:t>
            </a:r>
            <a:r>
              <a:rPr lang="de-DE" dirty="0" err="1" smtClean="0"/>
              <a:t>studied</a:t>
            </a:r>
            <a:r>
              <a:rPr lang="de-DE" dirty="0" smtClean="0"/>
              <a:t> at GSI (O. </a:t>
            </a:r>
            <a:r>
              <a:rPr lang="de-DE" dirty="0" err="1" smtClean="0"/>
              <a:t>Kavatsyuk</a:t>
            </a:r>
            <a:r>
              <a:rPr lang="de-DE" dirty="0" smtClean="0"/>
              <a:t>, D. Schardt, M. Krämer)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89841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Radiation Damage in Electronic Components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17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451" y="1971882"/>
            <a:ext cx="9918501" cy="6467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717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/>
              <a:t>Heart Arrhythmia Project</a:t>
            </a:r>
            <a:endParaRPr lang="en-US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456" y="1473448"/>
            <a:ext cx="5754688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Content Placeholder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50472" y="5472468"/>
            <a:ext cx="2662847" cy="1708588"/>
          </a:xfrm>
          <a:prstGeom prst="rect">
            <a:avLst/>
          </a:prstGeom>
        </p:spPr>
      </p:pic>
      <p:pic>
        <p:nvPicPr>
          <p:cNvPr id="23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225" y="5452864"/>
            <a:ext cx="2662847" cy="170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678" y="7335756"/>
            <a:ext cx="2445082" cy="178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538" y="7300158"/>
            <a:ext cx="2495518" cy="182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11"/>
          <p:cNvSpPr>
            <a:spLocks/>
          </p:cNvSpPr>
          <p:nvPr/>
        </p:nvSpPr>
        <p:spPr bwMode="auto">
          <a:xfrm>
            <a:off x="262061" y="1636440"/>
            <a:ext cx="6456363" cy="725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lvl="0">
              <a:spcBef>
                <a:spcPts val="788"/>
              </a:spcBef>
            </a:pPr>
            <a:r>
              <a:rPr lang="en-US" sz="3400" dirty="0" smtClean="0">
                <a:solidFill>
                  <a:srgbClr val="00599D"/>
                </a:solidFill>
                <a:cs typeface="Arial" charset="0"/>
              </a:rPr>
              <a:t>Description</a:t>
            </a:r>
            <a:endParaRPr lang="en-US" sz="2800" dirty="0" smtClean="0">
              <a:cs typeface="Arial" charset="0"/>
            </a:endParaRPr>
          </a:p>
          <a:p>
            <a:pPr marL="457200" lvl="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Arial" charset="0"/>
              </a:rPr>
              <a:t>First </a:t>
            </a:r>
            <a:r>
              <a:rPr lang="en-US" sz="2800" dirty="0">
                <a:cs typeface="Arial" charset="0"/>
              </a:rPr>
              <a:t>worldwide experiment in July </a:t>
            </a:r>
            <a:r>
              <a:rPr lang="en-US" sz="2800" dirty="0" smtClean="0">
                <a:cs typeface="Arial" charset="0"/>
              </a:rPr>
              <a:t>2013 in </a:t>
            </a:r>
            <a:r>
              <a:rPr lang="en-US" sz="2800" dirty="0" err="1">
                <a:cs typeface="Arial" charset="0"/>
              </a:rPr>
              <a:t>swines</a:t>
            </a:r>
            <a:r>
              <a:rPr lang="en-US" sz="2800" dirty="0">
                <a:cs typeface="Arial" charset="0"/>
              </a:rPr>
              <a:t> for the treatment of </a:t>
            </a:r>
            <a:r>
              <a:rPr lang="en-US" sz="2800" u="sng" dirty="0" smtClean="0">
                <a:cs typeface="Arial" charset="0"/>
              </a:rPr>
              <a:t>heart arrhythmia </a:t>
            </a:r>
            <a:r>
              <a:rPr lang="en-US" sz="2800" dirty="0">
                <a:cs typeface="Arial" charset="0"/>
              </a:rPr>
              <a:t>with heavy </a:t>
            </a:r>
            <a:r>
              <a:rPr lang="en-US" sz="2800" dirty="0" smtClean="0">
                <a:cs typeface="Arial" charset="0"/>
              </a:rPr>
              <a:t>ions</a:t>
            </a:r>
          </a:p>
          <a:p>
            <a:pPr marL="457200" lvl="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Arial" charset="0"/>
              </a:rPr>
              <a:t>collaboration </a:t>
            </a:r>
            <a:r>
              <a:rPr lang="en-US" sz="2800" dirty="0">
                <a:cs typeface="Arial" charset="0"/>
              </a:rPr>
              <a:t>with Mayo Clinics, </a:t>
            </a:r>
            <a:r>
              <a:rPr lang="en-US" sz="2800" dirty="0" smtClean="0">
                <a:cs typeface="Arial" charset="0"/>
              </a:rPr>
              <a:t>USA, and </a:t>
            </a:r>
            <a:r>
              <a:rPr lang="en-US" sz="2800" dirty="0">
                <a:cs typeface="Arial" charset="0"/>
              </a:rPr>
              <a:t>Heidelberg University </a:t>
            </a:r>
            <a:r>
              <a:rPr lang="en-US" sz="2800" dirty="0" smtClean="0">
                <a:cs typeface="Arial" charset="0"/>
              </a:rPr>
              <a:t>Clinics</a:t>
            </a:r>
          </a:p>
          <a:p>
            <a:pPr marL="457200" lvl="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Arial" charset="0"/>
              </a:rPr>
              <a:t>First experiment at GSI (cave M) from July 17 -23, 2014 </a:t>
            </a:r>
            <a:endParaRPr lang="en-US" sz="2800" dirty="0">
              <a:cs typeface="Arial" charset="0"/>
            </a:endParaRPr>
          </a:p>
          <a:p>
            <a:pPr marL="120650" indent="-120650"/>
            <a:endParaRPr lang="en-US" sz="3400" dirty="0" smtClean="0">
              <a:solidFill>
                <a:srgbClr val="00599D"/>
              </a:solidFill>
              <a:cs typeface="Arial" charset="0"/>
            </a:endParaRPr>
          </a:p>
          <a:p>
            <a:pPr marL="120650" indent="-120650"/>
            <a:r>
              <a:rPr lang="en-US" sz="3400" dirty="0" smtClean="0">
                <a:solidFill>
                  <a:srgbClr val="00599D"/>
                </a:solidFill>
                <a:cs typeface="Arial" charset="0"/>
              </a:rPr>
              <a:t>Specification</a:t>
            </a:r>
            <a:endParaRPr lang="en-US" sz="3400" dirty="0">
              <a:solidFill>
                <a:srgbClr val="00599D"/>
              </a:solidFill>
              <a:cs typeface="Arial" charset="0"/>
            </a:endParaRPr>
          </a:p>
          <a:p>
            <a:pPr marL="457200" indent="-457200">
              <a:spcBef>
                <a:spcPts val="788"/>
              </a:spcBef>
              <a:buFontTx/>
              <a:buChar char="-"/>
            </a:pPr>
            <a:r>
              <a:rPr lang="de-DE" sz="2800" dirty="0" smtClean="0">
                <a:solidFill>
                  <a:schemeClr val="tx1"/>
                </a:solidFill>
              </a:rPr>
              <a:t>Update </a:t>
            </a:r>
            <a:r>
              <a:rPr lang="de-DE" sz="2800" dirty="0" err="1" smtClean="0">
                <a:solidFill>
                  <a:schemeClr val="tx1"/>
                </a:solidFill>
              </a:rPr>
              <a:t>of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the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electronics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for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the</a:t>
            </a:r>
            <a:r>
              <a:rPr lang="de-DE" sz="2800" dirty="0" smtClean="0">
                <a:solidFill>
                  <a:schemeClr val="tx1"/>
                </a:solidFill>
              </a:rPr>
              <a:t> beam </a:t>
            </a:r>
            <a:r>
              <a:rPr lang="de-DE" sz="2800" dirty="0" err="1" smtClean="0">
                <a:solidFill>
                  <a:schemeClr val="tx1"/>
                </a:solidFill>
              </a:rPr>
              <a:t>scanner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currently</a:t>
            </a:r>
            <a:r>
              <a:rPr lang="de-DE" sz="2800" dirty="0" smtClean="0">
                <a:solidFill>
                  <a:schemeClr val="tx1"/>
                </a:solidFill>
              </a:rPr>
              <a:t> in Cave M</a:t>
            </a:r>
          </a:p>
          <a:p>
            <a:pPr marL="457200" indent="-457200">
              <a:spcBef>
                <a:spcPts val="788"/>
              </a:spcBef>
              <a:buFontTx/>
              <a:buChar char="-"/>
            </a:pPr>
            <a:r>
              <a:rPr lang="de-DE" sz="2800" dirty="0" err="1" smtClean="0">
                <a:solidFill>
                  <a:schemeClr val="tx1"/>
                </a:solidFill>
              </a:rPr>
              <a:t>Authorization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by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Hessian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authorities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for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animal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experiments</a:t>
            </a:r>
            <a:r>
              <a:rPr lang="de-DE" sz="2800" dirty="0" smtClean="0">
                <a:solidFill>
                  <a:schemeClr val="tx1"/>
                </a:solidFill>
              </a:rPr>
              <a:t> at GSI/FAIR, </a:t>
            </a:r>
            <a:r>
              <a:rPr lang="de-DE" sz="2800" dirty="0" err="1" smtClean="0">
                <a:solidFill>
                  <a:schemeClr val="tx1"/>
                </a:solidFill>
              </a:rPr>
              <a:t>including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swines</a:t>
            </a:r>
            <a:endParaRPr lang="de-DE" sz="2800" dirty="0" smtClean="0">
              <a:solidFill>
                <a:schemeClr val="tx1"/>
              </a:solidFill>
            </a:endParaRPr>
          </a:p>
          <a:p>
            <a:pPr>
              <a:spcBef>
                <a:spcPts val="788"/>
              </a:spcBef>
            </a:pPr>
            <a:endParaRPr lang="en-US" sz="2200" dirty="0" smtClean="0">
              <a:solidFill>
                <a:schemeClr val="tx1"/>
              </a:solidFill>
            </a:endParaRPr>
          </a:p>
        </p:txBody>
      </p:sp>
      <p:sp>
        <p:nvSpPr>
          <p:cNvPr id="20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18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21" name="Picture 8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140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 descr="Breast cancer treatment Proton vs. IM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7" y="4949917"/>
            <a:ext cx="860459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2580" name="Picture 4" descr="http://bio.gsi.de/RESEARCH/PICTURES/scanner.port.english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12" y="19911"/>
            <a:ext cx="4176464" cy="254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2582" name="Picture 6" descr="http://www.klinikum.uni-heidelberg.de/uploads/pics/RTEmagicC_image_p9-1.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370" y="19911"/>
            <a:ext cx="7193202" cy="254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2584" name="Picture 8" descr="http://t2.gstatic.com/images?q=tbn:ANd9GcR_5qsIFJe0w9mvwRZHa8HclEJl8v8GLqz_46d9frm4GVzjvSuEU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09" y="2573104"/>
            <a:ext cx="19145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2586" name="Picture 10" descr="http://blogs.nejm.org/now/wp-content/uploads/2013/03/Insight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736" y="2575978"/>
            <a:ext cx="4367064" cy="50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97944" y="3148608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</a:rPr>
              <a:t>Breast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cancer</a:t>
            </a:r>
            <a:endParaRPr lang="de-DE" b="1" dirty="0" smtClean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1st </a:t>
            </a:r>
            <a:r>
              <a:rPr lang="de-DE" dirty="0" err="1" smtClean="0"/>
              <a:t>cancer</a:t>
            </a:r>
            <a:r>
              <a:rPr lang="de-DE" dirty="0" smtClean="0"/>
              <a:t> in </a:t>
            </a:r>
            <a:r>
              <a:rPr lang="de-DE" dirty="0" err="1" smtClean="0"/>
              <a:t>women</a:t>
            </a:r>
            <a:r>
              <a:rPr lang="de-DE" dirty="0" smtClean="0"/>
              <a:t> (1 in 8)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survival</a:t>
            </a:r>
            <a:r>
              <a:rPr lang="de-DE" dirty="0" smtClean="0"/>
              <a:t> rate 80%</a:t>
            </a:r>
            <a:endParaRPr lang="de-DE" dirty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high </a:t>
            </a:r>
            <a:r>
              <a:rPr lang="de-DE" dirty="0" err="1" smtClean="0"/>
              <a:t>risk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late</a:t>
            </a:r>
            <a:r>
              <a:rPr lang="de-DE" dirty="0" smtClean="0"/>
              <a:t> </a:t>
            </a:r>
            <a:r>
              <a:rPr lang="de-DE" dirty="0" err="1" smtClean="0"/>
              <a:t>cardiac</a:t>
            </a:r>
            <a:r>
              <a:rPr lang="de-DE" dirty="0" smtClean="0"/>
              <a:t> </a:t>
            </a:r>
            <a:r>
              <a:rPr lang="de-DE" dirty="0" err="1" smtClean="0"/>
              <a:t>mortality</a:t>
            </a:r>
            <a:endParaRPr lang="en-US" dirty="0"/>
          </a:p>
        </p:txBody>
      </p:sp>
      <p:pic>
        <p:nvPicPr>
          <p:cNvPr id="152588" name="Picture 12" descr="http://userserve-ak.last.fm/serve/_/136685/The+New+England+Journal+of+Medicin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664" y="7829128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62840" y="833318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14.3.2013</a:t>
            </a:r>
            <a:endParaRPr lang="en-US" dirty="0"/>
          </a:p>
        </p:txBody>
      </p:sp>
      <p:sp>
        <p:nvSpPr>
          <p:cNvPr id="11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19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sp>
        <p:nvSpPr>
          <p:cNvPr id="12" name="Rectangle 9"/>
          <p:cNvSpPr txBox="1">
            <a:spLocks noChangeArrowheads="1"/>
          </p:cNvSpPr>
          <p:nvPr/>
        </p:nvSpPr>
        <p:spPr>
          <a:xfrm>
            <a:off x="9166696" y="1348408"/>
            <a:ext cx="3816424" cy="10081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599D"/>
                </a:solidFill>
                <a:latin typeface="+mj-lt"/>
                <a:ea typeface="+mj-ea"/>
                <a:cs typeface="+mj-cs"/>
                <a:sym typeface="Arial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599D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599D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599D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599D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599D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599D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599D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599D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 kern="0" dirty="0" smtClean="0"/>
              <a:t>Particle Therapy</a:t>
            </a:r>
          </a:p>
        </p:txBody>
      </p:sp>
    </p:spTree>
    <p:extLst>
      <p:ext uri="{BB962C8B-B14F-4D97-AF65-F5344CB8AC3E}">
        <p14:creationId xmlns:p14="http://schemas.microsoft.com/office/powerpoint/2010/main" val="40023134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BIOMAT Project at FAIR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2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09712" y="1736893"/>
            <a:ext cx="6624736" cy="778674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3600" dirty="0" err="1" smtClean="0"/>
              <a:t>Introduction</a:t>
            </a:r>
            <a:endParaRPr lang="de-DE" sz="36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3600" dirty="0" err="1" smtClean="0"/>
              <a:t>Biophysics</a:t>
            </a:r>
            <a:endParaRPr lang="de-DE" sz="3600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de-DE" sz="3200" dirty="0" smtClean="0"/>
              <a:t>Space Research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de-DE" sz="3200" dirty="0" err="1" smtClean="0"/>
              <a:t>Some</a:t>
            </a:r>
            <a:r>
              <a:rPr lang="de-DE" sz="3200" dirty="0" smtClean="0"/>
              <a:t> </a:t>
            </a:r>
            <a:r>
              <a:rPr lang="de-DE" sz="3200" dirty="0" err="1" smtClean="0"/>
              <a:t>Examples</a:t>
            </a:r>
            <a:endParaRPr lang="de-DE" sz="3200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de-DE" sz="3200" dirty="0" smtClean="0"/>
              <a:t>Heart </a:t>
            </a:r>
            <a:r>
              <a:rPr lang="de-DE" sz="3200" dirty="0" err="1" smtClean="0"/>
              <a:t>Arrhythmia</a:t>
            </a:r>
            <a:endParaRPr lang="de-DE" sz="3200" dirty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de-DE" sz="3200" dirty="0" smtClean="0"/>
              <a:t>Proton </a:t>
            </a:r>
            <a:r>
              <a:rPr lang="de-DE" sz="3200" dirty="0" err="1" smtClean="0"/>
              <a:t>Theranostics</a:t>
            </a:r>
            <a:endParaRPr lang="de-DE" sz="32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3600" dirty="0" smtClean="0"/>
              <a:t>Material Science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de-DE" sz="3200" dirty="0" smtClean="0"/>
              <a:t>Matter </a:t>
            </a:r>
            <a:r>
              <a:rPr lang="de-DE" sz="3200" dirty="0" err="1" smtClean="0"/>
              <a:t>under</a:t>
            </a:r>
            <a:r>
              <a:rPr lang="de-DE" sz="3200" dirty="0" smtClean="0"/>
              <a:t> Extreme </a:t>
            </a:r>
            <a:r>
              <a:rPr lang="de-DE" sz="3200" dirty="0" err="1" smtClean="0"/>
              <a:t>Conditions</a:t>
            </a:r>
            <a:endParaRPr lang="de-DE" sz="32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3600" dirty="0" smtClean="0"/>
              <a:t>BIOMAT </a:t>
            </a:r>
            <a:r>
              <a:rPr lang="de-DE" sz="3600" dirty="0" err="1" smtClean="0"/>
              <a:t>facility</a:t>
            </a:r>
            <a:endParaRPr lang="de-DE" sz="3600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de-DE" sz="3200" dirty="0" err="1" smtClean="0"/>
              <a:t>Beamline</a:t>
            </a:r>
            <a:r>
              <a:rPr lang="de-DE" sz="3200" dirty="0" smtClean="0"/>
              <a:t> </a:t>
            </a:r>
            <a:r>
              <a:rPr lang="de-DE" sz="3200" dirty="0" err="1" smtClean="0"/>
              <a:t>and</a:t>
            </a:r>
            <a:r>
              <a:rPr lang="de-DE" sz="3200" dirty="0"/>
              <a:t> </a:t>
            </a:r>
            <a:r>
              <a:rPr lang="de-DE" sz="3200" dirty="0" smtClean="0"/>
              <a:t>Instrumentation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de-DE" sz="3200" dirty="0" err="1" smtClean="0"/>
              <a:t>Biolab</a:t>
            </a:r>
            <a:endParaRPr lang="de-DE" sz="3200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de-DE" sz="3200" dirty="0" smtClean="0"/>
              <a:t>Timeline</a:t>
            </a:r>
            <a:endParaRPr lang="de-DE" sz="3200" dirty="0"/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de-DE" sz="3600" dirty="0" smtClean="0"/>
              <a:t>Summary/</a:t>
            </a:r>
            <a:r>
              <a:rPr lang="de-DE" sz="3600" dirty="0" err="1" smtClean="0"/>
              <a:t>Oulook</a:t>
            </a:r>
            <a:endParaRPr lang="de-DE" sz="3600" dirty="0"/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de-DE" sz="32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17" y="2304166"/>
            <a:ext cx="2784359" cy="228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464" y="5967841"/>
            <a:ext cx="2304255" cy="2293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6715" y="7040246"/>
            <a:ext cx="2318293" cy="1724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Inhaltsplatzhalter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6247" y="1463296"/>
            <a:ext cx="2812430" cy="4135927"/>
          </a:xfrm>
        </p:spPr>
      </p:pic>
    </p:spTree>
    <p:extLst>
      <p:ext uri="{BB962C8B-B14F-4D97-AF65-F5344CB8AC3E}">
        <p14:creationId xmlns:p14="http://schemas.microsoft.com/office/powerpoint/2010/main" val="2961134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PANTERA Project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Rectangle 11"/>
          <p:cNvSpPr>
            <a:spLocks/>
          </p:cNvSpPr>
          <p:nvPr/>
        </p:nvSpPr>
        <p:spPr bwMode="auto">
          <a:xfrm>
            <a:off x="93689" y="1604744"/>
            <a:ext cx="6103911" cy="7376512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lIns="0" tIns="0" rIns="0" bIns="0"/>
          <a:lstStyle/>
          <a:p>
            <a:pPr marL="457200" lvl="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Arial" charset="0"/>
              </a:rPr>
              <a:t>Proton therapy and radiography</a:t>
            </a:r>
          </a:p>
          <a:p>
            <a:pPr marL="457200" lvl="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Arial" charset="0"/>
              </a:rPr>
              <a:t>Collaboration between biophysics and plasma physics</a:t>
            </a:r>
          </a:p>
          <a:p>
            <a:pPr marL="457200" lvl="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Arial" charset="0"/>
              </a:rPr>
              <a:t>to exploit the PRIOR setup for therapy</a:t>
            </a:r>
          </a:p>
          <a:p>
            <a:pPr marL="457200" lvl="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Arial" charset="0"/>
              </a:rPr>
              <a:t>Relativistic protons (4.5 </a:t>
            </a:r>
            <a:r>
              <a:rPr lang="en-US" sz="2800" dirty="0" err="1" smtClean="0">
                <a:cs typeface="Arial" charset="0"/>
              </a:rPr>
              <a:t>GeV</a:t>
            </a:r>
            <a:r>
              <a:rPr lang="en-US" sz="2800" dirty="0" smtClean="0">
                <a:cs typeface="Arial" charset="0"/>
              </a:rPr>
              <a:t>) for image-guided, high-resolution, real time, stereotactic radiosurgery at PRIOR setup</a:t>
            </a:r>
          </a:p>
          <a:p>
            <a:pPr marL="457200" lvl="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Arial" charset="0"/>
              </a:rPr>
              <a:t>First image of a biological target (zebra fish) with 800 MeV protons at ITEP in 2011</a:t>
            </a:r>
          </a:p>
          <a:p>
            <a:pPr marL="457200" lvl="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Arial" charset="0"/>
              </a:rPr>
              <a:t>Images of human-like phantom and mouse recorded at LANL using 800 MeV protons in 2013</a:t>
            </a:r>
          </a:p>
          <a:p>
            <a:pPr marL="120650" indent="-120650"/>
            <a:endParaRPr lang="en-US" sz="2800" dirty="0" smtClean="0">
              <a:solidFill>
                <a:srgbClr val="00599D"/>
              </a:solidFill>
              <a:cs typeface="Arial" charset="0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437" y="1604744"/>
            <a:ext cx="6268667" cy="226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376" y="5380856"/>
            <a:ext cx="2880320" cy="319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696" y="5092824"/>
            <a:ext cx="3781748" cy="174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260725" y="3808874"/>
            <a:ext cx="6434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err="1" smtClean="0"/>
              <a:t>Proposed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setup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for</a:t>
            </a:r>
            <a:r>
              <a:rPr lang="de-DE" sz="2000" b="1" dirty="0" smtClean="0"/>
              <a:t> image-</a:t>
            </a:r>
            <a:r>
              <a:rPr lang="de-DE" sz="2000" b="1" dirty="0" err="1" smtClean="0"/>
              <a:t>guided</a:t>
            </a:r>
            <a:r>
              <a:rPr lang="de-DE" sz="2000" b="1" dirty="0"/>
              <a:t> </a:t>
            </a:r>
            <a:r>
              <a:rPr lang="de-DE" sz="2000" b="1" dirty="0" err="1" smtClean="0"/>
              <a:t>stereotactic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particle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radiosurgery</a:t>
            </a:r>
            <a:r>
              <a:rPr lang="de-DE" sz="2000" b="1" dirty="0" smtClean="0"/>
              <a:t> </a:t>
            </a:r>
            <a:endParaRPr lang="de-DE" sz="2000" b="1" dirty="0"/>
          </a:p>
        </p:txBody>
      </p:sp>
      <p:sp>
        <p:nvSpPr>
          <p:cNvPr id="19" name="Textfeld 18"/>
          <p:cNvSpPr txBox="1"/>
          <p:nvPr/>
        </p:nvSpPr>
        <p:spPr>
          <a:xfrm>
            <a:off x="6467084" y="8581146"/>
            <a:ext cx="6011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 smtClean="0"/>
              <a:t>image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anthropomorphic</a:t>
            </a:r>
            <a:r>
              <a:rPr lang="de-DE" sz="2000" b="1" dirty="0"/>
              <a:t> </a:t>
            </a:r>
            <a:r>
              <a:rPr lang="de-DE" sz="2000" b="1" dirty="0" err="1" smtClean="0"/>
              <a:t>phantom</a:t>
            </a:r>
            <a:endParaRPr lang="de-DE" sz="2000" b="1" dirty="0"/>
          </a:p>
        </p:txBody>
      </p:sp>
      <p:sp>
        <p:nvSpPr>
          <p:cNvPr id="20" name="Textfeld 19"/>
          <p:cNvSpPr txBox="1"/>
          <p:nvPr/>
        </p:nvSpPr>
        <p:spPr>
          <a:xfrm>
            <a:off x="9022680" y="7147256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/>
              <a:t>Zebra </a:t>
            </a:r>
            <a:r>
              <a:rPr lang="de-DE" sz="2000" b="1" dirty="0" err="1" smtClean="0"/>
              <a:t>fish</a:t>
            </a:r>
            <a:r>
              <a:rPr lang="de-DE" sz="2000" b="1" dirty="0" smtClean="0"/>
              <a:t>, </a:t>
            </a:r>
            <a:r>
              <a:rPr lang="de-DE" sz="2000" b="1" dirty="0" err="1" smtClean="0"/>
              <a:t>first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image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biological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target</a:t>
            </a:r>
            <a:endParaRPr lang="de-DE" sz="2000" b="1" dirty="0"/>
          </a:p>
        </p:txBody>
      </p:sp>
      <p:sp>
        <p:nvSpPr>
          <p:cNvPr id="21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20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27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2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14692" name="Rectangle 3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14693" name="Rectangle 4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14694" name="Rectangle 5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14695" name="Rectangle 6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14696" name="Rectangle 7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14697" name="Rectangle 8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114698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700" name="Rectangle 13"/>
          <p:cNvSpPr>
            <a:spLocks noGrp="1" noChangeArrowheads="1"/>
          </p:cNvSpPr>
          <p:nvPr>
            <p:ph type="title" idx="4294967295"/>
          </p:nvPr>
        </p:nvSpPr>
        <p:spPr>
          <a:xfrm>
            <a:off x="407988" y="107950"/>
            <a:ext cx="12239625" cy="12795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Matter under extreme conditions</a:t>
            </a:r>
          </a:p>
        </p:txBody>
      </p:sp>
      <p:pic>
        <p:nvPicPr>
          <p:cNvPr id="114719" name="Picture 5" descr="Fig"/>
          <p:cNvPicPr>
            <a:picLocks noChangeAspect="1" noChangeArrowheads="1"/>
          </p:cNvPicPr>
          <p:nvPr/>
        </p:nvPicPr>
        <p:blipFill>
          <a:blip r:embed="rId4">
            <a:lum brigh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5725"/>
            <a:ext cx="3333750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720" name="Text Box 32"/>
          <p:cNvSpPr txBox="1">
            <a:spLocks/>
          </p:cNvSpPr>
          <p:nvPr/>
        </p:nvSpPr>
        <p:spPr bwMode="auto">
          <a:xfrm>
            <a:off x="3765550" y="1852613"/>
            <a:ext cx="6121400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  <a:lvl2pPr marL="636588"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2pPr>
            <a:lvl3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3pPr>
            <a:lvl4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4pPr>
            <a:lvl5pPr eaLnBrk="0" hangingPunct="0"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sym typeface="Arial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3200" b="1">
                <a:solidFill>
                  <a:schemeClr val="accent2"/>
                </a:solidFill>
              </a:rPr>
              <a:t>Simulating geological processes in the inner Earth</a:t>
            </a:r>
          </a:p>
          <a:p>
            <a:pPr eaLnBrk="1" hangingPunct="1">
              <a:buFont typeface="Wingdings" pitchFamily="2" charset="2"/>
              <a:buChar char="§"/>
            </a:pPr>
            <a:endParaRPr lang="en-US" sz="3200" b="1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3200" b="1">
                <a:solidFill>
                  <a:schemeClr val="accent2"/>
                </a:solidFill>
              </a:rPr>
              <a:t>Ion-beam stabilized high pressure phases </a:t>
            </a:r>
          </a:p>
        </p:txBody>
      </p:sp>
      <p:pic>
        <p:nvPicPr>
          <p:cNvPr id="114721" name="Picture 33" descr="maik-natu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" t="3723" r="5722" b="42963"/>
          <a:stretch>
            <a:fillRect/>
          </a:stretch>
        </p:blipFill>
        <p:spPr bwMode="auto">
          <a:xfrm>
            <a:off x="6718300" y="7397750"/>
            <a:ext cx="5761038" cy="2068513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729" name="Rectangle 10"/>
          <p:cNvSpPr>
            <a:spLocks/>
          </p:cNvSpPr>
          <p:nvPr/>
        </p:nvSpPr>
        <p:spPr bwMode="auto">
          <a:xfrm>
            <a:off x="10387013" y="-36477575"/>
            <a:ext cx="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20650" indent="-120650">
              <a:spcBef>
                <a:spcPts val="788"/>
              </a:spcBef>
            </a:pPr>
            <a:endParaRPr lang="en-US" sz="3400">
              <a:solidFill>
                <a:srgbClr val="00599D"/>
              </a:solidFill>
            </a:endParaRPr>
          </a:p>
          <a:p>
            <a:pPr marL="120650" indent="-120650"/>
            <a:endParaRPr lang="en-US">
              <a:solidFill>
                <a:schemeClr val="tx1"/>
              </a:solidFill>
              <a:cs typeface="Arial" charset="0"/>
            </a:endParaRPr>
          </a:p>
        </p:txBody>
      </p:sp>
      <p:grpSp>
        <p:nvGrpSpPr>
          <p:cNvPr id="114753" name="Group 65"/>
          <p:cNvGrpSpPr>
            <a:grpSpLocks/>
          </p:cNvGrpSpPr>
          <p:nvPr/>
        </p:nvGrpSpPr>
        <p:grpSpPr bwMode="auto">
          <a:xfrm>
            <a:off x="8807450" y="3797300"/>
            <a:ext cx="3816350" cy="3275013"/>
            <a:chOff x="5593" y="2210"/>
            <a:chExt cx="2404" cy="2063"/>
          </a:xfrm>
        </p:grpSpPr>
        <p:sp>
          <p:nvSpPr>
            <p:cNvPr id="114723" name="Oval 35"/>
            <p:cNvSpPr>
              <a:spLocks noChangeArrowheads="1"/>
            </p:cNvSpPr>
            <p:nvPr/>
          </p:nvSpPr>
          <p:spPr bwMode="auto">
            <a:xfrm>
              <a:off x="6626" y="2211"/>
              <a:ext cx="1371" cy="1376"/>
            </a:xfrm>
            <a:prstGeom prst="ellipse">
              <a:avLst/>
            </a:prstGeom>
            <a:solidFill>
              <a:srgbClr val="FFFF00">
                <a:alpha val="45000"/>
              </a:srgbClr>
            </a:solidFill>
            <a:ln w="9525">
              <a:solidFill>
                <a:srgbClr val="CC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724" name="Oval 36"/>
            <p:cNvSpPr>
              <a:spLocks noChangeArrowheads="1"/>
            </p:cNvSpPr>
            <p:nvPr/>
          </p:nvSpPr>
          <p:spPr bwMode="auto">
            <a:xfrm>
              <a:off x="5593" y="2210"/>
              <a:ext cx="1371" cy="1376"/>
            </a:xfrm>
            <a:prstGeom prst="ellipse">
              <a:avLst/>
            </a:prstGeom>
            <a:solidFill>
              <a:srgbClr val="6767FF">
                <a:alpha val="55000"/>
              </a:srgbClr>
            </a:solidFill>
            <a:ln w="9525">
              <a:solidFill>
                <a:srgbClr val="6767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725" name="Oval 37"/>
            <p:cNvSpPr>
              <a:spLocks noChangeArrowheads="1"/>
            </p:cNvSpPr>
            <p:nvPr/>
          </p:nvSpPr>
          <p:spPr bwMode="auto">
            <a:xfrm>
              <a:off x="6137" y="2897"/>
              <a:ext cx="1370" cy="1376"/>
            </a:xfrm>
            <a:prstGeom prst="ellipse">
              <a:avLst/>
            </a:prstGeom>
            <a:solidFill>
              <a:srgbClr val="CB0101">
                <a:alpha val="25999"/>
              </a:srgbClr>
            </a:solidFill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726" name="Text Box 3"/>
            <p:cNvSpPr txBox="1">
              <a:spLocks noChangeArrowheads="1"/>
            </p:cNvSpPr>
            <p:nvPr/>
          </p:nvSpPr>
          <p:spPr bwMode="auto">
            <a:xfrm>
              <a:off x="6299" y="3578"/>
              <a:ext cx="97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" rIns="7200">
              <a:spAutoFit/>
            </a:bodyPr>
            <a:lstStyle>
              <a:lvl1pPr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1pPr>
              <a:lvl2pPr marL="742950" indent="-28575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2pPr>
              <a:lvl3pPr marL="1143000" indent="-22860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3pPr>
              <a:lvl4pPr marL="1600200" indent="-22860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4pPr>
              <a:lvl5pPr marL="2057400" indent="-22860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rgbClr val="FFFF66"/>
                </a:buClr>
                <a:buFont typeface="Wingdings" pitchFamily="2" charset="2"/>
                <a:buNone/>
              </a:pPr>
              <a:r>
                <a:rPr lang="en-US" sz="1800" b="1">
                  <a:solidFill>
                    <a:srgbClr val="CB0101"/>
                  </a:solidFill>
                </a:rPr>
                <a:t>tem</a:t>
              </a:r>
              <a:r>
                <a:rPr lang="en-US" sz="1800" b="1">
                  <a:solidFill>
                    <a:srgbClr val="CC0000"/>
                  </a:solidFill>
                </a:rPr>
                <a:t>peratu</a:t>
              </a:r>
              <a:r>
                <a:rPr lang="en-US" sz="1800" b="1">
                  <a:solidFill>
                    <a:srgbClr val="CB0101"/>
                  </a:solidFill>
                </a:rPr>
                <a:t>re</a:t>
              </a:r>
            </a:p>
          </p:txBody>
        </p:sp>
        <p:sp>
          <p:nvSpPr>
            <p:cNvPr id="114727" name="Text Box 3"/>
            <p:cNvSpPr txBox="1">
              <a:spLocks noChangeArrowheads="1"/>
            </p:cNvSpPr>
            <p:nvPr/>
          </p:nvSpPr>
          <p:spPr bwMode="auto">
            <a:xfrm>
              <a:off x="5702" y="2657"/>
              <a:ext cx="8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1pPr>
              <a:lvl2pPr marL="742950" indent="-28575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2pPr>
              <a:lvl3pPr marL="1143000" indent="-22860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3pPr>
              <a:lvl4pPr marL="1600200" indent="-22860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4pPr>
              <a:lvl5pPr marL="2057400" indent="-22860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rgbClr val="FFFF66"/>
                </a:buClr>
                <a:buFont typeface="Wingdings" pitchFamily="2" charset="2"/>
                <a:buNone/>
              </a:pPr>
              <a:r>
                <a:rPr lang="en-US" sz="1800" b="1">
                  <a:solidFill>
                    <a:srgbClr val="000099"/>
                  </a:solidFill>
                </a:rPr>
                <a:t>pressure</a:t>
              </a:r>
              <a:endParaRPr lang="en-US" sz="1800" b="1">
                <a:solidFill>
                  <a:srgbClr val="CB0101"/>
                </a:solidFill>
              </a:endParaRPr>
            </a:p>
          </p:txBody>
        </p:sp>
        <p:sp>
          <p:nvSpPr>
            <p:cNvPr id="114728" name="Text Box 3"/>
            <p:cNvSpPr txBox="1">
              <a:spLocks noChangeArrowheads="1"/>
            </p:cNvSpPr>
            <p:nvPr/>
          </p:nvSpPr>
          <p:spPr bwMode="auto">
            <a:xfrm>
              <a:off x="7005" y="2656"/>
              <a:ext cx="81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" rIns="7200">
              <a:spAutoFit/>
            </a:bodyPr>
            <a:lstStyle>
              <a:lvl1pPr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1pPr>
              <a:lvl2pPr marL="742950" indent="-28575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2pPr>
              <a:lvl3pPr marL="1143000" indent="-22860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3pPr>
              <a:lvl4pPr marL="1600200" indent="-22860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4pPr>
              <a:lvl5pPr marL="2057400" indent="-228600" eaLnBrk="0" hangingPunct="0"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  <a:sym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rgbClr val="FFFF66"/>
                </a:buClr>
                <a:buFont typeface="Wingdings" pitchFamily="2" charset="2"/>
                <a:buNone/>
              </a:pPr>
              <a:r>
                <a:rPr lang="en-US" sz="1800" b="1">
                  <a:solidFill>
                    <a:srgbClr val="996633"/>
                  </a:solidFill>
                </a:rPr>
                <a:t>irradiation</a:t>
              </a:r>
            </a:p>
          </p:txBody>
        </p:sp>
      </p:grpSp>
      <p:grpSp>
        <p:nvGrpSpPr>
          <p:cNvPr id="114754" name="Group 66"/>
          <p:cNvGrpSpPr>
            <a:grpSpLocks/>
          </p:cNvGrpSpPr>
          <p:nvPr/>
        </p:nvGrpSpPr>
        <p:grpSpPr bwMode="auto">
          <a:xfrm>
            <a:off x="93663" y="5021263"/>
            <a:ext cx="7850187" cy="2022475"/>
            <a:chOff x="59" y="3612"/>
            <a:chExt cx="4945" cy="1274"/>
          </a:xfrm>
        </p:grpSpPr>
        <p:pic>
          <p:nvPicPr>
            <p:cNvPr id="114750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7" y="3612"/>
              <a:ext cx="1997" cy="1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751" name="Picture 63" descr="Strahlrohr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" y="3843"/>
              <a:ext cx="1224" cy="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4734" name="Group 46"/>
            <p:cNvGrpSpPr>
              <a:grpSpLocks/>
            </p:cNvGrpSpPr>
            <p:nvPr/>
          </p:nvGrpSpPr>
          <p:grpSpPr bwMode="auto">
            <a:xfrm>
              <a:off x="649" y="4161"/>
              <a:ext cx="2592" cy="251"/>
              <a:chOff x="476" y="1782"/>
              <a:chExt cx="2812" cy="272"/>
            </a:xfrm>
          </p:grpSpPr>
          <p:sp>
            <p:nvSpPr>
              <p:cNvPr id="114735" name="AutoShape 47"/>
              <p:cNvSpPr>
                <a:spLocks noChangeAspect="1" noChangeArrowheads="1" noTextEdit="1"/>
              </p:cNvSpPr>
              <p:nvPr/>
            </p:nvSpPr>
            <p:spPr bwMode="auto">
              <a:xfrm>
                <a:off x="476" y="1782"/>
                <a:ext cx="2812" cy="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6" name="Freeform 48"/>
              <p:cNvSpPr>
                <a:spLocks/>
              </p:cNvSpPr>
              <p:nvPr/>
            </p:nvSpPr>
            <p:spPr bwMode="auto">
              <a:xfrm>
                <a:off x="2929" y="1863"/>
                <a:ext cx="24" cy="16"/>
              </a:xfrm>
              <a:custGeom>
                <a:avLst/>
                <a:gdLst>
                  <a:gd name="T0" fmla="*/ 82 w 149"/>
                  <a:gd name="T1" fmla="*/ 147 h 147"/>
                  <a:gd name="T2" fmla="*/ 97 w 149"/>
                  <a:gd name="T3" fmla="*/ 143 h 147"/>
                  <a:gd name="T4" fmla="*/ 110 w 149"/>
                  <a:gd name="T5" fmla="*/ 138 h 147"/>
                  <a:gd name="T6" fmla="*/ 122 w 149"/>
                  <a:gd name="T7" fmla="*/ 129 h 147"/>
                  <a:gd name="T8" fmla="*/ 131 w 149"/>
                  <a:gd name="T9" fmla="*/ 120 h 147"/>
                  <a:gd name="T10" fmla="*/ 140 w 149"/>
                  <a:gd name="T11" fmla="*/ 108 h 147"/>
                  <a:gd name="T12" fmla="*/ 146 w 149"/>
                  <a:gd name="T13" fmla="*/ 95 h 147"/>
                  <a:gd name="T14" fmla="*/ 149 w 149"/>
                  <a:gd name="T15" fmla="*/ 81 h 147"/>
                  <a:gd name="T16" fmla="*/ 149 w 149"/>
                  <a:gd name="T17" fmla="*/ 66 h 147"/>
                  <a:gd name="T18" fmla="*/ 146 w 149"/>
                  <a:gd name="T19" fmla="*/ 51 h 147"/>
                  <a:gd name="T20" fmla="*/ 140 w 149"/>
                  <a:gd name="T21" fmla="*/ 38 h 147"/>
                  <a:gd name="T22" fmla="*/ 131 w 149"/>
                  <a:gd name="T23" fmla="*/ 26 h 147"/>
                  <a:gd name="T24" fmla="*/ 122 w 149"/>
                  <a:gd name="T25" fmla="*/ 17 h 147"/>
                  <a:gd name="T26" fmla="*/ 110 w 149"/>
                  <a:gd name="T27" fmla="*/ 9 h 147"/>
                  <a:gd name="T28" fmla="*/ 97 w 149"/>
                  <a:gd name="T29" fmla="*/ 3 h 147"/>
                  <a:gd name="T30" fmla="*/ 82 w 149"/>
                  <a:gd name="T31" fmla="*/ 1 h 147"/>
                  <a:gd name="T32" fmla="*/ 67 w 149"/>
                  <a:gd name="T33" fmla="*/ 1 h 147"/>
                  <a:gd name="T34" fmla="*/ 52 w 149"/>
                  <a:gd name="T35" fmla="*/ 3 h 147"/>
                  <a:gd name="T36" fmla="*/ 39 w 149"/>
                  <a:gd name="T37" fmla="*/ 9 h 147"/>
                  <a:gd name="T38" fmla="*/ 27 w 149"/>
                  <a:gd name="T39" fmla="*/ 17 h 147"/>
                  <a:gd name="T40" fmla="*/ 17 w 149"/>
                  <a:gd name="T41" fmla="*/ 26 h 147"/>
                  <a:gd name="T42" fmla="*/ 9 w 149"/>
                  <a:gd name="T43" fmla="*/ 38 h 147"/>
                  <a:gd name="T44" fmla="*/ 3 w 149"/>
                  <a:gd name="T45" fmla="*/ 51 h 147"/>
                  <a:gd name="T46" fmla="*/ 1 w 149"/>
                  <a:gd name="T47" fmla="*/ 66 h 147"/>
                  <a:gd name="T48" fmla="*/ 1 w 149"/>
                  <a:gd name="T49" fmla="*/ 81 h 147"/>
                  <a:gd name="T50" fmla="*/ 3 w 149"/>
                  <a:gd name="T51" fmla="*/ 95 h 147"/>
                  <a:gd name="T52" fmla="*/ 9 w 149"/>
                  <a:gd name="T53" fmla="*/ 108 h 147"/>
                  <a:gd name="T54" fmla="*/ 17 w 149"/>
                  <a:gd name="T55" fmla="*/ 120 h 147"/>
                  <a:gd name="T56" fmla="*/ 27 w 149"/>
                  <a:gd name="T57" fmla="*/ 129 h 147"/>
                  <a:gd name="T58" fmla="*/ 39 w 149"/>
                  <a:gd name="T59" fmla="*/ 138 h 147"/>
                  <a:gd name="T60" fmla="*/ 52 w 149"/>
                  <a:gd name="T61" fmla="*/ 143 h 147"/>
                  <a:gd name="T62" fmla="*/ 67 w 149"/>
                  <a:gd name="T63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9" h="147">
                    <a:moveTo>
                      <a:pt x="75" y="147"/>
                    </a:moveTo>
                    <a:lnTo>
                      <a:pt x="82" y="147"/>
                    </a:lnTo>
                    <a:lnTo>
                      <a:pt x="90" y="145"/>
                    </a:lnTo>
                    <a:lnTo>
                      <a:pt x="97" y="143"/>
                    </a:lnTo>
                    <a:lnTo>
                      <a:pt x="103" y="141"/>
                    </a:lnTo>
                    <a:lnTo>
                      <a:pt x="110" y="138"/>
                    </a:lnTo>
                    <a:lnTo>
                      <a:pt x="116" y="134"/>
                    </a:lnTo>
                    <a:lnTo>
                      <a:pt x="122" y="129"/>
                    </a:lnTo>
                    <a:lnTo>
                      <a:pt x="127" y="125"/>
                    </a:lnTo>
                    <a:lnTo>
                      <a:pt x="131" y="120"/>
                    </a:lnTo>
                    <a:lnTo>
                      <a:pt x="136" y="114"/>
                    </a:lnTo>
                    <a:lnTo>
                      <a:pt x="140" y="108"/>
                    </a:lnTo>
                    <a:lnTo>
                      <a:pt x="143" y="102"/>
                    </a:lnTo>
                    <a:lnTo>
                      <a:pt x="146" y="95"/>
                    </a:lnTo>
                    <a:lnTo>
                      <a:pt x="148" y="88"/>
                    </a:lnTo>
                    <a:lnTo>
                      <a:pt x="149" y="81"/>
                    </a:lnTo>
                    <a:lnTo>
                      <a:pt x="149" y="74"/>
                    </a:lnTo>
                    <a:lnTo>
                      <a:pt x="149" y="66"/>
                    </a:lnTo>
                    <a:lnTo>
                      <a:pt x="148" y="59"/>
                    </a:lnTo>
                    <a:lnTo>
                      <a:pt x="146" y="51"/>
                    </a:lnTo>
                    <a:lnTo>
                      <a:pt x="143" y="45"/>
                    </a:lnTo>
                    <a:lnTo>
                      <a:pt x="140" y="38"/>
                    </a:lnTo>
                    <a:lnTo>
                      <a:pt x="136" y="32"/>
                    </a:lnTo>
                    <a:lnTo>
                      <a:pt x="131" y="26"/>
                    </a:lnTo>
                    <a:lnTo>
                      <a:pt x="127" y="21"/>
                    </a:lnTo>
                    <a:lnTo>
                      <a:pt x="122" y="17"/>
                    </a:lnTo>
                    <a:lnTo>
                      <a:pt x="116" y="13"/>
                    </a:lnTo>
                    <a:lnTo>
                      <a:pt x="110" y="9"/>
                    </a:lnTo>
                    <a:lnTo>
                      <a:pt x="103" y="6"/>
                    </a:lnTo>
                    <a:lnTo>
                      <a:pt x="97" y="3"/>
                    </a:lnTo>
                    <a:lnTo>
                      <a:pt x="90" y="2"/>
                    </a:lnTo>
                    <a:lnTo>
                      <a:pt x="82" y="1"/>
                    </a:lnTo>
                    <a:lnTo>
                      <a:pt x="75" y="0"/>
                    </a:lnTo>
                    <a:lnTo>
                      <a:pt x="67" y="1"/>
                    </a:lnTo>
                    <a:lnTo>
                      <a:pt x="60" y="2"/>
                    </a:lnTo>
                    <a:lnTo>
                      <a:pt x="52" y="3"/>
                    </a:lnTo>
                    <a:lnTo>
                      <a:pt x="45" y="6"/>
                    </a:lnTo>
                    <a:lnTo>
                      <a:pt x="39" y="9"/>
                    </a:lnTo>
                    <a:lnTo>
                      <a:pt x="33" y="13"/>
                    </a:lnTo>
                    <a:lnTo>
                      <a:pt x="27" y="17"/>
                    </a:lnTo>
                    <a:lnTo>
                      <a:pt x="21" y="21"/>
                    </a:lnTo>
                    <a:lnTo>
                      <a:pt x="17" y="26"/>
                    </a:lnTo>
                    <a:lnTo>
                      <a:pt x="13" y="32"/>
                    </a:lnTo>
                    <a:lnTo>
                      <a:pt x="9" y="38"/>
                    </a:lnTo>
                    <a:lnTo>
                      <a:pt x="6" y="45"/>
                    </a:lnTo>
                    <a:lnTo>
                      <a:pt x="3" y="51"/>
                    </a:lnTo>
                    <a:lnTo>
                      <a:pt x="2" y="59"/>
                    </a:lnTo>
                    <a:lnTo>
                      <a:pt x="1" y="66"/>
                    </a:lnTo>
                    <a:lnTo>
                      <a:pt x="0" y="74"/>
                    </a:lnTo>
                    <a:lnTo>
                      <a:pt x="1" y="81"/>
                    </a:lnTo>
                    <a:lnTo>
                      <a:pt x="2" y="88"/>
                    </a:lnTo>
                    <a:lnTo>
                      <a:pt x="3" y="95"/>
                    </a:lnTo>
                    <a:lnTo>
                      <a:pt x="6" y="102"/>
                    </a:lnTo>
                    <a:lnTo>
                      <a:pt x="9" y="108"/>
                    </a:lnTo>
                    <a:lnTo>
                      <a:pt x="13" y="114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7" y="129"/>
                    </a:lnTo>
                    <a:lnTo>
                      <a:pt x="33" y="134"/>
                    </a:lnTo>
                    <a:lnTo>
                      <a:pt x="39" y="138"/>
                    </a:lnTo>
                    <a:lnTo>
                      <a:pt x="45" y="141"/>
                    </a:lnTo>
                    <a:lnTo>
                      <a:pt x="52" y="143"/>
                    </a:lnTo>
                    <a:lnTo>
                      <a:pt x="60" y="145"/>
                    </a:lnTo>
                    <a:lnTo>
                      <a:pt x="67" y="147"/>
                    </a:lnTo>
                    <a:lnTo>
                      <a:pt x="75" y="147"/>
                    </a:lnTo>
                    <a:close/>
                  </a:path>
                </a:pathLst>
              </a:custGeom>
              <a:solidFill>
                <a:srgbClr val="E31E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7" name="Freeform 49"/>
              <p:cNvSpPr>
                <a:spLocks/>
              </p:cNvSpPr>
              <p:nvPr/>
            </p:nvSpPr>
            <p:spPr bwMode="auto">
              <a:xfrm>
                <a:off x="2929" y="1863"/>
                <a:ext cx="24" cy="16"/>
              </a:xfrm>
              <a:custGeom>
                <a:avLst/>
                <a:gdLst>
                  <a:gd name="T0" fmla="*/ 82 w 149"/>
                  <a:gd name="T1" fmla="*/ 147 h 147"/>
                  <a:gd name="T2" fmla="*/ 97 w 149"/>
                  <a:gd name="T3" fmla="*/ 143 h 147"/>
                  <a:gd name="T4" fmla="*/ 110 w 149"/>
                  <a:gd name="T5" fmla="*/ 138 h 147"/>
                  <a:gd name="T6" fmla="*/ 122 w 149"/>
                  <a:gd name="T7" fmla="*/ 129 h 147"/>
                  <a:gd name="T8" fmla="*/ 131 w 149"/>
                  <a:gd name="T9" fmla="*/ 120 h 147"/>
                  <a:gd name="T10" fmla="*/ 140 w 149"/>
                  <a:gd name="T11" fmla="*/ 108 h 147"/>
                  <a:gd name="T12" fmla="*/ 146 w 149"/>
                  <a:gd name="T13" fmla="*/ 95 h 147"/>
                  <a:gd name="T14" fmla="*/ 149 w 149"/>
                  <a:gd name="T15" fmla="*/ 81 h 147"/>
                  <a:gd name="T16" fmla="*/ 149 w 149"/>
                  <a:gd name="T17" fmla="*/ 66 h 147"/>
                  <a:gd name="T18" fmla="*/ 146 w 149"/>
                  <a:gd name="T19" fmla="*/ 51 h 147"/>
                  <a:gd name="T20" fmla="*/ 140 w 149"/>
                  <a:gd name="T21" fmla="*/ 38 h 147"/>
                  <a:gd name="T22" fmla="*/ 131 w 149"/>
                  <a:gd name="T23" fmla="*/ 26 h 147"/>
                  <a:gd name="T24" fmla="*/ 122 w 149"/>
                  <a:gd name="T25" fmla="*/ 17 h 147"/>
                  <a:gd name="T26" fmla="*/ 110 w 149"/>
                  <a:gd name="T27" fmla="*/ 9 h 147"/>
                  <a:gd name="T28" fmla="*/ 97 w 149"/>
                  <a:gd name="T29" fmla="*/ 3 h 147"/>
                  <a:gd name="T30" fmla="*/ 82 w 149"/>
                  <a:gd name="T31" fmla="*/ 1 h 147"/>
                  <a:gd name="T32" fmla="*/ 67 w 149"/>
                  <a:gd name="T33" fmla="*/ 1 h 147"/>
                  <a:gd name="T34" fmla="*/ 52 w 149"/>
                  <a:gd name="T35" fmla="*/ 3 h 147"/>
                  <a:gd name="T36" fmla="*/ 39 w 149"/>
                  <a:gd name="T37" fmla="*/ 9 h 147"/>
                  <a:gd name="T38" fmla="*/ 27 w 149"/>
                  <a:gd name="T39" fmla="*/ 17 h 147"/>
                  <a:gd name="T40" fmla="*/ 17 w 149"/>
                  <a:gd name="T41" fmla="*/ 26 h 147"/>
                  <a:gd name="T42" fmla="*/ 9 w 149"/>
                  <a:gd name="T43" fmla="*/ 38 h 147"/>
                  <a:gd name="T44" fmla="*/ 3 w 149"/>
                  <a:gd name="T45" fmla="*/ 51 h 147"/>
                  <a:gd name="T46" fmla="*/ 1 w 149"/>
                  <a:gd name="T47" fmla="*/ 66 h 147"/>
                  <a:gd name="T48" fmla="*/ 1 w 149"/>
                  <a:gd name="T49" fmla="*/ 81 h 147"/>
                  <a:gd name="T50" fmla="*/ 3 w 149"/>
                  <a:gd name="T51" fmla="*/ 95 h 147"/>
                  <a:gd name="T52" fmla="*/ 9 w 149"/>
                  <a:gd name="T53" fmla="*/ 108 h 147"/>
                  <a:gd name="T54" fmla="*/ 17 w 149"/>
                  <a:gd name="T55" fmla="*/ 120 h 147"/>
                  <a:gd name="T56" fmla="*/ 27 w 149"/>
                  <a:gd name="T57" fmla="*/ 129 h 147"/>
                  <a:gd name="T58" fmla="*/ 39 w 149"/>
                  <a:gd name="T59" fmla="*/ 138 h 147"/>
                  <a:gd name="T60" fmla="*/ 52 w 149"/>
                  <a:gd name="T61" fmla="*/ 143 h 147"/>
                  <a:gd name="T62" fmla="*/ 67 w 149"/>
                  <a:gd name="T63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9" h="147">
                    <a:moveTo>
                      <a:pt x="75" y="147"/>
                    </a:moveTo>
                    <a:lnTo>
                      <a:pt x="82" y="147"/>
                    </a:lnTo>
                    <a:lnTo>
                      <a:pt x="90" y="145"/>
                    </a:lnTo>
                    <a:lnTo>
                      <a:pt x="97" y="143"/>
                    </a:lnTo>
                    <a:lnTo>
                      <a:pt x="103" y="141"/>
                    </a:lnTo>
                    <a:lnTo>
                      <a:pt x="110" y="138"/>
                    </a:lnTo>
                    <a:lnTo>
                      <a:pt x="116" y="134"/>
                    </a:lnTo>
                    <a:lnTo>
                      <a:pt x="122" y="129"/>
                    </a:lnTo>
                    <a:lnTo>
                      <a:pt x="127" y="125"/>
                    </a:lnTo>
                    <a:lnTo>
                      <a:pt x="131" y="120"/>
                    </a:lnTo>
                    <a:lnTo>
                      <a:pt x="136" y="114"/>
                    </a:lnTo>
                    <a:lnTo>
                      <a:pt x="140" y="108"/>
                    </a:lnTo>
                    <a:lnTo>
                      <a:pt x="143" y="102"/>
                    </a:lnTo>
                    <a:lnTo>
                      <a:pt x="146" y="95"/>
                    </a:lnTo>
                    <a:lnTo>
                      <a:pt x="148" y="88"/>
                    </a:lnTo>
                    <a:lnTo>
                      <a:pt x="149" y="81"/>
                    </a:lnTo>
                    <a:lnTo>
                      <a:pt x="149" y="74"/>
                    </a:lnTo>
                    <a:lnTo>
                      <a:pt x="149" y="66"/>
                    </a:lnTo>
                    <a:lnTo>
                      <a:pt x="148" y="59"/>
                    </a:lnTo>
                    <a:lnTo>
                      <a:pt x="146" y="51"/>
                    </a:lnTo>
                    <a:lnTo>
                      <a:pt x="143" y="45"/>
                    </a:lnTo>
                    <a:lnTo>
                      <a:pt x="140" y="38"/>
                    </a:lnTo>
                    <a:lnTo>
                      <a:pt x="136" y="32"/>
                    </a:lnTo>
                    <a:lnTo>
                      <a:pt x="131" y="26"/>
                    </a:lnTo>
                    <a:lnTo>
                      <a:pt x="127" y="21"/>
                    </a:lnTo>
                    <a:lnTo>
                      <a:pt x="122" y="17"/>
                    </a:lnTo>
                    <a:lnTo>
                      <a:pt x="116" y="13"/>
                    </a:lnTo>
                    <a:lnTo>
                      <a:pt x="110" y="9"/>
                    </a:lnTo>
                    <a:lnTo>
                      <a:pt x="103" y="6"/>
                    </a:lnTo>
                    <a:lnTo>
                      <a:pt x="97" y="3"/>
                    </a:lnTo>
                    <a:lnTo>
                      <a:pt x="90" y="2"/>
                    </a:lnTo>
                    <a:lnTo>
                      <a:pt x="82" y="1"/>
                    </a:lnTo>
                    <a:lnTo>
                      <a:pt x="75" y="0"/>
                    </a:lnTo>
                    <a:lnTo>
                      <a:pt x="67" y="1"/>
                    </a:lnTo>
                    <a:lnTo>
                      <a:pt x="60" y="2"/>
                    </a:lnTo>
                    <a:lnTo>
                      <a:pt x="52" y="3"/>
                    </a:lnTo>
                    <a:lnTo>
                      <a:pt x="45" y="6"/>
                    </a:lnTo>
                    <a:lnTo>
                      <a:pt x="39" y="9"/>
                    </a:lnTo>
                    <a:lnTo>
                      <a:pt x="33" y="13"/>
                    </a:lnTo>
                    <a:lnTo>
                      <a:pt x="27" y="17"/>
                    </a:lnTo>
                    <a:lnTo>
                      <a:pt x="21" y="21"/>
                    </a:lnTo>
                    <a:lnTo>
                      <a:pt x="17" y="26"/>
                    </a:lnTo>
                    <a:lnTo>
                      <a:pt x="13" y="32"/>
                    </a:lnTo>
                    <a:lnTo>
                      <a:pt x="9" y="38"/>
                    </a:lnTo>
                    <a:lnTo>
                      <a:pt x="6" y="45"/>
                    </a:lnTo>
                    <a:lnTo>
                      <a:pt x="3" y="51"/>
                    </a:lnTo>
                    <a:lnTo>
                      <a:pt x="2" y="59"/>
                    </a:lnTo>
                    <a:lnTo>
                      <a:pt x="1" y="66"/>
                    </a:lnTo>
                    <a:lnTo>
                      <a:pt x="0" y="74"/>
                    </a:lnTo>
                    <a:lnTo>
                      <a:pt x="1" y="81"/>
                    </a:lnTo>
                    <a:lnTo>
                      <a:pt x="2" y="88"/>
                    </a:lnTo>
                    <a:lnTo>
                      <a:pt x="3" y="95"/>
                    </a:lnTo>
                    <a:lnTo>
                      <a:pt x="6" y="102"/>
                    </a:lnTo>
                    <a:lnTo>
                      <a:pt x="9" y="108"/>
                    </a:lnTo>
                    <a:lnTo>
                      <a:pt x="13" y="114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7" y="129"/>
                    </a:lnTo>
                    <a:lnTo>
                      <a:pt x="33" y="134"/>
                    </a:lnTo>
                    <a:lnTo>
                      <a:pt x="39" y="138"/>
                    </a:lnTo>
                    <a:lnTo>
                      <a:pt x="45" y="141"/>
                    </a:lnTo>
                    <a:lnTo>
                      <a:pt x="52" y="143"/>
                    </a:lnTo>
                    <a:lnTo>
                      <a:pt x="60" y="145"/>
                    </a:lnTo>
                    <a:lnTo>
                      <a:pt x="67" y="147"/>
                    </a:lnTo>
                    <a:lnTo>
                      <a:pt x="75" y="147"/>
                    </a:lnTo>
                    <a:close/>
                  </a:path>
                </a:pathLst>
              </a:custGeom>
              <a:noFill/>
              <a:ln w="7938">
                <a:solidFill>
                  <a:srgbClr val="2A2A2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8" name="Freeform 50"/>
              <p:cNvSpPr>
                <a:spLocks/>
              </p:cNvSpPr>
              <p:nvPr/>
            </p:nvSpPr>
            <p:spPr bwMode="auto">
              <a:xfrm>
                <a:off x="2985" y="1919"/>
                <a:ext cx="24" cy="17"/>
              </a:xfrm>
              <a:custGeom>
                <a:avLst/>
                <a:gdLst>
                  <a:gd name="T0" fmla="*/ 82 w 149"/>
                  <a:gd name="T1" fmla="*/ 146 h 147"/>
                  <a:gd name="T2" fmla="*/ 97 w 149"/>
                  <a:gd name="T3" fmla="*/ 143 h 147"/>
                  <a:gd name="T4" fmla="*/ 110 w 149"/>
                  <a:gd name="T5" fmla="*/ 137 h 147"/>
                  <a:gd name="T6" fmla="*/ 122 w 149"/>
                  <a:gd name="T7" fmla="*/ 129 h 147"/>
                  <a:gd name="T8" fmla="*/ 132 w 149"/>
                  <a:gd name="T9" fmla="*/ 120 h 147"/>
                  <a:gd name="T10" fmla="*/ 141 w 149"/>
                  <a:gd name="T11" fmla="*/ 108 h 147"/>
                  <a:gd name="T12" fmla="*/ 146 w 149"/>
                  <a:gd name="T13" fmla="*/ 95 h 147"/>
                  <a:gd name="T14" fmla="*/ 148 w 149"/>
                  <a:gd name="T15" fmla="*/ 80 h 147"/>
                  <a:gd name="T16" fmla="*/ 148 w 149"/>
                  <a:gd name="T17" fmla="*/ 65 h 147"/>
                  <a:gd name="T18" fmla="*/ 146 w 149"/>
                  <a:gd name="T19" fmla="*/ 51 h 147"/>
                  <a:gd name="T20" fmla="*/ 141 w 149"/>
                  <a:gd name="T21" fmla="*/ 38 h 147"/>
                  <a:gd name="T22" fmla="*/ 132 w 149"/>
                  <a:gd name="T23" fmla="*/ 27 h 147"/>
                  <a:gd name="T24" fmla="*/ 122 w 149"/>
                  <a:gd name="T25" fmla="*/ 17 h 147"/>
                  <a:gd name="T26" fmla="*/ 110 w 149"/>
                  <a:gd name="T27" fmla="*/ 8 h 147"/>
                  <a:gd name="T28" fmla="*/ 97 w 149"/>
                  <a:gd name="T29" fmla="*/ 3 h 147"/>
                  <a:gd name="T30" fmla="*/ 82 w 149"/>
                  <a:gd name="T31" fmla="*/ 0 h 147"/>
                  <a:gd name="T32" fmla="*/ 67 w 149"/>
                  <a:gd name="T33" fmla="*/ 0 h 147"/>
                  <a:gd name="T34" fmla="*/ 53 w 149"/>
                  <a:gd name="T35" fmla="*/ 3 h 147"/>
                  <a:gd name="T36" fmla="*/ 39 w 149"/>
                  <a:gd name="T37" fmla="*/ 8 h 147"/>
                  <a:gd name="T38" fmla="*/ 28 w 149"/>
                  <a:gd name="T39" fmla="*/ 17 h 147"/>
                  <a:gd name="T40" fmla="*/ 18 w 149"/>
                  <a:gd name="T41" fmla="*/ 27 h 147"/>
                  <a:gd name="T42" fmla="*/ 9 w 149"/>
                  <a:gd name="T43" fmla="*/ 38 h 147"/>
                  <a:gd name="T44" fmla="*/ 4 w 149"/>
                  <a:gd name="T45" fmla="*/ 51 h 147"/>
                  <a:gd name="T46" fmla="*/ 0 w 149"/>
                  <a:gd name="T47" fmla="*/ 65 h 147"/>
                  <a:gd name="T48" fmla="*/ 0 w 149"/>
                  <a:gd name="T49" fmla="*/ 80 h 147"/>
                  <a:gd name="T50" fmla="*/ 4 w 149"/>
                  <a:gd name="T51" fmla="*/ 95 h 147"/>
                  <a:gd name="T52" fmla="*/ 9 w 149"/>
                  <a:gd name="T53" fmla="*/ 108 h 147"/>
                  <a:gd name="T54" fmla="*/ 18 w 149"/>
                  <a:gd name="T55" fmla="*/ 120 h 147"/>
                  <a:gd name="T56" fmla="*/ 28 w 149"/>
                  <a:gd name="T57" fmla="*/ 129 h 147"/>
                  <a:gd name="T58" fmla="*/ 39 w 149"/>
                  <a:gd name="T59" fmla="*/ 137 h 147"/>
                  <a:gd name="T60" fmla="*/ 53 w 149"/>
                  <a:gd name="T61" fmla="*/ 143 h 147"/>
                  <a:gd name="T62" fmla="*/ 67 w 149"/>
                  <a:gd name="T63" fmla="*/ 14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9" h="147">
                    <a:moveTo>
                      <a:pt x="74" y="147"/>
                    </a:moveTo>
                    <a:lnTo>
                      <a:pt x="82" y="146"/>
                    </a:lnTo>
                    <a:lnTo>
                      <a:pt x="90" y="144"/>
                    </a:lnTo>
                    <a:lnTo>
                      <a:pt x="97" y="143"/>
                    </a:lnTo>
                    <a:lnTo>
                      <a:pt x="104" y="140"/>
                    </a:lnTo>
                    <a:lnTo>
                      <a:pt x="110" y="137"/>
                    </a:lnTo>
                    <a:lnTo>
                      <a:pt x="117" y="134"/>
                    </a:lnTo>
                    <a:lnTo>
                      <a:pt x="122" y="129"/>
                    </a:lnTo>
                    <a:lnTo>
                      <a:pt x="128" y="125"/>
                    </a:lnTo>
                    <a:lnTo>
                      <a:pt x="132" y="120"/>
                    </a:lnTo>
                    <a:lnTo>
                      <a:pt x="136" y="113"/>
                    </a:lnTo>
                    <a:lnTo>
                      <a:pt x="141" y="108"/>
                    </a:lnTo>
                    <a:lnTo>
                      <a:pt x="143" y="102"/>
                    </a:lnTo>
                    <a:lnTo>
                      <a:pt x="146" y="95"/>
                    </a:lnTo>
                    <a:lnTo>
                      <a:pt x="147" y="88"/>
                    </a:lnTo>
                    <a:lnTo>
                      <a:pt x="148" y="80"/>
                    </a:lnTo>
                    <a:lnTo>
                      <a:pt x="149" y="73"/>
                    </a:lnTo>
                    <a:lnTo>
                      <a:pt x="148" y="65"/>
                    </a:lnTo>
                    <a:lnTo>
                      <a:pt x="147" y="58"/>
                    </a:lnTo>
                    <a:lnTo>
                      <a:pt x="146" y="51"/>
                    </a:lnTo>
                    <a:lnTo>
                      <a:pt x="143" y="45"/>
                    </a:lnTo>
                    <a:lnTo>
                      <a:pt x="141" y="38"/>
                    </a:lnTo>
                    <a:lnTo>
                      <a:pt x="136" y="32"/>
                    </a:lnTo>
                    <a:lnTo>
                      <a:pt x="132" y="27"/>
                    </a:lnTo>
                    <a:lnTo>
                      <a:pt x="128" y="21"/>
                    </a:lnTo>
                    <a:lnTo>
                      <a:pt x="122" y="17"/>
                    </a:lnTo>
                    <a:lnTo>
                      <a:pt x="117" y="13"/>
                    </a:lnTo>
                    <a:lnTo>
                      <a:pt x="110" y="8"/>
                    </a:lnTo>
                    <a:lnTo>
                      <a:pt x="104" y="5"/>
                    </a:lnTo>
                    <a:lnTo>
                      <a:pt x="97" y="3"/>
                    </a:lnTo>
                    <a:lnTo>
                      <a:pt x="90" y="1"/>
                    </a:lnTo>
                    <a:lnTo>
                      <a:pt x="82" y="0"/>
                    </a:lnTo>
                    <a:lnTo>
                      <a:pt x="74" y="0"/>
                    </a:lnTo>
                    <a:lnTo>
                      <a:pt x="67" y="0"/>
                    </a:lnTo>
                    <a:lnTo>
                      <a:pt x="60" y="1"/>
                    </a:lnTo>
                    <a:lnTo>
                      <a:pt x="53" y="3"/>
                    </a:lnTo>
                    <a:lnTo>
                      <a:pt x="46" y="5"/>
                    </a:lnTo>
                    <a:lnTo>
                      <a:pt x="39" y="8"/>
                    </a:lnTo>
                    <a:lnTo>
                      <a:pt x="33" y="13"/>
                    </a:lnTo>
                    <a:lnTo>
                      <a:pt x="28" y="17"/>
                    </a:lnTo>
                    <a:lnTo>
                      <a:pt x="22" y="21"/>
                    </a:lnTo>
                    <a:lnTo>
                      <a:pt x="18" y="27"/>
                    </a:lnTo>
                    <a:lnTo>
                      <a:pt x="13" y="32"/>
                    </a:lnTo>
                    <a:lnTo>
                      <a:pt x="9" y="38"/>
                    </a:lnTo>
                    <a:lnTo>
                      <a:pt x="6" y="45"/>
                    </a:lnTo>
                    <a:lnTo>
                      <a:pt x="4" y="51"/>
                    </a:lnTo>
                    <a:lnTo>
                      <a:pt x="2" y="58"/>
                    </a:lnTo>
                    <a:lnTo>
                      <a:pt x="0" y="65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2" y="88"/>
                    </a:lnTo>
                    <a:lnTo>
                      <a:pt x="4" y="95"/>
                    </a:lnTo>
                    <a:lnTo>
                      <a:pt x="6" y="102"/>
                    </a:lnTo>
                    <a:lnTo>
                      <a:pt x="9" y="108"/>
                    </a:lnTo>
                    <a:lnTo>
                      <a:pt x="13" y="113"/>
                    </a:lnTo>
                    <a:lnTo>
                      <a:pt x="18" y="120"/>
                    </a:lnTo>
                    <a:lnTo>
                      <a:pt x="22" y="125"/>
                    </a:lnTo>
                    <a:lnTo>
                      <a:pt x="28" y="129"/>
                    </a:lnTo>
                    <a:lnTo>
                      <a:pt x="33" y="134"/>
                    </a:lnTo>
                    <a:lnTo>
                      <a:pt x="39" y="137"/>
                    </a:lnTo>
                    <a:lnTo>
                      <a:pt x="46" y="140"/>
                    </a:lnTo>
                    <a:lnTo>
                      <a:pt x="53" y="143"/>
                    </a:lnTo>
                    <a:lnTo>
                      <a:pt x="60" y="144"/>
                    </a:lnTo>
                    <a:lnTo>
                      <a:pt x="67" y="146"/>
                    </a:lnTo>
                    <a:lnTo>
                      <a:pt x="74" y="147"/>
                    </a:lnTo>
                    <a:close/>
                  </a:path>
                </a:pathLst>
              </a:custGeom>
              <a:solidFill>
                <a:srgbClr val="E31E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9" name="Freeform 51"/>
              <p:cNvSpPr>
                <a:spLocks/>
              </p:cNvSpPr>
              <p:nvPr/>
            </p:nvSpPr>
            <p:spPr bwMode="auto">
              <a:xfrm>
                <a:off x="2985" y="1919"/>
                <a:ext cx="24" cy="17"/>
              </a:xfrm>
              <a:custGeom>
                <a:avLst/>
                <a:gdLst>
                  <a:gd name="T0" fmla="*/ 82 w 149"/>
                  <a:gd name="T1" fmla="*/ 146 h 147"/>
                  <a:gd name="T2" fmla="*/ 97 w 149"/>
                  <a:gd name="T3" fmla="*/ 143 h 147"/>
                  <a:gd name="T4" fmla="*/ 110 w 149"/>
                  <a:gd name="T5" fmla="*/ 137 h 147"/>
                  <a:gd name="T6" fmla="*/ 122 w 149"/>
                  <a:gd name="T7" fmla="*/ 129 h 147"/>
                  <a:gd name="T8" fmla="*/ 132 w 149"/>
                  <a:gd name="T9" fmla="*/ 120 h 147"/>
                  <a:gd name="T10" fmla="*/ 141 w 149"/>
                  <a:gd name="T11" fmla="*/ 108 h 147"/>
                  <a:gd name="T12" fmla="*/ 146 w 149"/>
                  <a:gd name="T13" fmla="*/ 95 h 147"/>
                  <a:gd name="T14" fmla="*/ 148 w 149"/>
                  <a:gd name="T15" fmla="*/ 80 h 147"/>
                  <a:gd name="T16" fmla="*/ 148 w 149"/>
                  <a:gd name="T17" fmla="*/ 65 h 147"/>
                  <a:gd name="T18" fmla="*/ 146 w 149"/>
                  <a:gd name="T19" fmla="*/ 51 h 147"/>
                  <a:gd name="T20" fmla="*/ 141 w 149"/>
                  <a:gd name="T21" fmla="*/ 38 h 147"/>
                  <a:gd name="T22" fmla="*/ 132 w 149"/>
                  <a:gd name="T23" fmla="*/ 27 h 147"/>
                  <a:gd name="T24" fmla="*/ 122 w 149"/>
                  <a:gd name="T25" fmla="*/ 17 h 147"/>
                  <a:gd name="T26" fmla="*/ 110 w 149"/>
                  <a:gd name="T27" fmla="*/ 8 h 147"/>
                  <a:gd name="T28" fmla="*/ 97 w 149"/>
                  <a:gd name="T29" fmla="*/ 3 h 147"/>
                  <a:gd name="T30" fmla="*/ 82 w 149"/>
                  <a:gd name="T31" fmla="*/ 0 h 147"/>
                  <a:gd name="T32" fmla="*/ 67 w 149"/>
                  <a:gd name="T33" fmla="*/ 0 h 147"/>
                  <a:gd name="T34" fmla="*/ 53 w 149"/>
                  <a:gd name="T35" fmla="*/ 3 h 147"/>
                  <a:gd name="T36" fmla="*/ 39 w 149"/>
                  <a:gd name="T37" fmla="*/ 8 h 147"/>
                  <a:gd name="T38" fmla="*/ 28 w 149"/>
                  <a:gd name="T39" fmla="*/ 17 h 147"/>
                  <a:gd name="T40" fmla="*/ 18 w 149"/>
                  <a:gd name="T41" fmla="*/ 27 h 147"/>
                  <a:gd name="T42" fmla="*/ 9 w 149"/>
                  <a:gd name="T43" fmla="*/ 38 h 147"/>
                  <a:gd name="T44" fmla="*/ 4 w 149"/>
                  <a:gd name="T45" fmla="*/ 51 h 147"/>
                  <a:gd name="T46" fmla="*/ 0 w 149"/>
                  <a:gd name="T47" fmla="*/ 65 h 147"/>
                  <a:gd name="T48" fmla="*/ 0 w 149"/>
                  <a:gd name="T49" fmla="*/ 80 h 147"/>
                  <a:gd name="T50" fmla="*/ 4 w 149"/>
                  <a:gd name="T51" fmla="*/ 95 h 147"/>
                  <a:gd name="T52" fmla="*/ 9 w 149"/>
                  <a:gd name="T53" fmla="*/ 108 h 147"/>
                  <a:gd name="T54" fmla="*/ 18 w 149"/>
                  <a:gd name="T55" fmla="*/ 120 h 147"/>
                  <a:gd name="T56" fmla="*/ 28 w 149"/>
                  <a:gd name="T57" fmla="*/ 129 h 147"/>
                  <a:gd name="T58" fmla="*/ 39 w 149"/>
                  <a:gd name="T59" fmla="*/ 137 h 147"/>
                  <a:gd name="T60" fmla="*/ 53 w 149"/>
                  <a:gd name="T61" fmla="*/ 143 h 147"/>
                  <a:gd name="T62" fmla="*/ 67 w 149"/>
                  <a:gd name="T63" fmla="*/ 14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9" h="147">
                    <a:moveTo>
                      <a:pt x="74" y="147"/>
                    </a:moveTo>
                    <a:lnTo>
                      <a:pt x="82" y="146"/>
                    </a:lnTo>
                    <a:lnTo>
                      <a:pt x="90" y="144"/>
                    </a:lnTo>
                    <a:lnTo>
                      <a:pt x="97" y="143"/>
                    </a:lnTo>
                    <a:lnTo>
                      <a:pt x="104" y="140"/>
                    </a:lnTo>
                    <a:lnTo>
                      <a:pt x="110" y="137"/>
                    </a:lnTo>
                    <a:lnTo>
                      <a:pt x="117" y="134"/>
                    </a:lnTo>
                    <a:lnTo>
                      <a:pt x="122" y="129"/>
                    </a:lnTo>
                    <a:lnTo>
                      <a:pt x="128" y="125"/>
                    </a:lnTo>
                    <a:lnTo>
                      <a:pt x="132" y="120"/>
                    </a:lnTo>
                    <a:lnTo>
                      <a:pt x="136" y="113"/>
                    </a:lnTo>
                    <a:lnTo>
                      <a:pt x="141" y="108"/>
                    </a:lnTo>
                    <a:lnTo>
                      <a:pt x="143" y="102"/>
                    </a:lnTo>
                    <a:lnTo>
                      <a:pt x="146" y="95"/>
                    </a:lnTo>
                    <a:lnTo>
                      <a:pt x="147" y="88"/>
                    </a:lnTo>
                    <a:lnTo>
                      <a:pt x="148" y="80"/>
                    </a:lnTo>
                    <a:lnTo>
                      <a:pt x="149" y="73"/>
                    </a:lnTo>
                    <a:lnTo>
                      <a:pt x="148" y="65"/>
                    </a:lnTo>
                    <a:lnTo>
                      <a:pt x="147" y="58"/>
                    </a:lnTo>
                    <a:lnTo>
                      <a:pt x="146" y="51"/>
                    </a:lnTo>
                    <a:lnTo>
                      <a:pt x="143" y="45"/>
                    </a:lnTo>
                    <a:lnTo>
                      <a:pt x="141" y="38"/>
                    </a:lnTo>
                    <a:lnTo>
                      <a:pt x="136" y="32"/>
                    </a:lnTo>
                    <a:lnTo>
                      <a:pt x="132" y="27"/>
                    </a:lnTo>
                    <a:lnTo>
                      <a:pt x="128" y="21"/>
                    </a:lnTo>
                    <a:lnTo>
                      <a:pt x="122" y="17"/>
                    </a:lnTo>
                    <a:lnTo>
                      <a:pt x="117" y="13"/>
                    </a:lnTo>
                    <a:lnTo>
                      <a:pt x="110" y="8"/>
                    </a:lnTo>
                    <a:lnTo>
                      <a:pt x="104" y="5"/>
                    </a:lnTo>
                    <a:lnTo>
                      <a:pt x="97" y="3"/>
                    </a:lnTo>
                    <a:lnTo>
                      <a:pt x="90" y="1"/>
                    </a:lnTo>
                    <a:lnTo>
                      <a:pt x="82" y="0"/>
                    </a:lnTo>
                    <a:lnTo>
                      <a:pt x="74" y="0"/>
                    </a:lnTo>
                    <a:lnTo>
                      <a:pt x="67" y="0"/>
                    </a:lnTo>
                    <a:lnTo>
                      <a:pt x="60" y="1"/>
                    </a:lnTo>
                    <a:lnTo>
                      <a:pt x="53" y="3"/>
                    </a:lnTo>
                    <a:lnTo>
                      <a:pt x="46" y="5"/>
                    </a:lnTo>
                    <a:lnTo>
                      <a:pt x="39" y="8"/>
                    </a:lnTo>
                    <a:lnTo>
                      <a:pt x="33" y="13"/>
                    </a:lnTo>
                    <a:lnTo>
                      <a:pt x="28" y="17"/>
                    </a:lnTo>
                    <a:lnTo>
                      <a:pt x="22" y="21"/>
                    </a:lnTo>
                    <a:lnTo>
                      <a:pt x="18" y="27"/>
                    </a:lnTo>
                    <a:lnTo>
                      <a:pt x="13" y="32"/>
                    </a:lnTo>
                    <a:lnTo>
                      <a:pt x="9" y="38"/>
                    </a:lnTo>
                    <a:lnTo>
                      <a:pt x="6" y="45"/>
                    </a:lnTo>
                    <a:lnTo>
                      <a:pt x="4" y="51"/>
                    </a:lnTo>
                    <a:lnTo>
                      <a:pt x="2" y="58"/>
                    </a:lnTo>
                    <a:lnTo>
                      <a:pt x="0" y="65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2" y="88"/>
                    </a:lnTo>
                    <a:lnTo>
                      <a:pt x="4" y="95"/>
                    </a:lnTo>
                    <a:lnTo>
                      <a:pt x="6" y="102"/>
                    </a:lnTo>
                    <a:lnTo>
                      <a:pt x="9" y="108"/>
                    </a:lnTo>
                    <a:lnTo>
                      <a:pt x="13" y="113"/>
                    </a:lnTo>
                    <a:lnTo>
                      <a:pt x="18" y="120"/>
                    </a:lnTo>
                    <a:lnTo>
                      <a:pt x="22" y="125"/>
                    </a:lnTo>
                    <a:lnTo>
                      <a:pt x="28" y="129"/>
                    </a:lnTo>
                    <a:lnTo>
                      <a:pt x="33" y="134"/>
                    </a:lnTo>
                    <a:lnTo>
                      <a:pt x="39" y="137"/>
                    </a:lnTo>
                    <a:lnTo>
                      <a:pt x="46" y="140"/>
                    </a:lnTo>
                    <a:lnTo>
                      <a:pt x="53" y="143"/>
                    </a:lnTo>
                    <a:lnTo>
                      <a:pt x="60" y="144"/>
                    </a:lnTo>
                    <a:lnTo>
                      <a:pt x="67" y="146"/>
                    </a:lnTo>
                    <a:lnTo>
                      <a:pt x="74" y="147"/>
                    </a:lnTo>
                    <a:close/>
                  </a:path>
                </a:pathLst>
              </a:custGeom>
              <a:noFill/>
              <a:ln w="7938">
                <a:solidFill>
                  <a:srgbClr val="2A2A2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14740" name="Picture 52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4" y="1918"/>
                <a:ext cx="2145" cy="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4741" name="Picture 53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" y="1861"/>
                <a:ext cx="2168" cy="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4742" name="Picture 54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7" y="1824"/>
                <a:ext cx="2655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4743" name="Picture 55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" y="1888"/>
                <a:ext cx="2739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4744" name="Freeform 56"/>
              <p:cNvSpPr>
                <a:spLocks/>
              </p:cNvSpPr>
              <p:nvPr/>
            </p:nvSpPr>
            <p:spPr bwMode="auto">
              <a:xfrm>
                <a:off x="3228" y="2036"/>
                <a:ext cx="24" cy="17"/>
              </a:xfrm>
              <a:custGeom>
                <a:avLst/>
                <a:gdLst>
                  <a:gd name="T0" fmla="*/ 83 w 149"/>
                  <a:gd name="T1" fmla="*/ 146 h 147"/>
                  <a:gd name="T2" fmla="*/ 97 w 149"/>
                  <a:gd name="T3" fmla="*/ 144 h 147"/>
                  <a:gd name="T4" fmla="*/ 110 w 149"/>
                  <a:gd name="T5" fmla="*/ 137 h 147"/>
                  <a:gd name="T6" fmla="*/ 122 w 149"/>
                  <a:gd name="T7" fmla="*/ 130 h 147"/>
                  <a:gd name="T8" fmla="*/ 132 w 149"/>
                  <a:gd name="T9" fmla="*/ 120 h 147"/>
                  <a:gd name="T10" fmla="*/ 140 w 149"/>
                  <a:gd name="T11" fmla="*/ 109 h 147"/>
                  <a:gd name="T12" fmla="*/ 146 w 149"/>
                  <a:gd name="T13" fmla="*/ 96 h 147"/>
                  <a:gd name="T14" fmla="*/ 149 w 149"/>
                  <a:gd name="T15" fmla="*/ 81 h 147"/>
                  <a:gd name="T16" fmla="*/ 149 w 149"/>
                  <a:gd name="T17" fmla="*/ 66 h 147"/>
                  <a:gd name="T18" fmla="*/ 146 w 149"/>
                  <a:gd name="T19" fmla="*/ 52 h 147"/>
                  <a:gd name="T20" fmla="*/ 140 w 149"/>
                  <a:gd name="T21" fmla="*/ 39 h 147"/>
                  <a:gd name="T22" fmla="*/ 132 w 149"/>
                  <a:gd name="T23" fmla="*/ 27 h 147"/>
                  <a:gd name="T24" fmla="*/ 122 w 149"/>
                  <a:gd name="T25" fmla="*/ 17 h 147"/>
                  <a:gd name="T26" fmla="*/ 110 w 149"/>
                  <a:gd name="T27" fmla="*/ 9 h 147"/>
                  <a:gd name="T28" fmla="*/ 97 w 149"/>
                  <a:gd name="T29" fmla="*/ 4 h 147"/>
                  <a:gd name="T30" fmla="*/ 83 w 149"/>
                  <a:gd name="T31" fmla="*/ 0 h 147"/>
                  <a:gd name="T32" fmla="*/ 67 w 149"/>
                  <a:gd name="T33" fmla="*/ 0 h 147"/>
                  <a:gd name="T34" fmla="*/ 52 w 149"/>
                  <a:gd name="T35" fmla="*/ 4 h 147"/>
                  <a:gd name="T36" fmla="*/ 39 w 149"/>
                  <a:gd name="T37" fmla="*/ 9 h 147"/>
                  <a:gd name="T38" fmla="*/ 27 w 149"/>
                  <a:gd name="T39" fmla="*/ 17 h 147"/>
                  <a:gd name="T40" fmla="*/ 17 w 149"/>
                  <a:gd name="T41" fmla="*/ 27 h 147"/>
                  <a:gd name="T42" fmla="*/ 10 w 149"/>
                  <a:gd name="T43" fmla="*/ 39 h 147"/>
                  <a:gd name="T44" fmla="*/ 3 w 149"/>
                  <a:gd name="T45" fmla="*/ 52 h 147"/>
                  <a:gd name="T46" fmla="*/ 1 w 149"/>
                  <a:gd name="T47" fmla="*/ 66 h 147"/>
                  <a:gd name="T48" fmla="*/ 1 w 149"/>
                  <a:gd name="T49" fmla="*/ 81 h 147"/>
                  <a:gd name="T50" fmla="*/ 3 w 149"/>
                  <a:gd name="T51" fmla="*/ 96 h 147"/>
                  <a:gd name="T52" fmla="*/ 10 w 149"/>
                  <a:gd name="T53" fmla="*/ 109 h 147"/>
                  <a:gd name="T54" fmla="*/ 17 w 149"/>
                  <a:gd name="T55" fmla="*/ 120 h 147"/>
                  <a:gd name="T56" fmla="*/ 27 w 149"/>
                  <a:gd name="T57" fmla="*/ 130 h 147"/>
                  <a:gd name="T58" fmla="*/ 39 w 149"/>
                  <a:gd name="T59" fmla="*/ 137 h 147"/>
                  <a:gd name="T60" fmla="*/ 52 w 149"/>
                  <a:gd name="T61" fmla="*/ 144 h 147"/>
                  <a:gd name="T62" fmla="*/ 67 w 149"/>
                  <a:gd name="T63" fmla="*/ 14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9" h="147">
                    <a:moveTo>
                      <a:pt x="75" y="147"/>
                    </a:moveTo>
                    <a:lnTo>
                      <a:pt x="83" y="146"/>
                    </a:lnTo>
                    <a:lnTo>
                      <a:pt x="89" y="145"/>
                    </a:lnTo>
                    <a:lnTo>
                      <a:pt x="97" y="144"/>
                    </a:lnTo>
                    <a:lnTo>
                      <a:pt x="103" y="141"/>
                    </a:lnTo>
                    <a:lnTo>
                      <a:pt x="110" y="137"/>
                    </a:lnTo>
                    <a:lnTo>
                      <a:pt x="116" y="134"/>
                    </a:lnTo>
                    <a:lnTo>
                      <a:pt x="122" y="130"/>
                    </a:lnTo>
                    <a:lnTo>
                      <a:pt x="127" y="126"/>
                    </a:lnTo>
                    <a:lnTo>
                      <a:pt x="132" y="120"/>
                    </a:lnTo>
                    <a:lnTo>
                      <a:pt x="136" y="115"/>
                    </a:lnTo>
                    <a:lnTo>
                      <a:pt x="140" y="109"/>
                    </a:lnTo>
                    <a:lnTo>
                      <a:pt x="144" y="102"/>
                    </a:lnTo>
                    <a:lnTo>
                      <a:pt x="146" y="96"/>
                    </a:lnTo>
                    <a:lnTo>
                      <a:pt x="148" y="88"/>
                    </a:lnTo>
                    <a:lnTo>
                      <a:pt x="149" y="81"/>
                    </a:lnTo>
                    <a:lnTo>
                      <a:pt x="149" y="73"/>
                    </a:lnTo>
                    <a:lnTo>
                      <a:pt x="149" y="66"/>
                    </a:lnTo>
                    <a:lnTo>
                      <a:pt x="148" y="59"/>
                    </a:lnTo>
                    <a:lnTo>
                      <a:pt x="146" y="52"/>
                    </a:lnTo>
                    <a:lnTo>
                      <a:pt x="144" y="45"/>
                    </a:lnTo>
                    <a:lnTo>
                      <a:pt x="140" y="39"/>
                    </a:lnTo>
                    <a:lnTo>
                      <a:pt x="136" y="32"/>
                    </a:lnTo>
                    <a:lnTo>
                      <a:pt x="132" y="27"/>
                    </a:lnTo>
                    <a:lnTo>
                      <a:pt x="127" y="22"/>
                    </a:lnTo>
                    <a:lnTo>
                      <a:pt x="122" y="17"/>
                    </a:lnTo>
                    <a:lnTo>
                      <a:pt x="116" y="13"/>
                    </a:lnTo>
                    <a:lnTo>
                      <a:pt x="110" y="9"/>
                    </a:lnTo>
                    <a:lnTo>
                      <a:pt x="103" y="6"/>
                    </a:lnTo>
                    <a:lnTo>
                      <a:pt x="97" y="4"/>
                    </a:lnTo>
                    <a:lnTo>
                      <a:pt x="89" y="1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60" y="1"/>
                    </a:lnTo>
                    <a:lnTo>
                      <a:pt x="52" y="4"/>
                    </a:lnTo>
                    <a:lnTo>
                      <a:pt x="46" y="6"/>
                    </a:lnTo>
                    <a:lnTo>
                      <a:pt x="39" y="9"/>
                    </a:lnTo>
                    <a:lnTo>
                      <a:pt x="33" y="13"/>
                    </a:lnTo>
                    <a:lnTo>
                      <a:pt x="27" y="17"/>
                    </a:lnTo>
                    <a:lnTo>
                      <a:pt x="22" y="22"/>
                    </a:lnTo>
                    <a:lnTo>
                      <a:pt x="17" y="27"/>
                    </a:lnTo>
                    <a:lnTo>
                      <a:pt x="13" y="32"/>
                    </a:lnTo>
                    <a:lnTo>
                      <a:pt x="10" y="39"/>
                    </a:lnTo>
                    <a:lnTo>
                      <a:pt x="6" y="45"/>
                    </a:lnTo>
                    <a:lnTo>
                      <a:pt x="3" y="52"/>
                    </a:lnTo>
                    <a:lnTo>
                      <a:pt x="2" y="59"/>
                    </a:lnTo>
                    <a:lnTo>
                      <a:pt x="1" y="66"/>
                    </a:lnTo>
                    <a:lnTo>
                      <a:pt x="0" y="73"/>
                    </a:lnTo>
                    <a:lnTo>
                      <a:pt x="1" y="81"/>
                    </a:lnTo>
                    <a:lnTo>
                      <a:pt x="2" y="88"/>
                    </a:lnTo>
                    <a:lnTo>
                      <a:pt x="3" y="96"/>
                    </a:lnTo>
                    <a:lnTo>
                      <a:pt x="6" y="102"/>
                    </a:lnTo>
                    <a:lnTo>
                      <a:pt x="10" y="109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2" y="126"/>
                    </a:lnTo>
                    <a:lnTo>
                      <a:pt x="27" y="130"/>
                    </a:lnTo>
                    <a:lnTo>
                      <a:pt x="33" y="134"/>
                    </a:lnTo>
                    <a:lnTo>
                      <a:pt x="39" y="137"/>
                    </a:lnTo>
                    <a:lnTo>
                      <a:pt x="46" y="141"/>
                    </a:lnTo>
                    <a:lnTo>
                      <a:pt x="52" y="144"/>
                    </a:lnTo>
                    <a:lnTo>
                      <a:pt x="60" y="145"/>
                    </a:lnTo>
                    <a:lnTo>
                      <a:pt x="67" y="146"/>
                    </a:lnTo>
                    <a:lnTo>
                      <a:pt x="75" y="147"/>
                    </a:lnTo>
                    <a:close/>
                  </a:path>
                </a:pathLst>
              </a:custGeom>
              <a:solidFill>
                <a:srgbClr val="E31E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45" name="Freeform 57"/>
              <p:cNvSpPr>
                <a:spLocks/>
              </p:cNvSpPr>
              <p:nvPr/>
            </p:nvSpPr>
            <p:spPr bwMode="auto">
              <a:xfrm>
                <a:off x="3228" y="2036"/>
                <a:ext cx="24" cy="17"/>
              </a:xfrm>
              <a:custGeom>
                <a:avLst/>
                <a:gdLst>
                  <a:gd name="T0" fmla="*/ 83 w 149"/>
                  <a:gd name="T1" fmla="*/ 146 h 147"/>
                  <a:gd name="T2" fmla="*/ 97 w 149"/>
                  <a:gd name="T3" fmla="*/ 144 h 147"/>
                  <a:gd name="T4" fmla="*/ 110 w 149"/>
                  <a:gd name="T5" fmla="*/ 137 h 147"/>
                  <a:gd name="T6" fmla="*/ 122 w 149"/>
                  <a:gd name="T7" fmla="*/ 130 h 147"/>
                  <a:gd name="T8" fmla="*/ 132 w 149"/>
                  <a:gd name="T9" fmla="*/ 120 h 147"/>
                  <a:gd name="T10" fmla="*/ 140 w 149"/>
                  <a:gd name="T11" fmla="*/ 109 h 147"/>
                  <a:gd name="T12" fmla="*/ 146 w 149"/>
                  <a:gd name="T13" fmla="*/ 96 h 147"/>
                  <a:gd name="T14" fmla="*/ 149 w 149"/>
                  <a:gd name="T15" fmla="*/ 81 h 147"/>
                  <a:gd name="T16" fmla="*/ 149 w 149"/>
                  <a:gd name="T17" fmla="*/ 66 h 147"/>
                  <a:gd name="T18" fmla="*/ 146 w 149"/>
                  <a:gd name="T19" fmla="*/ 52 h 147"/>
                  <a:gd name="T20" fmla="*/ 140 w 149"/>
                  <a:gd name="T21" fmla="*/ 39 h 147"/>
                  <a:gd name="T22" fmla="*/ 132 w 149"/>
                  <a:gd name="T23" fmla="*/ 27 h 147"/>
                  <a:gd name="T24" fmla="*/ 122 w 149"/>
                  <a:gd name="T25" fmla="*/ 17 h 147"/>
                  <a:gd name="T26" fmla="*/ 110 w 149"/>
                  <a:gd name="T27" fmla="*/ 9 h 147"/>
                  <a:gd name="T28" fmla="*/ 97 w 149"/>
                  <a:gd name="T29" fmla="*/ 4 h 147"/>
                  <a:gd name="T30" fmla="*/ 83 w 149"/>
                  <a:gd name="T31" fmla="*/ 0 h 147"/>
                  <a:gd name="T32" fmla="*/ 67 w 149"/>
                  <a:gd name="T33" fmla="*/ 0 h 147"/>
                  <a:gd name="T34" fmla="*/ 52 w 149"/>
                  <a:gd name="T35" fmla="*/ 4 h 147"/>
                  <a:gd name="T36" fmla="*/ 39 w 149"/>
                  <a:gd name="T37" fmla="*/ 9 h 147"/>
                  <a:gd name="T38" fmla="*/ 27 w 149"/>
                  <a:gd name="T39" fmla="*/ 17 h 147"/>
                  <a:gd name="T40" fmla="*/ 17 w 149"/>
                  <a:gd name="T41" fmla="*/ 27 h 147"/>
                  <a:gd name="T42" fmla="*/ 10 w 149"/>
                  <a:gd name="T43" fmla="*/ 39 h 147"/>
                  <a:gd name="T44" fmla="*/ 3 w 149"/>
                  <a:gd name="T45" fmla="*/ 52 h 147"/>
                  <a:gd name="T46" fmla="*/ 1 w 149"/>
                  <a:gd name="T47" fmla="*/ 66 h 147"/>
                  <a:gd name="T48" fmla="*/ 1 w 149"/>
                  <a:gd name="T49" fmla="*/ 81 h 147"/>
                  <a:gd name="T50" fmla="*/ 3 w 149"/>
                  <a:gd name="T51" fmla="*/ 96 h 147"/>
                  <a:gd name="T52" fmla="*/ 10 w 149"/>
                  <a:gd name="T53" fmla="*/ 109 h 147"/>
                  <a:gd name="T54" fmla="*/ 17 w 149"/>
                  <a:gd name="T55" fmla="*/ 120 h 147"/>
                  <a:gd name="T56" fmla="*/ 27 w 149"/>
                  <a:gd name="T57" fmla="*/ 130 h 147"/>
                  <a:gd name="T58" fmla="*/ 39 w 149"/>
                  <a:gd name="T59" fmla="*/ 137 h 147"/>
                  <a:gd name="T60" fmla="*/ 52 w 149"/>
                  <a:gd name="T61" fmla="*/ 144 h 147"/>
                  <a:gd name="T62" fmla="*/ 67 w 149"/>
                  <a:gd name="T63" fmla="*/ 14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9" h="147">
                    <a:moveTo>
                      <a:pt x="75" y="147"/>
                    </a:moveTo>
                    <a:lnTo>
                      <a:pt x="83" y="146"/>
                    </a:lnTo>
                    <a:lnTo>
                      <a:pt x="89" y="145"/>
                    </a:lnTo>
                    <a:lnTo>
                      <a:pt x="97" y="144"/>
                    </a:lnTo>
                    <a:lnTo>
                      <a:pt x="103" y="141"/>
                    </a:lnTo>
                    <a:lnTo>
                      <a:pt x="110" y="137"/>
                    </a:lnTo>
                    <a:lnTo>
                      <a:pt x="116" y="134"/>
                    </a:lnTo>
                    <a:lnTo>
                      <a:pt x="122" y="130"/>
                    </a:lnTo>
                    <a:lnTo>
                      <a:pt x="127" y="126"/>
                    </a:lnTo>
                    <a:lnTo>
                      <a:pt x="132" y="120"/>
                    </a:lnTo>
                    <a:lnTo>
                      <a:pt x="136" y="115"/>
                    </a:lnTo>
                    <a:lnTo>
                      <a:pt x="140" y="109"/>
                    </a:lnTo>
                    <a:lnTo>
                      <a:pt x="144" y="102"/>
                    </a:lnTo>
                    <a:lnTo>
                      <a:pt x="146" y="96"/>
                    </a:lnTo>
                    <a:lnTo>
                      <a:pt x="148" y="88"/>
                    </a:lnTo>
                    <a:lnTo>
                      <a:pt x="149" y="81"/>
                    </a:lnTo>
                    <a:lnTo>
                      <a:pt x="149" y="73"/>
                    </a:lnTo>
                    <a:lnTo>
                      <a:pt x="149" y="66"/>
                    </a:lnTo>
                    <a:lnTo>
                      <a:pt x="148" y="59"/>
                    </a:lnTo>
                    <a:lnTo>
                      <a:pt x="146" y="52"/>
                    </a:lnTo>
                    <a:lnTo>
                      <a:pt x="144" y="45"/>
                    </a:lnTo>
                    <a:lnTo>
                      <a:pt x="140" y="39"/>
                    </a:lnTo>
                    <a:lnTo>
                      <a:pt x="136" y="32"/>
                    </a:lnTo>
                    <a:lnTo>
                      <a:pt x="132" y="27"/>
                    </a:lnTo>
                    <a:lnTo>
                      <a:pt x="127" y="22"/>
                    </a:lnTo>
                    <a:lnTo>
                      <a:pt x="122" y="17"/>
                    </a:lnTo>
                    <a:lnTo>
                      <a:pt x="116" y="13"/>
                    </a:lnTo>
                    <a:lnTo>
                      <a:pt x="110" y="9"/>
                    </a:lnTo>
                    <a:lnTo>
                      <a:pt x="103" y="6"/>
                    </a:lnTo>
                    <a:lnTo>
                      <a:pt x="97" y="4"/>
                    </a:lnTo>
                    <a:lnTo>
                      <a:pt x="89" y="1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60" y="1"/>
                    </a:lnTo>
                    <a:lnTo>
                      <a:pt x="52" y="4"/>
                    </a:lnTo>
                    <a:lnTo>
                      <a:pt x="46" y="6"/>
                    </a:lnTo>
                    <a:lnTo>
                      <a:pt x="39" y="9"/>
                    </a:lnTo>
                    <a:lnTo>
                      <a:pt x="33" y="13"/>
                    </a:lnTo>
                    <a:lnTo>
                      <a:pt x="27" y="17"/>
                    </a:lnTo>
                    <a:lnTo>
                      <a:pt x="22" y="22"/>
                    </a:lnTo>
                    <a:lnTo>
                      <a:pt x="17" y="27"/>
                    </a:lnTo>
                    <a:lnTo>
                      <a:pt x="13" y="32"/>
                    </a:lnTo>
                    <a:lnTo>
                      <a:pt x="10" y="39"/>
                    </a:lnTo>
                    <a:lnTo>
                      <a:pt x="6" y="45"/>
                    </a:lnTo>
                    <a:lnTo>
                      <a:pt x="3" y="52"/>
                    </a:lnTo>
                    <a:lnTo>
                      <a:pt x="2" y="59"/>
                    </a:lnTo>
                    <a:lnTo>
                      <a:pt x="1" y="66"/>
                    </a:lnTo>
                    <a:lnTo>
                      <a:pt x="0" y="73"/>
                    </a:lnTo>
                    <a:lnTo>
                      <a:pt x="1" y="81"/>
                    </a:lnTo>
                    <a:lnTo>
                      <a:pt x="2" y="88"/>
                    </a:lnTo>
                    <a:lnTo>
                      <a:pt x="3" y="96"/>
                    </a:lnTo>
                    <a:lnTo>
                      <a:pt x="6" y="102"/>
                    </a:lnTo>
                    <a:lnTo>
                      <a:pt x="10" y="109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2" y="126"/>
                    </a:lnTo>
                    <a:lnTo>
                      <a:pt x="27" y="130"/>
                    </a:lnTo>
                    <a:lnTo>
                      <a:pt x="33" y="134"/>
                    </a:lnTo>
                    <a:lnTo>
                      <a:pt x="39" y="137"/>
                    </a:lnTo>
                    <a:lnTo>
                      <a:pt x="46" y="141"/>
                    </a:lnTo>
                    <a:lnTo>
                      <a:pt x="52" y="144"/>
                    </a:lnTo>
                    <a:lnTo>
                      <a:pt x="60" y="145"/>
                    </a:lnTo>
                    <a:lnTo>
                      <a:pt x="67" y="146"/>
                    </a:lnTo>
                    <a:lnTo>
                      <a:pt x="75" y="147"/>
                    </a:lnTo>
                    <a:close/>
                  </a:path>
                </a:pathLst>
              </a:custGeom>
              <a:noFill/>
              <a:ln w="7938">
                <a:solidFill>
                  <a:srgbClr val="2A2A2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46" name="Freeform 58"/>
              <p:cNvSpPr>
                <a:spLocks/>
              </p:cNvSpPr>
              <p:nvPr/>
            </p:nvSpPr>
            <p:spPr bwMode="auto">
              <a:xfrm>
                <a:off x="3262" y="1784"/>
                <a:ext cx="24" cy="16"/>
              </a:xfrm>
              <a:custGeom>
                <a:avLst/>
                <a:gdLst>
                  <a:gd name="T0" fmla="*/ 81 w 149"/>
                  <a:gd name="T1" fmla="*/ 147 h 147"/>
                  <a:gd name="T2" fmla="*/ 97 w 149"/>
                  <a:gd name="T3" fmla="*/ 144 h 147"/>
                  <a:gd name="T4" fmla="*/ 110 w 149"/>
                  <a:gd name="T5" fmla="*/ 138 h 147"/>
                  <a:gd name="T6" fmla="*/ 122 w 149"/>
                  <a:gd name="T7" fmla="*/ 131 h 147"/>
                  <a:gd name="T8" fmla="*/ 132 w 149"/>
                  <a:gd name="T9" fmla="*/ 120 h 147"/>
                  <a:gd name="T10" fmla="*/ 139 w 149"/>
                  <a:gd name="T11" fmla="*/ 108 h 147"/>
                  <a:gd name="T12" fmla="*/ 146 w 149"/>
                  <a:gd name="T13" fmla="*/ 96 h 147"/>
                  <a:gd name="T14" fmla="*/ 148 w 149"/>
                  <a:gd name="T15" fmla="*/ 82 h 147"/>
                  <a:gd name="T16" fmla="*/ 148 w 149"/>
                  <a:gd name="T17" fmla="*/ 67 h 147"/>
                  <a:gd name="T18" fmla="*/ 146 w 149"/>
                  <a:gd name="T19" fmla="*/ 52 h 147"/>
                  <a:gd name="T20" fmla="*/ 139 w 149"/>
                  <a:gd name="T21" fmla="*/ 39 h 147"/>
                  <a:gd name="T22" fmla="*/ 132 w 149"/>
                  <a:gd name="T23" fmla="*/ 27 h 147"/>
                  <a:gd name="T24" fmla="*/ 122 w 149"/>
                  <a:gd name="T25" fmla="*/ 17 h 147"/>
                  <a:gd name="T26" fmla="*/ 110 w 149"/>
                  <a:gd name="T27" fmla="*/ 10 h 147"/>
                  <a:gd name="T28" fmla="*/ 97 w 149"/>
                  <a:gd name="T29" fmla="*/ 3 h 147"/>
                  <a:gd name="T30" fmla="*/ 81 w 149"/>
                  <a:gd name="T31" fmla="*/ 1 h 147"/>
                  <a:gd name="T32" fmla="*/ 66 w 149"/>
                  <a:gd name="T33" fmla="*/ 1 h 147"/>
                  <a:gd name="T34" fmla="*/ 52 w 149"/>
                  <a:gd name="T35" fmla="*/ 3 h 147"/>
                  <a:gd name="T36" fmla="*/ 39 w 149"/>
                  <a:gd name="T37" fmla="*/ 10 h 147"/>
                  <a:gd name="T38" fmla="*/ 27 w 149"/>
                  <a:gd name="T39" fmla="*/ 17 h 147"/>
                  <a:gd name="T40" fmla="*/ 17 w 149"/>
                  <a:gd name="T41" fmla="*/ 27 h 147"/>
                  <a:gd name="T42" fmla="*/ 9 w 149"/>
                  <a:gd name="T43" fmla="*/ 39 h 147"/>
                  <a:gd name="T44" fmla="*/ 3 w 149"/>
                  <a:gd name="T45" fmla="*/ 52 h 147"/>
                  <a:gd name="T46" fmla="*/ 0 w 149"/>
                  <a:gd name="T47" fmla="*/ 67 h 147"/>
                  <a:gd name="T48" fmla="*/ 0 w 149"/>
                  <a:gd name="T49" fmla="*/ 82 h 147"/>
                  <a:gd name="T50" fmla="*/ 3 w 149"/>
                  <a:gd name="T51" fmla="*/ 96 h 147"/>
                  <a:gd name="T52" fmla="*/ 9 w 149"/>
                  <a:gd name="T53" fmla="*/ 108 h 147"/>
                  <a:gd name="T54" fmla="*/ 17 w 149"/>
                  <a:gd name="T55" fmla="*/ 120 h 147"/>
                  <a:gd name="T56" fmla="*/ 27 w 149"/>
                  <a:gd name="T57" fmla="*/ 131 h 147"/>
                  <a:gd name="T58" fmla="*/ 39 w 149"/>
                  <a:gd name="T59" fmla="*/ 138 h 147"/>
                  <a:gd name="T60" fmla="*/ 52 w 149"/>
                  <a:gd name="T61" fmla="*/ 144 h 147"/>
                  <a:gd name="T62" fmla="*/ 66 w 149"/>
                  <a:gd name="T63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9" h="147">
                    <a:moveTo>
                      <a:pt x="74" y="147"/>
                    </a:moveTo>
                    <a:lnTo>
                      <a:pt x="81" y="147"/>
                    </a:lnTo>
                    <a:lnTo>
                      <a:pt x="89" y="146"/>
                    </a:lnTo>
                    <a:lnTo>
                      <a:pt x="97" y="144"/>
                    </a:lnTo>
                    <a:lnTo>
                      <a:pt x="103" y="142"/>
                    </a:lnTo>
                    <a:lnTo>
                      <a:pt x="110" y="138"/>
                    </a:lnTo>
                    <a:lnTo>
                      <a:pt x="116" y="134"/>
                    </a:lnTo>
                    <a:lnTo>
                      <a:pt x="122" y="131"/>
                    </a:lnTo>
                    <a:lnTo>
                      <a:pt x="127" y="126"/>
                    </a:lnTo>
                    <a:lnTo>
                      <a:pt x="132" y="120"/>
                    </a:lnTo>
                    <a:lnTo>
                      <a:pt x="136" y="115"/>
                    </a:lnTo>
                    <a:lnTo>
                      <a:pt x="139" y="108"/>
                    </a:lnTo>
                    <a:lnTo>
                      <a:pt x="142" y="102"/>
                    </a:lnTo>
                    <a:lnTo>
                      <a:pt x="146" y="96"/>
                    </a:lnTo>
                    <a:lnTo>
                      <a:pt x="147" y="89"/>
                    </a:lnTo>
                    <a:lnTo>
                      <a:pt x="148" y="82"/>
                    </a:lnTo>
                    <a:lnTo>
                      <a:pt x="149" y="74"/>
                    </a:lnTo>
                    <a:lnTo>
                      <a:pt x="148" y="67"/>
                    </a:lnTo>
                    <a:lnTo>
                      <a:pt x="147" y="59"/>
                    </a:lnTo>
                    <a:lnTo>
                      <a:pt x="146" y="52"/>
                    </a:lnTo>
                    <a:lnTo>
                      <a:pt x="142" y="45"/>
                    </a:lnTo>
                    <a:lnTo>
                      <a:pt x="139" y="39"/>
                    </a:lnTo>
                    <a:lnTo>
                      <a:pt x="136" y="33"/>
                    </a:lnTo>
                    <a:lnTo>
                      <a:pt x="132" y="27"/>
                    </a:lnTo>
                    <a:lnTo>
                      <a:pt x="127" y="22"/>
                    </a:lnTo>
                    <a:lnTo>
                      <a:pt x="122" y="17"/>
                    </a:lnTo>
                    <a:lnTo>
                      <a:pt x="116" y="13"/>
                    </a:lnTo>
                    <a:lnTo>
                      <a:pt x="110" y="10"/>
                    </a:lnTo>
                    <a:lnTo>
                      <a:pt x="103" y="7"/>
                    </a:lnTo>
                    <a:lnTo>
                      <a:pt x="97" y="3"/>
                    </a:lnTo>
                    <a:lnTo>
                      <a:pt x="89" y="2"/>
                    </a:lnTo>
                    <a:lnTo>
                      <a:pt x="81" y="1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60" y="2"/>
                    </a:lnTo>
                    <a:lnTo>
                      <a:pt x="52" y="3"/>
                    </a:lnTo>
                    <a:lnTo>
                      <a:pt x="46" y="7"/>
                    </a:lnTo>
                    <a:lnTo>
                      <a:pt x="39" y="10"/>
                    </a:lnTo>
                    <a:lnTo>
                      <a:pt x="32" y="13"/>
                    </a:lnTo>
                    <a:lnTo>
                      <a:pt x="27" y="17"/>
                    </a:lnTo>
                    <a:lnTo>
                      <a:pt x="22" y="22"/>
                    </a:lnTo>
                    <a:lnTo>
                      <a:pt x="17" y="27"/>
                    </a:lnTo>
                    <a:lnTo>
                      <a:pt x="13" y="33"/>
                    </a:lnTo>
                    <a:lnTo>
                      <a:pt x="9" y="39"/>
                    </a:lnTo>
                    <a:lnTo>
                      <a:pt x="5" y="45"/>
                    </a:lnTo>
                    <a:lnTo>
                      <a:pt x="3" y="52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4"/>
                    </a:lnTo>
                    <a:lnTo>
                      <a:pt x="0" y="82"/>
                    </a:lnTo>
                    <a:lnTo>
                      <a:pt x="1" y="89"/>
                    </a:lnTo>
                    <a:lnTo>
                      <a:pt x="3" y="96"/>
                    </a:lnTo>
                    <a:lnTo>
                      <a:pt x="5" y="102"/>
                    </a:lnTo>
                    <a:lnTo>
                      <a:pt x="9" y="108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2" y="126"/>
                    </a:lnTo>
                    <a:lnTo>
                      <a:pt x="27" y="131"/>
                    </a:lnTo>
                    <a:lnTo>
                      <a:pt x="32" y="134"/>
                    </a:lnTo>
                    <a:lnTo>
                      <a:pt x="39" y="138"/>
                    </a:lnTo>
                    <a:lnTo>
                      <a:pt x="46" y="142"/>
                    </a:lnTo>
                    <a:lnTo>
                      <a:pt x="52" y="144"/>
                    </a:lnTo>
                    <a:lnTo>
                      <a:pt x="60" y="146"/>
                    </a:lnTo>
                    <a:lnTo>
                      <a:pt x="66" y="147"/>
                    </a:lnTo>
                    <a:lnTo>
                      <a:pt x="74" y="147"/>
                    </a:lnTo>
                    <a:close/>
                  </a:path>
                </a:pathLst>
              </a:custGeom>
              <a:solidFill>
                <a:srgbClr val="E31E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47" name="Freeform 59"/>
              <p:cNvSpPr>
                <a:spLocks/>
              </p:cNvSpPr>
              <p:nvPr/>
            </p:nvSpPr>
            <p:spPr bwMode="auto">
              <a:xfrm>
                <a:off x="3262" y="1784"/>
                <a:ext cx="24" cy="16"/>
              </a:xfrm>
              <a:custGeom>
                <a:avLst/>
                <a:gdLst>
                  <a:gd name="T0" fmla="*/ 81 w 149"/>
                  <a:gd name="T1" fmla="*/ 147 h 147"/>
                  <a:gd name="T2" fmla="*/ 97 w 149"/>
                  <a:gd name="T3" fmla="*/ 144 h 147"/>
                  <a:gd name="T4" fmla="*/ 110 w 149"/>
                  <a:gd name="T5" fmla="*/ 138 h 147"/>
                  <a:gd name="T6" fmla="*/ 122 w 149"/>
                  <a:gd name="T7" fmla="*/ 131 h 147"/>
                  <a:gd name="T8" fmla="*/ 132 w 149"/>
                  <a:gd name="T9" fmla="*/ 120 h 147"/>
                  <a:gd name="T10" fmla="*/ 139 w 149"/>
                  <a:gd name="T11" fmla="*/ 108 h 147"/>
                  <a:gd name="T12" fmla="*/ 146 w 149"/>
                  <a:gd name="T13" fmla="*/ 96 h 147"/>
                  <a:gd name="T14" fmla="*/ 148 w 149"/>
                  <a:gd name="T15" fmla="*/ 82 h 147"/>
                  <a:gd name="T16" fmla="*/ 148 w 149"/>
                  <a:gd name="T17" fmla="*/ 67 h 147"/>
                  <a:gd name="T18" fmla="*/ 146 w 149"/>
                  <a:gd name="T19" fmla="*/ 52 h 147"/>
                  <a:gd name="T20" fmla="*/ 139 w 149"/>
                  <a:gd name="T21" fmla="*/ 39 h 147"/>
                  <a:gd name="T22" fmla="*/ 132 w 149"/>
                  <a:gd name="T23" fmla="*/ 27 h 147"/>
                  <a:gd name="T24" fmla="*/ 122 w 149"/>
                  <a:gd name="T25" fmla="*/ 17 h 147"/>
                  <a:gd name="T26" fmla="*/ 110 w 149"/>
                  <a:gd name="T27" fmla="*/ 10 h 147"/>
                  <a:gd name="T28" fmla="*/ 97 w 149"/>
                  <a:gd name="T29" fmla="*/ 3 h 147"/>
                  <a:gd name="T30" fmla="*/ 81 w 149"/>
                  <a:gd name="T31" fmla="*/ 1 h 147"/>
                  <a:gd name="T32" fmla="*/ 66 w 149"/>
                  <a:gd name="T33" fmla="*/ 1 h 147"/>
                  <a:gd name="T34" fmla="*/ 52 w 149"/>
                  <a:gd name="T35" fmla="*/ 3 h 147"/>
                  <a:gd name="T36" fmla="*/ 39 w 149"/>
                  <a:gd name="T37" fmla="*/ 10 h 147"/>
                  <a:gd name="T38" fmla="*/ 27 w 149"/>
                  <a:gd name="T39" fmla="*/ 17 h 147"/>
                  <a:gd name="T40" fmla="*/ 17 w 149"/>
                  <a:gd name="T41" fmla="*/ 27 h 147"/>
                  <a:gd name="T42" fmla="*/ 9 w 149"/>
                  <a:gd name="T43" fmla="*/ 39 h 147"/>
                  <a:gd name="T44" fmla="*/ 3 w 149"/>
                  <a:gd name="T45" fmla="*/ 52 h 147"/>
                  <a:gd name="T46" fmla="*/ 0 w 149"/>
                  <a:gd name="T47" fmla="*/ 67 h 147"/>
                  <a:gd name="T48" fmla="*/ 0 w 149"/>
                  <a:gd name="T49" fmla="*/ 82 h 147"/>
                  <a:gd name="T50" fmla="*/ 3 w 149"/>
                  <a:gd name="T51" fmla="*/ 96 h 147"/>
                  <a:gd name="T52" fmla="*/ 9 w 149"/>
                  <a:gd name="T53" fmla="*/ 108 h 147"/>
                  <a:gd name="T54" fmla="*/ 17 w 149"/>
                  <a:gd name="T55" fmla="*/ 120 h 147"/>
                  <a:gd name="T56" fmla="*/ 27 w 149"/>
                  <a:gd name="T57" fmla="*/ 131 h 147"/>
                  <a:gd name="T58" fmla="*/ 39 w 149"/>
                  <a:gd name="T59" fmla="*/ 138 h 147"/>
                  <a:gd name="T60" fmla="*/ 52 w 149"/>
                  <a:gd name="T61" fmla="*/ 144 h 147"/>
                  <a:gd name="T62" fmla="*/ 66 w 149"/>
                  <a:gd name="T63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9" h="147">
                    <a:moveTo>
                      <a:pt x="74" y="147"/>
                    </a:moveTo>
                    <a:lnTo>
                      <a:pt x="81" y="147"/>
                    </a:lnTo>
                    <a:lnTo>
                      <a:pt x="89" y="146"/>
                    </a:lnTo>
                    <a:lnTo>
                      <a:pt x="97" y="144"/>
                    </a:lnTo>
                    <a:lnTo>
                      <a:pt x="103" y="142"/>
                    </a:lnTo>
                    <a:lnTo>
                      <a:pt x="110" y="138"/>
                    </a:lnTo>
                    <a:lnTo>
                      <a:pt x="116" y="134"/>
                    </a:lnTo>
                    <a:lnTo>
                      <a:pt x="122" y="131"/>
                    </a:lnTo>
                    <a:lnTo>
                      <a:pt x="127" y="126"/>
                    </a:lnTo>
                    <a:lnTo>
                      <a:pt x="132" y="120"/>
                    </a:lnTo>
                    <a:lnTo>
                      <a:pt x="136" y="115"/>
                    </a:lnTo>
                    <a:lnTo>
                      <a:pt x="139" y="108"/>
                    </a:lnTo>
                    <a:lnTo>
                      <a:pt x="142" y="102"/>
                    </a:lnTo>
                    <a:lnTo>
                      <a:pt x="146" y="96"/>
                    </a:lnTo>
                    <a:lnTo>
                      <a:pt x="147" y="89"/>
                    </a:lnTo>
                    <a:lnTo>
                      <a:pt x="148" y="82"/>
                    </a:lnTo>
                    <a:lnTo>
                      <a:pt x="149" y="74"/>
                    </a:lnTo>
                    <a:lnTo>
                      <a:pt x="148" y="67"/>
                    </a:lnTo>
                    <a:lnTo>
                      <a:pt x="147" y="59"/>
                    </a:lnTo>
                    <a:lnTo>
                      <a:pt x="146" y="52"/>
                    </a:lnTo>
                    <a:lnTo>
                      <a:pt x="142" y="45"/>
                    </a:lnTo>
                    <a:lnTo>
                      <a:pt x="139" y="39"/>
                    </a:lnTo>
                    <a:lnTo>
                      <a:pt x="136" y="33"/>
                    </a:lnTo>
                    <a:lnTo>
                      <a:pt x="132" y="27"/>
                    </a:lnTo>
                    <a:lnTo>
                      <a:pt x="127" y="22"/>
                    </a:lnTo>
                    <a:lnTo>
                      <a:pt x="122" y="17"/>
                    </a:lnTo>
                    <a:lnTo>
                      <a:pt x="116" y="13"/>
                    </a:lnTo>
                    <a:lnTo>
                      <a:pt x="110" y="10"/>
                    </a:lnTo>
                    <a:lnTo>
                      <a:pt x="103" y="7"/>
                    </a:lnTo>
                    <a:lnTo>
                      <a:pt x="97" y="3"/>
                    </a:lnTo>
                    <a:lnTo>
                      <a:pt x="89" y="2"/>
                    </a:lnTo>
                    <a:lnTo>
                      <a:pt x="81" y="1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60" y="2"/>
                    </a:lnTo>
                    <a:lnTo>
                      <a:pt x="52" y="3"/>
                    </a:lnTo>
                    <a:lnTo>
                      <a:pt x="46" y="7"/>
                    </a:lnTo>
                    <a:lnTo>
                      <a:pt x="39" y="10"/>
                    </a:lnTo>
                    <a:lnTo>
                      <a:pt x="32" y="13"/>
                    </a:lnTo>
                    <a:lnTo>
                      <a:pt x="27" y="17"/>
                    </a:lnTo>
                    <a:lnTo>
                      <a:pt x="22" y="22"/>
                    </a:lnTo>
                    <a:lnTo>
                      <a:pt x="17" y="27"/>
                    </a:lnTo>
                    <a:lnTo>
                      <a:pt x="13" y="33"/>
                    </a:lnTo>
                    <a:lnTo>
                      <a:pt x="9" y="39"/>
                    </a:lnTo>
                    <a:lnTo>
                      <a:pt x="5" y="45"/>
                    </a:lnTo>
                    <a:lnTo>
                      <a:pt x="3" y="52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4"/>
                    </a:lnTo>
                    <a:lnTo>
                      <a:pt x="0" y="82"/>
                    </a:lnTo>
                    <a:lnTo>
                      <a:pt x="1" y="89"/>
                    </a:lnTo>
                    <a:lnTo>
                      <a:pt x="3" y="96"/>
                    </a:lnTo>
                    <a:lnTo>
                      <a:pt x="5" y="102"/>
                    </a:lnTo>
                    <a:lnTo>
                      <a:pt x="9" y="108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2" y="126"/>
                    </a:lnTo>
                    <a:lnTo>
                      <a:pt x="27" y="131"/>
                    </a:lnTo>
                    <a:lnTo>
                      <a:pt x="32" y="134"/>
                    </a:lnTo>
                    <a:lnTo>
                      <a:pt x="39" y="138"/>
                    </a:lnTo>
                    <a:lnTo>
                      <a:pt x="46" y="142"/>
                    </a:lnTo>
                    <a:lnTo>
                      <a:pt x="52" y="144"/>
                    </a:lnTo>
                    <a:lnTo>
                      <a:pt x="60" y="146"/>
                    </a:lnTo>
                    <a:lnTo>
                      <a:pt x="66" y="147"/>
                    </a:lnTo>
                    <a:lnTo>
                      <a:pt x="74" y="147"/>
                    </a:lnTo>
                    <a:close/>
                  </a:path>
                </a:pathLst>
              </a:custGeom>
              <a:noFill/>
              <a:ln w="7938">
                <a:solidFill>
                  <a:srgbClr val="2A2A2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444609" y="7138534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During irradiation </a:t>
            </a:r>
            <a:r>
              <a:rPr lang="en-US" dirty="0" smtClean="0"/>
              <a:t>T </a:t>
            </a:r>
            <a:r>
              <a:rPr lang="en-US" dirty="0"/>
              <a:t>and </a:t>
            </a:r>
            <a:r>
              <a:rPr lang="en-US" dirty="0" smtClean="0"/>
              <a:t>p like </a:t>
            </a:r>
            <a:r>
              <a:rPr lang="en-US" dirty="0"/>
              <a:t>in the inner e</a:t>
            </a:r>
            <a:r>
              <a:rPr lang="en-US" dirty="0" smtClean="0"/>
              <a:t>arth </a:t>
            </a:r>
            <a:r>
              <a:rPr lang="en-US" dirty="0"/>
              <a:t>is applied to minerals. So, tracks induced by natural fission fragments in the minerals of the inner earth can be simulated. </a:t>
            </a:r>
          </a:p>
        </p:txBody>
      </p:sp>
      <p:sp>
        <p:nvSpPr>
          <p:cNvPr id="41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21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2834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5775"/>
            <a:ext cx="13004800" cy="712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8197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8198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8199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8200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8201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8202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8203" name="Picture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Rectangle 9"/>
          <p:cNvSpPr>
            <a:spLocks noGrp="1" noChangeArrowheads="1"/>
          </p:cNvSpPr>
          <p:nvPr>
            <p:ph type="title"/>
          </p:nvPr>
        </p:nvSpPr>
        <p:spPr>
          <a:xfrm>
            <a:off x="382588" y="107950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BIOMAT </a:t>
            </a:r>
            <a:r>
              <a:rPr lang="en-US" dirty="0"/>
              <a:t>I</a:t>
            </a:r>
            <a:r>
              <a:rPr lang="en-US" dirty="0" smtClean="0"/>
              <a:t>rradiation </a:t>
            </a:r>
            <a:r>
              <a:rPr lang="en-US" dirty="0"/>
              <a:t>F</a:t>
            </a:r>
            <a:r>
              <a:rPr lang="en-US" dirty="0" smtClean="0"/>
              <a:t>acility in APPA Cave</a:t>
            </a:r>
          </a:p>
        </p:txBody>
      </p:sp>
      <p:sp>
        <p:nvSpPr>
          <p:cNvPr id="8205" name="Line 10"/>
          <p:cNvSpPr>
            <a:spLocks noChangeShapeType="1"/>
          </p:cNvSpPr>
          <p:nvPr/>
        </p:nvSpPr>
        <p:spPr bwMode="auto">
          <a:xfrm rot="10800000">
            <a:off x="2830513" y="4129088"/>
            <a:ext cx="2087562" cy="17145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206" name="Line 11"/>
          <p:cNvSpPr>
            <a:spLocks noChangeShapeType="1"/>
          </p:cNvSpPr>
          <p:nvPr/>
        </p:nvSpPr>
        <p:spPr bwMode="auto">
          <a:xfrm flipV="1">
            <a:off x="6718300" y="3005138"/>
            <a:ext cx="2468563" cy="112395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207" name="Rectangle 12"/>
          <p:cNvSpPr>
            <a:spLocks/>
          </p:cNvSpPr>
          <p:nvPr/>
        </p:nvSpPr>
        <p:spPr bwMode="auto">
          <a:xfrm>
            <a:off x="741363" y="3538538"/>
            <a:ext cx="33242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3000">
                <a:solidFill>
                  <a:srgbClr val="FFFF00"/>
                </a:solidFill>
                <a:latin typeface="Arial Bold" charset="0"/>
                <a:sym typeface="Arial Bold" charset="0"/>
              </a:rPr>
              <a:t>HEDgeHOB/WDM</a:t>
            </a:r>
          </a:p>
          <a:p>
            <a:pPr marL="57150"/>
            <a:r>
              <a:rPr lang="en-US" sz="3000">
                <a:solidFill>
                  <a:srgbClr val="FFFF00"/>
                </a:solidFill>
                <a:latin typeface="Arial Bold" charset="0"/>
                <a:sym typeface="Arial Bold" charset="0"/>
              </a:rPr>
              <a:t>beamline</a:t>
            </a:r>
          </a:p>
        </p:txBody>
      </p:sp>
      <p:sp>
        <p:nvSpPr>
          <p:cNvPr id="8208" name="Rectangle 13"/>
          <p:cNvSpPr>
            <a:spLocks/>
          </p:cNvSpPr>
          <p:nvPr/>
        </p:nvSpPr>
        <p:spPr bwMode="auto">
          <a:xfrm>
            <a:off x="8924925" y="2212975"/>
            <a:ext cx="27146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 algn="ctr"/>
            <a:r>
              <a:rPr lang="en-US" sz="3000">
                <a:solidFill>
                  <a:srgbClr val="FFC000"/>
                </a:solidFill>
                <a:latin typeface="Arial Bold" charset="0"/>
                <a:sym typeface="Arial Bold" charset="0"/>
              </a:rPr>
              <a:t>SPARC/BioMat</a:t>
            </a:r>
          </a:p>
          <a:p>
            <a:pPr marL="57150" algn="ctr"/>
            <a:r>
              <a:rPr lang="en-US" sz="3000">
                <a:solidFill>
                  <a:srgbClr val="FFC000"/>
                </a:solidFill>
                <a:latin typeface="Arial Bold" charset="0"/>
                <a:sym typeface="Arial Bold" charset="0"/>
              </a:rPr>
              <a:t>beamline</a:t>
            </a:r>
          </a:p>
        </p:txBody>
      </p:sp>
      <p:sp>
        <p:nvSpPr>
          <p:cNvPr id="14353" name="AutoShape 15"/>
          <p:cNvSpPr>
            <a:spLocks/>
          </p:cNvSpPr>
          <p:nvPr/>
        </p:nvSpPr>
        <p:spPr bwMode="auto">
          <a:xfrm>
            <a:off x="93688" y="4012704"/>
            <a:ext cx="5472608" cy="5112568"/>
          </a:xfrm>
          <a:prstGeom prst="roundRect">
            <a:avLst>
              <a:gd name="adj" fmla="val 6694"/>
            </a:avLst>
          </a:prstGeom>
          <a:solidFill>
            <a:srgbClr val="FFB880"/>
          </a:solidFill>
          <a:ln w="76200">
            <a:solidFill>
              <a:srgbClr val="FFFFFF"/>
            </a:solidFill>
            <a:round/>
            <a:headEnd/>
            <a:tailEnd/>
          </a:ln>
        </p:spPr>
        <p:txBody>
          <a:bodyPr lIns="0" tIns="0" rIns="57799" bIns="0"/>
          <a:lstStyle/>
          <a:p>
            <a:pPr marL="57150"/>
            <a:r>
              <a:rPr lang="en-US" b="1" dirty="0" smtClean="0">
                <a:solidFill>
                  <a:srgbClr val="005A7C"/>
                </a:solidFill>
                <a:latin typeface="Arial Bold" charset="0"/>
                <a:sym typeface="Arial Bold" charset="0"/>
              </a:rPr>
              <a:t>Projectile			E [</a:t>
            </a:r>
            <a:r>
              <a:rPr lang="en-US" b="1" dirty="0" err="1" smtClean="0">
                <a:solidFill>
                  <a:srgbClr val="005A7C"/>
                </a:solidFill>
                <a:latin typeface="Arial Bold" charset="0"/>
                <a:sym typeface="Arial Bold" charset="0"/>
              </a:rPr>
              <a:t>GeV</a:t>
            </a:r>
            <a:r>
              <a:rPr lang="en-US" b="1" dirty="0" smtClean="0">
                <a:solidFill>
                  <a:srgbClr val="005A7C"/>
                </a:solidFill>
                <a:latin typeface="Arial Bold" charset="0"/>
                <a:sym typeface="Arial Bold" charset="0"/>
              </a:rPr>
              <a:t>/u]</a:t>
            </a:r>
          </a:p>
          <a:p>
            <a:pPr marL="57150"/>
            <a:endParaRPr lang="en-US" sz="1000" dirty="0">
              <a:solidFill>
                <a:srgbClr val="005A7C"/>
              </a:solidFill>
              <a:latin typeface="Arial Bold" charset="0"/>
              <a:sym typeface="Arial Bold" charset="0"/>
            </a:endParaRPr>
          </a:p>
          <a:p>
            <a:pPr marL="5715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Arial Bold" charset="0"/>
                <a:sym typeface="Arial Bold" charset="0"/>
              </a:rPr>
              <a:t>protons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			    </a:t>
            </a:r>
            <a:r>
              <a:rPr lang="en-US" dirty="0" smtClean="0">
                <a:solidFill>
                  <a:srgbClr val="005A7C"/>
                </a:solidFill>
                <a:latin typeface="Arial Bold" charset="0"/>
                <a:sym typeface="Arial Bold" charset="0"/>
              </a:rPr>
              <a:t>29</a:t>
            </a:r>
            <a:endParaRPr lang="en-US" dirty="0">
              <a:solidFill>
                <a:srgbClr val="005A7C"/>
              </a:solidFill>
              <a:latin typeface="Arial Bold" charset="0"/>
              <a:sym typeface="Arial Bold" charset="0"/>
            </a:endParaRPr>
          </a:p>
          <a:p>
            <a:pPr marL="5715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Arial Bold" charset="0"/>
                <a:sym typeface="Arial Bold" charset="0"/>
              </a:rPr>
              <a:t>light ions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			    </a:t>
            </a:r>
            <a:r>
              <a:rPr lang="en-US" dirty="0" smtClean="0">
                <a:solidFill>
                  <a:srgbClr val="005A7C"/>
                </a:solidFill>
                <a:latin typeface="Arial Bold" charset="0"/>
                <a:sym typeface="Arial Bold" charset="0"/>
              </a:rPr>
              <a:t>14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/>
            </a:r>
            <a:b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</a:b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(</a:t>
            </a:r>
            <a:r>
              <a:rPr lang="en-US" baseline="30000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4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He, </a:t>
            </a:r>
            <a:r>
              <a:rPr lang="en-US" baseline="30000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12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C, </a:t>
            </a:r>
            <a:r>
              <a:rPr lang="en-US" baseline="30000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20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Ne, </a:t>
            </a:r>
            <a:r>
              <a:rPr lang="en-US" baseline="30000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40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Ar)</a:t>
            </a:r>
          </a:p>
          <a:p>
            <a:pPr marL="5715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Arial Bold" charset="0"/>
                <a:sym typeface="Arial Bold" charset="0"/>
              </a:rPr>
              <a:t>medium mass ions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	    </a:t>
            </a:r>
            <a:r>
              <a:rPr lang="en-US" dirty="0" smtClean="0">
                <a:solidFill>
                  <a:srgbClr val="005A7C"/>
                </a:solidFill>
                <a:latin typeface="Arial Bold" charset="0"/>
                <a:sym typeface="Arial Bold" charset="0"/>
              </a:rPr>
              <a:t>11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/>
            </a:r>
            <a:b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</a:b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(</a:t>
            </a:r>
            <a:r>
              <a:rPr lang="en-US" baseline="30000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56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Fe, </a:t>
            </a:r>
            <a:r>
              <a:rPr lang="en-US" baseline="30000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84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Kr, </a:t>
            </a:r>
            <a:r>
              <a:rPr lang="en-US" baseline="30000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132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Xe)</a:t>
            </a:r>
          </a:p>
          <a:p>
            <a:pPr marL="5715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Arial Bold" charset="0"/>
                <a:sym typeface="Arial Bold" charset="0"/>
              </a:rPr>
              <a:t>heavy ions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			    </a:t>
            </a:r>
            <a:r>
              <a:rPr lang="en-US" dirty="0" smtClean="0">
                <a:solidFill>
                  <a:srgbClr val="005A7C"/>
                </a:solidFill>
                <a:latin typeface="Arial Bold" charset="0"/>
                <a:sym typeface="Arial Bold" charset="0"/>
              </a:rPr>
              <a:t>11</a:t>
            </a:r>
            <a:endParaRPr lang="en-US" dirty="0">
              <a:solidFill>
                <a:srgbClr val="005A7C"/>
              </a:solidFill>
              <a:latin typeface="Arial Bold" charset="0"/>
              <a:sym typeface="Arial Bold" charset="0"/>
            </a:endParaRPr>
          </a:p>
          <a:p>
            <a:pPr marL="57150">
              <a:buFont typeface="Wingdings" pitchFamily="2" charset="2"/>
              <a:buNone/>
            </a:pP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(</a:t>
            </a:r>
            <a:r>
              <a:rPr lang="en-US" baseline="30000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179</a:t>
            </a:r>
            <a:r>
              <a:rPr lang="en-US" dirty="0">
                <a:solidFill>
                  <a:srgbClr val="005A7C"/>
                </a:solidFill>
                <a:latin typeface="Arial Bold" charset="0"/>
                <a:sym typeface="Arial Bold" charset="0"/>
              </a:rPr>
              <a:t>Au, </a:t>
            </a:r>
            <a:r>
              <a:rPr lang="en-US" baseline="30000" dirty="0" smtClean="0">
                <a:solidFill>
                  <a:srgbClr val="005A7C"/>
                </a:solidFill>
                <a:latin typeface="Arial Bold" charset="0"/>
                <a:sym typeface="Arial Bold" charset="0"/>
              </a:rPr>
              <a:t>238</a:t>
            </a:r>
            <a:r>
              <a:rPr lang="en-US" dirty="0" smtClean="0">
                <a:solidFill>
                  <a:srgbClr val="005A7C"/>
                </a:solidFill>
                <a:latin typeface="Arial Bold" charset="0"/>
                <a:sym typeface="Arial Bold" charset="0"/>
              </a:rPr>
              <a:t>U)</a:t>
            </a:r>
          </a:p>
          <a:p>
            <a:pPr marL="57150">
              <a:buFont typeface="Wingdings" pitchFamily="2" charset="2"/>
              <a:buNone/>
            </a:pPr>
            <a:endParaRPr lang="en-US" dirty="0" smtClean="0">
              <a:solidFill>
                <a:srgbClr val="005A7C"/>
              </a:solidFill>
              <a:latin typeface="Arial Bold" charset="0"/>
              <a:sym typeface="Arial Bold" charset="0"/>
            </a:endParaRPr>
          </a:p>
          <a:p>
            <a:pPr marL="57150">
              <a:buFont typeface="Wingdings" pitchFamily="2" charset="2"/>
              <a:buNone/>
            </a:pPr>
            <a:r>
              <a:rPr lang="en-US" b="1" dirty="0" smtClean="0">
                <a:solidFill>
                  <a:srgbClr val="005A7C"/>
                </a:solidFill>
                <a:latin typeface="Arial Bold" charset="0"/>
                <a:sym typeface="Arial Bold" charset="0"/>
              </a:rPr>
              <a:t>SIS18 or SIS18+SIS100 option</a:t>
            </a:r>
            <a:endParaRPr lang="en-US" b="1" dirty="0">
              <a:solidFill>
                <a:srgbClr val="005A7C"/>
              </a:solidFill>
              <a:latin typeface="Arial Bold" charset="0"/>
              <a:sym typeface="Arial Bold" charset="0"/>
            </a:endParaRPr>
          </a:p>
          <a:p>
            <a:pPr marL="57150">
              <a:buFont typeface="Wingdings" pitchFamily="2" charset="2"/>
              <a:buNone/>
            </a:pPr>
            <a:endParaRPr lang="en-US" dirty="0" smtClean="0">
              <a:solidFill>
                <a:srgbClr val="005A7C"/>
              </a:solidFill>
              <a:latin typeface="Arial Bold" charset="0"/>
              <a:sym typeface="Arial Bold" charset="0"/>
            </a:endParaRPr>
          </a:p>
          <a:p>
            <a:pPr marL="57150">
              <a:buFont typeface="Wingdings" pitchFamily="2" charset="2"/>
              <a:buNone/>
            </a:pPr>
            <a:r>
              <a:rPr lang="en-US" b="1" dirty="0" smtClean="0">
                <a:solidFill>
                  <a:srgbClr val="005A7C"/>
                </a:solidFill>
                <a:latin typeface="Arial Bold" charset="0"/>
                <a:sym typeface="Arial Bold" charset="0"/>
              </a:rPr>
              <a:t>All intensities offered by the machine</a:t>
            </a:r>
          </a:p>
        </p:txBody>
      </p:sp>
      <p:sp>
        <p:nvSpPr>
          <p:cNvPr id="8210" name="Ellipse 1"/>
          <p:cNvSpPr>
            <a:spLocks noChangeArrowheads="1"/>
          </p:cNvSpPr>
          <p:nvPr/>
        </p:nvSpPr>
        <p:spPr bwMode="auto">
          <a:xfrm rot="2672206">
            <a:off x="8564563" y="7159625"/>
            <a:ext cx="2881312" cy="936625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211" name="Line 11"/>
          <p:cNvSpPr>
            <a:spLocks noChangeShapeType="1"/>
          </p:cNvSpPr>
          <p:nvPr/>
        </p:nvSpPr>
        <p:spPr bwMode="auto">
          <a:xfrm flipV="1">
            <a:off x="10282238" y="5676900"/>
            <a:ext cx="612775" cy="1501775"/>
          </a:xfrm>
          <a:prstGeom prst="line">
            <a:avLst/>
          </a:prstGeom>
          <a:noFill/>
          <a:ln w="88900">
            <a:solidFill>
              <a:srgbClr val="CC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212" name="Rectangle 13"/>
          <p:cNvSpPr>
            <a:spLocks/>
          </p:cNvSpPr>
          <p:nvPr/>
        </p:nvSpPr>
        <p:spPr bwMode="auto">
          <a:xfrm>
            <a:off x="10455275" y="4754563"/>
            <a:ext cx="1963738" cy="1158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 algn="ctr"/>
            <a:r>
              <a:rPr lang="en-US" sz="3800">
                <a:solidFill>
                  <a:srgbClr val="CC0000"/>
                </a:solidFill>
                <a:latin typeface="Arial Bold" charset="0"/>
                <a:sym typeface="Arial Bold" charset="0"/>
              </a:rPr>
              <a:t>BIOMAT</a:t>
            </a:r>
          </a:p>
          <a:p>
            <a:pPr marL="57150" algn="ctr"/>
            <a:r>
              <a:rPr lang="en-US" sz="3800">
                <a:solidFill>
                  <a:srgbClr val="CC0000"/>
                </a:solidFill>
                <a:latin typeface="Arial Bold" charset="0"/>
                <a:sym typeface="Arial Bold" charset="0"/>
              </a:rPr>
              <a:t>facility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22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22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189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BIOMAT </a:t>
            </a:r>
            <a:r>
              <a:rPr lang="en-US" dirty="0" err="1" smtClean="0"/>
              <a:t>Beamline</a:t>
            </a:r>
            <a:endParaRPr lang="en-US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23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sp>
        <p:nvSpPr>
          <p:cNvPr id="13" name="Rectangle 11"/>
          <p:cNvSpPr>
            <a:spLocks/>
          </p:cNvSpPr>
          <p:nvPr/>
        </p:nvSpPr>
        <p:spPr bwMode="auto">
          <a:xfrm>
            <a:off x="165547" y="1564432"/>
            <a:ext cx="6840909" cy="3780420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lIns="0" tIns="0" rIns="0" bIns="0"/>
          <a:lstStyle/>
          <a:p>
            <a:pPr marL="45720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err="1" smtClean="0">
                <a:solidFill>
                  <a:schemeClr val="tx1"/>
                </a:solidFill>
                <a:cs typeface="Arial" charset="0"/>
              </a:rPr>
              <a:t>Beamline</a:t>
            </a:r>
            <a:r>
              <a:rPr lang="en-US" sz="2800" dirty="0">
                <a:solidFill>
                  <a:schemeClr val="tx1"/>
                </a:solidFill>
                <a:cs typeface="Arial" charset="0"/>
              </a:rPr>
              <a:t/>
            </a:r>
            <a:br>
              <a:rPr lang="en-US" sz="2800" dirty="0">
                <a:solidFill>
                  <a:schemeClr val="tx1"/>
                </a:solidFill>
                <a:cs typeface="Arial" charset="0"/>
              </a:rPr>
            </a:br>
            <a:r>
              <a:rPr lang="en-US" sz="2800" dirty="0" smtClean="0">
                <a:solidFill>
                  <a:schemeClr val="tx1"/>
                </a:solidFill>
                <a:cs typeface="Arial" charset="0"/>
              </a:rPr>
              <a:t>(ion optics, vacuum, beam diagnostics)</a:t>
            </a:r>
            <a:endParaRPr lang="en-US" sz="3400" dirty="0">
              <a:solidFill>
                <a:srgbClr val="00599D"/>
              </a:solidFill>
              <a:cs typeface="Arial" charset="0"/>
            </a:endParaRPr>
          </a:p>
          <a:p>
            <a:pPr marL="45720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  <a:cs typeface="Arial" charset="0"/>
              </a:rPr>
              <a:t>Control </a:t>
            </a:r>
            <a:r>
              <a:rPr lang="en-US" sz="2800" dirty="0" smtClean="0">
                <a:solidFill>
                  <a:schemeClr val="tx1"/>
                </a:solidFill>
                <a:cs typeface="Arial" charset="0"/>
              </a:rPr>
              <a:t>room</a:t>
            </a:r>
            <a:endParaRPr lang="en-US" sz="2800" dirty="0">
              <a:solidFill>
                <a:schemeClr val="tx1"/>
              </a:solidFill>
              <a:cs typeface="Arial" charset="0"/>
            </a:endParaRPr>
          </a:p>
          <a:p>
            <a:pPr marL="45720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cs typeface="Arial" charset="0"/>
              </a:rPr>
              <a:t>Beam scanning system</a:t>
            </a:r>
          </a:p>
          <a:p>
            <a:pPr marL="457200" indent="-457200">
              <a:spcBef>
                <a:spcPts val="788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cs typeface="Arial" charset="0"/>
              </a:rPr>
              <a:t>Target station</a:t>
            </a:r>
            <a:br>
              <a:rPr lang="en-US" sz="2800" dirty="0" smtClean="0">
                <a:solidFill>
                  <a:schemeClr val="tx1"/>
                </a:solidFill>
                <a:cs typeface="Arial" charset="0"/>
              </a:rPr>
            </a:br>
            <a:r>
              <a:rPr lang="en-US" sz="2800" dirty="0" smtClean="0">
                <a:solidFill>
                  <a:schemeClr val="tx1"/>
                </a:solidFill>
                <a:cs typeface="Arial" charset="0"/>
              </a:rPr>
              <a:t>(target handling, multi-purpose UHV chamber, high-pressure equipment, X-ray machine)</a:t>
            </a:r>
            <a:endParaRPr lang="en-US" sz="2800" dirty="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16" name="Picture 14" descr="KartDAN 0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6" t="21806" r="22539" b="7045"/>
          <a:stretch>
            <a:fillRect/>
          </a:stretch>
        </p:blipFill>
        <p:spPr bwMode="auto">
          <a:xfrm>
            <a:off x="8925904" y="5656130"/>
            <a:ext cx="3265128" cy="246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816" y="5486272"/>
            <a:ext cx="4707677" cy="306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7194847" y="3841393"/>
            <a:ext cx="53562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 smtClean="0"/>
              <a:t>Intensity</a:t>
            </a:r>
            <a:r>
              <a:rPr lang="de-DE" sz="2000" b="1" dirty="0" err="1"/>
              <a:t>-</a:t>
            </a:r>
            <a:r>
              <a:rPr lang="de-DE" sz="2000" b="1" dirty="0" err="1" smtClean="0"/>
              <a:t>controlled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raster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scan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technique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allows</a:t>
            </a:r>
            <a:r>
              <a:rPr lang="de-DE" sz="2000" b="1" dirty="0" smtClean="0"/>
              <a:t> high-quality </a:t>
            </a:r>
            <a:r>
              <a:rPr lang="de-DE" sz="2000" b="1" dirty="0" err="1" smtClean="0"/>
              <a:t>irradiations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larger sample </a:t>
            </a:r>
            <a:r>
              <a:rPr lang="de-DE" sz="2000" b="1" dirty="0" err="1" smtClean="0"/>
              <a:t>areas</a:t>
            </a:r>
            <a:r>
              <a:rPr lang="de-DE" sz="2000" b="1" dirty="0" smtClean="0"/>
              <a:t> (max. </a:t>
            </a:r>
            <a:r>
              <a:rPr lang="de-DE" sz="2000" b="1" dirty="0" err="1" smtClean="0"/>
              <a:t>irradiated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area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10 x 10 cm</a:t>
            </a:r>
            <a:r>
              <a:rPr lang="de-DE" sz="2000" b="1" baseline="30000" dirty="0" smtClean="0"/>
              <a:t>2</a:t>
            </a:r>
            <a:r>
              <a:rPr lang="de-DE" sz="2000" b="1" dirty="0" smtClean="0"/>
              <a:t>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8806656" y="8117160"/>
            <a:ext cx="4198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UHV </a:t>
            </a:r>
            <a:r>
              <a:rPr lang="de-DE" sz="2000" b="1" dirty="0" err="1" smtClean="0"/>
              <a:t>target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chamber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for</a:t>
            </a:r>
            <a:r>
              <a:rPr lang="de-DE" sz="2000" b="1" dirty="0" smtClean="0"/>
              <a:t> sample </a:t>
            </a:r>
            <a:r>
              <a:rPr lang="de-DE" sz="2000" b="1" dirty="0" err="1" smtClean="0"/>
              <a:t>irradiation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and</a:t>
            </a:r>
            <a:r>
              <a:rPr lang="de-DE" sz="2000" b="1" dirty="0" smtClean="0"/>
              <a:t> in-situ </a:t>
            </a:r>
            <a:r>
              <a:rPr lang="de-DE" sz="2000" b="1" dirty="0" err="1" smtClean="0"/>
              <a:t>analysis</a:t>
            </a:r>
            <a:endParaRPr lang="de-DE" sz="2000" b="1" dirty="0" smtClean="0"/>
          </a:p>
        </p:txBody>
      </p:sp>
      <p:sp>
        <p:nvSpPr>
          <p:cNvPr id="20" name="Textfeld 19"/>
          <p:cNvSpPr txBox="1"/>
          <p:nvPr/>
        </p:nvSpPr>
        <p:spPr>
          <a:xfrm>
            <a:off x="309712" y="8549208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High-</a:t>
            </a:r>
            <a:r>
              <a:rPr lang="de-DE" sz="2000" b="1" dirty="0" err="1" smtClean="0"/>
              <a:t>pressure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cells</a:t>
            </a:r>
            <a:r>
              <a:rPr lang="de-DE" sz="2000" b="1" dirty="0" smtClean="0"/>
              <a:t> (PE type) </a:t>
            </a:r>
            <a:r>
              <a:rPr lang="de-DE" sz="2000" b="1" dirty="0" err="1" smtClean="0"/>
              <a:t>and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laser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heating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system</a:t>
            </a:r>
            <a:r>
              <a:rPr lang="de-DE" sz="2000" b="1" dirty="0" smtClean="0"/>
              <a:t> </a:t>
            </a:r>
            <a:endParaRPr lang="de-DE" sz="20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488" y="268288"/>
            <a:ext cx="5710312" cy="350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139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2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03428" name="Rectangle 3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03429" name="Rectangle 4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03430" name="Rectangle 5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03431" name="Rectangle 6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03432" name="Rectangle 7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03433" name="Rectangle 8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103434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35" name="Rectangle 10"/>
          <p:cNvSpPr>
            <a:spLocks/>
          </p:cNvSpPr>
          <p:nvPr/>
        </p:nvSpPr>
        <p:spPr bwMode="auto">
          <a:xfrm>
            <a:off x="4914900" y="4406900"/>
            <a:ext cx="1143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20650" indent="-120650">
              <a:spcBef>
                <a:spcPts val="788"/>
              </a:spcBef>
            </a:pPr>
            <a:endParaRPr lang="en-US" sz="3400">
              <a:solidFill>
                <a:srgbClr val="00599D"/>
              </a:solidFill>
            </a:endParaRPr>
          </a:p>
          <a:p>
            <a:pPr marL="120650" indent="-120650"/>
            <a:endParaRPr lang="en-US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3436" name="Rectangle 11"/>
          <p:cNvSpPr>
            <a:spLocks/>
          </p:cNvSpPr>
          <p:nvPr/>
        </p:nvSpPr>
        <p:spPr bwMode="auto">
          <a:xfrm>
            <a:off x="258193" y="1585217"/>
            <a:ext cx="4588023" cy="5955879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lIns="0" tIns="0" rIns="0" bIns="0"/>
          <a:lstStyle/>
          <a:p>
            <a:pPr marL="120650" indent="-120650"/>
            <a:r>
              <a:rPr lang="en-US" sz="3400" dirty="0" smtClean="0">
                <a:solidFill>
                  <a:srgbClr val="00599D"/>
                </a:solidFill>
                <a:cs typeface="Arial" charset="0"/>
              </a:rPr>
              <a:t>Description</a:t>
            </a:r>
            <a:endParaRPr lang="en-US" sz="3400" dirty="0">
              <a:solidFill>
                <a:srgbClr val="00599D"/>
              </a:solidFill>
              <a:cs typeface="Arial" charset="0"/>
            </a:endParaRPr>
          </a:p>
          <a:p>
            <a:pPr marL="120650" indent="-120650">
              <a:spcBef>
                <a:spcPts val="788"/>
              </a:spcBef>
            </a:pPr>
            <a:r>
              <a:rPr lang="en-US" sz="2800" dirty="0">
                <a:solidFill>
                  <a:schemeClr val="tx1"/>
                </a:solidFill>
                <a:cs typeface="Arial" charset="0"/>
              </a:rPr>
              <a:t>Preparations of biological samples before irradiation and analysis of the samples after irradiation </a:t>
            </a:r>
          </a:p>
          <a:p>
            <a:pPr marL="120650" indent="-120650">
              <a:spcBef>
                <a:spcPts val="788"/>
              </a:spcBef>
            </a:pPr>
            <a:endParaRPr lang="en-US" sz="2200" dirty="0">
              <a:solidFill>
                <a:schemeClr val="tx1"/>
              </a:solidFill>
            </a:endParaRPr>
          </a:p>
          <a:p>
            <a:pPr marL="120650" indent="-120650"/>
            <a:r>
              <a:rPr lang="en-US" sz="3400" dirty="0">
                <a:solidFill>
                  <a:srgbClr val="00599D"/>
                </a:solidFill>
                <a:cs typeface="Arial" charset="0"/>
              </a:rPr>
              <a:t>Specifications</a:t>
            </a:r>
          </a:p>
          <a:p>
            <a:pPr marL="120650" indent="-120650">
              <a:spcBef>
                <a:spcPts val="788"/>
              </a:spcBef>
            </a:pPr>
            <a:r>
              <a:rPr lang="en-US" sz="2800" dirty="0">
                <a:solidFill>
                  <a:schemeClr val="tx1"/>
                </a:solidFill>
                <a:cs typeface="Arial" charset="0"/>
              </a:rPr>
              <a:t>Very close to the </a:t>
            </a:r>
            <a:r>
              <a:rPr lang="en-US" sz="2800" dirty="0" smtClean="0">
                <a:solidFill>
                  <a:schemeClr val="tx1"/>
                </a:solidFill>
                <a:cs typeface="Arial" charset="0"/>
              </a:rPr>
              <a:t>irradiation facility</a:t>
            </a:r>
            <a:r>
              <a:rPr lang="en-US" sz="2800" dirty="0">
                <a:solidFill>
                  <a:schemeClr val="tx1"/>
                </a:solidFill>
                <a:cs typeface="Arial" charset="0"/>
              </a:rPr>
              <a:t>, equipped </a:t>
            </a:r>
            <a:r>
              <a:rPr lang="en-US" sz="2800" dirty="0" smtClean="0">
                <a:solidFill>
                  <a:schemeClr val="tx1"/>
                </a:solidFill>
                <a:cs typeface="Arial" charset="0"/>
              </a:rPr>
              <a:t>with incubators</a:t>
            </a:r>
            <a:r>
              <a:rPr lang="en-US" sz="2800" dirty="0">
                <a:solidFill>
                  <a:schemeClr val="tx1"/>
                </a:solidFill>
                <a:cs typeface="Arial" charset="0"/>
              </a:rPr>
              <a:t>, laminar flow boxes, Coulter counters, microscopes, etc.</a:t>
            </a:r>
          </a:p>
          <a:p>
            <a:pPr marL="120650" indent="-120650">
              <a:spcBef>
                <a:spcPts val="788"/>
              </a:spcBef>
            </a:pPr>
            <a:endParaRPr lang="en-US" sz="28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3437" name="Rectangle 13"/>
          <p:cNvSpPr>
            <a:spLocks noGrp="1" noChangeArrowheads="1"/>
          </p:cNvSpPr>
          <p:nvPr>
            <p:ph type="title" idx="4294967295"/>
          </p:nvPr>
        </p:nvSpPr>
        <p:spPr>
          <a:xfrm>
            <a:off x="407988" y="107950"/>
            <a:ext cx="12239625" cy="1279525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BioLab</a:t>
            </a:r>
            <a:r>
              <a:rPr lang="en-US" dirty="0" smtClean="0"/>
              <a:t> Equipment</a:t>
            </a:r>
          </a:p>
        </p:txBody>
      </p:sp>
      <p:pic>
        <p:nvPicPr>
          <p:cNvPr id="103439" name="Picture 15" descr="F:\bio\APPA\RRB 2013-07\BioLab photos\01_2808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560" y="628328"/>
            <a:ext cx="6767240" cy="466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64995" y="1852784"/>
            <a:ext cx="1754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29.2.2012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24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625" y="6316960"/>
            <a:ext cx="2401887" cy="277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feld 18"/>
          <p:cNvSpPr txBox="1"/>
          <p:nvPr/>
        </p:nvSpPr>
        <p:spPr>
          <a:xfrm>
            <a:off x="6197600" y="5346700"/>
            <a:ext cx="680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T- Reiter (ESA) </a:t>
            </a:r>
            <a:r>
              <a:rPr lang="de-DE" sz="2000" b="1" dirty="0" err="1" smtClean="0"/>
              <a:t>visiting</a:t>
            </a:r>
            <a:r>
              <a:rPr lang="de-DE" sz="2000" b="1" dirty="0" smtClean="0"/>
              <a:t> GSI in 2013 </a:t>
            </a:r>
            <a:endParaRPr lang="de-DE" sz="2000" b="1" dirty="0"/>
          </a:p>
        </p:txBody>
      </p:sp>
      <p:sp>
        <p:nvSpPr>
          <p:cNvPr id="20" name="Textfeld 19"/>
          <p:cNvSpPr txBox="1"/>
          <p:nvPr/>
        </p:nvSpPr>
        <p:spPr>
          <a:xfrm>
            <a:off x="2902000" y="8509138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X-</a:t>
            </a:r>
            <a:r>
              <a:rPr lang="de-DE" sz="2000" b="1" dirty="0" err="1" smtClean="0"/>
              <a:t>ray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machine</a:t>
            </a:r>
            <a:endParaRPr lang="de-DE" sz="20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73" y="6316961"/>
            <a:ext cx="2847975" cy="277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615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484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485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486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487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488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489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20490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Timeline for BIOMAT</a:t>
            </a:r>
          </a:p>
        </p:txBody>
      </p:sp>
      <p:sp>
        <p:nvSpPr>
          <p:cNvPr id="20492" name="Rectangle 10"/>
          <p:cNvSpPr>
            <a:spLocks/>
          </p:cNvSpPr>
          <p:nvPr/>
        </p:nvSpPr>
        <p:spPr bwMode="auto">
          <a:xfrm>
            <a:off x="596900" y="1803400"/>
            <a:ext cx="12230100" cy="431800"/>
          </a:xfrm>
          <a:prstGeom prst="rect">
            <a:avLst/>
          </a:prstGeom>
          <a:solidFill>
            <a:srgbClr val="D8D8D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de-DE"/>
          </a:p>
        </p:txBody>
      </p:sp>
      <p:grpSp>
        <p:nvGrpSpPr>
          <p:cNvPr id="20493" name="Group 18"/>
          <p:cNvGrpSpPr>
            <a:grpSpLocks/>
          </p:cNvGrpSpPr>
          <p:nvPr/>
        </p:nvGrpSpPr>
        <p:grpSpPr bwMode="auto">
          <a:xfrm>
            <a:off x="722313" y="1790700"/>
            <a:ext cx="11595100" cy="444500"/>
            <a:chOff x="0" y="0"/>
            <a:chExt cx="7303" cy="280"/>
          </a:xfrm>
        </p:grpSpPr>
        <p:sp>
          <p:nvSpPr>
            <p:cNvPr id="20518" name="Rectangle 11"/>
            <p:cNvSpPr>
              <a:spLocks/>
            </p:cNvSpPr>
            <p:nvPr/>
          </p:nvSpPr>
          <p:spPr bwMode="auto">
            <a:xfrm>
              <a:off x="0" y="0"/>
              <a:ext cx="535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/>
              <a:r>
                <a:rPr lang="en-US">
                  <a:solidFill>
                    <a:schemeClr val="tx1"/>
                  </a:solidFill>
                  <a:latin typeface="Arial Bold" charset="0"/>
                  <a:sym typeface="Arial Bold" charset="0"/>
                </a:rPr>
                <a:t>2013</a:t>
              </a:r>
            </a:p>
          </p:txBody>
        </p:sp>
        <p:sp>
          <p:nvSpPr>
            <p:cNvPr id="20519" name="Rectangle 12"/>
            <p:cNvSpPr>
              <a:spLocks/>
            </p:cNvSpPr>
            <p:nvPr/>
          </p:nvSpPr>
          <p:spPr bwMode="auto">
            <a:xfrm>
              <a:off x="1128" y="0"/>
              <a:ext cx="535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/>
              <a:r>
                <a:rPr lang="en-US">
                  <a:solidFill>
                    <a:schemeClr val="tx1"/>
                  </a:solidFill>
                  <a:latin typeface="Arial Bold" charset="0"/>
                  <a:sym typeface="Arial Bold" charset="0"/>
                </a:rPr>
                <a:t>2014</a:t>
              </a:r>
            </a:p>
          </p:txBody>
        </p:sp>
        <p:sp>
          <p:nvSpPr>
            <p:cNvPr id="20520" name="Rectangle 13"/>
            <p:cNvSpPr>
              <a:spLocks/>
            </p:cNvSpPr>
            <p:nvPr/>
          </p:nvSpPr>
          <p:spPr bwMode="auto">
            <a:xfrm>
              <a:off x="2256" y="0"/>
              <a:ext cx="535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/>
              <a:r>
                <a:rPr lang="en-US">
                  <a:solidFill>
                    <a:schemeClr val="tx1"/>
                  </a:solidFill>
                  <a:latin typeface="Arial Bold" charset="0"/>
                  <a:sym typeface="Arial Bold" charset="0"/>
                </a:rPr>
                <a:t>2015</a:t>
              </a:r>
            </a:p>
          </p:txBody>
        </p:sp>
        <p:sp>
          <p:nvSpPr>
            <p:cNvPr id="20521" name="Rectangle 14"/>
            <p:cNvSpPr>
              <a:spLocks/>
            </p:cNvSpPr>
            <p:nvPr/>
          </p:nvSpPr>
          <p:spPr bwMode="auto">
            <a:xfrm>
              <a:off x="3384" y="0"/>
              <a:ext cx="535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/>
              <a:r>
                <a:rPr lang="en-US">
                  <a:solidFill>
                    <a:schemeClr val="tx1"/>
                  </a:solidFill>
                  <a:latin typeface="Arial Bold" charset="0"/>
                  <a:sym typeface="Arial Bold" charset="0"/>
                </a:rPr>
                <a:t>2016</a:t>
              </a:r>
            </a:p>
          </p:txBody>
        </p:sp>
        <p:sp>
          <p:nvSpPr>
            <p:cNvPr id="20522" name="Rectangle 15"/>
            <p:cNvSpPr>
              <a:spLocks/>
            </p:cNvSpPr>
            <p:nvPr/>
          </p:nvSpPr>
          <p:spPr bwMode="auto">
            <a:xfrm>
              <a:off x="4512" y="0"/>
              <a:ext cx="535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/>
              <a:r>
                <a:rPr lang="en-US">
                  <a:solidFill>
                    <a:schemeClr val="tx1"/>
                  </a:solidFill>
                  <a:latin typeface="Arial Bold" charset="0"/>
                  <a:sym typeface="Arial Bold" charset="0"/>
                </a:rPr>
                <a:t>2017</a:t>
              </a:r>
            </a:p>
          </p:txBody>
        </p:sp>
        <p:sp>
          <p:nvSpPr>
            <p:cNvPr id="20523" name="Rectangle 16"/>
            <p:cNvSpPr>
              <a:spLocks/>
            </p:cNvSpPr>
            <p:nvPr/>
          </p:nvSpPr>
          <p:spPr bwMode="auto">
            <a:xfrm>
              <a:off x="5640" y="0"/>
              <a:ext cx="535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/>
              <a:r>
                <a:rPr lang="en-US">
                  <a:solidFill>
                    <a:schemeClr val="tx1"/>
                  </a:solidFill>
                  <a:latin typeface="Arial Bold" charset="0"/>
                  <a:sym typeface="Arial Bold" charset="0"/>
                </a:rPr>
                <a:t>2018</a:t>
              </a:r>
            </a:p>
          </p:txBody>
        </p:sp>
        <p:sp>
          <p:nvSpPr>
            <p:cNvPr id="20524" name="Rectangle 17"/>
            <p:cNvSpPr>
              <a:spLocks/>
            </p:cNvSpPr>
            <p:nvPr/>
          </p:nvSpPr>
          <p:spPr bwMode="auto">
            <a:xfrm>
              <a:off x="6768" y="0"/>
              <a:ext cx="535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/>
              <a:r>
                <a:rPr lang="en-US">
                  <a:solidFill>
                    <a:schemeClr val="tx1"/>
                  </a:solidFill>
                  <a:latin typeface="Arial Bold" charset="0"/>
                  <a:sym typeface="Arial Bold" charset="0"/>
                </a:rPr>
                <a:t>2019</a:t>
              </a:r>
            </a:p>
          </p:txBody>
        </p:sp>
      </p:grpSp>
      <p:sp>
        <p:nvSpPr>
          <p:cNvPr id="20494" name="Rectangle 19"/>
          <p:cNvSpPr>
            <a:spLocks/>
          </p:cNvSpPr>
          <p:nvPr/>
        </p:nvSpPr>
        <p:spPr bwMode="auto">
          <a:xfrm>
            <a:off x="596900" y="2654300"/>
            <a:ext cx="12230100" cy="1447800"/>
          </a:xfrm>
          <a:prstGeom prst="rect">
            <a:avLst/>
          </a:prstGeom>
          <a:solidFill>
            <a:srgbClr val="EED5B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495" name="Rectangle 20"/>
          <p:cNvSpPr>
            <a:spLocks/>
          </p:cNvSpPr>
          <p:nvPr/>
        </p:nvSpPr>
        <p:spPr bwMode="auto">
          <a:xfrm>
            <a:off x="596900" y="4876800"/>
            <a:ext cx="12230100" cy="1446213"/>
          </a:xfrm>
          <a:prstGeom prst="rect">
            <a:avLst/>
          </a:prstGeom>
          <a:solidFill>
            <a:srgbClr val="BCEE6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496" name="Rectangle 21"/>
          <p:cNvSpPr>
            <a:spLocks/>
          </p:cNvSpPr>
          <p:nvPr/>
        </p:nvSpPr>
        <p:spPr bwMode="auto">
          <a:xfrm>
            <a:off x="596900" y="7099300"/>
            <a:ext cx="12230100" cy="1446213"/>
          </a:xfrm>
          <a:prstGeom prst="rect">
            <a:avLst/>
          </a:prstGeom>
          <a:solidFill>
            <a:srgbClr val="87CEE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497" name="Rectangle 22"/>
          <p:cNvSpPr>
            <a:spLocks/>
          </p:cNvSpPr>
          <p:nvPr/>
        </p:nvSpPr>
        <p:spPr bwMode="auto">
          <a:xfrm rot="-5400000">
            <a:off x="-36512" y="3175000"/>
            <a:ext cx="749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2000">
                <a:solidFill>
                  <a:schemeClr val="tx1"/>
                </a:solidFill>
                <a:latin typeface="Arial Bold" charset="0"/>
                <a:sym typeface="Arial Bold" charset="0"/>
              </a:rPr>
              <a:t>FAIR</a:t>
            </a:r>
          </a:p>
        </p:txBody>
      </p:sp>
      <p:sp>
        <p:nvSpPr>
          <p:cNvPr id="20498" name="Rectangle 23"/>
          <p:cNvSpPr>
            <a:spLocks/>
          </p:cNvSpPr>
          <p:nvPr/>
        </p:nvSpPr>
        <p:spPr bwMode="auto">
          <a:xfrm rot="-5400000">
            <a:off x="-504825" y="7637463"/>
            <a:ext cx="169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2000">
                <a:solidFill>
                  <a:schemeClr val="tx1"/>
                </a:solidFill>
                <a:latin typeface="Arial Bold" charset="0"/>
                <a:sym typeface="Arial Bold" charset="0"/>
              </a:rPr>
              <a:t>Experiments</a:t>
            </a:r>
          </a:p>
        </p:txBody>
      </p:sp>
      <p:sp>
        <p:nvSpPr>
          <p:cNvPr id="20499" name="Rectangle 27"/>
          <p:cNvSpPr>
            <a:spLocks/>
          </p:cNvSpPr>
          <p:nvPr/>
        </p:nvSpPr>
        <p:spPr bwMode="auto">
          <a:xfrm rot="-5400000">
            <a:off x="-519113" y="5413376"/>
            <a:ext cx="17240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2000">
                <a:solidFill>
                  <a:schemeClr val="tx1"/>
                </a:solidFill>
                <a:latin typeface="Arial Bold" charset="0"/>
                <a:sym typeface="Arial Bold" charset="0"/>
              </a:rPr>
              <a:t>Preparations</a:t>
            </a:r>
          </a:p>
        </p:txBody>
      </p:sp>
      <p:sp>
        <p:nvSpPr>
          <p:cNvPr id="20500" name="Rectangle 28"/>
          <p:cNvSpPr>
            <a:spLocks/>
          </p:cNvSpPr>
          <p:nvPr/>
        </p:nvSpPr>
        <p:spPr bwMode="auto">
          <a:xfrm>
            <a:off x="8458200" y="2692400"/>
            <a:ext cx="21399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800">
                <a:solidFill>
                  <a:schemeClr val="tx1"/>
                </a:solidFill>
                <a:latin typeface="Arial Bold" charset="0"/>
                <a:sym typeface="Arial Bold" charset="0"/>
              </a:rPr>
              <a:t>APPA Cave Ready</a:t>
            </a:r>
          </a:p>
        </p:txBody>
      </p:sp>
      <p:sp>
        <p:nvSpPr>
          <p:cNvPr id="20501" name="AutoShape 29"/>
          <p:cNvSpPr>
            <a:spLocks/>
          </p:cNvSpPr>
          <p:nvPr/>
        </p:nvSpPr>
        <p:spPr bwMode="auto">
          <a:xfrm>
            <a:off x="8153400" y="2755900"/>
            <a:ext cx="228600" cy="228600"/>
          </a:xfrm>
          <a:prstGeom prst="diamond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502" name="AutoShape 30"/>
          <p:cNvSpPr>
            <a:spLocks/>
          </p:cNvSpPr>
          <p:nvPr/>
        </p:nvSpPr>
        <p:spPr bwMode="auto">
          <a:xfrm>
            <a:off x="10045700" y="3136900"/>
            <a:ext cx="228600" cy="228600"/>
          </a:xfrm>
          <a:prstGeom prst="diamond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503" name="Rectangle 31"/>
          <p:cNvSpPr>
            <a:spLocks/>
          </p:cNvSpPr>
          <p:nvPr/>
        </p:nvSpPr>
        <p:spPr bwMode="auto">
          <a:xfrm>
            <a:off x="10350500" y="3073400"/>
            <a:ext cx="13525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800">
                <a:solidFill>
                  <a:schemeClr val="tx1"/>
                </a:solidFill>
                <a:latin typeface="Arial Bold" charset="0"/>
                <a:sym typeface="Arial Bold" charset="0"/>
              </a:rPr>
              <a:t>First Beam</a:t>
            </a:r>
          </a:p>
        </p:txBody>
      </p:sp>
      <p:sp>
        <p:nvSpPr>
          <p:cNvPr id="20504" name="AutoShape 32"/>
          <p:cNvSpPr>
            <a:spLocks/>
          </p:cNvSpPr>
          <p:nvPr/>
        </p:nvSpPr>
        <p:spPr bwMode="auto">
          <a:xfrm>
            <a:off x="12407900" y="3517900"/>
            <a:ext cx="228600" cy="228600"/>
          </a:xfrm>
          <a:prstGeom prst="diamond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505" name="Rectangle 33"/>
          <p:cNvSpPr>
            <a:spLocks/>
          </p:cNvSpPr>
          <p:nvPr/>
        </p:nvSpPr>
        <p:spPr bwMode="auto">
          <a:xfrm>
            <a:off x="11074400" y="3454400"/>
            <a:ext cx="12636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800">
                <a:solidFill>
                  <a:schemeClr val="tx1"/>
                </a:solidFill>
                <a:latin typeface="Arial Bold" charset="0"/>
                <a:sym typeface="Arial Bold" charset="0"/>
              </a:rPr>
              <a:t>Full Beam</a:t>
            </a:r>
          </a:p>
        </p:txBody>
      </p:sp>
      <p:sp>
        <p:nvSpPr>
          <p:cNvPr id="20506" name="AutoShape 34"/>
          <p:cNvSpPr>
            <a:spLocks/>
          </p:cNvSpPr>
          <p:nvPr/>
        </p:nvSpPr>
        <p:spPr bwMode="auto">
          <a:xfrm>
            <a:off x="5813425" y="5465763"/>
            <a:ext cx="228600" cy="228600"/>
          </a:xfrm>
          <a:prstGeom prst="diamond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507" name="AutoShape 37"/>
          <p:cNvSpPr>
            <a:spLocks/>
          </p:cNvSpPr>
          <p:nvPr/>
        </p:nvSpPr>
        <p:spPr bwMode="auto">
          <a:xfrm>
            <a:off x="8302625" y="5826125"/>
            <a:ext cx="228600" cy="228600"/>
          </a:xfrm>
          <a:prstGeom prst="diamond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508" name="AutoShape 38"/>
          <p:cNvSpPr>
            <a:spLocks/>
          </p:cNvSpPr>
          <p:nvPr/>
        </p:nvSpPr>
        <p:spPr bwMode="auto">
          <a:xfrm>
            <a:off x="10102850" y="7253288"/>
            <a:ext cx="228600" cy="228600"/>
          </a:xfrm>
          <a:prstGeom prst="diamond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509" name="Rectangle 39"/>
          <p:cNvSpPr>
            <a:spLocks/>
          </p:cNvSpPr>
          <p:nvPr/>
        </p:nvSpPr>
        <p:spPr bwMode="auto">
          <a:xfrm>
            <a:off x="5997575" y="5453063"/>
            <a:ext cx="26924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800">
                <a:solidFill>
                  <a:schemeClr val="tx1"/>
                </a:solidFill>
                <a:latin typeface="Arial Bold" charset="0"/>
                <a:sym typeface="Arial Bold" charset="0"/>
              </a:rPr>
              <a:t>Purchase Beamline Parts</a:t>
            </a:r>
          </a:p>
        </p:txBody>
      </p:sp>
      <p:sp>
        <p:nvSpPr>
          <p:cNvPr id="20510" name="Rectangle 41"/>
          <p:cNvSpPr>
            <a:spLocks/>
          </p:cNvSpPr>
          <p:nvPr/>
        </p:nvSpPr>
        <p:spPr bwMode="auto">
          <a:xfrm>
            <a:off x="8493125" y="5800725"/>
            <a:ext cx="1701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800">
                <a:solidFill>
                  <a:schemeClr val="tx1"/>
                </a:solidFill>
                <a:latin typeface="Arial Bold" charset="0"/>
                <a:sym typeface="Arial Bold" charset="0"/>
              </a:rPr>
              <a:t>Setup beamline</a:t>
            </a:r>
          </a:p>
        </p:txBody>
      </p:sp>
      <p:sp>
        <p:nvSpPr>
          <p:cNvPr id="20511" name="Rectangle 42"/>
          <p:cNvSpPr>
            <a:spLocks/>
          </p:cNvSpPr>
          <p:nvPr/>
        </p:nvSpPr>
        <p:spPr bwMode="auto">
          <a:xfrm>
            <a:off x="10371138" y="7253288"/>
            <a:ext cx="21669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800">
                <a:solidFill>
                  <a:schemeClr val="tx1"/>
                </a:solidFill>
                <a:latin typeface="Arial Bold" charset="0"/>
                <a:sym typeface="Arial Bold" charset="0"/>
              </a:rPr>
              <a:t>Commissioning with</a:t>
            </a:r>
            <a:br>
              <a:rPr lang="en-US" sz="1800">
                <a:solidFill>
                  <a:schemeClr val="tx1"/>
                </a:solidFill>
                <a:latin typeface="Arial Bold" charset="0"/>
                <a:sym typeface="Arial Bold" charset="0"/>
              </a:rPr>
            </a:br>
            <a:r>
              <a:rPr lang="en-US" sz="1800">
                <a:solidFill>
                  <a:schemeClr val="tx1"/>
                </a:solidFill>
                <a:latin typeface="Arial Bold" charset="0"/>
                <a:sym typeface="Arial Bold" charset="0"/>
              </a:rPr>
              <a:t>beam</a:t>
            </a:r>
          </a:p>
        </p:txBody>
      </p:sp>
      <p:sp>
        <p:nvSpPr>
          <p:cNvPr id="20512" name="Rectangle 43"/>
          <p:cNvSpPr>
            <a:spLocks/>
          </p:cNvSpPr>
          <p:nvPr/>
        </p:nvSpPr>
        <p:spPr bwMode="auto">
          <a:xfrm>
            <a:off x="10810875" y="8166100"/>
            <a:ext cx="16129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800">
                <a:solidFill>
                  <a:schemeClr val="tx1"/>
                </a:solidFill>
                <a:latin typeface="Arial Bold" charset="0"/>
                <a:sym typeface="Arial Bold" charset="0"/>
              </a:rPr>
              <a:t>User operation</a:t>
            </a:r>
          </a:p>
        </p:txBody>
      </p:sp>
      <p:sp>
        <p:nvSpPr>
          <p:cNvPr id="20513" name="AutoShape 44"/>
          <p:cNvSpPr>
            <a:spLocks/>
          </p:cNvSpPr>
          <p:nvPr/>
        </p:nvSpPr>
        <p:spPr bwMode="auto">
          <a:xfrm>
            <a:off x="12407900" y="8204200"/>
            <a:ext cx="228600" cy="228600"/>
          </a:xfrm>
          <a:prstGeom prst="diamond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0514" name="Line 45"/>
          <p:cNvSpPr>
            <a:spLocks noChangeShapeType="1"/>
          </p:cNvSpPr>
          <p:nvPr/>
        </p:nvSpPr>
        <p:spPr bwMode="auto">
          <a:xfrm flipV="1">
            <a:off x="792163" y="4948238"/>
            <a:ext cx="3694112" cy="127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15" name="Rectangle 46"/>
          <p:cNvSpPr>
            <a:spLocks/>
          </p:cNvSpPr>
          <p:nvPr/>
        </p:nvSpPr>
        <p:spPr bwMode="auto">
          <a:xfrm>
            <a:off x="2286000" y="4965700"/>
            <a:ext cx="7683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800">
                <a:solidFill>
                  <a:schemeClr val="tx1"/>
                </a:solidFill>
                <a:latin typeface="Arial Bold" charset="0"/>
                <a:sym typeface="Arial Bold" charset="0"/>
              </a:rPr>
              <a:t>TDRs</a:t>
            </a:r>
          </a:p>
        </p:txBody>
      </p:sp>
      <p:sp>
        <p:nvSpPr>
          <p:cNvPr id="20516" name="Rectangle 46"/>
          <p:cNvSpPr>
            <a:spLocks/>
          </p:cNvSpPr>
          <p:nvPr/>
        </p:nvSpPr>
        <p:spPr bwMode="auto">
          <a:xfrm>
            <a:off x="7756525" y="4948238"/>
            <a:ext cx="40020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800">
                <a:solidFill>
                  <a:schemeClr val="tx1"/>
                </a:solidFill>
                <a:latin typeface="Arial Bold" charset="0"/>
                <a:sym typeface="Arial Bold" charset="0"/>
              </a:rPr>
              <a:t>Instrumentation via Verbundforschung</a:t>
            </a:r>
          </a:p>
        </p:txBody>
      </p:sp>
      <p:sp>
        <p:nvSpPr>
          <p:cNvPr id="20517" name="Line 45"/>
          <p:cNvSpPr>
            <a:spLocks noChangeShapeType="1"/>
          </p:cNvSpPr>
          <p:nvPr/>
        </p:nvSpPr>
        <p:spPr bwMode="auto">
          <a:xfrm flipV="1">
            <a:off x="6502400" y="4940300"/>
            <a:ext cx="6057900" cy="2063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5" name="Textfeld 44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28/07/2014		FAIR Workshop,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Kolimbari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25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7332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Summary / Outlook</a:t>
            </a:r>
          </a:p>
        </p:txBody>
      </p:sp>
      <p:sp>
        <p:nvSpPr>
          <p:cNvPr id="14" name="Rectangle 10"/>
          <p:cNvSpPr txBox="1">
            <a:spLocks noChangeArrowheads="1"/>
          </p:cNvSpPr>
          <p:nvPr/>
        </p:nvSpPr>
        <p:spPr bwMode="auto">
          <a:xfrm>
            <a:off x="2434009" y="5668888"/>
            <a:ext cx="676875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800"/>
              </a:spcBef>
              <a:spcAft>
                <a:spcPct val="0"/>
              </a:spcAft>
              <a:defRPr sz="3400">
                <a:solidFill>
                  <a:srgbClr val="00599D"/>
                </a:solidFill>
                <a:latin typeface="+mn-lt"/>
                <a:ea typeface="+mn-ea"/>
                <a:cs typeface="+mn-cs"/>
                <a:sym typeface="Arial" charset="0"/>
              </a:defRPr>
            </a:lvl1pPr>
            <a:lvl2pPr marL="419100" indent="-26670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FF9900"/>
              </a:buClr>
              <a:buSzPct val="139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Arial" charset="0"/>
              </a:defRPr>
            </a:lvl2pPr>
            <a:lvl3pPr marL="1295400" indent="-381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F9900"/>
              </a:buClr>
              <a:buSzPct val="139000"/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Arial" charset="0"/>
              </a:defRPr>
            </a:lvl3pPr>
            <a:lvl4pPr marL="985838" indent="385763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FF9900"/>
              </a:buClr>
              <a:buSzPct val="139000"/>
              <a:buFont typeface="Wingdings" pitchFamily="2" charset="2"/>
              <a:defRPr sz="2200">
                <a:solidFill>
                  <a:srgbClr val="990000"/>
                </a:solidFill>
                <a:latin typeface="Arial Italic" charset="0"/>
                <a:ea typeface="+mn-ea"/>
                <a:cs typeface="+mn-cs"/>
                <a:sym typeface="Arial Italic" charset="0"/>
              </a:defRPr>
            </a:lvl4pPr>
            <a:lvl5pPr marL="1273175" indent="555625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FF9900"/>
              </a:buClr>
              <a:buSzPct val="139000"/>
              <a:buFont typeface="Wingdings" pitchFamily="2" charset="2"/>
              <a:defRPr sz="2200">
                <a:solidFill>
                  <a:srgbClr val="0066CC"/>
                </a:solidFill>
                <a:latin typeface="+mn-lt"/>
                <a:ea typeface="+mn-ea"/>
                <a:cs typeface="+mn-cs"/>
                <a:sym typeface="Arial" charset="0"/>
              </a:defRPr>
            </a:lvl5pPr>
            <a:lvl6pPr marL="1730375" algn="l" rtl="0" fontAlgn="base">
              <a:spcBef>
                <a:spcPts val="500"/>
              </a:spcBef>
              <a:spcAft>
                <a:spcPct val="0"/>
              </a:spcAft>
              <a:buClr>
                <a:srgbClr val="FF9900"/>
              </a:buClr>
              <a:buSzPct val="139000"/>
              <a:buFont typeface="Wingdings" charset="2"/>
              <a:defRPr sz="2200">
                <a:solidFill>
                  <a:srgbClr val="0066CC"/>
                </a:solidFill>
                <a:latin typeface="+mn-lt"/>
                <a:ea typeface="+mn-ea"/>
                <a:cs typeface="+mn-cs"/>
                <a:sym typeface="Arial" charset="0"/>
              </a:defRPr>
            </a:lvl6pPr>
            <a:lvl7pPr marL="2187575" algn="l" rtl="0" fontAlgn="base">
              <a:spcBef>
                <a:spcPts val="500"/>
              </a:spcBef>
              <a:spcAft>
                <a:spcPct val="0"/>
              </a:spcAft>
              <a:buClr>
                <a:srgbClr val="FF9900"/>
              </a:buClr>
              <a:buSzPct val="139000"/>
              <a:buFont typeface="Wingdings" charset="2"/>
              <a:defRPr sz="2200">
                <a:solidFill>
                  <a:srgbClr val="0066CC"/>
                </a:solidFill>
                <a:latin typeface="+mn-lt"/>
                <a:ea typeface="+mn-ea"/>
                <a:cs typeface="+mn-cs"/>
                <a:sym typeface="Arial" charset="0"/>
              </a:defRPr>
            </a:lvl7pPr>
            <a:lvl8pPr marL="2644775" algn="l" rtl="0" fontAlgn="base">
              <a:spcBef>
                <a:spcPts val="500"/>
              </a:spcBef>
              <a:spcAft>
                <a:spcPct val="0"/>
              </a:spcAft>
              <a:buClr>
                <a:srgbClr val="FF9900"/>
              </a:buClr>
              <a:buSzPct val="139000"/>
              <a:buFont typeface="Wingdings" charset="2"/>
              <a:defRPr sz="2200">
                <a:solidFill>
                  <a:srgbClr val="0066CC"/>
                </a:solidFill>
                <a:latin typeface="+mn-lt"/>
                <a:ea typeface="+mn-ea"/>
                <a:cs typeface="+mn-cs"/>
                <a:sym typeface="Arial" charset="0"/>
              </a:defRPr>
            </a:lvl8pPr>
            <a:lvl9pPr marL="3101975" algn="l" rtl="0" fontAlgn="base">
              <a:spcBef>
                <a:spcPts val="500"/>
              </a:spcBef>
              <a:spcAft>
                <a:spcPct val="0"/>
              </a:spcAft>
              <a:buClr>
                <a:srgbClr val="FF9900"/>
              </a:buClr>
              <a:buSzPct val="139000"/>
              <a:buFont typeface="Wingdings" charset="2"/>
              <a:defRPr sz="2200">
                <a:solidFill>
                  <a:srgbClr val="0066CC"/>
                </a:solidFill>
                <a:latin typeface="+mn-lt"/>
                <a:ea typeface="+mn-ea"/>
                <a:cs typeface="+mn-cs"/>
                <a:sym typeface="Arial" charset="0"/>
              </a:defRPr>
            </a:lvl9pPr>
          </a:lstStyle>
          <a:p>
            <a:pPr marL="120650" indent="-120650" algn="ctr" eaLnBrk="1" hangingPunct="1"/>
            <a:r>
              <a:rPr lang="de-DE" sz="8800" kern="0" dirty="0" err="1" smtClean="0"/>
              <a:t>Thank</a:t>
            </a:r>
            <a:r>
              <a:rPr lang="de-DE" sz="8800" kern="0" dirty="0" smtClean="0"/>
              <a:t> </a:t>
            </a:r>
            <a:r>
              <a:rPr lang="de-DE" sz="8800" kern="0" dirty="0" err="1" smtClean="0"/>
              <a:t>you</a:t>
            </a:r>
            <a:r>
              <a:rPr lang="de-DE" sz="8800" kern="0" dirty="0" smtClean="0"/>
              <a:t>!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5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26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957784" y="2140496"/>
            <a:ext cx="105131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 err="1" smtClean="0"/>
              <a:t>Broad</a:t>
            </a:r>
            <a:r>
              <a:rPr lang="de-DE" dirty="0" smtClean="0"/>
              <a:t> </a:t>
            </a:r>
            <a:r>
              <a:rPr lang="de-DE" dirty="0" err="1" smtClean="0"/>
              <a:t>scientific</a:t>
            </a:r>
            <a:r>
              <a:rPr lang="de-DE" dirty="0" smtClean="0"/>
              <a:t> </a:t>
            </a:r>
            <a:r>
              <a:rPr lang="de-DE" dirty="0" err="1" smtClean="0"/>
              <a:t>program</a:t>
            </a:r>
            <a:endParaRPr lang="de-DE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de-DE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/>
              <a:t>L</a:t>
            </a:r>
            <a:r>
              <a:rPr lang="de-DE" dirty="0" smtClean="0"/>
              <a:t>arge international </a:t>
            </a:r>
            <a:r>
              <a:rPr lang="de-DE" dirty="0" err="1" smtClean="0"/>
              <a:t>collaboration</a:t>
            </a:r>
            <a:r>
              <a:rPr lang="de-DE" dirty="0" smtClean="0"/>
              <a:t> /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community</a:t>
            </a:r>
            <a:endParaRPr lang="de-DE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de-DE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 smtClean="0"/>
              <a:t>TDR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BIOMAT </a:t>
            </a:r>
            <a:r>
              <a:rPr lang="de-DE" dirty="0" err="1" smtClean="0"/>
              <a:t>irradiation</a:t>
            </a:r>
            <a:r>
              <a:rPr lang="de-DE" dirty="0" smtClean="0"/>
              <a:t> </a:t>
            </a:r>
            <a:r>
              <a:rPr lang="de-DE" dirty="0" err="1" smtClean="0"/>
              <a:t>facility</a:t>
            </a:r>
            <a:r>
              <a:rPr lang="de-DE" dirty="0" smtClean="0"/>
              <a:t> in </a:t>
            </a:r>
            <a:r>
              <a:rPr lang="de-DE" dirty="0" err="1" smtClean="0"/>
              <a:t>preparation</a:t>
            </a:r>
            <a:endParaRPr lang="de-DE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de-DE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 err="1" smtClean="0"/>
              <a:t>Cooperation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European Space Agency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26906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280"/>
            <a:ext cx="7063454" cy="410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10547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0216"/>
            <a:ext cx="7127249" cy="518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105477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690" y="3220617"/>
            <a:ext cx="5653407" cy="52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58563" y="4069383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May, 30, 2013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258563" y="8837240"/>
            <a:ext cx="4932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Dose=1.8 </a:t>
            </a:r>
            <a:r>
              <a:rPr lang="de-DE" dirty="0" err="1" smtClean="0"/>
              <a:t>mSv</a:t>
            </a:r>
            <a:r>
              <a:rPr lang="de-DE" dirty="0" smtClean="0"/>
              <a:t>/dayx501x2=1.8 </a:t>
            </a:r>
            <a:r>
              <a:rPr lang="de-DE" dirty="0" err="1" smtClean="0"/>
              <a:t>Sv</a:t>
            </a:r>
            <a:endParaRPr lang="en-US" dirty="0"/>
          </a:p>
        </p:txBody>
      </p:sp>
      <p:pic>
        <p:nvPicPr>
          <p:cNvPr id="105479" name="Picture 7" descr="http://news.bbc.co.uk/media/images/38496000/jpg/_38496915_tito23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563" y="268288"/>
            <a:ext cx="3278241" cy="245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750871" y="1029668"/>
            <a:ext cx="2158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April, 3, 2013</a:t>
            </a:r>
            <a:endParaRPr lang="en-US" dirty="0"/>
          </a:p>
        </p:txBody>
      </p:sp>
      <p:sp>
        <p:nvSpPr>
          <p:cNvPr id="10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27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1789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07"/>
          <a:stretch>
            <a:fillRect/>
          </a:stretch>
        </p:blipFill>
        <p:spPr bwMode="auto">
          <a:xfrm>
            <a:off x="0" y="1827213"/>
            <a:ext cx="13004800" cy="751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BIOMAT - User Facility and Collaborations</a:t>
            </a:r>
          </a:p>
        </p:txBody>
      </p:sp>
      <p:sp>
        <p:nvSpPr>
          <p:cNvPr id="7181" name="AutoShape 10"/>
          <p:cNvSpPr>
            <a:spLocks/>
          </p:cNvSpPr>
          <p:nvPr/>
        </p:nvSpPr>
        <p:spPr bwMode="auto">
          <a:xfrm>
            <a:off x="649288" y="1348408"/>
            <a:ext cx="11182350" cy="1224311"/>
          </a:xfrm>
          <a:prstGeom prst="roundRect">
            <a:avLst>
              <a:gd name="adj" fmla="val 3560"/>
            </a:avLst>
          </a:prstGeom>
          <a:solidFill>
            <a:srgbClr val="FFC000"/>
          </a:solidFill>
          <a:ln w="76200">
            <a:solidFill>
              <a:srgbClr val="FFFFFF"/>
            </a:solidFill>
            <a:round/>
            <a:headEnd/>
            <a:tailEnd/>
          </a:ln>
        </p:spPr>
        <p:txBody>
          <a:bodyPr lIns="0" tIns="0" rIns="57799" bIns="0"/>
          <a:lstStyle/>
          <a:p>
            <a:pPr marL="57150"/>
            <a:endParaRPr lang="en-US" sz="1000" b="1" dirty="0" smtClean="0">
              <a:solidFill>
                <a:srgbClr val="005A7C"/>
              </a:solidFill>
            </a:endParaRPr>
          </a:p>
          <a:p>
            <a:pPr marL="57150" algn="ctr"/>
            <a:r>
              <a:rPr lang="en-US" b="1" dirty="0" smtClean="0">
                <a:solidFill>
                  <a:srgbClr val="005A7C"/>
                </a:solidFill>
              </a:rPr>
              <a:t>Main physics </a:t>
            </a:r>
            <a:r>
              <a:rPr lang="en-US" b="1" dirty="0" smtClean="0">
                <a:solidFill>
                  <a:srgbClr val="005A7C"/>
                </a:solidFill>
              </a:rPr>
              <a:t>goal</a:t>
            </a:r>
            <a:r>
              <a:rPr lang="en-US" b="1" dirty="0" smtClean="0">
                <a:solidFill>
                  <a:srgbClr val="005A7C"/>
                </a:solidFill>
              </a:rPr>
              <a:t>: to construct a world-leading, unique facility for experiments in applied sciences </a:t>
            </a:r>
            <a:r>
              <a:rPr lang="en-US" b="1" dirty="0" smtClean="0">
                <a:solidFill>
                  <a:srgbClr val="005A7C"/>
                </a:solidFill>
              </a:rPr>
              <a:t>(biology, medicine, material science)</a:t>
            </a:r>
            <a:endParaRPr lang="en-US" b="1" dirty="0" smtClean="0">
              <a:solidFill>
                <a:srgbClr val="005A7C"/>
              </a:solidFill>
            </a:endParaRPr>
          </a:p>
          <a:p>
            <a:pPr marL="57150" algn="ctr"/>
            <a:endParaRPr lang="en-US" b="1" dirty="0">
              <a:solidFill>
                <a:srgbClr val="005A7C"/>
              </a:solidFill>
            </a:endParaRP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8950672" y="4314084"/>
            <a:ext cx="3910013" cy="4249141"/>
          </a:xfrm>
          <a:prstGeom prst="roundRect">
            <a:avLst>
              <a:gd name="adj" fmla="val 3560"/>
            </a:avLst>
          </a:prstGeom>
          <a:solidFill>
            <a:srgbClr val="FFB880"/>
          </a:solidFill>
          <a:ln w="76200">
            <a:solidFill>
              <a:srgbClr val="FFFFFF"/>
            </a:solidFill>
            <a:round/>
            <a:headEnd/>
            <a:tailEnd/>
          </a:ln>
        </p:spPr>
        <p:txBody>
          <a:bodyPr lIns="0" tIns="0" rIns="57799" bIns="0"/>
          <a:lstStyle/>
          <a:p>
            <a:pPr marL="57150"/>
            <a:endParaRPr lang="en-US" sz="1000" b="1" dirty="0">
              <a:solidFill>
                <a:srgbClr val="005A7C"/>
              </a:solidFill>
              <a:sym typeface="Arial Bold" charset="0"/>
            </a:endParaRPr>
          </a:p>
          <a:p>
            <a:pPr marL="57150"/>
            <a:r>
              <a:rPr lang="en-US" sz="2800" b="1" dirty="0">
                <a:solidFill>
                  <a:srgbClr val="005A7C"/>
                </a:solidFill>
                <a:sym typeface="Arial Bold" charset="0"/>
              </a:rPr>
              <a:t>Materials </a:t>
            </a:r>
            <a:r>
              <a:rPr lang="en-US" sz="2800" b="1" dirty="0" smtClean="0">
                <a:solidFill>
                  <a:srgbClr val="005A7C"/>
                </a:solidFill>
                <a:sym typeface="Arial Bold" charset="0"/>
              </a:rPr>
              <a:t>research</a:t>
            </a:r>
            <a:endParaRPr lang="en-US" sz="2800" b="1" dirty="0">
              <a:solidFill>
                <a:srgbClr val="005A7C"/>
              </a:solidFill>
              <a:sym typeface="Arial Bold" charset="0"/>
            </a:endParaRPr>
          </a:p>
          <a:p>
            <a:pPr marL="57150"/>
            <a:endParaRPr lang="en-US" sz="1000" dirty="0">
              <a:solidFill>
                <a:srgbClr val="005A7C"/>
              </a:solidFill>
            </a:endParaRPr>
          </a:p>
          <a:p>
            <a:pPr marL="57150"/>
            <a:r>
              <a:rPr lang="en-US" b="1" dirty="0" smtClean="0">
                <a:solidFill>
                  <a:srgbClr val="005A7C"/>
                </a:solidFill>
                <a:sym typeface="Arial Bold" charset="0"/>
              </a:rPr>
              <a:t>Spokesperson</a:t>
            </a:r>
            <a:r>
              <a:rPr lang="en-US" b="1" dirty="0">
                <a:solidFill>
                  <a:srgbClr val="005A7C"/>
                </a:solidFill>
                <a:sym typeface="Arial Bold" charset="0"/>
              </a:rPr>
              <a:t>:</a:t>
            </a:r>
          </a:p>
          <a:p>
            <a:pPr marL="57150"/>
            <a:r>
              <a:rPr lang="en-US" b="1" dirty="0">
                <a:solidFill>
                  <a:srgbClr val="005A7C"/>
                </a:solidFill>
                <a:sym typeface="Arial Bold" charset="0"/>
              </a:rPr>
              <a:t>Christina </a:t>
            </a:r>
            <a:r>
              <a:rPr lang="en-US" b="1" dirty="0" err="1">
                <a:solidFill>
                  <a:srgbClr val="005A7C"/>
                </a:solidFill>
                <a:sym typeface="Arial Bold" charset="0"/>
              </a:rPr>
              <a:t>Trautmann</a:t>
            </a:r>
            <a:endParaRPr lang="en-US" b="1" dirty="0">
              <a:solidFill>
                <a:srgbClr val="005A7C"/>
              </a:solidFill>
              <a:sym typeface="Arial Bold" charset="0"/>
            </a:endParaRPr>
          </a:p>
          <a:p>
            <a:pPr marL="57150"/>
            <a:endParaRPr lang="en-US" b="1" dirty="0">
              <a:solidFill>
                <a:srgbClr val="005A7C"/>
              </a:solidFill>
              <a:sym typeface="Arial Bold" charset="0"/>
            </a:endParaRPr>
          </a:p>
          <a:p>
            <a:pPr marL="57150"/>
            <a:r>
              <a:rPr lang="en-US" b="1" dirty="0">
                <a:solidFill>
                  <a:srgbClr val="005A7C"/>
                </a:solidFill>
                <a:sym typeface="Arial Bold" charset="0"/>
              </a:rPr>
              <a:t>Topics</a:t>
            </a:r>
          </a:p>
          <a:p>
            <a:pPr marL="57150">
              <a:buFontTx/>
              <a:buChar char="•"/>
            </a:pPr>
            <a:r>
              <a:rPr lang="en-US" dirty="0">
                <a:solidFill>
                  <a:srgbClr val="005A7C"/>
                </a:solidFill>
                <a:sym typeface="Arial Bold" charset="0"/>
              </a:rPr>
              <a:t> radiation hardness</a:t>
            </a:r>
          </a:p>
          <a:p>
            <a:pPr marL="57150">
              <a:buFontTx/>
              <a:buChar char="•"/>
            </a:pPr>
            <a:r>
              <a:rPr lang="en-US" dirty="0" smtClean="0">
                <a:solidFill>
                  <a:srgbClr val="005A7C"/>
                </a:solidFill>
                <a:sym typeface="Arial Bold" charset="0"/>
              </a:rPr>
              <a:t> extreme conditions (p, T, irradiation)</a:t>
            </a:r>
            <a:endParaRPr lang="en-US" dirty="0">
              <a:solidFill>
                <a:srgbClr val="005A7C"/>
              </a:solidFill>
              <a:sym typeface="Arial Bold" charset="0"/>
            </a:endParaRPr>
          </a:p>
          <a:p>
            <a:pPr marL="57150">
              <a:buFontTx/>
              <a:buChar char="•"/>
            </a:pPr>
            <a:r>
              <a:rPr lang="en-US" dirty="0">
                <a:solidFill>
                  <a:srgbClr val="005A7C"/>
                </a:solidFill>
                <a:sym typeface="Arial Bold" charset="0"/>
              </a:rPr>
              <a:t> geophysics</a:t>
            </a:r>
          </a:p>
          <a:p>
            <a:pPr marL="57150">
              <a:buFontTx/>
              <a:buChar char="•"/>
            </a:pPr>
            <a:r>
              <a:rPr lang="en-US" dirty="0">
                <a:solidFill>
                  <a:srgbClr val="005A7C"/>
                </a:solidFill>
                <a:sym typeface="Arial Bold" charset="0"/>
              </a:rPr>
              <a:t> </a:t>
            </a:r>
            <a:r>
              <a:rPr lang="en-US" dirty="0" err="1" smtClean="0">
                <a:solidFill>
                  <a:srgbClr val="005A7C"/>
                </a:solidFill>
                <a:sym typeface="Arial Bold" charset="0"/>
              </a:rPr>
              <a:t>nanoscience</a:t>
            </a:r>
            <a:endParaRPr lang="en-US" dirty="0">
              <a:solidFill>
                <a:srgbClr val="005A7C"/>
              </a:solidFill>
              <a:sym typeface="Arial Bold" charset="0"/>
            </a:endParaRPr>
          </a:p>
        </p:txBody>
      </p:sp>
      <p:sp>
        <p:nvSpPr>
          <p:cNvPr id="7185" name="Ellipse 1"/>
          <p:cNvSpPr>
            <a:spLocks noChangeArrowheads="1"/>
          </p:cNvSpPr>
          <p:nvPr/>
        </p:nvSpPr>
        <p:spPr bwMode="auto">
          <a:xfrm rot="-2090249">
            <a:off x="5133975" y="6389688"/>
            <a:ext cx="2617788" cy="1008062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186" name="Line 11"/>
          <p:cNvSpPr>
            <a:spLocks noChangeShapeType="1"/>
          </p:cNvSpPr>
          <p:nvPr/>
        </p:nvSpPr>
        <p:spPr bwMode="auto">
          <a:xfrm flipH="1" flipV="1">
            <a:off x="5934075" y="4143375"/>
            <a:ext cx="280988" cy="2246313"/>
          </a:xfrm>
          <a:prstGeom prst="line">
            <a:avLst/>
          </a:prstGeom>
          <a:noFill/>
          <a:ln w="88900">
            <a:solidFill>
              <a:srgbClr val="CC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87" name="Rectangle 13"/>
          <p:cNvSpPr>
            <a:spLocks/>
          </p:cNvSpPr>
          <p:nvPr/>
        </p:nvSpPr>
        <p:spPr bwMode="auto">
          <a:xfrm>
            <a:off x="4989513" y="3148013"/>
            <a:ext cx="1963737" cy="1158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 algn="ctr"/>
            <a:r>
              <a:rPr lang="en-US" sz="3800">
                <a:solidFill>
                  <a:srgbClr val="CC0000"/>
                </a:solidFill>
                <a:latin typeface="Arial Bold" charset="0"/>
                <a:sym typeface="Arial Bold" charset="0"/>
              </a:rPr>
              <a:t>BIOMAT</a:t>
            </a:r>
          </a:p>
          <a:p>
            <a:pPr marL="57150" algn="ctr"/>
            <a:r>
              <a:rPr lang="en-US" sz="3800">
                <a:solidFill>
                  <a:srgbClr val="CC0000"/>
                </a:solidFill>
                <a:latin typeface="Arial Bold" charset="0"/>
                <a:sym typeface="Arial Bold" charset="0"/>
              </a:rPr>
              <a:t>facility</a:t>
            </a:r>
          </a:p>
        </p:txBody>
      </p:sp>
      <p:sp>
        <p:nvSpPr>
          <p:cNvPr id="7188" name="AutoShape 11"/>
          <p:cNvSpPr>
            <a:spLocks/>
          </p:cNvSpPr>
          <p:nvPr/>
        </p:nvSpPr>
        <p:spPr bwMode="auto">
          <a:xfrm>
            <a:off x="63244" y="3118736"/>
            <a:ext cx="3982120" cy="3455763"/>
          </a:xfrm>
          <a:prstGeom prst="roundRect">
            <a:avLst>
              <a:gd name="adj" fmla="val 3560"/>
            </a:avLst>
          </a:prstGeom>
          <a:solidFill>
            <a:srgbClr val="FFB880"/>
          </a:solidFill>
          <a:ln w="76200">
            <a:solidFill>
              <a:srgbClr val="FFFFFF"/>
            </a:solidFill>
            <a:round/>
            <a:headEnd/>
            <a:tailEnd/>
          </a:ln>
        </p:spPr>
        <p:txBody>
          <a:bodyPr lIns="0" tIns="0" rIns="57799" bIns="0"/>
          <a:lstStyle/>
          <a:p>
            <a:pPr marL="57150"/>
            <a:endParaRPr lang="en-US" sz="1000" b="1" dirty="0">
              <a:solidFill>
                <a:srgbClr val="005A7C"/>
              </a:solidFill>
              <a:sym typeface="Arial Bold" charset="0"/>
            </a:endParaRPr>
          </a:p>
          <a:p>
            <a:pPr marL="57150"/>
            <a:r>
              <a:rPr lang="en-US" sz="2800" b="1" dirty="0">
                <a:solidFill>
                  <a:srgbClr val="005A7C"/>
                </a:solidFill>
                <a:sym typeface="Arial Bold" charset="0"/>
              </a:rPr>
              <a:t>Biophysics</a:t>
            </a:r>
          </a:p>
          <a:p>
            <a:pPr marL="57150"/>
            <a:endParaRPr lang="en-US" sz="1000" dirty="0">
              <a:solidFill>
                <a:srgbClr val="005A7C"/>
              </a:solidFill>
            </a:endParaRPr>
          </a:p>
          <a:p>
            <a:pPr marL="57150"/>
            <a:r>
              <a:rPr lang="en-US" b="1" dirty="0" smtClean="0">
                <a:solidFill>
                  <a:srgbClr val="005A7C"/>
                </a:solidFill>
                <a:sym typeface="Arial Bold" charset="0"/>
              </a:rPr>
              <a:t>Spokesperson</a:t>
            </a:r>
            <a:r>
              <a:rPr lang="en-US" b="1" dirty="0">
                <a:solidFill>
                  <a:srgbClr val="005A7C"/>
                </a:solidFill>
                <a:sym typeface="Arial Bold" charset="0"/>
              </a:rPr>
              <a:t>:</a:t>
            </a:r>
          </a:p>
          <a:p>
            <a:pPr marL="57150"/>
            <a:r>
              <a:rPr lang="en-US" b="1" dirty="0">
                <a:solidFill>
                  <a:srgbClr val="005A7C"/>
                </a:solidFill>
                <a:sym typeface="Arial Bold" charset="0"/>
              </a:rPr>
              <a:t>Marco Durante</a:t>
            </a:r>
          </a:p>
          <a:p>
            <a:pPr marL="57150"/>
            <a:endParaRPr lang="en-US" b="1" dirty="0">
              <a:solidFill>
                <a:srgbClr val="005A7C"/>
              </a:solidFill>
            </a:endParaRPr>
          </a:p>
          <a:p>
            <a:pPr marL="57150"/>
            <a:r>
              <a:rPr lang="en-US" b="1" dirty="0">
                <a:solidFill>
                  <a:srgbClr val="005A7C"/>
                </a:solidFill>
                <a:sym typeface="Arial Bold" charset="0"/>
              </a:rPr>
              <a:t>Topics</a:t>
            </a:r>
          </a:p>
          <a:p>
            <a:pPr marL="57150">
              <a:buFontTx/>
              <a:buChar char="•"/>
            </a:pPr>
            <a:r>
              <a:rPr lang="en-US" dirty="0" smtClean="0">
                <a:solidFill>
                  <a:srgbClr val="005A7C"/>
                </a:solidFill>
                <a:sym typeface="Arial Bold" charset="0"/>
              </a:rPr>
              <a:t> </a:t>
            </a:r>
            <a:r>
              <a:rPr lang="en-US" dirty="0">
                <a:solidFill>
                  <a:srgbClr val="005A7C"/>
                </a:solidFill>
                <a:sym typeface="Arial Bold" charset="0"/>
              </a:rPr>
              <a:t>space radiation </a:t>
            </a:r>
            <a:r>
              <a:rPr lang="en-US" dirty="0" smtClean="0">
                <a:solidFill>
                  <a:srgbClr val="005A7C"/>
                </a:solidFill>
                <a:sym typeface="Arial Bold" charset="0"/>
              </a:rPr>
              <a:t>protection</a:t>
            </a:r>
            <a:endParaRPr lang="en-US" dirty="0">
              <a:solidFill>
                <a:srgbClr val="005A7C"/>
              </a:solidFill>
              <a:sym typeface="Arial Bold" charset="0"/>
            </a:endParaRPr>
          </a:p>
          <a:p>
            <a:pPr marL="57150">
              <a:buFontTx/>
              <a:buChar char="•"/>
            </a:pPr>
            <a:r>
              <a:rPr lang="en-US" dirty="0" smtClean="0">
                <a:solidFill>
                  <a:srgbClr val="005A7C"/>
                </a:solidFill>
                <a:sym typeface="Arial Bold" charset="0"/>
              </a:rPr>
              <a:t> </a:t>
            </a:r>
            <a:r>
              <a:rPr lang="en-US" dirty="0" err="1" smtClean="0">
                <a:solidFill>
                  <a:srgbClr val="005A7C"/>
                </a:solidFill>
                <a:sym typeface="Arial Bold" charset="0"/>
              </a:rPr>
              <a:t>theranostics</a:t>
            </a:r>
            <a:endParaRPr lang="en-US" dirty="0" smtClean="0">
              <a:solidFill>
                <a:srgbClr val="005A7C"/>
              </a:solidFill>
              <a:sym typeface="Arial Bold" charset="0"/>
            </a:endParaRPr>
          </a:p>
          <a:p>
            <a:pPr marL="57150">
              <a:buFontTx/>
              <a:buChar char="•"/>
            </a:pPr>
            <a:r>
              <a:rPr lang="de-DE" dirty="0">
                <a:solidFill>
                  <a:srgbClr val="005A7C"/>
                </a:solidFill>
                <a:sym typeface="Arial Bold" charset="0"/>
              </a:rPr>
              <a:t> </a:t>
            </a:r>
            <a:r>
              <a:rPr lang="de-DE" dirty="0" err="1" smtClean="0">
                <a:solidFill>
                  <a:srgbClr val="005A7C"/>
                </a:solidFill>
                <a:sym typeface="Arial Bold" charset="0"/>
              </a:rPr>
              <a:t>particle</a:t>
            </a:r>
            <a:r>
              <a:rPr lang="de-DE" dirty="0" smtClean="0">
                <a:solidFill>
                  <a:srgbClr val="005A7C"/>
                </a:solidFill>
                <a:sym typeface="Arial Bold" charset="0"/>
              </a:rPr>
              <a:t> </a:t>
            </a:r>
            <a:r>
              <a:rPr lang="de-DE" dirty="0" err="1" smtClean="0">
                <a:solidFill>
                  <a:srgbClr val="005A7C"/>
                </a:solidFill>
                <a:sym typeface="Arial Bold" charset="0"/>
              </a:rPr>
              <a:t>therapy</a:t>
            </a:r>
            <a:endParaRPr lang="en-US" dirty="0">
              <a:solidFill>
                <a:srgbClr val="005A7C"/>
              </a:solidFill>
              <a:sym typeface="Arial Bold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2365" y="7924943"/>
            <a:ext cx="3265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Collaboration</a:t>
            </a:r>
            <a:r>
              <a:rPr lang="de-DE" b="1" dirty="0" smtClean="0"/>
              <a:t>/</a:t>
            </a:r>
            <a:r>
              <a:rPr lang="de-DE" b="1" dirty="0" err="1" smtClean="0"/>
              <a:t>user</a:t>
            </a:r>
            <a:r>
              <a:rPr lang="de-DE" b="1" dirty="0" err="1"/>
              <a:t>s</a:t>
            </a:r>
            <a:endParaRPr lang="de-DE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20 Countries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70 Institutes</a:t>
            </a:r>
            <a:endParaRPr lang="en-US" dirty="0"/>
          </a:p>
        </p:txBody>
      </p:sp>
      <p:sp>
        <p:nvSpPr>
          <p:cNvPr id="21" name="Textfeld 20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28/07/2014		FAIR Workshop,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Kolimbari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3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421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237704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Space Research at GSI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4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96" y="5393947"/>
            <a:ext cx="3024337" cy="37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96" y="1060376"/>
            <a:ext cx="3024336" cy="4092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910111" y="5467380"/>
            <a:ext cx="87375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 smtClean="0"/>
              <a:t>Radiobiological </a:t>
            </a:r>
            <a:r>
              <a:rPr lang="de-DE" dirty="0" err="1" smtClean="0"/>
              <a:t>effects</a:t>
            </a:r>
            <a:r>
              <a:rPr lang="de-DE" dirty="0" smtClean="0"/>
              <a:t> on human </a:t>
            </a:r>
            <a:r>
              <a:rPr lang="de-DE" dirty="0" err="1" smtClean="0"/>
              <a:t>beings</a:t>
            </a:r>
            <a:r>
              <a:rPr lang="de-DE" dirty="0" smtClean="0"/>
              <a:t> </a:t>
            </a:r>
            <a:r>
              <a:rPr lang="de-DE" i="1" dirty="0" smtClean="0"/>
              <a:t>(</a:t>
            </a:r>
            <a:r>
              <a:rPr lang="de-DE" i="1" dirty="0" err="1" smtClean="0"/>
              <a:t>risk</a:t>
            </a:r>
            <a:r>
              <a:rPr lang="de-DE" i="1" dirty="0" smtClean="0"/>
              <a:t> </a:t>
            </a:r>
            <a:r>
              <a:rPr lang="de-DE" i="1" dirty="0" err="1" smtClean="0"/>
              <a:t>assessment</a:t>
            </a:r>
            <a:r>
              <a:rPr lang="de-DE" i="1" dirty="0"/>
              <a:t> </a:t>
            </a:r>
            <a:r>
              <a:rPr lang="de-DE" i="1" dirty="0" err="1" smtClean="0"/>
              <a:t>for</a:t>
            </a:r>
            <a:r>
              <a:rPr lang="de-DE" i="1" dirty="0" smtClean="0"/>
              <a:t> </a:t>
            </a:r>
            <a:r>
              <a:rPr lang="de-DE" i="1" dirty="0" err="1" smtClean="0"/>
              <a:t>manned</a:t>
            </a:r>
            <a:r>
              <a:rPr lang="de-DE" i="1" dirty="0" smtClean="0"/>
              <a:t> </a:t>
            </a:r>
            <a:r>
              <a:rPr lang="de-DE" i="1" dirty="0" err="1" smtClean="0"/>
              <a:t>space</a:t>
            </a:r>
            <a:r>
              <a:rPr lang="de-DE" i="1" dirty="0" smtClean="0"/>
              <a:t> </a:t>
            </a:r>
            <a:r>
              <a:rPr lang="de-DE" i="1" dirty="0" err="1" smtClean="0"/>
              <a:t>missions</a:t>
            </a:r>
            <a:r>
              <a:rPr lang="de-DE" i="1" dirty="0" smtClean="0"/>
              <a:t>)</a:t>
            </a:r>
          </a:p>
          <a:p>
            <a:endParaRPr lang="de-DE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 err="1" smtClean="0"/>
              <a:t>Electrronic</a:t>
            </a:r>
            <a:r>
              <a:rPr lang="de-DE" dirty="0" smtClean="0"/>
              <a:t> </a:t>
            </a:r>
            <a:r>
              <a:rPr lang="de-DE" dirty="0" err="1" smtClean="0"/>
              <a:t>components</a:t>
            </a:r>
            <a:r>
              <a:rPr lang="de-DE" dirty="0" smtClean="0"/>
              <a:t> </a:t>
            </a:r>
            <a:r>
              <a:rPr lang="de-DE" i="1" dirty="0" smtClean="0"/>
              <a:t>(</a:t>
            </a:r>
            <a:r>
              <a:rPr lang="de-DE" i="1" dirty="0" err="1" smtClean="0"/>
              <a:t>radiation</a:t>
            </a:r>
            <a:r>
              <a:rPr lang="de-DE" i="1" dirty="0" smtClean="0"/>
              <a:t> </a:t>
            </a:r>
            <a:r>
              <a:rPr lang="de-DE" i="1" dirty="0" err="1" smtClean="0"/>
              <a:t>hardness</a:t>
            </a:r>
            <a:r>
              <a:rPr lang="de-DE" i="1" dirty="0" smtClean="0"/>
              <a:t> </a:t>
            </a:r>
            <a:r>
              <a:rPr lang="de-DE" i="1" dirty="0" err="1" smtClean="0"/>
              <a:t>tests</a:t>
            </a:r>
            <a:r>
              <a:rPr lang="de-DE" i="1" dirty="0" smtClean="0"/>
              <a:t>)</a:t>
            </a:r>
          </a:p>
          <a:p>
            <a:endParaRPr lang="de-DE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 err="1" smtClean="0"/>
              <a:t>Shielding</a:t>
            </a:r>
            <a:r>
              <a:rPr lang="de-DE" dirty="0" smtClean="0"/>
              <a:t> </a:t>
            </a:r>
            <a:r>
              <a:rPr lang="de-DE" dirty="0" err="1" smtClean="0"/>
              <a:t>materials</a:t>
            </a:r>
            <a:endParaRPr lang="de-DE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de-DE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 smtClean="0"/>
              <a:t>Test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c</a:t>
            </a:r>
            <a:r>
              <a:rPr lang="de-DE" dirty="0" err="1" smtClean="0"/>
              <a:t>alibration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flight</a:t>
            </a:r>
            <a:r>
              <a:rPr lang="de-DE" dirty="0" smtClean="0"/>
              <a:t> </a:t>
            </a:r>
            <a:r>
              <a:rPr lang="de-DE" dirty="0" err="1" smtClean="0"/>
              <a:t>instruments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2397944" y="4084712"/>
            <a:ext cx="967075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Simulation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cosmic</a:t>
            </a:r>
            <a:r>
              <a:rPr lang="de-DE" dirty="0" smtClean="0"/>
              <a:t>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high-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accelerators</a:t>
            </a:r>
            <a:endParaRPr lang="de-DE" dirty="0"/>
          </a:p>
        </p:txBody>
      </p:sp>
      <p:sp>
        <p:nvSpPr>
          <p:cNvPr id="47" name="Textfeld 46"/>
          <p:cNvSpPr txBox="1"/>
          <p:nvPr/>
        </p:nvSpPr>
        <p:spPr>
          <a:xfrm>
            <a:off x="3918669" y="1492424"/>
            <a:ext cx="8726091" cy="1938992"/>
          </a:xfrm>
          <a:prstGeom prst="rect">
            <a:avLst/>
          </a:prstGeom>
          <a:solidFill>
            <a:srgbClr val="00B0F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dirty="0" smtClean="0"/>
              <a:t>Radiation </a:t>
            </a:r>
            <a:r>
              <a:rPr lang="de-DE" dirty="0" err="1" smtClean="0"/>
              <a:t>environment</a:t>
            </a:r>
            <a:r>
              <a:rPr lang="de-DE" dirty="0" smtClean="0"/>
              <a:t> in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severely</a:t>
            </a:r>
            <a:r>
              <a:rPr lang="de-DE" dirty="0"/>
              <a:t> </a:t>
            </a:r>
            <a:r>
              <a:rPr lang="de-DE" dirty="0" err="1" smtClean="0"/>
              <a:t>adverse</a:t>
            </a:r>
            <a:r>
              <a:rPr lang="de-DE" dirty="0" smtClean="0"/>
              <a:t> </a:t>
            </a:r>
            <a:r>
              <a:rPr lang="de-DE" dirty="0" err="1" smtClean="0"/>
              <a:t>aspects</a:t>
            </a:r>
            <a:r>
              <a:rPr lang="de-DE" dirty="0" smtClean="0"/>
              <a:t> on human, </a:t>
            </a:r>
            <a:r>
              <a:rPr lang="de-DE" dirty="0" err="1" smtClean="0"/>
              <a:t>electronics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materials</a:t>
            </a:r>
            <a:endParaRPr lang="de-DE" dirty="0"/>
          </a:p>
          <a:p>
            <a:endParaRPr lang="de-DE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dirty="0" err="1" smtClean="0"/>
              <a:t>Effects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highly</a:t>
            </a:r>
            <a:r>
              <a:rPr lang="de-DE" dirty="0" smtClean="0"/>
              <a:t> </a:t>
            </a:r>
            <a:r>
              <a:rPr lang="de-DE" dirty="0" err="1" smtClean="0"/>
              <a:t>charged</a:t>
            </a:r>
            <a:r>
              <a:rPr lang="de-DE" dirty="0" smtClean="0"/>
              <a:t> </a:t>
            </a:r>
            <a:r>
              <a:rPr lang="de-DE" dirty="0" err="1" smtClean="0"/>
              <a:t>highly</a:t>
            </a:r>
            <a:r>
              <a:rPr lang="de-DE" dirty="0" smtClean="0"/>
              <a:t> </a:t>
            </a:r>
            <a:r>
              <a:rPr lang="de-DE" dirty="0" err="1" smtClean="0"/>
              <a:t>energetic</a:t>
            </a:r>
            <a:r>
              <a:rPr lang="de-DE" dirty="0" smtClean="0"/>
              <a:t> (HZE) heavy </a:t>
            </a:r>
            <a:r>
              <a:rPr lang="de-DE" dirty="0" err="1" smtClean="0"/>
              <a:t>ions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challenging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9611342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 descr="s116e0710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88" y="1564432"/>
            <a:ext cx="12865234" cy="785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Radiation Dose in Different Missions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5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13" name="Inhaltsplatzhalter 3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228" y="2212504"/>
            <a:ext cx="9433049" cy="5070833"/>
          </a:xfrm>
        </p:spPr>
      </p:pic>
      <p:sp>
        <p:nvSpPr>
          <p:cNvPr id="2" name="Textfeld 1"/>
          <p:cNvSpPr txBox="1"/>
          <p:nvPr/>
        </p:nvSpPr>
        <p:spPr>
          <a:xfrm>
            <a:off x="165696" y="1729928"/>
            <a:ext cx="3744416" cy="4154984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endParaRPr lang="de-DE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chemeClr val="bg1"/>
                </a:solidFill>
              </a:rPr>
              <a:t>STS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ISS </a:t>
            </a:r>
            <a:r>
              <a:rPr lang="de-DE" dirty="0" err="1" smtClean="0">
                <a:solidFill>
                  <a:schemeClr val="bg1"/>
                </a:solidFill>
              </a:rPr>
              <a:t>programs</a:t>
            </a:r>
            <a:r>
              <a:rPr lang="de-DE" dirty="0" smtClean="0">
                <a:solidFill>
                  <a:schemeClr val="bg1"/>
                </a:solidFill>
              </a:rPr>
              <a:t> will </a:t>
            </a:r>
            <a:r>
              <a:rPr lang="de-DE" dirty="0" err="1" smtClean="0">
                <a:solidFill>
                  <a:schemeClr val="bg1"/>
                </a:solidFill>
              </a:rPr>
              <a:t>be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dropped</a:t>
            </a:r>
            <a:r>
              <a:rPr lang="de-DE" dirty="0" smtClean="0">
                <a:solidFill>
                  <a:schemeClr val="bg1"/>
                </a:solidFill>
              </a:rPr>
              <a:t>, in </a:t>
            </a:r>
            <a:r>
              <a:rPr lang="de-DE" dirty="0" err="1" smtClean="0">
                <a:solidFill>
                  <a:schemeClr val="bg1"/>
                </a:solidFill>
              </a:rPr>
              <a:t>favour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Moon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Mars </a:t>
            </a:r>
            <a:r>
              <a:rPr lang="de-DE" dirty="0" err="1" smtClean="0">
                <a:solidFill>
                  <a:schemeClr val="bg1"/>
                </a:solidFill>
              </a:rPr>
              <a:t>manned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exploration</a:t>
            </a:r>
            <a:endParaRPr lang="de-DE" dirty="0" smtClean="0">
              <a:solidFill>
                <a:schemeClr val="bg1"/>
              </a:solidFill>
            </a:endParaRPr>
          </a:p>
          <a:p>
            <a:endParaRPr lang="de-DE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chemeClr val="bg1"/>
                </a:solidFill>
              </a:rPr>
              <a:t>Radiation </a:t>
            </a:r>
            <a:r>
              <a:rPr lang="de-DE" dirty="0" err="1" smtClean="0">
                <a:solidFill>
                  <a:schemeClr val="bg1"/>
                </a:solidFill>
              </a:rPr>
              <a:t>risk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is</a:t>
            </a:r>
            <a:r>
              <a:rPr lang="de-DE" dirty="0" smtClean="0">
                <a:solidFill>
                  <a:schemeClr val="bg1"/>
                </a:solidFill>
              </a:rPr>
              <a:t> a </a:t>
            </a:r>
            <a:r>
              <a:rPr lang="de-DE" dirty="0" err="1" smtClean="0">
                <a:solidFill>
                  <a:schemeClr val="bg1"/>
                </a:solidFill>
              </a:rPr>
              <a:t>big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problem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for</a:t>
            </a:r>
            <a:r>
              <a:rPr lang="de-DE" dirty="0" smtClean="0">
                <a:solidFill>
                  <a:schemeClr val="bg1"/>
                </a:solidFill>
              </a:rPr>
              <a:t> human planet </a:t>
            </a:r>
            <a:r>
              <a:rPr lang="de-DE" dirty="0" err="1" smtClean="0">
                <a:solidFill>
                  <a:schemeClr val="bg1"/>
                </a:solidFill>
              </a:rPr>
              <a:t>exploration</a:t>
            </a:r>
            <a:endParaRPr lang="de-DE" dirty="0" smtClean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6174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Galactic Cosmic Radiation (GCR)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6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996" y="1440649"/>
            <a:ext cx="9472916" cy="5596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525736" y="7258288"/>
            <a:ext cx="4680520" cy="1938992"/>
          </a:xfrm>
          <a:prstGeom prst="rect">
            <a:avLst/>
          </a:prstGeom>
          <a:solidFill>
            <a:srgbClr val="00B0F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sz="2400" dirty="0" smtClean="0"/>
              <a:t>2% </a:t>
            </a:r>
            <a:r>
              <a:rPr lang="de-DE" dirty="0" err="1" smtClean="0"/>
              <a:t>electrons</a:t>
            </a:r>
            <a:r>
              <a:rPr lang="de-DE" sz="2400" dirty="0" smtClean="0"/>
              <a:t> / </a:t>
            </a:r>
            <a:r>
              <a:rPr lang="de-DE" dirty="0" err="1" smtClean="0"/>
              <a:t>positrons</a:t>
            </a:r>
            <a:endParaRPr lang="de-DE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DE" sz="2400" dirty="0" smtClean="0"/>
              <a:t>98% </a:t>
            </a:r>
            <a:r>
              <a:rPr lang="de-DE" dirty="0" err="1" smtClean="0"/>
              <a:t>particles</a:t>
            </a:r>
            <a:endParaRPr lang="de-DE" sz="2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2400" dirty="0" smtClean="0"/>
              <a:t>87% </a:t>
            </a:r>
            <a:r>
              <a:rPr lang="de-DE" dirty="0" err="1" smtClean="0"/>
              <a:t>protons</a:t>
            </a:r>
            <a:endParaRPr lang="de-DE" sz="2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2400" dirty="0" smtClean="0"/>
              <a:t>12% </a:t>
            </a:r>
            <a:r>
              <a:rPr lang="de-DE" dirty="0" err="1" smtClean="0"/>
              <a:t>helium</a:t>
            </a:r>
            <a:endParaRPr lang="de-DE" sz="2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2400" dirty="0" smtClean="0"/>
              <a:t>1% </a:t>
            </a:r>
            <a:r>
              <a:rPr lang="de-DE" dirty="0" err="1" smtClean="0"/>
              <a:t>heavier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endParaRPr lang="de-DE" sz="24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8529" y="6677000"/>
            <a:ext cx="4408487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1342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Irradiation Facilities at GSI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7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33" y="2140496"/>
            <a:ext cx="9133044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760" y="6316960"/>
            <a:ext cx="3173164" cy="2365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1802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err="1" smtClean="0"/>
              <a:t>Microbeam</a:t>
            </a:r>
            <a:r>
              <a:rPr lang="en-US" dirty="0" smtClean="0"/>
              <a:t> – Irradiation of single cells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8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2716560"/>
            <a:ext cx="4841304" cy="3889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62" y="3724672"/>
            <a:ext cx="3736974" cy="4050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2522786" y="1689284"/>
            <a:ext cx="7147966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/>
              <a:t>Nucleus </a:t>
            </a:r>
            <a:r>
              <a:rPr lang="de-DE" sz="2800" b="1" dirty="0" err="1" smtClean="0"/>
              <a:t>of</a:t>
            </a:r>
            <a:r>
              <a:rPr lang="de-DE" sz="2800" b="1" dirty="0" smtClean="0"/>
              <a:t> a human </a:t>
            </a:r>
            <a:r>
              <a:rPr lang="de-DE" sz="2800" b="1" dirty="0" err="1" smtClean="0"/>
              <a:t>fibroblast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cell</a:t>
            </a:r>
            <a:endParaRPr lang="de-DE" sz="2800" dirty="0"/>
          </a:p>
        </p:txBody>
      </p:sp>
      <p:sp>
        <p:nvSpPr>
          <p:cNvPr id="18" name="Textfeld 17"/>
          <p:cNvSpPr txBox="1"/>
          <p:nvPr/>
        </p:nvSpPr>
        <p:spPr>
          <a:xfrm>
            <a:off x="-25399" y="7973144"/>
            <a:ext cx="6023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B. Jakob et al., Rad. Res. 163, 681 (2005)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5512842" y="6759575"/>
            <a:ext cx="7349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Biological </a:t>
            </a:r>
            <a:r>
              <a:rPr lang="de-DE" sz="2000" b="1" dirty="0" err="1" smtClean="0"/>
              <a:t>response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visualized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by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immuno-staining</a:t>
            </a:r>
            <a:r>
              <a:rPr lang="de-DE" sz="2000" b="1" dirty="0" smtClean="0"/>
              <a:t>;</a:t>
            </a:r>
          </a:p>
          <a:p>
            <a:r>
              <a:rPr lang="de-DE" sz="2000" b="1" dirty="0" err="1" smtClean="0"/>
              <a:t>Barberet</a:t>
            </a:r>
            <a:r>
              <a:rPr lang="de-DE" sz="2000" b="1" dirty="0" smtClean="0"/>
              <a:t> et al., Rad. Res 166, 682 (2006)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571802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"/>
          <p:cNvSpPr>
            <a:spLocks/>
          </p:cNvSpPr>
          <p:nvPr/>
        </p:nvSpPr>
        <p:spPr bwMode="auto">
          <a:xfrm>
            <a:off x="6197600" y="9396413"/>
            <a:ext cx="1997075" cy="119062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3" name="Rectangle 2"/>
          <p:cNvSpPr>
            <a:spLocks/>
          </p:cNvSpPr>
          <p:nvPr/>
        </p:nvSpPr>
        <p:spPr bwMode="auto">
          <a:xfrm>
            <a:off x="8188325" y="9396413"/>
            <a:ext cx="1998663" cy="119062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4" name="Rectangle 3"/>
          <p:cNvSpPr>
            <a:spLocks/>
          </p:cNvSpPr>
          <p:nvPr/>
        </p:nvSpPr>
        <p:spPr bwMode="auto">
          <a:xfrm>
            <a:off x="10185400" y="9396413"/>
            <a:ext cx="1997075" cy="11906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5" name="Rectangle 4"/>
          <p:cNvSpPr>
            <a:spLocks/>
          </p:cNvSpPr>
          <p:nvPr/>
        </p:nvSpPr>
        <p:spPr bwMode="auto">
          <a:xfrm>
            <a:off x="0" y="9278938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6" name="Rectangle 5"/>
          <p:cNvSpPr>
            <a:spLocks/>
          </p:cNvSpPr>
          <p:nvPr/>
        </p:nvSpPr>
        <p:spPr bwMode="auto">
          <a:xfrm>
            <a:off x="8188325" y="9515475"/>
            <a:ext cx="3995738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7" name="Rectangle 6"/>
          <p:cNvSpPr>
            <a:spLocks/>
          </p:cNvSpPr>
          <p:nvPr/>
        </p:nvSpPr>
        <p:spPr bwMode="auto">
          <a:xfrm>
            <a:off x="6197600" y="9636125"/>
            <a:ext cx="1997075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7178" name="Rectangle 7"/>
          <p:cNvSpPr>
            <a:spLocks/>
          </p:cNvSpPr>
          <p:nvPr/>
        </p:nvSpPr>
        <p:spPr bwMode="auto">
          <a:xfrm>
            <a:off x="0" y="1241425"/>
            <a:ext cx="13004800" cy="117475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7179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325" y="50800"/>
            <a:ext cx="14112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9"/>
          <p:cNvSpPr>
            <a:spLocks noGrp="1" noChangeArrowheads="1"/>
          </p:cNvSpPr>
          <p:nvPr>
            <p:ph type="title"/>
          </p:nvPr>
        </p:nvSpPr>
        <p:spPr>
          <a:xfrm>
            <a:off x="238125" y="79375"/>
            <a:ext cx="12239625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High-Energy Irradiation Facility Cave A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7704" y="9396413"/>
            <a:ext cx="595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28/07/2014		FAIR Workshop, </a:t>
            </a:r>
            <a:r>
              <a:rPr lang="de-DE" sz="1600" dirty="0" err="1"/>
              <a:t>K</a:t>
            </a:r>
            <a:r>
              <a:rPr lang="de-DE" sz="1600" dirty="0" err="1" smtClean="0"/>
              <a:t>olimbari</a:t>
            </a:r>
            <a:endParaRPr lang="de-DE" sz="1600" dirty="0"/>
          </a:p>
        </p:txBody>
      </p:sp>
      <p:sp>
        <p:nvSpPr>
          <p:cNvPr id="14" name="Foliennummernplatzhalter 3"/>
          <p:cNvSpPr txBox="1">
            <a:spLocks noGrp="1"/>
          </p:cNvSpPr>
          <p:nvPr/>
        </p:nvSpPr>
        <p:spPr bwMode="auto">
          <a:xfrm>
            <a:off x="12335048" y="9455944"/>
            <a:ext cx="453629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fld id="{37F0C91B-83E5-41EA-8530-B1F286D8FFD9}" type="slidenum">
              <a:rPr lang="en-US" sz="1600">
                <a:solidFill>
                  <a:srgbClr val="00599D"/>
                </a:solidFill>
                <a:latin typeface="+mn-lt"/>
                <a:cs typeface="Arial" charset="0"/>
              </a:rPr>
              <a:pPr algn="ctr">
                <a:defRPr/>
              </a:pPr>
              <a:t>9</a:t>
            </a:fld>
            <a:endParaRPr lang="en-US" sz="1600" dirty="0">
              <a:solidFill>
                <a:srgbClr val="00599D"/>
              </a:solidFill>
              <a:latin typeface="+mn-lt"/>
              <a:cs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67" y="1708448"/>
            <a:ext cx="10609709" cy="621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792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ormal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rmal slide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Normal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ank slide">
  <a:themeElements>
    <a:clrScheme name="Blank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slide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Blank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Image Right">
  <a:themeElements>
    <a:clrScheme name="Image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mage Right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Image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Image Left">
  <a:themeElements>
    <a:clrScheme name="Image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mage Left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Image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827</Words>
  <Characters>0</Characters>
  <Application>Microsoft Office PowerPoint</Application>
  <PresentationFormat>Benutzerdefiniert</PresentationFormat>
  <Lines>0</Lines>
  <Paragraphs>269</Paragraphs>
  <Slides>27</Slides>
  <Notes>25</Notes>
  <HiddenSlides>0</HiddenSlides>
  <MMClips>0</MMClips>
  <ScaleCrop>false</ScaleCrop>
  <HeadingPairs>
    <vt:vector size="4" baseType="variant">
      <vt:variant>
        <vt:lpstr>Design</vt:lpstr>
      </vt:variant>
      <vt:variant>
        <vt:i4>5</vt:i4>
      </vt:variant>
      <vt:variant>
        <vt:lpstr>Folientitel</vt:lpstr>
      </vt:variant>
      <vt:variant>
        <vt:i4>27</vt:i4>
      </vt:variant>
    </vt:vector>
  </HeadingPairs>
  <TitlesOfParts>
    <vt:vector size="32" baseType="lpstr">
      <vt:lpstr>Title slide</vt:lpstr>
      <vt:lpstr>Normal slide</vt:lpstr>
      <vt:lpstr>Blank slide</vt:lpstr>
      <vt:lpstr>Image Right</vt:lpstr>
      <vt:lpstr>Image Left</vt:lpstr>
      <vt:lpstr>PowerPoint-Präsentation</vt:lpstr>
      <vt:lpstr>BIOMAT Project at FAIR</vt:lpstr>
      <vt:lpstr>BIOMAT - User Facility and Collaborations</vt:lpstr>
      <vt:lpstr>Space Research at GSI</vt:lpstr>
      <vt:lpstr>Radiation Dose in Different Missions</vt:lpstr>
      <vt:lpstr>Galactic Cosmic Radiation (GCR)</vt:lpstr>
      <vt:lpstr>Irradiation Facilities at GSI</vt:lpstr>
      <vt:lpstr>Microbeam – Irradiation of single cells</vt:lpstr>
      <vt:lpstr>High-Energy Irradiation Facility Cave A</vt:lpstr>
      <vt:lpstr>Space Flights Instrument at GSI</vt:lpstr>
      <vt:lpstr>Example 1 (SOHO/ERNE)</vt:lpstr>
      <vt:lpstr>Example 2 (ACE)</vt:lpstr>
      <vt:lpstr>Example 3 (AMS)</vt:lpstr>
      <vt:lpstr>Example 3 (AMS)</vt:lpstr>
      <vt:lpstr>Example 4 (ALTEA)</vt:lpstr>
      <vt:lpstr>Example 5 – - Phoshenes in Radiation Therapy with C-Ions</vt:lpstr>
      <vt:lpstr>Radiation Damage in Electronic Components</vt:lpstr>
      <vt:lpstr>Heart Arrhythmia Project</vt:lpstr>
      <vt:lpstr>PowerPoint-Präsentation</vt:lpstr>
      <vt:lpstr>PANTERA Project</vt:lpstr>
      <vt:lpstr>Matter under extreme conditions</vt:lpstr>
      <vt:lpstr>BIOMAT Irradiation Facility in APPA Cave</vt:lpstr>
      <vt:lpstr>BIOMAT Beamline</vt:lpstr>
      <vt:lpstr>BioLab Equipment</vt:lpstr>
      <vt:lpstr>Timeline for BIOMAT</vt:lpstr>
      <vt:lpstr>Summary / Outlook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Pleskac, Radek Dr.</dc:creator>
  <cp:lastModifiedBy>rp</cp:lastModifiedBy>
  <cp:revision>205</cp:revision>
  <dcterms:modified xsi:type="dcterms:W3CDTF">2014-07-28T07:36:02Z</dcterms:modified>
</cp:coreProperties>
</file>