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6"/>
  </p:notesMasterIdLst>
  <p:handoutMasterIdLst>
    <p:handoutMasterId r:id="rId17"/>
  </p:handoutMasterIdLst>
  <p:sldIdLst>
    <p:sldId id="296" r:id="rId2"/>
    <p:sldId id="314" r:id="rId3"/>
    <p:sldId id="299" r:id="rId4"/>
    <p:sldId id="315" r:id="rId5"/>
    <p:sldId id="307" r:id="rId6"/>
    <p:sldId id="301" r:id="rId7"/>
    <p:sldId id="300" r:id="rId8"/>
    <p:sldId id="284" r:id="rId9"/>
    <p:sldId id="309" r:id="rId10"/>
    <p:sldId id="310" r:id="rId11"/>
    <p:sldId id="312" r:id="rId12"/>
    <p:sldId id="313" r:id="rId13"/>
    <p:sldId id="305" r:id="rId14"/>
    <p:sldId id="316" r:id="rId15"/>
  </p:sldIdLst>
  <p:sldSz cx="9144000" cy="6858000" type="screen4x3"/>
  <p:notesSz cx="7099300" cy="10234613"/>
  <p:defaultTextStyle>
    <a:defPPr>
      <a:defRPr lang="de-DE"/>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B800"/>
    <a:srgbClr val="CC0066"/>
    <a:srgbClr val="111881"/>
    <a:srgbClr val="333399"/>
    <a:srgbClr val="0CC6DE"/>
    <a:srgbClr val="003478"/>
    <a:srgbClr val="0018A0"/>
    <a:srgbClr val="0033A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63" autoAdjust="0"/>
    <p:restoredTop sz="95692" autoAdjust="0"/>
  </p:normalViewPr>
  <p:slideViewPr>
    <p:cSldViewPr snapToObjects="1">
      <p:cViewPr varScale="1">
        <p:scale>
          <a:sx n="132" d="100"/>
          <a:sy n="132" d="100"/>
        </p:scale>
        <p:origin x="-392" y="-112"/>
      </p:cViewPr>
      <p:guideLst>
        <p:guide orient="horz" pos="2160"/>
        <p:guide pos="3120"/>
      </p:guideLst>
    </p:cSldViewPr>
  </p:slideViewPr>
  <p:outlineViewPr>
    <p:cViewPr>
      <p:scale>
        <a:sx n="33" d="100"/>
        <a:sy n="33" d="100"/>
      </p:scale>
      <p:origin x="96" y="10944"/>
    </p:cViewPr>
  </p:outlineViewPr>
  <p:notesTextViewPr>
    <p:cViewPr>
      <p:scale>
        <a:sx n="100" d="100"/>
        <a:sy n="100" d="100"/>
      </p:scale>
      <p:origin x="0" y="0"/>
    </p:cViewPr>
  </p:notesTextViewPr>
  <p:sorterViewPr>
    <p:cViewPr>
      <p:scale>
        <a:sx n="175" d="100"/>
        <a:sy n="175" d="100"/>
      </p:scale>
      <p:origin x="0" y="0"/>
    </p:cViewPr>
  </p:sorterViewPr>
  <p:notesViewPr>
    <p:cSldViewPr snapToObjects="1">
      <p:cViewPr varScale="1">
        <p:scale>
          <a:sx n="41" d="100"/>
          <a:sy n="41" d="100"/>
        </p:scale>
        <p:origin x="-1284" y="-114"/>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580441F8-B8A0-684C-A4DC-7E584E1C3124}" type="datetimeFigureOut">
              <a:rPr lang="en-US" smtClean="0"/>
              <a:t>21/11/2013</a:t>
            </a:fld>
            <a:endParaRPr lang="en-GB"/>
          </a:p>
        </p:txBody>
      </p:sp>
      <p:sp>
        <p:nvSpPr>
          <p:cNvPr id="4" name="Footer Placeholder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9762CDBE-F93C-FB46-8756-31107F7F723C}" type="slidenum">
              <a:rPr lang="en-GB" smtClean="0"/>
              <a:t>‹#›</a:t>
            </a:fld>
            <a:endParaRPr lang="en-GB"/>
          </a:p>
        </p:txBody>
      </p:sp>
    </p:spTree>
    <p:extLst>
      <p:ext uri="{BB962C8B-B14F-4D97-AF65-F5344CB8AC3E}">
        <p14:creationId xmlns:p14="http://schemas.microsoft.com/office/powerpoint/2010/main" val="30308257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defRPr sz="1300" smtClean="0"/>
            </a:lvl1pPr>
          </a:lstStyle>
          <a:p>
            <a:pPr>
              <a:defRPr/>
            </a:pPr>
            <a:endParaRPr lang="de-DE"/>
          </a:p>
        </p:txBody>
      </p:sp>
      <p:sp>
        <p:nvSpPr>
          <p:cNvPr id="10243" name="Rectangle 3"/>
          <p:cNvSpPr>
            <a:spLocks noGrp="1" noChangeArrowheads="1"/>
          </p:cNvSpPr>
          <p:nvPr>
            <p:ph type="dt" idx="1"/>
          </p:nvPr>
        </p:nvSpPr>
        <p:spPr bwMode="auto">
          <a:xfrm>
            <a:off x="4021294"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defRPr sz="1300" smtClean="0"/>
            </a:lvl1pPr>
          </a:lstStyle>
          <a:p>
            <a:pPr>
              <a:defRPr/>
            </a:pPr>
            <a:fld id="{0A68B790-4C57-4F0B-A170-9C652EC872AA}" type="datetimeFigureOut">
              <a:rPr lang="de-DE"/>
              <a:pPr>
                <a:defRPr/>
              </a:pPr>
              <a:t>21/11/2013</a:t>
            </a:fld>
            <a:endParaRPr lang="de-DE"/>
          </a:p>
        </p:txBody>
      </p:sp>
      <p:sp>
        <p:nvSpPr>
          <p:cNvPr id="20484"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709930" y="4861441"/>
            <a:ext cx="5679440" cy="4605576"/>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10246" name="Rectangle 6"/>
          <p:cNvSpPr>
            <a:spLocks noGrp="1" noChangeArrowheads="1"/>
          </p:cNvSpPr>
          <p:nvPr>
            <p:ph type="ftr" sz="quarter" idx="4"/>
          </p:nvPr>
        </p:nvSpPr>
        <p:spPr bwMode="auto">
          <a:xfrm>
            <a:off x="0"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defRPr sz="1300" smtClean="0"/>
            </a:lvl1pPr>
          </a:lstStyle>
          <a:p>
            <a:pPr>
              <a:defRPr/>
            </a:pPr>
            <a:endParaRPr lang="de-DE"/>
          </a:p>
        </p:txBody>
      </p:sp>
      <p:sp>
        <p:nvSpPr>
          <p:cNvPr id="10247" name="Rectangle 7"/>
          <p:cNvSpPr>
            <a:spLocks noGrp="1" noChangeArrowheads="1"/>
          </p:cNvSpPr>
          <p:nvPr>
            <p:ph type="sldNum" sz="quarter" idx="5"/>
          </p:nvPr>
        </p:nvSpPr>
        <p:spPr bwMode="auto">
          <a:xfrm>
            <a:off x="4021294"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defRPr sz="1300" smtClean="0"/>
            </a:lvl1pPr>
          </a:lstStyle>
          <a:p>
            <a:pPr>
              <a:defRPr/>
            </a:pPr>
            <a:fld id="{030D7537-65F5-45C3-9D3F-9D1D0AFF221C}" type="slidenum">
              <a:rPr lang="de-DE"/>
              <a:pPr>
                <a:defRPr/>
              </a:pPr>
              <a:t>‹#›</a:t>
            </a:fld>
            <a:endParaRPr lang="de-DE"/>
          </a:p>
        </p:txBody>
      </p:sp>
    </p:spTree>
    <p:extLst>
      <p:ext uri="{BB962C8B-B14F-4D97-AF65-F5344CB8AC3E}">
        <p14:creationId xmlns:p14="http://schemas.microsoft.com/office/powerpoint/2010/main" val="25589236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3926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9933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44387"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2" name="Bild 8" descr="hg-home.jp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27384"/>
            <a:ext cx="9144000" cy="6885384"/>
          </a:xfrm>
          <a:prstGeom prst="rect">
            <a:avLst/>
          </a:prstGeom>
          <a:noFill/>
          <a:ln w="9525">
            <a:noFill/>
            <a:miter lim="800000"/>
            <a:headEnd/>
            <a:tailEnd/>
          </a:ln>
        </p:spPr>
      </p:pic>
      <p:sp>
        <p:nvSpPr>
          <p:cNvPr id="5" name="Datumsplatzhalter 3"/>
          <p:cNvSpPr>
            <a:spLocks noGrp="1"/>
          </p:cNvSpPr>
          <p:nvPr>
            <p:ph type="dt" sz="half" idx="10"/>
          </p:nvPr>
        </p:nvSpPr>
        <p:spPr>
          <a:xfrm>
            <a:off x="304800" y="6492875"/>
            <a:ext cx="3979168" cy="365125"/>
          </a:xfrm>
        </p:spPr>
        <p:txBody>
          <a:bodyPr/>
          <a:lstStyle>
            <a:lvl1pPr>
              <a:defRPr smtClean="0"/>
            </a:lvl1pPr>
          </a:lstStyle>
          <a:p>
            <a:pPr>
              <a:defRPr/>
            </a:pPr>
            <a:fld id="{420BDFE1-6CAF-4BE6-AB72-FA53C2B79C6D}" type="datetime1">
              <a:rPr lang="de-DE" smtClean="0"/>
              <a:pPr>
                <a:defRPr/>
              </a:pPr>
              <a:t>21/11/2013</a:t>
            </a:fld>
            <a:r>
              <a:rPr lang="de-DE" dirty="0" smtClean="0"/>
              <a:t> www.physicsmasterclasses.org</a:t>
            </a:r>
            <a:endParaRPr lang="de-DE" dirty="0"/>
          </a:p>
        </p:txBody>
      </p:sp>
      <p:sp>
        <p:nvSpPr>
          <p:cNvPr id="6" name="Textfeld 5"/>
          <p:cNvSpPr txBox="1"/>
          <p:nvPr userDrawn="1"/>
        </p:nvSpPr>
        <p:spPr>
          <a:xfrm>
            <a:off x="5840413" y="293747"/>
            <a:ext cx="3303587" cy="830997"/>
          </a:xfrm>
          <a:prstGeom prst="rect">
            <a:avLst/>
          </a:prstGeom>
          <a:noFill/>
        </p:spPr>
        <p:txBody>
          <a:bodyPr wrap="square" rtlCol="0">
            <a:spAutoFit/>
          </a:bodyPr>
          <a:lstStyle/>
          <a:p>
            <a:r>
              <a:rPr lang="de-DE" sz="4800" b="1" dirty="0" smtClean="0">
                <a:solidFill>
                  <a:schemeClr val="bg1"/>
                </a:solidFill>
                <a:effectLst>
                  <a:outerShdw blurRad="38100" dist="38100" dir="2700000" algn="tl">
                    <a:srgbClr val="000000">
                      <a:alpha val="43137"/>
                    </a:srgbClr>
                  </a:outerShdw>
                </a:effectLst>
                <a:latin typeface="Arial Black" pitchFamily="34" charset="0"/>
                <a:ea typeface="Verdana" pitchFamily="34" charset="0"/>
                <a:cs typeface="Verdana" pitchFamily="34" charset="0"/>
              </a:rPr>
              <a:t>+ LOCAL</a:t>
            </a:r>
            <a:endParaRPr lang="de-DE" sz="4800" b="1" dirty="0">
              <a:solidFill>
                <a:schemeClr val="bg1"/>
              </a:solidFill>
              <a:effectLst>
                <a:outerShdw blurRad="38100" dist="38100" dir="2700000" algn="tl">
                  <a:srgbClr val="000000">
                    <a:alpha val="43137"/>
                  </a:srgbClr>
                </a:outerShdw>
              </a:effectLst>
              <a:latin typeface="Arial Black" pitchFamily="34" charset="0"/>
              <a:ea typeface="Verdana" pitchFamily="34" charset="0"/>
              <a:cs typeface="Verdana" pitchFamily="34" charset="0"/>
            </a:endParaRPr>
          </a:p>
        </p:txBody>
      </p:sp>
      <p:pic>
        <p:nvPicPr>
          <p:cNvPr id="7" name="Bild 8" descr="mc-logo.png"/>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6588224" y="5805264"/>
            <a:ext cx="2327176" cy="930104"/>
          </a:xfrm>
          <a:prstGeom prst="rect">
            <a:avLst/>
          </a:prstGeom>
          <a:noFill/>
          <a:ln w="9525">
            <a:noFill/>
            <a:miter lim="800000"/>
            <a:headEnd/>
            <a:tailEnd/>
          </a:ln>
        </p:spPr>
      </p:pic>
      <p:pic>
        <p:nvPicPr>
          <p:cNvPr id="8" name="Bild 9" descr="ipogg.png"/>
          <p:cNvPicPr>
            <a:picLocks noChangeAspect="1"/>
          </p:cNvPicPr>
          <p:nvPr userDrawn="1"/>
        </p:nvPicPr>
        <p:blipFill>
          <a:blip r:embed="rId4" cstate="print">
            <a:extLst>
              <a:ext uri="{28A0092B-C50C-407E-A947-70E740481C1C}">
                <a14:useLocalDpi xmlns:a14="http://schemas.microsoft.com/office/drawing/2010/main"/>
              </a:ext>
            </a:extLst>
          </a:blip>
          <a:srcRect/>
          <a:stretch>
            <a:fillRect/>
          </a:stretch>
        </p:blipFill>
        <p:spPr bwMode="auto">
          <a:xfrm>
            <a:off x="5266981" y="5805264"/>
            <a:ext cx="1249236" cy="916211"/>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tem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8229600" cy="490066"/>
          </a:xfrm>
        </p:spPr>
        <p:txBody>
          <a:bodyPr/>
          <a:lstStyle>
            <a:lvl1pPr>
              <a:defRPr lang="de-DE" sz="3600" b="1" kern="1200" cap="none" dirty="0" smtClean="0">
                <a:solidFill>
                  <a:srgbClr val="0CC6DE"/>
                </a:solidFill>
                <a:latin typeface="+mj-lt"/>
                <a:ea typeface="+mj-ea"/>
                <a:cs typeface="+mj-cs"/>
              </a:defRPr>
            </a:lvl1pPr>
          </a:lstStyle>
          <a:p>
            <a:r>
              <a:rPr lang="de-DE" dirty="0" smtClean="0"/>
              <a:t>Titelmasterformat bearbeiten</a:t>
            </a:r>
            <a:endParaRPr lang="de-DE" dirty="0"/>
          </a:p>
        </p:txBody>
      </p:sp>
      <p:sp>
        <p:nvSpPr>
          <p:cNvPr id="3" name="Datumsplatzhalter 2"/>
          <p:cNvSpPr>
            <a:spLocks noGrp="1"/>
          </p:cNvSpPr>
          <p:nvPr>
            <p:ph type="dt" sz="half" idx="10"/>
          </p:nvPr>
        </p:nvSpPr>
        <p:spPr/>
        <p:txBody>
          <a:bodyPr/>
          <a:lstStyle/>
          <a:p>
            <a:pPr>
              <a:defRPr/>
            </a:pPr>
            <a:fld id="{18A17E89-4D51-4481-BADA-4E4C963C7873}" type="datetime1">
              <a:rPr lang="de-DE" smtClean="0"/>
              <a:pPr>
                <a:defRPr/>
              </a:pPr>
              <a:t>21/11/2013</a:t>
            </a:fld>
            <a:r>
              <a:rPr lang="de-DE" smtClean="0"/>
              <a:t>www.physicsmasterclasses.org</a:t>
            </a:r>
            <a:endParaRPr lang="de-DE"/>
          </a:p>
        </p:txBody>
      </p:sp>
      <p:sp>
        <p:nvSpPr>
          <p:cNvPr id="5" name="Textplatzhalter 2"/>
          <p:cNvSpPr>
            <a:spLocks noGrp="1"/>
          </p:cNvSpPr>
          <p:nvPr>
            <p:ph idx="1" hasCustomPrompt="1"/>
          </p:nvPr>
        </p:nvSpPr>
        <p:spPr bwMode="auto">
          <a:xfrm>
            <a:off x="457200" y="1052736"/>
            <a:ext cx="8229600" cy="4586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marR="0" indent="-342900" algn="l" defTabSz="457200" rtl="0" eaLnBrk="0" fontAlgn="base" latinLnBrk="0" hangingPunct="0">
              <a:lnSpc>
                <a:spcPct val="100000"/>
              </a:lnSpc>
              <a:spcBef>
                <a:spcPct val="20000"/>
              </a:spcBef>
              <a:spcAft>
                <a:spcPct val="0"/>
              </a:spcAft>
              <a:buClrTx/>
              <a:buSzTx/>
              <a:buFont typeface="Arial" charset="0"/>
              <a:buChar char="•"/>
              <a:tabLst/>
              <a:defRPr sz="2800"/>
            </a:lvl1pPr>
            <a:lvl2pPr marL="742950" marR="0" indent="-28575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2pPr>
            <a:lvl3pPr marL="11430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3pPr>
            <a:lvl4pPr marL="16002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4pPr>
            <a:lvl5pPr marL="20574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5pPr>
          </a:lstStyle>
          <a:p>
            <a:pPr marL="342900" marR="0" lvl="0" indent="-3429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3200" b="0" i="0" u="none" strike="noStrike" kern="1200" cap="none" spc="0" normalizeH="0" baseline="0" noProof="0" dirty="0" smtClean="0">
                <a:ln>
                  <a:noFill/>
                </a:ln>
                <a:solidFill>
                  <a:srgbClr val="85C714"/>
                </a:solidFill>
                <a:effectLst/>
                <a:uLnTx/>
                <a:uFillTx/>
                <a:latin typeface="+mj-lt"/>
                <a:ea typeface="+mn-ea"/>
                <a:cs typeface="+mn-cs"/>
              </a:rPr>
              <a:t>Mastertextformat bearbeiten</a:t>
            </a:r>
          </a:p>
          <a:p>
            <a:pPr marL="742950" marR="0" lvl="1" indent="-28575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800" b="0" i="0" u="none" strike="noStrike" kern="1200" cap="none" spc="0" normalizeH="0" baseline="0" noProof="0" dirty="0" smtClean="0">
                <a:ln>
                  <a:noFill/>
                </a:ln>
                <a:solidFill>
                  <a:prstClr val="black"/>
                </a:solidFill>
                <a:effectLst/>
                <a:uLnTx/>
                <a:uFillTx/>
                <a:latin typeface="Arial"/>
                <a:ea typeface="+mn-ea"/>
                <a:cs typeface="+mn-cs"/>
              </a:rPr>
              <a:t>Zweite Ebene</a:t>
            </a:r>
          </a:p>
          <a:p>
            <a:pPr marL="1143000" marR="0" lvl="2"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400" b="0" i="0" u="none" strike="noStrike" kern="1200" cap="none" spc="0" normalizeH="0" baseline="0" noProof="0" dirty="0" smtClean="0">
                <a:ln>
                  <a:noFill/>
                </a:ln>
                <a:solidFill>
                  <a:prstClr val="black"/>
                </a:solidFill>
                <a:effectLst/>
                <a:uLnTx/>
                <a:uFillTx/>
                <a:latin typeface="Arial"/>
                <a:ea typeface="+mn-ea"/>
                <a:cs typeface="+mn-cs"/>
              </a:rPr>
              <a:t>Dritte Ebene</a:t>
            </a:r>
          </a:p>
          <a:p>
            <a:pPr marL="1600200" marR="0" lvl="3"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smtClean="0">
                <a:ln>
                  <a:noFill/>
                </a:ln>
                <a:solidFill>
                  <a:prstClr val="black"/>
                </a:solidFill>
                <a:effectLst/>
                <a:uLnTx/>
                <a:uFillTx/>
                <a:latin typeface="Arial"/>
                <a:ea typeface="+mn-ea"/>
                <a:cs typeface="+mn-cs"/>
              </a:rPr>
              <a:t>Vierte Ebene</a:t>
            </a:r>
          </a:p>
          <a:p>
            <a:pPr marL="2057400" marR="0" lvl="4"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smtClean="0">
                <a:ln>
                  <a:noFill/>
                </a:ln>
                <a:solidFill>
                  <a:prstClr val="black"/>
                </a:solidFill>
                <a:effectLst/>
                <a:uLnTx/>
                <a:uFillTx/>
                <a:latin typeface="Arial"/>
                <a:ea typeface="+mn-ea"/>
                <a:cs typeface="+mn-cs"/>
              </a:rPr>
              <a:t>Fünfte Ebene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pic>
        <p:nvPicPr>
          <p:cNvPr id="8" name="Bild 6" descr="hg neutral.pn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288925" y="-7938"/>
            <a:ext cx="9721850" cy="6873876"/>
          </a:xfrm>
          <a:prstGeom prst="rect">
            <a:avLst/>
          </a:prstGeom>
          <a:noFill/>
          <a:ln w="9525">
            <a:noFill/>
            <a:miter lim="800000"/>
            <a:headEnd/>
            <a:tailEnd/>
          </a:ln>
        </p:spPr>
      </p:pic>
      <p:pic>
        <p:nvPicPr>
          <p:cNvPr id="5" name="Bild 10" descr="mc-logo.png"/>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6584950" y="5775325"/>
            <a:ext cx="2330450" cy="930275"/>
          </a:xfrm>
          <a:prstGeom prst="rect">
            <a:avLst/>
          </a:prstGeom>
          <a:noFill/>
          <a:ln w="9525">
            <a:noFill/>
            <a:miter lim="800000"/>
            <a:headEnd/>
            <a:tailEnd/>
          </a:ln>
        </p:spPr>
      </p:pic>
      <p:pic>
        <p:nvPicPr>
          <p:cNvPr id="6" name="Bild 11" descr="ipogg.png"/>
          <p:cNvPicPr>
            <a:picLocks noChangeAspect="1"/>
          </p:cNvPicPr>
          <p:nvPr userDrawn="1"/>
        </p:nvPicPr>
        <p:blipFill>
          <a:blip r:embed="rId4" cstate="print">
            <a:extLst>
              <a:ext uri="{28A0092B-C50C-407E-A947-70E740481C1C}">
                <a14:useLocalDpi xmlns:a14="http://schemas.microsoft.com/office/drawing/2010/main"/>
              </a:ext>
            </a:extLst>
          </a:blip>
          <a:srcRect/>
          <a:stretch>
            <a:fillRect/>
          </a:stretch>
        </p:blipFill>
        <p:spPr bwMode="auto">
          <a:xfrm>
            <a:off x="5362575" y="6003925"/>
            <a:ext cx="955675" cy="701675"/>
          </a:xfrm>
          <a:prstGeom prst="rect">
            <a:avLst/>
          </a:prstGeom>
          <a:noFill/>
          <a:ln w="9525">
            <a:noFill/>
            <a:miter lim="800000"/>
            <a:headEnd/>
            <a:tailEnd/>
          </a:ln>
        </p:spPr>
      </p:pic>
      <p:sp>
        <p:nvSpPr>
          <p:cNvPr id="2" name="Titel 1"/>
          <p:cNvSpPr>
            <a:spLocks noGrp="1"/>
          </p:cNvSpPr>
          <p:nvPr>
            <p:ph type="title"/>
          </p:nvPr>
        </p:nvSpPr>
        <p:spPr>
          <a:xfrm>
            <a:off x="722313" y="838200"/>
            <a:ext cx="7772400" cy="1362075"/>
          </a:xfrm>
        </p:spPr>
        <p:txBody>
          <a:bodyPr anchor="t"/>
          <a:lstStyle>
            <a:lvl1pPr algn="l">
              <a:spcAft>
                <a:spcPts val="0"/>
              </a:spcAft>
              <a:defRPr sz="4000" b="1" cap="all">
                <a:solidFill>
                  <a:srgbClr val="10253F"/>
                </a:solidFill>
              </a:defRPr>
            </a:lvl1pPr>
          </a:lstStyle>
          <a:p>
            <a:r>
              <a:rPr lang="de-DE" dirty="0" smtClean="0"/>
              <a:t>Mastertitelformat bearbeiten</a:t>
            </a:r>
            <a:endParaRPr lang="de-DE" dirty="0"/>
          </a:p>
        </p:txBody>
      </p:sp>
      <p:sp>
        <p:nvSpPr>
          <p:cNvPr id="3" name="Textplatzhalter 2"/>
          <p:cNvSpPr>
            <a:spLocks noGrp="1"/>
          </p:cNvSpPr>
          <p:nvPr>
            <p:ph type="body" idx="1"/>
          </p:nvPr>
        </p:nvSpPr>
        <p:spPr>
          <a:xfrm>
            <a:off x="722313" y="2362200"/>
            <a:ext cx="7772400" cy="1500187"/>
          </a:xfrm>
        </p:spPr>
        <p:txBody>
          <a:bodyPr>
            <a:normAutofit/>
          </a:bodyPr>
          <a:lstStyle>
            <a:lvl1pPr marL="0" indent="0">
              <a:buNone/>
              <a:defRPr sz="2400">
                <a:solidFill>
                  <a:srgbClr val="85C714"/>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smtClean="0"/>
              <a:t>Mastertextformat bearbeiten</a:t>
            </a:r>
          </a:p>
        </p:txBody>
      </p:sp>
      <p:sp>
        <p:nvSpPr>
          <p:cNvPr id="7" name="Datumsplatzhalter 3"/>
          <p:cNvSpPr>
            <a:spLocks noGrp="1"/>
          </p:cNvSpPr>
          <p:nvPr>
            <p:ph type="dt" sz="half" idx="10"/>
          </p:nvPr>
        </p:nvSpPr>
        <p:spPr/>
        <p:txBody>
          <a:bodyPr/>
          <a:lstStyle>
            <a:lvl1pPr>
              <a:defRPr smtClean="0"/>
            </a:lvl1pPr>
          </a:lstStyle>
          <a:p>
            <a:pPr>
              <a:defRPr/>
            </a:pPr>
            <a:fld id="{4A0CE653-7B42-430F-B559-368A1F2AD112}" type="datetime1">
              <a:rPr lang="de-DE"/>
              <a:pPr>
                <a:defRPr/>
              </a:pPr>
              <a:t>21/11/2013</a:t>
            </a:fld>
            <a:r>
              <a:rPr lang="de-DE"/>
              <a:t>www.physicsmasterclasses.org</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pic>
        <p:nvPicPr>
          <p:cNvPr id="5" name="Bild 6" descr="hg neutral.pn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288925" y="-7938"/>
            <a:ext cx="9721850" cy="6873876"/>
          </a:xfrm>
          <a:prstGeom prst="rect">
            <a:avLst/>
          </a:prstGeom>
          <a:noFill/>
          <a:ln w="9525">
            <a:noFill/>
            <a:miter lim="800000"/>
            <a:headEnd/>
            <a:tailEnd/>
          </a:ln>
        </p:spPr>
      </p:pic>
      <p:sp>
        <p:nvSpPr>
          <p:cNvPr id="2" name="Datumsplatzhalter 1"/>
          <p:cNvSpPr>
            <a:spLocks noGrp="1"/>
          </p:cNvSpPr>
          <p:nvPr>
            <p:ph type="dt" sz="half" idx="10"/>
          </p:nvPr>
        </p:nvSpPr>
        <p:spPr/>
        <p:txBody>
          <a:bodyPr/>
          <a:lstStyle>
            <a:lvl1pPr>
              <a:defRPr smtClean="0"/>
            </a:lvl1pPr>
          </a:lstStyle>
          <a:p>
            <a:pPr>
              <a:defRPr/>
            </a:pPr>
            <a:endParaRPr lang="de-DE"/>
          </a:p>
        </p:txBody>
      </p:sp>
      <p:sp>
        <p:nvSpPr>
          <p:cNvPr id="3" name="Fußzeilenplatzhalter 2"/>
          <p:cNvSpPr>
            <a:spLocks noGrp="1"/>
          </p:cNvSpPr>
          <p:nvPr>
            <p:ph type="ftr" sz="quarter" idx="11"/>
          </p:nvPr>
        </p:nvSpPr>
        <p:spPr>
          <a:xfrm>
            <a:off x="3124200" y="6245225"/>
            <a:ext cx="2895600" cy="476250"/>
          </a:xfrm>
          <a:prstGeom prst="rect">
            <a:avLst/>
          </a:prstGeom>
        </p:spPr>
        <p:txBody>
          <a:bodyPr/>
          <a:lstStyle>
            <a:lvl1pPr>
              <a:defRPr smtClean="0"/>
            </a:lvl1pPr>
          </a:lstStyle>
          <a:p>
            <a:pPr>
              <a:defRPr/>
            </a:pPr>
            <a:endParaRPr lang="de-DE"/>
          </a:p>
        </p:txBody>
      </p:sp>
      <p:sp>
        <p:nvSpPr>
          <p:cNvPr id="4" name="Foliennummernplatzhalter 3"/>
          <p:cNvSpPr>
            <a:spLocks noGrp="1"/>
          </p:cNvSpPr>
          <p:nvPr>
            <p:ph type="sldNum" sz="quarter" idx="12"/>
          </p:nvPr>
        </p:nvSpPr>
        <p:spPr>
          <a:xfrm>
            <a:off x="6553200" y="6245225"/>
            <a:ext cx="2133600" cy="476250"/>
          </a:xfrm>
          <a:prstGeom prst="rect">
            <a:avLst/>
          </a:prstGeom>
        </p:spPr>
        <p:txBody>
          <a:bodyPr/>
          <a:lstStyle>
            <a:lvl1pPr>
              <a:defRPr smtClean="0"/>
            </a:lvl1pPr>
          </a:lstStyle>
          <a:p>
            <a:pPr>
              <a:defRPr/>
            </a:pPr>
            <a:fld id="{77DA8578-66C0-4EAB-B403-BB7694A0AD48}" type="slidenum">
              <a:rPr lang="de-DE"/>
              <a:pPr>
                <a:defRPr/>
              </a:pPr>
              <a:t>‹#›</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pic>
        <p:nvPicPr>
          <p:cNvPr id="4" name="Bild 6" descr="hg neutral.pn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288925" y="-7938"/>
            <a:ext cx="9721850" cy="6873876"/>
          </a:xfrm>
          <a:prstGeom prst="rect">
            <a:avLst/>
          </a:prstGeom>
          <a:noFill/>
          <a:ln w="9525">
            <a:noFill/>
            <a:miter lim="800000"/>
            <a:headEnd/>
            <a:tailEnd/>
          </a:ln>
        </p:spPr>
      </p:pic>
      <p:sp>
        <p:nvSpPr>
          <p:cNvPr id="2" name="Titel 1"/>
          <p:cNvSpPr>
            <a:spLocks noGrp="1"/>
          </p:cNvSpPr>
          <p:nvPr>
            <p:ph type="title"/>
          </p:nvPr>
        </p:nvSpPr>
        <p:spPr>
          <a:xfrm>
            <a:off x="1905000" y="620688"/>
            <a:ext cx="6781800" cy="720080"/>
          </a:xfrm>
        </p:spPr>
        <p:txBody>
          <a:bodyPr/>
          <a:lstStyle/>
          <a:p>
            <a:r>
              <a:rPr lang="de-DE" dirty="0" smtClean="0"/>
              <a:t>Mastertitelformat bearbeiten</a:t>
            </a:r>
            <a:endParaRPr lang="de-DE" dirty="0"/>
          </a:p>
        </p:txBody>
      </p:sp>
      <p:sp>
        <p:nvSpPr>
          <p:cNvPr id="3" name="Inhaltsplatzhalter 2"/>
          <p:cNvSpPr>
            <a:spLocks noGrp="1"/>
          </p:cNvSpPr>
          <p:nvPr>
            <p:ph idx="1"/>
          </p:nvPr>
        </p:nvSpPr>
        <p:spPr/>
        <p:txBody>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png"/><Relationship Id="rId8" Type="http://schemas.openxmlformats.org/officeDocument/2006/relationships/image" Target="../media/image2.png"/><Relationship Id="rId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Bild 6" descr="hg neutral.png"/>
          <p:cNvPicPr>
            <a:picLocks noChangeAspect="1"/>
          </p:cNvPicPr>
          <p:nvPr userDrawn="1"/>
        </p:nvPicPr>
        <p:blipFill>
          <a:blip r:embed="rId7" cstate="print">
            <a:extLst>
              <a:ext uri="{28A0092B-C50C-407E-A947-70E740481C1C}">
                <a14:useLocalDpi xmlns:a14="http://schemas.microsoft.com/office/drawing/2010/main"/>
              </a:ext>
            </a:extLst>
          </a:blip>
          <a:srcRect/>
          <a:stretch>
            <a:fillRect/>
          </a:stretch>
        </p:blipFill>
        <p:spPr bwMode="auto">
          <a:xfrm>
            <a:off x="-288925" y="-7938"/>
            <a:ext cx="9721850" cy="6873876"/>
          </a:xfrm>
          <a:prstGeom prst="rect">
            <a:avLst/>
          </a:prstGeom>
          <a:noFill/>
          <a:ln w="9525">
            <a:noFill/>
            <a:miter lim="800000"/>
            <a:headEnd/>
            <a:tailEnd/>
          </a:ln>
        </p:spPr>
      </p:pic>
      <p:sp>
        <p:nvSpPr>
          <p:cNvPr id="2050" name="Titelplatzhalt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Mastertitelformat bearbeiten</a:t>
            </a:r>
          </a:p>
        </p:txBody>
      </p:sp>
      <p:sp>
        <p:nvSpPr>
          <p:cNvPr id="2051" name="Textplatzhalter 2"/>
          <p:cNvSpPr>
            <a:spLocks noGrp="1"/>
          </p:cNvSpPr>
          <p:nvPr>
            <p:ph type="body" idx="1"/>
          </p:nvPr>
        </p:nvSpPr>
        <p:spPr bwMode="auto">
          <a:xfrm>
            <a:off x="457200" y="1600200"/>
            <a:ext cx="82296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pic>
        <p:nvPicPr>
          <p:cNvPr id="2052" name="Bild 8" descr="mc-logo.png"/>
          <p:cNvPicPr>
            <a:picLocks noChangeAspect="1"/>
          </p:cNvPicPr>
          <p:nvPr userDrawn="1"/>
        </p:nvPicPr>
        <p:blipFill>
          <a:blip r:embed="rId8" cstate="print">
            <a:extLst>
              <a:ext uri="{28A0092B-C50C-407E-A947-70E740481C1C}">
                <a14:useLocalDpi xmlns:a14="http://schemas.microsoft.com/office/drawing/2010/main"/>
              </a:ext>
            </a:extLst>
          </a:blip>
          <a:srcRect/>
          <a:stretch>
            <a:fillRect/>
          </a:stretch>
        </p:blipFill>
        <p:spPr bwMode="auto">
          <a:xfrm>
            <a:off x="6588224" y="5805264"/>
            <a:ext cx="2327176" cy="930104"/>
          </a:xfrm>
          <a:prstGeom prst="rect">
            <a:avLst/>
          </a:prstGeom>
          <a:noFill/>
          <a:ln w="9525">
            <a:noFill/>
            <a:miter lim="800000"/>
            <a:headEnd/>
            <a:tailEnd/>
          </a:ln>
        </p:spPr>
      </p:pic>
      <p:pic>
        <p:nvPicPr>
          <p:cNvPr id="2053" name="Bild 9" descr="ipogg.png"/>
          <p:cNvPicPr>
            <a:picLocks noChangeAspect="1"/>
          </p:cNvPicPr>
          <p:nvPr userDrawn="1"/>
        </p:nvPicPr>
        <p:blipFill>
          <a:blip r:embed="rId9" cstate="print">
            <a:extLst>
              <a:ext uri="{28A0092B-C50C-407E-A947-70E740481C1C}">
                <a14:useLocalDpi xmlns:a14="http://schemas.microsoft.com/office/drawing/2010/main"/>
              </a:ext>
            </a:extLst>
          </a:blip>
          <a:srcRect/>
          <a:stretch>
            <a:fillRect/>
          </a:stretch>
        </p:blipFill>
        <p:spPr bwMode="auto">
          <a:xfrm>
            <a:off x="5266981" y="5805264"/>
            <a:ext cx="1249236" cy="916211"/>
          </a:xfrm>
          <a:prstGeom prst="rect">
            <a:avLst/>
          </a:prstGeom>
          <a:noFill/>
          <a:ln w="9525">
            <a:noFill/>
            <a:miter lim="800000"/>
            <a:headEnd/>
            <a:tailEnd/>
          </a:ln>
        </p:spPr>
      </p:pic>
      <p:sp>
        <p:nvSpPr>
          <p:cNvPr id="11" name="Datumsplatzhalter 3"/>
          <p:cNvSpPr>
            <a:spLocks noGrp="1"/>
          </p:cNvSpPr>
          <p:nvPr>
            <p:ph type="dt" sz="half" idx="2"/>
          </p:nvPr>
        </p:nvSpPr>
        <p:spPr>
          <a:xfrm>
            <a:off x="304800" y="6492875"/>
            <a:ext cx="2667000" cy="365125"/>
          </a:xfrm>
          <a:prstGeom prst="rect">
            <a:avLst/>
          </a:prstGeom>
        </p:spPr>
        <p:txBody>
          <a:bodyPr vert="horz" wrap="square" lIns="91440" tIns="45720" rIns="91440" bIns="45720" numCol="1" anchor="b" anchorCtr="0" compatLnSpc="1">
            <a:prstTxWarp prst="textNoShape">
              <a:avLst/>
            </a:prstTxWarp>
          </a:bodyPr>
          <a:lstStyle>
            <a:lvl1pPr>
              <a:defRPr sz="2000" baseline="30000" smtClean="0">
                <a:solidFill>
                  <a:srgbClr val="10253F"/>
                </a:solidFill>
              </a:defRPr>
            </a:lvl1pPr>
          </a:lstStyle>
          <a:p>
            <a:pPr>
              <a:defRPr/>
            </a:pPr>
            <a:fld id="{18A17E89-4D51-4481-BADA-4E4C963C7873}" type="datetime1">
              <a:rPr lang="de-DE"/>
              <a:pPr>
                <a:defRPr/>
              </a:pPr>
              <a:t>21/11/2013</a:t>
            </a:fld>
            <a:r>
              <a:rPr lang="de-DE"/>
              <a:t>www.physicsmasterclasses.org</a:t>
            </a:r>
          </a:p>
        </p:txBody>
      </p:sp>
    </p:spTree>
  </p:cSld>
  <p:clrMap bg1="lt1" tx1="dk1" bg2="lt2" tx2="dk2" accent1="accent1" accent2="accent2" accent3="accent3" accent4="accent4" accent5="accent5" accent6="accent6" hlink="hlink" folHlink="folHlink"/>
  <p:sldLayoutIdLst>
    <p:sldLayoutId id="2147483662" r:id="rId1"/>
    <p:sldLayoutId id="2147483665" r:id="rId2"/>
    <p:sldLayoutId id="2147483663" r:id="rId3"/>
    <p:sldLayoutId id="2147483664" r:id="rId4"/>
    <p:sldLayoutId id="2147483666" r:id="rId5"/>
  </p:sldLayoutIdLst>
  <p:txStyles>
    <p:titleStyle>
      <a:lvl1pPr algn="ctr" defTabSz="457200" rtl="0" eaLnBrk="0" fontAlgn="base" hangingPunct="0">
        <a:spcBef>
          <a:spcPct val="0"/>
        </a:spcBef>
        <a:spcAft>
          <a:spcPct val="0"/>
        </a:spcAft>
        <a:defRPr sz="4400" kern="1200">
          <a:solidFill>
            <a:srgbClr val="10253F"/>
          </a:solidFill>
          <a:latin typeface="+mj-lt"/>
          <a:ea typeface="+mj-ea"/>
          <a:cs typeface="+mj-cs"/>
        </a:defRPr>
      </a:lvl1pPr>
      <a:lvl2pPr algn="ctr" defTabSz="457200" rtl="0" eaLnBrk="0" fontAlgn="base" hangingPunct="0">
        <a:spcBef>
          <a:spcPct val="0"/>
        </a:spcBef>
        <a:spcAft>
          <a:spcPct val="0"/>
        </a:spcAft>
        <a:defRPr sz="4400">
          <a:solidFill>
            <a:srgbClr val="10253F"/>
          </a:solidFill>
          <a:latin typeface="Arial" charset="0"/>
        </a:defRPr>
      </a:lvl2pPr>
      <a:lvl3pPr algn="ctr" defTabSz="457200" rtl="0" eaLnBrk="0" fontAlgn="base" hangingPunct="0">
        <a:spcBef>
          <a:spcPct val="0"/>
        </a:spcBef>
        <a:spcAft>
          <a:spcPct val="0"/>
        </a:spcAft>
        <a:defRPr sz="4400">
          <a:solidFill>
            <a:srgbClr val="10253F"/>
          </a:solidFill>
          <a:latin typeface="Arial" charset="0"/>
        </a:defRPr>
      </a:lvl3pPr>
      <a:lvl4pPr algn="ctr" defTabSz="457200" rtl="0" eaLnBrk="0" fontAlgn="base" hangingPunct="0">
        <a:spcBef>
          <a:spcPct val="0"/>
        </a:spcBef>
        <a:spcAft>
          <a:spcPct val="0"/>
        </a:spcAft>
        <a:defRPr sz="4400">
          <a:solidFill>
            <a:srgbClr val="10253F"/>
          </a:solidFill>
          <a:latin typeface="Arial" charset="0"/>
        </a:defRPr>
      </a:lvl4pPr>
      <a:lvl5pPr algn="ctr" defTabSz="457200" rtl="0" eaLnBrk="0" fontAlgn="base" hangingPunct="0">
        <a:spcBef>
          <a:spcPct val="0"/>
        </a:spcBef>
        <a:spcAft>
          <a:spcPct val="0"/>
        </a:spcAft>
        <a:defRPr sz="4400">
          <a:solidFill>
            <a:srgbClr val="10253F"/>
          </a:solidFill>
          <a:latin typeface="Arial" charset="0"/>
        </a:defRPr>
      </a:lvl5pPr>
      <a:lvl6pPr marL="457200" algn="ctr" defTabSz="457200" rtl="0" fontAlgn="base">
        <a:spcBef>
          <a:spcPct val="0"/>
        </a:spcBef>
        <a:spcAft>
          <a:spcPct val="0"/>
        </a:spcAft>
        <a:defRPr sz="4400">
          <a:solidFill>
            <a:srgbClr val="10253F"/>
          </a:solidFill>
          <a:latin typeface="Arial" charset="0"/>
        </a:defRPr>
      </a:lvl6pPr>
      <a:lvl7pPr marL="914400" algn="ctr" defTabSz="457200" rtl="0" fontAlgn="base">
        <a:spcBef>
          <a:spcPct val="0"/>
        </a:spcBef>
        <a:spcAft>
          <a:spcPct val="0"/>
        </a:spcAft>
        <a:defRPr sz="4400">
          <a:solidFill>
            <a:srgbClr val="10253F"/>
          </a:solidFill>
          <a:latin typeface="Arial" charset="0"/>
        </a:defRPr>
      </a:lvl7pPr>
      <a:lvl8pPr marL="1371600" algn="ctr" defTabSz="457200" rtl="0" fontAlgn="base">
        <a:spcBef>
          <a:spcPct val="0"/>
        </a:spcBef>
        <a:spcAft>
          <a:spcPct val="0"/>
        </a:spcAft>
        <a:defRPr sz="4400">
          <a:solidFill>
            <a:srgbClr val="10253F"/>
          </a:solidFill>
          <a:latin typeface="Arial" charset="0"/>
        </a:defRPr>
      </a:lvl8pPr>
      <a:lvl9pPr marL="1828800" algn="ctr" defTabSz="457200" rtl="0" fontAlgn="base">
        <a:spcBef>
          <a:spcPct val="0"/>
        </a:spcBef>
        <a:spcAft>
          <a:spcPct val="0"/>
        </a:spcAft>
        <a:defRPr sz="4400">
          <a:solidFill>
            <a:srgbClr val="10253F"/>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2800" kern="1200">
          <a:solidFill>
            <a:srgbClr val="85C714"/>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hyperlink" Target="http://committees.web.cern.ch/Committees/ECFA/Welcome.html" TargetMode="External"/><Relationship Id="rId6" Type="http://schemas.openxmlformats.org/officeDocument/2006/relationships/hyperlink" Target="http://eps-hepp.web.cern.ch/eps-hepp/" TargetMode="External"/><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hyperlink" Target="http://ippog.web.cern.ch/" TargetMode="External"/><Relationship Id="rId4" Type="http://schemas.openxmlformats.org/officeDocument/2006/relationships/hyperlink" Target="http://facebook.com/IPPOG" TargetMode="External"/><Relationship Id="rId1" Type="http://schemas.openxmlformats.org/officeDocument/2006/relationships/slideLayout" Target="../slideLayouts/slideLayout5.xml"/><Relationship Id="rId2"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ippog5-02.jpg"/>
          <p:cNvPicPr>
            <a:picLocks noChangeAspect="1"/>
          </p:cNvPicPr>
          <p:nvPr/>
        </p:nvPicPr>
        <p:blipFill>
          <a:blip r:embed="rId2"/>
          <a:stretch>
            <a:fillRect/>
          </a:stretch>
        </p:blipFill>
        <p:spPr>
          <a:xfrm>
            <a:off x="2600597" y="519700"/>
            <a:ext cx="3555579" cy="3413356"/>
          </a:xfrm>
          <a:prstGeom prst="rect">
            <a:avLst/>
          </a:prstGeom>
        </p:spPr>
        <p:style>
          <a:lnRef idx="2">
            <a:schemeClr val="accent3">
              <a:shade val="50000"/>
            </a:schemeClr>
          </a:lnRef>
          <a:fillRef idx="1">
            <a:schemeClr val="accent3"/>
          </a:fillRef>
          <a:effectRef idx="0">
            <a:schemeClr val="accent3"/>
          </a:effectRef>
          <a:fontRef idx="minor">
            <a:schemeClr val="lt1"/>
          </a:fontRef>
        </p:style>
      </p:pic>
      <p:sp>
        <p:nvSpPr>
          <p:cNvPr id="5" name="TextBox 4"/>
          <p:cNvSpPr txBox="1"/>
          <p:nvPr/>
        </p:nvSpPr>
        <p:spPr>
          <a:xfrm>
            <a:off x="1828080" y="4293096"/>
            <a:ext cx="5613636" cy="58477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pPr algn="ctr"/>
            <a:r>
              <a:rPr lang="en-US" sz="3200" dirty="0" smtClean="0"/>
              <a:t>Report to ECFA, 21 Nov 2013</a:t>
            </a:r>
            <a:endParaRPr lang="en-US" sz="3200" dirty="0"/>
          </a:p>
        </p:txBody>
      </p:sp>
      <p:sp>
        <p:nvSpPr>
          <p:cNvPr id="6" name="TextBox 5"/>
          <p:cNvSpPr txBox="1"/>
          <p:nvPr/>
        </p:nvSpPr>
        <p:spPr>
          <a:xfrm>
            <a:off x="491599" y="5013176"/>
            <a:ext cx="8472889" cy="1446550"/>
          </a:xfrm>
          <a:prstGeom prst="rect">
            <a:avLst/>
          </a:prstGeom>
          <a:noFill/>
        </p:spPr>
        <p:txBody>
          <a:bodyPr wrap="square" rtlCol="0">
            <a:spAutoFit/>
          </a:bodyPr>
          <a:lstStyle/>
          <a:p>
            <a:r>
              <a:rPr lang="en-US" sz="2400" dirty="0" smtClean="0"/>
              <a:t>Prepared by IPPOG Co-Chairs:</a:t>
            </a:r>
          </a:p>
          <a:p>
            <a:pPr marL="457200" indent="-457200">
              <a:buFont typeface="Arial"/>
              <a:buChar char="•"/>
            </a:pPr>
            <a:r>
              <a:rPr lang="en-US" sz="2000" dirty="0" smtClean="0"/>
              <a:t>Hans Peter Beck: Bern University</a:t>
            </a:r>
          </a:p>
          <a:p>
            <a:pPr marL="457200" indent="-457200">
              <a:buFont typeface="Arial"/>
              <a:buChar char="•"/>
            </a:pPr>
            <a:r>
              <a:rPr lang="en-US" sz="2000" dirty="0" smtClean="0"/>
              <a:t>Marjorie Bardeen: </a:t>
            </a:r>
            <a:r>
              <a:rPr lang="en-US" sz="2000" dirty="0" err="1" smtClean="0"/>
              <a:t>Fermilab</a:t>
            </a:r>
            <a:endParaRPr lang="en-US" sz="2000" dirty="0" smtClean="0"/>
          </a:p>
          <a:p>
            <a:r>
              <a:rPr lang="en-US" sz="2400" dirty="0" smtClean="0"/>
              <a:t>Presented by Steven Goldfarb, ATLAS Outreach Coordinator</a:t>
            </a:r>
            <a:endParaRPr lang="en-US" sz="2400" dirty="0"/>
          </a:p>
        </p:txBody>
      </p:sp>
    </p:spTree>
    <p:extLst>
      <p:ext uri="{BB962C8B-B14F-4D97-AF65-F5344CB8AC3E}">
        <p14:creationId xmlns:p14="http://schemas.microsoft.com/office/powerpoint/2010/main" val="113400148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p:cNvSpPr>
          <p:nvPr>
            <p:ph type="title" idx="4294967295"/>
          </p:nvPr>
        </p:nvSpPr>
        <p:spPr>
          <a:xfrm>
            <a:off x="457200" y="274638"/>
            <a:ext cx="8229600" cy="922337"/>
          </a:xfrm>
        </p:spPr>
        <p:txBody>
          <a:bodyPr/>
          <a:lstStyle/>
          <a:p>
            <a:r>
              <a:rPr lang="de-DE" sz="3200" b="1" dirty="0" err="1" smtClean="0">
                <a:solidFill>
                  <a:srgbClr val="0CC6DE"/>
                </a:solidFill>
                <a:latin typeface="Arial" charset="0"/>
              </a:rPr>
              <a:t>Masterclass</a:t>
            </a:r>
            <a:r>
              <a:rPr lang="de-DE" sz="3200" b="1" dirty="0" smtClean="0">
                <a:solidFill>
                  <a:srgbClr val="0CC6DE"/>
                </a:solidFill>
                <a:latin typeface="Arial" charset="0"/>
              </a:rPr>
              <a:t> Video </a:t>
            </a:r>
            <a:r>
              <a:rPr lang="de-DE" sz="3200" b="1" dirty="0" err="1" smtClean="0">
                <a:solidFill>
                  <a:srgbClr val="0CC6DE"/>
                </a:solidFill>
                <a:latin typeface="Arial" charset="0"/>
              </a:rPr>
              <a:t>Conferences</a:t>
            </a:r>
            <a:r>
              <a:rPr lang="de-DE" sz="3200" b="1" dirty="0" smtClean="0">
                <a:solidFill>
                  <a:srgbClr val="0CC6DE"/>
                </a:solidFill>
                <a:latin typeface="Arial" charset="0"/>
              </a:rPr>
              <a:t> 2013</a:t>
            </a:r>
            <a:endParaRPr lang="de-DE" sz="3200" b="1" dirty="0">
              <a:solidFill>
                <a:srgbClr val="0CC6DE"/>
              </a:solidFill>
              <a:latin typeface="Arial" charset="0"/>
            </a:endParaRPr>
          </a:p>
        </p:txBody>
      </p:sp>
      <p:sp>
        <p:nvSpPr>
          <p:cNvPr id="98307" name="Rectangle 3"/>
          <p:cNvSpPr>
            <a:spLocks noGrp="1"/>
          </p:cNvSpPr>
          <p:nvPr>
            <p:ph type="body" idx="4294967295"/>
          </p:nvPr>
        </p:nvSpPr>
        <p:spPr>
          <a:xfrm>
            <a:off x="0" y="1196975"/>
            <a:ext cx="5435600" cy="2880097"/>
          </a:xfrm>
        </p:spPr>
        <p:txBody>
          <a:bodyPr/>
          <a:lstStyle/>
          <a:p>
            <a:pPr>
              <a:lnSpc>
                <a:spcPct val="80000"/>
              </a:lnSpc>
              <a:buFont typeface="Arial" charset="0"/>
              <a:buNone/>
            </a:pPr>
            <a:r>
              <a:rPr lang="en-GB" sz="1800" b="1" dirty="0" smtClean="0">
                <a:solidFill>
                  <a:srgbClr val="003478"/>
                </a:solidFill>
                <a:latin typeface="Arial" charset="0"/>
              </a:rPr>
              <a:t>37 CERN-based:</a:t>
            </a:r>
          </a:p>
          <a:p>
            <a:r>
              <a:rPr lang="en-GB" sz="1800" dirty="0" smtClean="0">
                <a:solidFill>
                  <a:srgbClr val="003478"/>
                </a:solidFill>
                <a:latin typeface="Arial" charset="0"/>
              </a:rPr>
              <a:t>Training for moderators at CERN 18.2.</a:t>
            </a:r>
          </a:p>
          <a:p>
            <a:r>
              <a:rPr lang="en-GB" sz="1800" dirty="0" smtClean="0">
                <a:solidFill>
                  <a:srgbClr val="003478"/>
                </a:solidFill>
                <a:latin typeface="Arial" charset="0"/>
              </a:rPr>
              <a:t>Rooms (teachers´ lab, CMS centre)</a:t>
            </a:r>
          </a:p>
          <a:p>
            <a:r>
              <a:rPr lang="en-GB" sz="1800" dirty="0" smtClean="0">
                <a:solidFill>
                  <a:srgbClr val="003478"/>
                </a:solidFill>
                <a:latin typeface="Arial" charset="0"/>
              </a:rPr>
              <a:t>Test period 4.2. – 15.2. </a:t>
            </a:r>
            <a:br>
              <a:rPr lang="en-GB" sz="1800" dirty="0" smtClean="0">
                <a:solidFill>
                  <a:srgbClr val="003478"/>
                </a:solidFill>
                <a:latin typeface="Arial" charset="0"/>
              </a:rPr>
            </a:br>
            <a:r>
              <a:rPr lang="en-GB" sz="1800" dirty="0" smtClean="0">
                <a:solidFill>
                  <a:srgbClr val="003478"/>
                </a:solidFill>
                <a:latin typeface="Arial" charset="0"/>
              </a:rPr>
              <a:t>(</a:t>
            </a:r>
            <a:r>
              <a:rPr lang="en-GB" sz="1800" dirty="0" err="1" smtClean="0">
                <a:solidFill>
                  <a:srgbClr val="003478"/>
                </a:solidFill>
                <a:latin typeface="Arial" charset="0"/>
              </a:rPr>
              <a:t>Vidyo</a:t>
            </a:r>
            <a:r>
              <a:rPr lang="en-GB" sz="1800" dirty="0" smtClean="0">
                <a:solidFill>
                  <a:srgbClr val="003478"/>
                </a:solidFill>
                <a:latin typeface="Arial" charset="0"/>
              </a:rPr>
              <a:t> support team)</a:t>
            </a:r>
          </a:p>
          <a:p>
            <a:r>
              <a:rPr lang="en-GB" sz="1800" dirty="0" smtClean="0">
                <a:solidFill>
                  <a:srgbClr val="003478"/>
                </a:solidFill>
                <a:latin typeface="Arial" charset="0"/>
              </a:rPr>
              <a:t>86 institutes tested </a:t>
            </a:r>
            <a:br>
              <a:rPr lang="en-GB" sz="1800" dirty="0" smtClean="0">
                <a:solidFill>
                  <a:srgbClr val="003478"/>
                </a:solidFill>
                <a:latin typeface="Arial" charset="0"/>
              </a:rPr>
            </a:br>
            <a:r>
              <a:rPr lang="en-GB" sz="1800" dirty="0" smtClean="0">
                <a:solidFill>
                  <a:srgbClr val="003478"/>
                </a:solidFill>
                <a:latin typeface="Arial" charset="0"/>
              </a:rPr>
              <a:t>(14 new institutes)</a:t>
            </a:r>
          </a:p>
          <a:p>
            <a:r>
              <a:rPr lang="en-GB" sz="1800" dirty="0" smtClean="0">
                <a:solidFill>
                  <a:srgbClr val="003478"/>
                </a:solidFill>
                <a:latin typeface="Arial" charset="0"/>
              </a:rPr>
              <a:t>33 Moderators!</a:t>
            </a:r>
            <a:endParaRPr lang="en-GB" sz="1800" dirty="0">
              <a:solidFill>
                <a:srgbClr val="003478"/>
              </a:solidFill>
              <a:latin typeface="Arial" charset="0"/>
            </a:endParaRPr>
          </a:p>
        </p:txBody>
      </p:sp>
      <p:pic>
        <p:nvPicPr>
          <p:cNvPr id="98308" name="Picture 4"/>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211960" y="2084065"/>
            <a:ext cx="4775028" cy="3577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15" name="Rectangle 11"/>
          <p:cNvSpPr>
            <a:spLocks/>
          </p:cNvSpPr>
          <p:nvPr/>
        </p:nvSpPr>
        <p:spPr bwMode="auto">
          <a:xfrm>
            <a:off x="5148064" y="2084065"/>
            <a:ext cx="5194300" cy="170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80000"/>
              </a:lnSpc>
              <a:spcBef>
                <a:spcPct val="20000"/>
              </a:spcBef>
              <a:buFont typeface="Wingdings" charset="0"/>
              <a:buChar char="Ø"/>
            </a:pPr>
            <a:endParaRPr lang="en-US" sz="2400">
              <a:solidFill>
                <a:srgbClr val="7AB800"/>
              </a:solidFill>
            </a:endParaRPr>
          </a:p>
        </p:txBody>
      </p:sp>
      <p:sp>
        <p:nvSpPr>
          <p:cNvPr id="98316" name="Text Box 12"/>
          <p:cNvSpPr txBox="1">
            <a:spLocks noChangeArrowheads="1"/>
          </p:cNvSpPr>
          <p:nvPr/>
        </p:nvSpPr>
        <p:spPr bwMode="auto">
          <a:xfrm>
            <a:off x="107504" y="3789040"/>
            <a:ext cx="3708400" cy="1754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266700" indent="-266700">
              <a:defRPr>
                <a:solidFill>
                  <a:schemeClr val="tx1"/>
                </a:solidFill>
                <a:latin typeface="Arial" charset="0"/>
                <a:ea typeface="ＭＳ Ｐゴシック" charset="0"/>
              </a:defRPr>
            </a:lvl1pPr>
            <a:lvl2pPr marL="723900" indent="-266700">
              <a:defRPr>
                <a:solidFill>
                  <a:schemeClr val="tx1"/>
                </a:solidFill>
                <a:latin typeface="Arial" charset="0"/>
                <a:ea typeface="ＭＳ Ｐゴシック" charset="0"/>
              </a:defRPr>
            </a:lvl2pPr>
            <a:lvl3pPr>
              <a:defRPr>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defTabSz="914400">
              <a:spcBef>
                <a:spcPct val="50000"/>
              </a:spcBef>
            </a:pPr>
            <a:r>
              <a:rPr lang="de-DE" b="1" dirty="0" smtClean="0">
                <a:solidFill>
                  <a:srgbClr val="003478"/>
                </a:solidFill>
              </a:rPr>
              <a:t>12 </a:t>
            </a:r>
            <a:r>
              <a:rPr lang="de-DE" b="1" dirty="0" err="1" smtClean="0">
                <a:solidFill>
                  <a:srgbClr val="003478"/>
                </a:solidFill>
              </a:rPr>
              <a:t>Fermilab</a:t>
            </a:r>
            <a:r>
              <a:rPr lang="de-DE" b="1" dirty="0" err="1">
                <a:solidFill>
                  <a:srgbClr val="003478"/>
                </a:solidFill>
              </a:rPr>
              <a:t>-based</a:t>
            </a:r>
            <a:r>
              <a:rPr lang="de-DE" b="1" dirty="0">
                <a:solidFill>
                  <a:srgbClr val="003478"/>
                </a:solidFill>
              </a:rPr>
              <a:t>:</a:t>
            </a:r>
          </a:p>
          <a:p>
            <a:pPr defTabSz="914400">
              <a:buFontTx/>
              <a:buChar char="•"/>
            </a:pPr>
            <a:r>
              <a:rPr lang="en-US" dirty="0">
                <a:solidFill>
                  <a:srgbClr val="003478"/>
                </a:solidFill>
              </a:rPr>
              <a:t>Crew of 3-4:</a:t>
            </a:r>
          </a:p>
          <a:p>
            <a:pPr lvl="1" defTabSz="914400">
              <a:buClr>
                <a:srgbClr val="003478"/>
              </a:buClr>
              <a:buFontTx/>
              <a:buChar char="-"/>
            </a:pPr>
            <a:r>
              <a:rPr lang="en-US" altLang="ja-JP" dirty="0">
                <a:solidFill>
                  <a:srgbClr val="003478"/>
                </a:solidFill>
              </a:rPr>
              <a:t>Facilitator</a:t>
            </a:r>
          </a:p>
          <a:p>
            <a:pPr lvl="1" defTabSz="914400">
              <a:buClr>
                <a:srgbClr val="003478"/>
              </a:buClr>
              <a:buFontTx/>
              <a:buChar char="-"/>
            </a:pPr>
            <a:r>
              <a:rPr lang="en-US" altLang="ja-JP" dirty="0">
                <a:solidFill>
                  <a:srgbClr val="003478"/>
                </a:solidFill>
              </a:rPr>
              <a:t>Moderator (FNAL/ANL)</a:t>
            </a:r>
          </a:p>
          <a:p>
            <a:pPr lvl="1" defTabSz="914400">
              <a:buClr>
                <a:srgbClr val="003478"/>
              </a:buClr>
              <a:buFontTx/>
              <a:buChar char="-"/>
            </a:pPr>
            <a:r>
              <a:rPr lang="en-US" altLang="ja-JP" dirty="0" smtClean="0">
                <a:solidFill>
                  <a:srgbClr val="003478"/>
                </a:solidFill>
              </a:rPr>
              <a:t>Tech support</a:t>
            </a:r>
            <a:endParaRPr lang="en-US" altLang="ja-JP" dirty="0">
              <a:solidFill>
                <a:srgbClr val="003478"/>
              </a:solidFill>
            </a:endParaRPr>
          </a:p>
          <a:p>
            <a:pPr lvl="1" defTabSz="914400">
              <a:buClr>
                <a:srgbClr val="003478"/>
              </a:buClr>
              <a:buFontTx/>
              <a:buChar char="-"/>
            </a:pPr>
            <a:r>
              <a:rPr lang="en-US" altLang="ja-JP" dirty="0">
                <a:solidFill>
                  <a:srgbClr val="003478"/>
                </a:solidFill>
              </a:rPr>
              <a:t>(Featured scientist</a:t>
            </a:r>
            <a:r>
              <a:rPr lang="en-US" altLang="ja-JP" dirty="0" smtClean="0">
                <a:solidFill>
                  <a:srgbClr val="003478"/>
                </a:solidFill>
              </a:rPr>
              <a:t>)</a:t>
            </a:r>
            <a:endParaRPr lang="en-US" altLang="ja-JP" dirty="0">
              <a:solidFill>
                <a:srgbClr val="003478"/>
              </a:solidFill>
            </a:endParaRPr>
          </a:p>
        </p:txBody>
      </p:sp>
    </p:spTree>
    <p:extLst>
      <p:ext uri="{BB962C8B-B14F-4D97-AF65-F5344CB8AC3E}">
        <p14:creationId xmlns:p14="http://schemas.microsoft.com/office/powerpoint/2010/main" val="22741353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395536" y="404664"/>
            <a:ext cx="8229600" cy="690711"/>
          </a:xfrm>
        </p:spPr>
        <p:txBody>
          <a:bodyPr anchor="t"/>
          <a:lstStyle/>
          <a:p>
            <a:r>
              <a:rPr lang="en-GB" sz="3200" b="1" dirty="0" err="1" smtClean="0">
                <a:solidFill>
                  <a:srgbClr val="0CC6DE"/>
                </a:solidFill>
                <a:latin typeface="Arial" charset="0"/>
              </a:rPr>
              <a:t>Masterclass</a:t>
            </a:r>
            <a:r>
              <a:rPr lang="en-GB" sz="3200" b="1" dirty="0">
                <a:solidFill>
                  <a:srgbClr val="0CC6DE"/>
                </a:solidFill>
                <a:latin typeface="Arial" charset="0"/>
              </a:rPr>
              <a:t> </a:t>
            </a:r>
            <a:r>
              <a:rPr lang="en-GB" sz="3200" b="1" dirty="0" smtClean="0">
                <a:solidFill>
                  <a:srgbClr val="0CC6DE"/>
                </a:solidFill>
                <a:latin typeface="Arial" charset="0"/>
              </a:rPr>
              <a:t>Coordination and Support</a:t>
            </a:r>
            <a:endParaRPr lang="en-GB" sz="3200" b="1" dirty="0">
              <a:solidFill>
                <a:srgbClr val="0CC6DE"/>
              </a:solidFill>
              <a:latin typeface="Arial" charset="0"/>
            </a:endParaRPr>
          </a:p>
        </p:txBody>
      </p:sp>
      <p:sp>
        <p:nvSpPr>
          <p:cNvPr id="143363" name="Textplatzhalter 2"/>
          <p:cNvSpPr>
            <a:spLocks noGrp="1"/>
          </p:cNvSpPr>
          <p:nvPr>
            <p:ph type="body" sz="half" idx="4294967295"/>
          </p:nvPr>
        </p:nvSpPr>
        <p:spPr>
          <a:xfrm>
            <a:off x="-108520" y="1095375"/>
            <a:ext cx="9577064" cy="5502275"/>
          </a:xfrm>
          <a:ln>
            <a:noFill/>
            <a:miter lim="800000"/>
            <a:headEnd/>
            <a:tailEnd/>
          </a:ln>
        </p:spPr>
        <p:txBody>
          <a:bodyPr/>
          <a:lstStyle/>
          <a:p>
            <a:pPr marL="0" indent="0">
              <a:spcBef>
                <a:spcPct val="10000"/>
              </a:spcBef>
              <a:buNone/>
            </a:pPr>
            <a:r>
              <a:rPr lang="en-GB" sz="2000" b="1" dirty="0" smtClean="0">
                <a:solidFill>
                  <a:srgbClr val="003478"/>
                </a:solidFill>
                <a:latin typeface="Arial" charset="0"/>
              </a:rPr>
              <a:t>Coordination</a:t>
            </a:r>
            <a:endParaRPr lang="en-GB" sz="2000" dirty="0" smtClean="0">
              <a:solidFill>
                <a:srgbClr val="003478"/>
              </a:solidFill>
              <a:latin typeface="Arial" charset="0"/>
            </a:endParaRPr>
          </a:p>
          <a:p>
            <a:pPr lvl="1" indent="-342900">
              <a:lnSpc>
                <a:spcPct val="80000"/>
              </a:lnSpc>
            </a:pPr>
            <a:r>
              <a:rPr lang="en-GB" sz="2000" u="sng" dirty="0" err="1" smtClean="0">
                <a:solidFill>
                  <a:srgbClr val="003478"/>
                </a:solidFill>
                <a:latin typeface="Arial" charset="0"/>
              </a:rPr>
              <a:t>Uta</a:t>
            </a:r>
            <a:r>
              <a:rPr lang="en-GB" sz="2000" u="sng" dirty="0" smtClean="0">
                <a:solidFill>
                  <a:srgbClr val="003478"/>
                </a:solidFill>
                <a:latin typeface="Arial" charset="0"/>
              </a:rPr>
              <a:t> </a:t>
            </a:r>
            <a:r>
              <a:rPr lang="en-GB" sz="2000" u="sng" dirty="0" err="1" smtClean="0">
                <a:solidFill>
                  <a:srgbClr val="003478"/>
                </a:solidFill>
                <a:latin typeface="Arial" charset="0"/>
              </a:rPr>
              <a:t>Bilow</a:t>
            </a:r>
            <a:r>
              <a:rPr lang="en-GB" sz="2000" u="sng" dirty="0" smtClean="0">
                <a:solidFill>
                  <a:srgbClr val="003478"/>
                </a:solidFill>
                <a:latin typeface="Arial" charset="0"/>
              </a:rPr>
              <a:t> </a:t>
            </a:r>
            <a:r>
              <a:rPr lang="en-GB" sz="2000" dirty="0" smtClean="0">
                <a:solidFill>
                  <a:srgbClr val="003478"/>
                </a:solidFill>
                <a:latin typeface="Arial" charset="0"/>
              </a:rPr>
              <a:t>(Dresden)</a:t>
            </a:r>
          </a:p>
          <a:p>
            <a:pPr lvl="1" indent="-342900">
              <a:lnSpc>
                <a:spcPct val="80000"/>
              </a:lnSpc>
            </a:pPr>
            <a:r>
              <a:rPr lang="en-GB" sz="2000" u="sng" dirty="0" smtClean="0">
                <a:solidFill>
                  <a:srgbClr val="003478"/>
                </a:solidFill>
                <a:latin typeface="Arial" charset="0"/>
              </a:rPr>
              <a:t>Ken </a:t>
            </a:r>
            <a:r>
              <a:rPr lang="en-GB" sz="2000" u="sng" dirty="0" err="1" smtClean="0">
                <a:solidFill>
                  <a:srgbClr val="003478"/>
                </a:solidFill>
                <a:latin typeface="Arial" charset="0"/>
              </a:rPr>
              <a:t>Cecire</a:t>
            </a:r>
            <a:r>
              <a:rPr lang="en-GB" sz="2000" u="sng" dirty="0">
                <a:solidFill>
                  <a:srgbClr val="003478"/>
                </a:solidFill>
                <a:latin typeface="Arial" charset="0"/>
              </a:rPr>
              <a:t> </a:t>
            </a:r>
            <a:r>
              <a:rPr lang="en-GB" sz="2000" dirty="0">
                <a:solidFill>
                  <a:srgbClr val="003478"/>
                </a:solidFill>
                <a:latin typeface="Arial" charset="0"/>
              </a:rPr>
              <a:t>(Notre Dame</a:t>
            </a:r>
            <a:r>
              <a:rPr lang="en-GB" sz="2000" dirty="0" smtClean="0">
                <a:solidFill>
                  <a:srgbClr val="003478"/>
                </a:solidFill>
                <a:latin typeface="Arial" charset="0"/>
              </a:rPr>
              <a:t>)</a:t>
            </a:r>
          </a:p>
          <a:p>
            <a:pPr lvl="1" indent="-342900">
              <a:lnSpc>
                <a:spcPct val="80000"/>
              </a:lnSpc>
            </a:pPr>
            <a:r>
              <a:rPr lang="en-GB" sz="2000" dirty="0" smtClean="0">
                <a:solidFill>
                  <a:srgbClr val="003478"/>
                </a:solidFill>
                <a:latin typeface="Arial" charset="0"/>
              </a:rPr>
              <a:t>Steering Group of experts from various experiments, labs</a:t>
            </a:r>
            <a:endParaRPr lang="en-GB" sz="1600" dirty="0" smtClean="0">
              <a:solidFill>
                <a:srgbClr val="003478"/>
              </a:solidFill>
              <a:latin typeface="Arial" charset="0"/>
            </a:endParaRPr>
          </a:p>
          <a:p>
            <a:pPr marL="0" indent="0">
              <a:lnSpc>
                <a:spcPct val="80000"/>
              </a:lnSpc>
              <a:buNone/>
            </a:pPr>
            <a:endParaRPr lang="en-GB" sz="2000" b="1" dirty="0" smtClean="0">
              <a:solidFill>
                <a:srgbClr val="003478"/>
              </a:solidFill>
              <a:latin typeface="Arial" charset="0"/>
            </a:endParaRPr>
          </a:p>
          <a:p>
            <a:pPr marL="0" indent="0">
              <a:lnSpc>
                <a:spcPct val="80000"/>
              </a:lnSpc>
              <a:buNone/>
            </a:pPr>
            <a:r>
              <a:rPr lang="en-GB" sz="2000" b="1" dirty="0" smtClean="0">
                <a:solidFill>
                  <a:srgbClr val="003478"/>
                </a:solidFill>
                <a:latin typeface="Arial" charset="0"/>
              </a:rPr>
              <a:t>Support from </a:t>
            </a:r>
          </a:p>
          <a:p>
            <a:pPr lvl="1" indent="-342900">
              <a:lnSpc>
                <a:spcPct val="80000"/>
              </a:lnSpc>
            </a:pPr>
            <a:r>
              <a:rPr lang="en-GB" sz="2000" dirty="0" smtClean="0">
                <a:solidFill>
                  <a:srgbClr val="003478"/>
                </a:solidFill>
                <a:latin typeface="Arial" charset="0"/>
              </a:rPr>
              <a:t>CERN</a:t>
            </a:r>
          </a:p>
          <a:p>
            <a:pPr lvl="1" indent="-342900">
              <a:lnSpc>
                <a:spcPct val="80000"/>
              </a:lnSpc>
            </a:pPr>
            <a:r>
              <a:rPr lang="en-GB" sz="2000" dirty="0" err="1" smtClean="0">
                <a:solidFill>
                  <a:srgbClr val="003478"/>
                </a:solidFill>
                <a:latin typeface="Arial" charset="0"/>
              </a:rPr>
              <a:t>Fermilab</a:t>
            </a:r>
            <a:endParaRPr lang="en-GB" sz="2000" dirty="0" smtClean="0">
              <a:solidFill>
                <a:srgbClr val="003478"/>
              </a:solidFill>
              <a:latin typeface="Arial" charset="0"/>
            </a:endParaRPr>
          </a:p>
          <a:p>
            <a:pPr lvl="1" indent="-342900">
              <a:lnSpc>
                <a:spcPct val="80000"/>
              </a:lnSpc>
            </a:pPr>
            <a:r>
              <a:rPr lang="en-GB" sz="2000" dirty="0" smtClean="0">
                <a:solidFill>
                  <a:srgbClr val="111881"/>
                </a:solidFill>
                <a:latin typeface="Arial" charset="0"/>
              </a:rPr>
              <a:t>EPS HEPP (High-Energy and Particle Physics Division of the European Physical Society)</a:t>
            </a:r>
          </a:p>
          <a:p>
            <a:pPr lvl="1" indent="-342900">
              <a:lnSpc>
                <a:spcPct val="80000"/>
              </a:lnSpc>
            </a:pPr>
            <a:r>
              <a:rPr lang="en-GB" sz="2000" dirty="0" smtClean="0">
                <a:solidFill>
                  <a:srgbClr val="111881"/>
                </a:solidFill>
                <a:latin typeface="Arial" charset="0"/>
              </a:rPr>
              <a:t>TU Dresden</a:t>
            </a:r>
          </a:p>
          <a:p>
            <a:pPr lvl="1" indent="-342900">
              <a:lnSpc>
                <a:spcPct val="80000"/>
              </a:lnSpc>
            </a:pPr>
            <a:r>
              <a:rPr lang="en-GB" sz="2000" dirty="0" smtClean="0">
                <a:solidFill>
                  <a:srgbClr val="111881"/>
                </a:solidFill>
                <a:latin typeface="Arial" charset="0"/>
              </a:rPr>
              <a:t>US National Science Foundation and the US Department of Energy</a:t>
            </a:r>
          </a:p>
          <a:p>
            <a:pPr marL="0" indent="0">
              <a:lnSpc>
                <a:spcPct val="80000"/>
              </a:lnSpc>
              <a:buNone/>
            </a:pPr>
            <a:endParaRPr lang="en-GB" sz="1600" dirty="0" smtClean="0">
              <a:latin typeface="Arial" charset="0"/>
            </a:endParaRPr>
          </a:p>
          <a:p>
            <a:pPr marL="0" indent="0">
              <a:lnSpc>
                <a:spcPct val="80000"/>
              </a:lnSpc>
              <a:buNone/>
            </a:pPr>
            <a:r>
              <a:rPr lang="en-GB" sz="2000" b="1" dirty="0" smtClean="0">
                <a:solidFill>
                  <a:srgbClr val="003478"/>
                </a:solidFill>
                <a:latin typeface="Arial" charset="0"/>
              </a:rPr>
              <a:t>In Kind Support</a:t>
            </a:r>
          </a:p>
          <a:p>
            <a:pPr lvl="1" indent="-342900">
              <a:lnSpc>
                <a:spcPct val="80000"/>
              </a:lnSpc>
            </a:pPr>
            <a:r>
              <a:rPr lang="en-GB" sz="2000" dirty="0" smtClean="0">
                <a:solidFill>
                  <a:srgbClr val="003478"/>
                </a:solidFill>
                <a:latin typeface="Arial" charset="0"/>
              </a:rPr>
              <a:t>Measurements provided / supported </a:t>
            </a:r>
            <a:r>
              <a:rPr lang="en-GB" sz="2000" dirty="0">
                <a:solidFill>
                  <a:srgbClr val="003478"/>
                </a:solidFill>
                <a:latin typeface="Arial" charset="0"/>
              </a:rPr>
              <a:t>by IPPOG </a:t>
            </a:r>
            <a:r>
              <a:rPr lang="en-GB" sz="2000" dirty="0" smtClean="0">
                <a:solidFill>
                  <a:srgbClr val="003478"/>
                </a:solidFill>
                <a:latin typeface="Arial" charset="0"/>
              </a:rPr>
              <a:t>members</a:t>
            </a:r>
          </a:p>
          <a:p>
            <a:pPr lvl="1" indent="-342900">
              <a:lnSpc>
                <a:spcPct val="80000"/>
              </a:lnSpc>
            </a:pPr>
            <a:r>
              <a:rPr lang="en-GB" sz="2000" dirty="0" smtClean="0">
                <a:solidFill>
                  <a:srgbClr val="003478"/>
                </a:solidFill>
                <a:latin typeface="Arial" charset="0"/>
              </a:rPr>
              <a:t>Other support from </a:t>
            </a:r>
            <a:r>
              <a:rPr lang="en-GB" sz="2000" dirty="0" err="1" smtClean="0">
                <a:solidFill>
                  <a:srgbClr val="003478"/>
                </a:solidFill>
                <a:latin typeface="Arial" charset="0"/>
              </a:rPr>
              <a:t>Vidyo</a:t>
            </a:r>
            <a:r>
              <a:rPr lang="en-GB" sz="2000" dirty="0" smtClean="0">
                <a:solidFill>
                  <a:srgbClr val="003478"/>
                </a:solidFill>
                <a:latin typeface="Arial" charset="0"/>
              </a:rPr>
              <a:t> team, moderators, local teams at universities,…</a:t>
            </a:r>
            <a:endParaRPr lang="en-GB" sz="2000" dirty="0" smtClean="0">
              <a:solidFill>
                <a:srgbClr val="7AB800"/>
              </a:solidFill>
              <a:latin typeface="Arial" charset="0"/>
            </a:endParaRPr>
          </a:p>
          <a:p>
            <a:pPr marL="0" indent="0">
              <a:lnSpc>
                <a:spcPct val="80000"/>
              </a:lnSpc>
              <a:buNone/>
            </a:pPr>
            <a:endParaRPr lang="en-GB" sz="2000" dirty="0">
              <a:solidFill>
                <a:srgbClr val="7AB800"/>
              </a:solidFill>
              <a:latin typeface="Arial" charset="0"/>
            </a:endParaRPr>
          </a:p>
        </p:txBody>
      </p:sp>
    </p:spTree>
    <p:extLst>
      <p:ext uri="{BB962C8B-B14F-4D97-AF65-F5344CB8AC3E}">
        <p14:creationId xmlns:p14="http://schemas.microsoft.com/office/powerpoint/2010/main" val="285542167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4624"/>
            <a:ext cx="8229600" cy="490066"/>
          </a:xfrm>
        </p:spPr>
        <p:txBody>
          <a:bodyPr/>
          <a:lstStyle/>
          <a:p>
            <a:r>
              <a:rPr lang="de-DE" dirty="0" smtClean="0"/>
              <a:t>Relation to EPPCN</a:t>
            </a:r>
            <a:endParaRPr lang="de-DE" dirty="0"/>
          </a:p>
        </p:txBody>
      </p:sp>
      <p:sp>
        <p:nvSpPr>
          <p:cNvPr id="3" name="Inhaltsplatzhalter 2"/>
          <p:cNvSpPr>
            <a:spLocks noGrp="1"/>
          </p:cNvSpPr>
          <p:nvPr>
            <p:ph idx="1"/>
          </p:nvPr>
        </p:nvSpPr>
        <p:spPr>
          <a:xfrm>
            <a:off x="395536" y="692696"/>
            <a:ext cx="8568952" cy="5688632"/>
          </a:xfrm>
        </p:spPr>
        <p:txBody>
          <a:bodyPr/>
          <a:lstStyle/>
          <a:p>
            <a:r>
              <a:rPr lang="en-GB" sz="2000" dirty="0" smtClean="0">
                <a:solidFill>
                  <a:schemeClr val="tx2"/>
                </a:solidFill>
              </a:rPr>
              <a:t>IPPOG and EPPCN have distinct profiles and expertise</a:t>
            </a:r>
          </a:p>
          <a:p>
            <a:pPr lvl="1"/>
            <a:r>
              <a:rPr lang="en-GB" sz="1800" b="1" dirty="0" smtClean="0">
                <a:solidFill>
                  <a:schemeClr val="tx2"/>
                </a:solidFill>
              </a:rPr>
              <a:t>IPPOG : </a:t>
            </a:r>
            <a:br>
              <a:rPr lang="en-GB" sz="1800" b="1" dirty="0" smtClean="0">
                <a:solidFill>
                  <a:schemeClr val="tx2"/>
                </a:solidFill>
              </a:rPr>
            </a:br>
            <a:r>
              <a:rPr lang="en-GB" sz="1800" dirty="0" smtClean="0">
                <a:solidFill>
                  <a:schemeClr val="tx2"/>
                </a:solidFill>
              </a:rPr>
              <a:t>National or international professional physics and physics education societies, particle physics and related sciences</a:t>
            </a:r>
            <a:r>
              <a:rPr lang="en-GB" sz="1800" dirty="0">
                <a:solidFill>
                  <a:schemeClr val="tx2"/>
                </a:solidFill>
              </a:rPr>
              <a:t> </a:t>
            </a:r>
            <a:r>
              <a:rPr lang="en-GB" sz="1800" dirty="0" smtClean="0">
                <a:solidFill>
                  <a:schemeClr val="tx2"/>
                </a:solidFill>
              </a:rPr>
              <a:t>experiments and laboratories / institutes</a:t>
            </a:r>
          </a:p>
          <a:p>
            <a:pPr lvl="1"/>
            <a:r>
              <a:rPr lang="en-GB" sz="1800" b="1" dirty="0" smtClean="0">
                <a:solidFill>
                  <a:schemeClr val="tx2"/>
                </a:solidFill>
              </a:rPr>
              <a:t>EPPCN :</a:t>
            </a:r>
            <a:br>
              <a:rPr lang="en-GB" sz="1800" b="1" dirty="0" smtClean="0">
                <a:solidFill>
                  <a:schemeClr val="tx2"/>
                </a:solidFill>
              </a:rPr>
            </a:br>
            <a:r>
              <a:rPr lang="en-GB" sz="1800" dirty="0" smtClean="0">
                <a:solidFill>
                  <a:schemeClr val="tx2"/>
                </a:solidFill>
              </a:rPr>
              <a:t>Communication professionals</a:t>
            </a:r>
          </a:p>
          <a:p>
            <a:pPr marL="457200" lvl="1" indent="0">
              <a:lnSpc>
                <a:spcPct val="50000"/>
              </a:lnSpc>
              <a:buNone/>
            </a:pPr>
            <a:r>
              <a:rPr lang="en-GB" sz="1800" dirty="0" smtClean="0">
                <a:solidFill>
                  <a:schemeClr val="tx2"/>
                </a:solidFill>
              </a:rPr>
              <a:t>  </a:t>
            </a:r>
          </a:p>
          <a:p>
            <a:pPr marL="360363" indent="-360363">
              <a:lnSpc>
                <a:spcPct val="50000"/>
              </a:lnSpc>
            </a:pPr>
            <a:r>
              <a:rPr lang="en-GB" sz="2000" dirty="0" smtClean="0">
                <a:solidFill>
                  <a:schemeClr val="tx2"/>
                </a:solidFill>
              </a:rPr>
              <a:t>½ day common meeting each year gives good insight into mutual work</a:t>
            </a:r>
            <a:endParaRPr lang="en-GB" sz="2000" dirty="0" smtClean="0"/>
          </a:p>
          <a:p>
            <a:endParaRPr lang="en-GB" sz="2000" dirty="0" smtClean="0"/>
          </a:p>
          <a:p>
            <a:endParaRPr lang="en-GB" sz="2000" dirty="0" smtClean="0"/>
          </a:p>
          <a:p>
            <a:endParaRPr lang="en-GB" sz="2000" dirty="0" smtClean="0"/>
          </a:p>
          <a:p>
            <a:endParaRPr lang="en-GB" sz="2000" dirty="0" smtClean="0"/>
          </a:p>
          <a:p>
            <a:pPr marL="0" indent="0">
              <a:buNone/>
            </a:pPr>
            <a:r>
              <a:rPr lang="en-GB" sz="1800" dirty="0" smtClean="0">
                <a:solidFill>
                  <a:schemeClr val="tx2"/>
                </a:solidFill>
              </a:rPr>
              <a:t> </a:t>
            </a:r>
            <a:r>
              <a:rPr lang="en-GB" sz="1800" dirty="0" smtClean="0"/>
              <a:t>   </a:t>
            </a:r>
            <a:endParaRPr lang="en-GB" sz="1800" dirty="0"/>
          </a:p>
        </p:txBody>
      </p:sp>
      <p:pic>
        <p:nvPicPr>
          <p:cNvPr id="4" name="Picture 3" descr="Group_Photo.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3752" y="3356992"/>
            <a:ext cx="5004048" cy="3339658"/>
          </a:xfrm>
          <a:prstGeom prst="rect">
            <a:avLst/>
          </a:prstGeom>
        </p:spPr>
      </p:pic>
      <p:sp>
        <p:nvSpPr>
          <p:cNvPr id="5" name="TextBox 4"/>
          <p:cNvSpPr txBox="1"/>
          <p:nvPr/>
        </p:nvSpPr>
        <p:spPr>
          <a:xfrm>
            <a:off x="5220072" y="4509120"/>
            <a:ext cx="3672408" cy="1008112"/>
          </a:xfrm>
          <a:prstGeom prst="rect">
            <a:avLst/>
          </a:prstGeom>
          <a:noFill/>
        </p:spPr>
        <p:txBody>
          <a:bodyPr wrap="square" rtlCol="0">
            <a:noAutofit/>
          </a:bodyPr>
          <a:lstStyle/>
          <a:p>
            <a:r>
              <a:rPr lang="en-GB" dirty="0" smtClean="0"/>
              <a:t>IPPOG &amp; EPPCN participants of November 2013 meeting at CERN</a:t>
            </a:r>
            <a:endParaRPr lang="en-GB" dirty="0"/>
          </a:p>
        </p:txBody>
      </p:sp>
    </p:spTree>
    <p:extLst>
      <p:ext uri="{BB962C8B-B14F-4D97-AF65-F5344CB8AC3E}">
        <p14:creationId xmlns:p14="http://schemas.microsoft.com/office/powerpoint/2010/main" val="362109242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4624"/>
            <a:ext cx="8229600" cy="490066"/>
          </a:xfrm>
        </p:spPr>
        <p:txBody>
          <a:bodyPr/>
          <a:lstStyle/>
          <a:p>
            <a:r>
              <a:rPr lang="de-DE" dirty="0" smtClean="0"/>
              <a:t>IPPOG &amp; EPPCN</a:t>
            </a:r>
            <a:endParaRPr lang="de-DE" dirty="0"/>
          </a:p>
        </p:txBody>
      </p:sp>
      <p:sp>
        <p:nvSpPr>
          <p:cNvPr id="3" name="Inhaltsplatzhalter 2"/>
          <p:cNvSpPr>
            <a:spLocks noGrp="1"/>
          </p:cNvSpPr>
          <p:nvPr>
            <p:ph idx="1"/>
          </p:nvPr>
        </p:nvSpPr>
        <p:spPr>
          <a:xfrm>
            <a:off x="395536" y="692696"/>
            <a:ext cx="8568952" cy="5688632"/>
          </a:xfrm>
        </p:spPr>
        <p:txBody>
          <a:bodyPr/>
          <a:lstStyle/>
          <a:p>
            <a:r>
              <a:rPr lang="en-GB" b="1" dirty="0" smtClean="0">
                <a:solidFill>
                  <a:srgbClr val="CC0066"/>
                </a:solidFill>
              </a:rPr>
              <a:t>EPPCN and IPPOG can build up on synergies </a:t>
            </a:r>
          </a:p>
          <a:p>
            <a:pPr>
              <a:lnSpc>
                <a:spcPct val="70000"/>
              </a:lnSpc>
            </a:pPr>
            <a:endParaRPr lang="en-GB" sz="2000" dirty="0" smtClean="0">
              <a:solidFill>
                <a:srgbClr val="CC0066"/>
              </a:solidFill>
            </a:endParaRPr>
          </a:p>
          <a:p>
            <a:r>
              <a:rPr lang="en-GB" sz="2000" dirty="0" smtClean="0">
                <a:solidFill>
                  <a:srgbClr val="111881"/>
                </a:solidFill>
              </a:rPr>
              <a:t>Example Joint Efforts</a:t>
            </a:r>
          </a:p>
          <a:p>
            <a:pPr lvl="1"/>
            <a:r>
              <a:rPr lang="en-GB" sz="2000" b="1" dirty="0"/>
              <a:t>ICHEP </a:t>
            </a:r>
            <a:r>
              <a:rPr lang="en-GB" sz="2000" b="1" dirty="0" smtClean="0"/>
              <a:t>2014</a:t>
            </a:r>
          </a:p>
          <a:p>
            <a:pPr lvl="2"/>
            <a:r>
              <a:rPr lang="en-GB" sz="2000" dirty="0" smtClean="0"/>
              <a:t>2-9 July, Valencia, Spain</a:t>
            </a:r>
          </a:p>
          <a:p>
            <a:pPr lvl="2"/>
            <a:r>
              <a:rPr lang="en-GB" sz="2000" dirty="0" smtClean="0"/>
              <a:t>can support outreach and communication </a:t>
            </a:r>
            <a:br>
              <a:rPr lang="en-GB" sz="2000" dirty="0" smtClean="0"/>
            </a:br>
            <a:r>
              <a:rPr lang="en-GB" sz="2000" dirty="0" smtClean="0"/>
              <a:t>at the conference site and internationally</a:t>
            </a:r>
          </a:p>
          <a:p>
            <a:pPr lvl="2"/>
            <a:endParaRPr lang="en-GB" sz="2000" dirty="0"/>
          </a:p>
          <a:p>
            <a:pPr lvl="1"/>
            <a:r>
              <a:rPr lang="en-GB" sz="2000" b="1" dirty="0" err="1"/>
              <a:t>Beamline</a:t>
            </a:r>
            <a:r>
              <a:rPr lang="en-GB" sz="2000" b="1" dirty="0"/>
              <a:t> for </a:t>
            </a:r>
            <a:r>
              <a:rPr lang="en-GB" sz="2000" b="1" dirty="0" smtClean="0"/>
              <a:t>schools</a:t>
            </a:r>
          </a:p>
          <a:p>
            <a:pPr lvl="2"/>
            <a:r>
              <a:rPr lang="en-GB" sz="2000" dirty="0" smtClean="0"/>
              <a:t>Communication via EPPCN</a:t>
            </a:r>
          </a:p>
          <a:p>
            <a:pPr lvl="2"/>
            <a:r>
              <a:rPr lang="en-GB" sz="2000" dirty="0" smtClean="0"/>
              <a:t>Support for physics program from local IPPOG members</a:t>
            </a:r>
          </a:p>
          <a:p>
            <a:pPr lvl="2"/>
            <a:endParaRPr lang="en-GB" sz="2000" dirty="0"/>
          </a:p>
          <a:p>
            <a:pPr lvl="1"/>
            <a:r>
              <a:rPr lang="en-GB" sz="2000" b="1" dirty="0"/>
              <a:t>CERN 60th anniversary</a:t>
            </a:r>
          </a:p>
          <a:p>
            <a:pPr lvl="2"/>
            <a:r>
              <a:rPr lang="en-GB" sz="2000" dirty="0" smtClean="0">
                <a:solidFill>
                  <a:srgbClr val="111881"/>
                </a:solidFill>
              </a:rPr>
              <a:t>Actively involved</a:t>
            </a:r>
            <a:endParaRPr lang="en-GB" sz="2000" dirty="0">
              <a:solidFill>
                <a:srgbClr val="111881"/>
              </a:solidFill>
            </a:endParaRPr>
          </a:p>
        </p:txBody>
      </p:sp>
    </p:spTree>
    <p:extLst>
      <p:ext uri="{BB962C8B-B14F-4D97-AF65-F5344CB8AC3E}">
        <p14:creationId xmlns:p14="http://schemas.microsoft.com/office/powerpoint/2010/main" val="413901948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a:xfrm>
            <a:off x="457200" y="1052736"/>
            <a:ext cx="8229600" cy="4752528"/>
          </a:xfrm>
        </p:spPr>
        <p:txBody>
          <a:bodyPr/>
          <a:lstStyle/>
          <a:p>
            <a:r>
              <a:rPr lang="en-GB" dirty="0" smtClean="0">
                <a:solidFill>
                  <a:srgbClr val="111881"/>
                </a:solidFill>
              </a:rPr>
              <a:t>IPPOG</a:t>
            </a:r>
          </a:p>
          <a:p>
            <a:pPr lvl="1"/>
            <a:r>
              <a:rPr lang="en-GB" sz="2000" dirty="0">
                <a:solidFill>
                  <a:srgbClr val="111881"/>
                </a:solidFill>
              </a:rPr>
              <a:t>is an established successful outreach and education group now integrated into the European </a:t>
            </a:r>
            <a:r>
              <a:rPr lang="en-GB" sz="2000" dirty="0" smtClean="0">
                <a:solidFill>
                  <a:srgbClr val="111881"/>
                </a:solidFill>
              </a:rPr>
              <a:t>Strategy</a:t>
            </a:r>
          </a:p>
          <a:p>
            <a:pPr lvl="1"/>
            <a:r>
              <a:rPr lang="en-GB" sz="2000" dirty="0" smtClean="0">
                <a:solidFill>
                  <a:srgbClr val="111881"/>
                </a:solidFill>
              </a:rPr>
              <a:t>provides </a:t>
            </a:r>
            <a:r>
              <a:rPr lang="en-GB" sz="2000" dirty="0">
                <a:solidFill>
                  <a:srgbClr val="111881"/>
                </a:solidFill>
              </a:rPr>
              <a:t>tools &amp; activities ready to be implemented at </a:t>
            </a:r>
            <a:r>
              <a:rPr lang="en-GB" sz="2000" dirty="0" smtClean="0">
                <a:solidFill>
                  <a:srgbClr val="111881"/>
                </a:solidFill>
              </a:rPr>
              <a:t>any institute</a:t>
            </a:r>
          </a:p>
          <a:p>
            <a:pPr lvl="1"/>
            <a:r>
              <a:rPr lang="en-GB" sz="2000" dirty="0">
                <a:solidFill>
                  <a:srgbClr val="111881"/>
                </a:solidFill>
              </a:rPr>
              <a:t>is </a:t>
            </a:r>
            <a:r>
              <a:rPr lang="en-GB" sz="2000" dirty="0" smtClean="0">
                <a:solidFill>
                  <a:srgbClr val="111881"/>
                </a:solidFill>
              </a:rPr>
              <a:t>moving beyond Europe and the LHC</a:t>
            </a:r>
            <a:endParaRPr lang="en-GB" sz="2000" dirty="0">
              <a:solidFill>
                <a:srgbClr val="111881"/>
              </a:solidFill>
            </a:endParaRPr>
          </a:p>
          <a:p>
            <a:pPr lvl="2"/>
            <a:r>
              <a:rPr lang="en-GB" sz="2000" dirty="0" smtClean="0">
                <a:solidFill>
                  <a:srgbClr val="111881"/>
                </a:solidFill>
              </a:rPr>
              <a:t>Romania &amp; </a:t>
            </a:r>
            <a:r>
              <a:rPr lang="en-GB" sz="2000" dirty="0">
                <a:solidFill>
                  <a:srgbClr val="111881"/>
                </a:solidFill>
              </a:rPr>
              <a:t>Ireland have recently joined IPPOG</a:t>
            </a:r>
          </a:p>
          <a:p>
            <a:pPr lvl="2"/>
            <a:r>
              <a:rPr lang="en-GB" sz="2000" dirty="0" err="1" smtClean="0">
                <a:solidFill>
                  <a:srgbClr val="111881"/>
                </a:solidFill>
              </a:rPr>
              <a:t>Ongoing</a:t>
            </a:r>
            <a:r>
              <a:rPr lang="en-GB" sz="2000" dirty="0" smtClean="0">
                <a:solidFill>
                  <a:srgbClr val="111881"/>
                </a:solidFill>
              </a:rPr>
              <a:t> discussions </a:t>
            </a:r>
            <a:r>
              <a:rPr lang="en-GB" sz="2000" dirty="0">
                <a:solidFill>
                  <a:srgbClr val="111881"/>
                </a:solidFill>
              </a:rPr>
              <a:t>with more new </a:t>
            </a:r>
            <a:r>
              <a:rPr lang="en-GB" sz="2000" dirty="0" smtClean="0">
                <a:solidFill>
                  <a:srgbClr val="111881"/>
                </a:solidFill>
              </a:rPr>
              <a:t>countries</a:t>
            </a:r>
            <a:endParaRPr lang="en-GB" sz="2000" dirty="0">
              <a:solidFill>
                <a:srgbClr val="111881"/>
              </a:solidFill>
            </a:endParaRPr>
          </a:p>
          <a:p>
            <a:pPr lvl="2"/>
            <a:r>
              <a:rPr lang="en-GB" sz="2000" dirty="0">
                <a:solidFill>
                  <a:srgbClr val="111881"/>
                </a:solidFill>
              </a:rPr>
              <a:t>Spreading programs and </a:t>
            </a:r>
            <a:r>
              <a:rPr lang="en-GB" sz="2000" dirty="0" smtClean="0">
                <a:solidFill>
                  <a:srgbClr val="111881"/>
                </a:solidFill>
              </a:rPr>
              <a:t>experiences</a:t>
            </a:r>
          </a:p>
          <a:p>
            <a:pPr lvl="1"/>
            <a:r>
              <a:rPr lang="en-GB" sz="2000" dirty="0">
                <a:solidFill>
                  <a:srgbClr val="111881"/>
                </a:solidFill>
              </a:rPr>
              <a:t>is sharing experiences with existing successful national </a:t>
            </a:r>
            <a:r>
              <a:rPr lang="en-GB" sz="2000" dirty="0" smtClean="0">
                <a:solidFill>
                  <a:srgbClr val="111881"/>
                </a:solidFill>
              </a:rPr>
              <a:t>networks</a:t>
            </a:r>
          </a:p>
          <a:p>
            <a:pPr lvl="2"/>
            <a:r>
              <a:rPr lang="en-GB" sz="2000" dirty="0" err="1" smtClean="0">
                <a:solidFill>
                  <a:srgbClr val="111881"/>
                </a:solidFill>
              </a:rPr>
              <a:t>QuarkNet</a:t>
            </a:r>
            <a:r>
              <a:rPr lang="en-GB" sz="2000" dirty="0" smtClean="0">
                <a:solidFill>
                  <a:srgbClr val="111881"/>
                </a:solidFill>
              </a:rPr>
              <a:t> </a:t>
            </a:r>
            <a:r>
              <a:rPr lang="en-GB" sz="2000" dirty="0">
                <a:solidFill>
                  <a:srgbClr val="111881"/>
                </a:solidFill>
              </a:rPr>
              <a:t>(US, teachers</a:t>
            </a:r>
            <a:r>
              <a:rPr lang="en-GB" sz="2000" dirty="0" smtClean="0">
                <a:solidFill>
                  <a:srgbClr val="111881"/>
                </a:solidFill>
              </a:rPr>
              <a:t>)</a:t>
            </a:r>
          </a:p>
          <a:p>
            <a:pPr lvl="2"/>
            <a:r>
              <a:rPr lang="en-GB" sz="2000" dirty="0" err="1" smtClean="0">
                <a:solidFill>
                  <a:srgbClr val="111881"/>
                </a:solidFill>
              </a:rPr>
              <a:t>Netzwerk</a:t>
            </a:r>
            <a:r>
              <a:rPr lang="en-GB" sz="2000" dirty="0" smtClean="0">
                <a:solidFill>
                  <a:srgbClr val="111881"/>
                </a:solidFill>
              </a:rPr>
              <a:t> </a:t>
            </a:r>
            <a:r>
              <a:rPr lang="en-GB" sz="2000" dirty="0" err="1">
                <a:solidFill>
                  <a:srgbClr val="111881"/>
                </a:solidFill>
              </a:rPr>
              <a:t>Teilchenwelt</a:t>
            </a:r>
            <a:r>
              <a:rPr lang="en-GB" sz="2000" dirty="0">
                <a:solidFill>
                  <a:srgbClr val="111881"/>
                </a:solidFill>
              </a:rPr>
              <a:t> (DE+CERN, teachers and </a:t>
            </a:r>
            <a:r>
              <a:rPr lang="en-GB" sz="2000" dirty="0" smtClean="0">
                <a:solidFill>
                  <a:srgbClr val="111881"/>
                </a:solidFill>
              </a:rPr>
              <a:t>students)</a:t>
            </a:r>
          </a:p>
          <a:p>
            <a:pPr lvl="2"/>
            <a:r>
              <a:rPr lang="en-GB" sz="2000" dirty="0" smtClean="0">
                <a:solidFill>
                  <a:srgbClr val="111881"/>
                </a:solidFill>
              </a:rPr>
              <a:t>Et al.</a:t>
            </a:r>
          </a:p>
          <a:p>
            <a:pPr lvl="1"/>
            <a:endParaRPr lang="en-GB" sz="2000" dirty="0">
              <a:solidFill>
                <a:srgbClr val="111881"/>
              </a:solidFill>
            </a:endParaRPr>
          </a:p>
          <a:p>
            <a:pPr>
              <a:lnSpc>
                <a:spcPct val="90000"/>
              </a:lnSpc>
              <a:spcBef>
                <a:spcPts val="0"/>
              </a:spcBef>
            </a:pPr>
            <a:endParaRPr lang="en-GB" sz="2000" dirty="0">
              <a:solidFill>
                <a:srgbClr val="111881"/>
              </a:solidFill>
            </a:endParaRPr>
          </a:p>
          <a:p>
            <a:pPr lvl="1"/>
            <a:endParaRPr lang="en-GB" dirty="0">
              <a:solidFill>
                <a:srgbClr val="111881"/>
              </a:solidFill>
            </a:endParaRPr>
          </a:p>
          <a:p>
            <a:pPr lvl="1"/>
            <a:endParaRPr lang="en-GB" dirty="0"/>
          </a:p>
        </p:txBody>
      </p:sp>
    </p:spTree>
    <p:extLst>
      <p:ext uri="{BB962C8B-B14F-4D97-AF65-F5344CB8AC3E}">
        <p14:creationId xmlns:p14="http://schemas.microsoft.com/office/powerpoint/2010/main" val="3508502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European Strategy for Particle </a:t>
            </a:r>
            <a:r>
              <a:rPr lang="en-GB" dirty="0" smtClean="0"/>
              <a:t>Physics</a:t>
            </a:r>
            <a:endParaRPr lang="en-GB" dirty="0"/>
          </a:p>
        </p:txBody>
      </p:sp>
      <p:sp>
        <p:nvSpPr>
          <p:cNvPr id="4" name="Rectangle 3"/>
          <p:cNvSpPr/>
          <p:nvPr/>
        </p:nvSpPr>
        <p:spPr>
          <a:xfrm>
            <a:off x="385192" y="1124744"/>
            <a:ext cx="8147248" cy="4893648"/>
          </a:xfrm>
          <a:prstGeom prst="rect">
            <a:avLst/>
          </a:prstGeom>
        </p:spPr>
        <p:txBody>
          <a:bodyPr wrap="square">
            <a:spAutoFit/>
          </a:bodyPr>
          <a:lstStyle/>
          <a:p>
            <a:pPr marL="720725">
              <a:spcBef>
                <a:spcPts val="0"/>
              </a:spcBef>
            </a:pPr>
            <a:r>
              <a:rPr lang="en-GB" sz="2000" dirty="0" smtClean="0">
                <a:solidFill>
                  <a:srgbClr val="111881"/>
                </a:solidFill>
              </a:rPr>
              <a:t>What the </a:t>
            </a:r>
            <a:r>
              <a:rPr lang="en-GB" sz="2000" dirty="0">
                <a:solidFill>
                  <a:srgbClr val="111881"/>
                </a:solidFill>
              </a:rPr>
              <a:t>European Strategy for Particle </a:t>
            </a:r>
            <a:r>
              <a:rPr lang="en-GB" sz="2000" dirty="0" smtClean="0">
                <a:solidFill>
                  <a:srgbClr val="111881"/>
                </a:solidFill>
              </a:rPr>
              <a:t>Physics says on the</a:t>
            </a:r>
          </a:p>
          <a:p>
            <a:pPr marL="720725">
              <a:spcBef>
                <a:spcPts val="0"/>
              </a:spcBef>
            </a:pPr>
            <a:endParaRPr lang="en-GB" sz="2000" dirty="0" smtClean="0">
              <a:solidFill>
                <a:srgbClr val="111881"/>
              </a:solidFill>
            </a:endParaRPr>
          </a:p>
          <a:p>
            <a:pPr marL="720725">
              <a:spcBef>
                <a:spcPts val="0"/>
              </a:spcBef>
            </a:pPr>
            <a:r>
              <a:rPr lang="en-GB" sz="2000" b="1" dirty="0" smtClean="0">
                <a:solidFill>
                  <a:srgbClr val="111881"/>
                </a:solidFill>
              </a:rPr>
              <a:t>Wider </a:t>
            </a:r>
            <a:r>
              <a:rPr lang="en-GB" sz="2000" b="1" dirty="0">
                <a:solidFill>
                  <a:srgbClr val="111881"/>
                </a:solidFill>
              </a:rPr>
              <a:t>impact of particle physics</a:t>
            </a:r>
          </a:p>
          <a:p>
            <a:pPr marL="1063625" indent="-342900">
              <a:spcBef>
                <a:spcPts val="0"/>
              </a:spcBef>
              <a:buAutoNum type="alphaLcParenR" startAt="14"/>
            </a:pPr>
            <a:r>
              <a:rPr lang="en-GB" dirty="0" smtClean="0">
                <a:solidFill>
                  <a:srgbClr val="111881"/>
                </a:solidFill>
              </a:rPr>
              <a:t>Sharing </a:t>
            </a:r>
            <a:r>
              <a:rPr lang="en-GB" dirty="0">
                <a:solidFill>
                  <a:srgbClr val="111881"/>
                </a:solidFill>
              </a:rPr>
              <a:t>the excitement of scientific discoveries with the public is part of our duty as researchers. Many groups work enthusiastically in public engagement. </a:t>
            </a:r>
            <a:br>
              <a:rPr lang="en-GB" dirty="0">
                <a:solidFill>
                  <a:srgbClr val="111881"/>
                </a:solidFill>
              </a:rPr>
            </a:br>
            <a:r>
              <a:rPr lang="en-GB" dirty="0" smtClean="0">
                <a:solidFill>
                  <a:srgbClr val="111881"/>
                </a:solidFill>
              </a:rPr>
              <a:t/>
            </a:r>
            <a:br>
              <a:rPr lang="en-GB" dirty="0" smtClean="0">
                <a:solidFill>
                  <a:srgbClr val="111881"/>
                </a:solidFill>
              </a:rPr>
            </a:br>
            <a:r>
              <a:rPr lang="en-GB" dirty="0" smtClean="0">
                <a:solidFill>
                  <a:srgbClr val="111881"/>
                </a:solidFill>
              </a:rPr>
              <a:t>They </a:t>
            </a:r>
            <a:r>
              <a:rPr lang="en-GB" dirty="0">
                <a:solidFill>
                  <a:srgbClr val="111881"/>
                </a:solidFill>
              </a:rPr>
              <a:t>are assisted by a network of communication professionals (EPPCN) and an international outreach group (IPPOG). </a:t>
            </a:r>
            <a:r>
              <a:rPr lang="en-GB" dirty="0" smtClean="0">
                <a:solidFill>
                  <a:srgbClr val="111881"/>
                </a:solidFill>
              </a:rPr>
              <a:t/>
            </a:r>
            <a:br>
              <a:rPr lang="en-GB" dirty="0" smtClean="0">
                <a:solidFill>
                  <a:srgbClr val="111881"/>
                </a:solidFill>
              </a:rPr>
            </a:br>
            <a:r>
              <a:rPr lang="en-GB" dirty="0" smtClean="0">
                <a:solidFill>
                  <a:srgbClr val="111881"/>
                </a:solidFill>
              </a:rPr>
              <a:t/>
            </a:r>
            <a:br>
              <a:rPr lang="en-GB" dirty="0" smtClean="0">
                <a:solidFill>
                  <a:srgbClr val="111881"/>
                </a:solidFill>
              </a:rPr>
            </a:br>
            <a:r>
              <a:rPr lang="en-GB" dirty="0" smtClean="0">
                <a:solidFill>
                  <a:srgbClr val="111881"/>
                </a:solidFill>
              </a:rPr>
              <a:t>For </a:t>
            </a:r>
            <a:r>
              <a:rPr lang="en-GB" dirty="0">
                <a:solidFill>
                  <a:srgbClr val="111881"/>
                </a:solidFill>
              </a:rPr>
              <a:t>example, they helped attract tremendous public attention and interest around the world at the start of the LHC and the discovery of the Higgs boson. </a:t>
            </a:r>
            <a:r>
              <a:rPr lang="en-GB" dirty="0" smtClean="0">
                <a:solidFill>
                  <a:srgbClr val="111881"/>
                </a:solidFill>
              </a:rPr>
              <a:t/>
            </a:r>
            <a:br>
              <a:rPr lang="en-GB" dirty="0" smtClean="0">
                <a:solidFill>
                  <a:srgbClr val="111881"/>
                </a:solidFill>
              </a:rPr>
            </a:br>
            <a:r>
              <a:rPr lang="en-GB" dirty="0" smtClean="0">
                <a:solidFill>
                  <a:srgbClr val="111881"/>
                </a:solidFill>
              </a:rPr>
              <a:t/>
            </a:r>
            <a:br>
              <a:rPr lang="en-GB" dirty="0" smtClean="0">
                <a:solidFill>
                  <a:srgbClr val="111881"/>
                </a:solidFill>
              </a:rPr>
            </a:br>
            <a:r>
              <a:rPr lang="en-GB" i="1" dirty="0" smtClean="0">
                <a:solidFill>
                  <a:srgbClr val="111881"/>
                </a:solidFill>
              </a:rPr>
              <a:t>Outreach </a:t>
            </a:r>
            <a:r>
              <a:rPr lang="en-GB" i="1" dirty="0">
                <a:solidFill>
                  <a:srgbClr val="111881"/>
                </a:solidFill>
              </a:rPr>
              <a:t>and communication in particle physics should receive adequate funding and be recognised as a central component of the scientific activity. </a:t>
            </a:r>
            <a:endParaRPr lang="en-GB" sz="6000" dirty="0">
              <a:solidFill>
                <a:srgbClr val="111881"/>
              </a:solidFill>
            </a:endParaRPr>
          </a:p>
        </p:txBody>
      </p:sp>
      <p:sp>
        <p:nvSpPr>
          <p:cNvPr id="5" name="Rectangle 4"/>
          <p:cNvSpPr/>
          <p:nvPr/>
        </p:nvSpPr>
        <p:spPr>
          <a:xfrm>
            <a:off x="6213118" y="718693"/>
            <a:ext cx="2365514" cy="369332"/>
          </a:xfrm>
          <a:prstGeom prst="rect">
            <a:avLst/>
          </a:prstGeom>
        </p:spPr>
        <p:txBody>
          <a:bodyPr wrap="none">
            <a:spAutoFit/>
          </a:bodyPr>
          <a:lstStyle/>
          <a:p>
            <a:r>
              <a:rPr lang="en-GB" dirty="0"/>
              <a:t>CERN-Council-S/106</a:t>
            </a:r>
          </a:p>
        </p:txBody>
      </p:sp>
    </p:spTree>
    <p:extLst>
      <p:ext uri="{BB962C8B-B14F-4D97-AF65-F5344CB8AC3E}">
        <p14:creationId xmlns:p14="http://schemas.microsoft.com/office/powerpoint/2010/main" val="1452188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274042"/>
          </a:xfrm>
        </p:spPr>
        <p:txBody>
          <a:bodyPr/>
          <a:lstStyle/>
          <a:p>
            <a:r>
              <a:rPr lang="de-DE" dirty="0" smtClean="0"/>
              <a:t>Who </a:t>
            </a:r>
            <a:r>
              <a:rPr lang="de-DE" dirty="0" err="1" smtClean="0"/>
              <a:t>is</a:t>
            </a:r>
            <a:r>
              <a:rPr lang="de-DE" dirty="0" smtClean="0"/>
              <a:t> IPPOG?</a:t>
            </a:r>
            <a:endParaRPr lang="de-DE" dirty="0"/>
          </a:p>
        </p:txBody>
      </p:sp>
      <p:pic>
        <p:nvPicPr>
          <p:cNvPr id="17410" name="Picture 2"/>
          <p:cNvPicPr>
            <a:picLocks noChangeAspect="1" noChangeArrowheads="1"/>
          </p:cNvPicPr>
          <p:nvPr/>
        </p:nvPicPr>
        <p:blipFill>
          <a:blip r:embed="rId2"/>
          <a:srcRect/>
          <a:stretch>
            <a:fillRect/>
          </a:stretch>
        </p:blipFill>
        <p:spPr bwMode="auto">
          <a:xfrm>
            <a:off x="683568" y="864096"/>
            <a:ext cx="5700135" cy="5949280"/>
          </a:xfrm>
          <a:prstGeom prst="rect">
            <a:avLst/>
          </a:prstGeom>
          <a:noFill/>
          <a:ln w="9525">
            <a:noFill/>
            <a:miter lim="800000"/>
            <a:headEnd/>
            <a:tailEnd/>
          </a:ln>
        </p:spPr>
      </p:pic>
      <p:sp>
        <p:nvSpPr>
          <p:cNvPr id="8" name="Textfeld 7"/>
          <p:cNvSpPr txBox="1"/>
          <p:nvPr/>
        </p:nvSpPr>
        <p:spPr>
          <a:xfrm>
            <a:off x="7702629" y="5157192"/>
            <a:ext cx="1368152" cy="646331"/>
          </a:xfrm>
          <a:prstGeom prst="rect">
            <a:avLst/>
          </a:prstGeom>
          <a:noFill/>
        </p:spPr>
        <p:txBody>
          <a:bodyPr wrap="square" rtlCol="0">
            <a:spAutoFit/>
          </a:bodyPr>
          <a:lstStyle/>
          <a:p>
            <a:r>
              <a:rPr lang="de-DE" dirty="0" smtClean="0"/>
              <a:t>+ </a:t>
            </a:r>
            <a:r>
              <a:rPr lang="de-DE" dirty="0" err="1" smtClean="0"/>
              <a:t>many</a:t>
            </a:r>
            <a:r>
              <a:rPr lang="de-DE" dirty="0" smtClean="0"/>
              <a:t/>
            </a:r>
            <a:br>
              <a:rPr lang="de-DE" dirty="0" smtClean="0"/>
            </a:br>
            <a:r>
              <a:rPr lang="de-DE" dirty="0" err="1" smtClean="0"/>
              <a:t>associates</a:t>
            </a:r>
            <a:endParaRPr lang="de-DE" dirty="0"/>
          </a:p>
        </p:txBody>
      </p:sp>
      <p:grpSp>
        <p:nvGrpSpPr>
          <p:cNvPr id="10" name="Group 9"/>
          <p:cNvGrpSpPr/>
          <p:nvPr/>
        </p:nvGrpSpPr>
        <p:grpSpPr>
          <a:xfrm>
            <a:off x="6660232" y="56121"/>
            <a:ext cx="2007716" cy="5749143"/>
            <a:chOff x="6740748" y="116632"/>
            <a:chExt cx="2222500" cy="6364183"/>
          </a:xfrm>
        </p:grpSpPr>
        <p:pic>
          <p:nvPicPr>
            <p:cNvPr id="6" name="Picture 5"/>
            <p:cNvPicPr>
              <a:picLocks noChangeAspect="1"/>
            </p:cNvPicPr>
            <p:nvPr/>
          </p:nvPicPr>
          <p:blipFill>
            <a:blip r:embed="rId3"/>
            <a:stretch>
              <a:fillRect/>
            </a:stretch>
          </p:blipFill>
          <p:spPr>
            <a:xfrm>
              <a:off x="6804248" y="116632"/>
              <a:ext cx="2159000" cy="2501900"/>
            </a:xfrm>
            <a:prstGeom prst="rect">
              <a:avLst/>
            </a:prstGeom>
          </p:spPr>
        </p:pic>
        <p:pic>
          <p:nvPicPr>
            <p:cNvPr id="7" name="Picture 6"/>
            <p:cNvPicPr>
              <a:picLocks noChangeAspect="1"/>
            </p:cNvPicPr>
            <p:nvPr/>
          </p:nvPicPr>
          <p:blipFill>
            <a:blip r:embed="rId4"/>
            <a:stretch>
              <a:fillRect/>
            </a:stretch>
          </p:blipFill>
          <p:spPr>
            <a:xfrm>
              <a:off x="6740748" y="2618532"/>
              <a:ext cx="2222500" cy="3251200"/>
            </a:xfrm>
            <a:prstGeom prst="rect">
              <a:avLst/>
            </a:prstGeom>
          </p:spPr>
        </p:pic>
        <p:pic>
          <p:nvPicPr>
            <p:cNvPr id="9" name="Picture 8"/>
            <p:cNvPicPr>
              <a:picLocks noChangeAspect="1"/>
            </p:cNvPicPr>
            <p:nvPr/>
          </p:nvPicPr>
          <p:blipFill>
            <a:blip r:embed="rId5"/>
            <a:stretch>
              <a:fillRect/>
            </a:stretch>
          </p:blipFill>
          <p:spPr>
            <a:xfrm>
              <a:off x="6804248" y="5731515"/>
              <a:ext cx="1155700" cy="749300"/>
            </a:xfrm>
            <a:prstGeom prst="rect">
              <a:avLst/>
            </a:prstGeom>
          </p:spPr>
        </p:pic>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IPPOG </a:t>
            </a:r>
            <a:r>
              <a:rPr lang="en-GB" dirty="0" smtClean="0"/>
              <a:t>PURPOSE</a:t>
            </a:r>
            <a:endParaRPr lang="en-GB" dirty="0"/>
          </a:p>
        </p:txBody>
      </p:sp>
      <p:sp>
        <p:nvSpPr>
          <p:cNvPr id="4" name="Rectangle 3"/>
          <p:cNvSpPr/>
          <p:nvPr/>
        </p:nvSpPr>
        <p:spPr>
          <a:xfrm>
            <a:off x="321446" y="1016143"/>
            <a:ext cx="8643042" cy="5509201"/>
          </a:xfrm>
          <a:prstGeom prst="rect">
            <a:avLst/>
          </a:prstGeom>
        </p:spPr>
        <p:txBody>
          <a:bodyPr wrap="square">
            <a:spAutoFit/>
          </a:bodyPr>
          <a:lstStyle/>
          <a:p>
            <a:r>
              <a:rPr lang="en-GB" sz="1600" dirty="0" smtClean="0">
                <a:solidFill>
                  <a:srgbClr val="111881"/>
                </a:solidFill>
              </a:rPr>
              <a:t>The principle aim of the International Particle Physics Outreach Group (</a:t>
            </a:r>
            <a:r>
              <a:rPr lang="en-GB" sz="1600" dirty="0">
                <a:solidFill>
                  <a:srgbClr val="111881"/>
                </a:solidFill>
              </a:rPr>
              <a:t>IPPOG</a:t>
            </a:r>
            <a:r>
              <a:rPr lang="en-GB" sz="1600" dirty="0" smtClean="0">
                <a:solidFill>
                  <a:srgbClr val="111881"/>
                </a:solidFill>
              </a:rPr>
              <a:t>) is to contribute to global efforts in </a:t>
            </a:r>
            <a:r>
              <a:rPr lang="en-GB" sz="1600" b="1" dirty="0" smtClean="0">
                <a:solidFill>
                  <a:srgbClr val="800000"/>
                </a:solidFill>
              </a:rPr>
              <a:t>strengthening cultural awareness</a:t>
            </a:r>
            <a:r>
              <a:rPr lang="en-GB" sz="1600" dirty="0" smtClean="0">
                <a:solidFill>
                  <a:srgbClr val="111881"/>
                </a:solidFill>
              </a:rPr>
              <a:t>, </a:t>
            </a:r>
            <a:r>
              <a:rPr lang="en-GB" sz="1600" b="1" dirty="0" smtClean="0">
                <a:solidFill>
                  <a:srgbClr val="800000"/>
                </a:solidFill>
              </a:rPr>
              <a:t>understanding</a:t>
            </a:r>
            <a:r>
              <a:rPr lang="en-GB" sz="1600" dirty="0" smtClean="0">
                <a:solidFill>
                  <a:srgbClr val="111881"/>
                </a:solidFill>
              </a:rPr>
              <a:t> and </a:t>
            </a:r>
            <a:r>
              <a:rPr lang="en-GB" sz="1600" b="1" dirty="0" smtClean="0">
                <a:solidFill>
                  <a:srgbClr val="800000"/>
                </a:solidFill>
              </a:rPr>
              <a:t>support of particle physics </a:t>
            </a:r>
            <a:r>
              <a:rPr lang="en-GB" sz="1600" dirty="0" smtClean="0">
                <a:solidFill>
                  <a:srgbClr val="111881"/>
                </a:solidFill>
              </a:rPr>
              <a:t>and related sciences. </a:t>
            </a:r>
          </a:p>
          <a:p>
            <a:endParaRPr lang="en-GB" sz="1600" dirty="0">
              <a:solidFill>
                <a:srgbClr val="111881"/>
              </a:solidFill>
            </a:endParaRPr>
          </a:p>
          <a:p>
            <a:r>
              <a:rPr lang="en-GB" sz="1600" dirty="0" smtClean="0">
                <a:solidFill>
                  <a:srgbClr val="111881"/>
                </a:solidFill>
              </a:rPr>
              <a:t>More specifically, IPPOG’s purpose is to </a:t>
            </a:r>
            <a:r>
              <a:rPr lang="en-GB" sz="1600" b="1" dirty="0" smtClean="0">
                <a:solidFill>
                  <a:srgbClr val="800000"/>
                </a:solidFill>
              </a:rPr>
              <a:t>raise standards of global outreach and informal science education efforts of particle physics </a:t>
            </a:r>
            <a:r>
              <a:rPr lang="en-GB" sz="1600" dirty="0" smtClean="0">
                <a:solidFill>
                  <a:srgbClr val="111881"/>
                </a:solidFill>
              </a:rPr>
              <a:t>and to communicate its results and findings to the public by, amongst other things:</a:t>
            </a:r>
          </a:p>
          <a:p>
            <a:endParaRPr lang="en-GB" sz="1600" dirty="0" smtClean="0">
              <a:solidFill>
                <a:srgbClr val="111881"/>
              </a:solidFill>
            </a:endParaRPr>
          </a:p>
          <a:p>
            <a:r>
              <a:rPr lang="en-GB" sz="1600" b="1" dirty="0" smtClean="0">
                <a:solidFill>
                  <a:srgbClr val="111881"/>
                </a:solidFill>
              </a:rPr>
              <a:t>Strengthening the sustainability, reproduction and growth of outreach activities in particle physics and related disciplines </a:t>
            </a:r>
          </a:p>
          <a:p>
            <a:r>
              <a:rPr lang="en-GB" sz="1600" dirty="0" smtClean="0">
                <a:solidFill>
                  <a:srgbClr val="111881"/>
                </a:solidFill>
              </a:rPr>
              <a:t>through the provision of reliable and regular discussion forums and information exchange for science institutions and laboratories as well as for individual scientists engaged in science outreach and informal science education world-wide.</a:t>
            </a:r>
          </a:p>
          <a:p>
            <a:r>
              <a:rPr lang="en-GB" sz="1600" dirty="0" smtClean="0">
                <a:solidFill>
                  <a:srgbClr val="111881"/>
                </a:solidFill>
              </a:rPr>
              <a:t> </a:t>
            </a:r>
          </a:p>
          <a:p>
            <a:r>
              <a:rPr lang="en-GB" sz="1600" b="1" dirty="0" smtClean="0">
                <a:solidFill>
                  <a:srgbClr val="111881"/>
                </a:solidFill>
              </a:rPr>
              <a:t>Raising standards </a:t>
            </a:r>
          </a:p>
          <a:p>
            <a:r>
              <a:rPr lang="en-GB" sz="1600" dirty="0" smtClean="0">
                <a:solidFill>
                  <a:srgbClr val="111881"/>
                </a:solidFill>
              </a:rPr>
              <a:t>for outreach and informal science education initiatives by proposing and implementing strategies designed to share lessons learned and best practices for outreach in particle physics and related fields.</a:t>
            </a:r>
          </a:p>
          <a:p>
            <a:endParaRPr lang="en-GB" sz="1600" dirty="0" smtClean="0">
              <a:solidFill>
                <a:srgbClr val="111881"/>
              </a:solidFill>
            </a:endParaRPr>
          </a:p>
          <a:p>
            <a:r>
              <a:rPr lang="en-GB" sz="1600" b="1" dirty="0" smtClean="0">
                <a:solidFill>
                  <a:srgbClr val="111881"/>
                </a:solidFill>
              </a:rPr>
              <a:t>Providing explanatory materials </a:t>
            </a:r>
          </a:p>
          <a:p>
            <a:r>
              <a:rPr lang="en-GB" sz="1600" dirty="0" smtClean="0">
                <a:solidFill>
                  <a:srgbClr val="111881"/>
                </a:solidFill>
              </a:rPr>
              <a:t>for helping disseminate results from particle physics</a:t>
            </a:r>
            <a:br>
              <a:rPr lang="en-GB" sz="1600" dirty="0" smtClean="0">
                <a:solidFill>
                  <a:srgbClr val="111881"/>
                </a:solidFill>
              </a:rPr>
            </a:br>
            <a:r>
              <a:rPr lang="en-GB" sz="1600" dirty="0" smtClean="0">
                <a:solidFill>
                  <a:srgbClr val="111881"/>
                </a:solidFill>
              </a:rPr>
              <a:t>and related subjects.</a:t>
            </a:r>
            <a:endParaRPr lang="en-GB" sz="1600" dirty="0">
              <a:solidFill>
                <a:srgbClr val="111881"/>
              </a:solidFill>
            </a:endParaRPr>
          </a:p>
        </p:txBody>
      </p:sp>
    </p:spTree>
    <p:extLst>
      <p:ext uri="{BB962C8B-B14F-4D97-AF65-F5344CB8AC3E}">
        <p14:creationId xmlns:p14="http://schemas.microsoft.com/office/powerpoint/2010/main" val="3432010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274042"/>
          </a:xfrm>
        </p:spPr>
        <p:txBody>
          <a:bodyPr/>
          <a:lstStyle/>
          <a:p>
            <a:r>
              <a:rPr lang="de-DE" dirty="0" smtClean="0"/>
              <a:t>IPPOG </a:t>
            </a:r>
            <a:r>
              <a:rPr lang="de-DE" dirty="0" err="1" smtClean="0"/>
              <a:t>History</a:t>
            </a:r>
            <a:endParaRPr lang="de-DE" dirty="0"/>
          </a:p>
        </p:txBody>
      </p:sp>
      <p:sp>
        <p:nvSpPr>
          <p:cNvPr id="8" name="Textfeld 7"/>
          <p:cNvSpPr txBox="1"/>
          <p:nvPr/>
        </p:nvSpPr>
        <p:spPr>
          <a:xfrm>
            <a:off x="7702629" y="5157192"/>
            <a:ext cx="1368152" cy="646331"/>
          </a:xfrm>
          <a:prstGeom prst="rect">
            <a:avLst/>
          </a:prstGeom>
          <a:noFill/>
        </p:spPr>
        <p:txBody>
          <a:bodyPr wrap="square" rtlCol="0">
            <a:spAutoFit/>
          </a:bodyPr>
          <a:lstStyle/>
          <a:p>
            <a:r>
              <a:rPr lang="de-DE" dirty="0" smtClean="0"/>
              <a:t>+ </a:t>
            </a:r>
            <a:r>
              <a:rPr lang="de-DE" dirty="0" err="1" smtClean="0"/>
              <a:t>many</a:t>
            </a:r>
            <a:r>
              <a:rPr lang="de-DE" dirty="0" smtClean="0"/>
              <a:t/>
            </a:r>
            <a:br>
              <a:rPr lang="de-DE" dirty="0" smtClean="0"/>
            </a:br>
            <a:r>
              <a:rPr lang="de-DE" dirty="0" err="1" smtClean="0"/>
              <a:t>associates</a:t>
            </a:r>
            <a:endParaRPr lang="de-DE" dirty="0"/>
          </a:p>
        </p:txBody>
      </p:sp>
      <p:grpSp>
        <p:nvGrpSpPr>
          <p:cNvPr id="10" name="Group 9"/>
          <p:cNvGrpSpPr/>
          <p:nvPr/>
        </p:nvGrpSpPr>
        <p:grpSpPr>
          <a:xfrm>
            <a:off x="6596732" y="44624"/>
            <a:ext cx="2007716" cy="5749143"/>
            <a:chOff x="6740748" y="116632"/>
            <a:chExt cx="2222500" cy="6364183"/>
          </a:xfrm>
        </p:grpSpPr>
        <p:pic>
          <p:nvPicPr>
            <p:cNvPr id="6" name="Picture 5"/>
            <p:cNvPicPr>
              <a:picLocks noChangeAspect="1"/>
            </p:cNvPicPr>
            <p:nvPr/>
          </p:nvPicPr>
          <p:blipFill>
            <a:blip r:embed="rId2"/>
            <a:stretch>
              <a:fillRect/>
            </a:stretch>
          </p:blipFill>
          <p:spPr>
            <a:xfrm>
              <a:off x="6804248" y="116632"/>
              <a:ext cx="2159000" cy="2501900"/>
            </a:xfrm>
            <a:prstGeom prst="rect">
              <a:avLst/>
            </a:prstGeom>
          </p:spPr>
        </p:pic>
        <p:pic>
          <p:nvPicPr>
            <p:cNvPr id="7" name="Picture 6"/>
            <p:cNvPicPr>
              <a:picLocks noChangeAspect="1"/>
            </p:cNvPicPr>
            <p:nvPr/>
          </p:nvPicPr>
          <p:blipFill>
            <a:blip r:embed="rId3"/>
            <a:stretch>
              <a:fillRect/>
            </a:stretch>
          </p:blipFill>
          <p:spPr>
            <a:xfrm>
              <a:off x="6740748" y="2618532"/>
              <a:ext cx="2222500" cy="3251200"/>
            </a:xfrm>
            <a:prstGeom prst="rect">
              <a:avLst/>
            </a:prstGeom>
          </p:spPr>
        </p:pic>
        <p:pic>
          <p:nvPicPr>
            <p:cNvPr id="9" name="Picture 8"/>
            <p:cNvPicPr>
              <a:picLocks noChangeAspect="1"/>
            </p:cNvPicPr>
            <p:nvPr/>
          </p:nvPicPr>
          <p:blipFill>
            <a:blip r:embed="rId4"/>
            <a:stretch>
              <a:fillRect/>
            </a:stretch>
          </p:blipFill>
          <p:spPr>
            <a:xfrm>
              <a:off x="6804248" y="5731515"/>
              <a:ext cx="1155700" cy="749300"/>
            </a:xfrm>
            <a:prstGeom prst="rect">
              <a:avLst/>
            </a:prstGeom>
          </p:spPr>
        </p:pic>
      </p:grpSp>
      <p:sp>
        <p:nvSpPr>
          <p:cNvPr id="3" name="TextBox 2"/>
          <p:cNvSpPr txBox="1"/>
          <p:nvPr/>
        </p:nvSpPr>
        <p:spPr>
          <a:xfrm>
            <a:off x="251520" y="1052736"/>
            <a:ext cx="5915000" cy="4862870"/>
          </a:xfrm>
          <a:prstGeom prst="rect">
            <a:avLst/>
          </a:prstGeom>
          <a:noFill/>
        </p:spPr>
        <p:txBody>
          <a:bodyPr wrap="square" rtlCol="0">
            <a:spAutoFit/>
          </a:bodyPr>
          <a:lstStyle/>
          <a:p>
            <a:r>
              <a:rPr lang="en-US" sz="2000" i="1" dirty="0">
                <a:solidFill>
                  <a:srgbClr val="111881"/>
                </a:solidFill>
              </a:rPr>
              <a:t>IPPOG was formed in 1997 under the joint auspices of the European Committee for Future Accelerators (</a:t>
            </a:r>
            <a:r>
              <a:rPr lang="en-US" sz="2000" i="1" dirty="0">
                <a:solidFill>
                  <a:srgbClr val="111881"/>
                </a:solidFill>
                <a:hlinkClick r:id="rId5"/>
              </a:rPr>
              <a:t>ECFA</a:t>
            </a:r>
            <a:r>
              <a:rPr lang="en-US" sz="2000" i="1" dirty="0">
                <a:solidFill>
                  <a:srgbClr val="111881"/>
                </a:solidFill>
              </a:rPr>
              <a:t>) and the High Energy Particle Physics Board of the European Physical Society (</a:t>
            </a:r>
            <a:r>
              <a:rPr lang="en-US" sz="2000" i="1" dirty="0">
                <a:solidFill>
                  <a:srgbClr val="111881"/>
                </a:solidFill>
                <a:hlinkClick r:id="rId6"/>
              </a:rPr>
              <a:t>EPS-HEPP Board</a:t>
            </a:r>
            <a:r>
              <a:rPr lang="en-US" sz="2000" i="1" dirty="0">
                <a:solidFill>
                  <a:srgbClr val="111881"/>
                </a:solidFill>
              </a:rPr>
              <a:t>)</a:t>
            </a:r>
            <a:r>
              <a:rPr lang="en-US" sz="2000" i="1" dirty="0" smtClean="0">
                <a:solidFill>
                  <a:srgbClr val="111881"/>
                </a:solidFill>
              </a:rPr>
              <a:t>. </a:t>
            </a:r>
            <a:r>
              <a:rPr lang="en-US" sz="2000" i="1" dirty="0">
                <a:solidFill>
                  <a:srgbClr val="111881"/>
                </a:solidFill>
              </a:rPr>
              <a:t>I</a:t>
            </a:r>
            <a:r>
              <a:rPr lang="en-US" sz="2000" i="1" dirty="0" smtClean="0">
                <a:solidFill>
                  <a:srgbClr val="111881"/>
                </a:solidFill>
              </a:rPr>
              <a:t>nitially IPPOG was called European Particle Physics Outreach Group (EPPOG) which transformed to IPPOG in 2011, to reflect its true international stature.</a:t>
            </a:r>
            <a:endParaRPr lang="en-US" sz="2000" dirty="0">
              <a:solidFill>
                <a:srgbClr val="111881"/>
              </a:solidFill>
            </a:endParaRPr>
          </a:p>
          <a:p>
            <a:endParaRPr lang="en-GB" sz="2000" dirty="0">
              <a:solidFill>
                <a:srgbClr val="111881"/>
              </a:solidFill>
            </a:endParaRPr>
          </a:p>
          <a:p>
            <a:endParaRPr lang="en-GB" sz="2000" dirty="0" smtClean="0">
              <a:solidFill>
                <a:srgbClr val="111881"/>
              </a:solidFill>
            </a:endParaRPr>
          </a:p>
          <a:p>
            <a:r>
              <a:rPr lang="en-GB" sz="2000" dirty="0" smtClean="0">
                <a:solidFill>
                  <a:srgbClr val="111881"/>
                </a:solidFill>
              </a:rPr>
              <a:t>IPPOG (EPPOG) has been chaired in the past by:</a:t>
            </a:r>
          </a:p>
          <a:p>
            <a:endParaRPr lang="en-GB" sz="1000" dirty="0" smtClean="0">
              <a:solidFill>
                <a:srgbClr val="111881"/>
              </a:solidFill>
            </a:endParaRPr>
          </a:p>
          <a:p>
            <a:r>
              <a:rPr lang="en-GB" sz="2000" dirty="0">
                <a:solidFill>
                  <a:srgbClr val="111881"/>
                </a:solidFill>
              </a:rPr>
              <a:t>Frank </a:t>
            </a:r>
            <a:r>
              <a:rPr lang="en-GB" sz="2000" dirty="0" smtClean="0">
                <a:solidFill>
                  <a:srgbClr val="111881"/>
                </a:solidFill>
              </a:rPr>
              <a:t>Close                               1997 - mid</a:t>
            </a:r>
            <a:r>
              <a:rPr lang="en-GB" sz="2000" dirty="0">
                <a:solidFill>
                  <a:srgbClr val="111881"/>
                </a:solidFill>
              </a:rPr>
              <a:t>-2002</a:t>
            </a:r>
            <a:endParaRPr lang="en-GB" sz="2000" dirty="0" smtClean="0">
              <a:solidFill>
                <a:srgbClr val="111881"/>
              </a:solidFill>
            </a:endParaRPr>
          </a:p>
          <a:p>
            <a:r>
              <a:rPr lang="en-GB" sz="2000" dirty="0" smtClean="0">
                <a:solidFill>
                  <a:srgbClr val="111881"/>
                </a:solidFill>
              </a:rPr>
              <a:t>Eric </a:t>
            </a:r>
            <a:r>
              <a:rPr lang="en-GB" sz="2000" dirty="0" err="1" smtClean="0">
                <a:solidFill>
                  <a:srgbClr val="111881"/>
                </a:solidFill>
              </a:rPr>
              <a:t>Johannson</a:t>
            </a:r>
            <a:r>
              <a:rPr lang="en-GB" sz="2000" dirty="0">
                <a:solidFill>
                  <a:srgbClr val="111881"/>
                </a:solidFill>
              </a:rPr>
              <a:t>              </a:t>
            </a:r>
            <a:r>
              <a:rPr lang="en-GB" sz="2000" dirty="0" smtClean="0">
                <a:solidFill>
                  <a:srgbClr val="111881"/>
                </a:solidFill>
              </a:rPr>
              <a:t>            2002 - 2008</a:t>
            </a:r>
          </a:p>
          <a:p>
            <a:r>
              <a:rPr lang="en-GB" sz="2000" dirty="0" smtClean="0">
                <a:solidFill>
                  <a:srgbClr val="111881"/>
                </a:solidFill>
              </a:rPr>
              <a:t>Dave Barney &amp; Michael </a:t>
            </a:r>
            <a:r>
              <a:rPr lang="en-GB" sz="2000" dirty="0" err="1" smtClean="0">
                <a:solidFill>
                  <a:srgbClr val="111881"/>
                </a:solidFill>
              </a:rPr>
              <a:t>Kobel</a:t>
            </a:r>
            <a:r>
              <a:rPr lang="en-GB" sz="2000" dirty="0">
                <a:solidFill>
                  <a:srgbClr val="111881"/>
                </a:solidFill>
              </a:rPr>
              <a:t>   </a:t>
            </a:r>
            <a:r>
              <a:rPr lang="en-GB" sz="2000" dirty="0" smtClean="0">
                <a:solidFill>
                  <a:srgbClr val="111881"/>
                </a:solidFill>
              </a:rPr>
              <a:t>2009 - 2012</a:t>
            </a:r>
            <a:endParaRPr lang="en-GB" sz="2000" dirty="0">
              <a:solidFill>
                <a:srgbClr val="111881"/>
              </a:solidFill>
            </a:endParaRPr>
          </a:p>
          <a:p>
            <a:r>
              <a:rPr lang="en-GB" sz="2000" dirty="0" smtClean="0">
                <a:solidFill>
                  <a:srgbClr val="111881"/>
                </a:solidFill>
              </a:rPr>
              <a:t>Marjorie Bardeen &amp; Hans Peter Beck   2013 - </a:t>
            </a:r>
            <a:endParaRPr lang="en-GB" sz="2000" dirty="0">
              <a:solidFill>
                <a:srgbClr val="111881"/>
              </a:solidFill>
            </a:endParaRPr>
          </a:p>
        </p:txBody>
      </p:sp>
    </p:spTree>
    <p:extLst>
      <p:ext uri="{BB962C8B-B14F-4D97-AF65-F5344CB8AC3E}">
        <p14:creationId xmlns:p14="http://schemas.microsoft.com/office/powerpoint/2010/main" val="33945518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043884" cy="914400"/>
          </a:xfrm>
        </p:spPr>
        <p:txBody>
          <a:bodyPr/>
          <a:lstStyle/>
          <a:p>
            <a:r>
              <a:rPr lang="en-US" sz="2800" b="1" dirty="0" smtClean="0">
                <a:solidFill>
                  <a:srgbClr val="0CC6DE"/>
                </a:solidFill>
              </a:rPr>
              <a:t>IPPOG </a:t>
            </a:r>
            <a:r>
              <a:rPr lang="en-US" sz="2800" b="1" dirty="0">
                <a:solidFill>
                  <a:srgbClr val="0CC6DE"/>
                </a:solidFill>
              </a:rPr>
              <a:t>R</a:t>
            </a:r>
            <a:r>
              <a:rPr lang="en-US" sz="2800" b="1" dirty="0" smtClean="0">
                <a:solidFill>
                  <a:srgbClr val="0CC6DE"/>
                </a:solidFill>
              </a:rPr>
              <a:t>esources</a:t>
            </a:r>
            <a:br>
              <a:rPr lang="en-US" sz="2800" b="1" dirty="0" smtClean="0">
                <a:solidFill>
                  <a:srgbClr val="0CC6DE"/>
                </a:solidFill>
              </a:rPr>
            </a:br>
            <a:r>
              <a:rPr lang="en-US" sz="2800" b="1" dirty="0" smtClean="0">
                <a:solidFill>
                  <a:srgbClr val="0CC6DE"/>
                </a:solidFill>
              </a:rPr>
              <a:t>Education &amp; Outreach Collection – The IPPOG DB</a:t>
            </a:r>
            <a:r>
              <a:rPr lang="en-US" sz="2800" dirty="0" smtClean="0"/>
              <a:t>    </a:t>
            </a:r>
            <a:r>
              <a:rPr lang="en-US" sz="2400" dirty="0" smtClean="0"/>
              <a:t/>
            </a:r>
            <a:br>
              <a:rPr lang="en-US" sz="2400" dirty="0" smtClean="0"/>
            </a:br>
            <a:endParaRPr lang="en-GB" sz="2400" dirty="0"/>
          </a:p>
        </p:txBody>
      </p:sp>
      <p:sp>
        <p:nvSpPr>
          <p:cNvPr id="5" name="Footer Placeholder 4"/>
          <p:cNvSpPr>
            <a:spLocks noGrp="1"/>
          </p:cNvSpPr>
          <p:nvPr>
            <p:ph type="ftr" sz="quarter" idx="4294967295"/>
          </p:nvPr>
        </p:nvSpPr>
        <p:spPr>
          <a:xfrm>
            <a:off x="914400" y="6416675"/>
            <a:ext cx="5562600" cy="365125"/>
          </a:xfrm>
          <a:prstGeom prst="rect">
            <a:avLst/>
          </a:prstGeom>
        </p:spPr>
        <p:txBody>
          <a:bodyPr/>
          <a:lstStyle/>
          <a:p>
            <a:r>
              <a:rPr lang="en-US" dirty="0" smtClean="0"/>
              <a:t>IPPOG Database     </a:t>
            </a:r>
            <a:endParaRPr lang="en-GB" dirty="0"/>
          </a:p>
        </p:txBody>
      </p:sp>
      <p:sp>
        <p:nvSpPr>
          <p:cNvPr id="6" name="Slide Number Placeholder 5"/>
          <p:cNvSpPr>
            <a:spLocks noGrp="1"/>
          </p:cNvSpPr>
          <p:nvPr>
            <p:ph type="sldNum" sz="quarter" idx="4294967295"/>
          </p:nvPr>
        </p:nvSpPr>
        <p:spPr>
          <a:xfrm>
            <a:off x="8610600" y="6416675"/>
            <a:ext cx="457200" cy="365125"/>
          </a:xfrm>
          <a:prstGeom prst="rect">
            <a:avLst/>
          </a:prstGeom>
        </p:spPr>
        <p:txBody>
          <a:bodyPr/>
          <a:lstStyle/>
          <a:p>
            <a:fld id="{BC40523C-AD33-7F41-81C9-44FAF5339E49}" type="slidenum">
              <a:rPr lang="en-GB" smtClean="0"/>
              <a:pPr/>
              <a:t>6</a:t>
            </a:fld>
            <a:endParaRPr lang="en-GB"/>
          </a:p>
        </p:txBody>
      </p:sp>
      <p:pic>
        <p:nvPicPr>
          <p:cNvPr id="8" name="Picture 7" descr="Screen shot 2012-09-20 at 4.13.26 PM.png"/>
          <p:cNvPicPr>
            <a:picLocks noChangeAspect="1"/>
          </p:cNvPicPr>
          <p:nvPr/>
        </p:nvPicPr>
        <p:blipFill>
          <a:blip r:embed="rId2"/>
          <a:stretch>
            <a:fillRect/>
          </a:stretch>
        </p:blipFill>
        <p:spPr>
          <a:xfrm>
            <a:off x="539552" y="962865"/>
            <a:ext cx="7544674" cy="5850511"/>
          </a:xfrm>
          <a:prstGeom prst="rect">
            <a:avLst/>
          </a:prstGeom>
        </p:spPr>
      </p:pic>
      <p:sp>
        <p:nvSpPr>
          <p:cNvPr id="7" name="Rechteck 6"/>
          <p:cNvSpPr/>
          <p:nvPr/>
        </p:nvSpPr>
        <p:spPr>
          <a:xfrm>
            <a:off x="179512" y="116632"/>
            <a:ext cx="9361040" cy="261610"/>
          </a:xfrm>
          <a:prstGeom prst="rect">
            <a:avLst/>
          </a:prstGeom>
        </p:spPr>
        <p:txBody>
          <a:bodyPr wrap="square">
            <a:spAutoFit/>
          </a:bodyPr>
          <a:lstStyle/>
          <a:p>
            <a:r>
              <a:rPr lang="en-US" sz="1100" dirty="0" smtClean="0">
                <a:hlinkClick r:id="rId3"/>
              </a:rPr>
              <a:t>http://ippog.web.cern.ch</a:t>
            </a:r>
            <a:r>
              <a:rPr lang="en-US" sz="1100" dirty="0" smtClean="0"/>
              <a:t>          	      									  </a:t>
            </a:r>
            <a:r>
              <a:rPr lang="en-US" sz="1100" u="sng" dirty="0" smtClean="0">
                <a:hlinkClick r:id="rId4"/>
              </a:rPr>
              <a:t>http://facebook.com/IPPOG</a:t>
            </a:r>
            <a:r>
              <a:rPr lang="en-US" sz="1100" u="sng" dirty="0" smtClean="0"/>
              <a:t> </a:t>
            </a:r>
            <a:endParaRPr lang="de-DE" sz="1100"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488" y="44624"/>
            <a:ext cx="6781800" cy="720080"/>
          </a:xfrm>
        </p:spPr>
        <p:txBody>
          <a:bodyPr/>
          <a:lstStyle/>
          <a:p>
            <a:pPr algn="l"/>
            <a:r>
              <a:rPr lang="en-GB" sz="2400" b="1" dirty="0" smtClean="0">
                <a:solidFill>
                  <a:srgbClr val="0CC6DE"/>
                </a:solidFill>
              </a:rPr>
              <a:t>http://ippog.web.cern.ch/resources</a:t>
            </a:r>
            <a:endParaRPr lang="en-GB" sz="2400" b="1" dirty="0">
              <a:solidFill>
                <a:srgbClr val="0CC6DE"/>
              </a:solidFill>
            </a:endParaRPr>
          </a:p>
        </p:txBody>
      </p:sp>
      <p:sp>
        <p:nvSpPr>
          <p:cNvPr id="3" name="Content Placeholder 2"/>
          <p:cNvSpPr>
            <a:spLocks noGrp="1"/>
          </p:cNvSpPr>
          <p:nvPr>
            <p:ph idx="1"/>
          </p:nvPr>
        </p:nvSpPr>
        <p:spPr>
          <a:xfrm>
            <a:off x="364957" y="980728"/>
            <a:ext cx="8510799" cy="5400600"/>
          </a:xfrm>
        </p:spPr>
        <p:txBody>
          <a:bodyPr>
            <a:normAutofit/>
          </a:bodyPr>
          <a:lstStyle/>
          <a:p>
            <a:r>
              <a:rPr lang="en-GB" sz="1800" dirty="0" smtClean="0"/>
              <a:t>What is it?</a:t>
            </a:r>
          </a:p>
          <a:p>
            <a:pPr lvl="1"/>
            <a:r>
              <a:rPr lang="en-US" sz="1600" dirty="0" smtClean="0"/>
              <a:t>Collection of tools and materials </a:t>
            </a:r>
            <a:br>
              <a:rPr lang="en-US" sz="1600" dirty="0" smtClean="0"/>
            </a:br>
            <a:r>
              <a:rPr lang="en-US" sz="1600" dirty="0" smtClean="0"/>
              <a:t>to be used in outreach </a:t>
            </a:r>
          </a:p>
          <a:p>
            <a:pPr lvl="1"/>
            <a:r>
              <a:rPr lang="en-US" sz="1600" dirty="0" smtClean="0"/>
              <a:t>videos, brochures, posters, talks, exhibits</a:t>
            </a:r>
            <a:br>
              <a:rPr lang="en-US" sz="1600" dirty="0" smtClean="0"/>
            </a:br>
            <a:r>
              <a:rPr lang="en-US" sz="1600" dirty="0" smtClean="0"/>
              <a:t>ideas for hands-on activities and more. </a:t>
            </a:r>
          </a:p>
          <a:p>
            <a:r>
              <a:rPr lang="en-US" sz="1800" dirty="0" smtClean="0"/>
              <a:t>Who is it for?</a:t>
            </a:r>
          </a:p>
          <a:p>
            <a:pPr lvl="1"/>
            <a:r>
              <a:rPr lang="en-US" sz="1600" dirty="0" smtClean="0"/>
              <a:t>Collection for use by anyone </a:t>
            </a:r>
            <a:br>
              <a:rPr lang="en-US" sz="1600" dirty="0" smtClean="0"/>
            </a:br>
            <a:r>
              <a:rPr lang="en-US" sz="1600" dirty="0" smtClean="0"/>
              <a:t>engaged in particle physics outreach and informal education initiatives. </a:t>
            </a:r>
          </a:p>
          <a:p>
            <a:pPr lvl="1"/>
            <a:r>
              <a:rPr lang="en-US" sz="1600" dirty="0" smtClean="0"/>
              <a:t>including informal science educators &amp; explainers, </a:t>
            </a:r>
            <a:br>
              <a:rPr lang="en-US" sz="1600" dirty="0" smtClean="0"/>
            </a:br>
            <a:r>
              <a:rPr lang="en-US" sz="1600" dirty="0" smtClean="0"/>
              <a:t>and anyone else wishing to help others understand fascination of particle physics</a:t>
            </a:r>
          </a:p>
          <a:p>
            <a:r>
              <a:rPr lang="en-US" sz="1800" dirty="0" smtClean="0"/>
              <a:t>Current Status</a:t>
            </a:r>
          </a:p>
          <a:p>
            <a:pPr lvl="1"/>
            <a:r>
              <a:rPr lang="en-US" sz="1600" dirty="0"/>
              <a:t>T</a:t>
            </a:r>
            <a:r>
              <a:rPr lang="en-US" sz="1600" dirty="0" smtClean="0"/>
              <a:t>esting and feedback stage</a:t>
            </a:r>
          </a:p>
          <a:p>
            <a:pPr lvl="1"/>
            <a:r>
              <a:rPr lang="en-US" sz="1600" dirty="0" smtClean="0"/>
              <a:t>In need of a developer</a:t>
            </a:r>
          </a:p>
        </p:txBody>
      </p:sp>
      <p:sp>
        <p:nvSpPr>
          <p:cNvPr id="6" name="Slide Number Placeholder 5"/>
          <p:cNvSpPr>
            <a:spLocks noGrp="1"/>
          </p:cNvSpPr>
          <p:nvPr>
            <p:ph type="sldNum" sz="quarter" idx="4294967295"/>
          </p:nvPr>
        </p:nvSpPr>
        <p:spPr>
          <a:xfrm>
            <a:off x="8610600" y="6416675"/>
            <a:ext cx="457200" cy="365125"/>
          </a:xfrm>
          <a:prstGeom prst="rect">
            <a:avLst/>
          </a:prstGeom>
        </p:spPr>
        <p:txBody>
          <a:bodyPr/>
          <a:lstStyle/>
          <a:p>
            <a:fld id="{BC40523C-AD33-7F41-81C9-44FAF5339E49}" type="slidenum">
              <a:rPr lang="en-GB" smtClean="0"/>
              <a:pPr/>
              <a:t>7</a:t>
            </a:fld>
            <a:endParaRPr lang="en-GB"/>
          </a:p>
        </p:txBody>
      </p:sp>
      <p:pic>
        <p:nvPicPr>
          <p:cNvPr id="8" name="Picture 7" descr="Screen shot 2012-09-20 at 4.13.26 PM.png"/>
          <p:cNvPicPr>
            <a:picLocks noChangeAspect="1"/>
          </p:cNvPicPr>
          <p:nvPr/>
        </p:nvPicPr>
        <p:blipFill>
          <a:blip r:embed="rId2"/>
          <a:stretch>
            <a:fillRect/>
          </a:stretch>
        </p:blipFill>
        <p:spPr>
          <a:xfrm>
            <a:off x="5626547" y="144016"/>
            <a:ext cx="3121917" cy="2420888"/>
          </a:xfrm>
          <a:prstGeom prst="rect">
            <a:avLst/>
          </a:prstGeom>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2"/>
          <p:cNvSpPr txBox="1">
            <a:spLocks/>
          </p:cNvSpPr>
          <p:nvPr/>
        </p:nvSpPr>
        <p:spPr bwMode="auto">
          <a:xfrm>
            <a:off x="-36512" y="845550"/>
            <a:ext cx="8686800" cy="56077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indent="-342900" eaLnBrk="0" latinLnBrk="0" hangingPunct="0">
              <a:lnSpc>
                <a:spcPct val="100000"/>
              </a:lnSpc>
              <a:spcBef>
                <a:spcPct val="20000"/>
              </a:spcBef>
              <a:buClrTx/>
              <a:buSzTx/>
              <a:buFont typeface="Wingdings" pitchFamily="2" charset="2"/>
              <a:buChar char="v"/>
              <a:tabLst/>
              <a:defRPr/>
            </a:pPr>
            <a:r>
              <a:rPr lang="de-DE" sz="2400" dirty="0" err="1" smtClean="0">
                <a:solidFill>
                  <a:schemeClr val="tx2"/>
                </a:solidFill>
              </a:rPr>
              <a:t>Particle</a:t>
            </a:r>
            <a:r>
              <a:rPr lang="de-DE" sz="2400" dirty="0" smtClean="0">
                <a:solidFill>
                  <a:schemeClr val="tx2"/>
                </a:solidFill>
              </a:rPr>
              <a:t> </a:t>
            </a:r>
            <a:r>
              <a:rPr lang="de-DE" sz="2400" dirty="0" err="1" smtClean="0">
                <a:solidFill>
                  <a:schemeClr val="tx2"/>
                </a:solidFill>
              </a:rPr>
              <a:t>Physics</a:t>
            </a:r>
            <a:r>
              <a:rPr lang="de-DE" sz="2400" dirty="0" smtClean="0">
                <a:solidFill>
                  <a:schemeClr val="tx2"/>
                </a:solidFill>
              </a:rPr>
              <a:t> </a:t>
            </a:r>
            <a:r>
              <a:rPr lang="de-DE" sz="2400" dirty="0" err="1" smtClean="0">
                <a:solidFill>
                  <a:schemeClr val="tx2"/>
                </a:solidFill>
              </a:rPr>
              <a:t>Masterclass</a:t>
            </a:r>
            <a:r>
              <a:rPr lang="de-DE" sz="2400" dirty="0" smtClean="0">
                <a:solidFill>
                  <a:schemeClr val="tx2"/>
                </a:solidFill>
              </a:rPr>
              <a:t> </a:t>
            </a:r>
            <a:endParaRPr lang="de-DE" sz="2400" kern="0" dirty="0">
              <a:solidFill>
                <a:schemeClr val="tx2"/>
              </a:solidFill>
            </a:endParaRPr>
          </a:p>
          <a:p>
            <a:pPr marL="658813" lvl="1" indent="-201613" eaLnBrk="0" hangingPunct="0">
              <a:spcBef>
                <a:spcPct val="20000"/>
              </a:spcBef>
              <a:buSzPct val="130000"/>
              <a:buFont typeface="Arial"/>
              <a:buChar char="•"/>
              <a:defRPr/>
            </a:pPr>
            <a:r>
              <a:rPr lang="en-US" sz="2000" kern="0" dirty="0" smtClean="0">
                <a:solidFill>
                  <a:srgbClr val="111881"/>
                </a:solidFill>
              </a:rPr>
              <a:t>Target: 16-19 year-old students, teachers, public</a:t>
            </a:r>
          </a:p>
          <a:p>
            <a:pPr marL="658813" lvl="1" indent="-201613" eaLnBrk="0" hangingPunct="0">
              <a:spcBef>
                <a:spcPct val="20000"/>
              </a:spcBef>
              <a:buSzPct val="130000"/>
              <a:buFont typeface="Arial"/>
              <a:buChar char="•"/>
              <a:defRPr/>
            </a:pPr>
            <a:r>
              <a:rPr lang="en-US" sz="2000" kern="0" dirty="0" smtClean="0">
                <a:solidFill>
                  <a:srgbClr val="111881"/>
                </a:solidFill>
              </a:rPr>
              <a:t>Introduced and guided by </a:t>
            </a:r>
            <a:r>
              <a:rPr lang="en-US" sz="2000" kern="0" dirty="0">
                <a:solidFill>
                  <a:srgbClr val="111881"/>
                </a:solidFill>
              </a:rPr>
              <a:t>scientists („masters“)</a:t>
            </a:r>
          </a:p>
          <a:p>
            <a:pPr marL="658813" lvl="1" indent="-201613" eaLnBrk="0" hangingPunct="0">
              <a:spcBef>
                <a:spcPct val="20000"/>
              </a:spcBef>
              <a:buSzPct val="130000"/>
              <a:buFont typeface="Arial"/>
              <a:buChar char="•"/>
              <a:defRPr/>
            </a:pPr>
            <a:r>
              <a:rPr lang="en-US" sz="2000" kern="0" dirty="0">
                <a:solidFill>
                  <a:srgbClr val="111881"/>
                </a:solidFill>
              </a:rPr>
              <a:t>Work </a:t>
            </a:r>
            <a:r>
              <a:rPr lang="en-US" sz="2000" kern="0" dirty="0" smtClean="0">
                <a:solidFill>
                  <a:srgbClr val="111881"/>
                </a:solidFill>
              </a:rPr>
              <a:t>(in pairs) on experimental data from CERN</a:t>
            </a:r>
          </a:p>
          <a:p>
            <a:pPr marL="1116013" lvl="3" indent="-201613" eaLnBrk="0" hangingPunct="0">
              <a:lnSpc>
                <a:spcPct val="80000"/>
              </a:lnSpc>
              <a:spcBef>
                <a:spcPct val="20000"/>
              </a:spcBef>
              <a:buSzPct val="100000"/>
              <a:buFont typeface="Courier New" pitchFamily="49" charset="0"/>
              <a:buChar char="o"/>
              <a:defRPr/>
            </a:pPr>
            <a:r>
              <a:rPr lang="en-US" kern="0" dirty="0" smtClean="0">
                <a:solidFill>
                  <a:srgbClr val="111881"/>
                </a:solidFill>
              </a:rPr>
              <a:t>Classify  ~ 100 particle collision images, each</a:t>
            </a:r>
          </a:p>
          <a:p>
            <a:pPr marL="1116013" lvl="3" indent="-201613" eaLnBrk="0" hangingPunct="0">
              <a:lnSpc>
                <a:spcPct val="80000"/>
              </a:lnSpc>
              <a:spcBef>
                <a:spcPct val="20000"/>
              </a:spcBef>
              <a:buSzPct val="100000"/>
              <a:buFont typeface="Courier New" pitchFamily="49" charset="0"/>
              <a:buChar char="o"/>
              <a:defRPr/>
            </a:pPr>
            <a:r>
              <a:rPr lang="en-US" kern="0" dirty="0" smtClean="0">
                <a:solidFill>
                  <a:srgbClr val="111881"/>
                </a:solidFill>
              </a:rPr>
              <a:t>Combine: compare abundance or plot spectra</a:t>
            </a:r>
          </a:p>
          <a:p>
            <a:pPr marL="1116013" lvl="3" indent="-201613" eaLnBrk="0" hangingPunct="0">
              <a:lnSpc>
                <a:spcPct val="80000"/>
              </a:lnSpc>
              <a:spcBef>
                <a:spcPct val="20000"/>
              </a:spcBef>
              <a:buSzPct val="100000"/>
              <a:buFont typeface="Courier New" pitchFamily="49" charset="0"/>
              <a:buChar char="o"/>
              <a:defRPr/>
            </a:pPr>
            <a:r>
              <a:rPr lang="en-US" kern="0" dirty="0" smtClean="0">
                <a:solidFill>
                  <a:srgbClr val="111881"/>
                </a:solidFill>
              </a:rPr>
              <a:t>Draw conclusions, get insights</a:t>
            </a:r>
          </a:p>
          <a:p>
            <a:pPr marL="658813" lvl="2" indent="-201613" eaLnBrk="0" hangingPunct="0">
              <a:spcBef>
                <a:spcPct val="20000"/>
              </a:spcBef>
              <a:buSzPct val="100000"/>
              <a:buFont typeface="Courier New" pitchFamily="49" charset="0"/>
              <a:buChar char="o"/>
              <a:defRPr/>
            </a:pPr>
            <a:endParaRPr lang="en-US" kern="0" dirty="0" smtClean="0">
              <a:solidFill>
                <a:srgbClr val="111881"/>
              </a:solidFill>
            </a:endParaRPr>
          </a:p>
          <a:p>
            <a:pPr marL="457200" indent="-457200" eaLnBrk="0" hangingPunct="0">
              <a:spcBef>
                <a:spcPct val="20000"/>
              </a:spcBef>
              <a:buSzPct val="100000"/>
              <a:buFont typeface="Wingdings" charset="2"/>
              <a:buChar char="v"/>
              <a:defRPr/>
            </a:pPr>
            <a:r>
              <a:rPr lang="en-US" sz="2400" dirty="0" smtClean="0">
                <a:solidFill>
                  <a:srgbClr val="111881"/>
                </a:solidFill>
              </a:rPr>
              <a:t>ATLAS</a:t>
            </a:r>
            <a:r>
              <a:rPr lang="en-US" sz="2400" dirty="0">
                <a:solidFill>
                  <a:srgbClr val="111881"/>
                </a:solidFill>
              </a:rPr>
              <a:t>, CMS, </a:t>
            </a:r>
            <a:r>
              <a:rPr lang="en-US" sz="2400" dirty="0" smtClean="0">
                <a:solidFill>
                  <a:srgbClr val="111881"/>
                </a:solidFill>
              </a:rPr>
              <a:t>ALICE, </a:t>
            </a:r>
            <a:r>
              <a:rPr lang="en-US" sz="2400" dirty="0" err="1" smtClean="0">
                <a:solidFill>
                  <a:srgbClr val="111881"/>
                </a:solidFill>
              </a:rPr>
              <a:t>LHCb</a:t>
            </a:r>
            <a:endParaRPr lang="en-US" sz="2400" dirty="0" smtClean="0">
              <a:solidFill>
                <a:srgbClr val="111881"/>
              </a:solidFill>
            </a:endParaRPr>
          </a:p>
          <a:p>
            <a:pPr marL="658813" lvl="1" indent="-201613" eaLnBrk="0" hangingPunct="0">
              <a:spcBef>
                <a:spcPct val="20000"/>
              </a:spcBef>
              <a:buSzPct val="130000"/>
              <a:buFont typeface="Arial"/>
              <a:buChar char="•"/>
              <a:defRPr/>
            </a:pPr>
            <a:r>
              <a:rPr lang="en-US" sz="2000" dirty="0" smtClean="0">
                <a:solidFill>
                  <a:srgbClr val="111881"/>
                </a:solidFill>
              </a:rPr>
              <a:t>Make data </a:t>
            </a:r>
            <a:r>
              <a:rPr lang="en-US" sz="2000" dirty="0">
                <a:solidFill>
                  <a:srgbClr val="111881"/>
                </a:solidFill>
              </a:rPr>
              <a:t>available for educational </a:t>
            </a:r>
            <a:r>
              <a:rPr lang="en-US" sz="2000" dirty="0" smtClean="0">
                <a:solidFill>
                  <a:srgbClr val="111881"/>
                </a:solidFill>
              </a:rPr>
              <a:t>use</a:t>
            </a:r>
            <a:endParaRPr lang="en-US" sz="2000" dirty="0">
              <a:solidFill>
                <a:srgbClr val="111881"/>
              </a:solidFill>
            </a:endParaRPr>
          </a:p>
          <a:p>
            <a:pPr marL="658813" lvl="1" indent="-201613" eaLnBrk="0" hangingPunct="0">
              <a:spcBef>
                <a:spcPct val="20000"/>
              </a:spcBef>
              <a:buSzPct val="130000"/>
              <a:buFont typeface="Arial"/>
              <a:buChar char="•"/>
              <a:defRPr/>
            </a:pPr>
            <a:r>
              <a:rPr lang="en-US" sz="2000" dirty="0" smtClean="0">
                <a:solidFill>
                  <a:srgbClr val="111881"/>
                </a:solidFill>
              </a:rPr>
              <a:t>Students can</a:t>
            </a:r>
          </a:p>
          <a:p>
            <a:pPr marL="1200150" lvl="2" indent="-285750" eaLnBrk="0" hangingPunct="0">
              <a:lnSpc>
                <a:spcPct val="80000"/>
              </a:lnSpc>
              <a:spcBef>
                <a:spcPct val="20000"/>
              </a:spcBef>
              <a:buSzPct val="130000"/>
              <a:buFont typeface="Courier New"/>
              <a:buChar char="o"/>
              <a:defRPr/>
            </a:pPr>
            <a:r>
              <a:rPr lang="en-US" dirty="0" smtClean="0">
                <a:solidFill>
                  <a:srgbClr val="111881"/>
                </a:solidFill>
              </a:rPr>
              <a:t>(re)-discover the W &amp; Z bosons</a:t>
            </a:r>
          </a:p>
          <a:p>
            <a:pPr marL="1200150" lvl="2" indent="-285750" eaLnBrk="0" hangingPunct="0">
              <a:lnSpc>
                <a:spcPct val="80000"/>
              </a:lnSpc>
              <a:spcBef>
                <a:spcPct val="20000"/>
              </a:spcBef>
              <a:buSzPct val="130000"/>
              <a:buFont typeface="Courier New"/>
              <a:buChar char="o"/>
              <a:defRPr/>
            </a:pPr>
            <a:r>
              <a:rPr lang="en-US" dirty="0">
                <a:solidFill>
                  <a:srgbClr val="111881"/>
                </a:solidFill>
              </a:rPr>
              <a:t>e</a:t>
            </a:r>
            <a:r>
              <a:rPr lang="en-US" dirty="0" smtClean="0">
                <a:solidFill>
                  <a:srgbClr val="111881"/>
                </a:solidFill>
              </a:rPr>
              <a:t>xamine the </a:t>
            </a:r>
            <a:r>
              <a:rPr lang="en-US" dirty="0">
                <a:solidFill>
                  <a:srgbClr val="111881"/>
                </a:solidFill>
              </a:rPr>
              <a:t>structure of the </a:t>
            </a:r>
            <a:r>
              <a:rPr lang="en-US" dirty="0" smtClean="0">
                <a:solidFill>
                  <a:srgbClr val="111881"/>
                </a:solidFill>
              </a:rPr>
              <a:t>proton</a:t>
            </a:r>
          </a:p>
          <a:p>
            <a:pPr marL="1200150" lvl="2" indent="-285750" eaLnBrk="0" hangingPunct="0">
              <a:lnSpc>
                <a:spcPct val="80000"/>
              </a:lnSpc>
              <a:spcBef>
                <a:spcPct val="20000"/>
              </a:spcBef>
              <a:buSzPct val="130000"/>
              <a:buFont typeface="Courier New"/>
              <a:buChar char="o"/>
              <a:defRPr/>
            </a:pPr>
            <a:r>
              <a:rPr lang="en-US" dirty="0">
                <a:solidFill>
                  <a:srgbClr val="111881"/>
                </a:solidFill>
              </a:rPr>
              <a:t>s</a:t>
            </a:r>
            <a:r>
              <a:rPr lang="en-US" dirty="0" smtClean="0">
                <a:solidFill>
                  <a:srgbClr val="111881"/>
                </a:solidFill>
              </a:rPr>
              <a:t>ee how b hadrons decay</a:t>
            </a:r>
          </a:p>
          <a:p>
            <a:pPr marL="1200150" lvl="2" indent="-285750" eaLnBrk="0" hangingPunct="0">
              <a:lnSpc>
                <a:spcPct val="80000"/>
              </a:lnSpc>
              <a:spcBef>
                <a:spcPct val="20000"/>
              </a:spcBef>
              <a:buSzPct val="130000"/>
              <a:buFont typeface="Courier New"/>
              <a:buChar char="o"/>
              <a:defRPr/>
            </a:pPr>
            <a:r>
              <a:rPr lang="en-US" dirty="0" smtClean="0">
                <a:solidFill>
                  <a:srgbClr val="111881"/>
                </a:solidFill>
              </a:rPr>
              <a:t>reconstruct </a:t>
            </a:r>
            <a:r>
              <a:rPr lang="en-US" dirty="0">
                <a:solidFill>
                  <a:srgbClr val="111881"/>
                </a:solidFill>
              </a:rPr>
              <a:t>“strange </a:t>
            </a:r>
            <a:r>
              <a:rPr lang="en-US" dirty="0" smtClean="0">
                <a:solidFill>
                  <a:srgbClr val="111881"/>
                </a:solidFill>
              </a:rPr>
              <a:t>particles”</a:t>
            </a:r>
          </a:p>
          <a:p>
            <a:pPr marL="1200150" lvl="2" indent="-285750" eaLnBrk="0" hangingPunct="0">
              <a:lnSpc>
                <a:spcPct val="80000"/>
              </a:lnSpc>
              <a:spcBef>
                <a:spcPct val="20000"/>
              </a:spcBef>
              <a:buSzPct val="130000"/>
              <a:buFont typeface="Courier New"/>
              <a:buChar char="o"/>
              <a:defRPr/>
            </a:pPr>
            <a:r>
              <a:rPr lang="en-US" dirty="0" smtClean="0">
                <a:solidFill>
                  <a:srgbClr val="111881"/>
                </a:solidFill>
              </a:rPr>
              <a:t>hunt </a:t>
            </a:r>
            <a:r>
              <a:rPr lang="en-US" dirty="0">
                <a:solidFill>
                  <a:srgbClr val="111881"/>
                </a:solidFill>
              </a:rPr>
              <a:t>for the Higgs </a:t>
            </a:r>
            <a:r>
              <a:rPr lang="en-US" dirty="0" smtClean="0">
                <a:solidFill>
                  <a:srgbClr val="111881"/>
                </a:solidFill>
              </a:rPr>
              <a:t>boson</a:t>
            </a:r>
            <a:endParaRPr lang="de-DE" sz="2800" dirty="0">
              <a:solidFill>
                <a:srgbClr val="85C714"/>
              </a:solidFill>
            </a:endParaRPr>
          </a:p>
          <a:p>
            <a:pPr marL="1200150" lvl="2" indent="-285750" eaLnBrk="0" hangingPunct="0">
              <a:lnSpc>
                <a:spcPct val="80000"/>
              </a:lnSpc>
              <a:spcBef>
                <a:spcPct val="20000"/>
              </a:spcBef>
              <a:buSzPct val="130000"/>
              <a:buFont typeface="Courier New"/>
              <a:buChar char="o"/>
              <a:defRPr/>
            </a:pPr>
            <a:r>
              <a:rPr lang="de-DE" dirty="0" err="1" smtClean="0">
                <a:solidFill>
                  <a:srgbClr val="111881"/>
                </a:solidFill>
              </a:rPr>
              <a:t>have</a:t>
            </a:r>
            <a:r>
              <a:rPr lang="de-DE" dirty="0" smtClean="0">
                <a:solidFill>
                  <a:srgbClr val="111881"/>
                </a:solidFill>
              </a:rPr>
              <a:t> </a:t>
            </a:r>
            <a:r>
              <a:rPr lang="de-DE" dirty="0" err="1" smtClean="0">
                <a:solidFill>
                  <a:srgbClr val="111881"/>
                </a:solidFill>
              </a:rPr>
              <a:t>their</a:t>
            </a:r>
            <a:r>
              <a:rPr lang="de-DE" dirty="0" smtClean="0">
                <a:solidFill>
                  <a:srgbClr val="111881"/>
                </a:solidFill>
              </a:rPr>
              <a:t> </a:t>
            </a:r>
            <a:r>
              <a:rPr lang="de-DE" dirty="0" err="1" smtClean="0">
                <a:solidFill>
                  <a:srgbClr val="111881"/>
                </a:solidFill>
              </a:rPr>
              <a:t>questions</a:t>
            </a:r>
            <a:r>
              <a:rPr lang="de-DE" dirty="0" smtClean="0">
                <a:solidFill>
                  <a:srgbClr val="111881"/>
                </a:solidFill>
              </a:rPr>
              <a:t> </a:t>
            </a:r>
            <a:r>
              <a:rPr lang="de-DE" dirty="0" err="1" smtClean="0">
                <a:solidFill>
                  <a:srgbClr val="111881"/>
                </a:solidFill>
              </a:rPr>
              <a:t>answered</a:t>
            </a:r>
            <a:endParaRPr lang="en-US" dirty="0" smtClean="0">
              <a:solidFill>
                <a:srgbClr val="111881"/>
              </a:solidFill>
            </a:endParaRPr>
          </a:p>
        </p:txBody>
      </p:sp>
      <p:pic>
        <p:nvPicPr>
          <p:cNvPr id="4" name="Picture 2"/>
          <p:cNvPicPr>
            <a:picLocks noChangeAspect="1" noChangeArrowheads="1"/>
          </p:cNvPicPr>
          <p:nvPr/>
        </p:nvPicPr>
        <p:blipFill>
          <a:blip r:embed="rId2"/>
          <a:srcRect/>
          <a:stretch>
            <a:fillRect/>
          </a:stretch>
        </p:blipFill>
        <p:spPr bwMode="auto">
          <a:xfrm>
            <a:off x="6299646" y="812924"/>
            <a:ext cx="2736850" cy="2832100"/>
          </a:xfrm>
          <a:prstGeom prst="rect">
            <a:avLst/>
          </a:prstGeom>
          <a:noFill/>
          <a:ln w="9525">
            <a:noFill/>
            <a:miter lim="800000"/>
            <a:headEnd/>
            <a:tailEnd/>
          </a:ln>
        </p:spPr>
      </p:pic>
      <p:pic>
        <p:nvPicPr>
          <p:cNvPr id="7" name="Picture 6"/>
          <p:cNvPicPr>
            <a:picLocks noChangeAspect="1" noChangeArrowheads="1"/>
          </p:cNvPicPr>
          <p:nvPr/>
        </p:nvPicPr>
        <p:blipFill>
          <a:blip r:embed="rId3" cstate="print">
            <a:extLst>
              <a:ext uri="{28A0092B-C50C-407E-A947-70E740481C1C}">
                <a14:useLocalDpi xmlns:a14="http://schemas.microsoft.com/office/drawing/2010/main"/>
              </a:ext>
            </a:extLst>
          </a:blip>
          <a:srcRect b="10928"/>
          <a:stretch>
            <a:fillRect/>
          </a:stretch>
        </p:blipFill>
        <p:spPr bwMode="auto">
          <a:xfrm>
            <a:off x="6299646" y="3828421"/>
            <a:ext cx="2736304" cy="1751981"/>
          </a:xfrm>
          <a:prstGeom prst="rect">
            <a:avLst/>
          </a:prstGeom>
          <a:noFill/>
          <a:ln w="9525">
            <a:noFill/>
            <a:miter lim="800000"/>
            <a:headEnd/>
            <a:tailEnd/>
          </a:ln>
        </p:spPr>
      </p:pic>
      <p:sp>
        <p:nvSpPr>
          <p:cNvPr id="8" name="Title 1"/>
          <p:cNvSpPr txBox="1">
            <a:spLocks/>
          </p:cNvSpPr>
          <p:nvPr/>
        </p:nvSpPr>
        <p:spPr bwMode="auto">
          <a:xfrm>
            <a:off x="0" y="188640"/>
            <a:ext cx="9043884"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2800" b="1" i="0" u="none" strike="noStrike" kern="1200" cap="none" spc="0" normalizeH="0" baseline="0" noProof="0" dirty="0" smtClean="0">
                <a:ln>
                  <a:noFill/>
                </a:ln>
                <a:solidFill>
                  <a:srgbClr val="0CC6DE"/>
                </a:solidFill>
                <a:effectLst/>
                <a:uLnTx/>
                <a:uFillTx/>
                <a:latin typeface="+mj-lt"/>
                <a:ea typeface="+mj-ea"/>
                <a:cs typeface="+mj-cs"/>
              </a:rPr>
              <a:t>IPPOG Activities </a:t>
            </a:r>
            <a:br>
              <a:rPr kumimoji="0" lang="en-US" sz="2800" b="1" i="0" u="none" strike="noStrike" kern="1200" cap="none" spc="0" normalizeH="0" baseline="0" noProof="0" dirty="0" smtClean="0">
                <a:ln>
                  <a:noFill/>
                </a:ln>
                <a:solidFill>
                  <a:srgbClr val="0CC6DE"/>
                </a:solidFill>
                <a:effectLst/>
                <a:uLnTx/>
                <a:uFillTx/>
                <a:latin typeface="+mj-lt"/>
                <a:ea typeface="+mj-ea"/>
                <a:cs typeface="+mj-cs"/>
              </a:rPr>
            </a:br>
            <a:r>
              <a:rPr kumimoji="0" lang="en-US" sz="2800" b="1" i="0" u="none" strike="noStrike" kern="1200" cap="none" spc="0" normalizeH="0" baseline="0" noProof="0" dirty="0" smtClean="0">
                <a:ln>
                  <a:noFill/>
                </a:ln>
                <a:solidFill>
                  <a:srgbClr val="0CC6DE"/>
                </a:solidFill>
                <a:effectLst/>
                <a:uLnTx/>
                <a:uFillTx/>
                <a:latin typeface="+mj-lt"/>
                <a:ea typeface="+mj-ea"/>
                <a:cs typeface="+mj-cs"/>
              </a:rPr>
              <a:t>International</a:t>
            </a:r>
            <a:r>
              <a:rPr kumimoji="0" lang="en-US" sz="2800" b="1" i="0" u="none" strike="noStrike" kern="1200" cap="none" spc="0" normalizeH="0" noProof="0" dirty="0" smtClean="0">
                <a:ln>
                  <a:noFill/>
                </a:ln>
                <a:solidFill>
                  <a:srgbClr val="0CC6DE"/>
                </a:solidFill>
                <a:effectLst/>
                <a:uLnTx/>
                <a:uFillTx/>
                <a:latin typeface="+mj-lt"/>
                <a:ea typeface="+mj-ea"/>
                <a:cs typeface="+mj-cs"/>
              </a:rPr>
              <a:t> Masterclasses</a:t>
            </a:r>
            <a:r>
              <a:rPr kumimoji="0" lang="en-US" sz="2800" b="1" i="0" u="none" strike="noStrike" kern="1200" cap="none" spc="0" normalizeH="0" baseline="0" noProof="0" dirty="0" smtClean="0">
                <a:ln>
                  <a:noFill/>
                </a:ln>
                <a:solidFill>
                  <a:srgbClr val="0CC6DE"/>
                </a:solidFill>
                <a:effectLst/>
                <a:uLnTx/>
                <a:uFillTx/>
                <a:latin typeface="+mj-lt"/>
                <a:ea typeface="+mj-ea"/>
                <a:cs typeface="+mj-cs"/>
              </a:rPr>
              <a:t>    </a:t>
            </a:r>
            <a:r>
              <a:rPr kumimoji="0" lang="en-US" sz="2400" b="1" i="0" u="none" strike="noStrike" kern="1200" cap="none" spc="0" normalizeH="0" baseline="0" noProof="0" dirty="0" smtClean="0">
                <a:ln>
                  <a:noFill/>
                </a:ln>
                <a:solidFill>
                  <a:srgbClr val="0CC6DE"/>
                </a:solidFill>
                <a:effectLst/>
                <a:uLnTx/>
                <a:uFillTx/>
                <a:latin typeface="+mj-lt"/>
                <a:ea typeface="+mj-ea"/>
                <a:cs typeface="+mj-cs"/>
              </a:rPr>
              <a:t/>
            </a:r>
            <a:br>
              <a:rPr kumimoji="0" lang="en-US" sz="2400" b="1" i="0" u="none" strike="noStrike" kern="1200" cap="none" spc="0" normalizeH="0" baseline="0" noProof="0" dirty="0" smtClean="0">
                <a:ln>
                  <a:noFill/>
                </a:ln>
                <a:solidFill>
                  <a:srgbClr val="0CC6DE"/>
                </a:solidFill>
                <a:effectLst/>
                <a:uLnTx/>
                <a:uFillTx/>
                <a:latin typeface="+mj-lt"/>
                <a:ea typeface="+mj-ea"/>
                <a:cs typeface="+mj-cs"/>
              </a:rPr>
            </a:br>
            <a:endParaRPr kumimoji="0" lang="en-GB" sz="2400" b="1" i="0" u="none" strike="noStrike" kern="1200" cap="none" spc="0" normalizeH="0" baseline="0" noProof="0" dirty="0">
              <a:ln>
                <a:noFill/>
              </a:ln>
              <a:solidFill>
                <a:srgbClr val="0CC6DE"/>
              </a:solidFill>
              <a:effectLst/>
              <a:uLnTx/>
              <a:uFillTx/>
              <a:latin typeface="+mj-lt"/>
              <a:ea typeface="+mj-ea"/>
              <a:cs typeface="+mj-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3" presetClass="entr" presetSubtype="1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linds(horizontal)">
                                      <p:cBhvr>
                                        <p:cTn id="23" dur="500"/>
                                        <p:tgtEl>
                                          <p:spTgt spid="4"/>
                                        </p:tgtEl>
                                      </p:cBhvr>
                                    </p:animEffect>
                                  </p:childTnLst>
                                </p:cTn>
                              </p:par>
                              <p:par>
                                <p:cTn id="24" presetID="3" presetClass="entr" presetSubtype="10"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blinds(horizontal)">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
                                            <p:txEl>
                                              <p:pRg st="14" end="14"/>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
                                            <p:txEl>
                                              <p:pRg st="15" end="15"/>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6">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3" name="Rectangle 3"/>
          <p:cNvSpPr>
            <a:spLocks noGrp="1"/>
          </p:cNvSpPr>
          <p:nvPr>
            <p:ph type="title" idx="4294967295"/>
          </p:nvPr>
        </p:nvSpPr>
        <p:spPr>
          <a:xfrm>
            <a:off x="179512" y="116632"/>
            <a:ext cx="5760640" cy="1143000"/>
          </a:xfrm>
        </p:spPr>
        <p:txBody>
          <a:bodyPr/>
          <a:lstStyle/>
          <a:p>
            <a:pPr algn="l"/>
            <a:r>
              <a:rPr lang="de-DE" sz="2800" b="1" dirty="0" smtClean="0">
                <a:solidFill>
                  <a:srgbClr val="0CC6DE"/>
                </a:solidFill>
                <a:latin typeface="Arial" charset="0"/>
              </a:rPr>
              <a:t>International </a:t>
            </a:r>
            <a:r>
              <a:rPr lang="de-DE" sz="2800" b="1" dirty="0" err="1" smtClean="0">
                <a:solidFill>
                  <a:srgbClr val="0CC6DE"/>
                </a:solidFill>
                <a:latin typeface="Arial" charset="0"/>
              </a:rPr>
              <a:t>Masterclasses</a:t>
            </a:r>
            <a:r>
              <a:rPr lang="de-DE" sz="2800" b="1" dirty="0" smtClean="0">
                <a:solidFill>
                  <a:srgbClr val="0CC6DE"/>
                </a:solidFill>
                <a:latin typeface="Arial" charset="0"/>
              </a:rPr>
              <a:t> 2014</a:t>
            </a:r>
            <a:endParaRPr lang="de-DE" sz="2800" b="1" dirty="0">
              <a:solidFill>
                <a:srgbClr val="0CC6DE"/>
              </a:solidFill>
              <a:latin typeface="Arial" charset="0"/>
            </a:endParaRPr>
          </a:p>
        </p:txBody>
      </p:sp>
      <p:sp>
        <p:nvSpPr>
          <p:cNvPr id="138245" name="Rectangle 5"/>
          <p:cNvSpPr>
            <a:spLocks noChangeArrowheads="1"/>
          </p:cNvSpPr>
          <p:nvPr/>
        </p:nvSpPr>
        <p:spPr bwMode="auto">
          <a:xfrm>
            <a:off x="179512" y="1073150"/>
            <a:ext cx="5976664" cy="5663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CC6DE"/>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pPr marL="266700" indent="-266700" defTabSz="914400">
              <a:lnSpc>
                <a:spcPct val="110000"/>
              </a:lnSpc>
              <a:spcBef>
                <a:spcPct val="20000"/>
              </a:spcBef>
              <a:buFont typeface="Arial" charset="0"/>
              <a:buChar char="•"/>
            </a:pPr>
            <a:r>
              <a:rPr lang="en-GB" sz="2000" dirty="0" smtClean="0">
                <a:solidFill>
                  <a:srgbClr val="111881"/>
                </a:solidFill>
              </a:rPr>
              <a:t>37 countries, 160 institutes</a:t>
            </a:r>
            <a:endParaRPr lang="en-GB" sz="2000" dirty="0">
              <a:solidFill>
                <a:srgbClr val="111881"/>
              </a:solidFill>
            </a:endParaRPr>
          </a:p>
          <a:p>
            <a:pPr marL="266700" indent="-266700" defTabSz="914400">
              <a:lnSpc>
                <a:spcPct val="110000"/>
              </a:lnSpc>
              <a:spcBef>
                <a:spcPct val="20000"/>
              </a:spcBef>
              <a:buFont typeface="Arial" charset="0"/>
              <a:buChar char="•"/>
            </a:pPr>
            <a:r>
              <a:rPr lang="en-GB" sz="2000" dirty="0" smtClean="0">
                <a:solidFill>
                  <a:srgbClr val="111881"/>
                </a:solidFill>
              </a:rPr>
              <a:t>12 Mar – 12 Apr (24 days) </a:t>
            </a:r>
            <a:r>
              <a:rPr lang="en-GB" sz="2000" dirty="0" smtClean="0">
                <a:solidFill>
                  <a:srgbClr val="008000"/>
                </a:solidFill>
              </a:rPr>
              <a:t>(22 days last year)</a:t>
            </a:r>
          </a:p>
          <a:p>
            <a:pPr marL="266700" indent="-266700" defTabSz="914400">
              <a:lnSpc>
                <a:spcPct val="110000"/>
              </a:lnSpc>
              <a:spcBef>
                <a:spcPct val="20000"/>
              </a:spcBef>
              <a:buFont typeface="Arial" charset="0"/>
              <a:buChar char="•"/>
            </a:pPr>
            <a:r>
              <a:rPr lang="en-GB" sz="2000" dirty="0" smtClean="0">
                <a:solidFill>
                  <a:srgbClr val="111881"/>
                </a:solidFill>
              </a:rPr>
              <a:t>Measurement type decided by students, organisational team (2 slots / day)</a:t>
            </a:r>
          </a:p>
          <a:p>
            <a:pPr marL="266700" indent="-266700" defTabSz="914400">
              <a:lnSpc>
                <a:spcPct val="110000"/>
              </a:lnSpc>
              <a:spcBef>
                <a:spcPct val="20000"/>
              </a:spcBef>
              <a:buFont typeface="Arial" charset="0"/>
              <a:buChar char="•"/>
            </a:pPr>
            <a:r>
              <a:rPr lang="en-GB" sz="2000" dirty="0" smtClean="0">
                <a:solidFill>
                  <a:srgbClr val="111881"/>
                </a:solidFill>
              </a:rPr>
              <a:t>40 video conferences with CERN </a:t>
            </a:r>
            <a:r>
              <a:rPr lang="en-GB" sz="2000" dirty="0" smtClean="0">
                <a:solidFill>
                  <a:srgbClr val="008000"/>
                </a:solidFill>
              </a:rPr>
              <a:t>(36)</a:t>
            </a:r>
          </a:p>
          <a:p>
            <a:pPr marL="266700" indent="-266700" defTabSz="914400">
              <a:lnSpc>
                <a:spcPct val="110000"/>
              </a:lnSpc>
              <a:spcBef>
                <a:spcPct val="20000"/>
              </a:spcBef>
              <a:buFont typeface="Arial" charset="0"/>
              <a:buChar char="•"/>
            </a:pPr>
            <a:r>
              <a:rPr lang="en-GB" sz="2000" dirty="0" smtClean="0">
                <a:solidFill>
                  <a:srgbClr val="111881"/>
                </a:solidFill>
              </a:rPr>
              <a:t>108 institutes registered to connect </a:t>
            </a:r>
            <a:r>
              <a:rPr lang="en-GB" sz="2000" dirty="0" smtClean="0">
                <a:solidFill>
                  <a:srgbClr val="008000"/>
                </a:solidFill>
              </a:rPr>
              <a:t>(129)</a:t>
            </a:r>
          </a:p>
          <a:p>
            <a:pPr marL="266700" indent="-266700" defTabSz="914400">
              <a:lnSpc>
                <a:spcPct val="110000"/>
              </a:lnSpc>
              <a:spcBef>
                <a:spcPct val="20000"/>
              </a:spcBef>
              <a:buFont typeface="Arial" charset="0"/>
              <a:buChar char="•"/>
            </a:pPr>
            <a:r>
              <a:rPr lang="en-GB" sz="2000" dirty="0" smtClean="0">
                <a:solidFill>
                  <a:srgbClr val="111881"/>
                </a:solidFill>
              </a:rPr>
              <a:t>132 </a:t>
            </a:r>
            <a:r>
              <a:rPr lang="en-GB" sz="2000" dirty="0" err="1" smtClean="0">
                <a:solidFill>
                  <a:srgbClr val="111881"/>
                </a:solidFill>
              </a:rPr>
              <a:t>masterclasses</a:t>
            </a:r>
            <a:r>
              <a:rPr lang="en-GB" sz="2000" dirty="0" smtClean="0">
                <a:solidFill>
                  <a:srgbClr val="111881"/>
                </a:solidFill>
              </a:rPr>
              <a:t> registered </a:t>
            </a:r>
            <a:r>
              <a:rPr lang="en-GB" sz="2000" dirty="0" smtClean="0">
                <a:solidFill>
                  <a:srgbClr val="008000"/>
                </a:solidFill>
              </a:rPr>
              <a:t>(158)</a:t>
            </a:r>
          </a:p>
          <a:p>
            <a:pPr marL="723900" lvl="1" indent="-266700" defTabSz="914400">
              <a:lnSpc>
                <a:spcPct val="110000"/>
              </a:lnSpc>
              <a:spcBef>
                <a:spcPct val="20000"/>
              </a:spcBef>
              <a:buFont typeface="Arial" charset="0"/>
              <a:buChar char="•"/>
            </a:pPr>
            <a:r>
              <a:rPr lang="en-GB" sz="2000" dirty="0" smtClean="0">
                <a:solidFill>
                  <a:srgbClr val="111881"/>
                </a:solidFill>
              </a:rPr>
              <a:t>ALICE: 11 </a:t>
            </a:r>
            <a:r>
              <a:rPr lang="en-GB" sz="2000" dirty="0" smtClean="0">
                <a:solidFill>
                  <a:srgbClr val="008000"/>
                </a:solidFill>
              </a:rPr>
              <a:t>(10)</a:t>
            </a:r>
          </a:p>
          <a:p>
            <a:pPr marL="723900" lvl="1" indent="-266700" defTabSz="914400">
              <a:lnSpc>
                <a:spcPct val="110000"/>
              </a:lnSpc>
              <a:spcBef>
                <a:spcPct val="20000"/>
              </a:spcBef>
              <a:buFont typeface="Arial" charset="0"/>
              <a:buChar char="•"/>
            </a:pPr>
            <a:r>
              <a:rPr lang="en-GB" sz="2000" dirty="0" smtClean="0">
                <a:solidFill>
                  <a:srgbClr val="111881"/>
                </a:solidFill>
              </a:rPr>
              <a:t>ATLAS W: 39 </a:t>
            </a:r>
            <a:r>
              <a:rPr lang="en-GB" sz="2000" dirty="0" smtClean="0">
                <a:solidFill>
                  <a:srgbClr val="008000"/>
                </a:solidFill>
              </a:rPr>
              <a:t>(50)</a:t>
            </a:r>
          </a:p>
          <a:p>
            <a:pPr marL="723900" lvl="1" indent="-266700" defTabSz="914400">
              <a:lnSpc>
                <a:spcPct val="110000"/>
              </a:lnSpc>
              <a:spcBef>
                <a:spcPct val="20000"/>
              </a:spcBef>
              <a:buFont typeface="Arial" charset="0"/>
              <a:buChar char="•"/>
            </a:pPr>
            <a:r>
              <a:rPr lang="en-GB" sz="2000" dirty="0" smtClean="0">
                <a:solidFill>
                  <a:srgbClr val="111881"/>
                </a:solidFill>
              </a:rPr>
              <a:t>ATLAS Z: 51 </a:t>
            </a:r>
            <a:r>
              <a:rPr lang="en-GB" sz="2000" dirty="0" smtClean="0">
                <a:solidFill>
                  <a:srgbClr val="008000"/>
                </a:solidFill>
              </a:rPr>
              <a:t>(58)</a:t>
            </a:r>
          </a:p>
          <a:p>
            <a:pPr marL="723900" lvl="1" indent="-266700" defTabSz="914400">
              <a:lnSpc>
                <a:spcPct val="110000"/>
              </a:lnSpc>
              <a:spcBef>
                <a:spcPct val="20000"/>
              </a:spcBef>
              <a:buFont typeface="Arial" charset="0"/>
              <a:buChar char="•"/>
            </a:pPr>
            <a:r>
              <a:rPr lang="en-GB" sz="2000" dirty="0" smtClean="0">
                <a:solidFill>
                  <a:srgbClr val="111881"/>
                </a:solidFill>
              </a:rPr>
              <a:t>CMS: 32 </a:t>
            </a:r>
            <a:r>
              <a:rPr lang="en-GB" sz="2000" dirty="0" smtClean="0">
                <a:solidFill>
                  <a:srgbClr val="008000"/>
                </a:solidFill>
              </a:rPr>
              <a:t>(40)</a:t>
            </a:r>
          </a:p>
        </p:txBody>
      </p:sp>
      <p:pic>
        <p:nvPicPr>
          <p:cNvPr id="10" name="Picture 23" descr="IMC_2013_Europe_only"/>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56176" y="548680"/>
            <a:ext cx="3183046" cy="3978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2" descr="IMC_2013_world"/>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236556" y="3789040"/>
            <a:ext cx="3135644" cy="2195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2292983"/>
      </p:ext>
    </p:extLst>
  </p:cSld>
  <p:clrMapOvr>
    <a:masterClrMapping/>
  </p:clrMapOvr>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2254</TotalTime>
  <Words>852</Words>
  <Application>Microsoft Macintosh PowerPoint</Application>
  <PresentationFormat>On-screen Show (4:3)</PresentationFormat>
  <Paragraphs>150</Paragraphs>
  <Slides>14</Slides>
  <Notes>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Office-Design</vt:lpstr>
      <vt:lpstr>PowerPoint Presentation</vt:lpstr>
      <vt:lpstr>The European Strategy for Particle Physics</vt:lpstr>
      <vt:lpstr>Who is IPPOG?</vt:lpstr>
      <vt:lpstr>IPPOG PURPOSE</vt:lpstr>
      <vt:lpstr>IPPOG History</vt:lpstr>
      <vt:lpstr>IPPOG Resources Education &amp; Outreach Collection – The IPPOG DB     </vt:lpstr>
      <vt:lpstr>http://ippog.web.cern.ch/resources</vt:lpstr>
      <vt:lpstr>PowerPoint Presentation</vt:lpstr>
      <vt:lpstr>International Masterclasses 2014</vt:lpstr>
      <vt:lpstr>Masterclass Video Conferences 2013</vt:lpstr>
      <vt:lpstr>Masterclass Coordination and Support</vt:lpstr>
      <vt:lpstr>Relation to EPPCN</vt:lpstr>
      <vt:lpstr>IPPOG &amp; EPPCN</vt:lpstr>
      <vt:lpstr>SUMMARY</vt:lpstr>
    </vt:vector>
  </TitlesOfParts>
  <Company>Entenhausen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klaas klever</dc:creator>
  <cp:lastModifiedBy>Steven Goldfarb</cp:lastModifiedBy>
  <cp:revision>292</cp:revision>
  <cp:lastPrinted>2013-11-20T11:25:47Z</cp:lastPrinted>
  <dcterms:created xsi:type="dcterms:W3CDTF">2011-11-01T11:56:59Z</dcterms:created>
  <dcterms:modified xsi:type="dcterms:W3CDTF">2013-11-21T15:14:13Z</dcterms:modified>
</cp:coreProperties>
</file>